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66" r:id="rId2"/>
  </p:sldMasterIdLst>
  <p:notesMasterIdLst>
    <p:notesMasterId r:id="rId44"/>
  </p:notesMasterIdLst>
  <p:handoutMasterIdLst>
    <p:handoutMasterId r:id="rId45"/>
  </p:handoutMasterIdLst>
  <p:sldIdLst>
    <p:sldId id="326" r:id="rId3"/>
    <p:sldId id="421" r:id="rId4"/>
    <p:sldId id="438" r:id="rId5"/>
    <p:sldId id="496" r:id="rId6"/>
    <p:sldId id="507" r:id="rId7"/>
    <p:sldId id="508" r:id="rId8"/>
    <p:sldId id="463" r:id="rId9"/>
    <p:sldId id="464" r:id="rId10"/>
    <p:sldId id="491" r:id="rId11"/>
    <p:sldId id="509" r:id="rId12"/>
    <p:sldId id="506" r:id="rId13"/>
    <p:sldId id="505" r:id="rId14"/>
    <p:sldId id="513" r:id="rId15"/>
    <p:sldId id="466" r:id="rId16"/>
    <p:sldId id="495" r:id="rId17"/>
    <p:sldId id="469" r:id="rId18"/>
    <p:sldId id="519" r:id="rId19"/>
    <p:sldId id="470" r:id="rId20"/>
    <p:sldId id="528" r:id="rId21"/>
    <p:sldId id="500" r:id="rId22"/>
    <p:sldId id="515" r:id="rId23"/>
    <p:sldId id="472" r:id="rId24"/>
    <p:sldId id="473" r:id="rId25"/>
    <p:sldId id="518" r:id="rId26"/>
    <p:sldId id="499" r:id="rId27"/>
    <p:sldId id="452" r:id="rId28"/>
    <p:sldId id="447" r:id="rId29"/>
    <p:sldId id="529" r:id="rId30"/>
    <p:sldId id="523" r:id="rId31"/>
    <p:sldId id="524" r:id="rId32"/>
    <p:sldId id="502" r:id="rId33"/>
    <p:sldId id="520" r:id="rId34"/>
    <p:sldId id="444" r:id="rId35"/>
    <p:sldId id="525" r:id="rId36"/>
    <p:sldId id="503" r:id="rId37"/>
    <p:sldId id="522" r:id="rId38"/>
    <p:sldId id="527" r:id="rId39"/>
    <p:sldId id="526" r:id="rId40"/>
    <p:sldId id="481" r:id="rId41"/>
    <p:sldId id="514" r:id="rId42"/>
    <p:sldId id="512" r:id="rId43"/>
  </p:sldIdLst>
  <p:sldSz cx="9144000" cy="6858000" type="screen4x3"/>
  <p:notesSz cx="6669088" cy="9928225"/>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01">
          <p15:clr>
            <a:srgbClr val="A4A3A4"/>
          </p15:clr>
        </p15:guide>
        <p15:guide id="3" orient="horz" pos="2142">
          <p15:clr>
            <a:srgbClr val="A4A3A4"/>
          </p15:clr>
        </p15:guide>
        <p15:guide id="4" pos="3111">
          <p15:clr>
            <a:srgbClr val="A4A3A4"/>
          </p15:clr>
        </p15:guide>
        <p15:guide id="5" orient="horz" pos="4567">
          <p15:clr>
            <a:srgbClr val="A4A3A4"/>
          </p15:clr>
        </p15:guide>
        <p15:guide id="6" orient="horz" pos="3128">
          <p15:clr>
            <a:srgbClr val="A4A3A4"/>
          </p15:clr>
        </p15:guide>
        <p15:guide id="7" pos="141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366CC"/>
    <a:srgbClr val="99CCFF"/>
    <a:srgbClr val="A5CBF3"/>
    <a:srgbClr val="A5CBF5"/>
    <a:srgbClr val="A5CBF9"/>
    <a:srgbClr val="7AB2F6"/>
    <a:srgbClr val="86B9F6"/>
    <a:srgbClr val="96C2F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19" autoAdjust="0"/>
    <p:restoredTop sz="83612" autoAdjust="0"/>
  </p:normalViewPr>
  <p:slideViewPr>
    <p:cSldViewPr>
      <p:cViewPr varScale="1">
        <p:scale>
          <a:sx n="112" d="100"/>
          <a:sy n="112" d="100"/>
        </p:scale>
        <p:origin x="-894" y="-90"/>
      </p:cViewPr>
      <p:guideLst>
        <p:guide orient="horz" pos="2160"/>
        <p:guide pos="2880"/>
      </p:guideLst>
    </p:cSldViewPr>
  </p:slideViewPr>
  <p:outlineViewPr>
    <p:cViewPr>
      <p:scale>
        <a:sx n="33" d="100"/>
        <a:sy n="33" d="100"/>
      </p:scale>
      <p:origin x="0" y="-10656"/>
    </p:cViewPr>
  </p:outlineViewPr>
  <p:notesTextViewPr>
    <p:cViewPr>
      <p:scale>
        <a:sx n="100" d="100"/>
        <a:sy n="100" d="100"/>
      </p:scale>
      <p:origin x="0" y="0"/>
    </p:cViewPr>
  </p:notesTextViewPr>
  <p:sorterViewPr>
    <p:cViewPr>
      <p:scale>
        <a:sx n="100" d="100"/>
        <a:sy n="100" d="100"/>
      </p:scale>
      <p:origin x="0" y="-1723"/>
    </p:cViewPr>
  </p:sorterViewPr>
  <p:notesViewPr>
    <p:cSldViewPr>
      <p:cViewPr varScale="1">
        <p:scale>
          <a:sx n="78" d="100"/>
          <a:sy n="78" d="100"/>
        </p:scale>
        <p:origin x="-3402" y="-108"/>
      </p:cViewPr>
      <p:guideLst>
        <p:guide orient="horz" pos="3127"/>
        <p:guide orient="horz" pos="2142"/>
        <p:guide orient="horz" pos="4567"/>
        <p:guide orient="horz" pos="3128"/>
        <p:guide pos="2101"/>
        <p:guide pos="3111"/>
        <p:guide pos="1419"/>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1"/>
            <a:ext cx="2889249" cy="4968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6147" name="Rectangle 3"/>
          <p:cNvSpPr>
            <a:spLocks noGrp="1" noChangeArrowheads="1"/>
          </p:cNvSpPr>
          <p:nvPr>
            <p:ph type="dt" sz="quarter" idx="1"/>
          </p:nvPr>
        </p:nvSpPr>
        <p:spPr bwMode="auto">
          <a:xfrm>
            <a:off x="3778251" y="1"/>
            <a:ext cx="2889249" cy="4968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it-IT"/>
          </a:p>
        </p:txBody>
      </p:sp>
      <p:sp>
        <p:nvSpPr>
          <p:cNvPr id="6148" name="Rectangle 4"/>
          <p:cNvSpPr>
            <a:spLocks noGrp="1" noChangeArrowheads="1"/>
          </p:cNvSpPr>
          <p:nvPr>
            <p:ph type="ftr" sz="quarter" idx="2"/>
          </p:nvPr>
        </p:nvSpPr>
        <p:spPr bwMode="auto">
          <a:xfrm>
            <a:off x="1" y="9429750"/>
            <a:ext cx="2889249" cy="49688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6149" name="Rectangle 5"/>
          <p:cNvSpPr>
            <a:spLocks noGrp="1" noChangeArrowheads="1"/>
          </p:cNvSpPr>
          <p:nvPr>
            <p:ph type="sldNum" sz="quarter" idx="3"/>
          </p:nvPr>
        </p:nvSpPr>
        <p:spPr bwMode="auto">
          <a:xfrm>
            <a:off x="3778251" y="9429750"/>
            <a:ext cx="2889249" cy="49688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3DD57E4-D8B3-4D61-A3DF-B6E4B0CDE066}" type="slidenum">
              <a:rPr lang="it-IT"/>
              <a:pPr>
                <a:defRPr/>
              </a:pPr>
              <a:t>‹N›</a:t>
            </a:fld>
            <a:endParaRPr lang="it-IT"/>
          </a:p>
        </p:txBody>
      </p:sp>
    </p:spTree>
    <p:extLst>
      <p:ext uri="{BB962C8B-B14F-4D97-AF65-F5344CB8AC3E}">
        <p14:creationId xmlns:p14="http://schemas.microsoft.com/office/powerpoint/2010/main" xmlns="" val="1699332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2889249" cy="4968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4099" name="Rectangle 3"/>
          <p:cNvSpPr>
            <a:spLocks noGrp="1" noChangeArrowheads="1"/>
          </p:cNvSpPr>
          <p:nvPr>
            <p:ph type="dt" idx="1"/>
          </p:nvPr>
        </p:nvSpPr>
        <p:spPr bwMode="auto">
          <a:xfrm>
            <a:off x="3778251" y="1"/>
            <a:ext cx="2889249" cy="4968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it-IT"/>
          </a:p>
        </p:txBody>
      </p:sp>
      <p:sp>
        <p:nvSpPr>
          <p:cNvPr id="26628" name="Rectangle 4"/>
          <p:cNvSpPr>
            <a:spLocks noGrp="1" noRot="1" noChangeAspect="1" noChangeArrowheads="1" noTextEdit="1"/>
          </p:cNvSpPr>
          <p:nvPr>
            <p:ph type="sldImg" idx="2"/>
          </p:nvPr>
        </p:nvSpPr>
        <p:spPr bwMode="auto">
          <a:xfrm>
            <a:off x="854075" y="744538"/>
            <a:ext cx="4960938" cy="37211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66750" y="4716465"/>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4102" name="Rectangle 6"/>
          <p:cNvSpPr>
            <a:spLocks noGrp="1" noChangeArrowheads="1"/>
          </p:cNvSpPr>
          <p:nvPr>
            <p:ph type="ftr" sz="quarter" idx="4"/>
          </p:nvPr>
        </p:nvSpPr>
        <p:spPr bwMode="auto">
          <a:xfrm>
            <a:off x="1" y="9429750"/>
            <a:ext cx="2889249" cy="49688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4103" name="Rectangle 7"/>
          <p:cNvSpPr>
            <a:spLocks noGrp="1" noChangeArrowheads="1"/>
          </p:cNvSpPr>
          <p:nvPr>
            <p:ph type="sldNum" sz="quarter" idx="5"/>
          </p:nvPr>
        </p:nvSpPr>
        <p:spPr bwMode="auto">
          <a:xfrm>
            <a:off x="3778251" y="9429750"/>
            <a:ext cx="2889249" cy="49688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C9E415F-EF3F-4223-9336-4BCE72E2045F}" type="slidenum">
              <a:rPr lang="it-IT"/>
              <a:pPr>
                <a:defRPr/>
              </a:pPr>
              <a:t>‹N›</a:t>
            </a:fld>
            <a:endParaRPr lang="it-IT"/>
          </a:p>
        </p:txBody>
      </p:sp>
    </p:spTree>
    <p:extLst>
      <p:ext uri="{BB962C8B-B14F-4D97-AF65-F5344CB8AC3E}">
        <p14:creationId xmlns:p14="http://schemas.microsoft.com/office/powerpoint/2010/main" xmlns="" val="30220464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A6205CE-99EC-4CD2-AEBA-1A3A0062E92F}" type="slidenum">
              <a:rPr lang="it-IT" smtClean="0"/>
              <a:pPr/>
              <a:t>1</a:t>
            </a:fld>
            <a:endParaRPr lang="it-IT"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it-IT" dirty="0" smtClean="0"/>
          </a:p>
        </p:txBody>
      </p:sp>
    </p:spTree>
    <p:extLst>
      <p:ext uri="{BB962C8B-B14F-4D97-AF65-F5344CB8AC3E}">
        <p14:creationId xmlns:p14="http://schemas.microsoft.com/office/powerpoint/2010/main" xmlns="" val="3306019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p:cNvSpPr>
            <a:spLocks noGrp="1" noRot="1" noChangeAspect="1" noTextEdit="1"/>
          </p:cNvSpPr>
          <p:nvPr>
            <p:ph type="sldImg"/>
          </p:nvPr>
        </p:nvSpPr>
        <p:spPr>
          <a:ln/>
        </p:spPr>
      </p:sp>
      <p:sp>
        <p:nvSpPr>
          <p:cNvPr id="29699" name="Segnaposto note 2"/>
          <p:cNvSpPr>
            <a:spLocks noGrp="1"/>
          </p:cNvSpPr>
          <p:nvPr>
            <p:ph type="body" idx="1"/>
          </p:nvPr>
        </p:nvSpPr>
        <p:spPr>
          <a:noFill/>
          <a:ln/>
        </p:spPr>
        <p:txBody>
          <a:bodyPr/>
          <a:lstStyle/>
          <a:p>
            <a:pPr eaLnBrk="1" hangingPunct="1"/>
            <a:endParaRPr lang="it-IT" dirty="0" smtClean="0"/>
          </a:p>
        </p:txBody>
      </p:sp>
      <p:sp>
        <p:nvSpPr>
          <p:cNvPr id="29700" name="Segnaposto numero diapositiva 3"/>
          <p:cNvSpPr txBox="1">
            <a:spLocks noGrp="1"/>
          </p:cNvSpPr>
          <p:nvPr/>
        </p:nvSpPr>
        <p:spPr bwMode="auto">
          <a:xfrm>
            <a:off x="3778251" y="9429750"/>
            <a:ext cx="2889249" cy="496889"/>
          </a:xfrm>
          <a:prstGeom prst="rect">
            <a:avLst/>
          </a:prstGeom>
          <a:noFill/>
          <a:ln w="9525">
            <a:noFill/>
            <a:miter lim="800000"/>
            <a:headEnd/>
            <a:tailEnd/>
          </a:ln>
        </p:spPr>
        <p:txBody>
          <a:bodyPr anchor="b"/>
          <a:lstStyle/>
          <a:p>
            <a:pPr algn="r"/>
            <a:fld id="{CAC0940F-0FD9-4127-93EF-A1BCD96A8A2D}" type="slidenum">
              <a:rPr lang="it-IT" sz="1200"/>
              <a:pPr algn="r"/>
              <a:t>14</a:t>
            </a:fld>
            <a:endParaRPr lang="it-IT" sz="1200"/>
          </a:p>
        </p:txBody>
      </p:sp>
    </p:spTree>
    <p:extLst>
      <p:ext uri="{BB962C8B-B14F-4D97-AF65-F5344CB8AC3E}">
        <p14:creationId xmlns:p14="http://schemas.microsoft.com/office/powerpoint/2010/main" xmlns="" val="2510923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egnaposto immagine diapositiva 1"/>
          <p:cNvSpPr>
            <a:spLocks noGrp="1" noRot="1" noChangeAspect="1" noTextEdit="1"/>
          </p:cNvSpPr>
          <p:nvPr>
            <p:ph type="sldImg"/>
          </p:nvPr>
        </p:nvSpPr>
        <p:spPr>
          <a:ln/>
        </p:spPr>
      </p:sp>
      <p:sp>
        <p:nvSpPr>
          <p:cNvPr id="69634" name="Segnaposto note 2"/>
          <p:cNvSpPr>
            <a:spLocks noGrp="1"/>
          </p:cNvSpPr>
          <p:nvPr>
            <p:ph type="body" idx="1"/>
          </p:nvPr>
        </p:nvSpPr>
        <p:spPr>
          <a:noFill/>
          <a:ln/>
        </p:spPr>
        <p:txBody>
          <a:bodyPr/>
          <a:lstStyle/>
          <a:p>
            <a:pPr marL="177800" lvl="1" indent="-177800" algn="just" defTabSz="449263">
              <a:lnSpc>
                <a:spcPct val="93000"/>
              </a:lnSpc>
              <a:spcBef>
                <a:spcPct val="0"/>
              </a:spcBef>
              <a:spcAft>
                <a:spcPts val="600"/>
              </a:spcAft>
              <a:buClr>
                <a:srgbClr val="000000"/>
              </a:buClr>
              <a:buFont typeface="Arial" charset="0"/>
              <a:buChar char="•"/>
            </a:pPr>
            <a:r>
              <a:rPr lang="it-IT" sz="1800" dirty="0" err="1" smtClean="0">
                <a:solidFill>
                  <a:srgbClr val="680000"/>
                </a:solidFill>
                <a:latin typeface="Calibri" pitchFamily="34" charset="0"/>
                <a:cs typeface="ＭＳ Ｐゴシック" charset="-128"/>
              </a:rPr>
              <a:t>Activity</a:t>
            </a:r>
            <a:r>
              <a:rPr lang="it-IT" sz="1800" dirty="0" smtClean="0">
                <a:solidFill>
                  <a:srgbClr val="680000"/>
                </a:solidFill>
                <a:latin typeface="Calibri" pitchFamily="34" charset="0"/>
                <a:cs typeface="ＭＳ Ｐゴシック" charset="-128"/>
              </a:rPr>
              <a:t> in </a:t>
            </a:r>
            <a:r>
              <a:rPr lang="it-IT" sz="1800" dirty="0" err="1" smtClean="0">
                <a:solidFill>
                  <a:srgbClr val="680000"/>
                </a:solidFill>
                <a:latin typeface="Calibri" pitchFamily="34" charset="0"/>
                <a:cs typeface="ＭＳ Ｐゴシック" charset="-128"/>
              </a:rPr>
              <a:t>order</a:t>
            </a:r>
            <a:r>
              <a:rPr lang="it-IT" sz="1800" dirty="0" smtClean="0">
                <a:solidFill>
                  <a:srgbClr val="680000"/>
                </a:solidFill>
                <a:latin typeface="Calibri" pitchFamily="34" charset="0"/>
                <a:cs typeface="ＭＳ Ｐゴシック" charset="-128"/>
              </a:rPr>
              <a:t> </a:t>
            </a:r>
            <a:r>
              <a:rPr lang="it-IT" sz="1800" dirty="0" err="1" smtClean="0">
                <a:solidFill>
                  <a:srgbClr val="680000"/>
                </a:solidFill>
                <a:latin typeface="Calibri" pitchFamily="34" charset="0"/>
                <a:cs typeface="ＭＳ Ｐゴシック" charset="-128"/>
              </a:rPr>
              <a:t>to</a:t>
            </a:r>
            <a:r>
              <a:rPr lang="it-IT" sz="1800" dirty="0" smtClean="0">
                <a:solidFill>
                  <a:srgbClr val="680000"/>
                </a:solidFill>
                <a:latin typeface="Calibri" pitchFamily="34" charset="0"/>
                <a:cs typeface="ＭＳ Ｐゴシック" charset="-128"/>
              </a:rPr>
              <a:t> </a:t>
            </a:r>
            <a:r>
              <a:rPr lang="it-IT" sz="1800" dirty="0" err="1" smtClean="0">
                <a:solidFill>
                  <a:srgbClr val="680000"/>
                </a:solidFill>
                <a:latin typeface="Calibri" pitchFamily="34" charset="0"/>
                <a:cs typeface="ＭＳ Ｐゴシック" charset="-128"/>
              </a:rPr>
              <a:t>maximize</a:t>
            </a:r>
            <a:r>
              <a:rPr lang="it-IT" sz="1800" dirty="0" smtClean="0">
                <a:solidFill>
                  <a:srgbClr val="680000"/>
                </a:solidFill>
                <a:latin typeface="Calibri" pitchFamily="34" charset="0"/>
                <a:cs typeface="ＭＳ Ｐゴシック" charset="-128"/>
              </a:rPr>
              <a:t> the </a:t>
            </a:r>
            <a:r>
              <a:rPr lang="it-IT" sz="1800" dirty="0" err="1" smtClean="0">
                <a:solidFill>
                  <a:srgbClr val="680000"/>
                </a:solidFill>
                <a:latin typeface="Calibri" pitchFamily="34" charset="0"/>
                <a:cs typeface="ＭＳ Ｐゴシック" charset="-128"/>
              </a:rPr>
              <a:t>quality</a:t>
            </a:r>
            <a:r>
              <a:rPr lang="it-IT" sz="1800" dirty="0" smtClean="0">
                <a:solidFill>
                  <a:srgbClr val="680000"/>
                </a:solidFill>
                <a:latin typeface="Calibri" pitchFamily="34" charset="0"/>
                <a:cs typeface="ＭＳ Ｐゴシック" charset="-128"/>
              </a:rPr>
              <a:t> </a:t>
            </a:r>
            <a:r>
              <a:rPr lang="it-IT" sz="1800" dirty="0" err="1" smtClean="0">
                <a:solidFill>
                  <a:srgbClr val="680000"/>
                </a:solidFill>
                <a:latin typeface="Calibri" pitchFamily="34" charset="0"/>
                <a:cs typeface="ＭＳ Ｐゴシック" charset="-128"/>
              </a:rPr>
              <a:t>of</a:t>
            </a:r>
            <a:r>
              <a:rPr lang="it-IT" sz="1800" dirty="0" smtClean="0">
                <a:solidFill>
                  <a:srgbClr val="680000"/>
                </a:solidFill>
                <a:latin typeface="Calibri" pitchFamily="34" charset="0"/>
                <a:cs typeface="ＭＳ Ｐゴシック" charset="-128"/>
              </a:rPr>
              <a:t> </a:t>
            </a:r>
            <a:r>
              <a:rPr lang="it-IT" sz="1800" dirty="0" err="1" smtClean="0">
                <a:solidFill>
                  <a:srgbClr val="680000"/>
                </a:solidFill>
                <a:latin typeface="Calibri" pitchFamily="34" charset="0"/>
                <a:cs typeface="ＭＳ Ｐゴシック" charset="-128"/>
              </a:rPr>
              <a:t>surveys</a:t>
            </a:r>
            <a:r>
              <a:rPr lang="it-IT" sz="1800" dirty="0" smtClean="0">
                <a:solidFill>
                  <a:srgbClr val="680000"/>
                </a:solidFill>
                <a:latin typeface="Calibri" pitchFamily="34" charset="0"/>
                <a:cs typeface="ＭＳ Ｐゴシック" charset="-128"/>
              </a:rPr>
              <a:t>:</a:t>
            </a:r>
          </a:p>
          <a:p>
            <a:pPr marL="635000" lvl="2" indent="-177800" algn="just" defTabSz="449263">
              <a:lnSpc>
                <a:spcPct val="93000"/>
              </a:lnSpc>
              <a:spcBef>
                <a:spcPct val="0"/>
              </a:spcBef>
              <a:spcAft>
                <a:spcPts val="600"/>
              </a:spcAft>
              <a:buClr>
                <a:srgbClr val="000000"/>
              </a:buClr>
              <a:buFont typeface="Arial" charset="0"/>
              <a:buChar char="•"/>
            </a:pPr>
            <a:r>
              <a:rPr lang="en-US" sz="1800" dirty="0" smtClean="0">
                <a:solidFill>
                  <a:schemeClr val="tx1">
                    <a:lumMod val="75000"/>
                    <a:lumOff val="25000"/>
                  </a:schemeClr>
                </a:solidFill>
                <a:latin typeface="Calibri" pitchFamily="34" charset="0"/>
                <a:cs typeface="ＭＳ Ｐゴシック" charset="-128"/>
              </a:rPr>
              <a:t>T</a:t>
            </a:r>
            <a:r>
              <a:rPr lang="it-IT" sz="1800" dirty="0" err="1" smtClean="0">
                <a:solidFill>
                  <a:schemeClr val="tx1">
                    <a:lumMod val="75000"/>
                    <a:lumOff val="25000"/>
                  </a:schemeClr>
                </a:solidFill>
                <a:latin typeface="Calibri" pitchFamily="34" charset="0"/>
                <a:cs typeface="ＭＳ Ｐゴシック" charset="-128"/>
              </a:rPr>
              <a:t>raining</a:t>
            </a:r>
            <a:r>
              <a:rPr lang="it-IT" sz="1800" dirty="0" smtClean="0">
                <a:solidFill>
                  <a:schemeClr val="tx1">
                    <a:lumMod val="75000"/>
                    <a:lumOff val="25000"/>
                  </a:schemeClr>
                </a:solidFill>
                <a:latin typeface="Calibri" pitchFamily="34" charset="0"/>
                <a:cs typeface="ＭＳ Ｐゴシック" charset="-128"/>
              </a:rPr>
              <a:t> </a:t>
            </a:r>
            <a:r>
              <a:rPr lang="it-IT" sz="1800" dirty="0" err="1" smtClean="0">
                <a:solidFill>
                  <a:schemeClr val="tx1">
                    <a:lumMod val="75000"/>
                    <a:lumOff val="25000"/>
                  </a:schemeClr>
                </a:solidFill>
                <a:latin typeface="Calibri" pitchFamily="34" charset="0"/>
                <a:cs typeface="ＭＳ Ｐゴシック" charset="-128"/>
              </a:rPr>
              <a:t>for</a:t>
            </a:r>
            <a:r>
              <a:rPr lang="it-IT" sz="1800" dirty="0" smtClean="0">
                <a:solidFill>
                  <a:schemeClr val="tx1">
                    <a:lumMod val="75000"/>
                    <a:lumOff val="25000"/>
                  </a:schemeClr>
                </a:solidFill>
                <a:latin typeface="Calibri" pitchFamily="34" charset="0"/>
                <a:cs typeface="ＭＳ Ｐゴシック" charset="-128"/>
              </a:rPr>
              <a:t> the </a:t>
            </a:r>
            <a:r>
              <a:rPr lang="it-IT" sz="1800" dirty="0" err="1" smtClean="0">
                <a:solidFill>
                  <a:schemeClr val="tx1">
                    <a:lumMod val="75000"/>
                    <a:lumOff val="25000"/>
                  </a:schemeClr>
                </a:solidFill>
                <a:latin typeface="Calibri" pitchFamily="34" charset="0"/>
                <a:cs typeface="ＭＳ Ｐゴシック" charset="-128"/>
              </a:rPr>
              <a:t>interviewer</a:t>
            </a:r>
            <a:r>
              <a:rPr lang="it-IT" sz="1800" dirty="0" smtClean="0">
                <a:solidFill>
                  <a:schemeClr val="tx1">
                    <a:lumMod val="75000"/>
                    <a:lumOff val="25000"/>
                  </a:schemeClr>
                </a:solidFill>
                <a:latin typeface="Calibri" pitchFamily="34" charset="0"/>
                <a:cs typeface="ＭＳ Ｐゴシック" charset="-128"/>
              </a:rPr>
              <a:t>;</a:t>
            </a:r>
          </a:p>
          <a:p>
            <a:pPr marL="635000" lvl="2" indent="-177800" algn="just" defTabSz="449263">
              <a:lnSpc>
                <a:spcPct val="93000"/>
              </a:lnSpc>
              <a:spcBef>
                <a:spcPct val="0"/>
              </a:spcBef>
              <a:spcAft>
                <a:spcPts val="600"/>
              </a:spcAft>
              <a:buClr>
                <a:srgbClr val="000000"/>
              </a:buClr>
              <a:buFont typeface="Arial" charset="0"/>
              <a:buChar char="•"/>
            </a:pPr>
            <a:r>
              <a:rPr lang="en-US" sz="1800" dirty="0" smtClean="0">
                <a:solidFill>
                  <a:schemeClr val="tx1">
                    <a:lumMod val="75000"/>
                    <a:lumOff val="25000"/>
                  </a:schemeClr>
                </a:solidFill>
                <a:latin typeface="Calibri" pitchFamily="34" charset="0"/>
                <a:cs typeface="ＭＳ Ｐゴシック" charset="-128"/>
              </a:rPr>
              <a:t>P</a:t>
            </a:r>
            <a:r>
              <a:rPr lang="it-IT" sz="1800" dirty="0" err="1" smtClean="0">
                <a:solidFill>
                  <a:schemeClr val="tx1">
                    <a:lumMod val="75000"/>
                    <a:lumOff val="25000"/>
                  </a:schemeClr>
                </a:solidFill>
                <a:latin typeface="Calibri" pitchFamily="34" charset="0"/>
                <a:cs typeface="ＭＳ Ｐゴシック" charset="-128"/>
              </a:rPr>
              <a:t>ilot</a:t>
            </a:r>
            <a:r>
              <a:rPr lang="it-IT" sz="1800" dirty="0" smtClean="0">
                <a:solidFill>
                  <a:schemeClr val="tx1">
                    <a:lumMod val="75000"/>
                    <a:lumOff val="25000"/>
                  </a:schemeClr>
                </a:solidFill>
                <a:latin typeface="Calibri" pitchFamily="34" charset="0"/>
                <a:cs typeface="ＭＳ Ｐゴシック" charset="-128"/>
              </a:rPr>
              <a:t> </a:t>
            </a:r>
            <a:r>
              <a:rPr lang="it-IT" sz="1800" dirty="0" err="1" smtClean="0">
                <a:solidFill>
                  <a:schemeClr val="tx1">
                    <a:lumMod val="75000"/>
                    <a:lumOff val="25000"/>
                  </a:schemeClr>
                </a:solidFill>
                <a:latin typeface="Calibri" pitchFamily="34" charset="0"/>
                <a:cs typeface="ＭＳ Ｐゴシック" charset="-128"/>
              </a:rPr>
              <a:t>surveys</a:t>
            </a:r>
            <a:r>
              <a:rPr lang="it-IT" sz="1800" dirty="0" smtClean="0">
                <a:solidFill>
                  <a:schemeClr val="tx1">
                    <a:lumMod val="75000"/>
                    <a:lumOff val="25000"/>
                  </a:schemeClr>
                </a:solidFill>
                <a:latin typeface="Calibri" pitchFamily="34" charset="0"/>
                <a:cs typeface="ＭＳ Ｐゴシック" charset="-128"/>
              </a:rPr>
              <a:t>;</a:t>
            </a:r>
          </a:p>
          <a:p>
            <a:pPr marL="635000" lvl="2" indent="-177800" algn="just" defTabSz="449263">
              <a:lnSpc>
                <a:spcPct val="93000"/>
              </a:lnSpc>
              <a:spcBef>
                <a:spcPct val="0"/>
              </a:spcBef>
              <a:spcAft>
                <a:spcPts val="600"/>
              </a:spcAft>
              <a:buClr>
                <a:srgbClr val="000000"/>
              </a:buClr>
              <a:buFont typeface="Arial" charset="0"/>
              <a:buChar char="•"/>
            </a:pPr>
            <a:r>
              <a:rPr lang="en-US" sz="1800" dirty="0" smtClean="0">
                <a:solidFill>
                  <a:schemeClr val="tx1">
                    <a:lumMod val="75000"/>
                    <a:lumOff val="25000"/>
                  </a:schemeClr>
                </a:solidFill>
                <a:latin typeface="Calibri" pitchFamily="34" charset="0"/>
                <a:cs typeface="ＭＳ Ｐゴシック" charset="-128"/>
              </a:rPr>
              <a:t>S</a:t>
            </a:r>
            <a:r>
              <a:rPr lang="it-IT" sz="1800" dirty="0" err="1" smtClean="0">
                <a:solidFill>
                  <a:schemeClr val="tx1">
                    <a:lumMod val="75000"/>
                    <a:lumOff val="25000"/>
                  </a:schemeClr>
                </a:solidFill>
                <a:latin typeface="Calibri" pitchFamily="34" charset="0"/>
                <a:cs typeface="ＭＳ Ｐゴシック" charset="-128"/>
              </a:rPr>
              <a:t>tatistical</a:t>
            </a:r>
            <a:r>
              <a:rPr lang="it-IT" sz="1800" dirty="0" smtClean="0">
                <a:solidFill>
                  <a:schemeClr val="tx1">
                    <a:lumMod val="75000"/>
                    <a:lumOff val="25000"/>
                  </a:schemeClr>
                </a:solidFill>
                <a:latin typeface="Calibri" pitchFamily="34" charset="0"/>
                <a:cs typeface="ＭＳ Ｐゴシック" charset="-128"/>
              </a:rPr>
              <a:t> </a:t>
            </a:r>
            <a:r>
              <a:rPr lang="it-IT" sz="1800" dirty="0" err="1" smtClean="0">
                <a:solidFill>
                  <a:schemeClr val="tx1">
                    <a:lumMod val="75000"/>
                    <a:lumOff val="25000"/>
                  </a:schemeClr>
                </a:solidFill>
                <a:latin typeface="Calibri" pitchFamily="34" charset="0"/>
                <a:cs typeface="ＭＳ Ｐゴシック" charset="-128"/>
              </a:rPr>
              <a:t>analysis</a:t>
            </a:r>
            <a:r>
              <a:rPr lang="it-IT" sz="1800" dirty="0" smtClean="0">
                <a:solidFill>
                  <a:schemeClr val="tx1">
                    <a:lumMod val="75000"/>
                    <a:lumOff val="25000"/>
                  </a:schemeClr>
                </a:solidFill>
                <a:latin typeface="Calibri" pitchFamily="34" charset="0"/>
                <a:cs typeface="ＭＳ Ｐゴシック" charset="-128"/>
              </a:rPr>
              <a:t> </a:t>
            </a:r>
            <a:r>
              <a:rPr lang="it-IT" sz="1800" dirty="0" err="1" smtClean="0">
                <a:solidFill>
                  <a:schemeClr val="tx1">
                    <a:lumMod val="75000"/>
                    <a:lumOff val="25000"/>
                  </a:schemeClr>
                </a:solidFill>
                <a:latin typeface="Calibri" pitchFamily="34" charset="0"/>
                <a:cs typeface="ＭＳ Ｐゴシック" charset="-128"/>
              </a:rPr>
              <a:t>to</a:t>
            </a:r>
            <a:r>
              <a:rPr lang="it-IT" sz="1800" dirty="0" smtClean="0">
                <a:solidFill>
                  <a:schemeClr val="tx1">
                    <a:lumMod val="75000"/>
                    <a:lumOff val="25000"/>
                  </a:schemeClr>
                </a:solidFill>
                <a:latin typeface="Calibri" pitchFamily="34" charset="0"/>
                <a:cs typeface="ＭＳ Ｐゴシック" charset="-128"/>
              </a:rPr>
              <a:t> </a:t>
            </a:r>
            <a:r>
              <a:rPr lang="it-IT" sz="1800" dirty="0" err="1" smtClean="0">
                <a:solidFill>
                  <a:schemeClr val="tx1">
                    <a:lumMod val="75000"/>
                    <a:lumOff val="25000"/>
                  </a:schemeClr>
                </a:solidFill>
                <a:latin typeface="Calibri" pitchFamily="34" charset="0"/>
                <a:cs typeface="ＭＳ Ｐゴシック" charset="-128"/>
              </a:rPr>
              <a:t>evaluate</a:t>
            </a:r>
            <a:r>
              <a:rPr lang="it-IT" sz="1800" dirty="0" smtClean="0">
                <a:solidFill>
                  <a:schemeClr val="tx1">
                    <a:lumMod val="75000"/>
                    <a:lumOff val="25000"/>
                  </a:schemeClr>
                </a:solidFill>
                <a:latin typeface="Calibri" pitchFamily="34" charset="0"/>
                <a:cs typeface="ＭＳ Ｐゴシック" charset="-128"/>
              </a:rPr>
              <a:t> </a:t>
            </a:r>
            <a:r>
              <a:rPr lang="it-IT" sz="1800" dirty="0" err="1" smtClean="0">
                <a:solidFill>
                  <a:schemeClr val="tx1">
                    <a:lumMod val="75000"/>
                    <a:lumOff val="25000"/>
                  </a:schemeClr>
                </a:solidFill>
                <a:latin typeface="Calibri" pitchFamily="34" charset="0"/>
                <a:cs typeface="ＭＳ Ｐゴシック" charset="-128"/>
              </a:rPr>
              <a:t>bias</a:t>
            </a:r>
            <a:r>
              <a:rPr lang="it-IT" sz="1800" dirty="0" smtClean="0">
                <a:solidFill>
                  <a:schemeClr val="tx1">
                    <a:lumMod val="75000"/>
                    <a:lumOff val="25000"/>
                  </a:schemeClr>
                </a:solidFill>
                <a:latin typeface="Calibri" pitchFamily="34" charset="0"/>
                <a:cs typeface="ＭＳ Ｐゴシック" charset="-128"/>
              </a:rPr>
              <a:t> (</a:t>
            </a:r>
            <a:r>
              <a:rPr lang="it-IT" sz="1800" dirty="0" err="1" smtClean="0">
                <a:solidFill>
                  <a:schemeClr val="tx1">
                    <a:lumMod val="75000"/>
                    <a:lumOff val="25000"/>
                  </a:schemeClr>
                </a:solidFill>
                <a:latin typeface="Calibri" pitchFamily="34" charset="0"/>
                <a:cs typeface="ＭＳ Ｐゴシック" charset="-128"/>
              </a:rPr>
              <a:t>such</a:t>
            </a:r>
            <a:r>
              <a:rPr lang="it-IT" sz="1800" dirty="0" smtClean="0">
                <a:solidFill>
                  <a:schemeClr val="tx1">
                    <a:lumMod val="75000"/>
                    <a:lumOff val="25000"/>
                  </a:schemeClr>
                </a:solidFill>
                <a:latin typeface="Calibri" pitchFamily="34" charset="0"/>
                <a:cs typeface="ＭＳ Ｐゴシック" charset="-128"/>
              </a:rPr>
              <a:t> </a:t>
            </a:r>
            <a:r>
              <a:rPr lang="it-IT" sz="1800" dirty="0" err="1" smtClean="0">
                <a:solidFill>
                  <a:schemeClr val="tx1">
                    <a:lumMod val="75000"/>
                    <a:lumOff val="25000"/>
                  </a:schemeClr>
                </a:solidFill>
                <a:latin typeface="Calibri" pitchFamily="34" charset="0"/>
                <a:cs typeface="ＭＳ Ｐゴシック" charset="-128"/>
              </a:rPr>
              <a:t>as</a:t>
            </a:r>
            <a:r>
              <a:rPr lang="it-IT" sz="1800" dirty="0" smtClean="0">
                <a:solidFill>
                  <a:schemeClr val="tx1">
                    <a:lumMod val="75000"/>
                    <a:lumOff val="25000"/>
                  </a:schemeClr>
                </a:solidFill>
                <a:latin typeface="Calibri" pitchFamily="34" charset="0"/>
                <a:cs typeface="ＭＳ Ｐゴシック" charset="-128"/>
              </a:rPr>
              <a:t> the </a:t>
            </a:r>
            <a:r>
              <a:rPr lang="it-IT" sz="1800" dirty="0" err="1" smtClean="0">
                <a:solidFill>
                  <a:schemeClr val="tx1">
                    <a:lumMod val="75000"/>
                    <a:lumOff val="25000"/>
                  </a:schemeClr>
                </a:solidFill>
                <a:latin typeface="Calibri" pitchFamily="34" charset="0"/>
                <a:cs typeface="ＭＳ Ｐゴシック" charset="-128"/>
              </a:rPr>
              <a:t>effects</a:t>
            </a:r>
            <a:r>
              <a:rPr lang="it-IT" sz="1800" dirty="0" smtClean="0">
                <a:solidFill>
                  <a:schemeClr val="tx1">
                    <a:lumMod val="75000"/>
                    <a:lumOff val="25000"/>
                  </a:schemeClr>
                </a:solidFill>
                <a:latin typeface="Calibri" pitchFamily="34" charset="0"/>
                <a:cs typeface="ＭＳ Ｐゴシック" charset="-128"/>
              </a:rPr>
              <a:t> </a:t>
            </a:r>
            <a:r>
              <a:rPr lang="it-IT" sz="1800" dirty="0" err="1" smtClean="0">
                <a:solidFill>
                  <a:schemeClr val="tx1">
                    <a:lumMod val="75000"/>
                    <a:lumOff val="25000"/>
                  </a:schemeClr>
                </a:solidFill>
                <a:latin typeface="Calibri" pitchFamily="34" charset="0"/>
                <a:cs typeface="ＭＳ Ｐゴシック" charset="-128"/>
              </a:rPr>
              <a:t>of</a:t>
            </a:r>
            <a:r>
              <a:rPr lang="it-IT" sz="1800" dirty="0" smtClean="0">
                <a:solidFill>
                  <a:schemeClr val="tx1">
                    <a:lumMod val="75000"/>
                    <a:lumOff val="25000"/>
                  </a:schemeClr>
                </a:solidFill>
                <a:latin typeface="Calibri" pitchFamily="34" charset="0"/>
                <a:cs typeface="ＭＳ Ｐゴシック" charset="-128"/>
              </a:rPr>
              <a:t> the </a:t>
            </a:r>
            <a:r>
              <a:rPr lang="it-IT" sz="1800" dirty="0" err="1" smtClean="0">
                <a:solidFill>
                  <a:schemeClr val="tx1">
                    <a:lumMod val="75000"/>
                    <a:lumOff val="25000"/>
                  </a:schemeClr>
                </a:solidFill>
                <a:latin typeface="Calibri" pitchFamily="34" charset="0"/>
                <a:cs typeface="ＭＳ Ｐゴシック" charset="-128"/>
              </a:rPr>
              <a:t>interviewers</a:t>
            </a:r>
            <a:r>
              <a:rPr lang="it-IT" sz="1800" dirty="0" smtClean="0">
                <a:solidFill>
                  <a:schemeClr val="tx1">
                    <a:lumMod val="75000"/>
                    <a:lumOff val="25000"/>
                  </a:schemeClr>
                </a:solidFill>
                <a:latin typeface="Calibri" pitchFamily="34" charset="0"/>
                <a:cs typeface="ＭＳ Ｐゴシック" charset="-128"/>
              </a:rPr>
              <a:t>, </a:t>
            </a:r>
            <a:r>
              <a:rPr lang="it-IT" sz="1800" dirty="0" err="1" smtClean="0">
                <a:solidFill>
                  <a:schemeClr val="tx1">
                    <a:lumMod val="75000"/>
                    <a:lumOff val="25000"/>
                  </a:schemeClr>
                </a:solidFill>
                <a:latin typeface="Calibri" pitchFamily="34" charset="0"/>
                <a:cs typeface="ＭＳ Ｐゴシック" charset="-128"/>
              </a:rPr>
              <a:t>rates</a:t>
            </a:r>
            <a:r>
              <a:rPr lang="it-IT" sz="1800" dirty="0" smtClean="0">
                <a:solidFill>
                  <a:schemeClr val="tx1">
                    <a:lumMod val="75000"/>
                    <a:lumOff val="25000"/>
                  </a:schemeClr>
                </a:solidFill>
                <a:latin typeface="Calibri" pitchFamily="34" charset="0"/>
                <a:cs typeface="ＭＳ Ｐゴシック" charset="-128"/>
              </a:rPr>
              <a:t> </a:t>
            </a:r>
            <a:r>
              <a:rPr lang="it-IT" sz="1800" dirty="0" err="1" smtClean="0">
                <a:solidFill>
                  <a:schemeClr val="tx1">
                    <a:lumMod val="75000"/>
                    <a:lumOff val="25000"/>
                  </a:schemeClr>
                </a:solidFill>
                <a:latin typeface="Calibri" pitchFamily="34" charset="0"/>
                <a:cs typeface="ＭＳ Ｐゴシック" charset="-128"/>
              </a:rPr>
              <a:t>of</a:t>
            </a:r>
            <a:r>
              <a:rPr lang="it-IT" sz="1800" dirty="0" smtClean="0">
                <a:solidFill>
                  <a:schemeClr val="tx1">
                    <a:lumMod val="75000"/>
                    <a:lumOff val="25000"/>
                  </a:schemeClr>
                </a:solidFill>
                <a:latin typeface="Calibri" pitchFamily="34" charset="0"/>
                <a:cs typeface="ＭＳ Ｐゴシック" charset="-128"/>
              </a:rPr>
              <a:t> </a:t>
            </a:r>
            <a:r>
              <a:rPr lang="it-IT" sz="1800" dirty="0" err="1" smtClean="0">
                <a:solidFill>
                  <a:schemeClr val="tx1">
                    <a:lumMod val="75000"/>
                    <a:lumOff val="25000"/>
                  </a:schemeClr>
                </a:solidFill>
                <a:latin typeface="Calibri" pitchFamily="34" charset="0"/>
                <a:cs typeface="ＭＳ Ｐゴシック" charset="-128"/>
              </a:rPr>
              <a:t>reply</a:t>
            </a:r>
            <a:r>
              <a:rPr lang="it-IT" sz="1800" dirty="0" smtClean="0">
                <a:solidFill>
                  <a:schemeClr val="tx1">
                    <a:lumMod val="75000"/>
                    <a:lumOff val="25000"/>
                  </a:schemeClr>
                </a:solidFill>
                <a:latin typeface="Calibri" pitchFamily="34" charset="0"/>
                <a:cs typeface="ＭＳ Ｐゴシック" charset="-128"/>
              </a:rPr>
              <a:t> per cluster,..);</a:t>
            </a:r>
          </a:p>
          <a:p>
            <a:pPr marL="635000" lvl="2" indent="-177800" algn="just" defTabSz="449263">
              <a:lnSpc>
                <a:spcPct val="93000"/>
              </a:lnSpc>
              <a:spcBef>
                <a:spcPct val="0"/>
              </a:spcBef>
              <a:spcAft>
                <a:spcPts val="600"/>
              </a:spcAft>
              <a:buClr>
                <a:srgbClr val="000000"/>
              </a:buClr>
              <a:buFont typeface="Arial" charset="0"/>
              <a:buChar char="•"/>
            </a:pPr>
            <a:r>
              <a:rPr lang="en-US" sz="1800" dirty="0" smtClean="0">
                <a:solidFill>
                  <a:schemeClr val="tx1">
                    <a:lumMod val="75000"/>
                    <a:lumOff val="25000"/>
                  </a:schemeClr>
                </a:solidFill>
                <a:latin typeface="Calibri" pitchFamily="34" charset="0"/>
                <a:cs typeface="ＭＳ Ｐゴシック" charset="-128"/>
              </a:rPr>
              <a:t>A</a:t>
            </a:r>
            <a:r>
              <a:rPr lang="it-IT" sz="1800" dirty="0" err="1" smtClean="0">
                <a:solidFill>
                  <a:schemeClr val="tx1">
                    <a:lumMod val="75000"/>
                    <a:lumOff val="25000"/>
                  </a:schemeClr>
                </a:solidFill>
                <a:latin typeface="Calibri" pitchFamily="34" charset="0"/>
                <a:cs typeface="ＭＳ Ｐゴシック" charset="-128"/>
              </a:rPr>
              <a:t>ccuracy</a:t>
            </a:r>
            <a:r>
              <a:rPr lang="it-IT" sz="1800" dirty="0" smtClean="0">
                <a:solidFill>
                  <a:schemeClr val="tx1">
                    <a:lumMod val="75000"/>
                    <a:lumOff val="25000"/>
                  </a:schemeClr>
                </a:solidFill>
                <a:latin typeface="Calibri" pitchFamily="34" charset="0"/>
                <a:cs typeface="ＭＳ Ｐゴシック" charset="-128"/>
              </a:rPr>
              <a:t> in the </a:t>
            </a:r>
            <a:r>
              <a:rPr lang="it-IT" sz="1800" dirty="0" err="1" smtClean="0">
                <a:solidFill>
                  <a:schemeClr val="tx1">
                    <a:lumMod val="75000"/>
                    <a:lumOff val="25000"/>
                  </a:schemeClr>
                </a:solidFill>
                <a:latin typeface="Calibri" pitchFamily="34" charset="0"/>
                <a:cs typeface="ＭＳ Ｐゴシック" charset="-128"/>
              </a:rPr>
              <a:t>selection</a:t>
            </a:r>
            <a:r>
              <a:rPr lang="it-IT" sz="1800" dirty="0" smtClean="0">
                <a:solidFill>
                  <a:schemeClr val="tx1">
                    <a:lumMod val="75000"/>
                    <a:lumOff val="25000"/>
                  </a:schemeClr>
                </a:solidFill>
                <a:latin typeface="Calibri" pitchFamily="34" charset="0"/>
                <a:cs typeface="ＭＳ Ｐゴシック" charset="-128"/>
              </a:rPr>
              <a:t> </a:t>
            </a:r>
            <a:r>
              <a:rPr lang="it-IT" sz="1800" dirty="0" err="1" smtClean="0">
                <a:solidFill>
                  <a:schemeClr val="tx1">
                    <a:lumMod val="75000"/>
                    <a:lumOff val="25000"/>
                  </a:schemeClr>
                </a:solidFill>
                <a:latin typeface="Calibri" pitchFamily="34" charset="0"/>
                <a:cs typeface="ＭＳ Ｐゴシック" charset="-128"/>
              </a:rPr>
              <a:t>of</a:t>
            </a:r>
            <a:r>
              <a:rPr lang="it-IT" sz="1800" dirty="0" smtClean="0">
                <a:solidFill>
                  <a:schemeClr val="tx1">
                    <a:lumMod val="75000"/>
                    <a:lumOff val="25000"/>
                  </a:schemeClr>
                </a:solidFill>
                <a:latin typeface="Calibri" pitchFamily="34" charset="0"/>
                <a:cs typeface="ＭＳ Ｐゴシック" charset="-128"/>
              </a:rPr>
              <a:t> the </a:t>
            </a:r>
            <a:r>
              <a:rPr lang="it-IT" sz="1800" dirty="0" err="1" smtClean="0">
                <a:solidFill>
                  <a:schemeClr val="tx1">
                    <a:lumMod val="75000"/>
                    <a:lumOff val="25000"/>
                  </a:schemeClr>
                </a:solidFill>
                <a:latin typeface="Calibri" pitchFamily="34" charset="0"/>
                <a:cs typeface="ＭＳ Ｐゴシック" charset="-128"/>
              </a:rPr>
              <a:t>interviewed</a:t>
            </a:r>
            <a:r>
              <a:rPr lang="it-IT" sz="1800" dirty="0" smtClean="0">
                <a:solidFill>
                  <a:schemeClr val="tx1">
                    <a:lumMod val="75000"/>
                    <a:lumOff val="25000"/>
                  </a:schemeClr>
                </a:solidFill>
                <a:latin typeface="Calibri" pitchFamily="34" charset="0"/>
                <a:cs typeface="ＭＳ Ｐゴシック" charset="-128"/>
              </a:rPr>
              <a:t> </a:t>
            </a:r>
            <a:r>
              <a:rPr lang="it-IT" sz="1800" dirty="0" err="1" smtClean="0">
                <a:solidFill>
                  <a:schemeClr val="tx1">
                    <a:lumMod val="75000"/>
                    <a:lumOff val="25000"/>
                  </a:schemeClr>
                </a:solidFill>
                <a:latin typeface="Calibri" pitchFamily="34" charset="0"/>
                <a:cs typeface="ＭＳ Ｐゴシック" charset="-128"/>
              </a:rPr>
              <a:t>as</a:t>
            </a:r>
            <a:r>
              <a:rPr lang="it-IT" sz="1800" dirty="0" smtClean="0">
                <a:solidFill>
                  <a:schemeClr val="tx1">
                    <a:lumMod val="75000"/>
                    <a:lumOff val="25000"/>
                  </a:schemeClr>
                </a:solidFill>
                <a:latin typeface="Calibri" pitchFamily="34" charset="0"/>
                <a:cs typeface="ＭＳ Ｐゴシック" charset="-128"/>
              </a:rPr>
              <a:t> </a:t>
            </a:r>
            <a:r>
              <a:rPr lang="it-IT" sz="1800" dirty="0" err="1" smtClean="0">
                <a:solidFill>
                  <a:schemeClr val="tx1">
                    <a:lumMod val="75000"/>
                    <a:lumOff val="25000"/>
                  </a:schemeClr>
                </a:solidFill>
                <a:latin typeface="Calibri" pitchFamily="34" charset="0"/>
                <a:cs typeface="ＭＳ Ｐゴシック" charset="-128"/>
              </a:rPr>
              <a:t>representative</a:t>
            </a:r>
            <a:r>
              <a:rPr lang="it-IT" sz="1800" dirty="0" smtClean="0">
                <a:solidFill>
                  <a:schemeClr val="tx1">
                    <a:lumMod val="75000"/>
                    <a:lumOff val="25000"/>
                  </a:schemeClr>
                </a:solidFill>
                <a:latin typeface="Calibri" pitchFamily="34" charset="0"/>
                <a:cs typeface="ＭＳ Ｐゴシック" charset="-128"/>
              </a:rPr>
              <a:t> </a:t>
            </a:r>
            <a:r>
              <a:rPr lang="it-IT" sz="1800" dirty="0" err="1" smtClean="0">
                <a:solidFill>
                  <a:schemeClr val="tx1">
                    <a:lumMod val="75000"/>
                    <a:lumOff val="25000"/>
                  </a:schemeClr>
                </a:solidFill>
                <a:latin typeface="Calibri" pitchFamily="34" charset="0"/>
                <a:cs typeface="ＭＳ Ｐゴシック" charset="-128"/>
              </a:rPr>
              <a:t>of</a:t>
            </a:r>
            <a:r>
              <a:rPr lang="it-IT" sz="1800" dirty="0" smtClean="0">
                <a:solidFill>
                  <a:schemeClr val="tx1">
                    <a:lumMod val="75000"/>
                    <a:lumOff val="25000"/>
                  </a:schemeClr>
                </a:solidFill>
                <a:latin typeface="Calibri" pitchFamily="34" charset="0"/>
                <a:cs typeface="ＭＳ Ｐゴシック" charset="-128"/>
              </a:rPr>
              <a:t> the </a:t>
            </a:r>
            <a:r>
              <a:rPr lang="it-IT" sz="1800" dirty="0" err="1" smtClean="0">
                <a:solidFill>
                  <a:schemeClr val="tx1">
                    <a:lumMod val="75000"/>
                    <a:lumOff val="25000"/>
                  </a:schemeClr>
                </a:solidFill>
                <a:latin typeface="Calibri" pitchFamily="34" charset="0"/>
                <a:cs typeface="ＭＳ Ｐゴシック" charset="-128"/>
              </a:rPr>
              <a:t>firms</a:t>
            </a:r>
            <a:r>
              <a:rPr lang="it-IT" sz="1800" dirty="0" smtClean="0">
                <a:solidFill>
                  <a:schemeClr val="tx1">
                    <a:lumMod val="75000"/>
                    <a:lumOff val="25000"/>
                  </a:schemeClr>
                </a:solidFill>
                <a:latin typeface="Calibri" pitchFamily="34" charset="0"/>
                <a:cs typeface="ＭＳ Ｐゴシック" charset="-128"/>
              </a:rPr>
              <a:t>;</a:t>
            </a:r>
          </a:p>
          <a:p>
            <a:pPr marL="635000" lvl="2" indent="-177800" algn="just" defTabSz="449263">
              <a:lnSpc>
                <a:spcPct val="93000"/>
              </a:lnSpc>
              <a:spcBef>
                <a:spcPct val="0"/>
              </a:spcBef>
              <a:spcAft>
                <a:spcPts val="600"/>
              </a:spcAft>
              <a:buClr>
                <a:srgbClr val="000000"/>
              </a:buClr>
              <a:buFont typeface="Arial" charset="0"/>
              <a:buChar char="•"/>
            </a:pPr>
            <a:r>
              <a:rPr lang="it-IT" sz="1800" dirty="0" err="1" smtClean="0">
                <a:solidFill>
                  <a:schemeClr val="tx1">
                    <a:lumMod val="75000"/>
                    <a:lumOff val="25000"/>
                  </a:schemeClr>
                </a:solidFill>
                <a:latin typeface="Calibri" pitchFamily="34" charset="0"/>
                <a:cs typeface="ＭＳ Ｐゴシック" charset="-128"/>
              </a:rPr>
              <a:t>Automatic</a:t>
            </a:r>
            <a:r>
              <a:rPr lang="it-IT" sz="1800" dirty="0" smtClean="0">
                <a:solidFill>
                  <a:schemeClr val="tx1">
                    <a:lumMod val="75000"/>
                    <a:lumOff val="25000"/>
                  </a:schemeClr>
                </a:solidFill>
                <a:latin typeface="Calibri" pitchFamily="34" charset="0"/>
                <a:cs typeface="ＭＳ Ｐゴシック" charset="-128"/>
              </a:rPr>
              <a:t> </a:t>
            </a:r>
            <a:r>
              <a:rPr lang="it-IT" sz="1800" dirty="0" err="1" smtClean="0">
                <a:solidFill>
                  <a:schemeClr val="tx1">
                    <a:lumMod val="75000"/>
                    <a:lumOff val="25000"/>
                  </a:schemeClr>
                </a:solidFill>
                <a:latin typeface="Calibri" pitchFamily="34" charset="0"/>
                <a:cs typeface="ＭＳ Ｐゴシック" charset="-128"/>
              </a:rPr>
              <a:t>controls</a:t>
            </a:r>
            <a:r>
              <a:rPr lang="it-IT" sz="1800" dirty="0" smtClean="0">
                <a:solidFill>
                  <a:schemeClr val="tx1">
                    <a:lumMod val="75000"/>
                    <a:lumOff val="25000"/>
                  </a:schemeClr>
                </a:solidFill>
                <a:latin typeface="Calibri" pitchFamily="34" charset="0"/>
                <a:cs typeface="ＭＳ Ｐゴシック" charset="-128"/>
              </a:rPr>
              <a:t> in the software </a:t>
            </a:r>
            <a:r>
              <a:rPr lang="it-IT" sz="1800" dirty="0" err="1" smtClean="0">
                <a:solidFill>
                  <a:schemeClr val="tx1">
                    <a:lumMod val="75000"/>
                    <a:lumOff val="25000"/>
                  </a:schemeClr>
                </a:solidFill>
                <a:latin typeface="Calibri" pitchFamily="34" charset="0"/>
                <a:cs typeface="ＭＳ Ｐゴシック" charset="-128"/>
              </a:rPr>
              <a:t>that</a:t>
            </a:r>
            <a:r>
              <a:rPr lang="it-IT" sz="1800" dirty="0" smtClean="0">
                <a:solidFill>
                  <a:schemeClr val="tx1">
                    <a:lumMod val="75000"/>
                    <a:lumOff val="25000"/>
                  </a:schemeClr>
                </a:solidFill>
                <a:latin typeface="Calibri" pitchFamily="34" charset="0"/>
                <a:cs typeface="ＭＳ Ｐゴシック" charset="-128"/>
              </a:rPr>
              <a:t> </a:t>
            </a:r>
            <a:r>
              <a:rPr lang="it-IT" sz="1800" dirty="0" err="1" smtClean="0">
                <a:solidFill>
                  <a:schemeClr val="tx1">
                    <a:lumMod val="75000"/>
                    <a:lumOff val="25000"/>
                  </a:schemeClr>
                </a:solidFill>
                <a:latin typeface="Calibri" pitchFamily="34" charset="0"/>
                <a:cs typeface="ＭＳ Ｐゴシック" charset="-128"/>
              </a:rPr>
              <a:t>follows</a:t>
            </a:r>
            <a:r>
              <a:rPr lang="it-IT" sz="1800" dirty="0" smtClean="0">
                <a:solidFill>
                  <a:schemeClr val="tx1">
                    <a:lumMod val="75000"/>
                    <a:lumOff val="25000"/>
                  </a:schemeClr>
                </a:solidFill>
                <a:latin typeface="Calibri" pitchFamily="34" charset="0"/>
                <a:cs typeface="ＭＳ Ｐゴシック" charset="-128"/>
              </a:rPr>
              <a:t> the </a:t>
            </a:r>
            <a:r>
              <a:rPr lang="it-IT" sz="1800" dirty="0" err="1" smtClean="0">
                <a:solidFill>
                  <a:schemeClr val="tx1">
                    <a:lumMod val="75000"/>
                    <a:lumOff val="25000"/>
                  </a:schemeClr>
                </a:solidFill>
                <a:latin typeface="Calibri" pitchFamily="34" charset="0"/>
                <a:cs typeface="ＭＳ Ｐゴシック" charset="-128"/>
              </a:rPr>
              <a:t>survey</a:t>
            </a:r>
            <a:r>
              <a:rPr lang="it-IT" sz="1800" dirty="0" smtClean="0">
                <a:solidFill>
                  <a:schemeClr val="tx1">
                    <a:lumMod val="75000"/>
                    <a:lumOff val="25000"/>
                  </a:schemeClr>
                </a:solidFill>
                <a:latin typeface="Calibri" pitchFamily="34" charset="0"/>
                <a:cs typeface="ＭＳ Ｐゴシック" charset="-128"/>
              </a:rPr>
              <a:t> (</a:t>
            </a:r>
            <a:r>
              <a:rPr lang="it-IT" sz="1800" dirty="0" err="1" smtClean="0">
                <a:solidFill>
                  <a:schemeClr val="tx1">
                    <a:lumMod val="75000"/>
                    <a:lumOff val="25000"/>
                  </a:schemeClr>
                </a:solidFill>
                <a:latin typeface="Calibri" pitchFamily="34" charset="0"/>
                <a:cs typeface="ＭＳ Ｐゴシック" charset="-128"/>
              </a:rPr>
              <a:t>incoherence</a:t>
            </a:r>
            <a:r>
              <a:rPr lang="it-IT" sz="1800" dirty="0" smtClean="0">
                <a:solidFill>
                  <a:schemeClr val="tx1">
                    <a:lumMod val="75000"/>
                    <a:lumOff val="25000"/>
                  </a:schemeClr>
                </a:solidFill>
                <a:latin typeface="Calibri" pitchFamily="34" charset="0"/>
                <a:cs typeface="ＭＳ Ｐゴシック" charset="-128"/>
              </a:rPr>
              <a:t>, </a:t>
            </a:r>
            <a:r>
              <a:rPr lang="it-IT" sz="1800" dirty="0" err="1" smtClean="0">
                <a:solidFill>
                  <a:schemeClr val="tx1">
                    <a:lumMod val="75000"/>
                    <a:lumOff val="25000"/>
                  </a:schemeClr>
                </a:solidFill>
                <a:latin typeface="Calibri" pitchFamily="34" charset="0"/>
                <a:cs typeface="ＭＳ Ｐゴシック" charset="-128"/>
              </a:rPr>
              <a:t>errors</a:t>
            </a:r>
            <a:r>
              <a:rPr lang="it-IT" sz="1800" dirty="0" smtClean="0">
                <a:solidFill>
                  <a:schemeClr val="tx1">
                    <a:lumMod val="75000"/>
                    <a:lumOff val="25000"/>
                  </a:schemeClr>
                </a:solidFill>
                <a:latin typeface="Calibri" pitchFamily="34" charset="0"/>
                <a:cs typeface="ＭＳ Ｐゴシック" charset="-128"/>
              </a:rPr>
              <a:t>,..);</a:t>
            </a:r>
          </a:p>
          <a:p>
            <a:pPr marL="635000" lvl="2" indent="-177800" algn="just" defTabSz="449263">
              <a:lnSpc>
                <a:spcPct val="93000"/>
              </a:lnSpc>
              <a:spcBef>
                <a:spcPct val="0"/>
              </a:spcBef>
              <a:spcAft>
                <a:spcPts val="600"/>
              </a:spcAft>
              <a:buClr>
                <a:srgbClr val="000000"/>
              </a:buClr>
              <a:buFont typeface="Arial" charset="0"/>
              <a:buChar char="•"/>
            </a:pPr>
            <a:r>
              <a:rPr lang="it-IT" sz="1800" dirty="0" smtClean="0">
                <a:solidFill>
                  <a:schemeClr val="tx1">
                    <a:lumMod val="75000"/>
                    <a:lumOff val="25000"/>
                  </a:schemeClr>
                </a:solidFill>
                <a:latin typeface="Calibri" pitchFamily="34" charset="0"/>
                <a:cs typeface="ＭＳ Ｐゴシック" charset="-128"/>
              </a:rPr>
              <a:t>A </a:t>
            </a:r>
            <a:r>
              <a:rPr lang="it-IT" sz="1800" dirty="0" err="1" smtClean="0">
                <a:solidFill>
                  <a:schemeClr val="tx1">
                    <a:lumMod val="75000"/>
                    <a:lumOff val="25000"/>
                  </a:schemeClr>
                </a:solidFill>
                <a:latin typeface="Calibri" pitchFamily="34" charset="0"/>
                <a:cs typeface="ＭＳ Ｐゴシック" charset="-128"/>
              </a:rPr>
              <a:t>very</a:t>
            </a:r>
            <a:r>
              <a:rPr lang="it-IT" sz="1800" dirty="0" smtClean="0">
                <a:solidFill>
                  <a:schemeClr val="tx1">
                    <a:lumMod val="75000"/>
                    <a:lumOff val="25000"/>
                  </a:schemeClr>
                </a:solidFill>
                <a:latin typeface="Calibri" pitchFamily="34" charset="0"/>
                <a:cs typeface="ＭＳ Ｐゴシック" charset="-128"/>
              </a:rPr>
              <a:t> </a:t>
            </a:r>
            <a:r>
              <a:rPr lang="it-IT" sz="1800" dirty="0" err="1" smtClean="0">
                <a:solidFill>
                  <a:schemeClr val="tx1">
                    <a:lumMod val="75000"/>
                    <a:lumOff val="25000"/>
                  </a:schemeClr>
                </a:solidFill>
                <a:latin typeface="Calibri" pitchFamily="34" charset="0"/>
                <a:cs typeface="ＭＳ Ｐゴシック" charset="-128"/>
              </a:rPr>
              <a:t>large</a:t>
            </a:r>
            <a:r>
              <a:rPr lang="it-IT" sz="1800" dirty="0" smtClean="0">
                <a:solidFill>
                  <a:schemeClr val="tx1">
                    <a:lumMod val="75000"/>
                    <a:lumOff val="25000"/>
                  </a:schemeClr>
                </a:solidFill>
                <a:latin typeface="Calibri" pitchFamily="34" charset="0"/>
                <a:cs typeface="ＭＳ Ｐゴシック" charset="-128"/>
              </a:rPr>
              <a:t> </a:t>
            </a:r>
            <a:r>
              <a:rPr lang="it-IT" sz="1800" dirty="0" err="1" smtClean="0">
                <a:solidFill>
                  <a:schemeClr val="tx1">
                    <a:lumMod val="75000"/>
                    <a:lumOff val="25000"/>
                  </a:schemeClr>
                </a:solidFill>
                <a:latin typeface="Calibri" pitchFamily="34" charset="0"/>
                <a:cs typeface="ＭＳ Ｐゴシック" charset="-128"/>
              </a:rPr>
              <a:t>number</a:t>
            </a:r>
            <a:r>
              <a:rPr lang="it-IT" sz="1800" dirty="0" smtClean="0">
                <a:solidFill>
                  <a:schemeClr val="tx1">
                    <a:lumMod val="75000"/>
                    <a:lumOff val="25000"/>
                  </a:schemeClr>
                </a:solidFill>
                <a:latin typeface="Calibri" pitchFamily="34" charset="0"/>
                <a:cs typeface="ＭＳ Ｐゴシック" charset="-128"/>
              </a:rPr>
              <a:t> </a:t>
            </a:r>
            <a:r>
              <a:rPr lang="it-IT" sz="1800" dirty="0" err="1" smtClean="0">
                <a:solidFill>
                  <a:schemeClr val="tx1">
                    <a:lumMod val="75000"/>
                    <a:lumOff val="25000"/>
                  </a:schemeClr>
                </a:solidFill>
                <a:latin typeface="Calibri" pitchFamily="34" charset="0"/>
                <a:cs typeface="ＭＳ Ｐゴシック" charset="-128"/>
              </a:rPr>
              <a:t>of</a:t>
            </a:r>
            <a:r>
              <a:rPr lang="it-IT" sz="1800" dirty="0" smtClean="0">
                <a:solidFill>
                  <a:schemeClr val="tx1">
                    <a:lumMod val="75000"/>
                    <a:lumOff val="25000"/>
                  </a:schemeClr>
                </a:solidFill>
                <a:latin typeface="Calibri" pitchFamily="34" charset="0"/>
                <a:cs typeface="ＭＳ Ｐゴシック" charset="-128"/>
              </a:rPr>
              <a:t> </a:t>
            </a:r>
            <a:r>
              <a:rPr lang="it-IT" sz="1800" dirty="0" err="1" smtClean="0">
                <a:solidFill>
                  <a:schemeClr val="tx1">
                    <a:lumMod val="75000"/>
                    <a:lumOff val="25000"/>
                  </a:schemeClr>
                </a:solidFill>
                <a:latin typeface="Calibri" pitchFamily="34" charset="0"/>
                <a:cs typeface="ＭＳ Ｐゴシック" charset="-128"/>
              </a:rPr>
              <a:t>interviews</a:t>
            </a:r>
            <a:r>
              <a:rPr lang="it-IT" sz="1800" dirty="0" smtClean="0">
                <a:solidFill>
                  <a:schemeClr val="tx1">
                    <a:lumMod val="75000"/>
                    <a:lumOff val="25000"/>
                  </a:schemeClr>
                </a:solidFill>
                <a:latin typeface="Calibri" pitchFamily="34" charset="0"/>
                <a:cs typeface="ＭＳ Ｐゴシック" charset="-128"/>
              </a:rPr>
              <a:t> </a:t>
            </a:r>
            <a:r>
              <a:rPr lang="it-IT" sz="1800" dirty="0" err="1" smtClean="0">
                <a:solidFill>
                  <a:schemeClr val="tx1">
                    <a:lumMod val="75000"/>
                    <a:lumOff val="25000"/>
                  </a:schemeClr>
                </a:solidFill>
                <a:latin typeface="Calibri" pitchFamily="34" charset="0"/>
                <a:cs typeface="ＭＳ Ｐゴシック" charset="-128"/>
              </a:rPr>
              <a:t>to</a:t>
            </a:r>
            <a:r>
              <a:rPr lang="it-IT" sz="1800" dirty="0" smtClean="0">
                <a:solidFill>
                  <a:schemeClr val="tx1">
                    <a:lumMod val="75000"/>
                    <a:lumOff val="25000"/>
                  </a:schemeClr>
                </a:solidFill>
                <a:latin typeface="Calibri" pitchFamily="34" charset="0"/>
                <a:cs typeface="ＭＳ Ｐゴシック" charset="-128"/>
              </a:rPr>
              <a:t> </a:t>
            </a:r>
            <a:r>
              <a:rPr lang="it-IT" sz="1800" dirty="0" err="1" smtClean="0">
                <a:solidFill>
                  <a:schemeClr val="tx1">
                    <a:lumMod val="75000"/>
                    <a:lumOff val="25000"/>
                  </a:schemeClr>
                </a:solidFill>
                <a:latin typeface="Calibri" pitchFamily="34" charset="0"/>
                <a:cs typeface="ＭＳ Ｐゴシック" charset="-128"/>
              </a:rPr>
              <a:t>control</a:t>
            </a:r>
            <a:r>
              <a:rPr lang="it-IT" sz="1800" dirty="0" smtClean="0">
                <a:solidFill>
                  <a:schemeClr val="tx1">
                    <a:lumMod val="75000"/>
                    <a:lumOff val="25000"/>
                  </a:schemeClr>
                </a:solidFill>
                <a:latin typeface="Calibri" pitchFamily="34" charset="0"/>
                <a:cs typeface="ＭＳ Ｐゴシック" charset="-128"/>
              </a:rPr>
              <a:t> </a:t>
            </a:r>
            <a:r>
              <a:rPr lang="it-IT" sz="1800" dirty="0" err="1" smtClean="0">
                <a:solidFill>
                  <a:schemeClr val="tx1">
                    <a:lumMod val="75000"/>
                    <a:lumOff val="25000"/>
                  </a:schemeClr>
                </a:solidFill>
                <a:latin typeface="Calibri" pitchFamily="34" charset="0"/>
                <a:cs typeface="ＭＳ Ｐゴシック" charset="-128"/>
              </a:rPr>
              <a:t>for</a:t>
            </a:r>
            <a:r>
              <a:rPr lang="it-IT" sz="1800" dirty="0" smtClean="0">
                <a:solidFill>
                  <a:schemeClr val="tx1">
                    <a:lumMod val="75000"/>
                    <a:lumOff val="25000"/>
                  </a:schemeClr>
                </a:solidFill>
                <a:latin typeface="Calibri" pitchFamily="34" charset="0"/>
                <a:cs typeface="ＭＳ Ｐゴシック" charset="-128"/>
              </a:rPr>
              <a:t> the </a:t>
            </a:r>
            <a:r>
              <a:rPr lang="it-IT" sz="1800" dirty="0" err="1" smtClean="0">
                <a:solidFill>
                  <a:schemeClr val="tx1">
                    <a:lumMod val="75000"/>
                    <a:lumOff val="25000"/>
                  </a:schemeClr>
                </a:solidFill>
                <a:latin typeface="Calibri" pitchFamily="34" charset="0"/>
                <a:cs typeface="ＭＳ Ｐゴシック" charset="-128"/>
              </a:rPr>
              <a:t>quality</a:t>
            </a:r>
            <a:r>
              <a:rPr lang="it-IT" sz="1800" dirty="0" smtClean="0">
                <a:solidFill>
                  <a:schemeClr val="tx1">
                    <a:lumMod val="75000"/>
                    <a:lumOff val="25000"/>
                  </a:schemeClr>
                </a:solidFill>
                <a:latin typeface="Calibri" pitchFamily="34" charset="0"/>
                <a:cs typeface="ＭＳ Ｐゴシック" charset="-128"/>
              </a:rPr>
              <a:t> </a:t>
            </a:r>
            <a:r>
              <a:rPr lang="it-IT" sz="1800" dirty="0" err="1" smtClean="0">
                <a:solidFill>
                  <a:schemeClr val="tx1">
                    <a:lumMod val="75000"/>
                    <a:lumOff val="25000"/>
                  </a:schemeClr>
                </a:solidFill>
                <a:latin typeface="Calibri" pitchFamily="34" charset="0"/>
                <a:cs typeface="ＭＳ Ｐゴシック" charset="-128"/>
              </a:rPr>
              <a:t>of</a:t>
            </a:r>
            <a:r>
              <a:rPr lang="it-IT" sz="1800" dirty="0" smtClean="0">
                <a:solidFill>
                  <a:schemeClr val="tx1">
                    <a:lumMod val="75000"/>
                    <a:lumOff val="25000"/>
                  </a:schemeClr>
                </a:solidFill>
                <a:latin typeface="Calibri" pitchFamily="34" charset="0"/>
                <a:cs typeface="ＭＳ Ｐゴシック" charset="-128"/>
              </a:rPr>
              <a:t> the </a:t>
            </a:r>
            <a:r>
              <a:rPr lang="it-IT" sz="1800" dirty="0" err="1" smtClean="0">
                <a:solidFill>
                  <a:schemeClr val="tx1">
                    <a:lumMod val="75000"/>
                    <a:lumOff val="25000"/>
                  </a:schemeClr>
                </a:solidFill>
                <a:latin typeface="Calibri" pitchFamily="34" charset="0"/>
                <a:cs typeface="ＭＳ Ｐゴシック" charset="-128"/>
              </a:rPr>
              <a:t>survey</a:t>
            </a:r>
            <a:r>
              <a:rPr lang="it-IT" sz="1800" dirty="0" smtClean="0">
                <a:solidFill>
                  <a:schemeClr val="tx1">
                    <a:lumMod val="75000"/>
                    <a:lumOff val="25000"/>
                  </a:schemeClr>
                </a:solidFill>
                <a:latin typeface="Calibri" pitchFamily="34" charset="0"/>
                <a:cs typeface="ＭＳ Ｐゴシック" charset="-128"/>
              </a:rPr>
              <a:t>.</a:t>
            </a:r>
          </a:p>
          <a:p>
            <a:pPr marL="457200" lvl="2" algn="just" defTabSz="449263">
              <a:lnSpc>
                <a:spcPct val="93000"/>
              </a:lnSpc>
              <a:spcBef>
                <a:spcPct val="0"/>
              </a:spcBef>
              <a:spcAft>
                <a:spcPts val="600"/>
              </a:spcAft>
              <a:buClr>
                <a:srgbClr val="000000"/>
              </a:buClr>
            </a:pPr>
            <a:endParaRPr lang="it-IT" sz="1800" dirty="0" smtClean="0">
              <a:solidFill>
                <a:schemeClr val="tx1">
                  <a:lumMod val="75000"/>
                  <a:lumOff val="25000"/>
                </a:schemeClr>
              </a:solidFill>
              <a:latin typeface="Calibri" pitchFamily="34" charset="0"/>
              <a:cs typeface="ＭＳ Ｐゴシック" charset="-128"/>
            </a:endParaRPr>
          </a:p>
          <a:p>
            <a:pPr eaLnBrk="1" hangingPunct="1"/>
            <a:endParaRPr lang="it-IT" dirty="0" smtClean="0"/>
          </a:p>
        </p:txBody>
      </p:sp>
      <p:sp>
        <p:nvSpPr>
          <p:cNvPr id="69635" name="Segnaposto numero diapositiva 3"/>
          <p:cNvSpPr>
            <a:spLocks noGrp="1"/>
          </p:cNvSpPr>
          <p:nvPr>
            <p:ph type="sldNum" sz="quarter" idx="5"/>
          </p:nvPr>
        </p:nvSpPr>
        <p:spPr>
          <a:noFill/>
        </p:spPr>
        <p:txBody>
          <a:bodyPr/>
          <a:lstStyle/>
          <a:p>
            <a:fld id="{B80CEF9E-BDBA-4421-A347-5C8F2A586A15}" type="slidenum">
              <a:rPr lang="it-IT" smtClean="0"/>
              <a:pPr/>
              <a:t>15</a:t>
            </a:fld>
            <a:endParaRPr lang="it-IT" smtClean="0"/>
          </a:p>
        </p:txBody>
      </p:sp>
    </p:spTree>
    <p:extLst>
      <p:ext uri="{BB962C8B-B14F-4D97-AF65-F5344CB8AC3E}">
        <p14:creationId xmlns:p14="http://schemas.microsoft.com/office/powerpoint/2010/main" xmlns="" val="860012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C9E415F-EF3F-4223-9336-4BCE72E2045F}" type="slidenum">
              <a:rPr lang="it-IT" smtClean="0"/>
              <a:pPr>
                <a:defRPr/>
              </a:pPr>
              <a:t>16</a:t>
            </a:fld>
            <a:endParaRPr lang="it-IT"/>
          </a:p>
        </p:txBody>
      </p:sp>
    </p:spTree>
    <p:extLst>
      <p:ext uri="{BB962C8B-B14F-4D97-AF65-F5344CB8AC3E}">
        <p14:creationId xmlns:p14="http://schemas.microsoft.com/office/powerpoint/2010/main" xmlns="" val="3044061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In Antonietti and </a:t>
            </a:r>
            <a:r>
              <a:rPr lang="it-IT" dirty="0" err="1" smtClean="0"/>
              <a:t>Cainelli</a:t>
            </a:r>
            <a:r>
              <a:rPr lang="it-IT" baseline="0" dirty="0" smtClean="0"/>
              <a:t> the </a:t>
            </a:r>
            <a:r>
              <a:rPr lang="it-IT" baseline="0" dirty="0" err="1" smtClean="0"/>
              <a:t>proportion</a:t>
            </a:r>
            <a:r>
              <a:rPr lang="it-IT" baseline="0" dirty="0" smtClean="0"/>
              <a:t> of </a:t>
            </a:r>
            <a:r>
              <a:rPr lang="it-IT" baseline="0" dirty="0" err="1" smtClean="0"/>
              <a:t>exporting</a:t>
            </a:r>
            <a:r>
              <a:rPr lang="it-IT" baseline="0" dirty="0" smtClean="0"/>
              <a:t> </a:t>
            </a:r>
            <a:r>
              <a:rPr lang="it-IT" baseline="0" dirty="0" err="1" smtClean="0"/>
              <a:t>firms</a:t>
            </a:r>
            <a:r>
              <a:rPr lang="it-IT" baseline="0" dirty="0" smtClean="0"/>
              <a:t> </a:t>
            </a:r>
            <a:r>
              <a:rPr lang="it-IT" baseline="0" dirty="0" err="1" smtClean="0"/>
              <a:t>was</a:t>
            </a:r>
            <a:r>
              <a:rPr lang="it-IT" baseline="0" dirty="0" smtClean="0"/>
              <a:t> 60%: </a:t>
            </a:r>
            <a:r>
              <a:rPr lang="it-IT" baseline="0" dirty="0" err="1" smtClean="0"/>
              <a:t>too</a:t>
            </a:r>
            <a:r>
              <a:rPr lang="it-IT" baseline="0" dirty="0" smtClean="0"/>
              <a:t> </a:t>
            </a:r>
            <a:r>
              <a:rPr lang="it-IT" baseline="0" dirty="0" err="1" smtClean="0"/>
              <a:t>much</a:t>
            </a:r>
            <a:endParaRPr lang="it-IT" dirty="0"/>
          </a:p>
        </p:txBody>
      </p:sp>
      <p:sp>
        <p:nvSpPr>
          <p:cNvPr id="4" name="Segnaposto numero diapositiva 3"/>
          <p:cNvSpPr>
            <a:spLocks noGrp="1"/>
          </p:cNvSpPr>
          <p:nvPr>
            <p:ph type="sldNum" sz="quarter" idx="10"/>
          </p:nvPr>
        </p:nvSpPr>
        <p:spPr/>
        <p:txBody>
          <a:bodyPr/>
          <a:lstStyle/>
          <a:p>
            <a:pPr>
              <a:defRPr/>
            </a:pPr>
            <a:fld id="{DC9E415F-EF3F-4223-9336-4BCE72E2045F}" type="slidenum">
              <a:rPr lang="it-IT" smtClean="0"/>
              <a:pPr>
                <a:defRPr/>
              </a:pPr>
              <a:t>18</a:t>
            </a:fld>
            <a:endParaRPr lang="it-IT"/>
          </a:p>
        </p:txBody>
      </p:sp>
    </p:spTree>
    <p:extLst>
      <p:ext uri="{BB962C8B-B14F-4D97-AF65-F5344CB8AC3E}">
        <p14:creationId xmlns:p14="http://schemas.microsoft.com/office/powerpoint/2010/main" xmlns="" val="3065991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In Antonietti and </a:t>
            </a:r>
            <a:r>
              <a:rPr lang="it-IT" dirty="0" err="1" smtClean="0"/>
              <a:t>Cainelli</a:t>
            </a:r>
            <a:r>
              <a:rPr lang="it-IT" baseline="0" dirty="0" smtClean="0"/>
              <a:t> the </a:t>
            </a:r>
            <a:r>
              <a:rPr lang="it-IT" baseline="0" dirty="0" err="1" smtClean="0"/>
              <a:t>proportion</a:t>
            </a:r>
            <a:r>
              <a:rPr lang="it-IT" baseline="0" dirty="0" smtClean="0"/>
              <a:t> of </a:t>
            </a:r>
            <a:r>
              <a:rPr lang="it-IT" baseline="0" dirty="0" err="1" smtClean="0"/>
              <a:t>exporting</a:t>
            </a:r>
            <a:r>
              <a:rPr lang="it-IT" baseline="0" dirty="0" smtClean="0"/>
              <a:t> </a:t>
            </a:r>
            <a:r>
              <a:rPr lang="it-IT" baseline="0" dirty="0" err="1" smtClean="0"/>
              <a:t>firms</a:t>
            </a:r>
            <a:r>
              <a:rPr lang="it-IT" baseline="0" dirty="0" smtClean="0"/>
              <a:t> </a:t>
            </a:r>
            <a:r>
              <a:rPr lang="it-IT" baseline="0" dirty="0" err="1" smtClean="0"/>
              <a:t>was</a:t>
            </a:r>
            <a:r>
              <a:rPr lang="it-IT" baseline="0" dirty="0" smtClean="0"/>
              <a:t> 60%: </a:t>
            </a:r>
            <a:r>
              <a:rPr lang="it-IT" baseline="0" dirty="0" err="1" smtClean="0"/>
              <a:t>too</a:t>
            </a:r>
            <a:r>
              <a:rPr lang="it-IT" baseline="0" dirty="0" smtClean="0"/>
              <a:t> </a:t>
            </a:r>
            <a:r>
              <a:rPr lang="it-IT" baseline="0" dirty="0" err="1" smtClean="0"/>
              <a:t>much</a:t>
            </a:r>
            <a:endParaRPr lang="it-IT" dirty="0"/>
          </a:p>
        </p:txBody>
      </p:sp>
      <p:sp>
        <p:nvSpPr>
          <p:cNvPr id="4" name="Segnaposto numero diapositiva 3"/>
          <p:cNvSpPr>
            <a:spLocks noGrp="1"/>
          </p:cNvSpPr>
          <p:nvPr>
            <p:ph type="sldNum" sz="quarter" idx="10"/>
          </p:nvPr>
        </p:nvSpPr>
        <p:spPr/>
        <p:txBody>
          <a:bodyPr/>
          <a:lstStyle/>
          <a:p>
            <a:pPr>
              <a:defRPr/>
            </a:pPr>
            <a:fld id="{DC9E415F-EF3F-4223-9336-4BCE72E2045F}" type="slidenum">
              <a:rPr lang="it-IT" smtClean="0"/>
              <a:pPr>
                <a:defRPr/>
              </a:pPr>
              <a:t>19</a:t>
            </a:fld>
            <a:endParaRPr lang="it-IT"/>
          </a:p>
        </p:txBody>
      </p:sp>
    </p:spTree>
    <p:extLst>
      <p:ext uri="{BB962C8B-B14F-4D97-AF65-F5344CB8AC3E}">
        <p14:creationId xmlns:p14="http://schemas.microsoft.com/office/powerpoint/2010/main" xmlns="" val="614435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DC9E415F-EF3F-4223-9336-4BCE72E2045F}" type="slidenum">
              <a:rPr lang="it-IT" smtClean="0"/>
              <a:pPr>
                <a:defRPr/>
              </a:pPr>
              <a:t>22</a:t>
            </a:fld>
            <a:endParaRPr lang="it-IT"/>
          </a:p>
        </p:txBody>
      </p:sp>
    </p:spTree>
    <p:extLst>
      <p:ext uri="{BB962C8B-B14F-4D97-AF65-F5344CB8AC3E}">
        <p14:creationId xmlns:p14="http://schemas.microsoft.com/office/powerpoint/2010/main" xmlns="" val="98823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DC9E415F-EF3F-4223-9336-4BCE72E2045F}" type="slidenum">
              <a:rPr lang="it-IT" smtClean="0"/>
              <a:pPr>
                <a:defRPr/>
              </a:pPr>
              <a:t>23</a:t>
            </a:fld>
            <a:endParaRPr lang="it-IT"/>
          </a:p>
        </p:txBody>
      </p:sp>
    </p:spTree>
    <p:extLst>
      <p:ext uri="{BB962C8B-B14F-4D97-AF65-F5344CB8AC3E}">
        <p14:creationId xmlns:p14="http://schemas.microsoft.com/office/powerpoint/2010/main" xmlns="" val="344337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DC9E415F-EF3F-4223-9336-4BCE72E2045F}" type="slidenum">
              <a:rPr lang="it-IT" smtClean="0"/>
              <a:pPr>
                <a:defRPr/>
              </a:pPr>
              <a:t>24</a:t>
            </a:fld>
            <a:endParaRPr lang="it-IT"/>
          </a:p>
        </p:txBody>
      </p:sp>
    </p:spTree>
    <p:extLst>
      <p:ext uri="{BB962C8B-B14F-4D97-AF65-F5344CB8AC3E}">
        <p14:creationId xmlns:p14="http://schemas.microsoft.com/office/powerpoint/2010/main" xmlns="" val="344337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it-IT" sz="1200" dirty="0" err="1" smtClean="0">
                <a:latin typeface="Calibri" pitchFamily="34" charset="0"/>
              </a:rPr>
              <a:t>It</a:t>
            </a:r>
            <a:r>
              <a:rPr lang="it-IT" sz="1200" dirty="0" smtClean="0">
                <a:latin typeface="Calibri" pitchFamily="34" charset="0"/>
              </a:rPr>
              <a:t> </a:t>
            </a:r>
            <a:r>
              <a:rPr lang="it-IT" sz="1200" dirty="0" err="1" smtClean="0">
                <a:latin typeface="Calibri" pitchFamily="34" charset="0"/>
              </a:rPr>
              <a:t>might</a:t>
            </a:r>
            <a:r>
              <a:rPr lang="it-IT" sz="1200" dirty="0" smtClean="0">
                <a:latin typeface="Calibri" pitchFamily="34" charset="0"/>
              </a:rPr>
              <a:t> be </a:t>
            </a:r>
            <a:r>
              <a:rPr lang="it-IT" sz="1200" dirty="0" err="1" smtClean="0">
                <a:latin typeface="Calibri" pitchFamily="34" charset="0"/>
              </a:rPr>
              <a:t>interesting</a:t>
            </a:r>
            <a:r>
              <a:rPr lang="it-IT" sz="1200" dirty="0" smtClean="0">
                <a:latin typeface="Calibri" pitchFamily="34" charset="0"/>
              </a:rPr>
              <a:t> to </a:t>
            </a:r>
            <a:r>
              <a:rPr lang="it-IT" sz="1200" dirty="0" err="1" smtClean="0">
                <a:latin typeface="Calibri" pitchFamily="34" charset="0"/>
              </a:rPr>
              <a:t>try</a:t>
            </a:r>
            <a:r>
              <a:rPr lang="it-IT" sz="1200" dirty="0" smtClean="0">
                <a:latin typeface="Calibri" pitchFamily="34" charset="0"/>
              </a:rPr>
              <a:t> to discriminate </a:t>
            </a:r>
            <a:r>
              <a:rPr lang="it-IT" sz="1200" dirty="0" err="1" smtClean="0">
                <a:latin typeface="Calibri" pitchFamily="34" charset="0"/>
              </a:rPr>
              <a:t>between</a:t>
            </a:r>
            <a:r>
              <a:rPr lang="it-IT" sz="1200" dirty="0" smtClean="0">
                <a:latin typeface="Calibri" pitchFamily="34" charset="0"/>
              </a:rPr>
              <a:t> “</a:t>
            </a:r>
            <a:r>
              <a:rPr lang="it-IT" sz="1200" i="1" dirty="0" err="1" smtClean="0">
                <a:latin typeface="Calibri" pitchFamily="34" charset="0"/>
              </a:rPr>
              <a:t>switchers</a:t>
            </a:r>
            <a:r>
              <a:rPr lang="it-IT" sz="1200" dirty="0" smtClean="0">
                <a:latin typeface="Calibri" pitchFamily="34" charset="0"/>
              </a:rPr>
              <a:t>” </a:t>
            </a:r>
            <a:r>
              <a:rPr lang="it-IT" sz="1200" dirty="0" err="1" smtClean="0">
                <a:latin typeface="Calibri" pitchFamily="34" charset="0"/>
              </a:rPr>
              <a:t>which</a:t>
            </a:r>
            <a:r>
              <a:rPr lang="it-IT" sz="1200" dirty="0" smtClean="0">
                <a:latin typeface="Calibri" pitchFamily="34" charset="0"/>
              </a:rPr>
              <a:t> </a:t>
            </a:r>
            <a:r>
              <a:rPr lang="it-IT" sz="1200" dirty="0" err="1" smtClean="0">
                <a:latin typeface="Calibri" pitchFamily="34" charset="0"/>
              </a:rPr>
              <a:t>goes</a:t>
            </a:r>
            <a:r>
              <a:rPr lang="it-IT" sz="1200" dirty="0" smtClean="0">
                <a:latin typeface="Calibri" pitchFamily="34" charset="0"/>
              </a:rPr>
              <a:t> from non-</a:t>
            </a:r>
            <a:r>
              <a:rPr lang="it-IT" sz="1200" dirty="0" err="1" smtClean="0">
                <a:latin typeface="Calibri" pitchFamily="34" charset="0"/>
              </a:rPr>
              <a:t>exp</a:t>
            </a:r>
            <a:r>
              <a:rPr lang="it-IT" sz="1200" dirty="0" smtClean="0">
                <a:latin typeface="Calibri" pitchFamily="34" charset="0"/>
              </a:rPr>
              <a:t> to </a:t>
            </a:r>
            <a:r>
              <a:rPr lang="it-IT" sz="1200" dirty="0" err="1" smtClean="0">
                <a:latin typeface="Calibri" pitchFamily="34" charset="0"/>
              </a:rPr>
              <a:t>exp</a:t>
            </a:r>
            <a:r>
              <a:rPr lang="it-IT" sz="1200" dirty="0" smtClean="0">
                <a:latin typeface="Calibri" pitchFamily="34" charset="0"/>
              </a:rPr>
              <a:t> and </a:t>
            </a:r>
            <a:r>
              <a:rPr lang="it-IT" sz="1200" dirty="0" err="1" smtClean="0">
                <a:latin typeface="Calibri" pitchFamily="34" charset="0"/>
              </a:rPr>
              <a:t>those</a:t>
            </a:r>
            <a:r>
              <a:rPr lang="it-IT" sz="1200" dirty="0" smtClean="0">
                <a:latin typeface="Calibri" pitchFamily="34" charset="0"/>
              </a:rPr>
              <a:t> </a:t>
            </a:r>
            <a:r>
              <a:rPr lang="it-IT" sz="1200" dirty="0" err="1" smtClean="0">
                <a:latin typeface="Calibri" pitchFamily="34" charset="0"/>
              </a:rPr>
              <a:t>which</a:t>
            </a:r>
            <a:r>
              <a:rPr lang="it-IT" sz="1200" dirty="0" smtClean="0">
                <a:latin typeface="Calibri" pitchFamily="34" charset="0"/>
              </a:rPr>
              <a:t> do the reverse (</a:t>
            </a:r>
            <a:r>
              <a:rPr lang="it-IT" sz="1200" dirty="0" err="1" smtClean="0">
                <a:latin typeface="Calibri" pitchFamily="34" charset="0"/>
              </a:rPr>
              <a:t>at</a:t>
            </a:r>
            <a:r>
              <a:rPr lang="it-IT" sz="1200" dirty="0" smtClean="0">
                <a:latin typeface="Calibri" pitchFamily="34" charset="0"/>
              </a:rPr>
              <a:t> </a:t>
            </a:r>
            <a:r>
              <a:rPr lang="it-IT" sz="1200" dirty="0" err="1" smtClean="0">
                <a:latin typeface="Calibri" pitchFamily="34" charset="0"/>
              </a:rPr>
              <a:t>least</a:t>
            </a:r>
            <a:r>
              <a:rPr lang="it-IT" sz="1200" dirty="0" smtClean="0">
                <a:latin typeface="Calibri" pitchFamily="34" charset="0"/>
              </a:rPr>
              <a:t> </a:t>
            </a:r>
            <a:r>
              <a:rPr lang="it-IT" sz="1200" dirty="0" err="1" smtClean="0">
                <a:latin typeface="Calibri" pitchFamily="34" charset="0"/>
              </a:rPr>
              <a:t>let</a:t>
            </a:r>
            <a:r>
              <a:rPr lang="it-IT" sz="1200" dirty="0" smtClean="0">
                <a:latin typeface="Calibri" pitchFamily="34" charset="0"/>
              </a:rPr>
              <a:t> </a:t>
            </a:r>
            <a:r>
              <a:rPr lang="it-IT" sz="1200" dirty="0" err="1" smtClean="0">
                <a:latin typeface="Calibri" pitchFamily="34" charset="0"/>
              </a:rPr>
              <a:t>us</a:t>
            </a:r>
            <a:r>
              <a:rPr lang="it-IT" sz="1200" dirty="0" smtClean="0">
                <a:latin typeface="Calibri" pitchFamily="34" charset="0"/>
              </a:rPr>
              <a:t> </a:t>
            </a:r>
            <a:r>
              <a:rPr lang="it-IT" sz="1200" dirty="0" err="1" smtClean="0">
                <a:latin typeface="Calibri" pitchFamily="34" charset="0"/>
              </a:rPr>
              <a:t>see</a:t>
            </a:r>
            <a:r>
              <a:rPr lang="it-IT" sz="1200" dirty="0" smtClean="0">
                <a:latin typeface="Calibri" pitchFamily="34" charset="0"/>
              </a:rPr>
              <a:t> the </a:t>
            </a:r>
            <a:r>
              <a:rPr lang="it-IT" sz="1200" dirty="0" err="1" smtClean="0">
                <a:latin typeface="Calibri" pitchFamily="34" charset="0"/>
              </a:rPr>
              <a:t>descriptive</a:t>
            </a:r>
            <a:r>
              <a:rPr lang="it-IT" sz="1200" dirty="0" smtClean="0">
                <a:latin typeface="Calibri" pitchFamily="34" charset="0"/>
              </a:rPr>
              <a:t> </a:t>
            </a:r>
            <a:r>
              <a:rPr lang="it-IT" sz="1200" dirty="0" err="1" smtClean="0">
                <a:latin typeface="Calibri" pitchFamily="34" charset="0"/>
              </a:rPr>
              <a:t>statistics</a:t>
            </a:r>
            <a:r>
              <a:rPr lang="it-IT" sz="1200" dirty="0" smtClean="0">
                <a:latin typeface="Calibri" pitchFamily="34" charset="0"/>
              </a:rPr>
              <a:t>. </a:t>
            </a:r>
            <a:r>
              <a:rPr lang="it-IT" sz="1200" dirty="0" err="1" smtClean="0">
                <a:latin typeface="Calibri" pitchFamily="34" charset="0"/>
              </a:rPr>
              <a:t>See</a:t>
            </a:r>
            <a:r>
              <a:rPr lang="it-IT" sz="1200" dirty="0" smtClean="0">
                <a:latin typeface="Calibri" pitchFamily="34" charset="0"/>
              </a:rPr>
              <a:t> for </a:t>
            </a:r>
            <a:r>
              <a:rPr lang="it-IT" sz="1200" dirty="0" err="1" smtClean="0">
                <a:latin typeface="Calibri" pitchFamily="34" charset="0"/>
              </a:rPr>
              <a:t>example</a:t>
            </a:r>
            <a:r>
              <a:rPr lang="it-IT" sz="1200" dirty="0" smtClean="0">
                <a:latin typeface="Calibri" pitchFamily="34" charset="0"/>
              </a:rPr>
              <a:t> Greenaway and </a:t>
            </a:r>
            <a:r>
              <a:rPr lang="it-IT" sz="1200" dirty="0" err="1" smtClean="0">
                <a:latin typeface="Calibri" pitchFamily="34" charset="0"/>
              </a:rPr>
              <a:t>Kneller</a:t>
            </a:r>
            <a:r>
              <a:rPr lang="it-IT" sz="1200" dirty="0" smtClean="0">
                <a:latin typeface="Calibri" pitchFamily="34" charset="0"/>
              </a:rPr>
              <a:t> (2004): 15% of non-</a:t>
            </a:r>
            <a:r>
              <a:rPr lang="it-IT" sz="1200" dirty="0" err="1" smtClean="0">
                <a:latin typeface="Calibri" pitchFamily="34" charset="0"/>
              </a:rPr>
              <a:t>exp</a:t>
            </a:r>
            <a:r>
              <a:rPr lang="it-IT" sz="1200" dirty="0" smtClean="0">
                <a:latin typeface="Calibri" pitchFamily="34" charset="0"/>
              </a:rPr>
              <a:t> </a:t>
            </a:r>
            <a:r>
              <a:rPr lang="it-IT" sz="1200" dirty="0" err="1" smtClean="0">
                <a:latin typeface="Calibri" pitchFamily="34" charset="0"/>
              </a:rPr>
              <a:t>at</a:t>
            </a:r>
            <a:r>
              <a:rPr lang="it-IT" sz="1200" dirty="0" smtClean="0">
                <a:latin typeface="Calibri" pitchFamily="34" charset="0"/>
              </a:rPr>
              <a:t> time t </a:t>
            </a:r>
            <a:r>
              <a:rPr lang="it-IT" sz="1200" dirty="0" err="1" smtClean="0">
                <a:latin typeface="Calibri" pitchFamily="34" charset="0"/>
              </a:rPr>
              <a:t>become</a:t>
            </a:r>
            <a:r>
              <a:rPr lang="it-IT" sz="1200" dirty="0" smtClean="0">
                <a:latin typeface="Calibri" pitchFamily="34" charset="0"/>
              </a:rPr>
              <a:t> </a:t>
            </a:r>
            <a:r>
              <a:rPr lang="it-IT" sz="1200" dirty="0" err="1" smtClean="0">
                <a:latin typeface="Calibri" pitchFamily="34" charset="0"/>
              </a:rPr>
              <a:t>exp</a:t>
            </a:r>
            <a:r>
              <a:rPr lang="it-IT" sz="1200" dirty="0" smtClean="0">
                <a:latin typeface="Calibri" pitchFamily="34" charset="0"/>
              </a:rPr>
              <a:t> </a:t>
            </a:r>
            <a:r>
              <a:rPr lang="it-IT" sz="1200" dirty="0" err="1" smtClean="0">
                <a:latin typeface="Calibri" pitchFamily="34" charset="0"/>
              </a:rPr>
              <a:t>at</a:t>
            </a:r>
            <a:r>
              <a:rPr lang="it-IT" sz="1200" dirty="0" smtClean="0">
                <a:latin typeface="Calibri" pitchFamily="34" charset="0"/>
              </a:rPr>
              <a:t> time t+1; </a:t>
            </a:r>
            <a:r>
              <a:rPr lang="it-IT" sz="1200" dirty="0" err="1" smtClean="0">
                <a:latin typeface="Calibri" pitchFamily="34" charset="0"/>
              </a:rPr>
              <a:t>whilst</a:t>
            </a:r>
            <a:r>
              <a:rPr lang="it-IT" sz="1200" dirty="0" smtClean="0">
                <a:latin typeface="Calibri" pitchFamily="34" charset="0"/>
              </a:rPr>
              <a:t> </a:t>
            </a:r>
            <a:r>
              <a:rPr lang="it-IT" sz="1200" dirty="0" err="1" smtClean="0">
                <a:latin typeface="Calibri" pitchFamily="34" charset="0"/>
              </a:rPr>
              <a:t>only</a:t>
            </a:r>
            <a:r>
              <a:rPr lang="it-IT" sz="1200" dirty="0" smtClean="0">
                <a:latin typeface="Calibri" pitchFamily="34" charset="0"/>
              </a:rPr>
              <a:t> 2% of </a:t>
            </a:r>
            <a:r>
              <a:rPr lang="it-IT" sz="1200" dirty="0" err="1" smtClean="0">
                <a:latin typeface="Calibri" pitchFamily="34" charset="0"/>
              </a:rPr>
              <a:t>exp</a:t>
            </a:r>
            <a:r>
              <a:rPr lang="it-IT" sz="1200" dirty="0" smtClean="0">
                <a:latin typeface="Calibri" pitchFamily="34" charset="0"/>
              </a:rPr>
              <a:t> </a:t>
            </a:r>
            <a:r>
              <a:rPr lang="it-IT" sz="1200" dirty="0" err="1" smtClean="0">
                <a:latin typeface="Calibri" pitchFamily="34" charset="0"/>
              </a:rPr>
              <a:t>at</a:t>
            </a:r>
            <a:r>
              <a:rPr lang="it-IT" sz="1200" dirty="0" smtClean="0">
                <a:latin typeface="Calibri" pitchFamily="34" charset="0"/>
              </a:rPr>
              <a:t> time t </a:t>
            </a:r>
            <a:r>
              <a:rPr lang="it-IT" sz="1200" dirty="0" err="1" smtClean="0">
                <a:latin typeface="Calibri" pitchFamily="34" charset="0"/>
              </a:rPr>
              <a:t>become</a:t>
            </a:r>
            <a:r>
              <a:rPr lang="it-IT" sz="1200" dirty="0" smtClean="0">
                <a:latin typeface="Calibri" pitchFamily="34" charset="0"/>
              </a:rPr>
              <a:t> non-</a:t>
            </a:r>
            <a:r>
              <a:rPr lang="it-IT" sz="1200" dirty="0" err="1" smtClean="0">
                <a:latin typeface="Calibri" pitchFamily="34" charset="0"/>
              </a:rPr>
              <a:t>exp</a:t>
            </a:r>
            <a:r>
              <a:rPr lang="it-IT" sz="1200" dirty="0" smtClean="0">
                <a:latin typeface="Calibri" pitchFamily="34" charset="0"/>
              </a:rPr>
              <a:t> </a:t>
            </a:r>
            <a:r>
              <a:rPr lang="it-IT" sz="1200" dirty="0" err="1" smtClean="0">
                <a:latin typeface="Calibri" pitchFamily="34" charset="0"/>
              </a:rPr>
              <a:t>at</a:t>
            </a:r>
            <a:r>
              <a:rPr lang="it-IT" sz="1200" dirty="0" smtClean="0">
                <a:latin typeface="Calibri" pitchFamily="34" charset="0"/>
              </a:rPr>
              <a:t> t+1</a:t>
            </a:r>
          </a:p>
          <a:p>
            <a:endParaRPr lang="it-IT" dirty="0"/>
          </a:p>
        </p:txBody>
      </p:sp>
      <p:sp>
        <p:nvSpPr>
          <p:cNvPr id="4" name="Segnaposto numero diapositiva 3"/>
          <p:cNvSpPr>
            <a:spLocks noGrp="1"/>
          </p:cNvSpPr>
          <p:nvPr>
            <p:ph type="sldNum" sz="quarter" idx="10"/>
          </p:nvPr>
        </p:nvSpPr>
        <p:spPr/>
        <p:txBody>
          <a:bodyPr/>
          <a:lstStyle/>
          <a:p>
            <a:pPr>
              <a:defRPr/>
            </a:pPr>
            <a:fld id="{DC9E415F-EF3F-4223-9336-4BCE72E2045F}" type="slidenum">
              <a:rPr lang="it-IT" smtClean="0"/>
              <a:pPr>
                <a:defRPr/>
              </a:pPr>
              <a:t>25</a:t>
            </a:fld>
            <a:endParaRPr lang="it-IT"/>
          </a:p>
        </p:txBody>
      </p:sp>
    </p:spTree>
    <p:extLst>
      <p:ext uri="{BB962C8B-B14F-4D97-AF65-F5344CB8AC3E}">
        <p14:creationId xmlns:p14="http://schemas.microsoft.com/office/powerpoint/2010/main" xmlns="" val="320089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egnaposto immagine diapositiva 1"/>
          <p:cNvSpPr>
            <a:spLocks noGrp="1" noRot="1" noChangeAspect="1" noTextEdit="1"/>
          </p:cNvSpPr>
          <p:nvPr>
            <p:ph type="sldImg"/>
          </p:nvPr>
        </p:nvSpPr>
        <p:spPr>
          <a:ln/>
        </p:spPr>
      </p:sp>
      <p:sp>
        <p:nvSpPr>
          <p:cNvPr id="50178" name="Segnaposto note 2"/>
          <p:cNvSpPr>
            <a:spLocks noGrp="1"/>
          </p:cNvSpPr>
          <p:nvPr>
            <p:ph type="body" idx="1"/>
          </p:nvPr>
        </p:nvSpPr>
        <p:spPr>
          <a:noFill/>
          <a:ln/>
        </p:spPr>
        <p:txBody>
          <a:bodyPr/>
          <a:lstStyle/>
          <a:p>
            <a:pPr eaLnBrk="1" hangingPunct="1"/>
            <a:r>
              <a:rPr lang="en-GB" sz="1200" i="1" kern="0" dirty="0" err="1" smtClean="0">
                <a:latin typeface="Calibri" pitchFamily="34" charset="0"/>
                <a:cs typeface="Times New Roman" panose="02020603050405020304" pitchFamily="18" charset="0"/>
              </a:rPr>
              <a:t>Antonietti</a:t>
            </a:r>
            <a:r>
              <a:rPr lang="en-GB" sz="1200" i="1" kern="0" dirty="0" smtClean="0">
                <a:latin typeface="Calibri" pitchFamily="34" charset="0"/>
                <a:cs typeface="Times New Roman" panose="02020603050405020304" pitchFamily="18" charset="0"/>
              </a:rPr>
              <a:t> and </a:t>
            </a:r>
            <a:r>
              <a:rPr lang="en-GB" sz="1200" i="1" kern="0" dirty="0" err="1" smtClean="0">
                <a:latin typeface="Calibri" pitchFamily="34" charset="0"/>
                <a:cs typeface="Times New Roman" panose="02020603050405020304" pitchFamily="18" charset="0"/>
              </a:rPr>
              <a:t>Cainelli</a:t>
            </a:r>
            <a:r>
              <a:rPr lang="en-GB" sz="1200" i="1" kern="0" baseline="0" dirty="0" smtClean="0">
                <a:latin typeface="Calibri" pitchFamily="34" charset="0"/>
                <a:cs typeface="Times New Roman" panose="02020603050405020304" pitchFamily="18" charset="0"/>
              </a:rPr>
              <a:t> use fractional logit</a:t>
            </a:r>
            <a:endParaRPr lang="it-IT" dirty="0" smtClean="0"/>
          </a:p>
        </p:txBody>
      </p:sp>
      <p:sp>
        <p:nvSpPr>
          <p:cNvPr id="50179" name="Segnaposto numero diapositiva 3"/>
          <p:cNvSpPr txBox="1">
            <a:spLocks noGrp="1"/>
          </p:cNvSpPr>
          <p:nvPr/>
        </p:nvSpPr>
        <p:spPr bwMode="auto">
          <a:xfrm>
            <a:off x="3778251" y="9429750"/>
            <a:ext cx="2889249" cy="496889"/>
          </a:xfrm>
          <a:prstGeom prst="rect">
            <a:avLst/>
          </a:prstGeom>
          <a:noFill/>
          <a:ln w="9525">
            <a:noFill/>
            <a:miter lim="800000"/>
            <a:headEnd/>
            <a:tailEnd/>
          </a:ln>
        </p:spPr>
        <p:txBody>
          <a:bodyPr anchor="b"/>
          <a:lstStyle/>
          <a:p>
            <a:pPr algn="r"/>
            <a:fld id="{53E6DBE2-4370-4BA0-81E9-1FA4B039AD85}" type="slidenum">
              <a:rPr lang="it-IT" sz="1200">
                <a:cs typeface="Arial" charset="0"/>
              </a:rPr>
              <a:pPr algn="r"/>
              <a:t>26</a:t>
            </a:fld>
            <a:endParaRPr lang="it-IT" sz="1200">
              <a:cs typeface="Arial" charset="0"/>
            </a:endParaRPr>
          </a:p>
        </p:txBody>
      </p:sp>
    </p:spTree>
    <p:extLst>
      <p:ext uri="{BB962C8B-B14F-4D97-AF65-F5344CB8AC3E}">
        <p14:creationId xmlns:p14="http://schemas.microsoft.com/office/powerpoint/2010/main" xmlns="" val="2105535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a:ln/>
        </p:spPr>
      </p:sp>
      <p:sp>
        <p:nvSpPr>
          <p:cNvPr id="28675" name="Segnaposto note 2"/>
          <p:cNvSpPr>
            <a:spLocks noGrp="1"/>
          </p:cNvSpPr>
          <p:nvPr>
            <p:ph type="body" idx="1"/>
          </p:nvPr>
        </p:nvSpPr>
        <p:spPr>
          <a:noFill/>
          <a:ln/>
        </p:spPr>
        <p:txBody>
          <a:bodyPr/>
          <a:lstStyle/>
          <a:p>
            <a:pPr eaLnBrk="1" hangingPunct="1"/>
            <a:endParaRPr lang="it-IT" smtClean="0"/>
          </a:p>
        </p:txBody>
      </p:sp>
      <p:sp>
        <p:nvSpPr>
          <p:cNvPr id="28676" name="Segnaposto numero diapositiva 3"/>
          <p:cNvSpPr>
            <a:spLocks noGrp="1"/>
          </p:cNvSpPr>
          <p:nvPr>
            <p:ph type="sldNum" sz="quarter" idx="5"/>
          </p:nvPr>
        </p:nvSpPr>
        <p:spPr>
          <a:noFill/>
        </p:spPr>
        <p:txBody>
          <a:bodyPr/>
          <a:lstStyle/>
          <a:p>
            <a:fld id="{EE8C6E4C-DE7D-4896-BC05-C55A20D8FFAD}" type="slidenum">
              <a:rPr lang="it-IT" smtClean="0"/>
              <a:pPr/>
              <a:t>2</a:t>
            </a:fld>
            <a:endParaRPr lang="it-IT" smtClean="0"/>
          </a:p>
        </p:txBody>
      </p:sp>
    </p:spTree>
    <p:extLst>
      <p:ext uri="{BB962C8B-B14F-4D97-AF65-F5344CB8AC3E}">
        <p14:creationId xmlns:p14="http://schemas.microsoft.com/office/powerpoint/2010/main" xmlns="" val="1463143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a:ln/>
        </p:spPr>
      </p:sp>
      <p:sp>
        <p:nvSpPr>
          <p:cNvPr id="38915" name="Segnaposto note 2"/>
          <p:cNvSpPr>
            <a:spLocks noGrp="1"/>
          </p:cNvSpPr>
          <p:nvPr>
            <p:ph type="body" idx="1"/>
          </p:nvPr>
        </p:nvSpPr>
        <p:spPr>
          <a:noFill/>
          <a:ln/>
        </p:spPr>
        <p:txBody>
          <a:bodyPr/>
          <a:lstStyle/>
          <a:p>
            <a:pPr eaLnBrk="1" hangingPunct="1"/>
            <a:endParaRPr lang="it-IT" smtClean="0"/>
          </a:p>
        </p:txBody>
      </p:sp>
      <p:sp>
        <p:nvSpPr>
          <p:cNvPr id="38916" name="Segnaposto numero diapositiva 3"/>
          <p:cNvSpPr txBox="1">
            <a:spLocks noGrp="1"/>
          </p:cNvSpPr>
          <p:nvPr/>
        </p:nvSpPr>
        <p:spPr bwMode="auto">
          <a:xfrm>
            <a:off x="3778251" y="9429750"/>
            <a:ext cx="2889249" cy="496889"/>
          </a:xfrm>
          <a:prstGeom prst="rect">
            <a:avLst/>
          </a:prstGeom>
          <a:noFill/>
          <a:ln w="9525">
            <a:noFill/>
            <a:miter lim="800000"/>
            <a:headEnd/>
            <a:tailEnd/>
          </a:ln>
        </p:spPr>
        <p:txBody>
          <a:bodyPr anchor="b"/>
          <a:lstStyle/>
          <a:p>
            <a:pPr algn="r"/>
            <a:fld id="{73852BC3-8C50-4AC2-96E5-0ADD0CFAF8A2}" type="slidenum">
              <a:rPr lang="it-IT" sz="1200"/>
              <a:pPr algn="r"/>
              <a:t>27</a:t>
            </a:fld>
            <a:endParaRPr lang="it-IT" sz="1200"/>
          </a:p>
        </p:txBody>
      </p:sp>
    </p:spTree>
    <p:extLst>
      <p:ext uri="{BB962C8B-B14F-4D97-AF65-F5344CB8AC3E}">
        <p14:creationId xmlns:p14="http://schemas.microsoft.com/office/powerpoint/2010/main" xmlns="" val="3009870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DC9E415F-EF3F-4223-9336-4BCE72E2045F}" type="slidenum">
              <a:rPr lang="it-IT" smtClean="0"/>
              <a:pPr>
                <a:defRPr/>
              </a:pPr>
              <a:t>28</a:t>
            </a:fld>
            <a:endParaRPr lang="it-IT"/>
          </a:p>
        </p:txBody>
      </p:sp>
    </p:spTree>
    <p:extLst>
      <p:ext uri="{BB962C8B-B14F-4D97-AF65-F5344CB8AC3E}">
        <p14:creationId xmlns:p14="http://schemas.microsoft.com/office/powerpoint/2010/main" xmlns="" val="1474759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DC9E415F-EF3F-4223-9336-4BCE72E2045F}" type="slidenum">
              <a:rPr lang="it-IT" smtClean="0"/>
              <a:pPr>
                <a:defRPr/>
              </a:pPr>
              <a:t>31</a:t>
            </a:fld>
            <a:endParaRPr lang="it-IT"/>
          </a:p>
        </p:txBody>
      </p:sp>
    </p:spTree>
    <p:extLst>
      <p:ext uri="{BB962C8B-B14F-4D97-AF65-F5344CB8AC3E}">
        <p14:creationId xmlns:p14="http://schemas.microsoft.com/office/powerpoint/2010/main" xmlns="" val="3603359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DC9E415F-EF3F-4223-9336-4BCE72E2045F}" type="slidenum">
              <a:rPr lang="it-IT" smtClean="0"/>
              <a:pPr>
                <a:defRPr/>
              </a:pPr>
              <a:t>32</a:t>
            </a:fld>
            <a:endParaRPr lang="it-IT"/>
          </a:p>
        </p:txBody>
      </p:sp>
    </p:spTree>
    <p:extLst>
      <p:ext uri="{BB962C8B-B14F-4D97-AF65-F5344CB8AC3E}">
        <p14:creationId xmlns:p14="http://schemas.microsoft.com/office/powerpoint/2010/main" xmlns="" val="970366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a:ln/>
        </p:spPr>
      </p:sp>
      <p:sp>
        <p:nvSpPr>
          <p:cNvPr id="38915" name="Segnaposto note 2"/>
          <p:cNvSpPr>
            <a:spLocks noGrp="1"/>
          </p:cNvSpPr>
          <p:nvPr>
            <p:ph type="body" idx="1"/>
          </p:nvPr>
        </p:nvSpPr>
        <p:spPr>
          <a:noFill/>
          <a:ln/>
        </p:spPr>
        <p:txBody>
          <a:bodyPr/>
          <a:lstStyle/>
          <a:p>
            <a:pPr eaLnBrk="1" hangingPunct="1"/>
            <a:endParaRPr lang="it-IT" smtClean="0"/>
          </a:p>
        </p:txBody>
      </p:sp>
      <p:sp>
        <p:nvSpPr>
          <p:cNvPr id="38916" name="Segnaposto numero diapositiva 3"/>
          <p:cNvSpPr txBox="1">
            <a:spLocks noGrp="1"/>
          </p:cNvSpPr>
          <p:nvPr/>
        </p:nvSpPr>
        <p:spPr bwMode="auto">
          <a:xfrm>
            <a:off x="3778251" y="9429750"/>
            <a:ext cx="2889249" cy="496889"/>
          </a:xfrm>
          <a:prstGeom prst="rect">
            <a:avLst/>
          </a:prstGeom>
          <a:noFill/>
          <a:ln w="9525">
            <a:noFill/>
            <a:miter lim="800000"/>
            <a:headEnd/>
            <a:tailEnd/>
          </a:ln>
        </p:spPr>
        <p:txBody>
          <a:bodyPr anchor="b"/>
          <a:lstStyle/>
          <a:p>
            <a:pPr algn="r"/>
            <a:fld id="{73852BC3-8C50-4AC2-96E5-0ADD0CFAF8A2}" type="slidenum">
              <a:rPr lang="it-IT" sz="1200"/>
              <a:pPr algn="r"/>
              <a:t>33</a:t>
            </a:fld>
            <a:endParaRPr lang="it-IT" sz="1200"/>
          </a:p>
        </p:txBody>
      </p:sp>
    </p:spTree>
    <p:extLst>
      <p:ext uri="{BB962C8B-B14F-4D97-AF65-F5344CB8AC3E}">
        <p14:creationId xmlns:p14="http://schemas.microsoft.com/office/powerpoint/2010/main" xmlns="" val="327609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a:ln/>
        </p:spPr>
      </p:sp>
      <p:sp>
        <p:nvSpPr>
          <p:cNvPr id="38915" name="Segnaposto note 2"/>
          <p:cNvSpPr>
            <a:spLocks noGrp="1"/>
          </p:cNvSpPr>
          <p:nvPr>
            <p:ph type="body" idx="1"/>
          </p:nvPr>
        </p:nvSpPr>
        <p:spPr>
          <a:noFill/>
          <a:ln/>
        </p:spPr>
        <p:txBody>
          <a:bodyPr/>
          <a:lstStyle/>
          <a:p>
            <a:pPr eaLnBrk="1" hangingPunct="1"/>
            <a:endParaRPr lang="it-IT" smtClean="0"/>
          </a:p>
        </p:txBody>
      </p:sp>
      <p:sp>
        <p:nvSpPr>
          <p:cNvPr id="38916" name="Segnaposto numero diapositiva 3"/>
          <p:cNvSpPr txBox="1">
            <a:spLocks noGrp="1"/>
          </p:cNvSpPr>
          <p:nvPr/>
        </p:nvSpPr>
        <p:spPr bwMode="auto">
          <a:xfrm>
            <a:off x="3778251" y="9429750"/>
            <a:ext cx="2889249" cy="496889"/>
          </a:xfrm>
          <a:prstGeom prst="rect">
            <a:avLst/>
          </a:prstGeom>
          <a:noFill/>
          <a:ln w="9525">
            <a:noFill/>
            <a:miter lim="800000"/>
            <a:headEnd/>
            <a:tailEnd/>
          </a:ln>
        </p:spPr>
        <p:txBody>
          <a:bodyPr anchor="b"/>
          <a:lstStyle/>
          <a:p>
            <a:pPr algn="r"/>
            <a:fld id="{73852BC3-8C50-4AC2-96E5-0ADD0CFAF8A2}" type="slidenum">
              <a:rPr lang="it-IT" sz="1200"/>
              <a:pPr algn="r"/>
              <a:t>34</a:t>
            </a:fld>
            <a:endParaRPr lang="it-IT" sz="1200"/>
          </a:p>
        </p:txBody>
      </p:sp>
    </p:spTree>
    <p:extLst>
      <p:ext uri="{BB962C8B-B14F-4D97-AF65-F5344CB8AC3E}">
        <p14:creationId xmlns:p14="http://schemas.microsoft.com/office/powerpoint/2010/main" xmlns="" val="333969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a:ln/>
        </p:spPr>
      </p:sp>
      <p:sp>
        <p:nvSpPr>
          <p:cNvPr id="38915" name="Segnaposto note 2"/>
          <p:cNvSpPr>
            <a:spLocks noGrp="1"/>
          </p:cNvSpPr>
          <p:nvPr>
            <p:ph type="body" idx="1"/>
          </p:nvPr>
        </p:nvSpPr>
        <p:spPr>
          <a:noFill/>
          <a:ln/>
        </p:spPr>
        <p:txBody>
          <a:bodyPr/>
          <a:lstStyle/>
          <a:p>
            <a:pPr eaLnBrk="1" hangingPunct="1"/>
            <a:endParaRPr lang="it-IT" smtClean="0"/>
          </a:p>
        </p:txBody>
      </p:sp>
      <p:sp>
        <p:nvSpPr>
          <p:cNvPr id="38916" name="Segnaposto numero diapositiva 3"/>
          <p:cNvSpPr txBox="1">
            <a:spLocks noGrp="1"/>
          </p:cNvSpPr>
          <p:nvPr/>
        </p:nvSpPr>
        <p:spPr bwMode="auto">
          <a:xfrm>
            <a:off x="3778251" y="9429750"/>
            <a:ext cx="2889249" cy="496889"/>
          </a:xfrm>
          <a:prstGeom prst="rect">
            <a:avLst/>
          </a:prstGeom>
          <a:noFill/>
          <a:ln w="9525">
            <a:noFill/>
            <a:miter lim="800000"/>
            <a:headEnd/>
            <a:tailEnd/>
          </a:ln>
        </p:spPr>
        <p:txBody>
          <a:bodyPr anchor="b"/>
          <a:lstStyle/>
          <a:p>
            <a:pPr algn="r"/>
            <a:fld id="{73852BC3-8C50-4AC2-96E5-0ADD0CFAF8A2}" type="slidenum">
              <a:rPr lang="it-IT" sz="1200"/>
              <a:pPr algn="r"/>
              <a:t>35</a:t>
            </a:fld>
            <a:endParaRPr lang="it-IT" sz="1200"/>
          </a:p>
        </p:txBody>
      </p:sp>
    </p:spTree>
    <p:extLst>
      <p:ext uri="{BB962C8B-B14F-4D97-AF65-F5344CB8AC3E}">
        <p14:creationId xmlns:p14="http://schemas.microsoft.com/office/powerpoint/2010/main" xmlns="" val="2587187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a:ln/>
        </p:spPr>
      </p:sp>
      <p:sp>
        <p:nvSpPr>
          <p:cNvPr id="38915" name="Segnaposto note 2"/>
          <p:cNvSpPr>
            <a:spLocks noGrp="1"/>
          </p:cNvSpPr>
          <p:nvPr>
            <p:ph type="body" idx="1"/>
          </p:nvPr>
        </p:nvSpPr>
        <p:spPr>
          <a:noFill/>
          <a:ln/>
        </p:spPr>
        <p:txBody>
          <a:bodyPr/>
          <a:lstStyle/>
          <a:p>
            <a:pPr eaLnBrk="1" hangingPunct="1"/>
            <a:endParaRPr lang="it-IT" smtClean="0"/>
          </a:p>
        </p:txBody>
      </p:sp>
      <p:sp>
        <p:nvSpPr>
          <p:cNvPr id="38916" name="Segnaposto numero diapositiva 3"/>
          <p:cNvSpPr txBox="1">
            <a:spLocks noGrp="1"/>
          </p:cNvSpPr>
          <p:nvPr/>
        </p:nvSpPr>
        <p:spPr bwMode="auto">
          <a:xfrm>
            <a:off x="3778251" y="9429750"/>
            <a:ext cx="2889249" cy="496889"/>
          </a:xfrm>
          <a:prstGeom prst="rect">
            <a:avLst/>
          </a:prstGeom>
          <a:noFill/>
          <a:ln w="9525">
            <a:noFill/>
            <a:miter lim="800000"/>
            <a:headEnd/>
            <a:tailEnd/>
          </a:ln>
        </p:spPr>
        <p:txBody>
          <a:bodyPr anchor="b"/>
          <a:lstStyle/>
          <a:p>
            <a:pPr algn="r"/>
            <a:fld id="{73852BC3-8C50-4AC2-96E5-0ADD0CFAF8A2}" type="slidenum">
              <a:rPr lang="it-IT" sz="1200"/>
              <a:pPr algn="r"/>
              <a:t>36</a:t>
            </a:fld>
            <a:endParaRPr lang="it-IT" sz="1200"/>
          </a:p>
        </p:txBody>
      </p:sp>
    </p:spTree>
    <p:extLst>
      <p:ext uri="{BB962C8B-B14F-4D97-AF65-F5344CB8AC3E}">
        <p14:creationId xmlns:p14="http://schemas.microsoft.com/office/powerpoint/2010/main" xmlns="" val="21135492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DC9E415F-EF3F-4223-9336-4BCE72E2045F}" type="slidenum">
              <a:rPr lang="it-IT" smtClean="0"/>
              <a:pPr>
                <a:defRPr/>
              </a:pPr>
              <a:t>39</a:t>
            </a:fld>
            <a:endParaRPr lang="it-IT"/>
          </a:p>
        </p:txBody>
      </p:sp>
    </p:spTree>
    <p:extLst>
      <p:ext uri="{BB962C8B-B14F-4D97-AF65-F5344CB8AC3E}">
        <p14:creationId xmlns:p14="http://schemas.microsoft.com/office/powerpoint/2010/main" xmlns="" val="2042144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DC9E415F-EF3F-4223-9336-4BCE72E2045F}" type="slidenum">
              <a:rPr lang="it-IT" smtClean="0"/>
              <a:pPr>
                <a:defRPr/>
              </a:pPr>
              <a:t>41</a:t>
            </a:fld>
            <a:endParaRPr lang="it-IT"/>
          </a:p>
        </p:txBody>
      </p:sp>
    </p:spTree>
    <p:extLst>
      <p:ext uri="{BB962C8B-B14F-4D97-AF65-F5344CB8AC3E}">
        <p14:creationId xmlns:p14="http://schemas.microsoft.com/office/powerpoint/2010/main" xmlns="" val="2042144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a:ln/>
        </p:spPr>
      </p:sp>
      <p:sp>
        <p:nvSpPr>
          <p:cNvPr id="28675" name="Segnaposto note 2"/>
          <p:cNvSpPr>
            <a:spLocks noGrp="1"/>
          </p:cNvSpPr>
          <p:nvPr>
            <p:ph type="body" idx="1"/>
          </p:nvPr>
        </p:nvSpPr>
        <p:spPr>
          <a:noFill/>
          <a:ln/>
        </p:spPr>
        <p:txBody>
          <a:bodyPr/>
          <a:lstStyle/>
          <a:p>
            <a:pPr eaLnBrk="1" hangingPunct="1"/>
            <a:endParaRPr lang="it-IT" smtClean="0"/>
          </a:p>
        </p:txBody>
      </p:sp>
      <p:sp>
        <p:nvSpPr>
          <p:cNvPr id="28676" name="Segnaposto numero diapositiva 3"/>
          <p:cNvSpPr>
            <a:spLocks noGrp="1"/>
          </p:cNvSpPr>
          <p:nvPr>
            <p:ph type="sldNum" sz="quarter" idx="5"/>
          </p:nvPr>
        </p:nvSpPr>
        <p:spPr>
          <a:noFill/>
        </p:spPr>
        <p:txBody>
          <a:bodyPr/>
          <a:lstStyle/>
          <a:p>
            <a:fld id="{EE8C6E4C-DE7D-4896-BC05-C55A20D8FFAD}" type="slidenum">
              <a:rPr lang="it-IT" smtClean="0"/>
              <a:pPr/>
              <a:t>3</a:t>
            </a:fld>
            <a:endParaRPr lang="it-IT" smtClean="0"/>
          </a:p>
        </p:txBody>
      </p:sp>
    </p:spTree>
    <p:extLst>
      <p:ext uri="{BB962C8B-B14F-4D97-AF65-F5344CB8AC3E}">
        <p14:creationId xmlns:p14="http://schemas.microsoft.com/office/powerpoint/2010/main" xmlns="" val="3801937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DC9E415F-EF3F-4223-9336-4BCE72E2045F}" type="slidenum">
              <a:rPr lang="it-IT" smtClean="0"/>
              <a:pPr>
                <a:defRPr/>
              </a:pPr>
              <a:t>5</a:t>
            </a:fld>
            <a:endParaRPr lang="it-IT"/>
          </a:p>
        </p:txBody>
      </p:sp>
    </p:spTree>
    <p:extLst>
      <p:ext uri="{BB962C8B-B14F-4D97-AF65-F5344CB8AC3E}">
        <p14:creationId xmlns:p14="http://schemas.microsoft.com/office/powerpoint/2010/main" xmlns="" val="4155531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p:spPr>
        <p:txBody>
          <a:bodyPr/>
          <a:lstStyle/>
          <a:p>
            <a:pPr eaLnBrk="1" hangingPunct="1"/>
            <a:endParaRPr lang="it-IT" smtClean="0"/>
          </a:p>
        </p:txBody>
      </p:sp>
      <p:sp>
        <p:nvSpPr>
          <p:cNvPr id="32772" name="Segnaposto numero diapositiva 3"/>
          <p:cNvSpPr txBox="1">
            <a:spLocks noGrp="1"/>
          </p:cNvSpPr>
          <p:nvPr/>
        </p:nvSpPr>
        <p:spPr bwMode="auto">
          <a:xfrm>
            <a:off x="3778251" y="9429750"/>
            <a:ext cx="2889249" cy="496889"/>
          </a:xfrm>
          <a:prstGeom prst="rect">
            <a:avLst/>
          </a:prstGeom>
          <a:noFill/>
          <a:ln w="9525">
            <a:noFill/>
            <a:miter lim="800000"/>
            <a:headEnd/>
            <a:tailEnd/>
          </a:ln>
        </p:spPr>
        <p:txBody>
          <a:bodyPr anchor="b"/>
          <a:lstStyle/>
          <a:p>
            <a:pPr algn="r"/>
            <a:fld id="{30800DF7-7058-44D7-85BF-798F9BF67D9A}" type="slidenum">
              <a:rPr lang="it-IT" sz="1200"/>
              <a:pPr algn="r"/>
              <a:t>7</a:t>
            </a:fld>
            <a:endParaRPr lang="it-IT" sz="1200"/>
          </a:p>
        </p:txBody>
      </p:sp>
    </p:spTree>
    <p:extLst>
      <p:ext uri="{BB962C8B-B14F-4D97-AF65-F5344CB8AC3E}">
        <p14:creationId xmlns:p14="http://schemas.microsoft.com/office/powerpoint/2010/main" xmlns="" val="140589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p:spPr>
        <p:txBody>
          <a:bodyPr/>
          <a:lstStyle/>
          <a:p>
            <a:pPr eaLnBrk="1" hangingPunct="1"/>
            <a:endParaRPr lang="it-IT" smtClean="0"/>
          </a:p>
        </p:txBody>
      </p:sp>
      <p:sp>
        <p:nvSpPr>
          <p:cNvPr id="32772" name="Segnaposto numero diapositiva 3"/>
          <p:cNvSpPr txBox="1">
            <a:spLocks noGrp="1"/>
          </p:cNvSpPr>
          <p:nvPr/>
        </p:nvSpPr>
        <p:spPr bwMode="auto">
          <a:xfrm>
            <a:off x="3778251" y="9429750"/>
            <a:ext cx="2889249" cy="496889"/>
          </a:xfrm>
          <a:prstGeom prst="rect">
            <a:avLst/>
          </a:prstGeom>
          <a:noFill/>
          <a:ln w="9525">
            <a:noFill/>
            <a:miter lim="800000"/>
            <a:headEnd/>
            <a:tailEnd/>
          </a:ln>
        </p:spPr>
        <p:txBody>
          <a:bodyPr anchor="b"/>
          <a:lstStyle/>
          <a:p>
            <a:pPr algn="r"/>
            <a:fld id="{30800DF7-7058-44D7-85BF-798F9BF67D9A}" type="slidenum">
              <a:rPr lang="it-IT" sz="1200"/>
              <a:pPr algn="r"/>
              <a:t>8</a:t>
            </a:fld>
            <a:endParaRPr lang="it-IT" sz="1200"/>
          </a:p>
        </p:txBody>
      </p:sp>
    </p:spTree>
    <p:extLst>
      <p:ext uri="{BB962C8B-B14F-4D97-AF65-F5344CB8AC3E}">
        <p14:creationId xmlns:p14="http://schemas.microsoft.com/office/powerpoint/2010/main" xmlns="" val="2116572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p:spPr>
        <p:txBody>
          <a:bodyPr/>
          <a:lstStyle/>
          <a:p>
            <a:pPr eaLnBrk="1" hangingPunct="1"/>
            <a:endParaRPr lang="it-IT" smtClean="0"/>
          </a:p>
        </p:txBody>
      </p:sp>
      <p:sp>
        <p:nvSpPr>
          <p:cNvPr id="32772" name="Segnaposto numero diapositiva 3"/>
          <p:cNvSpPr txBox="1">
            <a:spLocks noGrp="1"/>
          </p:cNvSpPr>
          <p:nvPr/>
        </p:nvSpPr>
        <p:spPr bwMode="auto">
          <a:xfrm>
            <a:off x="3778251" y="9429750"/>
            <a:ext cx="2889249" cy="496889"/>
          </a:xfrm>
          <a:prstGeom prst="rect">
            <a:avLst/>
          </a:prstGeom>
          <a:noFill/>
          <a:ln w="9525">
            <a:noFill/>
            <a:miter lim="800000"/>
            <a:headEnd/>
            <a:tailEnd/>
          </a:ln>
        </p:spPr>
        <p:txBody>
          <a:bodyPr anchor="b"/>
          <a:lstStyle/>
          <a:p>
            <a:pPr algn="r"/>
            <a:fld id="{30800DF7-7058-44D7-85BF-798F9BF67D9A}" type="slidenum">
              <a:rPr lang="it-IT" sz="1200"/>
              <a:pPr algn="r"/>
              <a:t>9</a:t>
            </a:fld>
            <a:endParaRPr lang="it-IT" sz="1200"/>
          </a:p>
        </p:txBody>
      </p:sp>
    </p:spTree>
    <p:extLst>
      <p:ext uri="{BB962C8B-B14F-4D97-AF65-F5344CB8AC3E}">
        <p14:creationId xmlns:p14="http://schemas.microsoft.com/office/powerpoint/2010/main" xmlns="" val="3028491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p:spPr>
        <p:txBody>
          <a:bodyPr/>
          <a:lstStyle/>
          <a:p>
            <a:pPr eaLnBrk="1" hangingPunct="1"/>
            <a:endParaRPr lang="it-IT" smtClean="0"/>
          </a:p>
        </p:txBody>
      </p:sp>
      <p:sp>
        <p:nvSpPr>
          <p:cNvPr id="32772" name="Segnaposto numero diapositiva 3"/>
          <p:cNvSpPr txBox="1">
            <a:spLocks noGrp="1"/>
          </p:cNvSpPr>
          <p:nvPr/>
        </p:nvSpPr>
        <p:spPr bwMode="auto">
          <a:xfrm>
            <a:off x="3778251" y="9429750"/>
            <a:ext cx="2889249" cy="496889"/>
          </a:xfrm>
          <a:prstGeom prst="rect">
            <a:avLst/>
          </a:prstGeom>
          <a:noFill/>
          <a:ln w="9525">
            <a:noFill/>
            <a:miter lim="800000"/>
            <a:headEnd/>
            <a:tailEnd/>
          </a:ln>
        </p:spPr>
        <p:txBody>
          <a:bodyPr anchor="b"/>
          <a:lstStyle/>
          <a:p>
            <a:pPr algn="r"/>
            <a:fld id="{30800DF7-7058-44D7-85BF-798F9BF67D9A}" type="slidenum">
              <a:rPr lang="it-IT" sz="1200"/>
              <a:pPr algn="r"/>
              <a:t>11</a:t>
            </a:fld>
            <a:endParaRPr lang="it-IT" sz="1200"/>
          </a:p>
        </p:txBody>
      </p:sp>
    </p:spTree>
    <p:extLst>
      <p:ext uri="{BB962C8B-B14F-4D97-AF65-F5344CB8AC3E}">
        <p14:creationId xmlns:p14="http://schemas.microsoft.com/office/powerpoint/2010/main" xmlns="" val="3028491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p:spPr>
        <p:txBody>
          <a:bodyPr/>
          <a:lstStyle/>
          <a:p>
            <a:pPr eaLnBrk="1" hangingPunct="1"/>
            <a:endParaRPr lang="it-IT" smtClean="0"/>
          </a:p>
        </p:txBody>
      </p:sp>
      <p:sp>
        <p:nvSpPr>
          <p:cNvPr id="32772" name="Segnaposto numero diapositiva 3"/>
          <p:cNvSpPr txBox="1">
            <a:spLocks noGrp="1"/>
          </p:cNvSpPr>
          <p:nvPr/>
        </p:nvSpPr>
        <p:spPr bwMode="auto">
          <a:xfrm>
            <a:off x="3778251" y="9429750"/>
            <a:ext cx="2889249" cy="496889"/>
          </a:xfrm>
          <a:prstGeom prst="rect">
            <a:avLst/>
          </a:prstGeom>
          <a:noFill/>
          <a:ln w="9525">
            <a:noFill/>
            <a:miter lim="800000"/>
            <a:headEnd/>
            <a:tailEnd/>
          </a:ln>
        </p:spPr>
        <p:txBody>
          <a:bodyPr anchor="b"/>
          <a:lstStyle/>
          <a:p>
            <a:pPr algn="r"/>
            <a:fld id="{30800DF7-7058-44D7-85BF-798F9BF67D9A}" type="slidenum">
              <a:rPr lang="it-IT" sz="1200"/>
              <a:pPr algn="r"/>
              <a:t>12</a:t>
            </a:fld>
            <a:endParaRPr lang="it-IT" sz="1200"/>
          </a:p>
        </p:txBody>
      </p:sp>
    </p:spTree>
    <p:extLst>
      <p:ext uri="{BB962C8B-B14F-4D97-AF65-F5344CB8AC3E}">
        <p14:creationId xmlns:p14="http://schemas.microsoft.com/office/powerpoint/2010/main" xmlns="" val="3028491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060575"/>
            <a:ext cx="9144000" cy="1584325"/>
          </a:xfrm>
          <a:prstGeom prst="rect">
            <a:avLst/>
          </a:prstGeom>
          <a:solidFill>
            <a:schemeClr val="accent2"/>
          </a:solidFill>
          <a:ln w="9525">
            <a:noFill/>
            <a:miter lim="800000"/>
            <a:headEnd/>
            <a:tailEnd/>
          </a:ln>
          <a:effectLst>
            <a:prstShdw prst="shdw17" dist="17961" dir="2700000">
              <a:schemeClr val="accent2">
                <a:gamma/>
                <a:shade val="60000"/>
                <a:invGamma/>
              </a:schemeClr>
            </a:prstShdw>
          </a:effectLst>
        </p:spPr>
        <p:txBody>
          <a:bodyPr wrap="none" anchor="ctr"/>
          <a:lstStyle/>
          <a:p>
            <a:pPr>
              <a:defRPr/>
            </a:pPr>
            <a:endParaRPr lang="it-IT"/>
          </a:p>
        </p:txBody>
      </p:sp>
      <p:sp>
        <p:nvSpPr>
          <p:cNvPr id="4" name="Rectangle 6"/>
          <p:cNvSpPr>
            <a:spLocks noChangeArrowheads="1"/>
          </p:cNvSpPr>
          <p:nvPr/>
        </p:nvSpPr>
        <p:spPr bwMode="auto">
          <a:xfrm>
            <a:off x="0" y="1628775"/>
            <a:ext cx="9144000" cy="2087563"/>
          </a:xfrm>
          <a:prstGeom prst="rect">
            <a:avLst/>
          </a:prstGeom>
          <a:gradFill rotWithShape="1">
            <a:gsLst>
              <a:gs pos="0">
                <a:schemeClr val="accent2"/>
              </a:gs>
              <a:gs pos="100000">
                <a:srgbClr val="A5CBF3"/>
              </a:gs>
            </a:gsLst>
            <a:lin ang="0" scaled="1"/>
          </a:gradFill>
          <a:ln w="9525">
            <a:noFill/>
            <a:miter lim="800000"/>
            <a:headEnd/>
            <a:tailEnd/>
          </a:ln>
          <a:effectLst/>
        </p:spPr>
        <p:txBody>
          <a:bodyPr wrap="none" anchor="ctr"/>
          <a:lstStyle/>
          <a:p>
            <a:pPr>
              <a:defRPr/>
            </a:pPr>
            <a:endParaRPr lang="it-IT"/>
          </a:p>
        </p:txBody>
      </p:sp>
      <p:pic>
        <p:nvPicPr>
          <p:cNvPr id="5" name="Picture 7" descr="Logo CRENoS3"/>
          <p:cNvPicPr>
            <a:picLocks noChangeAspect="1" noChangeArrowheads="1"/>
          </p:cNvPicPr>
          <p:nvPr/>
        </p:nvPicPr>
        <p:blipFill>
          <a:blip r:embed="rId2" cstate="print"/>
          <a:srcRect l="5997" t="22617" r="6041" b="23676"/>
          <a:stretch>
            <a:fillRect/>
          </a:stretch>
        </p:blipFill>
        <p:spPr bwMode="auto">
          <a:xfrm>
            <a:off x="3132138" y="188913"/>
            <a:ext cx="3168650" cy="1368425"/>
          </a:xfrm>
          <a:prstGeom prst="rect">
            <a:avLst/>
          </a:prstGeom>
          <a:noFill/>
          <a:ln w="9525">
            <a:noFill/>
            <a:miter lim="800000"/>
            <a:headEnd/>
            <a:tailEnd/>
          </a:ln>
        </p:spPr>
      </p:pic>
      <p:sp>
        <p:nvSpPr>
          <p:cNvPr id="110596" name="Rectangle 4"/>
          <p:cNvSpPr>
            <a:spLocks noGrp="1" noChangeArrowheads="1"/>
          </p:cNvSpPr>
          <p:nvPr>
            <p:ph type="subTitle" idx="1"/>
          </p:nvPr>
        </p:nvSpPr>
        <p:spPr>
          <a:xfrm>
            <a:off x="1371600" y="5348288"/>
            <a:ext cx="6400800" cy="889000"/>
          </a:xfrm>
        </p:spPr>
        <p:txBody>
          <a:bodyPr/>
          <a:lstStyle>
            <a:lvl1pPr marL="0" indent="0" algn="ctr">
              <a:buFontTx/>
              <a:buNone/>
              <a:defRPr sz="1600" b="1">
                <a:solidFill>
                  <a:schemeClr val="accent2"/>
                </a:solidFill>
              </a:defRPr>
            </a:lvl1pPr>
          </a:lstStyle>
          <a:p>
            <a:r>
              <a:rPr lang="it-IT" dirty="0"/>
              <a:t>Fare clic per modificare lo stile del sottotitolo dello schema</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323850" y="158750"/>
            <a:ext cx="8820150" cy="692150"/>
          </a:xfrm>
          <a:prstGeom prst="rect">
            <a:avLst/>
          </a:prstGeom>
        </p:spPr>
        <p:txBody>
          <a:bodyPr/>
          <a:lstStyle/>
          <a:p>
            <a:r>
              <a:rPr lang="it-IT" smtClean="0"/>
              <a:t>Fare clic per modificare lo stile del titolo</a:t>
            </a:r>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323850" y="158750"/>
            <a:ext cx="8820150" cy="69215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921500" y="158750"/>
            <a:ext cx="2222500" cy="6007100"/>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250825" y="158750"/>
            <a:ext cx="6518275" cy="60071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smtClean="0"/>
              <a:t>RES Conference 2012</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273A2758-F907-4AD9-9000-911AD2CE5F05}" type="slidenum">
              <a:rPr lang="it-IT"/>
              <a:pPr>
                <a:defRPr/>
              </a:pPr>
              <a:t>‹N›</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smtClean="0"/>
              <a:t>RES Conference 2012</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AB86A1D1-71C9-4FE2-AD2D-EEDC71406E55}" type="slidenum">
              <a:rPr lang="it-IT"/>
              <a:pPr>
                <a:defRPr/>
              </a:pPr>
              <a:t>‹N›</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smtClean="0"/>
              <a:t>RES Conference 2012</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3B762FF0-181A-4A5A-B2FF-A40677B9D514}" type="slidenum">
              <a:rPr lang="it-IT"/>
              <a:pPr>
                <a:defRPr/>
              </a:pPr>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smtClean="0"/>
              <a:t>RES Conference 2012</a:t>
            </a:r>
            <a:endParaRPr lang="it-IT"/>
          </a:p>
        </p:txBody>
      </p:sp>
      <p:sp>
        <p:nvSpPr>
          <p:cNvPr id="7" name="Segnaposto numero diapositiva 5"/>
          <p:cNvSpPr>
            <a:spLocks noGrp="1"/>
          </p:cNvSpPr>
          <p:nvPr>
            <p:ph type="sldNum" sz="quarter" idx="12"/>
          </p:nvPr>
        </p:nvSpPr>
        <p:spPr/>
        <p:txBody>
          <a:bodyPr/>
          <a:lstStyle>
            <a:lvl1pPr>
              <a:defRPr/>
            </a:lvl1pPr>
          </a:lstStyle>
          <a:p>
            <a:pPr>
              <a:defRPr/>
            </a:pPr>
            <a:fld id="{C965ABC5-CD3F-448E-A26B-99ECEA8BDF2D}"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323850" y="158750"/>
            <a:ext cx="8820150" cy="692150"/>
          </a:xfrm>
          <a:prstGeom prst="rect">
            <a:avLst/>
          </a:prstGeom>
        </p:spPr>
        <p:txBody>
          <a:bodyPr/>
          <a:lstStyle/>
          <a:p>
            <a:r>
              <a:rPr lang="it-IT" dirty="0" smtClean="0"/>
              <a:t>Fare clic per modificare lo stile del titolo</a:t>
            </a:r>
            <a:endParaRPr lang="it-IT"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p>
        </p:txBody>
      </p:sp>
      <p:sp>
        <p:nvSpPr>
          <p:cNvPr id="8" name="Segnaposto piè di pagina 4"/>
          <p:cNvSpPr>
            <a:spLocks noGrp="1"/>
          </p:cNvSpPr>
          <p:nvPr>
            <p:ph type="ftr" sz="quarter" idx="11"/>
          </p:nvPr>
        </p:nvSpPr>
        <p:spPr/>
        <p:txBody>
          <a:bodyPr/>
          <a:lstStyle>
            <a:lvl1pPr>
              <a:defRPr/>
            </a:lvl1pPr>
          </a:lstStyle>
          <a:p>
            <a:pPr>
              <a:defRPr/>
            </a:pPr>
            <a:r>
              <a:rPr lang="it-IT" smtClean="0"/>
              <a:t>RES Conference 2012</a:t>
            </a:r>
            <a:endParaRPr lang="it-IT"/>
          </a:p>
        </p:txBody>
      </p:sp>
      <p:sp>
        <p:nvSpPr>
          <p:cNvPr id="9" name="Segnaposto numero diapositiva 5"/>
          <p:cNvSpPr>
            <a:spLocks noGrp="1"/>
          </p:cNvSpPr>
          <p:nvPr>
            <p:ph type="sldNum" sz="quarter" idx="12"/>
          </p:nvPr>
        </p:nvSpPr>
        <p:spPr/>
        <p:txBody>
          <a:bodyPr/>
          <a:lstStyle>
            <a:lvl1pPr>
              <a:defRPr/>
            </a:lvl1pPr>
          </a:lstStyle>
          <a:p>
            <a:pPr>
              <a:defRPr/>
            </a:pPr>
            <a:fld id="{73FEC887-8775-415D-BD0A-9D59613E4E98}" type="slidenum">
              <a:rPr lang="it-IT"/>
              <a:pPr>
                <a:defRPr/>
              </a:pPr>
              <a:t>‹N›</a:t>
            </a:fld>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p>
        </p:txBody>
      </p:sp>
      <p:sp>
        <p:nvSpPr>
          <p:cNvPr id="4" name="Segnaposto piè di pagina 4"/>
          <p:cNvSpPr>
            <a:spLocks noGrp="1"/>
          </p:cNvSpPr>
          <p:nvPr>
            <p:ph type="ftr" sz="quarter" idx="11"/>
          </p:nvPr>
        </p:nvSpPr>
        <p:spPr/>
        <p:txBody>
          <a:bodyPr/>
          <a:lstStyle>
            <a:lvl1pPr>
              <a:defRPr/>
            </a:lvl1pPr>
          </a:lstStyle>
          <a:p>
            <a:pPr>
              <a:defRPr/>
            </a:pPr>
            <a:r>
              <a:rPr lang="it-IT" smtClean="0"/>
              <a:t>RES Conference 2012</a:t>
            </a:r>
            <a:endParaRPr lang="it-IT"/>
          </a:p>
        </p:txBody>
      </p:sp>
      <p:sp>
        <p:nvSpPr>
          <p:cNvPr id="5" name="Segnaposto numero diapositiva 5"/>
          <p:cNvSpPr>
            <a:spLocks noGrp="1"/>
          </p:cNvSpPr>
          <p:nvPr>
            <p:ph type="sldNum" sz="quarter" idx="12"/>
          </p:nvPr>
        </p:nvSpPr>
        <p:spPr/>
        <p:txBody>
          <a:bodyPr/>
          <a:lstStyle>
            <a:lvl1pPr>
              <a:defRPr/>
            </a:lvl1pPr>
          </a:lstStyle>
          <a:p>
            <a:pPr>
              <a:defRPr/>
            </a:pPr>
            <a:fld id="{4C0DC2BA-2FC9-4691-B960-5F0DDD75FF07}" type="slidenum">
              <a:rPr lang="it-IT"/>
              <a:pPr>
                <a:defRPr/>
              </a:pPr>
              <a:t>‹N›</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p>
        </p:txBody>
      </p:sp>
      <p:sp>
        <p:nvSpPr>
          <p:cNvPr id="3" name="Segnaposto piè di pagina 4"/>
          <p:cNvSpPr>
            <a:spLocks noGrp="1"/>
          </p:cNvSpPr>
          <p:nvPr>
            <p:ph type="ftr" sz="quarter" idx="11"/>
          </p:nvPr>
        </p:nvSpPr>
        <p:spPr/>
        <p:txBody>
          <a:bodyPr/>
          <a:lstStyle>
            <a:lvl1pPr>
              <a:defRPr/>
            </a:lvl1pPr>
          </a:lstStyle>
          <a:p>
            <a:pPr>
              <a:defRPr/>
            </a:pPr>
            <a:r>
              <a:rPr lang="it-IT" smtClean="0"/>
              <a:t>RES Conference 2012</a:t>
            </a:r>
            <a:endParaRPr lang="it-IT"/>
          </a:p>
        </p:txBody>
      </p:sp>
      <p:sp>
        <p:nvSpPr>
          <p:cNvPr id="4" name="Segnaposto numero diapositiva 5"/>
          <p:cNvSpPr>
            <a:spLocks noGrp="1"/>
          </p:cNvSpPr>
          <p:nvPr>
            <p:ph type="sldNum" sz="quarter" idx="12"/>
          </p:nvPr>
        </p:nvSpPr>
        <p:spPr/>
        <p:txBody>
          <a:bodyPr/>
          <a:lstStyle>
            <a:lvl1pPr>
              <a:defRPr/>
            </a:lvl1pPr>
          </a:lstStyle>
          <a:p>
            <a:pPr>
              <a:defRPr/>
            </a:pPr>
            <a:fld id="{47CE74CE-3887-4715-92F7-0541B6FE0BE4}" type="slidenum">
              <a:rPr lang="it-IT"/>
              <a:pPr>
                <a:defRPr/>
              </a:pPr>
              <a:t>‹N›</a:t>
            </a:fld>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smtClean="0"/>
              <a:t>RES Conference 2012</a:t>
            </a:r>
            <a:endParaRPr lang="it-IT"/>
          </a:p>
        </p:txBody>
      </p:sp>
      <p:sp>
        <p:nvSpPr>
          <p:cNvPr id="7" name="Segnaposto numero diapositiva 5"/>
          <p:cNvSpPr>
            <a:spLocks noGrp="1"/>
          </p:cNvSpPr>
          <p:nvPr>
            <p:ph type="sldNum" sz="quarter" idx="12"/>
          </p:nvPr>
        </p:nvSpPr>
        <p:spPr/>
        <p:txBody>
          <a:bodyPr/>
          <a:lstStyle>
            <a:lvl1pPr>
              <a:defRPr/>
            </a:lvl1pPr>
          </a:lstStyle>
          <a:p>
            <a:pPr>
              <a:defRPr/>
            </a:pPr>
            <a:fld id="{D170DA10-BBB8-402A-B785-F09BED5B14CC}" type="slidenum">
              <a:rPr lang="it-IT"/>
              <a:pPr>
                <a:defRPr/>
              </a:pPr>
              <a:t>‹N›</a:t>
            </a:fld>
            <a:endParaRPr lang="it-I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smtClean="0"/>
              <a:t>RES Conference 2012</a:t>
            </a:r>
            <a:endParaRPr lang="it-IT"/>
          </a:p>
        </p:txBody>
      </p:sp>
      <p:sp>
        <p:nvSpPr>
          <p:cNvPr id="7" name="Segnaposto numero diapositiva 5"/>
          <p:cNvSpPr>
            <a:spLocks noGrp="1"/>
          </p:cNvSpPr>
          <p:nvPr>
            <p:ph type="sldNum" sz="quarter" idx="12"/>
          </p:nvPr>
        </p:nvSpPr>
        <p:spPr/>
        <p:txBody>
          <a:bodyPr/>
          <a:lstStyle>
            <a:lvl1pPr>
              <a:defRPr/>
            </a:lvl1pPr>
          </a:lstStyle>
          <a:p>
            <a:pPr>
              <a:defRPr/>
            </a:pPr>
            <a:fld id="{E155B888-9988-4E7F-8B84-EE3793632339}" type="slidenum">
              <a:rPr lang="it-IT"/>
              <a:pPr>
                <a:defRPr/>
              </a:pPr>
              <a:t>‹N›</a:t>
            </a:fld>
            <a:endParaRPr lang="it-I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smtClean="0"/>
              <a:t>RES Conference 2012</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4D4A35C0-1E16-4B41-BEF0-7985FAA6D475}" type="slidenum">
              <a:rPr lang="it-IT"/>
              <a:pPr>
                <a:defRPr/>
              </a:pPr>
              <a:t>‹N›</a:t>
            </a:fld>
            <a:endParaRPr lang="it-IT"/>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smtClean="0"/>
              <a:t>RES Conference 2012</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388A4ADA-E9D3-444C-9432-29E9AE489583}"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323850" y="158750"/>
            <a:ext cx="8820150" cy="692150"/>
          </a:xfrm>
          <a:prstGeom prst="rect">
            <a:avLst/>
          </a:prstGeom>
        </p:spPr>
        <p:txBody>
          <a:bodyPr/>
          <a:lstStyle/>
          <a:p>
            <a:r>
              <a:rPr lang="it-IT" smtClean="0"/>
              <a:t>Fare clic per modificare lo stile del titolo</a:t>
            </a:r>
            <a:endParaRPr lang="it-IT"/>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323850" y="158750"/>
            <a:ext cx="8820150" cy="692150"/>
          </a:xfrm>
          <a:prstGeom prst="rect">
            <a:avLst/>
          </a:prstGeom>
        </p:spPr>
        <p:txBody>
          <a:bodyPr/>
          <a:lstStyle/>
          <a:p>
            <a:r>
              <a:rPr lang="it-IT" smtClean="0"/>
              <a:t>Fare clic per modificare lo stile del titolo</a:t>
            </a:r>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323850" y="158750"/>
            <a:ext cx="8820150" cy="692150"/>
          </a:xfrm>
          <a:prstGeom prst="rect">
            <a:avLst/>
          </a:prstGeom>
        </p:spPr>
        <p:txBody>
          <a:bodyPr/>
          <a:lstStyle/>
          <a:p>
            <a:r>
              <a:rPr lang="it-IT" smtClean="0"/>
              <a:t>Fare clic per modificare lo stile del titolo</a:t>
            </a:r>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23850" y="158750"/>
            <a:ext cx="8820150" cy="69215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323850" y="158750"/>
            <a:ext cx="8820150" cy="69215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250825" y="1052513"/>
            <a:ext cx="42799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83125" y="1052513"/>
            <a:ext cx="4281488"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1588" y="0"/>
            <a:ext cx="9144000" cy="692150"/>
          </a:xfrm>
          <a:prstGeom prst="rect">
            <a:avLst/>
          </a:prstGeom>
          <a:gradFill rotWithShape="1">
            <a:gsLst>
              <a:gs pos="0">
                <a:schemeClr val="accent2"/>
              </a:gs>
              <a:gs pos="100000">
                <a:srgbClr val="99CCFF"/>
              </a:gs>
            </a:gsLst>
            <a:lin ang="0" scaled="1"/>
          </a:gradFill>
          <a:ln w="9525">
            <a:noFill/>
            <a:miter lim="800000"/>
            <a:headEnd/>
            <a:tailEnd/>
          </a:ln>
          <a:effectLst/>
        </p:spPr>
        <p:txBody>
          <a:bodyPr wrap="none" anchor="ctr"/>
          <a:lstStyle/>
          <a:p>
            <a:pPr>
              <a:defRPr/>
            </a:pPr>
            <a:endParaRPr lang="it-IT"/>
          </a:p>
        </p:txBody>
      </p:sp>
      <p:sp>
        <p:nvSpPr>
          <p:cNvPr id="2051" name="Rectangle 4"/>
          <p:cNvSpPr>
            <a:spLocks noGrp="1" noChangeArrowheads="1"/>
          </p:cNvSpPr>
          <p:nvPr>
            <p:ph type="body" idx="1"/>
          </p:nvPr>
        </p:nvSpPr>
        <p:spPr bwMode="auto">
          <a:xfrm>
            <a:off x="250825" y="1052513"/>
            <a:ext cx="8713788" cy="5113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p>
        </p:txBody>
      </p:sp>
      <p:sp>
        <p:nvSpPr>
          <p:cNvPr id="109578" name="Rectangle 10"/>
          <p:cNvSpPr>
            <a:spLocks noChangeArrowheads="1"/>
          </p:cNvSpPr>
          <p:nvPr/>
        </p:nvSpPr>
        <p:spPr bwMode="auto">
          <a:xfrm>
            <a:off x="1588" y="0"/>
            <a:ext cx="9144000" cy="692150"/>
          </a:xfrm>
          <a:prstGeom prst="rect">
            <a:avLst/>
          </a:prstGeom>
          <a:gradFill rotWithShape="1">
            <a:gsLst>
              <a:gs pos="0">
                <a:schemeClr val="accent2"/>
              </a:gs>
              <a:gs pos="100000">
                <a:srgbClr val="99CCFF"/>
              </a:gs>
            </a:gsLst>
            <a:lin ang="0" scaled="1"/>
          </a:gradFill>
          <a:ln w="9525">
            <a:noFill/>
            <a:miter lim="800000"/>
            <a:headEnd/>
            <a:tailEnd/>
          </a:ln>
          <a:effectLst/>
        </p:spPr>
        <p:txBody>
          <a:bodyPr wrap="none" anchor="ctr"/>
          <a:lstStyle/>
          <a:p>
            <a:pPr>
              <a:defRPr/>
            </a:pPr>
            <a:endParaRPr lang="it-IT"/>
          </a:p>
        </p:txBody>
      </p:sp>
      <p:pic>
        <p:nvPicPr>
          <p:cNvPr id="2053" name="Picture 11" descr="Logo CRENoS3"/>
          <p:cNvPicPr>
            <a:picLocks noChangeAspect="1" noChangeArrowheads="1"/>
          </p:cNvPicPr>
          <p:nvPr/>
        </p:nvPicPr>
        <p:blipFill>
          <a:blip r:embed="rId17" cstate="print"/>
          <a:srcRect l="5997" t="22617" r="6041" b="23676"/>
          <a:stretch>
            <a:fillRect/>
          </a:stretch>
        </p:blipFill>
        <p:spPr bwMode="auto">
          <a:xfrm>
            <a:off x="8027988" y="6451600"/>
            <a:ext cx="941387" cy="406400"/>
          </a:xfrm>
          <a:prstGeom prst="rect">
            <a:avLst/>
          </a:prstGeom>
          <a:solidFill>
            <a:srgbClr val="A5CBF3"/>
          </a:solidFill>
          <a:ln w="9525">
            <a:noFill/>
            <a:miter lim="800000"/>
            <a:headEnd/>
            <a:tailEnd/>
          </a:ln>
        </p:spPr>
      </p:pic>
      <p:sp>
        <p:nvSpPr>
          <p:cNvPr id="109580" name="Rectangle 12"/>
          <p:cNvSpPr>
            <a:spLocks noChangeArrowheads="1"/>
          </p:cNvSpPr>
          <p:nvPr userDrawn="1"/>
        </p:nvSpPr>
        <p:spPr bwMode="auto">
          <a:xfrm>
            <a:off x="0" y="6418263"/>
            <a:ext cx="9144000" cy="36513"/>
          </a:xfrm>
          <a:prstGeom prst="rect">
            <a:avLst/>
          </a:prstGeom>
          <a:gradFill rotWithShape="1">
            <a:gsLst>
              <a:gs pos="0">
                <a:schemeClr val="accent2"/>
              </a:gs>
              <a:gs pos="100000">
                <a:srgbClr val="A5CBF3"/>
              </a:gs>
            </a:gsLst>
            <a:lin ang="0" scaled="1"/>
          </a:gradFill>
          <a:ln w="9525">
            <a:noFill/>
            <a:miter lim="800000"/>
            <a:headEnd/>
            <a:tailEnd/>
          </a:ln>
          <a:effectLst/>
        </p:spPr>
        <p:txBody>
          <a:bodyPr wrap="none" anchor="ctr"/>
          <a:lstStyle/>
          <a:p>
            <a:pPr>
              <a:defRPr/>
            </a:pPr>
            <a:endParaRPr lang="it-IT"/>
          </a:p>
        </p:txBody>
      </p:sp>
    </p:spTree>
  </p:cSld>
  <p:clrMap bg1="lt1" tx1="dk1" bg2="lt2" tx2="dk2" accent1="accent1" accent2="accent2" accent3="accent3" accent4="accent4" accent5="accent5" accent6="accent6" hlink="hlink" folHlink="folHlink"/>
  <p:sldLayoutIdLst>
    <p:sldLayoutId id="2147483785"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Lst>
  <p:timing>
    <p:tnLst>
      <p:par>
        <p:cTn id="1" dur="indefinite" restart="never" nodeType="tmRoot"/>
      </p:par>
    </p:tnLst>
  </p:timing>
  <p:hf sldNum="0" hdr="0" dt="0"/>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Verdana" pitchFamily="34" charset="0"/>
        </a:defRPr>
      </a:lvl2pPr>
      <a:lvl3pPr algn="l" rtl="0" eaLnBrk="0" fontAlgn="base" hangingPunct="0">
        <a:spcBef>
          <a:spcPct val="0"/>
        </a:spcBef>
        <a:spcAft>
          <a:spcPct val="0"/>
        </a:spcAft>
        <a:defRPr sz="2800">
          <a:solidFill>
            <a:schemeClr val="bg1"/>
          </a:solidFill>
          <a:latin typeface="Verdana" pitchFamily="34" charset="0"/>
        </a:defRPr>
      </a:lvl3pPr>
      <a:lvl4pPr algn="l" rtl="0" eaLnBrk="0" fontAlgn="base" hangingPunct="0">
        <a:spcBef>
          <a:spcPct val="0"/>
        </a:spcBef>
        <a:spcAft>
          <a:spcPct val="0"/>
        </a:spcAft>
        <a:defRPr sz="2800">
          <a:solidFill>
            <a:schemeClr val="bg1"/>
          </a:solidFill>
          <a:latin typeface="Verdana" pitchFamily="34" charset="0"/>
        </a:defRPr>
      </a:lvl4pPr>
      <a:lvl5pPr algn="l" rtl="0" eaLnBrk="0" fontAlgn="base" hangingPunct="0">
        <a:spcBef>
          <a:spcPct val="0"/>
        </a:spcBef>
        <a:spcAft>
          <a:spcPct val="0"/>
        </a:spcAft>
        <a:defRPr sz="2800">
          <a:solidFill>
            <a:schemeClr val="bg1"/>
          </a:solidFill>
          <a:latin typeface="Verdana" pitchFamily="34" charset="0"/>
        </a:defRPr>
      </a:lvl5pPr>
      <a:lvl6pPr marL="457200" algn="l" rtl="0" fontAlgn="base">
        <a:spcBef>
          <a:spcPct val="0"/>
        </a:spcBef>
        <a:spcAft>
          <a:spcPct val="0"/>
        </a:spcAft>
        <a:defRPr sz="2800">
          <a:solidFill>
            <a:schemeClr val="bg1"/>
          </a:solidFill>
          <a:latin typeface="Verdana" pitchFamily="34" charset="0"/>
        </a:defRPr>
      </a:lvl6pPr>
      <a:lvl7pPr marL="914400" algn="l" rtl="0" fontAlgn="base">
        <a:spcBef>
          <a:spcPct val="0"/>
        </a:spcBef>
        <a:spcAft>
          <a:spcPct val="0"/>
        </a:spcAft>
        <a:defRPr sz="2800">
          <a:solidFill>
            <a:schemeClr val="bg1"/>
          </a:solidFill>
          <a:latin typeface="Verdana" pitchFamily="34" charset="0"/>
        </a:defRPr>
      </a:lvl7pPr>
      <a:lvl8pPr marL="1371600" algn="l" rtl="0" fontAlgn="base">
        <a:spcBef>
          <a:spcPct val="0"/>
        </a:spcBef>
        <a:spcAft>
          <a:spcPct val="0"/>
        </a:spcAft>
        <a:defRPr sz="2800">
          <a:solidFill>
            <a:schemeClr val="bg1"/>
          </a:solidFill>
          <a:latin typeface="Verdana" pitchFamily="34" charset="0"/>
        </a:defRPr>
      </a:lvl8pPr>
      <a:lvl9pPr marL="1828800" algn="l" rtl="0" fontAlgn="base">
        <a:spcBef>
          <a:spcPct val="0"/>
        </a:spcBef>
        <a:spcAft>
          <a:spcPct val="0"/>
        </a:spcAft>
        <a:defRPr sz="2800">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3075"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it-IT" smtClean="0"/>
              <a:t>RES Conference 2012</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149CEC2-F7B2-46F4-8F1A-000372AE97D1}"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idx="4294967295"/>
          </p:nvPr>
        </p:nvSpPr>
        <p:spPr bwMode="auto">
          <a:xfrm>
            <a:off x="0" y="1628800"/>
            <a:ext cx="9144000" cy="2088232"/>
          </a:xfrm>
          <a:prstGeom prst="rect">
            <a:avLst/>
          </a:prstGeom>
          <a:noFill/>
          <a:ln>
            <a:miter lim="800000"/>
            <a:headEnd/>
            <a:tailEnd/>
          </a:ln>
        </p:spPr>
        <p:txBody>
          <a:bodyPr/>
          <a:lstStyle/>
          <a:p>
            <a:pPr algn="ctr"/>
            <a:r>
              <a:rPr lang="en-US" sz="2400" b="1" dirty="0" smtClean="0"/>
              <a:t/>
            </a:r>
            <a:br>
              <a:rPr lang="en-US" sz="2400" b="1" dirty="0" smtClean="0"/>
            </a:br>
            <a:r>
              <a:rPr lang="en-GB" sz="2400" b="1" dirty="0" smtClean="0"/>
              <a:t> </a:t>
            </a:r>
            <a:r>
              <a:rPr lang="en-US" sz="2400" dirty="0" smtClean="0"/>
              <a:t>Innovation activities and learning processes in the crisis. </a:t>
            </a:r>
            <a:r>
              <a:rPr lang="it-IT" sz="2400" dirty="0" smtClean="0"/>
              <a:t/>
            </a:r>
            <a:br>
              <a:rPr lang="it-IT" sz="2400" dirty="0" smtClean="0"/>
            </a:br>
            <a:r>
              <a:rPr lang="en-US" sz="2400" dirty="0" smtClean="0"/>
              <a:t>Evidence from Italian international and interregional trade in manufacturing and services</a:t>
            </a:r>
            <a:endParaRPr lang="it-IT" sz="2400" b="1" i="1" dirty="0"/>
          </a:p>
        </p:txBody>
      </p:sp>
      <p:sp>
        <p:nvSpPr>
          <p:cNvPr id="6" name="CasellaDiTesto 5"/>
          <p:cNvSpPr txBox="1"/>
          <p:nvPr/>
        </p:nvSpPr>
        <p:spPr>
          <a:xfrm>
            <a:off x="251520" y="4005064"/>
            <a:ext cx="8712968" cy="2456057"/>
          </a:xfrm>
          <a:prstGeom prst="rect">
            <a:avLst/>
          </a:prstGeom>
          <a:noFill/>
        </p:spPr>
        <p:txBody>
          <a:bodyPr wrap="square" rtlCol="0">
            <a:spAutoFit/>
          </a:bodyPr>
          <a:lstStyle/>
          <a:p>
            <a:pPr algn="ctr">
              <a:lnSpc>
                <a:spcPct val="90000"/>
              </a:lnSpc>
              <a:spcBef>
                <a:spcPct val="20000"/>
              </a:spcBef>
            </a:pPr>
            <a:r>
              <a:rPr lang="it-IT" sz="1600" b="1" dirty="0">
                <a:solidFill>
                  <a:schemeClr val="accent2"/>
                </a:solidFill>
                <a:latin typeface="+mj-lt"/>
              </a:rPr>
              <a:t>Emanuela </a:t>
            </a:r>
            <a:r>
              <a:rPr lang="it-IT" sz="1600" b="1" dirty="0" err="1">
                <a:solidFill>
                  <a:schemeClr val="accent2"/>
                </a:solidFill>
                <a:latin typeface="+mj-lt"/>
              </a:rPr>
              <a:t>Marrocu</a:t>
            </a:r>
            <a:r>
              <a:rPr lang="it-IT" sz="1600" b="1" dirty="0">
                <a:solidFill>
                  <a:schemeClr val="accent2"/>
                </a:solidFill>
                <a:latin typeface="+mj-lt"/>
              </a:rPr>
              <a:t> e Stefano </a:t>
            </a:r>
            <a:r>
              <a:rPr lang="it-IT" sz="1600" b="1" dirty="0" smtClean="0">
                <a:solidFill>
                  <a:schemeClr val="accent2"/>
                </a:solidFill>
                <a:latin typeface="+mj-lt"/>
              </a:rPr>
              <a:t>Usai</a:t>
            </a:r>
            <a:endParaRPr lang="it-IT" sz="1600" b="1" dirty="0">
              <a:solidFill>
                <a:schemeClr val="accent2"/>
              </a:solidFill>
              <a:latin typeface="+mj-lt"/>
            </a:endParaRPr>
          </a:p>
          <a:p>
            <a:pPr algn="ctr">
              <a:lnSpc>
                <a:spcPct val="90000"/>
              </a:lnSpc>
              <a:spcBef>
                <a:spcPct val="20000"/>
              </a:spcBef>
            </a:pPr>
            <a:r>
              <a:rPr lang="en-US" sz="1600" dirty="0">
                <a:solidFill>
                  <a:schemeClr val="accent2"/>
                </a:solidFill>
                <a:latin typeface="+mj-lt"/>
              </a:rPr>
              <a:t>University of Cagliari and </a:t>
            </a:r>
            <a:r>
              <a:rPr lang="en-US" sz="1600" dirty="0" err="1">
                <a:solidFill>
                  <a:schemeClr val="accent2"/>
                </a:solidFill>
                <a:latin typeface="+mj-lt"/>
              </a:rPr>
              <a:t>CRENoS</a:t>
            </a:r>
            <a:endParaRPr lang="it-IT" sz="1600" dirty="0">
              <a:solidFill>
                <a:schemeClr val="accent2"/>
              </a:solidFill>
              <a:latin typeface="+mj-lt"/>
            </a:endParaRPr>
          </a:p>
          <a:p>
            <a:pPr algn="ctr">
              <a:lnSpc>
                <a:spcPct val="90000"/>
              </a:lnSpc>
              <a:spcBef>
                <a:spcPct val="20000"/>
              </a:spcBef>
            </a:pPr>
            <a:endParaRPr lang="it-IT" sz="1600" b="1" dirty="0">
              <a:solidFill>
                <a:schemeClr val="accent2"/>
              </a:solidFill>
              <a:latin typeface="+mj-lt"/>
            </a:endParaRPr>
          </a:p>
          <a:p>
            <a:pPr algn="ctr">
              <a:lnSpc>
                <a:spcPct val="90000"/>
              </a:lnSpc>
              <a:spcBef>
                <a:spcPct val="20000"/>
              </a:spcBef>
            </a:pPr>
            <a:r>
              <a:rPr lang="it-IT" sz="1600" b="1" dirty="0">
                <a:solidFill>
                  <a:schemeClr val="accent2"/>
                </a:solidFill>
                <a:latin typeface="+mj-lt"/>
              </a:rPr>
              <a:t>Raffaele Brancati, Manuel </a:t>
            </a:r>
            <a:r>
              <a:rPr lang="it-IT" sz="1600" b="1" dirty="0" smtClean="0">
                <a:solidFill>
                  <a:schemeClr val="accent2"/>
                </a:solidFill>
                <a:latin typeface="+mj-lt"/>
              </a:rPr>
              <a:t>Romagnoli</a:t>
            </a:r>
            <a:endParaRPr lang="it-IT" sz="1600" b="1" dirty="0">
              <a:solidFill>
                <a:schemeClr val="accent2"/>
              </a:solidFill>
              <a:latin typeface="+mj-lt"/>
            </a:endParaRPr>
          </a:p>
          <a:p>
            <a:pPr algn="ctr">
              <a:lnSpc>
                <a:spcPct val="90000"/>
              </a:lnSpc>
              <a:spcBef>
                <a:spcPct val="20000"/>
              </a:spcBef>
            </a:pPr>
            <a:r>
              <a:rPr lang="it-IT" sz="1600" dirty="0" smtClean="0">
                <a:solidFill>
                  <a:schemeClr val="accent2"/>
                </a:solidFill>
                <a:latin typeface="+mj-lt"/>
              </a:rPr>
              <a:t>MET-Economia</a:t>
            </a:r>
          </a:p>
          <a:p>
            <a:pPr algn="ctr">
              <a:lnSpc>
                <a:spcPct val="90000"/>
              </a:lnSpc>
              <a:spcBef>
                <a:spcPct val="20000"/>
              </a:spcBef>
            </a:pPr>
            <a:endParaRPr lang="it-IT" sz="1600" dirty="0">
              <a:solidFill>
                <a:schemeClr val="accent2"/>
              </a:solidFill>
              <a:latin typeface="+mj-lt"/>
            </a:endParaRPr>
          </a:p>
          <a:p>
            <a:pPr algn="ctr">
              <a:lnSpc>
                <a:spcPct val="90000"/>
              </a:lnSpc>
              <a:spcBef>
                <a:spcPct val="20000"/>
              </a:spcBef>
            </a:pPr>
            <a:r>
              <a:rPr lang="it-IT" sz="1600" dirty="0" smtClean="0">
                <a:solidFill>
                  <a:schemeClr val="accent2"/>
                </a:solidFill>
                <a:latin typeface="+mj-lt"/>
              </a:rPr>
              <a:t>SIE -  SIEPI session</a:t>
            </a:r>
          </a:p>
          <a:p>
            <a:pPr algn="ctr">
              <a:lnSpc>
                <a:spcPct val="90000"/>
              </a:lnSpc>
              <a:spcBef>
                <a:spcPct val="20000"/>
              </a:spcBef>
            </a:pPr>
            <a:r>
              <a:rPr lang="it-IT" sz="1600" dirty="0" smtClean="0">
                <a:solidFill>
                  <a:schemeClr val="accent2"/>
                </a:solidFill>
                <a:latin typeface="+mj-lt"/>
              </a:rPr>
              <a:t>Napoli, 24 ottobre 2015</a:t>
            </a:r>
            <a:endParaRPr lang="it-IT" sz="1600" dirty="0">
              <a:solidFill>
                <a:schemeClr val="accent2"/>
              </a:solidFill>
              <a:latin typeface="+mj-lt"/>
            </a:endParaRPr>
          </a:p>
          <a:p>
            <a:pPr algn="ctr"/>
            <a:endParaRPr lang="it-IT" sz="1600" dirty="0">
              <a:solidFill>
                <a:schemeClr val="accent2"/>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07504" y="1268760"/>
            <a:ext cx="8707366" cy="4104456"/>
          </a:xfrm>
          <a:prstGeom prst="rect">
            <a:avLst/>
          </a:prstGeom>
          <a:noFill/>
          <a:ln w="9525">
            <a:noFill/>
            <a:miter lim="800000"/>
            <a:headEnd/>
            <a:tailEnd/>
          </a:ln>
        </p:spPr>
      </p:pic>
      <p:sp>
        <p:nvSpPr>
          <p:cNvPr id="3" name="Titolo 1"/>
          <p:cNvSpPr txBox="1">
            <a:spLocks/>
          </p:cNvSpPr>
          <p:nvPr/>
        </p:nvSpPr>
        <p:spPr bwMode="auto">
          <a:xfrm>
            <a:off x="180000" y="188640"/>
            <a:ext cx="8820150" cy="533400"/>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2800" i="0" u="none" strike="noStrike" kern="0" cap="none" spc="0" normalizeH="0" baseline="0" noProof="0" dirty="0" smtClean="0">
                <a:ln>
                  <a:noFill/>
                </a:ln>
                <a:solidFill>
                  <a:schemeClr val="bg1"/>
                </a:solidFill>
                <a:effectLst/>
                <a:uLnTx/>
                <a:uFillTx/>
                <a:latin typeface="Calibri" pitchFamily="34" charset="0"/>
                <a:ea typeface="+mj-ea"/>
                <a:cs typeface="Times New Roman" panose="02020603050405020304" pitchFamily="18" charset="0"/>
              </a:rPr>
              <a:t>In Farole</a:t>
            </a:r>
            <a:r>
              <a:rPr kumimoji="0" lang="da-DK" sz="2800" i="0" u="none" strike="noStrike" kern="0" cap="none" spc="0" normalizeH="0" noProof="0" dirty="0" smtClean="0">
                <a:ln>
                  <a:noFill/>
                </a:ln>
                <a:solidFill>
                  <a:schemeClr val="bg1"/>
                </a:solidFill>
                <a:effectLst/>
                <a:uLnTx/>
                <a:uFillTx/>
                <a:latin typeface="Calibri" pitchFamily="34" charset="0"/>
                <a:ea typeface="+mj-ea"/>
                <a:cs typeface="Times New Roman" panose="02020603050405020304" pitchFamily="18" charset="0"/>
              </a:rPr>
              <a:t> and Winkler, 2013</a:t>
            </a:r>
            <a:endParaRPr kumimoji="0" lang="en-GB" sz="2800" i="0" u="none" strike="noStrike" kern="1200" cap="none" spc="0" normalizeH="0" baseline="0" noProof="0" dirty="0" smtClean="0">
              <a:ln>
                <a:noFill/>
              </a:ln>
              <a:solidFill>
                <a:schemeClr val="bg1"/>
              </a:solidFill>
              <a:effectLst/>
              <a:uLnTx/>
              <a:uFillTx/>
              <a:latin typeface="+mj-lt"/>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idx="4294967295"/>
          </p:nvPr>
        </p:nvSpPr>
        <p:spPr bwMode="auto">
          <a:xfrm>
            <a:off x="180000" y="188640"/>
            <a:ext cx="8820150" cy="533400"/>
          </a:xfrm>
          <a:prstGeom prst="rect">
            <a:avLst/>
          </a:prstGeom>
          <a:noFill/>
          <a:ln w="9525">
            <a:noFill/>
            <a:miter lim="800000"/>
            <a:headEnd/>
            <a:tailEnd/>
          </a:ln>
        </p:spPr>
        <p:txBody>
          <a:bodyPr/>
          <a:lstStyle/>
          <a:p>
            <a:pPr eaLnBrk="1" hangingPunct="1"/>
            <a:r>
              <a:rPr lang="da-DK" dirty="0" smtClean="0">
                <a:latin typeface="Calibri" pitchFamily="34" charset="0"/>
                <a:cs typeface="Times New Roman" panose="02020603050405020304" pitchFamily="18" charset="0"/>
              </a:rPr>
              <a:t>Becchetti and Rossi, 2001</a:t>
            </a:r>
            <a:endParaRPr lang="en-GB" kern="1200" dirty="0" smtClean="0">
              <a:ea typeface="+mn-ea"/>
              <a:cs typeface="+mn-cs"/>
            </a:endParaRPr>
          </a:p>
        </p:txBody>
      </p:sp>
      <p:sp>
        <p:nvSpPr>
          <p:cNvPr id="10243" name="Segnaposto contenuto 2"/>
          <p:cNvSpPr>
            <a:spLocks noGrp="1"/>
          </p:cNvSpPr>
          <p:nvPr>
            <p:ph idx="4294967295"/>
          </p:nvPr>
        </p:nvSpPr>
        <p:spPr>
          <a:xfrm>
            <a:off x="180000" y="900000"/>
            <a:ext cx="8640000" cy="5112072"/>
          </a:xfrm>
        </p:spPr>
        <p:txBody>
          <a:bodyPr/>
          <a:lstStyle/>
          <a:p>
            <a:endParaRPr lang="en-US" sz="2000" dirty="0" smtClean="0">
              <a:latin typeface="Calibri" pitchFamily="34" charset="0"/>
            </a:endParaRPr>
          </a:p>
          <a:p>
            <a:pPr>
              <a:buNone/>
            </a:pPr>
            <a:r>
              <a:rPr lang="da-DK" sz="2000" dirty="0" smtClean="0">
                <a:latin typeface="Calibri" pitchFamily="34" charset="0"/>
                <a:cs typeface="Times New Roman" panose="02020603050405020304" pitchFamily="18" charset="0"/>
              </a:rPr>
              <a:t>	</a:t>
            </a:r>
            <a:endParaRPr lang="en-GB" sz="2100" dirty="0" smtClean="0">
              <a:latin typeface="Calibri" pitchFamily="34" charset="0"/>
              <a:cs typeface="Times New Roman" panose="02020603050405020304" pitchFamily="18" charset="0"/>
            </a:endParaRPr>
          </a:p>
        </p:txBody>
      </p:sp>
      <p:sp>
        <p:nvSpPr>
          <p:cNvPr id="4" name="Segnaposto contenuto 2"/>
          <p:cNvSpPr txBox="1">
            <a:spLocks/>
          </p:cNvSpPr>
          <p:nvPr/>
        </p:nvSpPr>
        <p:spPr bwMode="auto">
          <a:xfrm>
            <a:off x="332400" y="1052400"/>
            <a:ext cx="8640000" cy="5112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pPr>
            <a:r>
              <a:rPr lang="en-US" sz="2000" kern="0" dirty="0" smtClean="0">
                <a:latin typeface="Calibri" pitchFamily="34" charset="0"/>
              </a:rPr>
              <a:t>Using a sample composed of over 3,800 manufacturing  firms drawn from the </a:t>
            </a:r>
            <a:r>
              <a:rPr lang="en-US" sz="2000" kern="0" dirty="0" err="1" smtClean="0">
                <a:latin typeface="Calibri" pitchFamily="34" charset="0"/>
              </a:rPr>
              <a:t>Mediocredito</a:t>
            </a:r>
            <a:r>
              <a:rPr lang="en-US" sz="2000" kern="0" dirty="0" smtClean="0">
                <a:latin typeface="Calibri" pitchFamily="34" charset="0"/>
              </a:rPr>
              <a:t> </a:t>
            </a:r>
            <a:r>
              <a:rPr lang="en-US" sz="2000" kern="0" dirty="0" err="1" smtClean="0">
                <a:latin typeface="Calibri" pitchFamily="34" charset="0"/>
              </a:rPr>
              <a:t>Centrale</a:t>
            </a:r>
            <a:r>
              <a:rPr lang="en-US" sz="2000" kern="0" dirty="0" smtClean="0">
                <a:latin typeface="Calibri" pitchFamily="34" charset="0"/>
              </a:rPr>
              <a:t> database (more than 11 employees) for the period 1989–1991, find that spatial agglomeration, captured by localization within the boundary of an industrial district, increases average export intensity by 4% points.</a:t>
            </a:r>
          </a:p>
          <a:p>
            <a:pPr marL="342900" lvl="0" indent="-342900" eaLnBrk="0" hangingPunct="0">
              <a:spcBef>
                <a:spcPct val="20000"/>
              </a:spcBef>
              <a:buFontTx/>
              <a:buChar char="•"/>
            </a:pPr>
            <a:endParaRPr lang="en-US" sz="2000" kern="0" dirty="0" smtClean="0">
              <a:latin typeface="Calibri" pitchFamily="34" charset="0"/>
            </a:endParaRPr>
          </a:p>
          <a:p>
            <a:pPr marL="342900" lvl="0" indent="-342900" eaLnBrk="0" hangingPunct="0">
              <a:spcBef>
                <a:spcPct val="20000"/>
              </a:spcBef>
              <a:buFontTx/>
              <a:buChar char="•"/>
            </a:pPr>
            <a:r>
              <a:rPr lang="en-US" sz="2000" kern="0" dirty="0" err="1" smtClean="0">
                <a:latin typeface="Calibri" pitchFamily="34" charset="0"/>
              </a:rPr>
              <a:t>Tobit</a:t>
            </a:r>
            <a:r>
              <a:rPr lang="en-US" sz="2000" kern="0" dirty="0" smtClean="0">
                <a:latin typeface="Calibri" pitchFamily="34" charset="0"/>
              </a:rPr>
              <a:t> estimates show that geographical agglomeration significantly increases export intensity and export participation. The result is robust when controlled for firm size, sector and geographical areas and for the separate and positive effects of export subsidies and export “consortia” on export intensity. </a:t>
            </a:r>
            <a:endParaRPr lang="da-DK" sz="2000" kern="0" dirty="0" smtClean="0">
              <a:latin typeface="Calibri"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da-DK" sz="2000" b="0" i="0" u="none" strike="noStrike" kern="0" cap="none" spc="0" normalizeH="0" baseline="0" noProof="0" dirty="0" smtClean="0">
                <a:ln>
                  <a:noFill/>
                </a:ln>
                <a:solidFill>
                  <a:schemeClr val="tx1"/>
                </a:solidFill>
                <a:effectLst/>
                <a:uLnTx/>
                <a:uFillTx/>
                <a:latin typeface="Calibri" pitchFamily="34" charset="0"/>
                <a:cs typeface="Times New Roman" panose="02020603050405020304" pitchFamily="18" charset="0"/>
              </a:rPr>
              <a:t>	</a:t>
            </a:r>
            <a:endParaRPr kumimoji="0" lang="en-GB" sz="2000" b="0" i="0" u="none" strike="noStrike" kern="0" cap="none" spc="0" normalizeH="0" baseline="0" noProof="0" dirty="0" smtClean="0">
              <a:ln>
                <a:noFill/>
              </a:ln>
              <a:solidFill>
                <a:schemeClr val="tx1"/>
              </a:solidFill>
              <a:effectLst/>
              <a:uLnTx/>
              <a:uFillTx/>
              <a:latin typeface="Calibri" pitchFamily="34" charset="0"/>
              <a:cs typeface="Times New Roman" panose="02020603050405020304" pitchFamily="18" charset="0"/>
            </a:endParaRPr>
          </a:p>
        </p:txBody>
      </p:sp>
    </p:spTree>
    <p:extLst>
      <p:ext uri="{BB962C8B-B14F-4D97-AF65-F5344CB8AC3E}">
        <p14:creationId xmlns:p14="http://schemas.microsoft.com/office/powerpoint/2010/main" xmlns="" val="2080828573"/>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idx="4294967295"/>
          </p:nvPr>
        </p:nvSpPr>
        <p:spPr bwMode="auto">
          <a:xfrm>
            <a:off x="180000" y="188640"/>
            <a:ext cx="8820150" cy="533400"/>
          </a:xfrm>
          <a:prstGeom prst="rect">
            <a:avLst/>
          </a:prstGeom>
          <a:noFill/>
          <a:ln w="9525">
            <a:noFill/>
            <a:miter lim="800000"/>
            <a:headEnd/>
            <a:tailEnd/>
          </a:ln>
        </p:spPr>
        <p:txBody>
          <a:bodyPr/>
          <a:lstStyle/>
          <a:p>
            <a:pPr eaLnBrk="1" hangingPunct="1"/>
            <a:r>
              <a:rPr lang="da-DK" dirty="0" smtClean="0">
                <a:latin typeface="Calibri" pitchFamily="34" charset="0"/>
                <a:cs typeface="Times New Roman" panose="02020603050405020304" pitchFamily="18" charset="0"/>
              </a:rPr>
              <a:t>Antonietti and Cainelli, 2011</a:t>
            </a:r>
            <a:endParaRPr lang="en-GB" kern="1200" dirty="0" smtClean="0">
              <a:ea typeface="+mn-ea"/>
              <a:cs typeface="+mn-cs"/>
            </a:endParaRPr>
          </a:p>
        </p:txBody>
      </p:sp>
      <p:sp>
        <p:nvSpPr>
          <p:cNvPr id="4" name="Segnaposto contenuto 2"/>
          <p:cNvSpPr txBox="1">
            <a:spLocks/>
          </p:cNvSpPr>
          <p:nvPr/>
        </p:nvSpPr>
        <p:spPr bwMode="auto">
          <a:xfrm>
            <a:off x="179512" y="836712"/>
            <a:ext cx="8496944" cy="55446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US" sz="2000" kern="0" dirty="0" smtClean="0">
              <a:latin typeface="Calibri"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000" kern="0" dirty="0" smtClean="0">
                <a:latin typeface="Calibri" pitchFamily="34" charset="0"/>
              </a:rPr>
              <a:t>The dataset consists of a sample of Italian manufacturing firms drawn from the VIII and IX waves of the Survey </a:t>
            </a:r>
            <a:r>
              <a:rPr lang="it-IT" sz="2000" kern="0" dirty="0" smtClean="0">
                <a:latin typeface="Calibri" pitchFamily="34" charset="0"/>
              </a:rPr>
              <a:t>by Unicredit-Capitalia</a:t>
            </a:r>
            <a:r>
              <a:rPr lang="en-US" sz="2000" kern="0" dirty="0" smtClean="0">
                <a:latin typeface="Calibri" pitchFamily="34" charset="0"/>
              </a:rPr>
              <a:t>, which covers the period 1998–2003. The master datasets gather information on 4,680 and 4,289 firms, but the final dataset is just </a:t>
            </a:r>
            <a:r>
              <a:rPr lang="it-IT" sz="2000" b="1" kern="0" dirty="0" smtClean="0">
                <a:latin typeface="Calibri" pitchFamily="34" charset="0"/>
              </a:rPr>
              <a:t>715</a:t>
            </a:r>
            <a:r>
              <a:rPr lang="it-IT" sz="2000" kern="0" dirty="0" smtClean="0">
                <a:latin typeface="Calibri" pitchFamily="34" charset="0"/>
              </a:rPr>
              <a:t> </a:t>
            </a:r>
            <a:r>
              <a:rPr lang="it-IT" sz="2000" kern="0" dirty="0" err="1" smtClean="0">
                <a:latin typeface="Calibri" pitchFamily="34" charset="0"/>
              </a:rPr>
              <a:t>firms</a:t>
            </a:r>
            <a:endParaRPr lang="it-IT" sz="2000" kern="0" dirty="0" smtClean="0">
              <a:latin typeface="Calibri"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000" kern="0" dirty="0" smtClean="0">
                <a:latin typeface="Calibri" pitchFamily="34" charset="0"/>
              </a:rPr>
              <a:t>The model used in the paper is an ‘augmented’ version of the </a:t>
            </a:r>
            <a:r>
              <a:rPr lang="en-US" sz="2000" kern="0" dirty="0" err="1" smtClean="0">
                <a:latin typeface="Calibri" pitchFamily="34" charset="0"/>
              </a:rPr>
              <a:t>Crepon</a:t>
            </a:r>
            <a:r>
              <a:rPr lang="en-US" sz="2000" kern="0" dirty="0" smtClean="0">
                <a:latin typeface="Calibri" pitchFamily="34" charset="0"/>
              </a:rPr>
              <a:t>, </a:t>
            </a:r>
            <a:r>
              <a:rPr lang="en-US" sz="2000" kern="0" dirty="0" err="1" smtClean="0">
                <a:latin typeface="Calibri" pitchFamily="34" charset="0"/>
              </a:rPr>
              <a:t>Durette</a:t>
            </a:r>
            <a:r>
              <a:rPr lang="en-US" sz="2000" kern="0" dirty="0" err="1" smtClean="0">
                <a:latin typeface="Calibri" pitchFamily="34" charset="0"/>
              </a:rPr>
              <a:t>-Mairesse</a:t>
            </a:r>
            <a:r>
              <a:rPr lang="en-US" sz="2000" kern="0" dirty="0" smtClean="0">
                <a:latin typeface="Calibri" pitchFamily="34" charset="0"/>
              </a:rPr>
              <a:t> </a:t>
            </a:r>
            <a:r>
              <a:rPr lang="en-US" sz="2000" kern="0" dirty="0" smtClean="0">
                <a:latin typeface="Calibri" pitchFamily="34" charset="0"/>
              </a:rPr>
              <a:t>model, developed to summarize the complex process “that goes from the firm decision to engage in research activities to the use of innovations in its production activities” (</a:t>
            </a:r>
            <a:r>
              <a:rPr lang="en-US" sz="2000" kern="0" dirty="0" err="1" smtClean="0">
                <a:latin typeface="Calibri" pitchFamily="34" charset="0"/>
              </a:rPr>
              <a:t>Crépon</a:t>
            </a:r>
            <a:r>
              <a:rPr lang="en-US" sz="2000" kern="0" dirty="0" smtClean="0">
                <a:latin typeface="Calibri" pitchFamily="34" charset="0"/>
              </a:rPr>
              <a:t> et al. </a:t>
            </a:r>
            <a:r>
              <a:rPr lang="it-IT" sz="2000" kern="0" dirty="0" smtClean="0">
                <a:latin typeface="Calibri" pitchFamily="34" charset="0"/>
              </a:rPr>
              <a:t>1998, p.116). </a:t>
            </a:r>
            <a:r>
              <a:rPr lang="en-US" sz="2000" kern="0" dirty="0" smtClean="0">
                <a:latin typeface="Calibri" pitchFamily="34" charset="0"/>
              </a:rPr>
              <a:t>It comprises five main equations</a:t>
            </a:r>
            <a:endParaRPr lang="en-US" sz="2000" kern="0" dirty="0">
              <a:latin typeface="Calibri" pitchFamily="34" charset="0"/>
            </a:endParaRPr>
          </a:p>
          <a:p>
            <a:pPr marL="342900" lvl="0" indent="-342900" eaLnBrk="0" hangingPunct="0">
              <a:spcBef>
                <a:spcPct val="20000"/>
              </a:spcBef>
              <a:buFontTx/>
              <a:buChar char="•"/>
              <a:defRPr/>
            </a:pPr>
            <a:r>
              <a:rPr lang="en-US" sz="2000" kern="0" dirty="0">
                <a:latin typeface="Calibri" pitchFamily="34" charset="0"/>
              </a:rPr>
              <a:t>Estimates show that agglomeration economies play a role in shaping the relationship between innovation, productivity and export performance. In particular, </a:t>
            </a:r>
            <a:r>
              <a:rPr lang="en-US" sz="2000" kern="0" dirty="0" smtClean="0">
                <a:latin typeface="Calibri" pitchFamily="34" charset="0"/>
              </a:rPr>
              <a:t>urbanization </a:t>
            </a:r>
            <a:r>
              <a:rPr lang="en-US" sz="2000" kern="0" dirty="0">
                <a:latin typeface="Calibri" pitchFamily="34" charset="0"/>
              </a:rPr>
              <a:t>economies do positively affect both R&amp;D and also the propensity to export and the relative export intensity</a:t>
            </a:r>
            <a:endParaRPr kumimoji="0" lang="da-DK" sz="2000" b="0" i="0" u="none" strike="noStrike" kern="0" cap="none" spc="0" normalizeH="0" baseline="0" noProof="0" dirty="0" smtClean="0">
              <a:ln>
                <a:noFill/>
              </a:ln>
              <a:solidFill>
                <a:schemeClr val="tx1"/>
              </a:solidFill>
              <a:effectLst/>
              <a:uLnTx/>
              <a:uFillTx/>
              <a:latin typeface="Calibri"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da-DK" sz="2000" b="0" i="0" u="none" strike="noStrike" kern="0" cap="none" spc="0" normalizeH="0" baseline="0" noProof="0" dirty="0" smtClean="0">
                <a:ln>
                  <a:noFill/>
                </a:ln>
                <a:solidFill>
                  <a:schemeClr val="tx1"/>
                </a:solidFill>
                <a:effectLst/>
                <a:uLnTx/>
                <a:uFillTx/>
                <a:latin typeface="Calibri" pitchFamily="34" charset="0"/>
                <a:cs typeface="Times New Roman" panose="02020603050405020304" pitchFamily="18" charset="0"/>
              </a:rPr>
              <a:t>	</a:t>
            </a:r>
            <a:endParaRPr kumimoji="0" lang="en-GB" sz="2000" b="0" i="0" u="none" strike="noStrike" kern="0" cap="none" spc="0" normalizeH="0" baseline="0" noProof="0" dirty="0" smtClean="0">
              <a:ln>
                <a:noFill/>
              </a:ln>
              <a:solidFill>
                <a:schemeClr val="tx1"/>
              </a:solidFill>
              <a:effectLst/>
              <a:uLnTx/>
              <a:uFillTx/>
              <a:latin typeface="Calibri" pitchFamily="34" charset="0"/>
              <a:cs typeface="Times New Roman" panose="02020603050405020304" pitchFamily="18" charset="0"/>
            </a:endParaRPr>
          </a:p>
        </p:txBody>
      </p:sp>
    </p:spTree>
    <p:extLst>
      <p:ext uri="{BB962C8B-B14F-4D97-AF65-F5344CB8AC3E}">
        <p14:creationId xmlns:p14="http://schemas.microsoft.com/office/powerpoint/2010/main" xmlns="" val="208082857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p:cNvPicPr>
            <a:picLocks noChangeAspect="1" noChangeArrowheads="1"/>
          </p:cNvPicPr>
          <p:nvPr/>
        </p:nvPicPr>
        <p:blipFill>
          <a:blip r:embed="rId2" cstate="print"/>
          <a:srcRect/>
          <a:stretch>
            <a:fillRect/>
          </a:stretch>
        </p:blipFill>
        <p:spPr bwMode="auto">
          <a:xfrm>
            <a:off x="107504" y="1490515"/>
            <a:ext cx="8712968" cy="4818805"/>
          </a:xfrm>
          <a:prstGeom prst="rect">
            <a:avLst/>
          </a:prstGeom>
          <a:noFill/>
          <a:ln w="9525">
            <a:noFill/>
            <a:miter lim="800000"/>
            <a:headEnd/>
            <a:tailEnd/>
          </a:ln>
        </p:spPr>
      </p:pic>
    </p:spTree>
    <p:extLst>
      <p:ext uri="{BB962C8B-B14F-4D97-AF65-F5344CB8AC3E}">
        <p14:creationId xmlns:p14="http://schemas.microsoft.com/office/powerpoint/2010/main" xmlns="" val="37992107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p:cNvSpPr>
            <a:spLocks noGrp="1"/>
          </p:cNvSpPr>
          <p:nvPr>
            <p:ph type="title" idx="4294967295"/>
          </p:nvPr>
        </p:nvSpPr>
        <p:spPr bwMode="auto">
          <a:xfrm>
            <a:off x="180000" y="108000"/>
            <a:ext cx="8820150" cy="533400"/>
          </a:xfrm>
          <a:prstGeom prst="rect">
            <a:avLst/>
          </a:prstGeom>
          <a:noFill/>
          <a:ln w="9525">
            <a:noFill/>
            <a:miter lim="800000"/>
            <a:headEnd/>
            <a:tailEnd/>
          </a:ln>
        </p:spPr>
        <p:txBody>
          <a:bodyPr/>
          <a:lstStyle/>
          <a:p>
            <a:pPr eaLnBrk="1" hangingPunct="1"/>
            <a:r>
              <a:rPr lang="en-GB" kern="1200" dirty="0" smtClean="0">
                <a:ea typeface="+mn-ea"/>
                <a:cs typeface="+mn-cs"/>
              </a:rPr>
              <a:t>Aim and contribution</a:t>
            </a:r>
          </a:p>
        </p:txBody>
      </p:sp>
      <p:sp>
        <p:nvSpPr>
          <p:cNvPr id="96259" name="Segnaposto contenuto 2"/>
          <p:cNvSpPr>
            <a:spLocks noGrp="1"/>
          </p:cNvSpPr>
          <p:nvPr>
            <p:ph idx="4294967295"/>
          </p:nvPr>
        </p:nvSpPr>
        <p:spPr>
          <a:xfrm>
            <a:off x="179512" y="836711"/>
            <a:ext cx="8820638" cy="5184577"/>
          </a:xfrm>
        </p:spPr>
        <p:txBody>
          <a:bodyPr/>
          <a:lstStyle/>
          <a:p>
            <a:pPr marL="0" indent="0" algn="just" eaLnBrk="1" hangingPunct="1">
              <a:lnSpc>
                <a:spcPts val="2200"/>
              </a:lnSpc>
              <a:spcBef>
                <a:spcPts val="0"/>
              </a:spcBef>
              <a:buNone/>
              <a:defRPr/>
            </a:pPr>
            <a:endParaRPr lang="en-GB" sz="1800" dirty="0" smtClean="0"/>
          </a:p>
          <a:p>
            <a:pPr marL="0" indent="0" algn="just" eaLnBrk="1" hangingPunct="1">
              <a:lnSpc>
                <a:spcPts val="2200"/>
              </a:lnSpc>
              <a:spcBef>
                <a:spcPts val="0"/>
              </a:spcBef>
              <a:buFontTx/>
              <a:buNone/>
              <a:defRPr/>
            </a:pPr>
            <a:endParaRPr lang="en-GB" dirty="0" smtClean="0">
              <a:latin typeface="Calibri" pitchFamily="34" charset="0"/>
            </a:endParaRPr>
          </a:p>
        </p:txBody>
      </p:sp>
      <p:sp>
        <p:nvSpPr>
          <p:cNvPr id="4" name="Segnaposto contenuto 2"/>
          <p:cNvSpPr txBox="1">
            <a:spLocks/>
          </p:cNvSpPr>
          <p:nvPr/>
        </p:nvSpPr>
        <p:spPr bwMode="auto">
          <a:xfrm>
            <a:off x="180000" y="900000"/>
            <a:ext cx="8820150" cy="54813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000" b="0" i="0" u="none" strike="noStrike" kern="0" cap="none" spc="0" normalizeH="0" baseline="0" noProof="0" dirty="0" smtClean="0">
                <a:ln>
                  <a:noFill/>
                </a:ln>
                <a:solidFill>
                  <a:schemeClr val="tx1"/>
                </a:solidFill>
                <a:effectLst/>
                <a:uLnTx/>
                <a:uFillTx/>
                <a:latin typeface="Calibri" pitchFamily="34" charset="0"/>
              </a:rPr>
              <a:t>We want</a:t>
            </a:r>
            <a:r>
              <a:rPr kumimoji="0" lang="en-GB" sz="2000" b="0" i="0" u="none" strike="noStrike" kern="0" cap="none" spc="0" normalizeH="0" noProof="0" dirty="0" smtClean="0">
                <a:ln>
                  <a:noFill/>
                </a:ln>
                <a:solidFill>
                  <a:schemeClr val="tx1"/>
                </a:solidFill>
                <a:effectLst/>
                <a:uLnTx/>
                <a:uFillTx/>
                <a:latin typeface="Calibri" pitchFamily="34" charset="0"/>
              </a:rPr>
              <a:t> to </a:t>
            </a:r>
            <a:r>
              <a:rPr lang="en-GB" sz="2000" kern="0" dirty="0" smtClean="0">
                <a:latin typeface="Calibri" pitchFamily="34" charset="0"/>
              </a:rPr>
              <a:t>assess </a:t>
            </a:r>
            <a:r>
              <a:rPr kumimoji="0" lang="en-GB" sz="2000" b="0" i="0" u="none" strike="noStrike" kern="0" cap="none" spc="0" normalizeH="0" noProof="0" dirty="0" smtClean="0">
                <a:ln>
                  <a:noFill/>
                </a:ln>
                <a:solidFill>
                  <a:schemeClr val="tx1"/>
                </a:solidFill>
                <a:effectLst/>
                <a:uLnTx/>
                <a:uFillTx/>
                <a:latin typeface="Calibri" pitchFamily="34" charset="0"/>
              </a:rPr>
              <a:t>firm export performance of </a:t>
            </a:r>
            <a:r>
              <a:rPr kumimoji="0" lang="en-GB" sz="2000" b="1" i="0" u="none" strike="noStrike" kern="0" cap="none" spc="0" normalizeH="0" noProof="0" dirty="0" smtClean="0">
                <a:ln>
                  <a:noFill/>
                </a:ln>
                <a:solidFill>
                  <a:schemeClr val="tx1"/>
                </a:solidFill>
                <a:effectLst/>
                <a:uLnTx/>
                <a:uFillTx/>
                <a:latin typeface="Calibri" pitchFamily="34" charset="0"/>
              </a:rPr>
              <a:t>Italian firms</a:t>
            </a:r>
            <a:r>
              <a:rPr lang="en-GB" sz="2000" kern="0" dirty="0" smtClean="0">
                <a:latin typeface="Calibri" pitchFamily="34" charset="0"/>
              </a:rPr>
              <a:t>, in both </a:t>
            </a:r>
            <a:r>
              <a:rPr lang="en-GB" sz="2000" b="1" kern="0" dirty="0" smtClean="0">
                <a:latin typeface="Calibri" pitchFamily="34" charset="0"/>
              </a:rPr>
              <a:t>manufacturing and production services</a:t>
            </a:r>
            <a:r>
              <a:rPr lang="en-GB" sz="2000" kern="0" dirty="0" smtClean="0">
                <a:latin typeface="Calibri" pitchFamily="34" charset="0"/>
              </a:rPr>
              <a:t>, </a:t>
            </a:r>
            <a:r>
              <a:rPr kumimoji="0" lang="en-GB" sz="2000" i="0" u="none" strike="noStrike" kern="0" cap="none" spc="0" normalizeH="0" noProof="0" dirty="0" smtClean="0">
                <a:ln>
                  <a:noFill/>
                </a:ln>
                <a:solidFill>
                  <a:schemeClr val="tx1"/>
                </a:solidFill>
                <a:effectLst/>
                <a:uLnTx/>
                <a:uFillTx/>
                <a:latin typeface="Calibri" pitchFamily="34" charset="0"/>
              </a:rPr>
              <a:t>during </a:t>
            </a:r>
            <a:r>
              <a:rPr kumimoji="0" lang="en-GB" sz="2000" b="1" i="0" u="none" strike="noStrike" kern="0" cap="none" spc="0" normalizeH="0" noProof="0" dirty="0" smtClean="0">
                <a:ln>
                  <a:noFill/>
                </a:ln>
                <a:solidFill>
                  <a:schemeClr val="tx1"/>
                </a:solidFill>
                <a:effectLst/>
                <a:uLnTx/>
                <a:uFillTx/>
                <a:latin typeface="Calibri" pitchFamily="34" charset="0"/>
              </a:rPr>
              <a:t>the crises</a:t>
            </a:r>
          </a:p>
          <a:p>
            <a:pPr marL="800100" lvl="1" indent="-342900" eaLnBrk="0" hangingPunct="0">
              <a:spcBef>
                <a:spcPct val="20000"/>
              </a:spcBef>
              <a:buFontTx/>
              <a:buChar char="•"/>
              <a:defRPr/>
            </a:pPr>
            <a:r>
              <a:rPr lang="en-GB" sz="2000" kern="0" dirty="0" smtClean="0">
                <a:latin typeface="Calibri" pitchFamily="34" charset="0"/>
              </a:rPr>
              <a:t>Incidentally, we start examining </a:t>
            </a:r>
            <a:r>
              <a:rPr lang="en-GB" sz="2000" b="1" kern="0" dirty="0" smtClean="0">
                <a:latin typeface="Calibri" pitchFamily="34" charset="0"/>
              </a:rPr>
              <a:t>interregional</a:t>
            </a:r>
            <a:r>
              <a:rPr lang="en-GB" sz="2000" kern="0" dirty="0" smtClean="0">
                <a:latin typeface="Calibri" pitchFamily="34" charset="0"/>
              </a:rPr>
              <a:t> openness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sz="2000" b="1" i="0" u="none" strike="noStrike" kern="0" cap="none" spc="0" normalizeH="0" noProof="0" dirty="0" smtClean="0">
              <a:ln>
                <a:noFill/>
              </a:ln>
              <a:solidFill>
                <a:schemeClr val="tx1"/>
              </a:solidFill>
              <a:effectLst/>
              <a:uLnTx/>
              <a:uFillTx/>
              <a:latin typeface="Calibri"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GB" sz="2000" kern="0" baseline="0" dirty="0" smtClean="0">
                <a:latin typeface="Calibri" pitchFamily="34" charset="0"/>
              </a:rPr>
              <a:t>We</a:t>
            </a:r>
            <a:r>
              <a:rPr lang="en-GB" sz="2000" kern="0" dirty="0" smtClean="0">
                <a:latin typeface="Calibri" pitchFamily="34" charset="0"/>
              </a:rPr>
              <a:t> aim at understanding how much such a performance (in terms of extensive and intensive margin) depends on</a:t>
            </a:r>
          </a:p>
          <a:p>
            <a:pPr marL="800100" lvl="1" indent="-342900" eaLnBrk="0" hangingPunct="0">
              <a:spcBef>
                <a:spcPct val="20000"/>
              </a:spcBef>
              <a:buFont typeface="Courier New" panose="02070309020205020404" pitchFamily="49" charset="0"/>
              <a:buChar char="o"/>
              <a:defRPr/>
            </a:pPr>
            <a:r>
              <a:rPr lang="en-GB" sz="2000" kern="0" dirty="0" smtClean="0">
                <a:latin typeface="Calibri" pitchFamily="34" charset="0"/>
              </a:rPr>
              <a:t>endogenous determinants (within the firm, with a specific emphasis on innovation and </a:t>
            </a:r>
            <a:r>
              <a:rPr lang="en-GB" sz="2000" b="1" kern="0" dirty="0" smtClean="0">
                <a:latin typeface="Calibri" pitchFamily="34" charset="0"/>
              </a:rPr>
              <a:t>learning</a:t>
            </a:r>
            <a:r>
              <a:rPr lang="en-GB" sz="2000" kern="0" dirty="0" smtClean="0">
                <a:latin typeface="Calibri" pitchFamily="34" charset="0"/>
              </a:rPr>
              <a:t> to export internationally and </a:t>
            </a:r>
            <a:r>
              <a:rPr lang="en-GB" sz="2000" b="1" kern="0" dirty="0" err="1" smtClean="0">
                <a:latin typeface="Calibri" pitchFamily="34" charset="0"/>
              </a:rPr>
              <a:t>interregionally</a:t>
            </a:r>
            <a:r>
              <a:rPr lang="en-GB" sz="2000" kern="0" dirty="0" smtClean="0">
                <a:latin typeface="Calibri" pitchFamily="34" charset="0"/>
              </a:rPr>
              <a:t>)</a:t>
            </a:r>
          </a:p>
          <a:p>
            <a:pPr marL="800100" lvl="1" indent="-342900" eaLnBrk="0" hangingPunct="0">
              <a:spcBef>
                <a:spcPct val="20000"/>
              </a:spcBef>
              <a:buFont typeface="Courier New" panose="02070309020205020404" pitchFamily="49" charset="0"/>
              <a:buChar char="o"/>
              <a:defRPr/>
            </a:pPr>
            <a:r>
              <a:rPr lang="en-GB" sz="2000" kern="0" dirty="0" smtClean="0">
                <a:latin typeface="Calibri" pitchFamily="34" charset="0"/>
              </a:rPr>
              <a:t>Other learning phenomena related to exogenous factors, external to the firms which relate either to the </a:t>
            </a:r>
            <a:r>
              <a:rPr lang="en-GB" sz="2000" b="1" kern="0" dirty="0" smtClean="0">
                <a:latin typeface="Calibri" pitchFamily="34" charset="0"/>
              </a:rPr>
              <a:t>sector</a:t>
            </a:r>
            <a:r>
              <a:rPr lang="en-GB" sz="2000" kern="0" dirty="0" smtClean="0">
                <a:latin typeface="Calibri" pitchFamily="34" charset="0"/>
              </a:rPr>
              <a:t>, to the </a:t>
            </a:r>
            <a:r>
              <a:rPr lang="en-GB" sz="2000" b="1" kern="0" dirty="0" smtClean="0">
                <a:latin typeface="Calibri" pitchFamily="34" charset="0"/>
              </a:rPr>
              <a:t>region </a:t>
            </a:r>
            <a:r>
              <a:rPr lang="en-GB" sz="2000" kern="0" dirty="0" smtClean="0">
                <a:latin typeface="Calibri" pitchFamily="34" charset="0"/>
              </a:rPr>
              <a:t>or to </a:t>
            </a:r>
            <a:r>
              <a:rPr lang="en-GB" sz="2000" b="1" kern="0" dirty="0" smtClean="0">
                <a:latin typeface="Calibri" pitchFamily="34" charset="0"/>
              </a:rPr>
              <a:t>local industry </a:t>
            </a:r>
            <a:r>
              <a:rPr lang="en-GB" sz="2000" kern="0" dirty="0" smtClean="0">
                <a:latin typeface="Calibri" pitchFamily="34" charset="0"/>
              </a:rPr>
              <a:t>characteristics</a:t>
            </a:r>
            <a:endParaRPr kumimoji="0" lang="en-GB" sz="2000" b="0" i="0" u="none" strike="noStrike" kern="0" cap="none" spc="0" normalizeH="0" noProof="0" dirty="0" smtClean="0">
              <a:ln>
                <a:noFill/>
              </a:ln>
              <a:solidFill>
                <a:schemeClr val="tx1"/>
              </a:solidFill>
              <a:effectLst/>
              <a:uLnTx/>
              <a:uFillTx/>
              <a:latin typeface="Calibri"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sz="2000" b="0" i="0" u="none" strike="noStrike" kern="0" cap="none" spc="0" normalizeH="0" noProof="0" dirty="0" smtClean="0">
              <a:ln>
                <a:noFill/>
              </a:ln>
              <a:solidFill>
                <a:schemeClr val="tx1"/>
              </a:solidFill>
              <a:effectLst/>
              <a:uLnTx/>
              <a:uFillTx/>
              <a:latin typeface="Calibri" pitchFamily="34" charset="0"/>
            </a:endParaRPr>
          </a:p>
          <a:p>
            <a:pPr marL="342900" indent="-342900" eaLnBrk="0" hangingPunct="0">
              <a:spcBef>
                <a:spcPct val="20000"/>
              </a:spcBef>
              <a:buFontTx/>
              <a:buChar char="•"/>
              <a:defRPr/>
            </a:pPr>
            <a:r>
              <a:rPr lang="en-GB" sz="2000" kern="0" dirty="0" smtClean="0">
                <a:latin typeface="Calibri" pitchFamily="34" charset="0"/>
              </a:rPr>
              <a:t>Contrary to previous contribution we deal with</a:t>
            </a:r>
          </a:p>
          <a:p>
            <a:pPr marL="800100" lvl="1" indent="-342900" eaLnBrk="0" hangingPunct="0">
              <a:spcBef>
                <a:spcPct val="20000"/>
              </a:spcBef>
              <a:buFontTx/>
              <a:buChar char="•"/>
              <a:defRPr/>
            </a:pPr>
            <a:r>
              <a:rPr lang="en-GB" sz="2000" kern="0" dirty="0" smtClean="0">
                <a:latin typeface="Calibri" pitchFamily="34" charset="0"/>
              </a:rPr>
              <a:t>the </a:t>
            </a:r>
            <a:r>
              <a:rPr lang="en-GB" sz="2000" b="1" kern="0" dirty="0" smtClean="0">
                <a:latin typeface="Calibri" pitchFamily="34" charset="0"/>
              </a:rPr>
              <a:t>extensive</a:t>
            </a:r>
            <a:r>
              <a:rPr lang="en-GB" sz="2000" kern="0" dirty="0" smtClean="0">
                <a:latin typeface="Calibri" pitchFamily="34" charset="0"/>
              </a:rPr>
              <a:t> and </a:t>
            </a:r>
            <a:r>
              <a:rPr lang="en-GB" sz="2000" b="1" kern="0" dirty="0" smtClean="0">
                <a:latin typeface="Calibri" pitchFamily="34" charset="0"/>
              </a:rPr>
              <a:t>intensive</a:t>
            </a:r>
            <a:r>
              <a:rPr lang="en-GB" sz="2000" kern="0" dirty="0" smtClean="0">
                <a:latin typeface="Calibri" pitchFamily="34" charset="0"/>
              </a:rPr>
              <a:t> margin models as intertwined phenomena, from an empirical and econometric point of view</a:t>
            </a:r>
          </a:p>
          <a:p>
            <a:pPr marL="800100" lvl="1" indent="-342900" eaLnBrk="0" hangingPunct="0">
              <a:spcBef>
                <a:spcPct val="20000"/>
              </a:spcBef>
              <a:buFontTx/>
              <a:buChar char="•"/>
              <a:defRPr/>
            </a:pPr>
            <a:r>
              <a:rPr lang="en-GB" sz="2000" kern="0" dirty="0" smtClean="0">
                <a:latin typeface="Calibri" pitchFamily="34" charset="0"/>
              </a:rPr>
              <a:t>the </a:t>
            </a:r>
            <a:r>
              <a:rPr lang="en-GB" sz="2000" b="1" kern="0" dirty="0" smtClean="0">
                <a:latin typeface="Calibri" pitchFamily="34" charset="0"/>
              </a:rPr>
              <a:t>initial conditions problem</a:t>
            </a:r>
            <a:r>
              <a:rPr lang="en-GB" sz="2000" kern="0" dirty="0" smtClean="0">
                <a:latin typeface="Calibri" pitchFamily="34" charset="0"/>
              </a:rPr>
              <a:t> with an appropriate approach</a:t>
            </a:r>
          </a:p>
          <a:p>
            <a:pPr marL="342900" indent="-342900" eaLnBrk="0" hangingPunct="0">
              <a:spcBef>
                <a:spcPct val="20000"/>
              </a:spcBef>
              <a:buFontTx/>
              <a:buChar char="•"/>
              <a:defRPr/>
            </a:pPr>
            <a:endParaRPr lang="en-GB" sz="2000" kern="0" dirty="0">
              <a:latin typeface="Calibri"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sz="2000" b="0" i="0" u="none" strike="noStrike" kern="0" cap="none" spc="0" normalizeH="0" noProof="0" dirty="0" smtClean="0">
              <a:ln>
                <a:noFill/>
              </a:ln>
              <a:solidFill>
                <a:schemeClr val="tx1"/>
              </a:solidFill>
              <a:effectLst/>
              <a:uLnTx/>
              <a:uFillTx/>
              <a:latin typeface="Calibri"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2000" b="0" i="0" u="none" strike="noStrike" kern="0" cap="none" spc="0" normalizeH="0" baseline="0" noProof="0" dirty="0" smtClean="0">
                <a:ln>
                  <a:noFill/>
                </a:ln>
                <a:solidFill>
                  <a:schemeClr val="tx1"/>
                </a:solidFill>
                <a:effectLst/>
                <a:uLnTx/>
                <a:uFillTx/>
                <a:latin typeface="Calibri" pitchFamily="34" charset="0"/>
                <a:cs typeface="Times New Roman" panose="02020603050405020304" pitchFamily="18" charset="0"/>
              </a:rPr>
              <a:t>	</a:t>
            </a:r>
            <a:endParaRPr kumimoji="0" lang="en-GB" sz="2100" b="0" i="0" u="none" strike="noStrike" kern="0" cap="none" spc="0" normalizeH="0" baseline="0" noProof="0" dirty="0" smtClean="0">
              <a:ln>
                <a:noFill/>
              </a:ln>
              <a:solidFill>
                <a:schemeClr val="tx1"/>
              </a:solidFill>
              <a:effectLst/>
              <a:uLnTx/>
              <a:uFillTx/>
              <a:latin typeface="Calibri" pitchFamily="34" charset="0"/>
              <a:cs typeface="Times New Roman" panose="02020603050405020304" pitchFamily="18" charset="0"/>
            </a:endParaRPr>
          </a:p>
        </p:txBody>
      </p:sp>
    </p:spTree>
    <p:extLst>
      <p:ext uri="{BB962C8B-B14F-4D97-AF65-F5344CB8AC3E}">
        <p14:creationId xmlns:p14="http://schemas.microsoft.com/office/powerpoint/2010/main" xmlns="" val="291378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bwMode="auto">
          <a:xfrm>
            <a:off x="179388" y="108000"/>
            <a:ext cx="8820150" cy="692150"/>
          </a:xfrm>
          <a:ln>
            <a:miter lim="800000"/>
            <a:headEnd/>
            <a:tailEnd/>
          </a:ln>
        </p:spPr>
        <p:txBody>
          <a:bodyPr/>
          <a:lstStyle/>
          <a:p>
            <a:pPr eaLnBrk="1" hangingPunct="1">
              <a:defRPr/>
            </a:pPr>
            <a:r>
              <a:rPr lang="en-GB" kern="1200" dirty="0" smtClean="0">
                <a:ea typeface="+mn-ea"/>
                <a:cs typeface="+mn-cs"/>
              </a:rPr>
              <a:t>Dataset / 1</a:t>
            </a:r>
          </a:p>
        </p:txBody>
      </p:sp>
      <p:sp>
        <p:nvSpPr>
          <p:cNvPr id="6" name="Rettangolo 5"/>
          <p:cNvSpPr/>
          <p:nvPr/>
        </p:nvSpPr>
        <p:spPr>
          <a:xfrm>
            <a:off x="180000" y="900000"/>
            <a:ext cx="8678280" cy="5497274"/>
          </a:xfrm>
          <a:prstGeom prst="rect">
            <a:avLst/>
          </a:prstGeom>
        </p:spPr>
        <p:txBody>
          <a:bodyPr wrap="square">
            <a:spAutoFit/>
          </a:bodyPr>
          <a:lstStyle/>
          <a:p>
            <a:r>
              <a:rPr lang="en-US" sz="2000" dirty="0" smtClean="0">
                <a:latin typeface="Calibri" pitchFamily="34" charset="0"/>
                <a:cs typeface="Times New Roman" panose="02020603050405020304" pitchFamily="18" charset="0"/>
              </a:rPr>
              <a:t>We focus on the Italian case thanks to a new database (the MET survey) which has collected information at the firm level in four waves, every two years, since 2007</a:t>
            </a:r>
          </a:p>
          <a:p>
            <a:pPr marL="177800" indent="-177800" algn="just" defTabSz="449263">
              <a:lnSpc>
                <a:spcPct val="93000"/>
              </a:lnSpc>
              <a:spcAft>
                <a:spcPts val="600"/>
              </a:spcAft>
              <a:buClr>
                <a:srgbClr val="000000"/>
              </a:buClr>
            </a:pPr>
            <a:endParaRPr lang="en-GB" dirty="0" smtClean="0">
              <a:solidFill>
                <a:srgbClr val="680000"/>
              </a:solidFill>
              <a:latin typeface="Calibri" pitchFamily="34" charset="0"/>
            </a:endParaRPr>
          </a:p>
          <a:p>
            <a:pPr marL="177800" indent="-177800" algn="just" defTabSz="449263">
              <a:lnSpc>
                <a:spcPct val="93000"/>
              </a:lnSpc>
              <a:spcAft>
                <a:spcPts val="600"/>
              </a:spcAft>
              <a:buClr>
                <a:srgbClr val="000000"/>
              </a:buClr>
            </a:pPr>
            <a:r>
              <a:rPr lang="en-GB" dirty="0" smtClean="0">
                <a:solidFill>
                  <a:srgbClr val="680000"/>
                </a:solidFill>
                <a:latin typeface="Calibri" pitchFamily="34" charset="0"/>
              </a:rPr>
              <a:t>	The MET survey is designed to focus on firms’ structure and strategies (in particular R&amp;D and innovation activities, the internationalisation process and network phenomena) as well as on their financial aspects. </a:t>
            </a:r>
          </a:p>
          <a:p>
            <a:pPr marL="177800" indent="-177800" algn="just" defTabSz="449263">
              <a:lnSpc>
                <a:spcPct val="93000"/>
              </a:lnSpc>
              <a:spcAft>
                <a:spcPts val="600"/>
              </a:spcAft>
              <a:buClr>
                <a:srgbClr val="000000"/>
              </a:buClr>
              <a:buFont typeface="Arial" charset="0"/>
              <a:buChar char="•"/>
            </a:pPr>
            <a:r>
              <a:rPr lang="en-GB" dirty="0" smtClean="0">
                <a:solidFill>
                  <a:srgbClr val="680000"/>
                </a:solidFill>
                <a:latin typeface="Calibri" pitchFamily="34" charset="0"/>
              </a:rPr>
              <a:t>Population:</a:t>
            </a:r>
          </a:p>
          <a:p>
            <a:pPr marL="635000" lvl="1" indent="-177800" algn="just" defTabSz="449263">
              <a:lnSpc>
                <a:spcPct val="93000"/>
              </a:lnSpc>
              <a:spcAft>
                <a:spcPts val="600"/>
              </a:spcAft>
              <a:buClr>
                <a:srgbClr val="000000"/>
              </a:buClr>
              <a:buFont typeface="Arial" charset="0"/>
              <a:buChar char="•"/>
            </a:pPr>
            <a:r>
              <a:rPr lang="en-GB" sz="1600" dirty="0" smtClean="0">
                <a:solidFill>
                  <a:schemeClr val="tx1">
                    <a:lumMod val="75000"/>
                    <a:lumOff val="25000"/>
                  </a:schemeClr>
                </a:solidFill>
                <a:latin typeface="Calibri" pitchFamily="34" charset="0"/>
              </a:rPr>
              <a:t>All </a:t>
            </a:r>
            <a:r>
              <a:rPr lang="en-GB" sz="1600" dirty="0" err="1" smtClean="0">
                <a:solidFill>
                  <a:schemeClr val="tx1">
                    <a:lumMod val="75000"/>
                    <a:lumOff val="25000"/>
                  </a:schemeClr>
                </a:solidFill>
                <a:latin typeface="Calibri" pitchFamily="34" charset="0"/>
              </a:rPr>
              <a:t>italian</a:t>
            </a:r>
            <a:r>
              <a:rPr lang="en-GB" sz="1600" dirty="0" smtClean="0">
                <a:solidFill>
                  <a:schemeClr val="tx1">
                    <a:lumMod val="75000"/>
                    <a:lumOff val="25000"/>
                  </a:schemeClr>
                </a:solidFill>
                <a:latin typeface="Calibri" pitchFamily="34" charset="0"/>
              </a:rPr>
              <a:t> firms in industrial sector (manufacturing, energy, mining) and production services (except finance and insurance, real estate, transportation for private consumption). It includes data on micro and family firms</a:t>
            </a:r>
          </a:p>
          <a:p>
            <a:pPr marL="177800" lvl="1" indent="-177800" algn="just" defTabSz="449263">
              <a:lnSpc>
                <a:spcPct val="93000"/>
              </a:lnSpc>
              <a:spcAft>
                <a:spcPts val="600"/>
              </a:spcAft>
              <a:buClr>
                <a:srgbClr val="000000"/>
              </a:buClr>
              <a:buFont typeface="Arial" charset="0"/>
              <a:buChar char="•"/>
            </a:pPr>
            <a:r>
              <a:rPr lang="en-GB" dirty="0" smtClean="0">
                <a:solidFill>
                  <a:srgbClr val="680000"/>
                </a:solidFill>
                <a:latin typeface="Calibri" pitchFamily="34" charset="0"/>
                <a:cs typeface="ＭＳ Ｐゴシック" charset="-128"/>
              </a:rPr>
              <a:t>Stratification criteria:</a:t>
            </a:r>
          </a:p>
          <a:p>
            <a:pPr marL="635000" lvl="2" indent="-177800" algn="just" defTabSz="449263">
              <a:lnSpc>
                <a:spcPct val="93000"/>
              </a:lnSpc>
              <a:spcAft>
                <a:spcPts val="600"/>
              </a:spcAft>
              <a:buClr>
                <a:srgbClr val="000000"/>
              </a:buClr>
              <a:buFont typeface="Arial" charset="0"/>
              <a:buChar char="•"/>
            </a:pPr>
            <a:r>
              <a:rPr lang="en-GB" sz="1600" dirty="0" smtClean="0">
                <a:solidFill>
                  <a:schemeClr val="tx1">
                    <a:lumMod val="75000"/>
                    <a:lumOff val="25000"/>
                  </a:schemeClr>
                </a:solidFill>
                <a:latin typeface="Calibri" pitchFamily="34" charset="0"/>
                <a:cs typeface="ＭＳ Ｐゴシック" charset="-128"/>
              </a:rPr>
              <a:t>Firm’s dimension (4 classes – 1-9, 10-49, 50-249, 250&lt;);</a:t>
            </a:r>
          </a:p>
          <a:p>
            <a:pPr marL="635000" lvl="2" indent="-177800" algn="just" defTabSz="449263">
              <a:lnSpc>
                <a:spcPct val="93000"/>
              </a:lnSpc>
              <a:spcAft>
                <a:spcPts val="600"/>
              </a:spcAft>
              <a:buClr>
                <a:srgbClr val="000000"/>
              </a:buClr>
              <a:buFont typeface="Arial" charset="0"/>
              <a:buChar char="•"/>
            </a:pPr>
            <a:r>
              <a:rPr lang="en-GB" sz="1600" dirty="0" smtClean="0">
                <a:solidFill>
                  <a:schemeClr val="tx1">
                    <a:lumMod val="75000"/>
                    <a:lumOff val="25000"/>
                  </a:schemeClr>
                </a:solidFill>
                <a:latin typeface="Calibri" pitchFamily="34" charset="0"/>
                <a:cs typeface="ＭＳ Ｐゴシック" charset="-128"/>
              </a:rPr>
              <a:t>Regions (20 regions);</a:t>
            </a:r>
          </a:p>
          <a:p>
            <a:pPr marL="635000" lvl="2" indent="-177800" algn="just" defTabSz="449263">
              <a:lnSpc>
                <a:spcPct val="93000"/>
              </a:lnSpc>
              <a:spcAft>
                <a:spcPts val="600"/>
              </a:spcAft>
              <a:buClr>
                <a:srgbClr val="000000"/>
              </a:buClr>
              <a:buFont typeface="Arial" charset="0"/>
              <a:buChar char="•"/>
            </a:pPr>
            <a:r>
              <a:rPr lang="en-GB" sz="1600" dirty="0" smtClean="0">
                <a:solidFill>
                  <a:schemeClr val="tx1">
                    <a:lumMod val="75000"/>
                    <a:lumOff val="25000"/>
                  </a:schemeClr>
                </a:solidFill>
                <a:latin typeface="Calibri" pitchFamily="34" charset="0"/>
                <a:cs typeface="ＭＳ Ｐゴシック" charset="-128"/>
              </a:rPr>
              <a:t>Sectors (12 sectors in the manufacturing industry);</a:t>
            </a:r>
          </a:p>
          <a:p>
            <a:pPr marL="177800" indent="-177800" algn="just" defTabSz="449263">
              <a:lnSpc>
                <a:spcPct val="93000"/>
              </a:lnSpc>
              <a:spcAft>
                <a:spcPts val="600"/>
              </a:spcAft>
              <a:buClr>
                <a:srgbClr val="000000"/>
              </a:buClr>
              <a:buFont typeface="Arial" charset="0"/>
              <a:buChar char="•"/>
            </a:pPr>
            <a:r>
              <a:rPr lang="en-GB" dirty="0" smtClean="0">
                <a:solidFill>
                  <a:srgbClr val="680000"/>
                </a:solidFill>
                <a:latin typeface="Calibri" pitchFamily="34" charset="0"/>
              </a:rPr>
              <a:t>Methodology:</a:t>
            </a:r>
          </a:p>
          <a:p>
            <a:pPr marL="635000" lvl="1" indent="-177800" algn="just" defTabSz="449263">
              <a:lnSpc>
                <a:spcPct val="93000"/>
              </a:lnSpc>
              <a:spcAft>
                <a:spcPts val="600"/>
              </a:spcAft>
              <a:buClr>
                <a:srgbClr val="000000"/>
              </a:buClr>
              <a:buFont typeface="Arial" charset="0"/>
              <a:buChar char="•"/>
            </a:pPr>
            <a:r>
              <a:rPr lang="en-GB" sz="1600" dirty="0" smtClean="0">
                <a:solidFill>
                  <a:schemeClr val="tx1">
                    <a:lumMod val="75000"/>
                    <a:lumOff val="25000"/>
                  </a:schemeClr>
                </a:solidFill>
                <a:latin typeface="Calibri" pitchFamily="34" charset="0"/>
                <a:cs typeface="ＭＳ Ｐゴシック" charset="-128"/>
              </a:rPr>
              <a:t>CATI (Computer Assisted Telephone Interview);</a:t>
            </a:r>
          </a:p>
          <a:p>
            <a:pPr marL="635000" lvl="1" indent="-177800" algn="just" defTabSz="449263">
              <a:lnSpc>
                <a:spcPct val="93000"/>
              </a:lnSpc>
              <a:spcAft>
                <a:spcPts val="600"/>
              </a:spcAft>
              <a:buClr>
                <a:srgbClr val="000000"/>
              </a:buClr>
              <a:buFont typeface="Arial" charset="0"/>
              <a:buChar char="•"/>
            </a:pPr>
            <a:r>
              <a:rPr lang="en-GB" sz="1600" dirty="0" smtClean="0">
                <a:solidFill>
                  <a:schemeClr val="tx1">
                    <a:lumMod val="75000"/>
                    <a:lumOff val="25000"/>
                  </a:schemeClr>
                </a:solidFill>
                <a:latin typeface="Calibri" pitchFamily="34" charset="0"/>
                <a:cs typeface="ＭＳ Ｐゴシック" charset="-128"/>
              </a:rPr>
              <a:t>CAWI (Computer Assisted Web Interview);</a:t>
            </a:r>
          </a:p>
          <a:p>
            <a:endParaRPr lang="it-IT" sz="2000" dirty="0">
              <a:latin typeface="Calibri" pitchFamily="34" charset="0"/>
              <a:cs typeface="Times New Roman" panose="02020603050405020304" pitchFamily="18" charset="0"/>
            </a:endParaRPr>
          </a:p>
        </p:txBody>
      </p:sp>
    </p:spTree>
    <p:extLst>
      <p:ext uri="{BB962C8B-B14F-4D97-AF65-F5344CB8AC3E}">
        <p14:creationId xmlns:p14="http://schemas.microsoft.com/office/powerpoint/2010/main" xmlns="" val="2235683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0000" y="108000"/>
            <a:ext cx="8820150" cy="692150"/>
          </a:xfrm>
        </p:spPr>
        <p:txBody>
          <a:bodyPr/>
          <a:lstStyle/>
          <a:p>
            <a:r>
              <a:rPr lang="en-GB" kern="1200" dirty="0" smtClean="0"/>
              <a:t>Dataset / 2</a:t>
            </a:r>
            <a:endParaRPr lang="en-GB" dirty="0"/>
          </a:p>
        </p:txBody>
      </p:sp>
      <p:sp>
        <p:nvSpPr>
          <p:cNvPr id="4" name="Rettangolo 3"/>
          <p:cNvSpPr/>
          <p:nvPr/>
        </p:nvSpPr>
        <p:spPr>
          <a:xfrm>
            <a:off x="180000" y="900000"/>
            <a:ext cx="8712480" cy="1677382"/>
          </a:xfrm>
          <a:prstGeom prst="rect">
            <a:avLst/>
          </a:prstGeom>
        </p:spPr>
        <p:txBody>
          <a:bodyPr wrap="square">
            <a:spAutoFit/>
          </a:bodyPr>
          <a:lstStyle/>
          <a:p>
            <a:pPr marL="177800" lvl="0" indent="-177800" algn="just" defTabSz="449263" eaLnBrk="0" hangingPunct="0">
              <a:lnSpc>
                <a:spcPct val="93000"/>
              </a:lnSpc>
              <a:spcAft>
                <a:spcPts val="600"/>
              </a:spcAft>
              <a:buClr>
                <a:srgbClr val="000000"/>
              </a:buClr>
              <a:buFont typeface="Arial" charset="0"/>
              <a:buChar char="•"/>
              <a:defRPr/>
            </a:pPr>
            <a:r>
              <a:rPr lang="en-GB" sz="2000" kern="0" dirty="0">
                <a:latin typeface="Calibri" pitchFamily="34" charset="0"/>
                <a:ea typeface="ＭＳ Ｐゴシック" charset="-128"/>
              </a:rPr>
              <a:t>Since we want to explain current performance with past determinants, firms have to appear at least in two consecutive years to be included in our analysis</a:t>
            </a:r>
          </a:p>
          <a:p>
            <a:pPr marL="177800" lvl="0" indent="-177800" algn="just" defTabSz="449263" eaLnBrk="0" hangingPunct="0">
              <a:lnSpc>
                <a:spcPct val="93000"/>
              </a:lnSpc>
              <a:spcAft>
                <a:spcPts val="600"/>
              </a:spcAft>
              <a:buClr>
                <a:srgbClr val="000000"/>
              </a:buClr>
              <a:buFont typeface="Arial" charset="0"/>
              <a:buChar char="•"/>
              <a:defRPr/>
            </a:pPr>
            <a:endParaRPr lang="en-GB" sz="2000" b="1" kern="0" dirty="0" smtClean="0">
              <a:latin typeface="Calibri" pitchFamily="34" charset="0"/>
              <a:ea typeface="ＭＳ Ｐゴシック" charset="-128"/>
            </a:endParaRPr>
          </a:p>
          <a:p>
            <a:pPr marL="177800" lvl="0" indent="-177800" algn="just" defTabSz="449263" eaLnBrk="0" hangingPunct="0">
              <a:lnSpc>
                <a:spcPct val="93000"/>
              </a:lnSpc>
              <a:spcAft>
                <a:spcPts val="600"/>
              </a:spcAft>
              <a:buClr>
                <a:srgbClr val="000000"/>
              </a:buClr>
              <a:buFont typeface="Arial" charset="0"/>
              <a:buChar char="•"/>
              <a:defRPr/>
            </a:pPr>
            <a:r>
              <a:rPr lang="en-GB" sz="2000" b="1" kern="0" dirty="0" smtClean="0">
                <a:latin typeface="Calibri" pitchFamily="34" charset="0"/>
                <a:ea typeface="ＭＳ Ｐゴシック" charset="-128"/>
              </a:rPr>
              <a:t>MET </a:t>
            </a:r>
            <a:r>
              <a:rPr lang="en-GB" sz="2000" kern="0" dirty="0" smtClean="0">
                <a:latin typeface="Calibri" pitchFamily="34" charset="0"/>
                <a:ea typeface="ＭＳ Ｐゴシック" charset="-128"/>
              </a:rPr>
              <a:t>data have been merged with </a:t>
            </a:r>
            <a:r>
              <a:rPr lang="en-GB" sz="2000" b="1" kern="0" dirty="0" smtClean="0">
                <a:latin typeface="Calibri" pitchFamily="34" charset="0"/>
                <a:ea typeface="ＭＳ Ｐゴシック" charset="-128"/>
              </a:rPr>
              <a:t>CRIBIS </a:t>
            </a:r>
            <a:r>
              <a:rPr lang="en-GB" sz="2000" kern="0" dirty="0" smtClean="0">
                <a:latin typeface="Calibri" pitchFamily="34" charset="0"/>
                <a:ea typeface="ＭＳ Ｐゴシック" charset="-128"/>
              </a:rPr>
              <a:t>data to collect information on some important financial and economic indicators available in balance sheets.</a:t>
            </a:r>
            <a:endParaRPr lang="en-GB" sz="2000" kern="0" dirty="0">
              <a:latin typeface="Calibri" pitchFamily="34" charset="0"/>
              <a:ea typeface="ＭＳ Ｐゴシック" charset="-128"/>
            </a:endParaRPr>
          </a:p>
        </p:txBody>
      </p:sp>
      <p:graphicFrame>
        <p:nvGraphicFramePr>
          <p:cNvPr id="5" name="Tabella 4"/>
          <p:cNvGraphicFramePr>
            <a:graphicFrameLocks noGrp="1"/>
          </p:cNvGraphicFramePr>
          <p:nvPr>
            <p:extLst>
              <p:ext uri="{D42A27DB-BD31-4B8C-83A1-F6EECF244321}">
                <p14:modId xmlns:p14="http://schemas.microsoft.com/office/powerpoint/2010/main" xmlns="" val="3682396760"/>
              </p:ext>
            </p:extLst>
          </p:nvPr>
        </p:nvGraphicFramePr>
        <p:xfrm>
          <a:off x="1331639" y="3097768"/>
          <a:ext cx="6264697" cy="2203440"/>
        </p:xfrm>
        <a:graphic>
          <a:graphicData uri="http://schemas.openxmlformats.org/drawingml/2006/table">
            <a:tbl>
              <a:tblPr firstRow="1" bandRow="1">
                <a:tableStyleId>{5C22544A-7EE6-4342-B048-85BDC9FD1C3A}</a:tableStyleId>
              </a:tblPr>
              <a:tblGrid>
                <a:gridCol w="1772276"/>
                <a:gridCol w="1772276"/>
                <a:gridCol w="1428123"/>
                <a:gridCol w="1292022"/>
              </a:tblGrid>
              <a:tr h="720080">
                <a:tc>
                  <a:txBody>
                    <a:bodyPr/>
                    <a:lstStyle/>
                    <a:p>
                      <a:endParaRPr lang="it-IT" dirty="0">
                        <a:solidFill>
                          <a:srgbClr val="0070C0"/>
                        </a:solidFill>
                        <a:latin typeface="Calibri" pitchFamily="34" charset="0"/>
                      </a:endParaRPr>
                    </a:p>
                  </a:txBody>
                  <a:tcPr/>
                </a:tc>
                <a:tc>
                  <a:txBody>
                    <a:bodyPr/>
                    <a:lstStyle/>
                    <a:p>
                      <a:pPr algn="r"/>
                      <a:r>
                        <a:rPr lang="it-IT" dirty="0" err="1" smtClean="0">
                          <a:solidFill>
                            <a:srgbClr val="0070C0"/>
                          </a:solidFill>
                          <a:latin typeface="Calibri" pitchFamily="34" charset="0"/>
                        </a:rPr>
                        <a:t>MET-firms</a:t>
                      </a:r>
                      <a:endParaRPr lang="it-IT" dirty="0">
                        <a:solidFill>
                          <a:srgbClr val="0070C0"/>
                        </a:solidFill>
                        <a:latin typeface="Calibri" pitchFamily="34" charset="0"/>
                      </a:endParaRPr>
                    </a:p>
                  </a:txBody>
                  <a:tcPr/>
                </a:tc>
                <a:tc>
                  <a:txBody>
                    <a:bodyPr/>
                    <a:lstStyle/>
                    <a:p>
                      <a:pPr algn="r"/>
                      <a:r>
                        <a:rPr lang="it-IT" dirty="0" err="1" smtClean="0">
                          <a:solidFill>
                            <a:srgbClr val="0070C0"/>
                          </a:solidFill>
                          <a:latin typeface="Calibri" pitchFamily="34" charset="0"/>
                        </a:rPr>
                        <a:t>Two-period</a:t>
                      </a:r>
                      <a:r>
                        <a:rPr lang="it-IT" baseline="0" dirty="0" smtClean="0">
                          <a:solidFill>
                            <a:srgbClr val="0070C0"/>
                          </a:solidFill>
                          <a:latin typeface="Calibri" pitchFamily="34" charset="0"/>
                        </a:rPr>
                        <a:t> </a:t>
                      </a:r>
                      <a:r>
                        <a:rPr lang="it-IT" baseline="0" dirty="0" err="1" smtClean="0">
                          <a:solidFill>
                            <a:srgbClr val="0070C0"/>
                          </a:solidFill>
                          <a:latin typeface="Calibri" pitchFamily="34" charset="0"/>
                        </a:rPr>
                        <a:t>panel</a:t>
                      </a:r>
                      <a:endParaRPr lang="it-IT" dirty="0">
                        <a:solidFill>
                          <a:srgbClr val="0070C0"/>
                        </a:solidFill>
                        <a:latin typeface="Calibri" pitchFamily="34" charset="0"/>
                      </a:endParaRPr>
                    </a:p>
                  </a:txBody>
                  <a:tcPr/>
                </a:tc>
                <a:tc>
                  <a:txBody>
                    <a:bodyPr/>
                    <a:lstStyle/>
                    <a:p>
                      <a:pPr algn="r"/>
                      <a:r>
                        <a:rPr lang="it-IT" dirty="0" smtClean="0">
                          <a:solidFill>
                            <a:srgbClr val="0070C0"/>
                          </a:solidFill>
                          <a:latin typeface="Calibri" pitchFamily="34" charset="0"/>
                        </a:rPr>
                        <a:t>Merge with CRIBIS</a:t>
                      </a:r>
                      <a:endParaRPr lang="it-IT" dirty="0">
                        <a:solidFill>
                          <a:srgbClr val="0070C0"/>
                        </a:solidFill>
                        <a:latin typeface="Calibri" pitchFamily="34" charset="0"/>
                      </a:endParaRPr>
                    </a:p>
                  </a:txBody>
                  <a:tcPr/>
                </a:tc>
              </a:tr>
              <a:tr h="370840">
                <a:tc>
                  <a:txBody>
                    <a:bodyPr/>
                    <a:lstStyle/>
                    <a:p>
                      <a:r>
                        <a:rPr lang="it-IT" dirty="0" smtClean="0">
                          <a:latin typeface="Calibri" pitchFamily="34" charset="0"/>
                        </a:rPr>
                        <a:t>2007</a:t>
                      </a:r>
                      <a:endParaRPr lang="it-IT" dirty="0">
                        <a:latin typeface="Calibri" pitchFamily="34" charset="0"/>
                      </a:endParaRPr>
                    </a:p>
                  </a:txBody>
                  <a:tcPr/>
                </a:tc>
                <a:tc>
                  <a:txBody>
                    <a:bodyPr/>
                    <a:lstStyle/>
                    <a:p>
                      <a:pPr algn="r"/>
                      <a:r>
                        <a:rPr lang="it-IT" sz="1800" b="1" dirty="0" smtClean="0">
                          <a:latin typeface="Calibri" pitchFamily="34" charset="0"/>
                        </a:rPr>
                        <a:t>24,896</a:t>
                      </a:r>
                      <a:endParaRPr lang="it-IT" dirty="0">
                        <a:latin typeface="Calibri" pitchFamily="34" charset="0"/>
                      </a:endParaRPr>
                    </a:p>
                  </a:txBody>
                  <a:tcPr/>
                </a:tc>
                <a:tc>
                  <a:txBody>
                    <a:bodyPr/>
                    <a:lstStyle/>
                    <a:p>
                      <a:endParaRPr lang="it-IT" dirty="0">
                        <a:latin typeface="Calibri" pitchFamily="34" charset="0"/>
                      </a:endParaRPr>
                    </a:p>
                  </a:txBody>
                  <a:tcPr/>
                </a:tc>
                <a:tc>
                  <a:txBody>
                    <a:bodyPr/>
                    <a:lstStyle/>
                    <a:p>
                      <a:endParaRPr lang="it-IT" dirty="0">
                        <a:latin typeface="Calibri" pitchFamily="34" charset="0"/>
                      </a:endParaRPr>
                    </a:p>
                  </a:txBody>
                  <a:tcPr/>
                </a:tc>
              </a:tr>
              <a:tr h="370840">
                <a:tc>
                  <a:txBody>
                    <a:bodyPr/>
                    <a:lstStyle/>
                    <a:p>
                      <a:r>
                        <a:rPr lang="it-IT" dirty="0" smtClean="0">
                          <a:latin typeface="Calibri" pitchFamily="34" charset="0"/>
                        </a:rPr>
                        <a:t>2009</a:t>
                      </a:r>
                      <a:endParaRPr lang="it-IT" dirty="0">
                        <a:latin typeface="Calibri" pitchFamily="34" charset="0"/>
                      </a:endParaRPr>
                    </a:p>
                  </a:txBody>
                  <a:tcPr/>
                </a:tc>
                <a:tc>
                  <a:txBody>
                    <a:bodyPr/>
                    <a:lstStyle/>
                    <a:p>
                      <a:pPr algn="r"/>
                      <a:r>
                        <a:rPr lang="it-IT" sz="1800" b="1" dirty="0" smtClean="0">
                          <a:latin typeface="Calibri" pitchFamily="34" charset="0"/>
                        </a:rPr>
                        <a:t>22,340</a:t>
                      </a:r>
                      <a:endParaRPr lang="it-IT" dirty="0">
                        <a:latin typeface="Calibri" pitchFamily="34" charset="0"/>
                      </a:endParaRPr>
                    </a:p>
                  </a:txBody>
                  <a:tcPr/>
                </a:tc>
                <a:tc>
                  <a:txBody>
                    <a:bodyPr/>
                    <a:lstStyle/>
                    <a:p>
                      <a:pPr marL="0" algn="r" defTabSz="914400" rtl="0" eaLnBrk="1" fontAlgn="b" latinLnBrk="0" hangingPunct="1"/>
                      <a:r>
                        <a:rPr lang="it-IT" sz="1800" b="1" kern="1200" dirty="0" smtClean="0">
                          <a:solidFill>
                            <a:schemeClr val="dk1"/>
                          </a:solidFill>
                          <a:latin typeface="Calibri" pitchFamily="34" charset="0"/>
                          <a:ea typeface="+mn-ea"/>
                          <a:cs typeface="+mn-cs"/>
                        </a:rPr>
                        <a:t>11,549</a:t>
                      </a:r>
                      <a:endParaRPr lang="it-IT" sz="1800" b="1" kern="1200" dirty="0">
                        <a:solidFill>
                          <a:schemeClr val="dk1"/>
                        </a:solidFill>
                        <a:latin typeface="Calibri" pitchFamily="34" charset="0"/>
                        <a:ea typeface="+mn-ea"/>
                        <a:cs typeface="+mn-cs"/>
                      </a:endParaRPr>
                    </a:p>
                  </a:txBody>
                  <a:tcPr marL="9525" marR="9525" marT="9525" marB="0" anchor="b"/>
                </a:tc>
                <a:tc>
                  <a:txBody>
                    <a:bodyPr/>
                    <a:lstStyle/>
                    <a:p>
                      <a:pPr marL="0" algn="r" defTabSz="914400" rtl="0" eaLnBrk="1" fontAlgn="b" latinLnBrk="0" hangingPunct="1"/>
                      <a:r>
                        <a:rPr lang="it-IT" sz="1800" b="1" kern="1200" dirty="0" smtClean="0">
                          <a:solidFill>
                            <a:schemeClr val="dk1"/>
                          </a:solidFill>
                          <a:latin typeface="Calibri" pitchFamily="34" charset="0"/>
                          <a:ea typeface="+mn-ea"/>
                          <a:cs typeface="+mn-cs"/>
                        </a:rPr>
                        <a:t>6,016</a:t>
                      </a:r>
                      <a:endParaRPr lang="it-IT" sz="1800" b="1" kern="1200" dirty="0">
                        <a:solidFill>
                          <a:schemeClr val="dk1"/>
                        </a:solidFill>
                        <a:latin typeface="Calibri" pitchFamily="34" charset="0"/>
                        <a:ea typeface="+mn-ea"/>
                        <a:cs typeface="+mn-cs"/>
                      </a:endParaRPr>
                    </a:p>
                  </a:txBody>
                  <a:tcPr marL="9525" marR="9525" marT="9525" marB="0" anchor="b"/>
                </a:tc>
              </a:tr>
              <a:tr h="370840">
                <a:tc>
                  <a:txBody>
                    <a:bodyPr/>
                    <a:lstStyle/>
                    <a:p>
                      <a:r>
                        <a:rPr lang="it-IT" dirty="0" smtClean="0">
                          <a:latin typeface="Calibri" pitchFamily="34" charset="0"/>
                        </a:rPr>
                        <a:t>2011</a:t>
                      </a:r>
                      <a:endParaRPr lang="it-IT" dirty="0">
                        <a:latin typeface="Calibri" pitchFamily="34" charset="0"/>
                      </a:endParaRPr>
                    </a:p>
                  </a:txBody>
                  <a:tcPr/>
                </a:tc>
                <a:tc>
                  <a:txBody>
                    <a:bodyPr/>
                    <a:lstStyle/>
                    <a:p>
                      <a:pPr algn="r"/>
                      <a:r>
                        <a:rPr lang="it-IT" sz="1800" b="1" dirty="0" smtClean="0">
                          <a:latin typeface="Calibri" pitchFamily="34" charset="0"/>
                        </a:rPr>
                        <a:t>25,090</a:t>
                      </a:r>
                      <a:endParaRPr lang="it-IT" dirty="0">
                        <a:latin typeface="Calibri" pitchFamily="34" charset="0"/>
                      </a:endParaRPr>
                    </a:p>
                  </a:txBody>
                  <a:tcPr/>
                </a:tc>
                <a:tc>
                  <a:txBody>
                    <a:bodyPr/>
                    <a:lstStyle/>
                    <a:p>
                      <a:pPr marL="0" algn="r" defTabSz="914400" rtl="0" eaLnBrk="1" fontAlgn="b" latinLnBrk="0" hangingPunct="1"/>
                      <a:r>
                        <a:rPr lang="it-IT" sz="1800" b="1" kern="1200" dirty="0" smtClean="0">
                          <a:solidFill>
                            <a:schemeClr val="dk1"/>
                          </a:solidFill>
                          <a:latin typeface="Calibri" pitchFamily="34" charset="0"/>
                          <a:ea typeface="+mn-ea"/>
                          <a:cs typeface="+mn-cs"/>
                        </a:rPr>
                        <a:t>13,901</a:t>
                      </a:r>
                      <a:endParaRPr lang="it-IT" sz="1800" b="1" kern="1200" dirty="0">
                        <a:solidFill>
                          <a:schemeClr val="dk1"/>
                        </a:solidFill>
                        <a:latin typeface="Calibri" pitchFamily="34" charset="0"/>
                        <a:ea typeface="+mn-ea"/>
                        <a:cs typeface="+mn-cs"/>
                      </a:endParaRPr>
                    </a:p>
                  </a:txBody>
                  <a:tcPr marL="9525" marR="9525" marT="9525" marB="0" anchor="b"/>
                </a:tc>
                <a:tc>
                  <a:txBody>
                    <a:bodyPr/>
                    <a:lstStyle/>
                    <a:p>
                      <a:pPr marL="0" algn="r" defTabSz="914400" rtl="0" eaLnBrk="1" fontAlgn="b" latinLnBrk="0" hangingPunct="1"/>
                      <a:r>
                        <a:rPr lang="it-IT" sz="1800" b="1" kern="1200" dirty="0" smtClean="0">
                          <a:solidFill>
                            <a:schemeClr val="dk1"/>
                          </a:solidFill>
                          <a:latin typeface="Calibri" pitchFamily="34" charset="0"/>
                          <a:ea typeface="+mn-ea"/>
                          <a:cs typeface="+mn-cs"/>
                        </a:rPr>
                        <a:t>5,797</a:t>
                      </a:r>
                      <a:endParaRPr lang="it-IT" sz="1800" b="1" kern="1200" dirty="0">
                        <a:solidFill>
                          <a:schemeClr val="dk1"/>
                        </a:solidFill>
                        <a:latin typeface="Calibri" pitchFamily="34" charset="0"/>
                        <a:ea typeface="+mn-ea"/>
                        <a:cs typeface="+mn-cs"/>
                      </a:endParaRPr>
                    </a:p>
                  </a:txBody>
                  <a:tcPr marL="9525" marR="9525" marT="9525" marB="0" anchor="b"/>
                </a:tc>
              </a:tr>
              <a:tr h="370840">
                <a:tc>
                  <a:txBody>
                    <a:bodyPr/>
                    <a:lstStyle/>
                    <a:p>
                      <a:r>
                        <a:rPr lang="it-IT" dirty="0" smtClean="0">
                          <a:latin typeface="Calibri" pitchFamily="34" charset="0"/>
                        </a:rPr>
                        <a:t>2013</a:t>
                      </a:r>
                      <a:endParaRPr lang="it-IT" dirty="0">
                        <a:latin typeface="Calibri" pitchFamily="34" charset="0"/>
                      </a:endParaRPr>
                    </a:p>
                  </a:txBody>
                  <a:tcPr/>
                </a:tc>
                <a:tc>
                  <a:txBody>
                    <a:bodyPr/>
                    <a:lstStyle/>
                    <a:p>
                      <a:pPr algn="r"/>
                      <a:r>
                        <a:rPr lang="it-IT" sz="1800" b="1" dirty="0" smtClean="0">
                          <a:latin typeface="Calibri" pitchFamily="34" charset="0"/>
                        </a:rPr>
                        <a:t>25,000</a:t>
                      </a:r>
                      <a:endParaRPr lang="it-IT" dirty="0">
                        <a:latin typeface="Calibri" pitchFamily="34" charset="0"/>
                      </a:endParaRPr>
                    </a:p>
                  </a:txBody>
                  <a:tcPr/>
                </a:tc>
                <a:tc>
                  <a:txBody>
                    <a:bodyPr/>
                    <a:lstStyle/>
                    <a:p>
                      <a:pPr marL="0" algn="r" defTabSz="914400" rtl="0" eaLnBrk="1" fontAlgn="b" latinLnBrk="0" hangingPunct="1"/>
                      <a:r>
                        <a:rPr lang="it-IT" sz="1800" b="1" kern="1200" dirty="0" smtClean="0">
                          <a:solidFill>
                            <a:schemeClr val="dk1"/>
                          </a:solidFill>
                          <a:latin typeface="Calibri" pitchFamily="34" charset="0"/>
                          <a:ea typeface="+mn-ea"/>
                          <a:cs typeface="+mn-cs"/>
                        </a:rPr>
                        <a:t>10,537</a:t>
                      </a:r>
                      <a:endParaRPr lang="it-IT" sz="1800" b="1" kern="1200" dirty="0">
                        <a:solidFill>
                          <a:schemeClr val="dk1"/>
                        </a:solidFill>
                        <a:latin typeface="Calibri" pitchFamily="34" charset="0"/>
                        <a:ea typeface="+mn-ea"/>
                        <a:cs typeface="+mn-cs"/>
                      </a:endParaRPr>
                    </a:p>
                  </a:txBody>
                  <a:tcPr marL="9525" marR="9525" marT="9525" marB="0" anchor="b"/>
                </a:tc>
                <a:tc>
                  <a:txBody>
                    <a:bodyPr/>
                    <a:lstStyle/>
                    <a:p>
                      <a:pPr marL="0" algn="r" defTabSz="914400" rtl="0" eaLnBrk="1" fontAlgn="b" latinLnBrk="0" hangingPunct="1"/>
                      <a:r>
                        <a:rPr lang="it-IT" sz="1800" b="1" kern="1200" dirty="0" smtClean="0">
                          <a:solidFill>
                            <a:schemeClr val="dk1"/>
                          </a:solidFill>
                          <a:latin typeface="Calibri" pitchFamily="34" charset="0"/>
                          <a:ea typeface="+mn-ea"/>
                          <a:cs typeface="+mn-cs"/>
                        </a:rPr>
                        <a:t>4,728</a:t>
                      </a:r>
                      <a:endParaRPr lang="it-IT" sz="1800" b="1" kern="1200" dirty="0">
                        <a:solidFill>
                          <a:schemeClr val="dk1"/>
                        </a:solidFill>
                        <a:latin typeface="Calibri" pitchFamily="34" charset="0"/>
                        <a:ea typeface="+mn-ea"/>
                        <a:cs typeface="+mn-cs"/>
                      </a:endParaRPr>
                    </a:p>
                  </a:txBody>
                  <a:tcPr marL="9525" marR="9525" marT="9525" marB="0" anchor="b"/>
                </a:tc>
              </a:tr>
            </a:tbl>
          </a:graphicData>
        </a:graphic>
      </p:graphicFrame>
      <p:sp>
        <p:nvSpPr>
          <p:cNvPr id="6" name="Rettangolo 5"/>
          <p:cNvSpPr/>
          <p:nvPr/>
        </p:nvSpPr>
        <p:spPr>
          <a:xfrm>
            <a:off x="323528" y="5661248"/>
            <a:ext cx="8712480" cy="763286"/>
          </a:xfrm>
          <a:prstGeom prst="rect">
            <a:avLst/>
          </a:prstGeom>
        </p:spPr>
        <p:txBody>
          <a:bodyPr wrap="square">
            <a:spAutoFit/>
          </a:bodyPr>
          <a:lstStyle/>
          <a:p>
            <a:pPr marL="177800" lvl="0" indent="-177800" algn="just" defTabSz="449263" eaLnBrk="0" hangingPunct="0">
              <a:lnSpc>
                <a:spcPct val="93000"/>
              </a:lnSpc>
              <a:spcAft>
                <a:spcPts val="600"/>
              </a:spcAft>
              <a:buClr>
                <a:srgbClr val="000000"/>
              </a:buClr>
              <a:buFont typeface="Arial" charset="0"/>
              <a:buChar char="•"/>
              <a:defRPr/>
            </a:pPr>
            <a:r>
              <a:rPr lang="en-GB" sz="2000" kern="0" dirty="0" smtClean="0">
                <a:latin typeface="Calibri" pitchFamily="34" charset="0"/>
                <a:ea typeface="ＭＳ Ｐゴシック" charset="-128"/>
              </a:rPr>
              <a:t>The final sample for our analysis thus consists of 16,541 firms  </a:t>
            </a:r>
            <a:endParaRPr lang="en-GB" sz="2000" dirty="0" smtClean="0">
              <a:latin typeface="Calibri" pitchFamily="34" charset="0"/>
            </a:endParaRPr>
          </a:p>
          <a:p>
            <a:endParaRPr lang="it-IT" sz="2000" dirty="0" smtClean="0">
              <a:latin typeface="Calibri" pitchFamily="34" charset="0"/>
            </a:endParaRPr>
          </a:p>
        </p:txBody>
      </p:sp>
    </p:spTree>
    <p:extLst>
      <p:ext uri="{BB962C8B-B14F-4D97-AF65-F5344CB8AC3E}">
        <p14:creationId xmlns:p14="http://schemas.microsoft.com/office/powerpoint/2010/main" xmlns="" val="3682443021"/>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2000" dirty="0" smtClean="0"/>
              <a:t>Dataset/3: Size </a:t>
            </a:r>
            <a:r>
              <a:rPr lang="en-US" sz="2000" dirty="0"/>
              <a:t>class and geographical </a:t>
            </a:r>
            <a:r>
              <a:rPr lang="en-US" sz="2000" dirty="0" smtClean="0"/>
              <a:t>distributions</a:t>
            </a:r>
            <a:endParaRPr lang="it-IT" sz="2000" dirty="0" smtClean="0"/>
          </a:p>
        </p:txBody>
      </p:sp>
      <p:pic>
        <p:nvPicPr>
          <p:cNvPr id="2" name="Immagine 1"/>
          <p:cNvPicPr>
            <a:picLocks noChangeAspect="1"/>
          </p:cNvPicPr>
          <p:nvPr/>
        </p:nvPicPr>
        <p:blipFill>
          <a:blip r:embed="rId2" cstate="print"/>
          <a:stretch>
            <a:fillRect/>
          </a:stretch>
        </p:blipFill>
        <p:spPr>
          <a:xfrm>
            <a:off x="395536" y="1123821"/>
            <a:ext cx="8166722" cy="475345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180000" y="108000"/>
            <a:ext cx="8820150" cy="476126"/>
          </a:xfrm>
        </p:spPr>
        <p:txBody>
          <a:bodyPr/>
          <a:lstStyle/>
          <a:p>
            <a:r>
              <a:rPr lang="en-GB" kern="1200" dirty="0" smtClean="0"/>
              <a:t>Some descriptive statistics/1</a:t>
            </a:r>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xmlns="" val="1767147609"/>
              </p:ext>
            </p:extLst>
          </p:nvPr>
        </p:nvGraphicFramePr>
        <p:xfrm>
          <a:off x="467544" y="908720"/>
          <a:ext cx="8210245" cy="5476240"/>
        </p:xfrm>
        <a:graphic>
          <a:graphicData uri="http://schemas.openxmlformats.org/drawingml/2006/table">
            <a:tbl>
              <a:tblPr firstRow="1" bandRow="1">
                <a:tableStyleId>{5C22544A-7EE6-4342-B048-85BDC9FD1C3A}</a:tableStyleId>
              </a:tblPr>
              <a:tblGrid>
                <a:gridCol w="1228015"/>
                <a:gridCol w="979425"/>
                <a:gridCol w="1104928"/>
                <a:gridCol w="1008112"/>
                <a:gridCol w="216024"/>
                <a:gridCol w="1121391"/>
                <a:gridCol w="1241684"/>
                <a:gridCol w="1310666"/>
              </a:tblGrid>
              <a:tr h="370840">
                <a:tc>
                  <a:txBody>
                    <a:bodyPr/>
                    <a:lstStyle/>
                    <a:p>
                      <a:pPr algn="ctr"/>
                      <a:endParaRPr lang="it-IT" dirty="0">
                        <a:solidFill>
                          <a:srgbClr val="0070C0"/>
                        </a:solidFill>
                        <a:latin typeface="Calibri" pitchFamily="34" charset="0"/>
                      </a:endParaRPr>
                    </a:p>
                  </a:txBody>
                  <a:tcPr/>
                </a:tc>
                <a:tc gridSpan="3">
                  <a:txBody>
                    <a:bodyPr/>
                    <a:lstStyle/>
                    <a:p>
                      <a:pPr algn="ctr"/>
                      <a:r>
                        <a:rPr lang="en-GB" noProof="0" dirty="0" smtClean="0">
                          <a:solidFill>
                            <a:srgbClr val="0070C0"/>
                          </a:solidFill>
                          <a:latin typeface="Calibri" pitchFamily="34" charset="0"/>
                        </a:rPr>
                        <a:t>ALL firms</a:t>
                      </a:r>
                      <a:endParaRPr lang="en-GB" noProof="0" dirty="0">
                        <a:solidFill>
                          <a:srgbClr val="0070C0"/>
                        </a:solidFill>
                        <a:latin typeface="Calibri" pitchFamily="34" charset="0"/>
                      </a:endParaRPr>
                    </a:p>
                  </a:txBody>
                  <a:tcPr/>
                </a:tc>
                <a:tc hMerge="1">
                  <a:txBody>
                    <a:bodyPr/>
                    <a:lstStyle/>
                    <a:p>
                      <a:endParaRPr lang="it-IT" dirty="0"/>
                    </a:p>
                  </a:txBody>
                  <a:tcPr/>
                </a:tc>
                <a:tc hMerge="1">
                  <a:txBody>
                    <a:bodyPr/>
                    <a:lstStyle/>
                    <a:p>
                      <a:endParaRPr lang="it-IT" dirty="0"/>
                    </a:p>
                  </a:txBody>
                  <a:tcPr/>
                </a:tc>
                <a:tc>
                  <a:txBody>
                    <a:bodyPr/>
                    <a:lstStyle/>
                    <a:p>
                      <a:pPr algn="ctr"/>
                      <a:endParaRPr lang="en-GB" noProof="0" dirty="0">
                        <a:solidFill>
                          <a:srgbClr val="0070C0"/>
                        </a:solidFill>
                        <a:latin typeface="Calibri" pitchFamily="34" charset="0"/>
                      </a:endParaRPr>
                    </a:p>
                  </a:txBody>
                  <a:tcPr/>
                </a:tc>
                <a:tc gridSpan="3">
                  <a:txBody>
                    <a:bodyPr/>
                    <a:lstStyle/>
                    <a:p>
                      <a:pPr algn="ctr"/>
                      <a:r>
                        <a:rPr lang="en-GB" noProof="0" dirty="0" smtClean="0">
                          <a:solidFill>
                            <a:srgbClr val="0070C0"/>
                          </a:solidFill>
                          <a:latin typeface="Calibri" pitchFamily="34" charset="0"/>
                        </a:rPr>
                        <a:t>Innovators</a:t>
                      </a:r>
                      <a:endParaRPr lang="en-GB" noProof="0" dirty="0">
                        <a:solidFill>
                          <a:srgbClr val="0070C0"/>
                        </a:solidFill>
                        <a:latin typeface="Calibri" pitchFamily="34" charset="0"/>
                      </a:endParaRPr>
                    </a:p>
                  </a:txBody>
                  <a:tcPr/>
                </a:tc>
                <a:tc hMerge="1">
                  <a:txBody>
                    <a:bodyPr/>
                    <a:lstStyle/>
                    <a:p>
                      <a:endParaRPr lang="it-IT" dirty="0"/>
                    </a:p>
                  </a:txBody>
                  <a:tcPr/>
                </a:tc>
                <a:tc hMerge="1">
                  <a:txBody>
                    <a:bodyPr/>
                    <a:lstStyle/>
                    <a:p>
                      <a:endParaRPr lang="it-IT" dirty="0"/>
                    </a:p>
                  </a:txBody>
                  <a:tcPr/>
                </a:tc>
              </a:tr>
              <a:tr h="370840">
                <a:tc>
                  <a:txBody>
                    <a:bodyPr/>
                    <a:lstStyle/>
                    <a:p>
                      <a:pPr algn="ctr"/>
                      <a:r>
                        <a:rPr lang="en-US" dirty="0" smtClean="0">
                          <a:solidFill>
                            <a:srgbClr val="0070C0"/>
                          </a:solidFill>
                          <a:latin typeface="Calibri" pitchFamily="34" charset="0"/>
                        </a:rPr>
                        <a:t>	</a:t>
                      </a:r>
                      <a:endParaRPr lang="it-IT" dirty="0">
                        <a:solidFill>
                          <a:srgbClr val="0070C0"/>
                        </a:solidFill>
                        <a:latin typeface="Calibri" pitchFamily="34" charset="0"/>
                      </a:endParaRPr>
                    </a:p>
                  </a:txBody>
                  <a:tcPr/>
                </a:tc>
                <a:tc>
                  <a:txBody>
                    <a:bodyPr/>
                    <a:lstStyle/>
                    <a:p>
                      <a:pPr algn="ctr"/>
                      <a:r>
                        <a:rPr lang="en-US" sz="1600" dirty="0" smtClean="0">
                          <a:solidFill>
                            <a:srgbClr val="0070C0"/>
                          </a:solidFill>
                          <a:latin typeface="Calibri" pitchFamily="34" charset="0"/>
                        </a:rPr>
                        <a:t>Exporter</a:t>
                      </a:r>
                      <a:endParaRPr lang="it-IT" sz="1600" dirty="0">
                        <a:solidFill>
                          <a:srgbClr val="0070C0"/>
                        </a:solidFill>
                        <a:latin typeface="Calibri" pitchFamily="34" charset="0"/>
                      </a:endParaRPr>
                    </a:p>
                  </a:txBody>
                  <a:tcPr/>
                </a:tc>
                <a:tc>
                  <a:txBody>
                    <a:bodyPr/>
                    <a:lstStyle/>
                    <a:p>
                      <a:pPr algn="ctr"/>
                      <a:r>
                        <a:rPr lang="en-US" sz="1600" dirty="0" smtClean="0">
                          <a:solidFill>
                            <a:srgbClr val="0070C0"/>
                          </a:solidFill>
                          <a:latin typeface="Calibri" pitchFamily="34" charset="0"/>
                        </a:rPr>
                        <a:t>Non-Exporter</a:t>
                      </a:r>
                      <a:endParaRPr lang="it-IT" sz="1600" dirty="0">
                        <a:solidFill>
                          <a:srgbClr val="0070C0"/>
                        </a:solidFill>
                        <a:latin typeface="Calibri" pitchFamily="34" charset="0"/>
                      </a:endParaRPr>
                    </a:p>
                  </a:txBody>
                  <a:tcPr/>
                </a:tc>
                <a:tc>
                  <a:txBody>
                    <a:bodyPr/>
                    <a:lstStyle/>
                    <a:p>
                      <a:pPr algn="ctr"/>
                      <a:r>
                        <a:rPr lang="en-US" sz="1600" dirty="0" smtClean="0">
                          <a:solidFill>
                            <a:srgbClr val="0070C0"/>
                          </a:solidFill>
                          <a:latin typeface="Calibri" pitchFamily="34" charset="0"/>
                        </a:rPr>
                        <a:t>Total</a:t>
                      </a:r>
                    </a:p>
                    <a:p>
                      <a:pPr algn="ctr"/>
                      <a:endParaRPr lang="it-IT" sz="1600" dirty="0">
                        <a:solidFill>
                          <a:srgbClr val="0070C0"/>
                        </a:solidFill>
                        <a:latin typeface="Calibri" pitchFamily="34" charset="0"/>
                      </a:endParaRPr>
                    </a:p>
                  </a:txBody>
                  <a:tcPr/>
                </a:tc>
                <a:tc>
                  <a:txBody>
                    <a:bodyPr/>
                    <a:lstStyle/>
                    <a:p>
                      <a:pPr algn="ctr"/>
                      <a:endParaRPr lang="it-IT" sz="1600" dirty="0">
                        <a:solidFill>
                          <a:srgbClr val="0070C0"/>
                        </a:solidFill>
                        <a:latin typeface="Calibri" pitchFamily="34" charset="0"/>
                      </a:endParaRPr>
                    </a:p>
                  </a:txBody>
                  <a:tcPr/>
                </a:tc>
                <a:tc>
                  <a:txBody>
                    <a:bodyPr/>
                    <a:lstStyle/>
                    <a:p>
                      <a:pPr algn="ctr"/>
                      <a:r>
                        <a:rPr lang="en-US" sz="1600" dirty="0" smtClean="0">
                          <a:solidFill>
                            <a:srgbClr val="0070C0"/>
                          </a:solidFill>
                          <a:latin typeface="Calibri" pitchFamily="34" charset="0"/>
                        </a:rPr>
                        <a:t>Exporter</a:t>
                      </a:r>
                      <a:endParaRPr lang="it-IT" sz="1600" dirty="0">
                        <a:solidFill>
                          <a:srgbClr val="0070C0"/>
                        </a:solidFill>
                        <a:latin typeface="Calibri" pitchFamily="34" charset="0"/>
                      </a:endParaRPr>
                    </a:p>
                  </a:txBody>
                  <a:tcPr/>
                </a:tc>
                <a:tc>
                  <a:txBody>
                    <a:bodyPr/>
                    <a:lstStyle/>
                    <a:p>
                      <a:pPr algn="ctr"/>
                      <a:r>
                        <a:rPr lang="en-US" sz="1600" dirty="0" smtClean="0">
                          <a:solidFill>
                            <a:srgbClr val="0070C0"/>
                          </a:solidFill>
                          <a:latin typeface="Calibri" pitchFamily="34" charset="0"/>
                        </a:rPr>
                        <a:t>Non-Exporter</a:t>
                      </a:r>
                      <a:endParaRPr lang="it-IT" sz="1600" dirty="0">
                        <a:solidFill>
                          <a:srgbClr val="0070C0"/>
                        </a:solidFill>
                        <a:latin typeface="Calibri" pitchFamily="34" charset="0"/>
                      </a:endParaRPr>
                    </a:p>
                  </a:txBody>
                  <a:tcPr/>
                </a:tc>
                <a:tc>
                  <a:txBody>
                    <a:bodyPr/>
                    <a:lstStyle/>
                    <a:p>
                      <a:pPr algn="ctr"/>
                      <a:r>
                        <a:rPr lang="en-US" sz="1600" dirty="0" smtClean="0">
                          <a:solidFill>
                            <a:srgbClr val="0070C0"/>
                          </a:solidFill>
                          <a:latin typeface="Calibri" pitchFamily="34" charset="0"/>
                        </a:rPr>
                        <a:t>Total</a:t>
                      </a:r>
                      <a:endParaRPr lang="it-IT" sz="1600" dirty="0">
                        <a:solidFill>
                          <a:srgbClr val="0070C0"/>
                        </a:solidFill>
                        <a:latin typeface="Calibri" pitchFamily="34" charset="0"/>
                      </a:endParaRPr>
                    </a:p>
                  </a:txBody>
                  <a:tcPr/>
                </a:tc>
              </a:tr>
              <a:tr h="370840">
                <a:tc>
                  <a:txBody>
                    <a:bodyPr/>
                    <a:lstStyle/>
                    <a:p>
                      <a:r>
                        <a:rPr lang="en-US" sz="1600" dirty="0" smtClean="0">
                          <a:latin typeface="Calibri" pitchFamily="34" charset="0"/>
                        </a:rPr>
                        <a:t>Nb. of firms </a:t>
                      </a:r>
                    </a:p>
                  </a:txBody>
                  <a:tcPr/>
                </a:tc>
                <a:tc>
                  <a:txBody>
                    <a:bodyPr/>
                    <a:lstStyle/>
                    <a:p>
                      <a:pPr algn="r" fontAlgn="b"/>
                      <a:r>
                        <a:rPr lang="it-IT" sz="1600" b="0" i="0" u="none" strike="noStrike" dirty="0">
                          <a:solidFill>
                            <a:srgbClr val="000000"/>
                          </a:solidFill>
                          <a:latin typeface="Calibri"/>
                        </a:rPr>
                        <a:t>6510</a:t>
                      </a:r>
                    </a:p>
                  </a:txBody>
                  <a:tcPr marL="9525" marR="9525" marT="9525" marB="0" anchor="b"/>
                </a:tc>
                <a:tc>
                  <a:txBody>
                    <a:bodyPr/>
                    <a:lstStyle/>
                    <a:p>
                      <a:pPr algn="r" fontAlgn="b"/>
                      <a:r>
                        <a:rPr lang="it-IT" sz="1600" b="0" i="0" u="none" strike="noStrike" dirty="0">
                          <a:solidFill>
                            <a:srgbClr val="000000"/>
                          </a:solidFill>
                          <a:latin typeface="Calibri"/>
                        </a:rPr>
                        <a:t>10031</a:t>
                      </a:r>
                    </a:p>
                  </a:txBody>
                  <a:tcPr marL="9525" marR="9525" marT="9525" marB="0" anchor="b"/>
                </a:tc>
                <a:tc>
                  <a:txBody>
                    <a:bodyPr/>
                    <a:lstStyle/>
                    <a:p>
                      <a:pPr algn="r" fontAlgn="b"/>
                      <a:r>
                        <a:rPr lang="it-IT" sz="1600" b="0" i="0" u="none" strike="noStrike" dirty="0">
                          <a:solidFill>
                            <a:srgbClr val="000000"/>
                          </a:solidFill>
                          <a:latin typeface="Calibri"/>
                        </a:rPr>
                        <a:t>16541</a:t>
                      </a:r>
                    </a:p>
                  </a:txBody>
                  <a:tcPr marL="9525" marR="9525" marT="9525" marB="0" anchor="b"/>
                </a:tc>
                <a:tc>
                  <a:txBody>
                    <a:bodyPr/>
                    <a:lstStyle/>
                    <a:p>
                      <a:pPr algn="r" fontAlgn="b"/>
                      <a:endParaRPr lang="it-IT" sz="1600" b="0" i="0" u="none" strike="noStrike" dirty="0">
                        <a:solidFill>
                          <a:srgbClr val="000000"/>
                        </a:solidFill>
                        <a:latin typeface="Calibri"/>
                      </a:endParaRPr>
                    </a:p>
                  </a:txBody>
                  <a:tcPr marL="9525" marR="9525" marT="9525" marB="0" anchor="b"/>
                </a:tc>
                <a:tc>
                  <a:txBody>
                    <a:bodyPr/>
                    <a:lstStyle/>
                    <a:p>
                      <a:pPr algn="r" fontAlgn="b"/>
                      <a:r>
                        <a:rPr lang="it-IT" sz="1600" b="0" i="0" u="none" strike="noStrike" kern="1200" dirty="0">
                          <a:solidFill>
                            <a:srgbClr val="000000"/>
                          </a:solidFill>
                          <a:latin typeface="Calibri"/>
                          <a:ea typeface="+mn-ea"/>
                          <a:cs typeface="+mn-cs"/>
                        </a:rPr>
                        <a:t>2928</a:t>
                      </a:r>
                    </a:p>
                  </a:txBody>
                  <a:tcPr marL="9525" marR="9525" marT="9525" marB="0" anchor="b"/>
                </a:tc>
                <a:tc>
                  <a:txBody>
                    <a:bodyPr/>
                    <a:lstStyle/>
                    <a:p>
                      <a:pPr algn="r" fontAlgn="b"/>
                      <a:r>
                        <a:rPr lang="it-IT" sz="1600" b="0" i="0" u="none" strike="noStrike" kern="1200" dirty="0">
                          <a:solidFill>
                            <a:srgbClr val="000000"/>
                          </a:solidFill>
                          <a:latin typeface="Calibri"/>
                          <a:ea typeface="+mn-ea"/>
                          <a:cs typeface="+mn-cs"/>
                        </a:rPr>
                        <a:t>3334</a:t>
                      </a:r>
                    </a:p>
                  </a:txBody>
                  <a:tcPr marL="9525" marR="9525" marT="9525" marB="0" anchor="b"/>
                </a:tc>
                <a:tc>
                  <a:txBody>
                    <a:bodyPr/>
                    <a:lstStyle/>
                    <a:p>
                      <a:pPr algn="r" fontAlgn="b"/>
                      <a:r>
                        <a:rPr lang="it-IT" sz="1600" b="0" i="0" u="none" strike="noStrike" kern="1200" dirty="0">
                          <a:solidFill>
                            <a:srgbClr val="000000"/>
                          </a:solidFill>
                          <a:latin typeface="Calibri"/>
                          <a:ea typeface="+mn-ea"/>
                          <a:cs typeface="+mn-cs"/>
                        </a:rPr>
                        <a:t>6262</a:t>
                      </a:r>
                    </a:p>
                  </a:txBody>
                  <a:tcPr marL="9525" marR="9525" marT="9525" marB="0" anchor="b"/>
                </a:tc>
              </a:tr>
              <a:tr h="370840">
                <a:tc>
                  <a:txBody>
                    <a:bodyPr/>
                    <a:lstStyle/>
                    <a:p>
                      <a:r>
                        <a:rPr lang="en-US" sz="1600" dirty="0" smtClean="0">
                          <a:latin typeface="Calibri" pitchFamily="34" charset="0"/>
                        </a:rPr>
                        <a:t>% 	</a:t>
                      </a:r>
                      <a:endParaRPr lang="it-IT" sz="1600" dirty="0">
                        <a:latin typeface="Calibri" pitchFamily="34" charset="0"/>
                      </a:endParaRPr>
                    </a:p>
                  </a:txBody>
                  <a:tcPr/>
                </a:tc>
                <a:tc>
                  <a:txBody>
                    <a:bodyPr/>
                    <a:lstStyle/>
                    <a:p>
                      <a:pPr algn="r" fontAlgn="b"/>
                      <a:r>
                        <a:rPr lang="it-IT" sz="1600" b="0" i="0" u="none" strike="noStrike">
                          <a:solidFill>
                            <a:srgbClr val="000000"/>
                          </a:solidFill>
                          <a:latin typeface="Calibri"/>
                        </a:rPr>
                        <a:t>39%</a:t>
                      </a:r>
                    </a:p>
                  </a:txBody>
                  <a:tcPr marL="9525" marR="9525" marT="9525" marB="0" anchor="b"/>
                </a:tc>
                <a:tc>
                  <a:txBody>
                    <a:bodyPr/>
                    <a:lstStyle/>
                    <a:p>
                      <a:pPr algn="r" fontAlgn="b"/>
                      <a:r>
                        <a:rPr lang="it-IT" sz="1600" b="0" i="0" u="none" strike="noStrike" dirty="0">
                          <a:solidFill>
                            <a:srgbClr val="000000"/>
                          </a:solidFill>
                          <a:latin typeface="Calibri"/>
                        </a:rPr>
                        <a:t>61%</a:t>
                      </a:r>
                    </a:p>
                  </a:txBody>
                  <a:tcPr marL="9525" marR="9525" marT="9525" marB="0" anchor="b"/>
                </a:tc>
                <a:tc>
                  <a:txBody>
                    <a:bodyPr/>
                    <a:lstStyle/>
                    <a:p>
                      <a:pPr algn="r" fontAlgn="b"/>
                      <a:r>
                        <a:rPr lang="it-IT" sz="1600" b="0" i="0" u="none" strike="noStrike" dirty="0">
                          <a:solidFill>
                            <a:srgbClr val="000000"/>
                          </a:solidFill>
                          <a:latin typeface="Calibri"/>
                        </a:rPr>
                        <a:t>100%</a:t>
                      </a:r>
                    </a:p>
                  </a:txBody>
                  <a:tcPr marL="9525" marR="9525" marT="9525" marB="0" anchor="b"/>
                </a:tc>
                <a:tc>
                  <a:txBody>
                    <a:bodyPr/>
                    <a:lstStyle/>
                    <a:p>
                      <a:pPr algn="r" fontAlgn="b"/>
                      <a:endParaRPr lang="it-IT" sz="1600" b="0" i="0" u="none" strike="noStrike" dirty="0">
                        <a:solidFill>
                          <a:srgbClr val="000000"/>
                        </a:solidFill>
                        <a:latin typeface="Calibri"/>
                      </a:endParaRPr>
                    </a:p>
                  </a:txBody>
                  <a:tcPr marL="9525" marR="9525" marT="9525" marB="0" anchor="b"/>
                </a:tc>
                <a:tc>
                  <a:txBody>
                    <a:bodyPr/>
                    <a:lstStyle/>
                    <a:p>
                      <a:pPr algn="r" fontAlgn="b"/>
                      <a:r>
                        <a:rPr lang="it-IT" sz="1600" b="0" i="0" u="none" strike="noStrike" kern="1200">
                          <a:solidFill>
                            <a:srgbClr val="000000"/>
                          </a:solidFill>
                          <a:latin typeface="Calibri"/>
                          <a:ea typeface="+mn-ea"/>
                          <a:cs typeface="+mn-cs"/>
                        </a:rPr>
                        <a:t>47%</a:t>
                      </a:r>
                    </a:p>
                  </a:txBody>
                  <a:tcPr marL="9525" marR="9525" marT="9525" marB="0" anchor="b"/>
                </a:tc>
                <a:tc>
                  <a:txBody>
                    <a:bodyPr/>
                    <a:lstStyle/>
                    <a:p>
                      <a:pPr algn="r" fontAlgn="b"/>
                      <a:r>
                        <a:rPr lang="it-IT" sz="1600" b="0" i="0" u="none" strike="noStrike" kern="1200" dirty="0">
                          <a:solidFill>
                            <a:srgbClr val="000000"/>
                          </a:solidFill>
                          <a:latin typeface="Calibri"/>
                          <a:ea typeface="+mn-ea"/>
                          <a:cs typeface="+mn-cs"/>
                        </a:rPr>
                        <a:t>53%</a:t>
                      </a:r>
                    </a:p>
                  </a:txBody>
                  <a:tcPr marL="9525" marR="9525" marT="9525" marB="0" anchor="b"/>
                </a:tc>
                <a:tc>
                  <a:txBody>
                    <a:bodyPr/>
                    <a:lstStyle/>
                    <a:p>
                      <a:pPr algn="r" fontAlgn="b"/>
                      <a:r>
                        <a:rPr lang="it-IT" sz="1600" b="0" i="0" u="none" strike="noStrike" kern="1200" dirty="0">
                          <a:solidFill>
                            <a:srgbClr val="000000"/>
                          </a:solidFill>
                          <a:latin typeface="Calibri"/>
                          <a:ea typeface="+mn-ea"/>
                          <a:cs typeface="+mn-cs"/>
                        </a:rPr>
                        <a:t>100%</a:t>
                      </a:r>
                    </a:p>
                  </a:txBody>
                  <a:tcPr marL="9525" marR="9525" marT="9525" marB="0" anchor="b"/>
                </a:tc>
              </a:tr>
              <a:tr h="0">
                <a:tc>
                  <a:txBody>
                    <a:bodyPr/>
                    <a:lstStyle/>
                    <a:p>
                      <a:endParaRPr lang="it-IT" sz="900" dirty="0">
                        <a:latin typeface="Calibri" pitchFamily="34" charset="0"/>
                      </a:endParaRPr>
                    </a:p>
                  </a:txBody>
                  <a:tcPr/>
                </a:tc>
                <a:tc>
                  <a:txBody>
                    <a:bodyPr/>
                    <a:lstStyle/>
                    <a:p>
                      <a:pPr algn="r" fontAlgn="b"/>
                      <a:endParaRPr lang="it-IT" sz="900" b="0" i="0" u="none" strike="noStrike" dirty="0">
                        <a:solidFill>
                          <a:srgbClr val="000000"/>
                        </a:solidFill>
                        <a:latin typeface="Calibri"/>
                      </a:endParaRPr>
                    </a:p>
                  </a:txBody>
                  <a:tcPr marL="9525" marR="9525" marT="9525" marB="0" anchor="b"/>
                </a:tc>
                <a:tc>
                  <a:txBody>
                    <a:bodyPr/>
                    <a:lstStyle/>
                    <a:p>
                      <a:pPr algn="r" fontAlgn="b"/>
                      <a:endParaRPr lang="it-IT" sz="900" b="0" i="0" u="none" strike="noStrike" dirty="0">
                        <a:solidFill>
                          <a:srgbClr val="000000"/>
                        </a:solidFill>
                        <a:latin typeface="Calibri"/>
                      </a:endParaRPr>
                    </a:p>
                  </a:txBody>
                  <a:tcPr marL="9525" marR="9525" marT="9525" marB="0" anchor="b"/>
                </a:tc>
                <a:tc>
                  <a:txBody>
                    <a:bodyPr/>
                    <a:lstStyle/>
                    <a:p>
                      <a:pPr algn="r" fontAlgn="b"/>
                      <a:endParaRPr lang="it-IT" sz="900" b="0" i="0" u="none" strike="noStrike" dirty="0">
                        <a:solidFill>
                          <a:srgbClr val="000000"/>
                        </a:solidFill>
                        <a:latin typeface="Calibri"/>
                      </a:endParaRPr>
                    </a:p>
                  </a:txBody>
                  <a:tcPr marL="9525" marR="9525" marT="9525" marB="0" anchor="b"/>
                </a:tc>
                <a:tc>
                  <a:txBody>
                    <a:bodyPr/>
                    <a:lstStyle/>
                    <a:p>
                      <a:pPr algn="r" fontAlgn="b"/>
                      <a:endParaRPr lang="it-IT" sz="900" b="0" i="0" u="none" strike="noStrike" dirty="0">
                        <a:solidFill>
                          <a:srgbClr val="000000"/>
                        </a:solidFill>
                        <a:latin typeface="Calibri"/>
                      </a:endParaRPr>
                    </a:p>
                  </a:txBody>
                  <a:tcPr marL="9525" marR="9525" marT="9525" marB="0" anchor="b"/>
                </a:tc>
                <a:tc>
                  <a:txBody>
                    <a:bodyPr/>
                    <a:lstStyle/>
                    <a:p>
                      <a:pPr algn="r" fontAlgn="b"/>
                      <a:endParaRPr lang="it-IT" sz="900" b="0" i="0" u="none" strike="noStrike" kern="1200" dirty="0">
                        <a:solidFill>
                          <a:srgbClr val="000000"/>
                        </a:solidFill>
                        <a:latin typeface="Calibri"/>
                        <a:ea typeface="+mn-ea"/>
                        <a:cs typeface="+mn-cs"/>
                      </a:endParaRPr>
                    </a:p>
                  </a:txBody>
                  <a:tcPr marL="9525" marR="9525" marT="9525" marB="0" anchor="b"/>
                </a:tc>
                <a:tc>
                  <a:txBody>
                    <a:bodyPr/>
                    <a:lstStyle/>
                    <a:p>
                      <a:pPr algn="r" fontAlgn="b"/>
                      <a:endParaRPr lang="it-IT" sz="900" b="0" i="0" u="none" strike="noStrike" kern="1200" dirty="0">
                        <a:solidFill>
                          <a:srgbClr val="000000"/>
                        </a:solidFill>
                        <a:latin typeface="Calibri"/>
                        <a:ea typeface="+mn-ea"/>
                        <a:cs typeface="+mn-cs"/>
                      </a:endParaRPr>
                    </a:p>
                  </a:txBody>
                  <a:tcPr marL="9525" marR="9525" marT="9525" marB="0" anchor="b"/>
                </a:tc>
                <a:tc>
                  <a:txBody>
                    <a:bodyPr/>
                    <a:lstStyle/>
                    <a:p>
                      <a:pPr algn="r" fontAlgn="b"/>
                      <a:endParaRPr lang="it-IT" sz="900" b="0" i="0" u="none" strike="noStrike" kern="1200" dirty="0">
                        <a:solidFill>
                          <a:srgbClr val="000000"/>
                        </a:solidFill>
                        <a:latin typeface="Calibri"/>
                        <a:ea typeface="+mn-ea"/>
                        <a:cs typeface="+mn-cs"/>
                      </a:endParaRPr>
                    </a:p>
                  </a:txBody>
                  <a:tcPr marL="9525" marR="9525" marT="9525" marB="0" anchor="b"/>
                </a:tc>
              </a:tr>
              <a:tr h="0">
                <a:tc>
                  <a:txBody>
                    <a:bodyPr/>
                    <a:lstStyle/>
                    <a:p>
                      <a:r>
                        <a:rPr lang="en-GB" sz="1600" b="1" noProof="0" dirty="0" smtClean="0">
                          <a:solidFill>
                            <a:srgbClr val="FF0000"/>
                          </a:solidFill>
                          <a:latin typeface="Calibri" pitchFamily="34" charset="0"/>
                        </a:rPr>
                        <a:t>All at T-2</a:t>
                      </a:r>
                      <a:endParaRPr lang="en-GB" sz="1600" b="1" noProof="0" dirty="0">
                        <a:solidFill>
                          <a:srgbClr val="FF0000"/>
                        </a:solidFill>
                        <a:latin typeface="Calibri" pitchFamily="34" charset="0"/>
                      </a:endParaRPr>
                    </a:p>
                  </a:txBody>
                  <a:tcPr/>
                </a:tc>
                <a:tc>
                  <a:txBody>
                    <a:bodyPr/>
                    <a:lstStyle/>
                    <a:p>
                      <a:pPr algn="r" fontAlgn="b"/>
                      <a:endParaRPr lang="it-IT" sz="900" b="0" i="0" u="none" strike="noStrike" dirty="0">
                        <a:solidFill>
                          <a:srgbClr val="000000"/>
                        </a:solidFill>
                        <a:latin typeface="Calibri"/>
                      </a:endParaRPr>
                    </a:p>
                  </a:txBody>
                  <a:tcPr marL="9525" marR="9525" marT="9525" marB="0" anchor="b"/>
                </a:tc>
                <a:tc>
                  <a:txBody>
                    <a:bodyPr/>
                    <a:lstStyle/>
                    <a:p>
                      <a:pPr algn="r" fontAlgn="b"/>
                      <a:endParaRPr lang="it-IT" sz="900" b="0" i="0" u="none" strike="noStrike" dirty="0">
                        <a:solidFill>
                          <a:srgbClr val="000000"/>
                        </a:solidFill>
                        <a:latin typeface="Calibri"/>
                      </a:endParaRPr>
                    </a:p>
                  </a:txBody>
                  <a:tcPr marL="9525" marR="9525" marT="9525" marB="0" anchor="b"/>
                </a:tc>
                <a:tc>
                  <a:txBody>
                    <a:bodyPr/>
                    <a:lstStyle/>
                    <a:p>
                      <a:pPr algn="r" fontAlgn="b"/>
                      <a:endParaRPr lang="it-IT" sz="900" b="0" i="0" u="none" strike="noStrike" dirty="0">
                        <a:solidFill>
                          <a:srgbClr val="000000"/>
                        </a:solidFill>
                        <a:latin typeface="Calibri"/>
                      </a:endParaRPr>
                    </a:p>
                  </a:txBody>
                  <a:tcPr marL="9525" marR="9525" marT="9525" marB="0" anchor="b"/>
                </a:tc>
                <a:tc>
                  <a:txBody>
                    <a:bodyPr/>
                    <a:lstStyle/>
                    <a:p>
                      <a:pPr algn="r" fontAlgn="b"/>
                      <a:endParaRPr lang="it-IT" sz="900" b="0" i="0" u="none" strike="noStrike" dirty="0">
                        <a:solidFill>
                          <a:srgbClr val="000000"/>
                        </a:solidFill>
                        <a:latin typeface="Calibri"/>
                      </a:endParaRPr>
                    </a:p>
                  </a:txBody>
                  <a:tcPr marL="9525" marR="9525" marT="9525" marB="0" anchor="b"/>
                </a:tc>
                <a:tc>
                  <a:txBody>
                    <a:bodyPr/>
                    <a:lstStyle/>
                    <a:p>
                      <a:pPr algn="r" fontAlgn="b"/>
                      <a:endParaRPr lang="it-IT" sz="900" b="0" i="0" u="none" strike="noStrike" kern="1200" dirty="0">
                        <a:solidFill>
                          <a:srgbClr val="000000"/>
                        </a:solidFill>
                        <a:latin typeface="Calibri"/>
                        <a:ea typeface="+mn-ea"/>
                        <a:cs typeface="+mn-cs"/>
                      </a:endParaRPr>
                    </a:p>
                  </a:txBody>
                  <a:tcPr marL="9525" marR="9525" marT="9525" marB="0" anchor="b"/>
                </a:tc>
                <a:tc>
                  <a:txBody>
                    <a:bodyPr/>
                    <a:lstStyle/>
                    <a:p>
                      <a:pPr algn="r" fontAlgn="b"/>
                      <a:endParaRPr lang="it-IT" sz="900" b="0" i="0" u="none" strike="noStrike" kern="1200" dirty="0">
                        <a:solidFill>
                          <a:srgbClr val="000000"/>
                        </a:solidFill>
                        <a:latin typeface="Calibri"/>
                        <a:ea typeface="+mn-ea"/>
                        <a:cs typeface="+mn-cs"/>
                      </a:endParaRPr>
                    </a:p>
                  </a:txBody>
                  <a:tcPr marL="9525" marR="9525" marT="9525" marB="0" anchor="b"/>
                </a:tc>
                <a:tc>
                  <a:txBody>
                    <a:bodyPr/>
                    <a:lstStyle/>
                    <a:p>
                      <a:pPr algn="r" fontAlgn="b"/>
                      <a:endParaRPr lang="it-IT" sz="900" b="0" i="0" u="none" strike="noStrike" kern="1200" dirty="0">
                        <a:solidFill>
                          <a:srgbClr val="000000"/>
                        </a:solidFill>
                        <a:latin typeface="Calibri"/>
                        <a:ea typeface="+mn-ea"/>
                        <a:cs typeface="+mn-cs"/>
                      </a:endParaRPr>
                    </a:p>
                  </a:txBody>
                  <a:tcPr marL="9525" marR="9525" marT="9525" marB="0" anchor="b"/>
                </a:tc>
              </a:tr>
              <a:tr h="370840">
                <a:tc>
                  <a:txBody>
                    <a:bodyPr/>
                    <a:lstStyle/>
                    <a:p>
                      <a:r>
                        <a:rPr lang="en-GB" sz="1600" noProof="0" dirty="0" smtClean="0">
                          <a:latin typeface="Calibri" pitchFamily="34" charset="0"/>
                        </a:rPr>
                        <a:t>Size </a:t>
                      </a:r>
                      <a:endParaRPr lang="en-GB" sz="1600" noProof="0" dirty="0">
                        <a:latin typeface="Calibri" pitchFamily="34" charset="0"/>
                      </a:endParaRPr>
                    </a:p>
                  </a:txBody>
                  <a:tcPr/>
                </a:tc>
                <a:tc>
                  <a:txBody>
                    <a:bodyPr/>
                    <a:lstStyle/>
                    <a:p>
                      <a:pPr algn="r" fontAlgn="b"/>
                      <a:r>
                        <a:rPr lang="it-IT" sz="1600" b="0" i="0" u="none" strike="noStrike" dirty="0">
                          <a:solidFill>
                            <a:srgbClr val="000000"/>
                          </a:solidFill>
                          <a:latin typeface="Calibri"/>
                        </a:rPr>
                        <a:t>93.5</a:t>
                      </a:r>
                    </a:p>
                  </a:txBody>
                  <a:tcPr marL="9525" marR="9525" marT="9525" marB="0" anchor="b"/>
                </a:tc>
                <a:tc>
                  <a:txBody>
                    <a:bodyPr/>
                    <a:lstStyle/>
                    <a:p>
                      <a:pPr algn="r" fontAlgn="b"/>
                      <a:r>
                        <a:rPr lang="it-IT" sz="1600" b="0" i="0" u="none" strike="noStrike" dirty="0">
                          <a:solidFill>
                            <a:srgbClr val="000000"/>
                          </a:solidFill>
                          <a:latin typeface="Calibri"/>
                        </a:rPr>
                        <a:t>51.6</a:t>
                      </a:r>
                    </a:p>
                  </a:txBody>
                  <a:tcPr marL="9525" marR="9525" marT="9525" marB="0" anchor="b"/>
                </a:tc>
                <a:tc>
                  <a:txBody>
                    <a:bodyPr/>
                    <a:lstStyle/>
                    <a:p>
                      <a:pPr algn="r" fontAlgn="b"/>
                      <a:r>
                        <a:rPr lang="it-IT" sz="1600" b="0" i="0" u="none" strike="noStrike" dirty="0">
                          <a:solidFill>
                            <a:srgbClr val="000000"/>
                          </a:solidFill>
                          <a:latin typeface="Calibri"/>
                        </a:rPr>
                        <a:t>68.1</a:t>
                      </a:r>
                    </a:p>
                  </a:txBody>
                  <a:tcPr marL="9525" marR="9525" marT="9525" marB="0" anchor="b"/>
                </a:tc>
                <a:tc>
                  <a:txBody>
                    <a:bodyPr/>
                    <a:lstStyle/>
                    <a:p>
                      <a:pPr algn="r" fontAlgn="b"/>
                      <a:endParaRPr lang="it-IT" sz="1600" b="0" i="0" u="none" strike="noStrike" dirty="0">
                        <a:solidFill>
                          <a:srgbClr val="000000"/>
                        </a:solidFill>
                        <a:latin typeface="Calibri"/>
                      </a:endParaRPr>
                    </a:p>
                  </a:txBody>
                  <a:tcPr marL="9525" marR="9525" marT="9525" marB="0" anchor="b"/>
                </a:tc>
                <a:tc>
                  <a:txBody>
                    <a:bodyPr/>
                    <a:lstStyle/>
                    <a:p>
                      <a:pPr algn="r" fontAlgn="b"/>
                      <a:r>
                        <a:rPr lang="it-IT" sz="1600" b="0" i="0" u="none" strike="noStrike">
                          <a:solidFill>
                            <a:srgbClr val="000000"/>
                          </a:solidFill>
                          <a:latin typeface="Calibri"/>
                        </a:rPr>
                        <a:t>127.2</a:t>
                      </a:r>
                    </a:p>
                  </a:txBody>
                  <a:tcPr marL="9525" marR="9525" marT="9525" marB="0" anchor="b"/>
                </a:tc>
                <a:tc>
                  <a:txBody>
                    <a:bodyPr/>
                    <a:lstStyle/>
                    <a:p>
                      <a:pPr algn="r" fontAlgn="b"/>
                      <a:r>
                        <a:rPr lang="it-IT" sz="1600" b="0" i="0" u="none" strike="noStrike">
                          <a:solidFill>
                            <a:srgbClr val="000000"/>
                          </a:solidFill>
                          <a:latin typeface="Calibri"/>
                        </a:rPr>
                        <a:t>72.1</a:t>
                      </a:r>
                    </a:p>
                  </a:txBody>
                  <a:tcPr marL="9525" marR="9525" marT="9525" marB="0" anchor="b"/>
                </a:tc>
                <a:tc>
                  <a:txBody>
                    <a:bodyPr/>
                    <a:lstStyle/>
                    <a:p>
                      <a:pPr algn="r" fontAlgn="b"/>
                      <a:r>
                        <a:rPr lang="it-IT" sz="1600" b="0" i="0" u="none" strike="noStrike" dirty="0">
                          <a:solidFill>
                            <a:srgbClr val="000000"/>
                          </a:solidFill>
                          <a:latin typeface="Calibri"/>
                        </a:rPr>
                        <a:t>97.9</a:t>
                      </a:r>
                    </a:p>
                  </a:txBody>
                  <a:tcPr marL="9525" marR="9525" marT="9525" marB="0" anchor="b"/>
                </a:tc>
              </a:tr>
              <a:tr h="370840">
                <a:tc>
                  <a:txBody>
                    <a:bodyPr/>
                    <a:lstStyle/>
                    <a:p>
                      <a:r>
                        <a:rPr lang="en-US" sz="1600" dirty="0" smtClean="0">
                          <a:latin typeface="Calibri" pitchFamily="34" charset="0"/>
                        </a:rPr>
                        <a:t>Productivity (log)</a:t>
                      </a:r>
                    </a:p>
                  </a:txBody>
                  <a:tcPr/>
                </a:tc>
                <a:tc>
                  <a:txBody>
                    <a:bodyPr/>
                    <a:lstStyle/>
                    <a:p>
                      <a:pPr marL="0" algn="r" defTabSz="914400" rtl="0" eaLnBrk="1" fontAlgn="b" latinLnBrk="0" hangingPunct="1"/>
                      <a:r>
                        <a:rPr lang="it-IT" sz="1600" b="0" i="0" u="none" strike="noStrike" kern="1200" dirty="0">
                          <a:solidFill>
                            <a:srgbClr val="000000"/>
                          </a:solidFill>
                          <a:latin typeface="Calibri"/>
                          <a:ea typeface="+mn-ea"/>
                          <a:cs typeface="+mn-cs"/>
                        </a:rPr>
                        <a:t>10.64</a:t>
                      </a:r>
                    </a:p>
                  </a:txBody>
                  <a:tcPr marL="7620" marR="7620" marT="7620" marB="0" anchor="b"/>
                </a:tc>
                <a:tc>
                  <a:txBody>
                    <a:bodyPr/>
                    <a:lstStyle/>
                    <a:p>
                      <a:pPr marL="0" algn="r" defTabSz="914400" rtl="0" eaLnBrk="1" fontAlgn="b" latinLnBrk="0" hangingPunct="1"/>
                      <a:r>
                        <a:rPr lang="it-IT" sz="1600" b="0" i="0" u="none" strike="noStrike" kern="1200" dirty="0">
                          <a:solidFill>
                            <a:srgbClr val="000000"/>
                          </a:solidFill>
                          <a:latin typeface="Calibri"/>
                          <a:ea typeface="+mn-ea"/>
                          <a:cs typeface="+mn-cs"/>
                        </a:rPr>
                        <a:t>10.58</a:t>
                      </a:r>
                    </a:p>
                  </a:txBody>
                  <a:tcPr marL="7620" marR="7620" marT="7620" marB="0" anchor="b"/>
                </a:tc>
                <a:tc>
                  <a:txBody>
                    <a:bodyPr/>
                    <a:lstStyle/>
                    <a:p>
                      <a:pPr marL="0" algn="r" defTabSz="914400" rtl="0" eaLnBrk="1" fontAlgn="b" latinLnBrk="0" hangingPunct="1"/>
                      <a:r>
                        <a:rPr lang="it-IT" sz="1600" b="0" i="0" u="none" strike="noStrike" kern="1200" dirty="0" smtClean="0">
                          <a:solidFill>
                            <a:srgbClr val="000000"/>
                          </a:solidFill>
                          <a:latin typeface="Calibri"/>
                          <a:ea typeface="+mn-ea"/>
                          <a:cs typeface="+mn-cs"/>
                        </a:rPr>
                        <a:t>10.61</a:t>
                      </a:r>
                    </a:p>
                  </a:txBody>
                  <a:tcPr marL="7620" marR="7620" marT="7620" marB="0" anchor="b"/>
                </a:tc>
                <a:tc>
                  <a:txBody>
                    <a:bodyPr/>
                    <a:lstStyle/>
                    <a:p>
                      <a:pPr algn="r" fontAlgn="b"/>
                      <a:endParaRPr lang="it-IT"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a:r>
                        <a:rPr lang="it-IT" sz="1600" b="0" i="0" u="none" strike="noStrike" kern="1200" dirty="0" smtClean="0">
                          <a:solidFill>
                            <a:srgbClr val="000000"/>
                          </a:solidFill>
                          <a:latin typeface="Calibri"/>
                          <a:ea typeface="+mn-ea"/>
                          <a:cs typeface="+mn-cs"/>
                        </a:rPr>
                        <a:t>10.62</a:t>
                      </a:r>
                      <a:endParaRPr lang="it-IT" sz="1600" b="0" i="0" u="none" strike="noStrike" kern="1200" dirty="0">
                        <a:solidFill>
                          <a:srgbClr val="000000"/>
                        </a:solidFill>
                        <a:latin typeface="Calibri"/>
                        <a:ea typeface="+mn-ea"/>
                        <a:cs typeface="+mn-cs"/>
                      </a:endParaRPr>
                    </a:p>
                  </a:txBody>
                  <a:tcPr marL="7620" marR="7620" marT="7620" marB="0" anchor="b"/>
                </a:tc>
                <a:tc>
                  <a:txBody>
                    <a:bodyPr/>
                    <a:lstStyle/>
                    <a:p>
                      <a:pPr algn="r" fontAlgn="b"/>
                      <a:r>
                        <a:rPr lang="it-IT" sz="1600" b="0" i="0" u="none" strike="noStrike" kern="1200" dirty="0">
                          <a:solidFill>
                            <a:srgbClr val="000000"/>
                          </a:solidFill>
                          <a:latin typeface="Calibri"/>
                          <a:ea typeface="+mn-ea"/>
                          <a:cs typeface="+mn-cs"/>
                        </a:rPr>
                        <a:t>10.60</a:t>
                      </a:r>
                    </a:p>
                  </a:txBody>
                  <a:tcPr marL="7620" marR="7620" marT="7620" marB="0" anchor="b"/>
                </a:tc>
                <a:tc>
                  <a:txBody>
                    <a:bodyPr/>
                    <a:lstStyle/>
                    <a:p>
                      <a:pPr algn="r" fontAlgn="b"/>
                      <a:r>
                        <a:rPr lang="it-IT" sz="1600" b="0" i="0" u="none" strike="noStrike" kern="1200" dirty="0">
                          <a:solidFill>
                            <a:srgbClr val="000000"/>
                          </a:solidFill>
                          <a:latin typeface="Calibri"/>
                          <a:ea typeface="+mn-ea"/>
                          <a:cs typeface="+mn-cs"/>
                        </a:rPr>
                        <a:t>10.61</a:t>
                      </a:r>
                    </a:p>
                  </a:txBody>
                  <a:tcPr marL="7620" marR="7620" marT="7620" marB="0" anchor="b"/>
                </a:tc>
              </a:tr>
              <a:tr h="370840">
                <a:tc>
                  <a:txBody>
                    <a:bodyPr/>
                    <a:lstStyle/>
                    <a:p>
                      <a:r>
                        <a:rPr lang="en-US" sz="1600" dirty="0" smtClean="0">
                          <a:latin typeface="Calibri" pitchFamily="34" charset="0"/>
                        </a:rPr>
                        <a:t>Age</a:t>
                      </a:r>
                      <a:endParaRPr lang="it-IT" sz="1600" dirty="0">
                        <a:latin typeface="Calibri" pitchFamily="34" charset="0"/>
                      </a:endParaRPr>
                    </a:p>
                  </a:txBody>
                  <a:tcPr/>
                </a:tc>
                <a:tc>
                  <a:txBody>
                    <a:bodyPr/>
                    <a:lstStyle/>
                    <a:p>
                      <a:pPr algn="r" fontAlgn="b"/>
                      <a:r>
                        <a:rPr lang="it-IT" sz="1600" b="0" i="0" u="none" strike="noStrike">
                          <a:solidFill>
                            <a:srgbClr val="000000"/>
                          </a:solidFill>
                          <a:latin typeface="Calibri"/>
                        </a:rPr>
                        <a:t>20.9</a:t>
                      </a:r>
                    </a:p>
                  </a:txBody>
                  <a:tcPr marL="9525" marR="9525" marT="9525" marB="0" anchor="b"/>
                </a:tc>
                <a:tc>
                  <a:txBody>
                    <a:bodyPr/>
                    <a:lstStyle/>
                    <a:p>
                      <a:pPr algn="r" fontAlgn="b"/>
                      <a:r>
                        <a:rPr lang="it-IT" sz="1600" b="0" i="0" u="none" strike="noStrike" kern="1200">
                          <a:solidFill>
                            <a:srgbClr val="000000"/>
                          </a:solidFill>
                          <a:latin typeface="Calibri"/>
                          <a:ea typeface="+mn-ea"/>
                          <a:cs typeface="+mn-cs"/>
                        </a:rPr>
                        <a:t>18.4</a:t>
                      </a:r>
                    </a:p>
                  </a:txBody>
                  <a:tcPr marL="9525" marR="9525" marT="9525" marB="0" anchor="b"/>
                </a:tc>
                <a:tc>
                  <a:txBody>
                    <a:bodyPr/>
                    <a:lstStyle/>
                    <a:p>
                      <a:pPr algn="r" fontAlgn="b"/>
                      <a:r>
                        <a:rPr lang="it-IT" sz="1600" b="0" i="0" u="none" strike="noStrike" kern="1200" dirty="0">
                          <a:solidFill>
                            <a:srgbClr val="000000"/>
                          </a:solidFill>
                          <a:latin typeface="Calibri"/>
                          <a:ea typeface="+mn-ea"/>
                          <a:cs typeface="+mn-cs"/>
                        </a:rPr>
                        <a:t>19.4</a:t>
                      </a:r>
                    </a:p>
                  </a:txBody>
                  <a:tcPr marL="9525" marR="9525" marT="9525" marB="0" anchor="b"/>
                </a:tc>
                <a:tc>
                  <a:txBody>
                    <a:bodyPr/>
                    <a:lstStyle/>
                    <a:p>
                      <a:pPr algn="r" fontAlgn="b"/>
                      <a:endParaRPr lang="it-IT" sz="1600" b="0" i="0" u="none" strike="noStrike" dirty="0">
                        <a:solidFill>
                          <a:srgbClr val="000000"/>
                        </a:solidFill>
                        <a:latin typeface="Calibri"/>
                      </a:endParaRPr>
                    </a:p>
                  </a:txBody>
                  <a:tcPr marL="9525" marR="9525" marT="9525" marB="0" anchor="b"/>
                </a:tc>
                <a:tc>
                  <a:txBody>
                    <a:bodyPr/>
                    <a:lstStyle/>
                    <a:p>
                      <a:pPr algn="r" fontAlgn="b"/>
                      <a:r>
                        <a:rPr lang="it-IT" sz="1600" b="0" i="0" u="none" strike="noStrike" kern="1200">
                          <a:solidFill>
                            <a:srgbClr val="000000"/>
                          </a:solidFill>
                          <a:latin typeface="Calibri"/>
                          <a:ea typeface="+mn-ea"/>
                          <a:cs typeface="+mn-cs"/>
                        </a:rPr>
                        <a:t>20.5</a:t>
                      </a:r>
                    </a:p>
                  </a:txBody>
                  <a:tcPr marL="9525" marR="9525" marT="9525" marB="0" anchor="b"/>
                </a:tc>
                <a:tc>
                  <a:txBody>
                    <a:bodyPr/>
                    <a:lstStyle/>
                    <a:p>
                      <a:pPr algn="r" fontAlgn="b"/>
                      <a:r>
                        <a:rPr lang="it-IT" sz="1600" b="0" i="0" u="none" strike="noStrike" kern="1200">
                          <a:solidFill>
                            <a:srgbClr val="000000"/>
                          </a:solidFill>
                          <a:latin typeface="Calibri"/>
                          <a:ea typeface="+mn-ea"/>
                          <a:cs typeface="+mn-cs"/>
                        </a:rPr>
                        <a:t>18.1</a:t>
                      </a:r>
                    </a:p>
                  </a:txBody>
                  <a:tcPr marL="9525" marR="9525" marT="9525" marB="0" anchor="b"/>
                </a:tc>
                <a:tc>
                  <a:txBody>
                    <a:bodyPr/>
                    <a:lstStyle/>
                    <a:p>
                      <a:pPr algn="r" fontAlgn="b"/>
                      <a:r>
                        <a:rPr lang="it-IT" sz="1600" b="0" i="0" u="none" strike="noStrike" kern="1200" dirty="0">
                          <a:solidFill>
                            <a:srgbClr val="000000"/>
                          </a:solidFill>
                          <a:latin typeface="Calibri"/>
                          <a:ea typeface="+mn-ea"/>
                          <a:cs typeface="+mn-cs"/>
                        </a:rPr>
                        <a:t>19.2</a:t>
                      </a:r>
                    </a:p>
                  </a:txBody>
                  <a:tcPr marL="9525" marR="9525" marT="9525" marB="0" anchor="b"/>
                </a:tc>
              </a:tr>
              <a:tr h="370840">
                <a:tc>
                  <a:txBody>
                    <a:bodyPr/>
                    <a:lstStyle/>
                    <a:p>
                      <a:r>
                        <a:rPr lang="pt-BR" sz="1600" dirty="0" smtClean="0">
                          <a:latin typeface="Calibri" pitchFamily="34" charset="0"/>
                        </a:rPr>
                        <a:t>R&amp;D Intensity </a:t>
                      </a:r>
                      <a:endParaRPr lang="it-IT" sz="1600" dirty="0">
                        <a:latin typeface="Calibri" pitchFamily="34" charset="0"/>
                      </a:endParaRPr>
                    </a:p>
                  </a:txBody>
                  <a:tcPr/>
                </a:tc>
                <a:tc>
                  <a:txBody>
                    <a:bodyPr/>
                    <a:lstStyle/>
                    <a:p>
                      <a:pPr algn="r" fontAlgn="b"/>
                      <a:r>
                        <a:rPr lang="it-IT" sz="1600" b="0" i="0" u="none" strike="noStrike">
                          <a:solidFill>
                            <a:srgbClr val="000000"/>
                          </a:solidFill>
                          <a:latin typeface="Calibri"/>
                        </a:rPr>
                        <a:t>2.2</a:t>
                      </a:r>
                    </a:p>
                  </a:txBody>
                  <a:tcPr marL="9525" marR="9525" marT="9525" marB="0" anchor="b"/>
                </a:tc>
                <a:tc>
                  <a:txBody>
                    <a:bodyPr/>
                    <a:lstStyle/>
                    <a:p>
                      <a:pPr algn="r" fontAlgn="b"/>
                      <a:r>
                        <a:rPr lang="it-IT" sz="1600" b="0" i="0" u="none" strike="noStrike">
                          <a:solidFill>
                            <a:srgbClr val="000000"/>
                          </a:solidFill>
                          <a:latin typeface="Calibri"/>
                        </a:rPr>
                        <a:t>0.9</a:t>
                      </a:r>
                    </a:p>
                  </a:txBody>
                  <a:tcPr marL="9525" marR="9525" marT="9525" marB="0" anchor="b"/>
                </a:tc>
                <a:tc>
                  <a:txBody>
                    <a:bodyPr/>
                    <a:lstStyle/>
                    <a:p>
                      <a:pPr algn="r" fontAlgn="b"/>
                      <a:r>
                        <a:rPr lang="it-IT" sz="1600" b="0" i="0" u="none" strike="noStrike" dirty="0">
                          <a:solidFill>
                            <a:srgbClr val="000000"/>
                          </a:solidFill>
                          <a:latin typeface="Calibri"/>
                        </a:rPr>
                        <a:t>1.4</a:t>
                      </a:r>
                    </a:p>
                  </a:txBody>
                  <a:tcPr marL="9525" marR="9525" marT="9525" marB="0" anchor="b"/>
                </a:tc>
                <a:tc>
                  <a:txBody>
                    <a:bodyPr/>
                    <a:lstStyle/>
                    <a:p>
                      <a:pPr algn="r" fontAlgn="b"/>
                      <a:endParaRPr lang="it-IT" sz="1600" b="0" i="0" u="none" strike="noStrike" dirty="0">
                        <a:solidFill>
                          <a:srgbClr val="000000"/>
                        </a:solidFill>
                        <a:latin typeface="Calibri"/>
                      </a:endParaRPr>
                    </a:p>
                  </a:txBody>
                  <a:tcPr marL="9525" marR="9525" marT="9525" marB="0" anchor="b"/>
                </a:tc>
                <a:tc>
                  <a:txBody>
                    <a:bodyPr/>
                    <a:lstStyle/>
                    <a:p>
                      <a:pPr algn="r" fontAlgn="b"/>
                      <a:r>
                        <a:rPr lang="it-IT" sz="1600" b="0" i="0" u="none" strike="noStrike" kern="1200">
                          <a:solidFill>
                            <a:srgbClr val="000000"/>
                          </a:solidFill>
                          <a:latin typeface="Calibri"/>
                          <a:ea typeface="+mn-ea"/>
                          <a:cs typeface="+mn-cs"/>
                        </a:rPr>
                        <a:t>3.4</a:t>
                      </a:r>
                    </a:p>
                  </a:txBody>
                  <a:tcPr marL="9525" marR="9525" marT="9525" marB="0" anchor="b"/>
                </a:tc>
                <a:tc>
                  <a:txBody>
                    <a:bodyPr/>
                    <a:lstStyle/>
                    <a:p>
                      <a:pPr algn="r" fontAlgn="b"/>
                      <a:r>
                        <a:rPr lang="it-IT" sz="1600" b="0" i="0" u="none" strike="noStrike" kern="1200">
                          <a:solidFill>
                            <a:srgbClr val="000000"/>
                          </a:solidFill>
                          <a:latin typeface="Calibri"/>
                          <a:ea typeface="+mn-ea"/>
                          <a:cs typeface="+mn-cs"/>
                        </a:rPr>
                        <a:t>1.7</a:t>
                      </a:r>
                    </a:p>
                  </a:txBody>
                  <a:tcPr marL="9525" marR="9525" marT="9525" marB="0" anchor="b"/>
                </a:tc>
                <a:tc>
                  <a:txBody>
                    <a:bodyPr/>
                    <a:lstStyle/>
                    <a:p>
                      <a:pPr algn="r" fontAlgn="b"/>
                      <a:r>
                        <a:rPr lang="it-IT" sz="1600" b="0" i="0" u="none" strike="noStrike" kern="1200" dirty="0">
                          <a:solidFill>
                            <a:srgbClr val="000000"/>
                          </a:solidFill>
                          <a:latin typeface="Calibri"/>
                          <a:ea typeface="+mn-ea"/>
                          <a:cs typeface="+mn-cs"/>
                        </a:rPr>
                        <a:t>2.5</a:t>
                      </a:r>
                    </a:p>
                  </a:txBody>
                  <a:tcPr marL="9525" marR="9525" marT="9525" marB="0" anchor="b"/>
                </a:tc>
              </a:tr>
              <a:tr h="370840">
                <a:tc>
                  <a:txBody>
                    <a:bodyPr/>
                    <a:lstStyle/>
                    <a:p>
                      <a:r>
                        <a:rPr lang="it-IT" sz="1600" dirty="0" smtClean="0">
                          <a:latin typeface="Calibri" pitchFamily="34" charset="0"/>
                        </a:rPr>
                        <a:t>Group</a:t>
                      </a:r>
                    </a:p>
                  </a:txBody>
                  <a:tcPr/>
                </a:tc>
                <a:tc>
                  <a:txBody>
                    <a:bodyPr/>
                    <a:lstStyle/>
                    <a:p>
                      <a:pPr algn="r" fontAlgn="b"/>
                      <a:r>
                        <a:rPr lang="it-IT" sz="1600" b="0" i="0" u="none" strike="noStrike">
                          <a:solidFill>
                            <a:srgbClr val="000000"/>
                          </a:solidFill>
                          <a:latin typeface="Calibri"/>
                        </a:rPr>
                        <a:t>26%</a:t>
                      </a:r>
                    </a:p>
                  </a:txBody>
                  <a:tcPr marL="9525" marR="9525" marT="9525" marB="0" anchor="b"/>
                </a:tc>
                <a:tc>
                  <a:txBody>
                    <a:bodyPr/>
                    <a:lstStyle/>
                    <a:p>
                      <a:pPr algn="r" fontAlgn="b"/>
                      <a:r>
                        <a:rPr lang="it-IT" sz="1600" b="0" i="0" u="none" strike="noStrike">
                          <a:solidFill>
                            <a:srgbClr val="000000"/>
                          </a:solidFill>
                          <a:latin typeface="Calibri"/>
                        </a:rPr>
                        <a:t>15%</a:t>
                      </a:r>
                    </a:p>
                  </a:txBody>
                  <a:tcPr marL="9525" marR="9525" marT="9525" marB="0" anchor="b"/>
                </a:tc>
                <a:tc>
                  <a:txBody>
                    <a:bodyPr/>
                    <a:lstStyle/>
                    <a:p>
                      <a:pPr algn="r" fontAlgn="b"/>
                      <a:r>
                        <a:rPr lang="it-IT" sz="1600" b="0" i="0" u="none" strike="noStrike">
                          <a:solidFill>
                            <a:srgbClr val="000000"/>
                          </a:solidFill>
                          <a:latin typeface="Calibri"/>
                        </a:rPr>
                        <a:t>19%</a:t>
                      </a:r>
                    </a:p>
                  </a:txBody>
                  <a:tcPr marL="9525" marR="9525" marT="9525" marB="0" anchor="b"/>
                </a:tc>
                <a:tc>
                  <a:txBody>
                    <a:bodyPr/>
                    <a:lstStyle/>
                    <a:p>
                      <a:pPr algn="l" fontAlgn="b"/>
                      <a:endParaRPr lang="it-IT" sz="1600" b="0" i="0" u="none" strike="noStrike">
                        <a:solidFill>
                          <a:srgbClr val="000000"/>
                        </a:solidFill>
                        <a:latin typeface="Calibri"/>
                      </a:endParaRPr>
                    </a:p>
                  </a:txBody>
                  <a:tcPr marL="9525" marR="9525" marT="9525" marB="0" anchor="b"/>
                </a:tc>
                <a:tc>
                  <a:txBody>
                    <a:bodyPr/>
                    <a:lstStyle/>
                    <a:p>
                      <a:pPr algn="r" fontAlgn="b"/>
                      <a:r>
                        <a:rPr lang="it-IT" sz="1600" b="0" i="0" u="none" strike="noStrike">
                          <a:solidFill>
                            <a:srgbClr val="000000"/>
                          </a:solidFill>
                          <a:latin typeface="Calibri"/>
                        </a:rPr>
                        <a:t>31%</a:t>
                      </a:r>
                    </a:p>
                  </a:txBody>
                  <a:tcPr marL="9525" marR="9525" marT="9525" marB="0" anchor="b"/>
                </a:tc>
                <a:tc>
                  <a:txBody>
                    <a:bodyPr/>
                    <a:lstStyle/>
                    <a:p>
                      <a:pPr algn="r" fontAlgn="b"/>
                      <a:r>
                        <a:rPr lang="it-IT" sz="1600" b="0" i="0" u="none" strike="noStrike">
                          <a:solidFill>
                            <a:srgbClr val="000000"/>
                          </a:solidFill>
                          <a:latin typeface="Calibri"/>
                        </a:rPr>
                        <a:t>20%</a:t>
                      </a:r>
                    </a:p>
                  </a:txBody>
                  <a:tcPr marL="9525" marR="9525" marT="9525" marB="0" anchor="b"/>
                </a:tc>
                <a:tc>
                  <a:txBody>
                    <a:bodyPr/>
                    <a:lstStyle/>
                    <a:p>
                      <a:pPr algn="r" fontAlgn="b"/>
                      <a:r>
                        <a:rPr lang="it-IT" sz="1600" b="0" i="0" u="none" strike="noStrike">
                          <a:solidFill>
                            <a:srgbClr val="000000"/>
                          </a:solidFill>
                          <a:latin typeface="Calibri"/>
                        </a:rPr>
                        <a:t>25%</a:t>
                      </a:r>
                    </a:p>
                  </a:txBody>
                  <a:tcPr marL="9525" marR="9525" marT="9525" marB="0" anchor="b"/>
                </a:tc>
              </a:tr>
              <a:tr h="370840">
                <a:tc>
                  <a:txBody>
                    <a:bodyPr/>
                    <a:lstStyle/>
                    <a:p>
                      <a:r>
                        <a:rPr lang="en-GB" sz="1600" noProof="0" dirty="0" smtClean="0">
                          <a:latin typeface="Calibri" pitchFamily="34" charset="0"/>
                        </a:rPr>
                        <a:t>Local Network</a:t>
                      </a:r>
                    </a:p>
                  </a:txBody>
                  <a:tcPr/>
                </a:tc>
                <a:tc>
                  <a:txBody>
                    <a:bodyPr/>
                    <a:lstStyle/>
                    <a:p>
                      <a:pPr algn="r" fontAlgn="b"/>
                      <a:r>
                        <a:rPr lang="it-IT" sz="1600" b="0" i="0" u="none" strike="noStrike">
                          <a:solidFill>
                            <a:srgbClr val="000000"/>
                          </a:solidFill>
                          <a:latin typeface="Calibri"/>
                        </a:rPr>
                        <a:t>39%</a:t>
                      </a:r>
                    </a:p>
                  </a:txBody>
                  <a:tcPr marL="9525" marR="9525" marT="9525" marB="0" anchor="b"/>
                </a:tc>
                <a:tc>
                  <a:txBody>
                    <a:bodyPr/>
                    <a:lstStyle/>
                    <a:p>
                      <a:pPr algn="r" fontAlgn="b"/>
                      <a:r>
                        <a:rPr lang="it-IT" sz="1600" b="0" i="0" u="none" strike="noStrike">
                          <a:solidFill>
                            <a:srgbClr val="000000"/>
                          </a:solidFill>
                          <a:latin typeface="Calibri"/>
                        </a:rPr>
                        <a:t>42%</a:t>
                      </a:r>
                    </a:p>
                  </a:txBody>
                  <a:tcPr marL="9525" marR="9525" marT="9525" marB="0" anchor="b"/>
                </a:tc>
                <a:tc>
                  <a:txBody>
                    <a:bodyPr/>
                    <a:lstStyle/>
                    <a:p>
                      <a:pPr algn="r" fontAlgn="b"/>
                      <a:r>
                        <a:rPr lang="it-IT" sz="1600" b="0" i="0" u="none" strike="noStrike">
                          <a:solidFill>
                            <a:srgbClr val="000000"/>
                          </a:solidFill>
                          <a:latin typeface="Calibri"/>
                        </a:rPr>
                        <a:t>41%</a:t>
                      </a:r>
                    </a:p>
                  </a:txBody>
                  <a:tcPr marL="9525" marR="9525" marT="9525" marB="0" anchor="b"/>
                </a:tc>
                <a:tc>
                  <a:txBody>
                    <a:bodyPr/>
                    <a:lstStyle/>
                    <a:p>
                      <a:pPr algn="l" fontAlgn="b"/>
                      <a:endParaRPr lang="it-IT" sz="1600" b="0" i="0" u="none" strike="noStrike">
                        <a:solidFill>
                          <a:srgbClr val="000000"/>
                        </a:solidFill>
                        <a:latin typeface="Calibri"/>
                      </a:endParaRPr>
                    </a:p>
                  </a:txBody>
                  <a:tcPr marL="9525" marR="9525" marT="9525" marB="0" anchor="b"/>
                </a:tc>
                <a:tc>
                  <a:txBody>
                    <a:bodyPr/>
                    <a:lstStyle/>
                    <a:p>
                      <a:pPr algn="r" fontAlgn="b"/>
                      <a:r>
                        <a:rPr lang="it-IT" sz="1600" b="0" i="0" u="none" strike="noStrike">
                          <a:solidFill>
                            <a:srgbClr val="000000"/>
                          </a:solidFill>
                          <a:latin typeface="Calibri"/>
                        </a:rPr>
                        <a:t>47%</a:t>
                      </a:r>
                    </a:p>
                  </a:txBody>
                  <a:tcPr marL="9525" marR="9525" marT="9525" marB="0" anchor="b"/>
                </a:tc>
                <a:tc>
                  <a:txBody>
                    <a:bodyPr/>
                    <a:lstStyle/>
                    <a:p>
                      <a:pPr algn="r" fontAlgn="b"/>
                      <a:r>
                        <a:rPr lang="it-IT" sz="1600" b="0" i="0" u="none" strike="noStrike">
                          <a:solidFill>
                            <a:srgbClr val="000000"/>
                          </a:solidFill>
                          <a:latin typeface="Calibri"/>
                        </a:rPr>
                        <a:t>56%</a:t>
                      </a:r>
                    </a:p>
                  </a:txBody>
                  <a:tcPr marL="9525" marR="9525" marT="9525" marB="0" anchor="b"/>
                </a:tc>
                <a:tc>
                  <a:txBody>
                    <a:bodyPr/>
                    <a:lstStyle/>
                    <a:p>
                      <a:pPr algn="r" fontAlgn="b"/>
                      <a:r>
                        <a:rPr lang="it-IT" sz="1600" b="0" i="0" u="none" strike="noStrike" dirty="0">
                          <a:solidFill>
                            <a:srgbClr val="000000"/>
                          </a:solidFill>
                          <a:latin typeface="Calibri"/>
                        </a:rPr>
                        <a:t>52%</a:t>
                      </a:r>
                    </a:p>
                  </a:txBody>
                  <a:tcPr marL="9525" marR="9525" marT="9525" marB="0" anchor="b"/>
                </a:tc>
              </a:tr>
              <a:tr h="370840">
                <a:tc>
                  <a:txBody>
                    <a:bodyPr/>
                    <a:lstStyle/>
                    <a:p>
                      <a:endParaRPr lang="it-IT" sz="1600" dirty="0" smtClean="0">
                        <a:latin typeface="Calibri" pitchFamily="34" charset="0"/>
                      </a:endParaRPr>
                    </a:p>
                  </a:txBody>
                  <a:tcPr/>
                </a:tc>
                <a:tc>
                  <a:txBody>
                    <a:bodyPr/>
                    <a:lstStyle/>
                    <a:p>
                      <a:endParaRPr lang="it-IT" dirty="0">
                        <a:latin typeface="Calibri" pitchFamily="34" charset="0"/>
                      </a:endParaRPr>
                    </a:p>
                  </a:txBody>
                  <a:tcPr/>
                </a:tc>
                <a:tc>
                  <a:txBody>
                    <a:bodyPr/>
                    <a:lstStyle/>
                    <a:p>
                      <a:endParaRPr lang="it-IT" dirty="0">
                        <a:latin typeface="Calibri" pitchFamily="34" charset="0"/>
                      </a:endParaRPr>
                    </a:p>
                  </a:txBody>
                  <a:tcPr/>
                </a:tc>
                <a:tc>
                  <a:txBody>
                    <a:bodyPr/>
                    <a:lstStyle/>
                    <a:p>
                      <a:endParaRPr lang="it-IT" dirty="0">
                        <a:latin typeface="Calibri" pitchFamily="34" charset="0"/>
                      </a:endParaRPr>
                    </a:p>
                  </a:txBody>
                  <a:tcPr/>
                </a:tc>
                <a:tc>
                  <a:txBody>
                    <a:bodyPr/>
                    <a:lstStyle/>
                    <a:p>
                      <a:endParaRPr lang="it-IT" dirty="0">
                        <a:latin typeface="Calibri" pitchFamily="34" charset="0"/>
                      </a:endParaRPr>
                    </a:p>
                  </a:txBody>
                  <a:tcPr/>
                </a:tc>
                <a:tc>
                  <a:txBody>
                    <a:bodyPr/>
                    <a:lstStyle/>
                    <a:p>
                      <a:endParaRPr lang="it-IT" dirty="0">
                        <a:latin typeface="Calibri" pitchFamily="34" charset="0"/>
                      </a:endParaRPr>
                    </a:p>
                  </a:txBody>
                  <a:tcPr/>
                </a:tc>
                <a:tc>
                  <a:txBody>
                    <a:bodyPr/>
                    <a:lstStyle/>
                    <a:p>
                      <a:endParaRPr lang="it-IT" dirty="0">
                        <a:latin typeface="Calibri" pitchFamily="34" charset="0"/>
                      </a:endParaRPr>
                    </a:p>
                  </a:txBody>
                  <a:tcPr/>
                </a:tc>
                <a:tc>
                  <a:txBody>
                    <a:bodyPr/>
                    <a:lstStyle/>
                    <a:p>
                      <a:endParaRPr lang="it-IT" dirty="0">
                        <a:latin typeface="Calibri" pitchFamily="34" charset="0"/>
                      </a:endParaRPr>
                    </a:p>
                  </a:txBody>
                  <a:tcPr/>
                </a:tc>
              </a:tr>
            </a:tbl>
          </a:graphicData>
        </a:graphic>
      </p:graphicFrame>
    </p:spTree>
    <p:extLst>
      <p:ext uri="{BB962C8B-B14F-4D97-AF65-F5344CB8AC3E}">
        <p14:creationId xmlns:p14="http://schemas.microsoft.com/office/powerpoint/2010/main" xmlns="" val="1100775177"/>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0000" y="108000"/>
            <a:ext cx="8820150" cy="476126"/>
          </a:xfrm>
        </p:spPr>
        <p:txBody>
          <a:bodyPr/>
          <a:lstStyle/>
          <a:p>
            <a:r>
              <a:rPr lang="en-GB" kern="1200" dirty="0" smtClean="0"/>
              <a:t>Some descriptive statistics/1</a:t>
            </a:r>
            <a:endParaRPr lang="it-IT" dirty="0"/>
          </a:p>
        </p:txBody>
      </p:sp>
      <p:pic>
        <p:nvPicPr>
          <p:cNvPr id="3" name="Immagine 2"/>
          <p:cNvPicPr>
            <a:picLocks noChangeAspect="1"/>
          </p:cNvPicPr>
          <p:nvPr/>
        </p:nvPicPr>
        <p:blipFill>
          <a:blip r:embed="rId3" cstate="print"/>
          <a:stretch>
            <a:fillRect/>
          </a:stretch>
        </p:blipFill>
        <p:spPr>
          <a:xfrm>
            <a:off x="179512" y="735456"/>
            <a:ext cx="8407257" cy="5717880"/>
          </a:xfrm>
          <a:prstGeom prst="rect">
            <a:avLst/>
          </a:prstGeom>
        </p:spPr>
      </p:pic>
    </p:spTree>
    <p:extLst>
      <p:ext uri="{BB962C8B-B14F-4D97-AF65-F5344CB8AC3E}">
        <p14:creationId xmlns:p14="http://schemas.microsoft.com/office/powerpoint/2010/main" xmlns="" val="250865397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p:nvPr>
        </p:nvSpPr>
        <p:spPr bwMode="auto">
          <a:xfrm>
            <a:off x="180000" y="108000"/>
            <a:ext cx="8820150" cy="533400"/>
          </a:xfrm>
          <a:noFill/>
          <a:ln w="9525">
            <a:noFill/>
            <a:miter lim="800000"/>
            <a:headEnd/>
            <a:tailEnd/>
          </a:ln>
        </p:spPr>
        <p:txBody>
          <a:bodyPr/>
          <a:lstStyle/>
          <a:p>
            <a:pPr eaLnBrk="1" hangingPunct="1"/>
            <a:r>
              <a:rPr lang="en-GB" kern="1200" dirty="0" smtClean="0">
                <a:ea typeface="+mn-ea"/>
                <a:cs typeface="+mn-cs"/>
              </a:rPr>
              <a:t>Motivation / 1</a:t>
            </a:r>
          </a:p>
        </p:txBody>
      </p:sp>
      <p:sp>
        <p:nvSpPr>
          <p:cNvPr id="4" name="Rettangolo 3"/>
          <p:cNvSpPr/>
          <p:nvPr/>
        </p:nvSpPr>
        <p:spPr>
          <a:xfrm>
            <a:off x="179512" y="900000"/>
            <a:ext cx="8640000" cy="3785652"/>
          </a:xfrm>
          <a:prstGeom prst="rect">
            <a:avLst/>
          </a:prstGeom>
        </p:spPr>
        <p:txBody>
          <a:bodyPr wrap="square">
            <a:spAutoFit/>
          </a:bodyPr>
          <a:lstStyle/>
          <a:p>
            <a:pPr algn="just"/>
            <a:endParaRPr lang="en-US" sz="2400" i="1" dirty="0" smtClean="0">
              <a:latin typeface="Calibri" pitchFamily="34" charset="0"/>
            </a:endParaRPr>
          </a:p>
          <a:p>
            <a:pPr algn="just"/>
            <a:r>
              <a:rPr lang="en-US" sz="2400" i="1" dirty="0" smtClean="0">
                <a:latin typeface="Calibri" pitchFamily="34" charset="0"/>
              </a:rPr>
              <a:t>Research in international trade has changed dramatically over the past fifteen years as its focus has shifted from industries and countries to firms and products. This transformation was instigated by the emergence of a wide range of micro-datasets exhibiting sharp variation in firm outcomes and attributes, even within narrow industries. Models developed in reaction to this challenge both rationalize this heterogeneity and offer new insight into the ways in which economies respond to international trade</a:t>
            </a:r>
            <a:r>
              <a:rPr lang="en-GB" sz="2400" dirty="0" smtClean="0">
                <a:latin typeface="Calibri" pitchFamily="34" charset="0"/>
                <a:cs typeface="Times New Roman" panose="02020603050405020304" pitchFamily="18" charset="0"/>
              </a:rPr>
              <a:t>... (Bernard et al., 2012)</a:t>
            </a:r>
            <a:r>
              <a:rPr lang="en-GB" sz="2400" dirty="0">
                <a:latin typeface="Calibri" pitchFamily="34" charset="0"/>
                <a:cs typeface="Times New Roman" panose="02020603050405020304" pitchFamily="18" charset="0"/>
              </a:rPr>
              <a:t>.</a:t>
            </a:r>
            <a:endParaRPr lang="en-GB" sz="2400" dirty="0" smtClean="0">
              <a:latin typeface="Calibri"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e 4"/>
          <p:cNvSpPr/>
          <p:nvPr/>
        </p:nvSpPr>
        <p:spPr bwMode="auto">
          <a:xfrm>
            <a:off x="3491880" y="5301208"/>
            <a:ext cx="432048" cy="288032"/>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4" name="Ovale 3"/>
          <p:cNvSpPr/>
          <p:nvPr/>
        </p:nvSpPr>
        <p:spPr bwMode="auto">
          <a:xfrm>
            <a:off x="3419872" y="2708920"/>
            <a:ext cx="432048" cy="288032"/>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2" name="Titolo 1"/>
          <p:cNvSpPr>
            <a:spLocks noGrp="1"/>
          </p:cNvSpPr>
          <p:nvPr>
            <p:ph type="title"/>
          </p:nvPr>
        </p:nvSpPr>
        <p:spPr/>
        <p:txBody>
          <a:bodyPr/>
          <a:lstStyle/>
          <a:p>
            <a:r>
              <a:rPr lang="en-GB" dirty="0" smtClean="0"/>
              <a:t>Some descriptive statistics/2</a:t>
            </a:r>
            <a:endParaRPr lang="en-GB" dirty="0"/>
          </a:p>
        </p:txBody>
      </p:sp>
      <p:graphicFrame>
        <p:nvGraphicFramePr>
          <p:cNvPr id="3" name="Tabella 2"/>
          <p:cNvGraphicFramePr>
            <a:graphicFrameLocks noGrp="1"/>
          </p:cNvGraphicFramePr>
          <p:nvPr>
            <p:extLst>
              <p:ext uri="{D42A27DB-BD31-4B8C-83A1-F6EECF244321}">
                <p14:modId xmlns:p14="http://schemas.microsoft.com/office/powerpoint/2010/main" xmlns="" val="952831042"/>
              </p:ext>
            </p:extLst>
          </p:nvPr>
        </p:nvGraphicFramePr>
        <p:xfrm>
          <a:off x="467544" y="1169616"/>
          <a:ext cx="6912766" cy="4851672"/>
        </p:xfrm>
        <a:graphic>
          <a:graphicData uri="http://schemas.openxmlformats.org/drawingml/2006/table">
            <a:tbl>
              <a:tblPr/>
              <a:tblGrid>
                <a:gridCol w="1931519"/>
                <a:gridCol w="633934"/>
                <a:gridCol w="805626"/>
                <a:gridCol w="792418"/>
                <a:gridCol w="300999"/>
                <a:gridCol w="720080"/>
                <a:gridCol w="856531"/>
                <a:gridCol w="871659"/>
              </a:tblGrid>
              <a:tr h="427524">
                <a:tc>
                  <a:txBody>
                    <a:bodyPr/>
                    <a:lstStyle/>
                    <a:p>
                      <a:pPr algn="l" fontAlgn="t"/>
                      <a:r>
                        <a:rPr lang="it-IT" sz="1400" b="0" i="0" u="none" strike="noStrike" dirty="0">
                          <a:solidFill>
                            <a:srgbClr val="000000"/>
                          </a:solidFill>
                          <a:latin typeface="Arial"/>
                        </a:rPr>
                        <a:t> </a:t>
                      </a:r>
                    </a:p>
                  </a:txBody>
                  <a:tcPr marL="7512" marR="7512" marT="75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l" fontAlgn="t"/>
                      <a:r>
                        <a:rPr lang="it-IT" sz="1400" b="0" i="0" u="none" strike="noStrike">
                          <a:solidFill>
                            <a:srgbClr val="000000"/>
                          </a:solidFill>
                          <a:latin typeface="Arial"/>
                        </a:rPr>
                        <a:t> </a:t>
                      </a:r>
                    </a:p>
                  </a:txBody>
                  <a:tcPr marL="7512" marR="7512" marT="75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ctr"/>
                      <a:r>
                        <a:rPr lang="en-GB" sz="1400" b="0" i="0" u="none" strike="noStrike" noProof="0" dirty="0" smtClean="0">
                          <a:solidFill>
                            <a:srgbClr val="000000"/>
                          </a:solidFill>
                          <a:latin typeface="Calibri"/>
                        </a:rPr>
                        <a:t>exporters %</a:t>
                      </a:r>
                      <a:endParaRPr lang="en-GB" sz="1400" b="0" i="0" u="none" strike="noStrike" noProof="0" dirty="0">
                        <a:solidFill>
                          <a:srgbClr val="000000"/>
                        </a:solidFill>
                        <a:latin typeface="Calibri"/>
                      </a:endParaRPr>
                    </a:p>
                  </a:txBody>
                  <a:tcPr marL="7512" marR="7512" marT="75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ctr"/>
                      <a:r>
                        <a:rPr lang="en-GB" sz="1400" b="0" i="0" u="none" strike="noStrike" noProof="0" dirty="0" smtClean="0">
                          <a:solidFill>
                            <a:srgbClr val="000000"/>
                          </a:solidFill>
                          <a:latin typeface="Calibri"/>
                        </a:rPr>
                        <a:t>Export intensity</a:t>
                      </a:r>
                      <a:endParaRPr lang="en-GB" sz="1400" b="0" i="0" u="none" strike="noStrike" noProof="0" dirty="0">
                        <a:solidFill>
                          <a:srgbClr val="000000"/>
                        </a:solidFill>
                        <a:latin typeface="Calibri"/>
                      </a:endParaRPr>
                    </a:p>
                  </a:txBody>
                  <a:tcPr marL="7512" marR="7512" marT="75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ctr"/>
                      <a:endParaRPr lang="en-GB" sz="1400" b="0" i="0" u="none" strike="noStrike" noProof="0" dirty="0">
                        <a:solidFill>
                          <a:srgbClr val="000000"/>
                        </a:solidFill>
                        <a:latin typeface="Calibri"/>
                      </a:endParaRPr>
                    </a:p>
                  </a:txBody>
                  <a:tcPr marL="7512" marR="7512" marT="75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ctr"/>
                      <a:r>
                        <a:rPr lang="en-GB" sz="1400" b="0" i="0" u="none" strike="noStrike" noProof="0" dirty="0" smtClean="0">
                          <a:solidFill>
                            <a:srgbClr val="000000"/>
                          </a:solidFill>
                          <a:latin typeface="Calibri"/>
                        </a:rPr>
                        <a:t>size</a:t>
                      </a:r>
                      <a:endParaRPr lang="en-GB" sz="1400" b="0" i="0" u="none" strike="noStrike" noProof="0" dirty="0">
                        <a:solidFill>
                          <a:srgbClr val="000000"/>
                        </a:solidFill>
                        <a:latin typeface="Calibri"/>
                      </a:endParaRPr>
                    </a:p>
                  </a:txBody>
                  <a:tcPr marL="7512" marR="7512" marT="75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ctr"/>
                      <a:r>
                        <a:rPr lang="en-GB" sz="1400" b="0" i="0" u="none" strike="noStrike" noProof="0" dirty="0" smtClean="0">
                          <a:solidFill>
                            <a:srgbClr val="000000"/>
                          </a:solidFill>
                          <a:latin typeface="Calibri"/>
                        </a:rPr>
                        <a:t>R&amp;D intensity</a:t>
                      </a:r>
                      <a:endParaRPr lang="en-GB" sz="1400" b="0" i="0" u="none" strike="noStrike" noProof="0" dirty="0">
                        <a:solidFill>
                          <a:srgbClr val="000000"/>
                        </a:solidFill>
                        <a:latin typeface="Calibri"/>
                      </a:endParaRPr>
                    </a:p>
                  </a:txBody>
                  <a:tcPr marL="7512" marR="7512" marT="75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ctr"/>
                      <a:r>
                        <a:rPr lang="en-GB" sz="1400" b="0" i="0" u="none" strike="noStrike" noProof="0" dirty="0" smtClean="0">
                          <a:solidFill>
                            <a:srgbClr val="000000"/>
                          </a:solidFill>
                          <a:latin typeface="Calibri"/>
                        </a:rPr>
                        <a:t>innovators %</a:t>
                      </a:r>
                      <a:endParaRPr lang="en-GB" sz="1400" b="0" i="0" u="none" strike="noStrike" noProof="0" dirty="0">
                        <a:solidFill>
                          <a:srgbClr val="000000"/>
                        </a:solidFill>
                        <a:latin typeface="Calibri"/>
                      </a:endParaRPr>
                    </a:p>
                  </a:txBody>
                  <a:tcPr marL="7512" marR="7512" marT="75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r>
              <a:tr h="213761">
                <a:tc>
                  <a:txBody>
                    <a:bodyPr/>
                    <a:lstStyle/>
                    <a:p>
                      <a:pPr algn="l" rtl="0" fontAlgn="ctr"/>
                      <a:r>
                        <a:rPr lang="it-IT" sz="1400" b="0" i="0" u="none" strike="noStrike" dirty="0">
                          <a:solidFill>
                            <a:srgbClr val="0070C0"/>
                          </a:solidFill>
                          <a:latin typeface="Calibri"/>
                        </a:rPr>
                        <a:t>Piemonte</a:t>
                      </a:r>
                    </a:p>
                  </a:txBody>
                  <a:tcPr marL="7512" marR="7512" marT="75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b"/>
                      <a:r>
                        <a:rPr lang="it-IT" sz="1400" b="0" i="0" u="none" strike="noStrike" dirty="0">
                          <a:solidFill>
                            <a:srgbClr val="000000"/>
                          </a:solidFill>
                          <a:latin typeface="Calibri"/>
                        </a:rPr>
                        <a:t>1277</a:t>
                      </a:r>
                    </a:p>
                  </a:txBody>
                  <a:tcPr marL="7512" marR="7512" marT="7512"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it-IT" sz="1400" b="0" i="0" u="none" strike="noStrike" dirty="0">
                          <a:solidFill>
                            <a:srgbClr val="000000"/>
                          </a:solidFill>
                          <a:latin typeface="Calibri"/>
                        </a:rPr>
                        <a:t>50%</a:t>
                      </a:r>
                    </a:p>
                  </a:txBody>
                  <a:tcPr marL="7512" marR="7512" marT="7512"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it-IT" sz="1400" b="0" i="0" u="none" strike="noStrike" dirty="0">
                          <a:solidFill>
                            <a:srgbClr val="000000"/>
                          </a:solidFill>
                          <a:latin typeface="Calibri"/>
                        </a:rPr>
                        <a:t>17.18</a:t>
                      </a:r>
                    </a:p>
                  </a:txBody>
                  <a:tcPr marL="7512" marR="7512" marT="7512"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endParaRPr lang="it-IT" sz="1400" b="0" i="0" u="none" strike="noStrike" dirty="0">
                        <a:solidFill>
                          <a:srgbClr val="000000"/>
                        </a:solidFill>
                        <a:latin typeface="Calibri"/>
                      </a:endParaRPr>
                    </a:p>
                  </a:txBody>
                  <a:tcPr marL="7512" marR="7512" marT="7512"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it-IT" sz="1400" b="0" i="0" u="none" strike="noStrike" dirty="0">
                          <a:solidFill>
                            <a:srgbClr val="000000"/>
                          </a:solidFill>
                          <a:latin typeface="Calibri"/>
                        </a:rPr>
                        <a:t>85.89</a:t>
                      </a:r>
                    </a:p>
                  </a:txBody>
                  <a:tcPr marL="7512" marR="7512" marT="7512"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it-IT" sz="1400" b="0" i="0" u="none" strike="noStrike">
                          <a:solidFill>
                            <a:srgbClr val="000000"/>
                          </a:solidFill>
                          <a:latin typeface="Calibri"/>
                        </a:rPr>
                        <a:t>1.77</a:t>
                      </a:r>
                    </a:p>
                  </a:txBody>
                  <a:tcPr marL="7512" marR="7512" marT="7512"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it-IT" sz="1400" b="0" i="0" u="none" strike="noStrike">
                          <a:solidFill>
                            <a:srgbClr val="000000"/>
                          </a:solidFill>
                          <a:latin typeface="Calibri"/>
                        </a:rPr>
                        <a:t>35%</a:t>
                      </a:r>
                    </a:p>
                  </a:txBody>
                  <a:tcPr marL="7512" marR="7512" marT="7512" marB="0" anchor="b">
                    <a:lnL>
                      <a:noFill/>
                    </a:lnL>
                    <a:lnR>
                      <a:noFill/>
                    </a:lnR>
                    <a:lnT w="12700" cap="flat" cmpd="sng" algn="ctr">
                      <a:solidFill>
                        <a:srgbClr val="FFFFFF"/>
                      </a:solidFill>
                      <a:prstDash val="solid"/>
                      <a:round/>
                      <a:headEnd type="none" w="med" len="med"/>
                      <a:tailEnd type="none" w="med" len="med"/>
                    </a:lnT>
                    <a:lnB>
                      <a:noFill/>
                    </a:lnB>
                  </a:tcPr>
                </a:tc>
              </a:tr>
              <a:tr h="213761">
                <a:tc>
                  <a:txBody>
                    <a:bodyPr/>
                    <a:lstStyle/>
                    <a:p>
                      <a:pPr algn="l" rtl="0" fontAlgn="ctr"/>
                      <a:r>
                        <a:rPr lang="it-IT" sz="1400" b="0" i="0" u="none" strike="noStrike">
                          <a:solidFill>
                            <a:srgbClr val="0070C0"/>
                          </a:solidFill>
                          <a:latin typeface="Calibri"/>
                        </a:rPr>
                        <a:t>Valle d'Aosta</a:t>
                      </a:r>
                    </a:p>
                  </a:txBody>
                  <a:tcPr marL="7512" marR="7512" marT="75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r" fontAlgn="b"/>
                      <a:r>
                        <a:rPr lang="it-IT" sz="1400" b="0" i="0" u="none" strike="noStrike" dirty="0">
                          <a:solidFill>
                            <a:srgbClr val="000000"/>
                          </a:solidFill>
                          <a:latin typeface="Calibri"/>
                        </a:rPr>
                        <a:t>143</a:t>
                      </a:r>
                    </a:p>
                  </a:txBody>
                  <a:tcPr marL="7512" marR="7512" marT="7512" marB="0" anchor="b">
                    <a:lnL w="12700" cap="flat" cmpd="sng" algn="ctr">
                      <a:solidFill>
                        <a:srgbClr val="FFFFFF"/>
                      </a:solidFill>
                      <a:prstDash val="solid"/>
                      <a:round/>
                      <a:headEnd type="none" w="med" len="med"/>
                      <a:tailEnd type="none" w="med" len="med"/>
                    </a:lnL>
                    <a:lnR>
                      <a:noFill/>
                    </a:lnR>
                    <a:lnT>
                      <a:noFill/>
                    </a:lnT>
                    <a:lnB>
                      <a:noFill/>
                    </a:lnB>
                  </a:tcPr>
                </a:tc>
                <a:tc>
                  <a:txBody>
                    <a:bodyPr/>
                    <a:lstStyle/>
                    <a:p>
                      <a:pPr algn="r" fontAlgn="b"/>
                      <a:r>
                        <a:rPr lang="it-IT" sz="1400" b="0" i="0" u="none" strike="noStrike" dirty="0">
                          <a:solidFill>
                            <a:srgbClr val="000000"/>
                          </a:solidFill>
                          <a:latin typeface="Calibri"/>
                        </a:rPr>
                        <a:t>32%</a:t>
                      </a: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10.45</a:t>
                      </a:r>
                    </a:p>
                  </a:txBody>
                  <a:tcPr marL="7512" marR="7512" marT="7512" marB="0" anchor="b">
                    <a:lnL>
                      <a:noFill/>
                    </a:lnL>
                    <a:lnR>
                      <a:noFill/>
                    </a:lnR>
                    <a:lnT>
                      <a:noFill/>
                    </a:lnT>
                    <a:lnB>
                      <a:noFill/>
                    </a:lnB>
                  </a:tcPr>
                </a:tc>
                <a:tc>
                  <a:txBody>
                    <a:bodyPr/>
                    <a:lstStyle/>
                    <a:p>
                      <a:pPr algn="r" fontAlgn="b"/>
                      <a:endParaRPr lang="it-IT" sz="1400" b="0" i="0" u="none" strike="noStrike" dirty="0">
                        <a:solidFill>
                          <a:srgbClr val="000000"/>
                        </a:solidFill>
                        <a:latin typeface="Calibri"/>
                      </a:endParaRP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33.73</a:t>
                      </a:r>
                    </a:p>
                  </a:txBody>
                  <a:tcPr marL="7512" marR="7512" marT="7512" marB="0" anchor="b">
                    <a:lnL>
                      <a:noFill/>
                    </a:lnL>
                    <a:lnR>
                      <a:noFill/>
                    </a:lnR>
                    <a:lnT>
                      <a:noFill/>
                    </a:lnT>
                    <a:lnB>
                      <a:noFill/>
                    </a:lnB>
                  </a:tcPr>
                </a:tc>
                <a:tc>
                  <a:txBody>
                    <a:bodyPr/>
                    <a:lstStyle/>
                    <a:p>
                      <a:pPr algn="r" fontAlgn="b"/>
                      <a:r>
                        <a:rPr lang="it-IT" sz="1400" b="0" i="0" u="none" strike="noStrike">
                          <a:solidFill>
                            <a:srgbClr val="000000"/>
                          </a:solidFill>
                          <a:latin typeface="Calibri"/>
                        </a:rPr>
                        <a:t>0.40</a:t>
                      </a:r>
                    </a:p>
                  </a:txBody>
                  <a:tcPr marL="7512" marR="7512" marT="7512" marB="0" anchor="b">
                    <a:lnL>
                      <a:noFill/>
                    </a:lnL>
                    <a:lnR>
                      <a:noFill/>
                    </a:lnR>
                    <a:lnT>
                      <a:noFill/>
                    </a:lnT>
                    <a:lnB>
                      <a:noFill/>
                    </a:lnB>
                  </a:tcPr>
                </a:tc>
                <a:tc>
                  <a:txBody>
                    <a:bodyPr/>
                    <a:lstStyle/>
                    <a:p>
                      <a:pPr algn="r" fontAlgn="b"/>
                      <a:r>
                        <a:rPr lang="it-IT" sz="1400" b="0" i="0" u="none" strike="noStrike">
                          <a:solidFill>
                            <a:srgbClr val="000000"/>
                          </a:solidFill>
                          <a:latin typeface="Calibri"/>
                        </a:rPr>
                        <a:t>24%</a:t>
                      </a:r>
                    </a:p>
                  </a:txBody>
                  <a:tcPr marL="7512" marR="7512" marT="7512" marB="0" anchor="b">
                    <a:lnL>
                      <a:noFill/>
                    </a:lnL>
                    <a:lnR>
                      <a:noFill/>
                    </a:lnR>
                    <a:lnT>
                      <a:noFill/>
                    </a:lnT>
                    <a:lnB>
                      <a:noFill/>
                    </a:lnB>
                  </a:tcPr>
                </a:tc>
              </a:tr>
              <a:tr h="213761">
                <a:tc>
                  <a:txBody>
                    <a:bodyPr/>
                    <a:lstStyle/>
                    <a:p>
                      <a:pPr algn="l" rtl="0" fontAlgn="ctr"/>
                      <a:r>
                        <a:rPr lang="it-IT" sz="1400" b="0" i="0" u="none" strike="noStrike">
                          <a:solidFill>
                            <a:srgbClr val="0070C0"/>
                          </a:solidFill>
                          <a:latin typeface="Calibri"/>
                        </a:rPr>
                        <a:t>Lombardia</a:t>
                      </a:r>
                    </a:p>
                  </a:txBody>
                  <a:tcPr marL="7512" marR="7512" marT="75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b"/>
                      <a:r>
                        <a:rPr lang="it-IT" sz="1400" b="0" i="0" u="none" strike="noStrike" dirty="0">
                          <a:solidFill>
                            <a:srgbClr val="000000"/>
                          </a:solidFill>
                          <a:latin typeface="Calibri"/>
                        </a:rPr>
                        <a:t>1563</a:t>
                      </a:r>
                    </a:p>
                  </a:txBody>
                  <a:tcPr marL="7512" marR="7512" marT="7512" marB="0" anchor="b">
                    <a:lnL w="12700" cap="flat" cmpd="sng" algn="ctr">
                      <a:solidFill>
                        <a:srgbClr val="FFFFFF"/>
                      </a:solidFill>
                      <a:prstDash val="solid"/>
                      <a:round/>
                      <a:headEnd type="none" w="med" len="med"/>
                      <a:tailEnd type="none" w="med" len="med"/>
                    </a:lnL>
                    <a:lnR>
                      <a:noFill/>
                    </a:lnR>
                    <a:lnT>
                      <a:noFill/>
                    </a:lnT>
                    <a:lnB>
                      <a:noFill/>
                    </a:lnB>
                  </a:tcPr>
                </a:tc>
                <a:tc>
                  <a:txBody>
                    <a:bodyPr/>
                    <a:lstStyle/>
                    <a:p>
                      <a:pPr algn="r" fontAlgn="b"/>
                      <a:r>
                        <a:rPr lang="it-IT" sz="1400" b="0" i="0" u="none" strike="noStrike" dirty="0">
                          <a:solidFill>
                            <a:srgbClr val="000000"/>
                          </a:solidFill>
                          <a:latin typeface="Calibri"/>
                        </a:rPr>
                        <a:t>54%</a:t>
                      </a: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20.76</a:t>
                      </a:r>
                    </a:p>
                  </a:txBody>
                  <a:tcPr marL="7512" marR="7512" marT="7512" marB="0" anchor="b">
                    <a:lnL>
                      <a:noFill/>
                    </a:lnL>
                    <a:lnR>
                      <a:noFill/>
                    </a:lnR>
                    <a:lnT>
                      <a:noFill/>
                    </a:lnT>
                    <a:lnB>
                      <a:noFill/>
                    </a:lnB>
                  </a:tcPr>
                </a:tc>
                <a:tc>
                  <a:txBody>
                    <a:bodyPr/>
                    <a:lstStyle/>
                    <a:p>
                      <a:pPr algn="r" fontAlgn="b"/>
                      <a:endParaRPr lang="it-IT" sz="1400" b="0" i="0" u="none" strike="noStrike" dirty="0">
                        <a:solidFill>
                          <a:srgbClr val="000000"/>
                        </a:solidFill>
                        <a:latin typeface="Calibri"/>
                      </a:endParaRP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79.52</a:t>
                      </a:r>
                    </a:p>
                  </a:txBody>
                  <a:tcPr marL="7512" marR="7512" marT="7512" marB="0" anchor="b">
                    <a:lnL>
                      <a:noFill/>
                    </a:lnL>
                    <a:lnR>
                      <a:noFill/>
                    </a:lnR>
                    <a:lnT>
                      <a:noFill/>
                    </a:lnT>
                    <a:lnB>
                      <a:noFill/>
                    </a:lnB>
                  </a:tcPr>
                </a:tc>
                <a:tc>
                  <a:txBody>
                    <a:bodyPr/>
                    <a:lstStyle/>
                    <a:p>
                      <a:pPr algn="r" fontAlgn="b"/>
                      <a:r>
                        <a:rPr lang="it-IT" sz="1400" b="0" i="0" u="none" strike="noStrike">
                          <a:solidFill>
                            <a:srgbClr val="000000"/>
                          </a:solidFill>
                          <a:latin typeface="Calibri"/>
                        </a:rPr>
                        <a:t>1.80</a:t>
                      </a:r>
                    </a:p>
                  </a:txBody>
                  <a:tcPr marL="7512" marR="7512" marT="7512" marB="0" anchor="b">
                    <a:lnL>
                      <a:noFill/>
                    </a:lnL>
                    <a:lnR>
                      <a:noFill/>
                    </a:lnR>
                    <a:lnT>
                      <a:noFill/>
                    </a:lnT>
                    <a:lnB>
                      <a:noFill/>
                    </a:lnB>
                  </a:tcPr>
                </a:tc>
                <a:tc>
                  <a:txBody>
                    <a:bodyPr/>
                    <a:lstStyle/>
                    <a:p>
                      <a:pPr algn="r" fontAlgn="b"/>
                      <a:r>
                        <a:rPr lang="it-IT" sz="1400" b="0" i="0" u="none" strike="noStrike">
                          <a:solidFill>
                            <a:srgbClr val="000000"/>
                          </a:solidFill>
                          <a:latin typeface="Calibri"/>
                        </a:rPr>
                        <a:t>32%</a:t>
                      </a:r>
                    </a:p>
                  </a:txBody>
                  <a:tcPr marL="7512" marR="7512" marT="7512" marB="0" anchor="b">
                    <a:lnL>
                      <a:noFill/>
                    </a:lnL>
                    <a:lnR>
                      <a:noFill/>
                    </a:lnR>
                    <a:lnT>
                      <a:noFill/>
                    </a:lnT>
                    <a:lnB>
                      <a:noFill/>
                    </a:lnB>
                  </a:tcPr>
                </a:tc>
              </a:tr>
              <a:tr h="213761">
                <a:tc>
                  <a:txBody>
                    <a:bodyPr/>
                    <a:lstStyle/>
                    <a:p>
                      <a:pPr algn="l" rtl="0" fontAlgn="ctr"/>
                      <a:r>
                        <a:rPr lang="it-IT" sz="1400" b="0" i="0" u="none" strike="noStrike">
                          <a:solidFill>
                            <a:srgbClr val="0070C0"/>
                          </a:solidFill>
                          <a:latin typeface="Calibri"/>
                        </a:rPr>
                        <a:t>Trentino Alto Adige</a:t>
                      </a:r>
                    </a:p>
                  </a:txBody>
                  <a:tcPr marL="7512" marR="7512" marT="75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r" fontAlgn="b"/>
                      <a:r>
                        <a:rPr lang="it-IT" sz="1400" b="0" i="0" u="none" strike="noStrike" dirty="0">
                          <a:solidFill>
                            <a:srgbClr val="000000"/>
                          </a:solidFill>
                          <a:latin typeface="Calibri"/>
                        </a:rPr>
                        <a:t>629</a:t>
                      </a:r>
                    </a:p>
                  </a:txBody>
                  <a:tcPr marL="7512" marR="7512" marT="7512" marB="0" anchor="b">
                    <a:lnL w="12700" cap="flat" cmpd="sng" algn="ctr">
                      <a:solidFill>
                        <a:srgbClr val="FFFFFF"/>
                      </a:solidFill>
                      <a:prstDash val="solid"/>
                      <a:round/>
                      <a:headEnd type="none" w="med" len="med"/>
                      <a:tailEnd type="none" w="med" len="med"/>
                    </a:lnL>
                    <a:lnR>
                      <a:noFill/>
                    </a:lnR>
                    <a:lnT>
                      <a:noFill/>
                    </a:lnT>
                    <a:lnB>
                      <a:noFill/>
                    </a:lnB>
                  </a:tcPr>
                </a:tc>
                <a:tc>
                  <a:txBody>
                    <a:bodyPr/>
                    <a:lstStyle/>
                    <a:p>
                      <a:pPr algn="r" fontAlgn="b"/>
                      <a:r>
                        <a:rPr lang="it-IT" sz="1400" b="0" i="0" u="none" strike="noStrike" dirty="0">
                          <a:solidFill>
                            <a:srgbClr val="000000"/>
                          </a:solidFill>
                          <a:latin typeface="Calibri"/>
                        </a:rPr>
                        <a:t>42%</a:t>
                      </a: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16.34</a:t>
                      </a:r>
                    </a:p>
                  </a:txBody>
                  <a:tcPr marL="7512" marR="7512" marT="7512" marB="0" anchor="b">
                    <a:lnL>
                      <a:noFill/>
                    </a:lnL>
                    <a:lnR>
                      <a:noFill/>
                    </a:lnR>
                    <a:lnT>
                      <a:noFill/>
                    </a:lnT>
                    <a:lnB>
                      <a:noFill/>
                    </a:lnB>
                  </a:tcPr>
                </a:tc>
                <a:tc>
                  <a:txBody>
                    <a:bodyPr/>
                    <a:lstStyle/>
                    <a:p>
                      <a:pPr algn="r" fontAlgn="b"/>
                      <a:endParaRPr lang="it-IT" sz="1400" b="0" i="0" u="none" strike="noStrike" dirty="0">
                        <a:solidFill>
                          <a:srgbClr val="000000"/>
                        </a:solidFill>
                        <a:latin typeface="Calibri"/>
                      </a:endParaRP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110.81</a:t>
                      </a:r>
                    </a:p>
                  </a:txBody>
                  <a:tcPr marL="7512" marR="7512" marT="7512" marB="0" anchor="b">
                    <a:lnL>
                      <a:noFill/>
                    </a:lnL>
                    <a:lnR>
                      <a:noFill/>
                    </a:lnR>
                    <a:lnT>
                      <a:noFill/>
                    </a:lnT>
                    <a:lnB>
                      <a:noFill/>
                    </a:lnB>
                  </a:tcPr>
                </a:tc>
                <a:tc>
                  <a:txBody>
                    <a:bodyPr/>
                    <a:lstStyle/>
                    <a:p>
                      <a:pPr algn="r" fontAlgn="b"/>
                      <a:r>
                        <a:rPr lang="it-IT" sz="1400" b="0" i="0" u="none" strike="noStrike">
                          <a:solidFill>
                            <a:srgbClr val="000000"/>
                          </a:solidFill>
                          <a:latin typeface="Calibri"/>
                        </a:rPr>
                        <a:t>1.24</a:t>
                      </a:r>
                    </a:p>
                  </a:txBody>
                  <a:tcPr marL="7512" marR="7512" marT="7512" marB="0" anchor="b">
                    <a:lnL>
                      <a:noFill/>
                    </a:lnL>
                    <a:lnR>
                      <a:noFill/>
                    </a:lnR>
                    <a:lnT>
                      <a:noFill/>
                    </a:lnT>
                    <a:lnB>
                      <a:noFill/>
                    </a:lnB>
                  </a:tcPr>
                </a:tc>
                <a:tc>
                  <a:txBody>
                    <a:bodyPr/>
                    <a:lstStyle/>
                    <a:p>
                      <a:pPr algn="r" fontAlgn="b"/>
                      <a:r>
                        <a:rPr lang="it-IT" sz="1400" b="0" i="0" u="none" strike="noStrike">
                          <a:solidFill>
                            <a:srgbClr val="000000"/>
                          </a:solidFill>
                          <a:latin typeface="Calibri"/>
                        </a:rPr>
                        <a:t>31%</a:t>
                      </a:r>
                    </a:p>
                  </a:txBody>
                  <a:tcPr marL="7512" marR="7512" marT="7512" marB="0" anchor="b">
                    <a:lnL>
                      <a:noFill/>
                    </a:lnL>
                    <a:lnR>
                      <a:noFill/>
                    </a:lnR>
                    <a:lnT>
                      <a:noFill/>
                    </a:lnT>
                    <a:lnB>
                      <a:noFill/>
                    </a:lnB>
                  </a:tcPr>
                </a:tc>
              </a:tr>
              <a:tr h="213761">
                <a:tc>
                  <a:txBody>
                    <a:bodyPr/>
                    <a:lstStyle/>
                    <a:p>
                      <a:pPr algn="l" rtl="0" fontAlgn="ctr"/>
                      <a:r>
                        <a:rPr lang="it-IT" sz="1400" b="0" i="0" u="none" strike="noStrike">
                          <a:solidFill>
                            <a:srgbClr val="0070C0"/>
                          </a:solidFill>
                          <a:latin typeface="Calibri"/>
                        </a:rPr>
                        <a:t>Veneto</a:t>
                      </a:r>
                    </a:p>
                  </a:txBody>
                  <a:tcPr marL="7512" marR="7512" marT="75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b"/>
                      <a:r>
                        <a:rPr lang="it-IT" sz="1400" b="0" i="0" u="none" strike="noStrike" dirty="0">
                          <a:solidFill>
                            <a:srgbClr val="000000"/>
                          </a:solidFill>
                          <a:latin typeface="Calibri"/>
                        </a:rPr>
                        <a:t>1910</a:t>
                      </a:r>
                    </a:p>
                  </a:txBody>
                  <a:tcPr marL="7512" marR="7512" marT="7512" marB="0" anchor="b">
                    <a:lnL w="12700" cap="flat" cmpd="sng" algn="ctr">
                      <a:solidFill>
                        <a:srgbClr val="FFFFFF"/>
                      </a:solidFill>
                      <a:prstDash val="solid"/>
                      <a:round/>
                      <a:headEnd type="none" w="med" len="med"/>
                      <a:tailEnd type="none" w="med" len="med"/>
                    </a:lnL>
                    <a:lnR>
                      <a:noFill/>
                    </a:lnR>
                    <a:lnT>
                      <a:noFill/>
                    </a:lnT>
                    <a:lnB>
                      <a:noFill/>
                    </a:lnB>
                  </a:tcPr>
                </a:tc>
                <a:tc>
                  <a:txBody>
                    <a:bodyPr/>
                    <a:lstStyle/>
                    <a:p>
                      <a:pPr algn="r" fontAlgn="b"/>
                      <a:r>
                        <a:rPr lang="it-IT" sz="1400" b="0" i="0" u="none" strike="noStrike" dirty="0">
                          <a:solidFill>
                            <a:srgbClr val="000000"/>
                          </a:solidFill>
                          <a:latin typeface="Calibri"/>
                        </a:rPr>
                        <a:t>45%</a:t>
                      </a: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17.18</a:t>
                      </a:r>
                    </a:p>
                  </a:txBody>
                  <a:tcPr marL="7512" marR="7512" marT="7512" marB="0" anchor="b">
                    <a:lnL>
                      <a:noFill/>
                    </a:lnL>
                    <a:lnR>
                      <a:noFill/>
                    </a:lnR>
                    <a:lnT>
                      <a:noFill/>
                    </a:lnT>
                    <a:lnB>
                      <a:noFill/>
                    </a:lnB>
                  </a:tcPr>
                </a:tc>
                <a:tc>
                  <a:txBody>
                    <a:bodyPr/>
                    <a:lstStyle/>
                    <a:p>
                      <a:pPr algn="r" fontAlgn="b"/>
                      <a:endParaRPr lang="it-IT" sz="1400" b="0" i="0" u="none" strike="noStrike" dirty="0">
                        <a:solidFill>
                          <a:srgbClr val="000000"/>
                        </a:solidFill>
                        <a:latin typeface="Calibri"/>
                      </a:endParaRP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57.55</a:t>
                      </a:r>
                    </a:p>
                  </a:txBody>
                  <a:tcPr marL="7512" marR="7512" marT="7512" marB="0" anchor="b">
                    <a:lnL>
                      <a:noFill/>
                    </a:lnL>
                    <a:lnR>
                      <a:noFill/>
                    </a:lnR>
                    <a:lnT>
                      <a:noFill/>
                    </a:lnT>
                    <a:lnB>
                      <a:noFill/>
                    </a:lnB>
                  </a:tcPr>
                </a:tc>
                <a:tc>
                  <a:txBody>
                    <a:bodyPr/>
                    <a:lstStyle/>
                    <a:p>
                      <a:pPr algn="r" fontAlgn="b"/>
                      <a:r>
                        <a:rPr lang="it-IT" sz="1400" b="0" i="0" u="none" strike="noStrike">
                          <a:solidFill>
                            <a:srgbClr val="000000"/>
                          </a:solidFill>
                          <a:latin typeface="Calibri"/>
                        </a:rPr>
                        <a:t>1.61</a:t>
                      </a:r>
                    </a:p>
                  </a:txBody>
                  <a:tcPr marL="7512" marR="7512" marT="7512" marB="0" anchor="b">
                    <a:lnL>
                      <a:noFill/>
                    </a:lnL>
                    <a:lnR>
                      <a:noFill/>
                    </a:lnR>
                    <a:lnT>
                      <a:noFill/>
                    </a:lnT>
                    <a:lnB>
                      <a:noFill/>
                    </a:lnB>
                  </a:tcPr>
                </a:tc>
                <a:tc>
                  <a:txBody>
                    <a:bodyPr/>
                    <a:lstStyle/>
                    <a:p>
                      <a:pPr algn="r" fontAlgn="b"/>
                      <a:r>
                        <a:rPr lang="it-IT" sz="1400" b="0" i="0" u="none" strike="noStrike">
                          <a:solidFill>
                            <a:srgbClr val="000000"/>
                          </a:solidFill>
                          <a:latin typeface="Calibri"/>
                        </a:rPr>
                        <a:t>36%</a:t>
                      </a:r>
                    </a:p>
                  </a:txBody>
                  <a:tcPr marL="7512" marR="7512" marT="7512" marB="0" anchor="b">
                    <a:lnL>
                      <a:noFill/>
                    </a:lnL>
                    <a:lnR>
                      <a:noFill/>
                    </a:lnR>
                    <a:lnT>
                      <a:noFill/>
                    </a:lnT>
                    <a:lnB>
                      <a:noFill/>
                    </a:lnB>
                  </a:tcPr>
                </a:tc>
              </a:tr>
              <a:tr h="213761">
                <a:tc>
                  <a:txBody>
                    <a:bodyPr/>
                    <a:lstStyle/>
                    <a:p>
                      <a:pPr algn="l" rtl="0" fontAlgn="ctr"/>
                      <a:r>
                        <a:rPr lang="it-IT" sz="1400" b="0" i="0" u="none" strike="noStrike" dirty="0" smtClean="0">
                          <a:solidFill>
                            <a:srgbClr val="0070C0"/>
                          </a:solidFill>
                          <a:latin typeface="Calibri"/>
                        </a:rPr>
                        <a:t>Friuli Venezia</a:t>
                      </a:r>
                      <a:r>
                        <a:rPr lang="it-IT" sz="1400" b="0" i="0" u="none" strike="noStrike" baseline="0" dirty="0" smtClean="0">
                          <a:solidFill>
                            <a:srgbClr val="0070C0"/>
                          </a:solidFill>
                          <a:latin typeface="Calibri"/>
                        </a:rPr>
                        <a:t> Giulia</a:t>
                      </a:r>
                      <a:endParaRPr lang="it-IT" sz="1400" b="0" i="0" u="none" strike="noStrike" dirty="0">
                        <a:solidFill>
                          <a:srgbClr val="0070C0"/>
                        </a:solidFill>
                        <a:latin typeface="Calibri"/>
                      </a:endParaRPr>
                    </a:p>
                  </a:txBody>
                  <a:tcPr marL="7512" marR="7512" marT="75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r" fontAlgn="b"/>
                      <a:r>
                        <a:rPr lang="it-IT" sz="1400" b="0" i="0" u="none" strike="noStrike" dirty="0">
                          <a:solidFill>
                            <a:srgbClr val="000000"/>
                          </a:solidFill>
                          <a:latin typeface="Calibri"/>
                        </a:rPr>
                        <a:t>352</a:t>
                      </a:r>
                    </a:p>
                  </a:txBody>
                  <a:tcPr marL="7512" marR="7512" marT="7512" marB="0" anchor="b">
                    <a:lnL w="12700" cap="flat" cmpd="sng" algn="ctr">
                      <a:solidFill>
                        <a:srgbClr val="FFFFFF"/>
                      </a:solidFill>
                      <a:prstDash val="solid"/>
                      <a:round/>
                      <a:headEnd type="none" w="med" len="med"/>
                      <a:tailEnd type="none" w="med" len="med"/>
                    </a:lnL>
                    <a:lnR>
                      <a:noFill/>
                    </a:lnR>
                    <a:lnT>
                      <a:noFill/>
                    </a:lnT>
                    <a:lnB>
                      <a:noFill/>
                    </a:lnB>
                  </a:tcPr>
                </a:tc>
                <a:tc>
                  <a:txBody>
                    <a:bodyPr/>
                    <a:lstStyle/>
                    <a:p>
                      <a:pPr algn="r" fontAlgn="b"/>
                      <a:r>
                        <a:rPr lang="it-IT" sz="1400" b="0" i="0" u="none" strike="noStrike" dirty="0">
                          <a:solidFill>
                            <a:srgbClr val="000000"/>
                          </a:solidFill>
                          <a:latin typeface="Calibri"/>
                        </a:rPr>
                        <a:t>59%</a:t>
                      </a: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23.42</a:t>
                      </a:r>
                    </a:p>
                  </a:txBody>
                  <a:tcPr marL="7512" marR="7512" marT="7512" marB="0" anchor="b">
                    <a:lnL>
                      <a:noFill/>
                    </a:lnL>
                    <a:lnR>
                      <a:noFill/>
                    </a:lnR>
                    <a:lnT>
                      <a:noFill/>
                    </a:lnT>
                    <a:lnB>
                      <a:noFill/>
                    </a:lnB>
                  </a:tcPr>
                </a:tc>
                <a:tc>
                  <a:txBody>
                    <a:bodyPr/>
                    <a:lstStyle/>
                    <a:p>
                      <a:pPr algn="r" fontAlgn="b"/>
                      <a:endParaRPr lang="it-IT" sz="1400" b="0" i="0" u="none" strike="noStrike" dirty="0">
                        <a:solidFill>
                          <a:srgbClr val="000000"/>
                        </a:solidFill>
                        <a:latin typeface="Calibri"/>
                      </a:endParaRP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102.85</a:t>
                      </a:r>
                    </a:p>
                  </a:txBody>
                  <a:tcPr marL="7512" marR="7512" marT="7512" marB="0" anchor="b">
                    <a:lnL>
                      <a:noFill/>
                    </a:lnL>
                    <a:lnR>
                      <a:noFill/>
                    </a:lnR>
                    <a:lnT>
                      <a:noFill/>
                    </a:lnT>
                    <a:lnB>
                      <a:noFill/>
                    </a:lnB>
                  </a:tcPr>
                </a:tc>
                <a:tc>
                  <a:txBody>
                    <a:bodyPr/>
                    <a:lstStyle/>
                    <a:p>
                      <a:pPr algn="r" fontAlgn="b"/>
                      <a:r>
                        <a:rPr lang="it-IT" sz="1400" b="0" i="0" u="none" strike="noStrike">
                          <a:solidFill>
                            <a:srgbClr val="000000"/>
                          </a:solidFill>
                          <a:latin typeface="Calibri"/>
                        </a:rPr>
                        <a:t>1.10</a:t>
                      </a:r>
                    </a:p>
                  </a:txBody>
                  <a:tcPr marL="7512" marR="7512" marT="7512" marB="0" anchor="b">
                    <a:lnL>
                      <a:noFill/>
                    </a:lnL>
                    <a:lnR>
                      <a:noFill/>
                    </a:lnR>
                    <a:lnT>
                      <a:noFill/>
                    </a:lnT>
                    <a:lnB>
                      <a:noFill/>
                    </a:lnB>
                  </a:tcPr>
                </a:tc>
                <a:tc>
                  <a:txBody>
                    <a:bodyPr/>
                    <a:lstStyle/>
                    <a:p>
                      <a:pPr algn="r" fontAlgn="b"/>
                      <a:r>
                        <a:rPr lang="it-IT" sz="1400" b="0" i="0" u="none" strike="noStrike">
                          <a:solidFill>
                            <a:srgbClr val="000000"/>
                          </a:solidFill>
                          <a:latin typeface="Calibri"/>
                        </a:rPr>
                        <a:t>34%</a:t>
                      </a:r>
                    </a:p>
                  </a:txBody>
                  <a:tcPr marL="7512" marR="7512" marT="7512" marB="0" anchor="b">
                    <a:lnL>
                      <a:noFill/>
                    </a:lnL>
                    <a:lnR>
                      <a:noFill/>
                    </a:lnR>
                    <a:lnT>
                      <a:noFill/>
                    </a:lnT>
                    <a:lnB>
                      <a:noFill/>
                    </a:lnB>
                  </a:tcPr>
                </a:tc>
              </a:tr>
              <a:tr h="213761">
                <a:tc>
                  <a:txBody>
                    <a:bodyPr/>
                    <a:lstStyle/>
                    <a:p>
                      <a:pPr algn="l" rtl="0" fontAlgn="ctr"/>
                      <a:r>
                        <a:rPr lang="it-IT" sz="1400" b="0" i="0" u="none" strike="noStrike">
                          <a:solidFill>
                            <a:srgbClr val="0070C0"/>
                          </a:solidFill>
                          <a:latin typeface="Calibri"/>
                        </a:rPr>
                        <a:t>Liguria</a:t>
                      </a:r>
                    </a:p>
                  </a:txBody>
                  <a:tcPr marL="7512" marR="7512" marT="75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b"/>
                      <a:r>
                        <a:rPr lang="it-IT" sz="1400" b="0" i="0" u="none" strike="noStrike">
                          <a:solidFill>
                            <a:srgbClr val="000000"/>
                          </a:solidFill>
                          <a:latin typeface="Calibri"/>
                        </a:rPr>
                        <a:t>414</a:t>
                      </a:r>
                    </a:p>
                  </a:txBody>
                  <a:tcPr marL="7512" marR="7512" marT="7512" marB="0" anchor="b">
                    <a:lnL w="12700" cap="flat" cmpd="sng" algn="ctr">
                      <a:solidFill>
                        <a:srgbClr val="FFFFFF"/>
                      </a:solidFill>
                      <a:prstDash val="solid"/>
                      <a:round/>
                      <a:headEnd type="none" w="med" len="med"/>
                      <a:tailEnd type="none" w="med" len="med"/>
                    </a:lnL>
                    <a:lnR>
                      <a:noFill/>
                    </a:lnR>
                    <a:lnT>
                      <a:noFill/>
                    </a:lnT>
                    <a:lnB>
                      <a:noFill/>
                    </a:lnB>
                  </a:tcPr>
                </a:tc>
                <a:tc>
                  <a:txBody>
                    <a:bodyPr/>
                    <a:lstStyle/>
                    <a:p>
                      <a:pPr algn="r" fontAlgn="b"/>
                      <a:r>
                        <a:rPr lang="it-IT" sz="1400" b="0" i="0" u="none" strike="noStrike" dirty="0">
                          <a:solidFill>
                            <a:srgbClr val="000000"/>
                          </a:solidFill>
                          <a:latin typeface="Calibri"/>
                        </a:rPr>
                        <a:t>46%</a:t>
                      </a: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17.92</a:t>
                      </a:r>
                    </a:p>
                  </a:txBody>
                  <a:tcPr marL="7512" marR="7512" marT="7512" marB="0" anchor="b">
                    <a:lnL>
                      <a:noFill/>
                    </a:lnL>
                    <a:lnR>
                      <a:noFill/>
                    </a:lnR>
                    <a:lnT>
                      <a:noFill/>
                    </a:lnT>
                    <a:lnB>
                      <a:noFill/>
                    </a:lnB>
                  </a:tcPr>
                </a:tc>
                <a:tc>
                  <a:txBody>
                    <a:bodyPr/>
                    <a:lstStyle/>
                    <a:p>
                      <a:pPr algn="r" fontAlgn="b"/>
                      <a:endParaRPr lang="it-IT" sz="1400" b="0" i="0" u="none" strike="noStrike" dirty="0">
                        <a:solidFill>
                          <a:srgbClr val="000000"/>
                        </a:solidFill>
                        <a:latin typeface="Calibri"/>
                      </a:endParaRP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59.09</a:t>
                      </a: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1.36</a:t>
                      </a: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33%</a:t>
                      </a:r>
                    </a:p>
                  </a:txBody>
                  <a:tcPr marL="7512" marR="7512" marT="7512" marB="0" anchor="b">
                    <a:lnL>
                      <a:noFill/>
                    </a:lnL>
                    <a:lnR>
                      <a:noFill/>
                    </a:lnR>
                    <a:lnT>
                      <a:noFill/>
                    </a:lnT>
                    <a:lnB>
                      <a:noFill/>
                    </a:lnB>
                  </a:tcPr>
                </a:tc>
              </a:tr>
              <a:tr h="213761">
                <a:tc>
                  <a:txBody>
                    <a:bodyPr/>
                    <a:lstStyle/>
                    <a:p>
                      <a:pPr algn="l" rtl="0" fontAlgn="ctr"/>
                      <a:r>
                        <a:rPr lang="it-IT" sz="1400" b="0" i="0" u="none" strike="noStrike">
                          <a:solidFill>
                            <a:srgbClr val="0070C0"/>
                          </a:solidFill>
                          <a:latin typeface="Calibri"/>
                        </a:rPr>
                        <a:t>Emilia Romagna</a:t>
                      </a:r>
                    </a:p>
                  </a:txBody>
                  <a:tcPr marL="7512" marR="7512" marT="75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r" fontAlgn="b"/>
                      <a:r>
                        <a:rPr lang="it-IT" sz="1400" b="0" i="0" u="none" strike="noStrike" dirty="0">
                          <a:solidFill>
                            <a:srgbClr val="000000"/>
                          </a:solidFill>
                          <a:latin typeface="Calibri"/>
                        </a:rPr>
                        <a:t>1335</a:t>
                      </a:r>
                    </a:p>
                  </a:txBody>
                  <a:tcPr marL="7512" marR="7512" marT="7512" marB="0" anchor="b">
                    <a:lnL w="12700" cap="flat" cmpd="sng" algn="ctr">
                      <a:solidFill>
                        <a:srgbClr val="FFFFFF"/>
                      </a:solidFill>
                      <a:prstDash val="solid"/>
                      <a:round/>
                      <a:headEnd type="none" w="med" len="med"/>
                      <a:tailEnd type="none" w="med" len="med"/>
                    </a:lnL>
                    <a:lnR>
                      <a:noFill/>
                    </a:lnR>
                    <a:lnT>
                      <a:noFill/>
                    </a:lnT>
                    <a:lnB>
                      <a:noFill/>
                    </a:lnB>
                  </a:tcPr>
                </a:tc>
                <a:tc>
                  <a:txBody>
                    <a:bodyPr/>
                    <a:lstStyle/>
                    <a:p>
                      <a:pPr algn="r" fontAlgn="b"/>
                      <a:r>
                        <a:rPr lang="it-IT" sz="1400" b="0" i="0" u="none" strike="noStrike" dirty="0">
                          <a:solidFill>
                            <a:srgbClr val="000000"/>
                          </a:solidFill>
                          <a:latin typeface="Calibri"/>
                        </a:rPr>
                        <a:t>42%</a:t>
                      </a: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14.38</a:t>
                      </a:r>
                    </a:p>
                  </a:txBody>
                  <a:tcPr marL="7512" marR="7512" marT="7512" marB="0" anchor="b">
                    <a:lnL>
                      <a:noFill/>
                    </a:lnL>
                    <a:lnR>
                      <a:noFill/>
                    </a:lnR>
                    <a:lnT>
                      <a:noFill/>
                    </a:lnT>
                    <a:lnB>
                      <a:noFill/>
                    </a:lnB>
                  </a:tcPr>
                </a:tc>
                <a:tc>
                  <a:txBody>
                    <a:bodyPr/>
                    <a:lstStyle/>
                    <a:p>
                      <a:pPr algn="r" fontAlgn="b"/>
                      <a:endParaRPr lang="it-IT" sz="1400" b="0" i="0" u="none" strike="noStrike" dirty="0">
                        <a:solidFill>
                          <a:srgbClr val="000000"/>
                        </a:solidFill>
                        <a:latin typeface="Calibri"/>
                      </a:endParaRP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85.10</a:t>
                      </a: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2.02</a:t>
                      </a:r>
                    </a:p>
                  </a:txBody>
                  <a:tcPr marL="7512" marR="7512" marT="7512" marB="0" anchor="b">
                    <a:lnL>
                      <a:noFill/>
                    </a:lnL>
                    <a:lnR>
                      <a:noFill/>
                    </a:lnR>
                    <a:lnT>
                      <a:noFill/>
                    </a:lnT>
                    <a:lnB>
                      <a:noFill/>
                    </a:lnB>
                  </a:tcPr>
                </a:tc>
                <a:tc>
                  <a:txBody>
                    <a:bodyPr/>
                    <a:lstStyle/>
                    <a:p>
                      <a:pPr algn="r" fontAlgn="b"/>
                      <a:r>
                        <a:rPr lang="it-IT" sz="1400" b="0" i="0" u="none" strike="noStrike">
                          <a:solidFill>
                            <a:srgbClr val="000000"/>
                          </a:solidFill>
                          <a:latin typeface="Calibri"/>
                        </a:rPr>
                        <a:t>30%</a:t>
                      </a:r>
                    </a:p>
                  </a:txBody>
                  <a:tcPr marL="7512" marR="7512" marT="7512" marB="0" anchor="b">
                    <a:lnL>
                      <a:noFill/>
                    </a:lnL>
                    <a:lnR>
                      <a:noFill/>
                    </a:lnR>
                    <a:lnT>
                      <a:noFill/>
                    </a:lnT>
                    <a:lnB>
                      <a:noFill/>
                    </a:lnB>
                  </a:tcPr>
                </a:tc>
              </a:tr>
              <a:tr h="213761">
                <a:tc>
                  <a:txBody>
                    <a:bodyPr/>
                    <a:lstStyle/>
                    <a:p>
                      <a:pPr algn="l" rtl="0" fontAlgn="ctr"/>
                      <a:r>
                        <a:rPr lang="it-IT" sz="1400" b="0" i="0" u="none" strike="noStrike">
                          <a:solidFill>
                            <a:srgbClr val="0070C0"/>
                          </a:solidFill>
                          <a:latin typeface="Calibri"/>
                        </a:rPr>
                        <a:t>Toscana</a:t>
                      </a:r>
                    </a:p>
                  </a:txBody>
                  <a:tcPr marL="7512" marR="7512" marT="75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b"/>
                      <a:r>
                        <a:rPr lang="it-IT" sz="1400" b="0" i="0" u="none" strike="noStrike" dirty="0">
                          <a:solidFill>
                            <a:srgbClr val="000000"/>
                          </a:solidFill>
                          <a:latin typeface="Calibri"/>
                        </a:rPr>
                        <a:t>1563</a:t>
                      </a:r>
                    </a:p>
                  </a:txBody>
                  <a:tcPr marL="7512" marR="7512" marT="7512" marB="0" anchor="b">
                    <a:lnL w="12700" cap="flat" cmpd="sng" algn="ctr">
                      <a:solidFill>
                        <a:srgbClr val="FFFFFF"/>
                      </a:solidFill>
                      <a:prstDash val="solid"/>
                      <a:round/>
                      <a:headEnd type="none" w="med" len="med"/>
                      <a:tailEnd type="none" w="med" len="med"/>
                    </a:lnL>
                    <a:lnR>
                      <a:noFill/>
                    </a:lnR>
                    <a:lnT>
                      <a:noFill/>
                    </a:lnT>
                    <a:lnB>
                      <a:noFill/>
                    </a:lnB>
                  </a:tcPr>
                </a:tc>
                <a:tc>
                  <a:txBody>
                    <a:bodyPr/>
                    <a:lstStyle/>
                    <a:p>
                      <a:pPr algn="r" fontAlgn="b"/>
                      <a:r>
                        <a:rPr lang="it-IT" sz="1400" b="0" i="0" u="none" strike="noStrike" dirty="0">
                          <a:solidFill>
                            <a:srgbClr val="000000"/>
                          </a:solidFill>
                          <a:latin typeface="Calibri"/>
                        </a:rPr>
                        <a:t>43%</a:t>
                      </a:r>
                    </a:p>
                  </a:txBody>
                  <a:tcPr marL="7512" marR="7512" marT="7512" marB="0" anchor="b">
                    <a:lnL>
                      <a:noFill/>
                    </a:lnL>
                    <a:lnR>
                      <a:noFill/>
                    </a:lnR>
                    <a:lnT>
                      <a:noFill/>
                    </a:lnT>
                    <a:lnB>
                      <a:noFill/>
                    </a:lnB>
                  </a:tcPr>
                </a:tc>
                <a:tc>
                  <a:txBody>
                    <a:bodyPr/>
                    <a:lstStyle/>
                    <a:p>
                      <a:pPr algn="r" fontAlgn="b"/>
                      <a:r>
                        <a:rPr lang="it-IT" sz="1400" b="0" i="0" u="none" strike="noStrike">
                          <a:solidFill>
                            <a:srgbClr val="000000"/>
                          </a:solidFill>
                          <a:latin typeface="Calibri"/>
                        </a:rPr>
                        <a:t>17.08</a:t>
                      </a:r>
                    </a:p>
                  </a:txBody>
                  <a:tcPr marL="7512" marR="7512" marT="7512" marB="0" anchor="b">
                    <a:lnL>
                      <a:noFill/>
                    </a:lnL>
                    <a:lnR>
                      <a:noFill/>
                    </a:lnR>
                    <a:lnT>
                      <a:noFill/>
                    </a:lnT>
                    <a:lnB>
                      <a:noFill/>
                    </a:lnB>
                  </a:tcPr>
                </a:tc>
                <a:tc>
                  <a:txBody>
                    <a:bodyPr/>
                    <a:lstStyle/>
                    <a:p>
                      <a:pPr algn="r" fontAlgn="b"/>
                      <a:endParaRPr lang="it-IT" sz="1400" b="0" i="0" u="none" strike="noStrike" dirty="0">
                        <a:solidFill>
                          <a:srgbClr val="000000"/>
                        </a:solidFill>
                        <a:latin typeface="Calibri"/>
                      </a:endParaRPr>
                    </a:p>
                  </a:txBody>
                  <a:tcPr marL="7512" marR="7512" marT="7512" marB="0" anchor="b">
                    <a:lnL>
                      <a:noFill/>
                    </a:lnL>
                    <a:lnR>
                      <a:noFill/>
                    </a:lnR>
                    <a:lnT>
                      <a:noFill/>
                    </a:lnT>
                    <a:lnB>
                      <a:noFill/>
                    </a:lnB>
                  </a:tcPr>
                </a:tc>
                <a:tc>
                  <a:txBody>
                    <a:bodyPr/>
                    <a:lstStyle/>
                    <a:p>
                      <a:pPr algn="r" fontAlgn="b"/>
                      <a:r>
                        <a:rPr lang="it-IT" sz="1400" b="0" i="0" u="none" strike="noStrike">
                          <a:solidFill>
                            <a:srgbClr val="000000"/>
                          </a:solidFill>
                          <a:latin typeface="Calibri"/>
                        </a:rPr>
                        <a:t>46.73</a:t>
                      </a: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1.47</a:t>
                      </a:r>
                    </a:p>
                  </a:txBody>
                  <a:tcPr marL="7512" marR="7512" marT="7512" marB="0" anchor="b">
                    <a:lnL>
                      <a:noFill/>
                    </a:lnL>
                    <a:lnR>
                      <a:noFill/>
                    </a:lnR>
                    <a:lnT>
                      <a:noFill/>
                    </a:lnT>
                    <a:lnB>
                      <a:noFill/>
                    </a:lnB>
                  </a:tcPr>
                </a:tc>
                <a:tc>
                  <a:txBody>
                    <a:bodyPr/>
                    <a:lstStyle/>
                    <a:p>
                      <a:pPr algn="r" fontAlgn="b"/>
                      <a:r>
                        <a:rPr lang="it-IT" sz="1400" b="0" i="0" u="none" strike="noStrike">
                          <a:solidFill>
                            <a:srgbClr val="000000"/>
                          </a:solidFill>
                          <a:latin typeface="Calibri"/>
                        </a:rPr>
                        <a:t>33%</a:t>
                      </a:r>
                    </a:p>
                  </a:txBody>
                  <a:tcPr marL="7512" marR="7512" marT="7512" marB="0" anchor="b">
                    <a:lnL>
                      <a:noFill/>
                    </a:lnL>
                    <a:lnR>
                      <a:noFill/>
                    </a:lnR>
                    <a:lnT>
                      <a:noFill/>
                    </a:lnT>
                    <a:lnB>
                      <a:noFill/>
                    </a:lnB>
                  </a:tcPr>
                </a:tc>
              </a:tr>
              <a:tr h="213761">
                <a:tc>
                  <a:txBody>
                    <a:bodyPr/>
                    <a:lstStyle/>
                    <a:p>
                      <a:pPr algn="l" rtl="0" fontAlgn="ctr"/>
                      <a:r>
                        <a:rPr lang="it-IT" sz="1400" b="0" i="0" u="none" strike="noStrike">
                          <a:solidFill>
                            <a:srgbClr val="0070C0"/>
                          </a:solidFill>
                          <a:latin typeface="Calibri"/>
                        </a:rPr>
                        <a:t>Umbria</a:t>
                      </a:r>
                    </a:p>
                  </a:txBody>
                  <a:tcPr marL="7512" marR="7512" marT="75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r" fontAlgn="b"/>
                      <a:r>
                        <a:rPr lang="it-IT" sz="1400" b="0" i="0" u="none" strike="noStrike" dirty="0">
                          <a:solidFill>
                            <a:srgbClr val="000000"/>
                          </a:solidFill>
                          <a:latin typeface="Calibri"/>
                        </a:rPr>
                        <a:t>506</a:t>
                      </a:r>
                    </a:p>
                  </a:txBody>
                  <a:tcPr marL="7512" marR="7512" marT="7512" marB="0" anchor="b">
                    <a:lnL w="12700" cap="flat" cmpd="sng" algn="ctr">
                      <a:solidFill>
                        <a:srgbClr val="FFFFFF"/>
                      </a:solidFill>
                      <a:prstDash val="solid"/>
                      <a:round/>
                      <a:headEnd type="none" w="med" len="med"/>
                      <a:tailEnd type="none" w="med" len="med"/>
                    </a:lnL>
                    <a:lnR>
                      <a:noFill/>
                    </a:lnR>
                    <a:lnT>
                      <a:noFill/>
                    </a:lnT>
                    <a:lnB>
                      <a:noFill/>
                    </a:lnB>
                  </a:tcPr>
                </a:tc>
                <a:tc>
                  <a:txBody>
                    <a:bodyPr/>
                    <a:lstStyle/>
                    <a:p>
                      <a:pPr algn="r" fontAlgn="b"/>
                      <a:r>
                        <a:rPr lang="it-IT" sz="1400" b="0" i="0" u="none" strike="noStrike" dirty="0">
                          <a:solidFill>
                            <a:srgbClr val="000000"/>
                          </a:solidFill>
                          <a:latin typeface="Calibri"/>
                        </a:rPr>
                        <a:t>33%</a:t>
                      </a: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9.82</a:t>
                      </a:r>
                    </a:p>
                  </a:txBody>
                  <a:tcPr marL="7512" marR="7512" marT="7512" marB="0" anchor="b">
                    <a:lnL>
                      <a:noFill/>
                    </a:lnL>
                    <a:lnR>
                      <a:noFill/>
                    </a:lnR>
                    <a:lnT>
                      <a:noFill/>
                    </a:lnT>
                    <a:lnB>
                      <a:noFill/>
                    </a:lnB>
                  </a:tcPr>
                </a:tc>
                <a:tc>
                  <a:txBody>
                    <a:bodyPr/>
                    <a:lstStyle/>
                    <a:p>
                      <a:pPr algn="r" fontAlgn="b"/>
                      <a:endParaRPr lang="it-IT" sz="1400" b="0" i="0" u="none" strike="noStrike" dirty="0">
                        <a:solidFill>
                          <a:srgbClr val="000000"/>
                        </a:solidFill>
                        <a:latin typeface="Calibri"/>
                      </a:endParaRP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58.20</a:t>
                      </a: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1.35</a:t>
                      </a:r>
                    </a:p>
                  </a:txBody>
                  <a:tcPr marL="7512" marR="7512" marT="7512" marB="0" anchor="b">
                    <a:lnL>
                      <a:noFill/>
                    </a:lnL>
                    <a:lnR>
                      <a:noFill/>
                    </a:lnR>
                    <a:lnT>
                      <a:noFill/>
                    </a:lnT>
                    <a:lnB>
                      <a:noFill/>
                    </a:lnB>
                  </a:tcPr>
                </a:tc>
                <a:tc>
                  <a:txBody>
                    <a:bodyPr/>
                    <a:lstStyle/>
                    <a:p>
                      <a:pPr algn="r" fontAlgn="b"/>
                      <a:r>
                        <a:rPr lang="it-IT" sz="1400" b="0" i="0" u="none" strike="noStrike">
                          <a:solidFill>
                            <a:srgbClr val="000000"/>
                          </a:solidFill>
                          <a:latin typeface="Calibri"/>
                        </a:rPr>
                        <a:t>35%</a:t>
                      </a:r>
                    </a:p>
                  </a:txBody>
                  <a:tcPr marL="7512" marR="7512" marT="7512" marB="0" anchor="b">
                    <a:lnL>
                      <a:noFill/>
                    </a:lnL>
                    <a:lnR>
                      <a:noFill/>
                    </a:lnR>
                    <a:lnT>
                      <a:noFill/>
                    </a:lnT>
                    <a:lnB>
                      <a:noFill/>
                    </a:lnB>
                  </a:tcPr>
                </a:tc>
              </a:tr>
              <a:tr h="213761">
                <a:tc>
                  <a:txBody>
                    <a:bodyPr/>
                    <a:lstStyle/>
                    <a:p>
                      <a:pPr algn="l" rtl="0" fontAlgn="ctr"/>
                      <a:r>
                        <a:rPr lang="it-IT" sz="1400" b="0" i="0" u="none" strike="noStrike">
                          <a:solidFill>
                            <a:srgbClr val="0070C0"/>
                          </a:solidFill>
                          <a:latin typeface="Calibri"/>
                        </a:rPr>
                        <a:t>Marche</a:t>
                      </a:r>
                    </a:p>
                  </a:txBody>
                  <a:tcPr marL="7512" marR="7512" marT="75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b"/>
                      <a:r>
                        <a:rPr lang="it-IT" sz="1400" b="0" i="0" u="none" strike="noStrike">
                          <a:solidFill>
                            <a:srgbClr val="000000"/>
                          </a:solidFill>
                          <a:latin typeface="Calibri"/>
                        </a:rPr>
                        <a:t>687</a:t>
                      </a:r>
                    </a:p>
                  </a:txBody>
                  <a:tcPr marL="7512" marR="7512" marT="7512" marB="0" anchor="b">
                    <a:lnL w="12700" cap="flat" cmpd="sng" algn="ctr">
                      <a:solidFill>
                        <a:srgbClr val="FFFFFF"/>
                      </a:solidFill>
                      <a:prstDash val="solid"/>
                      <a:round/>
                      <a:headEnd type="none" w="med" len="med"/>
                      <a:tailEnd type="none" w="med" len="med"/>
                    </a:lnL>
                    <a:lnR>
                      <a:noFill/>
                    </a:lnR>
                    <a:lnT>
                      <a:noFill/>
                    </a:lnT>
                    <a:lnB>
                      <a:noFill/>
                    </a:lnB>
                  </a:tcPr>
                </a:tc>
                <a:tc>
                  <a:txBody>
                    <a:bodyPr/>
                    <a:lstStyle/>
                    <a:p>
                      <a:pPr algn="r" fontAlgn="b"/>
                      <a:r>
                        <a:rPr lang="it-IT" sz="1400" b="0" i="0" u="none" strike="noStrike">
                          <a:solidFill>
                            <a:srgbClr val="000000"/>
                          </a:solidFill>
                          <a:latin typeface="Calibri"/>
                        </a:rPr>
                        <a:t>47%</a:t>
                      </a: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16.50</a:t>
                      </a:r>
                    </a:p>
                  </a:txBody>
                  <a:tcPr marL="7512" marR="7512" marT="7512" marB="0" anchor="b">
                    <a:lnL>
                      <a:noFill/>
                    </a:lnL>
                    <a:lnR>
                      <a:noFill/>
                    </a:lnR>
                    <a:lnT>
                      <a:noFill/>
                    </a:lnT>
                    <a:lnB>
                      <a:noFill/>
                    </a:lnB>
                  </a:tcPr>
                </a:tc>
                <a:tc>
                  <a:txBody>
                    <a:bodyPr/>
                    <a:lstStyle/>
                    <a:p>
                      <a:pPr algn="r" fontAlgn="b"/>
                      <a:endParaRPr lang="it-IT" sz="1400" b="0" i="0" u="none" strike="noStrike" dirty="0">
                        <a:solidFill>
                          <a:srgbClr val="000000"/>
                        </a:solidFill>
                        <a:latin typeface="Calibri"/>
                      </a:endParaRP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44.82</a:t>
                      </a: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1.30</a:t>
                      </a: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31%</a:t>
                      </a:r>
                    </a:p>
                  </a:txBody>
                  <a:tcPr marL="7512" marR="7512" marT="7512" marB="0" anchor="b">
                    <a:lnL>
                      <a:noFill/>
                    </a:lnL>
                    <a:lnR>
                      <a:noFill/>
                    </a:lnR>
                    <a:lnT>
                      <a:noFill/>
                    </a:lnT>
                    <a:lnB>
                      <a:noFill/>
                    </a:lnB>
                  </a:tcPr>
                </a:tc>
              </a:tr>
              <a:tr h="213761">
                <a:tc>
                  <a:txBody>
                    <a:bodyPr/>
                    <a:lstStyle/>
                    <a:p>
                      <a:pPr algn="l" rtl="0" fontAlgn="ctr"/>
                      <a:r>
                        <a:rPr lang="it-IT" sz="1400" b="0" i="0" u="none" strike="noStrike">
                          <a:solidFill>
                            <a:srgbClr val="0070C0"/>
                          </a:solidFill>
                          <a:latin typeface="Calibri"/>
                        </a:rPr>
                        <a:t>Lazio</a:t>
                      </a:r>
                    </a:p>
                  </a:txBody>
                  <a:tcPr marL="7512" marR="7512" marT="75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r" fontAlgn="b"/>
                      <a:r>
                        <a:rPr lang="it-IT" sz="1400" b="0" i="0" u="none" strike="noStrike" dirty="0">
                          <a:solidFill>
                            <a:srgbClr val="000000"/>
                          </a:solidFill>
                          <a:latin typeface="Calibri"/>
                        </a:rPr>
                        <a:t>2014</a:t>
                      </a:r>
                    </a:p>
                  </a:txBody>
                  <a:tcPr marL="7512" marR="7512" marT="7512" marB="0" anchor="b">
                    <a:lnL w="12700" cap="flat" cmpd="sng" algn="ctr">
                      <a:solidFill>
                        <a:srgbClr val="FFFFFF"/>
                      </a:solidFill>
                      <a:prstDash val="solid"/>
                      <a:round/>
                      <a:headEnd type="none" w="med" len="med"/>
                      <a:tailEnd type="none" w="med" len="med"/>
                    </a:lnL>
                    <a:lnR>
                      <a:noFill/>
                    </a:lnR>
                    <a:lnT>
                      <a:noFill/>
                    </a:lnT>
                    <a:lnB>
                      <a:noFill/>
                    </a:lnB>
                  </a:tcPr>
                </a:tc>
                <a:tc>
                  <a:txBody>
                    <a:bodyPr/>
                    <a:lstStyle/>
                    <a:p>
                      <a:pPr algn="r" fontAlgn="b"/>
                      <a:r>
                        <a:rPr lang="it-IT" sz="1400" b="0" i="0" u="none" strike="noStrike">
                          <a:solidFill>
                            <a:srgbClr val="000000"/>
                          </a:solidFill>
                          <a:latin typeface="Calibri"/>
                        </a:rPr>
                        <a:t>29%</a:t>
                      </a: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8.75</a:t>
                      </a:r>
                    </a:p>
                  </a:txBody>
                  <a:tcPr marL="7512" marR="7512" marT="7512" marB="0" anchor="b">
                    <a:lnL>
                      <a:noFill/>
                    </a:lnL>
                    <a:lnR>
                      <a:noFill/>
                    </a:lnR>
                    <a:lnT>
                      <a:noFill/>
                    </a:lnT>
                    <a:lnB>
                      <a:noFill/>
                    </a:lnB>
                  </a:tcPr>
                </a:tc>
                <a:tc>
                  <a:txBody>
                    <a:bodyPr/>
                    <a:lstStyle/>
                    <a:p>
                      <a:pPr algn="r" fontAlgn="b"/>
                      <a:endParaRPr lang="it-IT" sz="1400" b="0" i="0" u="none" strike="noStrike" dirty="0">
                        <a:solidFill>
                          <a:srgbClr val="000000"/>
                        </a:solidFill>
                        <a:latin typeface="Calibri"/>
                      </a:endParaRP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58.26</a:t>
                      </a:r>
                    </a:p>
                  </a:txBody>
                  <a:tcPr marL="7512" marR="7512" marT="7512" marB="0" anchor="b">
                    <a:lnL>
                      <a:noFill/>
                    </a:lnL>
                    <a:lnR>
                      <a:noFill/>
                    </a:lnR>
                    <a:lnT>
                      <a:noFill/>
                    </a:lnT>
                    <a:lnB>
                      <a:noFill/>
                    </a:lnB>
                  </a:tcPr>
                </a:tc>
                <a:tc>
                  <a:txBody>
                    <a:bodyPr/>
                    <a:lstStyle/>
                    <a:p>
                      <a:pPr algn="r" fontAlgn="b"/>
                      <a:r>
                        <a:rPr lang="it-IT" sz="1400" b="0" i="0" u="none" strike="noStrike">
                          <a:solidFill>
                            <a:srgbClr val="000000"/>
                          </a:solidFill>
                          <a:latin typeface="Calibri"/>
                        </a:rPr>
                        <a:t>1.09</a:t>
                      </a: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30%</a:t>
                      </a:r>
                    </a:p>
                  </a:txBody>
                  <a:tcPr marL="7512" marR="7512" marT="7512" marB="0" anchor="b">
                    <a:lnL>
                      <a:noFill/>
                    </a:lnL>
                    <a:lnR>
                      <a:noFill/>
                    </a:lnR>
                    <a:lnT>
                      <a:noFill/>
                    </a:lnT>
                    <a:lnB>
                      <a:noFill/>
                    </a:lnB>
                  </a:tcPr>
                </a:tc>
              </a:tr>
              <a:tr h="213761">
                <a:tc>
                  <a:txBody>
                    <a:bodyPr/>
                    <a:lstStyle/>
                    <a:p>
                      <a:pPr algn="l" rtl="0" fontAlgn="ctr"/>
                      <a:r>
                        <a:rPr lang="it-IT" sz="1400" b="0" i="0" u="none" strike="noStrike">
                          <a:solidFill>
                            <a:srgbClr val="0070C0"/>
                          </a:solidFill>
                          <a:latin typeface="Calibri"/>
                        </a:rPr>
                        <a:t>Abruzzo</a:t>
                      </a:r>
                    </a:p>
                  </a:txBody>
                  <a:tcPr marL="7512" marR="7512" marT="75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b"/>
                      <a:r>
                        <a:rPr lang="it-IT" sz="1400" b="0" i="0" u="none" strike="noStrike" dirty="0">
                          <a:solidFill>
                            <a:srgbClr val="000000"/>
                          </a:solidFill>
                          <a:latin typeface="Calibri"/>
                        </a:rPr>
                        <a:t>247</a:t>
                      </a:r>
                    </a:p>
                  </a:txBody>
                  <a:tcPr marL="7512" marR="7512" marT="7512" marB="0" anchor="b">
                    <a:lnL w="12700" cap="flat" cmpd="sng" algn="ctr">
                      <a:solidFill>
                        <a:srgbClr val="FFFFFF"/>
                      </a:solidFill>
                      <a:prstDash val="solid"/>
                      <a:round/>
                      <a:headEnd type="none" w="med" len="med"/>
                      <a:tailEnd type="none" w="med" len="med"/>
                    </a:lnL>
                    <a:lnR>
                      <a:noFill/>
                    </a:lnR>
                    <a:lnT>
                      <a:noFill/>
                    </a:lnT>
                    <a:lnB>
                      <a:noFill/>
                    </a:lnB>
                  </a:tcPr>
                </a:tc>
                <a:tc>
                  <a:txBody>
                    <a:bodyPr/>
                    <a:lstStyle/>
                    <a:p>
                      <a:pPr algn="r" fontAlgn="b"/>
                      <a:r>
                        <a:rPr lang="it-IT" sz="1400" b="0" i="0" u="none" strike="noStrike">
                          <a:solidFill>
                            <a:srgbClr val="000000"/>
                          </a:solidFill>
                          <a:latin typeface="Calibri"/>
                        </a:rPr>
                        <a:t>45%</a:t>
                      </a:r>
                    </a:p>
                  </a:txBody>
                  <a:tcPr marL="7512" marR="7512" marT="7512" marB="0" anchor="b">
                    <a:lnL>
                      <a:noFill/>
                    </a:lnL>
                    <a:lnR>
                      <a:noFill/>
                    </a:lnR>
                    <a:lnT>
                      <a:noFill/>
                    </a:lnT>
                    <a:lnB>
                      <a:noFill/>
                    </a:lnB>
                  </a:tcPr>
                </a:tc>
                <a:tc>
                  <a:txBody>
                    <a:bodyPr/>
                    <a:lstStyle/>
                    <a:p>
                      <a:pPr algn="r" fontAlgn="b"/>
                      <a:r>
                        <a:rPr lang="it-IT" sz="1400" b="0" i="0" u="none" strike="noStrike">
                          <a:solidFill>
                            <a:srgbClr val="000000"/>
                          </a:solidFill>
                          <a:latin typeface="Calibri"/>
                        </a:rPr>
                        <a:t>16.04</a:t>
                      </a:r>
                    </a:p>
                  </a:txBody>
                  <a:tcPr marL="7512" marR="7512" marT="7512" marB="0" anchor="b">
                    <a:lnL>
                      <a:noFill/>
                    </a:lnL>
                    <a:lnR>
                      <a:noFill/>
                    </a:lnR>
                    <a:lnT>
                      <a:noFill/>
                    </a:lnT>
                    <a:lnB>
                      <a:noFill/>
                    </a:lnB>
                  </a:tcPr>
                </a:tc>
                <a:tc>
                  <a:txBody>
                    <a:bodyPr/>
                    <a:lstStyle/>
                    <a:p>
                      <a:pPr algn="r" fontAlgn="b"/>
                      <a:endParaRPr lang="it-IT" sz="1400" b="0" i="0" u="none" strike="noStrike">
                        <a:solidFill>
                          <a:srgbClr val="000000"/>
                        </a:solidFill>
                        <a:latin typeface="Calibri"/>
                      </a:endParaRP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87.16</a:t>
                      </a:r>
                    </a:p>
                  </a:txBody>
                  <a:tcPr marL="7512" marR="7512" marT="7512" marB="0" anchor="b">
                    <a:lnL>
                      <a:noFill/>
                    </a:lnL>
                    <a:lnR>
                      <a:noFill/>
                    </a:lnR>
                    <a:lnT>
                      <a:noFill/>
                    </a:lnT>
                    <a:lnB>
                      <a:noFill/>
                    </a:lnB>
                  </a:tcPr>
                </a:tc>
                <a:tc>
                  <a:txBody>
                    <a:bodyPr/>
                    <a:lstStyle/>
                    <a:p>
                      <a:pPr algn="r" fontAlgn="b"/>
                      <a:r>
                        <a:rPr lang="it-IT" sz="1400" b="0" i="0" u="none" strike="noStrike">
                          <a:solidFill>
                            <a:srgbClr val="000000"/>
                          </a:solidFill>
                          <a:latin typeface="Calibri"/>
                        </a:rPr>
                        <a:t>1.23</a:t>
                      </a: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27%</a:t>
                      </a:r>
                    </a:p>
                  </a:txBody>
                  <a:tcPr marL="7512" marR="7512" marT="7512" marB="0" anchor="b">
                    <a:lnL>
                      <a:noFill/>
                    </a:lnL>
                    <a:lnR>
                      <a:noFill/>
                    </a:lnR>
                    <a:lnT>
                      <a:noFill/>
                    </a:lnT>
                    <a:lnB>
                      <a:noFill/>
                    </a:lnB>
                  </a:tcPr>
                </a:tc>
              </a:tr>
              <a:tr h="213761">
                <a:tc>
                  <a:txBody>
                    <a:bodyPr/>
                    <a:lstStyle/>
                    <a:p>
                      <a:pPr algn="l" rtl="0" fontAlgn="ctr"/>
                      <a:r>
                        <a:rPr lang="it-IT" sz="1400" b="0" i="0" u="none" strike="noStrike">
                          <a:solidFill>
                            <a:srgbClr val="0070C0"/>
                          </a:solidFill>
                          <a:latin typeface="Calibri"/>
                        </a:rPr>
                        <a:t>Molise</a:t>
                      </a:r>
                    </a:p>
                  </a:txBody>
                  <a:tcPr marL="7512" marR="7512" marT="75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r" fontAlgn="b"/>
                      <a:r>
                        <a:rPr lang="it-IT" sz="1400" b="0" i="0" u="none" strike="noStrike">
                          <a:solidFill>
                            <a:srgbClr val="000000"/>
                          </a:solidFill>
                          <a:latin typeface="Calibri"/>
                        </a:rPr>
                        <a:t>244</a:t>
                      </a:r>
                    </a:p>
                  </a:txBody>
                  <a:tcPr marL="7512" marR="7512" marT="7512" marB="0" anchor="b">
                    <a:lnL w="12700" cap="flat" cmpd="sng" algn="ctr">
                      <a:solidFill>
                        <a:srgbClr val="FFFFFF"/>
                      </a:solidFill>
                      <a:prstDash val="solid"/>
                      <a:round/>
                      <a:headEnd type="none" w="med" len="med"/>
                      <a:tailEnd type="none" w="med" len="med"/>
                    </a:lnL>
                    <a:lnR>
                      <a:noFill/>
                    </a:lnR>
                    <a:lnT>
                      <a:noFill/>
                    </a:lnT>
                    <a:lnB>
                      <a:noFill/>
                    </a:lnB>
                  </a:tcPr>
                </a:tc>
                <a:tc>
                  <a:txBody>
                    <a:bodyPr/>
                    <a:lstStyle/>
                    <a:p>
                      <a:pPr algn="r" fontAlgn="b"/>
                      <a:r>
                        <a:rPr lang="it-IT" sz="1400" b="0" i="0" u="none" strike="noStrike">
                          <a:solidFill>
                            <a:srgbClr val="000000"/>
                          </a:solidFill>
                          <a:latin typeface="Calibri"/>
                        </a:rPr>
                        <a:t>27%</a:t>
                      </a: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6.60</a:t>
                      </a:r>
                    </a:p>
                  </a:txBody>
                  <a:tcPr marL="7512" marR="7512" marT="7512" marB="0" anchor="b">
                    <a:lnL>
                      <a:noFill/>
                    </a:lnL>
                    <a:lnR>
                      <a:noFill/>
                    </a:lnR>
                    <a:lnT>
                      <a:noFill/>
                    </a:lnT>
                    <a:lnB>
                      <a:noFill/>
                    </a:lnB>
                  </a:tcPr>
                </a:tc>
                <a:tc>
                  <a:txBody>
                    <a:bodyPr/>
                    <a:lstStyle/>
                    <a:p>
                      <a:pPr algn="r" fontAlgn="b"/>
                      <a:endParaRPr lang="it-IT" sz="1400" b="0" i="0" u="none" strike="noStrike" dirty="0">
                        <a:solidFill>
                          <a:srgbClr val="000000"/>
                        </a:solidFill>
                        <a:latin typeface="Calibri"/>
                      </a:endParaRP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19.90</a:t>
                      </a:r>
                    </a:p>
                  </a:txBody>
                  <a:tcPr marL="7512" marR="7512" marT="7512" marB="0" anchor="b">
                    <a:lnL>
                      <a:noFill/>
                    </a:lnL>
                    <a:lnR>
                      <a:noFill/>
                    </a:lnR>
                    <a:lnT>
                      <a:noFill/>
                    </a:lnT>
                    <a:lnB>
                      <a:noFill/>
                    </a:lnB>
                  </a:tcPr>
                </a:tc>
                <a:tc>
                  <a:txBody>
                    <a:bodyPr/>
                    <a:lstStyle/>
                    <a:p>
                      <a:pPr algn="r" fontAlgn="b"/>
                      <a:r>
                        <a:rPr lang="it-IT" sz="1400" b="0" i="0" u="none" strike="noStrike">
                          <a:solidFill>
                            <a:srgbClr val="000000"/>
                          </a:solidFill>
                          <a:latin typeface="Calibri"/>
                        </a:rPr>
                        <a:t>0.69</a:t>
                      </a: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23%</a:t>
                      </a:r>
                    </a:p>
                  </a:txBody>
                  <a:tcPr marL="7512" marR="7512" marT="7512" marB="0" anchor="b">
                    <a:lnL>
                      <a:noFill/>
                    </a:lnL>
                    <a:lnR>
                      <a:noFill/>
                    </a:lnR>
                    <a:lnT>
                      <a:noFill/>
                    </a:lnT>
                    <a:lnB>
                      <a:noFill/>
                    </a:lnB>
                  </a:tcPr>
                </a:tc>
              </a:tr>
              <a:tr h="213761">
                <a:tc>
                  <a:txBody>
                    <a:bodyPr/>
                    <a:lstStyle/>
                    <a:p>
                      <a:pPr algn="l" rtl="0" fontAlgn="ctr"/>
                      <a:r>
                        <a:rPr lang="it-IT" sz="1400" b="0" i="0" u="none" strike="noStrike">
                          <a:solidFill>
                            <a:srgbClr val="0070C0"/>
                          </a:solidFill>
                          <a:latin typeface="Calibri"/>
                        </a:rPr>
                        <a:t>Campania</a:t>
                      </a:r>
                    </a:p>
                  </a:txBody>
                  <a:tcPr marL="7512" marR="7512" marT="75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b"/>
                      <a:r>
                        <a:rPr lang="it-IT" sz="1400" b="0" i="0" u="none" strike="noStrike" dirty="0">
                          <a:solidFill>
                            <a:srgbClr val="000000"/>
                          </a:solidFill>
                          <a:latin typeface="Calibri"/>
                        </a:rPr>
                        <a:t>1059</a:t>
                      </a:r>
                    </a:p>
                  </a:txBody>
                  <a:tcPr marL="7512" marR="7512" marT="7512" marB="0" anchor="b">
                    <a:lnL w="12700" cap="flat" cmpd="sng" algn="ctr">
                      <a:solidFill>
                        <a:srgbClr val="FFFFFF"/>
                      </a:solidFill>
                      <a:prstDash val="solid"/>
                      <a:round/>
                      <a:headEnd type="none" w="med" len="med"/>
                      <a:tailEnd type="none" w="med" len="med"/>
                    </a:lnL>
                    <a:lnR>
                      <a:noFill/>
                    </a:lnR>
                    <a:lnT>
                      <a:noFill/>
                    </a:lnT>
                    <a:lnB>
                      <a:noFill/>
                    </a:lnB>
                  </a:tcPr>
                </a:tc>
                <a:tc>
                  <a:txBody>
                    <a:bodyPr/>
                    <a:lstStyle/>
                    <a:p>
                      <a:pPr algn="r" fontAlgn="b"/>
                      <a:r>
                        <a:rPr lang="it-IT" sz="1400" b="0" i="0" u="none" strike="noStrike">
                          <a:solidFill>
                            <a:srgbClr val="000000"/>
                          </a:solidFill>
                          <a:latin typeface="Calibri"/>
                        </a:rPr>
                        <a:t>30%</a:t>
                      </a: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9.19</a:t>
                      </a:r>
                    </a:p>
                  </a:txBody>
                  <a:tcPr marL="7512" marR="7512" marT="7512" marB="0" anchor="b">
                    <a:lnL>
                      <a:noFill/>
                    </a:lnL>
                    <a:lnR>
                      <a:noFill/>
                    </a:lnR>
                    <a:lnT>
                      <a:noFill/>
                    </a:lnT>
                    <a:lnB>
                      <a:noFill/>
                    </a:lnB>
                  </a:tcPr>
                </a:tc>
                <a:tc>
                  <a:txBody>
                    <a:bodyPr/>
                    <a:lstStyle/>
                    <a:p>
                      <a:pPr algn="r" fontAlgn="b"/>
                      <a:endParaRPr lang="it-IT" sz="1400" b="0" i="0" u="none" strike="noStrike" dirty="0">
                        <a:solidFill>
                          <a:srgbClr val="000000"/>
                        </a:solidFill>
                        <a:latin typeface="Calibri"/>
                      </a:endParaRP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42.61</a:t>
                      </a:r>
                    </a:p>
                  </a:txBody>
                  <a:tcPr marL="7512" marR="7512" marT="7512" marB="0" anchor="b">
                    <a:lnL>
                      <a:noFill/>
                    </a:lnL>
                    <a:lnR>
                      <a:noFill/>
                    </a:lnR>
                    <a:lnT>
                      <a:noFill/>
                    </a:lnT>
                    <a:lnB>
                      <a:noFill/>
                    </a:lnB>
                  </a:tcPr>
                </a:tc>
                <a:tc>
                  <a:txBody>
                    <a:bodyPr/>
                    <a:lstStyle/>
                    <a:p>
                      <a:pPr algn="r" fontAlgn="b"/>
                      <a:r>
                        <a:rPr lang="it-IT" sz="1400" b="0" i="0" u="none" strike="noStrike">
                          <a:solidFill>
                            <a:srgbClr val="000000"/>
                          </a:solidFill>
                          <a:latin typeface="Calibri"/>
                        </a:rPr>
                        <a:t>1.37</a:t>
                      </a: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22%</a:t>
                      </a:r>
                    </a:p>
                  </a:txBody>
                  <a:tcPr marL="7512" marR="7512" marT="7512" marB="0" anchor="b">
                    <a:lnL>
                      <a:noFill/>
                    </a:lnL>
                    <a:lnR>
                      <a:noFill/>
                    </a:lnR>
                    <a:lnT>
                      <a:noFill/>
                    </a:lnT>
                    <a:lnB>
                      <a:noFill/>
                    </a:lnB>
                  </a:tcPr>
                </a:tc>
              </a:tr>
              <a:tr h="213761">
                <a:tc>
                  <a:txBody>
                    <a:bodyPr/>
                    <a:lstStyle/>
                    <a:p>
                      <a:pPr algn="l" rtl="0" fontAlgn="ctr"/>
                      <a:r>
                        <a:rPr lang="it-IT" sz="1400" b="0" i="0" u="none" strike="noStrike">
                          <a:solidFill>
                            <a:srgbClr val="0070C0"/>
                          </a:solidFill>
                          <a:latin typeface="Calibri"/>
                        </a:rPr>
                        <a:t>Puglia</a:t>
                      </a:r>
                    </a:p>
                  </a:txBody>
                  <a:tcPr marL="7512" marR="7512" marT="75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r" fontAlgn="b"/>
                      <a:r>
                        <a:rPr lang="it-IT" sz="1400" b="0" i="0" u="none" strike="noStrike" dirty="0">
                          <a:solidFill>
                            <a:srgbClr val="000000"/>
                          </a:solidFill>
                          <a:latin typeface="Calibri"/>
                        </a:rPr>
                        <a:t>568</a:t>
                      </a:r>
                    </a:p>
                  </a:txBody>
                  <a:tcPr marL="7512" marR="7512" marT="7512" marB="0" anchor="b">
                    <a:lnL w="12700" cap="flat" cmpd="sng" algn="ctr">
                      <a:solidFill>
                        <a:srgbClr val="FFFFFF"/>
                      </a:solidFill>
                      <a:prstDash val="solid"/>
                      <a:round/>
                      <a:headEnd type="none" w="med" len="med"/>
                      <a:tailEnd type="none" w="med" len="med"/>
                    </a:lnL>
                    <a:lnR>
                      <a:noFill/>
                    </a:lnR>
                    <a:lnT>
                      <a:noFill/>
                    </a:lnT>
                    <a:lnB>
                      <a:noFill/>
                    </a:lnB>
                  </a:tcPr>
                </a:tc>
                <a:tc>
                  <a:txBody>
                    <a:bodyPr/>
                    <a:lstStyle/>
                    <a:p>
                      <a:pPr algn="r" fontAlgn="b"/>
                      <a:r>
                        <a:rPr lang="it-IT" sz="1400" b="0" i="0" u="none" strike="noStrike">
                          <a:solidFill>
                            <a:srgbClr val="000000"/>
                          </a:solidFill>
                          <a:latin typeface="Calibri"/>
                        </a:rPr>
                        <a:t>39%</a:t>
                      </a: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11.98</a:t>
                      </a:r>
                    </a:p>
                  </a:txBody>
                  <a:tcPr marL="7512" marR="7512" marT="7512" marB="0" anchor="b">
                    <a:lnL>
                      <a:noFill/>
                    </a:lnL>
                    <a:lnR>
                      <a:noFill/>
                    </a:lnR>
                    <a:lnT>
                      <a:noFill/>
                    </a:lnT>
                    <a:lnB>
                      <a:noFill/>
                    </a:lnB>
                  </a:tcPr>
                </a:tc>
                <a:tc>
                  <a:txBody>
                    <a:bodyPr/>
                    <a:lstStyle/>
                    <a:p>
                      <a:pPr algn="r" fontAlgn="b"/>
                      <a:endParaRPr lang="it-IT" sz="1400" b="0" i="0" u="none" strike="noStrike" dirty="0">
                        <a:solidFill>
                          <a:srgbClr val="000000"/>
                        </a:solidFill>
                        <a:latin typeface="Calibri"/>
                      </a:endParaRP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73.92</a:t>
                      </a:r>
                    </a:p>
                  </a:txBody>
                  <a:tcPr marL="7512" marR="7512" marT="7512" marB="0" anchor="b">
                    <a:lnL>
                      <a:noFill/>
                    </a:lnL>
                    <a:lnR>
                      <a:noFill/>
                    </a:lnR>
                    <a:lnT>
                      <a:noFill/>
                    </a:lnT>
                    <a:lnB>
                      <a:noFill/>
                    </a:lnB>
                  </a:tcPr>
                </a:tc>
                <a:tc>
                  <a:txBody>
                    <a:bodyPr/>
                    <a:lstStyle/>
                    <a:p>
                      <a:pPr algn="r" fontAlgn="b"/>
                      <a:r>
                        <a:rPr lang="it-IT" sz="1400" b="0" i="0" u="none" strike="noStrike">
                          <a:solidFill>
                            <a:srgbClr val="000000"/>
                          </a:solidFill>
                          <a:latin typeface="Calibri"/>
                        </a:rPr>
                        <a:t>1.18</a:t>
                      </a: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32%</a:t>
                      </a:r>
                    </a:p>
                  </a:txBody>
                  <a:tcPr marL="7512" marR="7512" marT="7512" marB="0" anchor="b">
                    <a:lnL>
                      <a:noFill/>
                    </a:lnL>
                    <a:lnR>
                      <a:noFill/>
                    </a:lnR>
                    <a:lnT>
                      <a:noFill/>
                    </a:lnT>
                    <a:lnB>
                      <a:noFill/>
                    </a:lnB>
                  </a:tcPr>
                </a:tc>
              </a:tr>
              <a:tr h="213761">
                <a:tc>
                  <a:txBody>
                    <a:bodyPr/>
                    <a:lstStyle/>
                    <a:p>
                      <a:pPr algn="l" rtl="0" fontAlgn="ctr"/>
                      <a:r>
                        <a:rPr lang="it-IT" sz="1400" b="0" i="0" u="none" strike="noStrike">
                          <a:solidFill>
                            <a:srgbClr val="0070C0"/>
                          </a:solidFill>
                          <a:latin typeface="Calibri"/>
                        </a:rPr>
                        <a:t>Basilicata</a:t>
                      </a:r>
                    </a:p>
                  </a:txBody>
                  <a:tcPr marL="7512" marR="7512" marT="75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b"/>
                      <a:r>
                        <a:rPr lang="it-IT" sz="1400" b="0" i="0" u="none" strike="noStrike" dirty="0">
                          <a:solidFill>
                            <a:srgbClr val="000000"/>
                          </a:solidFill>
                          <a:latin typeface="Calibri"/>
                        </a:rPr>
                        <a:t>278</a:t>
                      </a:r>
                    </a:p>
                  </a:txBody>
                  <a:tcPr marL="7512" marR="7512" marT="7512" marB="0" anchor="b">
                    <a:lnL w="12700" cap="flat" cmpd="sng" algn="ctr">
                      <a:solidFill>
                        <a:srgbClr val="FFFFFF"/>
                      </a:solidFill>
                      <a:prstDash val="solid"/>
                      <a:round/>
                      <a:headEnd type="none" w="med" len="med"/>
                      <a:tailEnd type="none" w="med" len="med"/>
                    </a:lnL>
                    <a:lnR>
                      <a:noFill/>
                    </a:lnR>
                    <a:lnT>
                      <a:noFill/>
                    </a:lnT>
                    <a:lnB>
                      <a:noFill/>
                    </a:lnB>
                  </a:tcPr>
                </a:tc>
                <a:tc>
                  <a:txBody>
                    <a:bodyPr/>
                    <a:lstStyle/>
                    <a:p>
                      <a:pPr algn="r" fontAlgn="b"/>
                      <a:r>
                        <a:rPr lang="it-IT" sz="1400" b="0" i="0" u="none" strike="noStrike">
                          <a:solidFill>
                            <a:srgbClr val="000000"/>
                          </a:solidFill>
                          <a:latin typeface="Calibri"/>
                        </a:rPr>
                        <a:t>27%</a:t>
                      </a:r>
                    </a:p>
                  </a:txBody>
                  <a:tcPr marL="7512" marR="7512" marT="7512" marB="0" anchor="b">
                    <a:lnL>
                      <a:noFill/>
                    </a:lnL>
                    <a:lnR>
                      <a:noFill/>
                    </a:lnR>
                    <a:lnT>
                      <a:noFill/>
                    </a:lnT>
                    <a:lnB>
                      <a:noFill/>
                    </a:lnB>
                  </a:tcPr>
                </a:tc>
                <a:tc>
                  <a:txBody>
                    <a:bodyPr/>
                    <a:lstStyle/>
                    <a:p>
                      <a:pPr algn="r" fontAlgn="b"/>
                      <a:r>
                        <a:rPr lang="it-IT" sz="1400" b="0" i="0" u="none" strike="noStrike">
                          <a:solidFill>
                            <a:srgbClr val="000000"/>
                          </a:solidFill>
                          <a:latin typeface="Calibri"/>
                        </a:rPr>
                        <a:t>6.36</a:t>
                      </a:r>
                    </a:p>
                  </a:txBody>
                  <a:tcPr marL="7512" marR="7512" marT="7512" marB="0" anchor="b">
                    <a:lnL>
                      <a:noFill/>
                    </a:lnL>
                    <a:lnR>
                      <a:noFill/>
                    </a:lnR>
                    <a:lnT>
                      <a:noFill/>
                    </a:lnT>
                    <a:lnB>
                      <a:noFill/>
                    </a:lnB>
                  </a:tcPr>
                </a:tc>
                <a:tc>
                  <a:txBody>
                    <a:bodyPr/>
                    <a:lstStyle/>
                    <a:p>
                      <a:pPr algn="r" fontAlgn="b"/>
                      <a:endParaRPr lang="it-IT" sz="1400" b="0" i="0" u="none" strike="noStrike" dirty="0">
                        <a:solidFill>
                          <a:srgbClr val="000000"/>
                        </a:solidFill>
                        <a:latin typeface="Calibri"/>
                      </a:endParaRP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32.40</a:t>
                      </a:r>
                    </a:p>
                  </a:txBody>
                  <a:tcPr marL="7512" marR="7512" marT="7512" marB="0" anchor="b">
                    <a:lnL>
                      <a:noFill/>
                    </a:lnL>
                    <a:lnR>
                      <a:noFill/>
                    </a:lnR>
                    <a:lnT>
                      <a:noFill/>
                    </a:lnT>
                    <a:lnB>
                      <a:noFill/>
                    </a:lnB>
                  </a:tcPr>
                </a:tc>
                <a:tc>
                  <a:txBody>
                    <a:bodyPr/>
                    <a:lstStyle/>
                    <a:p>
                      <a:pPr algn="r" fontAlgn="b"/>
                      <a:r>
                        <a:rPr lang="it-IT" sz="1400" b="0" i="0" u="none" strike="noStrike">
                          <a:solidFill>
                            <a:srgbClr val="000000"/>
                          </a:solidFill>
                          <a:latin typeface="Calibri"/>
                        </a:rPr>
                        <a:t>0.46</a:t>
                      </a: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33%</a:t>
                      </a:r>
                    </a:p>
                  </a:txBody>
                  <a:tcPr marL="7512" marR="7512" marT="7512" marB="0" anchor="b">
                    <a:lnL>
                      <a:noFill/>
                    </a:lnL>
                    <a:lnR>
                      <a:noFill/>
                    </a:lnR>
                    <a:lnT>
                      <a:noFill/>
                    </a:lnT>
                    <a:lnB>
                      <a:noFill/>
                    </a:lnB>
                  </a:tcPr>
                </a:tc>
              </a:tr>
              <a:tr h="213761">
                <a:tc>
                  <a:txBody>
                    <a:bodyPr/>
                    <a:lstStyle/>
                    <a:p>
                      <a:pPr algn="l" rtl="0" fontAlgn="ctr"/>
                      <a:r>
                        <a:rPr lang="it-IT" sz="1400" b="0" i="0" u="none" strike="noStrike">
                          <a:solidFill>
                            <a:srgbClr val="0070C0"/>
                          </a:solidFill>
                          <a:latin typeface="Calibri"/>
                        </a:rPr>
                        <a:t>Calabria</a:t>
                      </a:r>
                    </a:p>
                  </a:txBody>
                  <a:tcPr marL="7512" marR="7512" marT="75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r" fontAlgn="b"/>
                      <a:r>
                        <a:rPr lang="it-IT" sz="1400" b="0" i="0" u="none" strike="noStrike" dirty="0">
                          <a:solidFill>
                            <a:srgbClr val="000000"/>
                          </a:solidFill>
                          <a:latin typeface="Calibri"/>
                        </a:rPr>
                        <a:t>581</a:t>
                      </a:r>
                    </a:p>
                  </a:txBody>
                  <a:tcPr marL="7512" marR="7512" marT="7512" marB="0" anchor="b">
                    <a:lnL w="12700" cap="flat" cmpd="sng" algn="ctr">
                      <a:solidFill>
                        <a:srgbClr val="FFFFFF"/>
                      </a:solidFill>
                      <a:prstDash val="solid"/>
                      <a:round/>
                      <a:headEnd type="none" w="med" len="med"/>
                      <a:tailEnd type="none" w="med" len="med"/>
                    </a:lnL>
                    <a:lnR>
                      <a:noFill/>
                    </a:lnR>
                    <a:lnT>
                      <a:noFill/>
                    </a:lnT>
                    <a:lnB>
                      <a:noFill/>
                    </a:lnB>
                  </a:tcPr>
                </a:tc>
                <a:tc>
                  <a:txBody>
                    <a:bodyPr/>
                    <a:lstStyle/>
                    <a:p>
                      <a:pPr algn="r" fontAlgn="b"/>
                      <a:r>
                        <a:rPr lang="it-IT" sz="1400" b="0" i="0" u="none" strike="noStrike">
                          <a:solidFill>
                            <a:srgbClr val="000000"/>
                          </a:solidFill>
                          <a:latin typeface="Calibri"/>
                        </a:rPr>
                        <a:t>15%</a:t>
                      </a: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2.58</a:t>
                      </a:r>
                    </a:p>
                  </a:txBody>
                  <a:tcPr marL="7512" marR="7512" marT="7512" marB="0" anchor="b">
                    <a:lnL>
                      <a:noFill/>
                    </a:lnL>
                    <a:lnR>
                      <a:noFill/>
                    </a:lnR>
                    <a:lnT>
                      <a:noFill/>
                    </a:lnT>
                    <a:lnB>
                      <a:noFill/>
                    </a:lnB>
                  </a:tcPr>
                </a:tc>
                <a:tc>
                  <a:txBody>
                    <a:bodyPr/>
                    <a:lstStyle/>
                    <a:p>
                      <a:pPr algn="r" fontAlgn="b"/>
                      <a:endParaRPr lang="it-IT" sz="1400" b="0" i="0" u="none" strike="noStrike" dirty="0">
                        <a:solidFill>
                          <a:srgbClr val="000000"/>
                        </a:solidFill>
                        <a:latin typeface="Calibri"/>
                      </a:endParaRP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33.34</a:t>
                      </a:r>
                    </a:p>
                  </a:txBody>
                  <a:tcPr marL="7512" marR="7512" marT="7512" marB="0" anchor="b">
                    <a:lnL>
                      <a:noFill/>
                    </a:lnL>
                    <a:lnR>
                      <a:noFill/>
                    </a:lnR>
                    <a:lnT>
                      <a:noFill/>
                    </a:lnT>
                    <a:lnB>
                      <a:noFill/>
                    </a:lnB>
                  </a:tcPr>
                </a:tc>
                <a:tc>
                  <a:txBody>
                    <a:bodyPr/>
                    <a:lstStyle/>
                    <a:p>
                      <a:pPr algn="r" fontAlgn="b"/>
                      <a:r>
                        <a:rPr lang="it-IT" sz="1400" b="0" i="0" u="none" strike="noStrike">
                          <a:solidFill>
                            <a:srgbClr val="000000"/>
                          </a:solidFill>
                          <a:latin typeface="Calibri"/>
                        </a:rPr>
                        <a:t>0.28</a:t>
                      </a: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20%</a:t>
                      </a:r>
                    </a:p>
                  </a:txBody>
                  <a:tcPr marL="7512" marR="7512" marT="7512" marB="0" anchor="b">
                    <a:lnL>
                      <a:noFill/>
                    </a:lnL>
                    <a:lnR>
                      <a:noFill/>
                    </a:lnR>
                    <a:lnT>
                      <a:noFill/>
                    </a:lnT>
                    <a:lnB>
                      <a:noFill/>
                    </a:lnB>
                  </a:tcPr>
                </a:tc>
              </a:tr>
              <a:tr h="213761">
                <a:tc>
                  <a:txBody>
                    <a:bodyPr/>
                    <a:lstStyle/>
                    <a:p>
                      <a:pPr algn="l" rtl="0" fontAlgn="ctr"/>
                      <a:r>
                        <a:rPr lang="it-IT" sz="1400" b="0" i="0" u="none" strike="noStrike">
                          <a:solidFill>
                            <a:srgbClr val="0070C0"/>
                          </a:solidFill>
                          <a:latin typeface="Calibri"/>
                        </a:rPr>
                        <a:t>Sicilia</a:t>
                      </a:r>
                    </a:p>
                  </a:txBody>
                  <a:tcPr marL="7512" marR="7512" marT="75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b"/>
                      <a:r>
                        <a:rPr lang="it-IT" sz="1400" b="0" i="0" u="none" strike="noStrike" dirty="0">
                          <a:solidFill>
                            <a:srgbClr val="000000"/>
                          </a:solidFill>
                          <a:latin typeface="Calibri"/>
                        </a:rPr>
                        <a:t>850</a:t>
                      </a:r>
                    </a:p>
                  </a:txBody>
                  <a:tcPr marL="7512" marR="7512" marT="7512" marB="0" anchor="b">
                    <a:lnL w="12700" cap="flat" cmpd="sng" algn="ctr">
                      <a:solidFill>
                        <a:srgbClr val="FFFFFF"/>
                      </a:solidFill>
                      <a:prstDash val="solid"/>
                      <a:round/>
                      <a:headEnd type="none" w="med" len="med"/>
                      <a:tailEnd type="none" w="med" len="med"/>
                    </a:lnL>
                    <a:lnR>
                      <a:noFill/>
                    </a:lnR>
                    <a:lnT>
                      <a:noFill/>
                    </a:lnT>
                    <a:lnB>
                      <a:noFill/>
                    </a:lnB>
                  </a:tcPr>
                </a:tc>
                <a:tc>
                  <a:txBody>
                    <a:bodyPr/>
                    <a:lstStyle/>
                    <a:p>
                      <a:pPr algn="r" fontAlgn="b"/>
                      <a:r>
                        <a:rPr lang="it-IT" sz="1400" b="0" i="0" u="none" strike="noStrike">
                          <a:solidFill>
                            <a:srgbClr val="000000"/>
                          </a:solidFill>
                          <a:latin typeface="Calibri"/>
                        </a:rPr>
                        <a:t>25%</a:t>
                      </a: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6.82</a:t>
                      </a:r>
                    </a:p>
                  </a:txBody>
                  <a:tcPr marL="7512" marR="7512" marT="7512" marB="0" anchor="b">
                    <a:lnL>
                      <a:noFill/>
                    </a:lnL>
                    <a:lnR>
                      <a:noFill/>
                    </a:lnR>
                    <a:lnT>
                      <a:noFill/>
                    </a:lnT>
                    <a:lnB>
                      <a:noFill/>
                    </a:lnB>
                  </a:tcPr>
                </a:tc>
                <a:tc>
                  <a:txBody>
                    <a:bodyPr/>
                    <a:lstStyle/>
                    <a:p>
                      <a:pPr algn="r" fontAlgn="b"/>
                      <a:endParaRPr lang="it-IT" sz="1400" b="0" i="0" u="none" strike="noStrike" dirty="0">
                        <a:solidFill>
                          <a:srgbClr val="000000"/>
                        </a:solidFill>
                        <a:latin typeface="Calibri"/>
                      </a:endParaRP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34.56</a:t>
                      </a:r>
                    </a:p>
                  </a:txBody>
                  <a:tcPr marL="7512" marR="7512" marT="7512" marB="0" anchor="b">
                    <a:lnL>
                      <a:noFill/>
                    </a:lnL>
                    <a:lnR>
                      <a:noFill/>
                    </a:lnR>
                    <a:lnT>
                      <a:noFill/>
                    </a:lnT>
                    <a:lnB>
                      <a:noFill/>
                    </a:lnB>
                  </a:tcPr>
                </a:tc>
                <a:tc>
                  <a:txBody>
                    <a:bodyPr/>
                    <a:lstStyle/>
                    <a:p>
                      <a:pPr algn="r" fontAlgn="b"/>
                      <a:r>
                        <a:rPr lang="it-IT" sz="1400" b="0" i="0" u="none" strike="noStrike">
                          <a:solidFill>
                            <a:srgbClr val="000000"/>
                          </a:solidFill>
                          <a:latin typeface="Calibri"/>
                        </a:rPr>
                        <a:t>0.86</a:t>
                      </a: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29%</a:t>
                      </a:r>
                    </a:p>
                  </a:txBody>
                  <a:tcPr marL="7512" marR="7512" marT="7512" marB="0" anchor="b">
                    <a:lnL>
                      <a:noFill/>
                    </a:lnL>
                    <a:lnR>
                      <a:noFill/>
                    </a:lnR>
                    <a:lnT>
                      <a:noFill/>
                    </a:lnT>
                    <a:lnB>
                      <a:noFill/>
                    </a:lnB>
                  </a:tcPr>
                </a:tc>
              </a:tr>
              <a:tr h="213761">
                <a:tc>
                  <a:txBody>
                    <a:bodyPr/>
                    <a:lstStyle/>
                    <a:p>
                      <a:pPr algn="l" rtl="0" fontAlgn="ctr"/>
                      <a:r>
                        <a:rPr lang="it-IT" sz="1400" b="0" i="0" u="none" strike="noStrike">
                          <a:solidFill>
                            <a:srgbClr val="0070C0"/>
                          </a:solidFill>
                          <a:latin typeface="Calibri"/>
                        </a:rPr>
                        <a:t>Sardegna</a:t>
                      </a:r>
                    </a:p>
                  </a:txBody>
                  <a:tcPr marL="7512" marR="7512" marT="75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r" fontAlgn="b"/>
                      <a:r>
                        <a:rPr lang="it-IT" sz="1400" b="0" i="0" u="none" strike="noStrike" dirty="0">
                          <a:solidFill>
                            <a:srgbClr val="000000"/>
                          </a:solidFill>
                          <a:latin typeface="Calibri"/>
                        </a:rPr>
                        <a:t>321</a:t>
                      </a:r>
                    </a:p>
                  </a:txBody>
                  <a:tcPr marL="7512" marR="7512" marT="7512" marB="0" anchor="b">
                    <a:lnL w="12700" cap="flat" cmpd="sng" algn="ctr">
                      <a:solidFill>
                        <a:srgbClr val="FFFFFF"/>
                      </a:solidFill>
                      <a:prstDash val="solid"/>
                      <a:round/>
                      <a:headEnd type="none" w="med" len="med"/>
                      <a:tailEnd type="none" w="med" len="med"/>
                    </a:lnL>
                    <a:lnR>
                      <a:noFill/>
                    </a:lnR>
                    <a:lnT>
                      <a:noFill/>
                    </a:lnT>
                    <a:lnB>
                      <a:noFill/>
                    </a:lnB>
                  </a:tcPr>
                </a:tc>
                <a:tc>
                  <a:txBody>
                    <a:bodyPr/>
                    <a:lstStyle/>
                    <a:p>
                      <a:pPr algn="r" fontAlgn="b"/>
                      <a:r>
                        <a:rPr lang="it-IT" sz="1400" b="0" i="0" u="none" strike="noStrike">
                          <a:solidFill>
                            <a:srgbClr val="000000"/>
                          </a:solidFill>
                          <a:latin typeface="Calibri"/>
                        </a:rPr>
                        <a:t>22%</a:t>
                      </a: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4.56</a:t>
                      </a:r>
                    </a:p>
                  </a:txBody>
                  <a:tcPr marL="7512" marR="7512" marT="7512" marB="0" anchor="b">
                    <a:lnL>
                      <a:noFill/>
                    </a:lnL>
                    <a:lnR>
                      <a:noFill/>
                    </a:lnR>
                    <a:lnT>
                      <a:noFill/>
                    </a:lnT>
                    <a:lnB>
                      <a:noFill/>
                    </a:lnB>
                  </a:tcPr>
                </a:tc>
                <a:tc>
                  <a:txBody>
                    <a:bodyPr/>
                    <a:lstStyle/>
                    <a:p>
                      <a:pPr algn="r" fontAlgn="b"/>
                      <a:endParaRPr lang="it-IT" sz="1400" b="0" i="0" u="none" strike="noStrike" dirty="0">
                        <a:solidFill>
                          <a:srgbClr val="000000"/>
                        </a:solidFill>
                        <a:latin typeface="Calibri"/>
                      </a:endParaRP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35.17</a:t>
                      </a:r>
                    </a:p>
                  </a:txBody>
                  <a:tcPr marL="7512" marR="7512" marT="7512" marB="0" anchor="b">
                    <a:lnL>
                      <a:noFill/>
                    </a:lnL>
                    <a:lnR>
                      <a:noFill/>
                    </a:lnR>
                    <a:lnT>
                      <a:noFill/>
                    </a:lnT>
                    <a:lnB>
                      <a:noFill/>
                    </a:lnB>
                  </a:tcPr>
                </a:tc>
                <a:tc>
                  <a:txBody>
                    <a:bodyPr/>
                    <a:lstStyle/>
                    <a:p>
                      <a:pPr algn="r" fontAlgn="b"/>
                      <a:r>
                        <a:rPr lang="it-IT" sz="1400" b="0" i="0" u="none" strike="noStrike">
                          <a:solidFill>
                            <a:srgbClr val="000000"/>
                          </a:solidFill>
                          <a:latin typeface="Calibri"/>
                        </a:rPr>
                        <a:t>0.71</a:t>
                      </a:r>
                    </a:p>
                  </a:txBody>
                  <a:tcPr marL="7512" marR="7512" marT="7512" marB="0" anchor="b">
                    <a:lnL>
                      <a:noFill/>
                    </a:lnL>
                    <a:lnR>
                      <a:noFill/>
                    </a:lnR>
                    <a:lnT>
                      <a:noFill/>
                    </a:lnT>
                    <a:lnB>
                      <a:noFill/>
                    </a:lnB>
                  </a:tcPr>
                </a:tc>
                <a:tc>
                  <a:txBody>
                    <a:bodyPr/>
                    <a:lstStyle/>
                    <a:p>
                      <a:pPr algn="r" fontAlgn="b"/>
                      <a:r>
                        <a:rPr lang="it-IT" sz="1400" b="0" i="0" u="none" strike="noStrike" dirty="0">
                          <a:solidFill>
                            <a:srgbClr val="000000"/>
                          </a:solidFill>
                          <a:latin typeface="Calibri"/>
                        </a:rPr>
                        <a:t>20%</a:t>
                      </a:r>
                    </a:p>
                  </a:txBody>
                  <a:tcPr marL="7512" marR="7512" marT="7512"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e 6"/>
          <p:cNvSpPr/>
          <p:nvPr/>
        </p:nvSpPr>
        <p:spPr bwMode="auto">
          <a:xfrm>
            <a:off x="3192535" y="3126780"/>
            <a:ext cx="432048" cy="288032"/>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5" name="Ovale 4"/>
          <p:cNvSpPr/>
          <p:nvPr/>
        </p:nvSpPr>
        <p:spPr bwMode="auto">
          <a:xfrm>
            <a:off x="3203848" y="1988840"/>
            <a:ext cx="432048" cy="288032"/>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2" name="Titolo 1"/>
          <p:cNvSpPr>
            <a:spLocks noGrp="1"/>
          </p:cNvSpPr>
          <p:nvPr>
            <p:ph type="title"/>
          </p:nvPr>
        </p:nvSpPr>
        <p:spPr/>
        <p:txBody>
          <a:bodyPr/>
          <a:lstStyle/>
          <a:p>
            <a:r>
              <a:rPr lang="en-GB" dirty="0" smtClean="0"/>
              <a:t>Some descriptive statistics/3</a:t>
            </a:r>
            <a:endParaRPr lang="en-GB" dirty="0"/>
          </a:p>
        </p:txBody>
      </p:sp>
      <p:graphicFrame>
        <p:nvGraphicFramePr>
          <p:cNvPr id="6" name="Tabella 5"/>
          <p:cNvGraphicFramePr>
            <a:graphicFrameLocks noGrp="1"/>
          </p:cNvGraphicFramePr>
          <p:nvPr>
            <p:extLst>
              <p:ext uri="{D42A27DB-BD31-4B8C-83A1-F6EECF244321}">
                <p14:modId xmlns:p14="http://schemas.microsoft.com/office/powerpoint/2010/main" xmlns="" val="1937074172"/>
              </p:ext>
            </p:extLst>
          </p:nvPr>
        </p:nvGraphicFramePr>
        <p:xfrm>
          <a:off x="467544" y="1169616"/>
          <a:ext cx="8064896" cy="2247900"/>
        </p:xfrm>
        <a:graphic>
          <a:graphicData uri="http://schemas.openxmlformats.org/drawingml/2006/table">
            <a:tbl>
              <a:tblPr/>
              <a:tblGrid>
                <a:gridCol w="1296144"/>
                <a:gridCol w="792088"/>
                <a:gridCol w="1080120"/>
                <a:gridCol w="995145"/>
                <a:gridCol w="1021079"/>
                <a:gridCol w="648072"/>
                <a:gridCol w="1152128"/>
                <a:gridCol w="1080120"/>
              </a:tblGrid>
              <a:tr h="427524">
                <a:tc>
                  <a:txBody>
                    <a:bodyPr/>
                    <a:lstStyle/>
                    <a:p>
                      <a:pPr algn="ctr" fontAlgn="b"/>
                      <a:endParaRPr lang="it-IT" sz="18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fontAlgn="b"/>
                      <a:endParaRPr lang="it-IT" sz="1800" b="1" i="0" u="none" strike="noStrike">
                        <a:solidFill>
                          <a:srgbClr val="000000"/>
                        </a:solidFill>
                        <a:effectLst/>
                        <a:latin typeface="Calibri" panose="020F0502020204030204" pitchFamily="34"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fontAlgn="b"/>
                      <a:r>
                        <a:rPr lang="it-IT" sz="1800" b="0" i="0" u="none" strike="noStrike">
                          <a:solidFill>
                            <a:srgbClr val="000000"/>
                          </a:solidFill>
                          <a:effectLst/>
                          <a:latin typeface="Calibri" panose="020F0502020204030204" pitchFamily="34" charset="0"/>
                        </a:rPr>
                        <a:t>Exporters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fontAlgn="b"/>
                      <a:r>
                        <a:rPr lang="it-IT" sz="1800" b="0" i="0" u="none" strike="noStrike">
                          <a:solidFill>
                            <a:srgbClr val="000000"/>
                          </a:solidFill>
                          <a:effectLst/>
                          <a:latin typeface="Calibri" panose="020F0502020204030204" pitchFamily="34" charset="0"/>
                        </a:rPr>
                        <a:t>Export intensity</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fontAlgn="b"/>
                      <a:r>
                        <a:rPr lang="it-IT" sz="1800" b="0" i="0" u="none" strike="noStrike">
                          <a:solidFill>
                            <a:srgbClr val="000000"/>
                          </a:solidFill>
                          <a:effectLst/>
                          <a:latin typeface="Calibri" panose="020F0502020204030204" pitchFamily="34" charset="0"/>
                        </a:rPr>
                        <a:t>Innovators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fontAlgn="b"/>
                      <a:r>
                        <a:rPr lang="it-IT" sz="1800" b="0" i="0" u="none" strike="noStrike">
                          <a:solidFill>
                            <a:srgbClr val="000000"/>
                          </a:solidFill>
                          <a:effectLst/>
                          <a:latin typeface="Calibri" panose="020F0502020204030204" pitchFamily="34" charset="0"/>
                        </a:rPr>
                        <a:t>size</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fontAlgn="b"/>
                      <a:r>
                        <a:rPr lang="it-IT" sz="1800" b="0" i="0" u="none" strike="noStrike">
                          <a:solidFill>
                            <a:srgbClr val="000000"/>
                          </a:solidFill>
                          <a:effectLst/>
                          <a:latin typeface="Calibri" panose="020F0502020204030204" pitchFamily="34" charset="0"/>
                        </a:rPr>
                        <a:t>productivty (log)</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fontAlgn="b"/>
                      <a:r>
                        <a:rPr lang="it-IT" sz="1800" b="0" i="0" u="none" strike="noStrike" dirty="0">
                          <a:solidFill>
                            <a:srgbClr val="000000"/>
                          </a:solidFill>
                          <a:effectLst/>
                          <a:latin typeface="Calibri" panose="020F0502020204030204" pitchFamily="34" charset="0"/>
                        </a:rPr>
                        <a:t>R&amp;D </a:t>
                      </a:r>
                      <a:r>
                        <a:rPr lang="it-IT" sz="1800" b="0" i="0" u="none" strike="noStrike" dirty="0" err="1">
                          <a:solidFill>
                            <a:srgbClr val="000000"/>
                          </a:solidFill>
                          <a:effectLst/>
                          <a:latin typeface="Calibri" panose="020F0502020204030204" pitchFamily="34" charset="0"/>
                        </a:rPr>
                        <a:t>intensity</a:t>
                      </a:r>
                      <a:endParaRPr lang="it-IT"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r>
              <a:tr h="213761">
                <a:tc>
                  <a:txBody>
                    <a:bodyPr/>
                    <a:lstStyle/>
                    <a:p>
                      <a:pPr algn="l" fontAlgn="b"/>
                      <a:endParaRPr lang="it-IT" sz="18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l" fontAlgn="b"/>
                      <a:endParaRPr lang="it-IT" sz="18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it-IT" sz="18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it-IT" sz="18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it-IT" sz="18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it-IT" sz="18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it-IT" sz="1800" b="0" i="0" u="none" strike="noStrike" dirty="0">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it-IT" sz="18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FFFFFF"/>
                      </a:solidFill>
                      <a:prstDash val="solid"/>
                      <a:round/>
                      <a:headEnd type="none" w="med" len="med"/>
                      <a:tailEnd type="none" w="med" len="med"/>
                    </a:lnT>
                    <a:lnB>
                      <a:noFill/>
                    </a:lnB>
                  </a:tcPr>
                </a:tc>
              </a:tr>
              <a:tr h="213761">
                <a:tc>
                  <a:txBody>
                    <a:bodyPr/>
                    <a:lstStyle/>
                    <a:p>
                      <a:pPr algn="l" fontAlgn="b"/>
                      <a:r>
                        <a:rPr lang="it-IT" sz="1800" b="0" i="0" u="none" strike="noStrike">
                          <a:solidFill>
                            <a:srgbClr val="000000"/>
                          </a:solidFill>
                          <a:effectLst/>
                          <a:latin typeface="Calibri" panose="020F0502020204030204" pitchFamily="34" charset="0"/>
                        </a:rPr>
                        <a:t>North-West</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r" fontAlgn="b"/>
                      <a:r>
                        <a:rPr lang="it-IT" sz="1800" b="0" i="0" u="none" strike="noStrike">
                          <a:solidFill>
                            <a:srgbClr val="000000"/>
                          </a:solidFill>
                          <a:effectLst/>
                          <a:latin typeface="Calibri" panose="020F0502020204030204" pitchFamily="34" charset="0"/>
                        </a:rPr>
                        <a:t>3397</a:t>
                      </a:r>
                    </a:p>
                  </a:txBody>
                  <a:tcPr marL="7620" marR="7620" marT="7620" marB="0" anchor="b">
                    <a:lnL w="12700" cap="flat" cmpd="sng" algn="ctr">
                      <a:solidFill>
                        <a:srgbClr val="FFFFFF"/>
                      </a:solidFill>
                      <a:prstDash val="solid"/>
                      <a:round/>
                      <a:headEnd type="none" w="med" len="med"/>
                      <a:tailEnd type="none" w="med" len="med"/>
                    </a:lnL>
                    <a:lnR>
                      <a:noFill/>
                    </a:lnR>
                    <a:lnT>
                      <a:noFill/>
                    </a:lnT>
                    <a:lnB>
                      <a:noFill/>
                    </a:lnB>
                  </a:tcPr>
                </a:tc>
                <a:tc>
                  <a:txBody>
                    <a:bodyPr/>
                    <a:lstStyle/>
                    <a:p>
                      <a:pPr algn="r" fontAlgn="b"/>
                      <a:r>
                        <a:rPr lang="it-IT" sz="1800" b="0" i="0" u="none" strike="noStrike">
                          <a:solidFill>
                            <a:srgbClr val="000000"/>
                          </a:solidFill>
                          <a:effectLst/>
                          <a:latin typeface="Calibri" panose="020F0502020204030204" pitchFamily="34" charset="0"/>
                        </a:rPr>
                        <a:t>50%</a:t>
                      </a:r>
                    </a:p>
                  </a:txBody>
                  <a:tcPr marL="7620" marR="7620" marT="7620" marB="0" anchor="b">
                    <a:lnL>
                      <a:noFill/>
                    </a:lnL>
                    <a:lnR>
                      <a:noFill/>
                    </a:lnR>
                    <a:lnT>
                      <a:noFill/>
                    </a:lnT>
                    <a:lnB>
                      <a:noFill/>
                    </a:lnB>
                  </a:tcPr>
                </a:tc>
                <a:tc>
                  <a:txBody>
                    <a:bodyPr/>
                    <a:lstStyle/>
                    <a:p>
                      <a:pPr algn="r" fontAlgn="b"/>
                      <a:r>
                        <a:rPr lang="it-IT" sz="1800" b="0" i="0" u="none" strike="noStrike">
                          <a:solidFill>
                            <a:srgbClr val="000000"/>
                          </a:solidFill>
                          <a:effectLst/>
                          <a:latin typeface="Calibri" panose="020F0502020204030204" pitchFamily="34" charset="0"/>
                        </a:rPr>
                        <a:t>19%</a:t>
                      </a:r>
                    </a:p>
                  </a:txBody>
                  <a:tcPr marL="7620" marR="7620" marT="7620" marB="0" anchor="b">
                    <a:lnL>
                      <a:noFill/>
                    </a:lnL>
                    <a:lnR>
                      <a:noFill/>
                    </a:lnR>
                    <a:lnT>
                      <a:noFill/>
                    </a:lnT>
                    <a:lnB>
                      <a:noFill/>
                    </a:lnB>
                  </a:tcPr>
                </a:tc>
                <a:tc>
                  <a:txBody>
                    <a:bodyPr/>
                    <a:lstStyle/>
                    <a:p>
                      <a:pPr algn="r" fontAlgn="b"/>
                      <a:r>
                        <a:rPr lang="it-IT" sz="1800" b="0" i="0" u="none" strike="noStrike">
                          <a:solidFill>
                            <a:srgbClr val="000000"/>
                          </a:solidFill>
                          <a:effectLst/>
                          <a:latin typeface="Calibri" panose="020F0502020204030204" pitchFamily="34" charset="0"/>
                        </a:rPr>
                        <a:t>41%</a:t>
                      </a:r>
                    </a:p>
                  </a:txBody>
                  <a:tcPr marL="7620" marR="7620" marT="7620" marB="0" anchor="b">
                    <a:lnL>
                      <a:noFill/>
                    </a:lnL>
                    <a:lnR>
                      <a:noFill/>
                    </a:lnR>
                    <a:lnT>
                      <a:noFill/>
                    </a:lnT>
                    <a:lnB>
                      <a:noFill/>
                    </a:lnB>
                  </a:tcPr>
                </a:tc>
                <a:tc>
                  <a:txBody>
                    <a:bodyPr/>
                    <a:lstStyle/>
                    <a:p>
                      <a:pPr algn="r" fontAlgn="b"/>
                      <a:r>
                        <a:rPr lang="it-IT" sz="1800" b="0" i="0" u="none" strike="noStrike">
                          <a:solidFill>
                            <a:srgbClr val="000000"/>
                          </a:solidFill>
                          <a:effectLst/>
                          <a:latin typeface="Calibri" panose="020F0502020204030204" pitchFamily="34" charset="0"/>
                        </a:rPr>
                        <a:t>88.0</a:t>
                      </a:r>
                    </a:p>
                  </a:txBody>
                  <a:tcPr marL="7620" marR="7620" marT="7620" marB="0" anchor="b">
                    <a:lnL>
                      <a:noFill/>
                    </a:lnL>
                    <a:lnR>
                      <a:noFill/>
                    </a:lnR>
                    <a:lnT>
                      <a:noFill/>
                    </a:lnT>
                    <a:lnB>
                      <a:noFill/>
                    </a:lnB>
                  </a:tcPr>
                </a:tc>
                <a:tc>
                  <a:txBody>
                    <a:bodyPr/>
                    <a:lstStyle/>
                    <a:p>
                      <a:pPr algn="r" fontAlgn="b"/>
                      <a:r>
                        <a:rPr lang="it-IT" sz="1800" b="0" i="0" u="none" strike="noStrike" dirty="0">
                          <a:solidFill>
                            <a:srgbClr val="000000"/>
                          </a:solidFill>
                          <a:effectLst/>
                          <a:latin typeface="Calibri" panose="020F0502020204030204" pitchFamily="34" charset="0"/>
                        </a:rPr>
                        <a:t>10.55</a:t>
                      </a:r>
                    </a:p>
                  </a:txBody>
                  <a:tcPr marL="7620" marR="7620" marT="7620" marB="0" anchor="b">
                    <a:lnL>
                      <a:noFill/>
                    </a:lnL>
                    <a:lnR>
                      <a:noFill/>
                    </a:lnR>
                    <a:lnT>
                      <a:noFill/>
                    </a:lnT>
                    <a:lnB>
                      <a:noFill/>
                    </a:lnB>
                  </a:tcPr>
                </a:tc>
                <a:tc>
                  <a:txBody>
                    <a:bodyPr/>
                    <a:lstStyle/>
                    <a:p>
                      <a:pPr algn="r" fontAlgn="b"/>
                      <a:r>
                        <a:rPr lang="it-IT" sz="1800" b="0" i="0" u="none" strike="noStrike">
                          <a:solidFill>
                            <a:srgbClr val="000000"/>
                          </a:solidFill>
                          <a:effectLst/>
                          <a:latin typeface="Calibri" panose="020F0502020204030204" pitchFamily="34" charset="0"/>
                        </a:rPr>
                        <a:t>1.8</a:t>
                      </a:r>
                    </a:p>
                  </a:txBody>
                  <a:tcPr marL="7620" marR="7620" marT="7620" marB="0" anchor="b">
                    <a:lnL>
                      <a:noFill/>
                    </a:lnL>
                    <a:lnR>
                      <a:noFill/>
                    </a:lnR>
                    <a:lnT>
                      <a:noFill/>
                    </a:lnT>
                    <a:lnB>
                      <a:noFill/>
                    </a:lnB>
                  </a:tcPr>
                </a:tc>
              </a:tr>
              <a:tr h="213761">
                <a:tc>
                  <a:txBody>
                    <a:bodyPr/>
                    <a:lstStyle/>
                    <a:p>
                      <a:pPr algn="l" fontAlgn="b"/>
                      <a:r>
                        <a:rPr lang="it-IT" sz="1800" b="0" i="0" u="none" strike="noStrike">
                          <a:solidFill>
                            <a:srgbClr val="000000"/>
                          </a:solidFill>
                          <a:effectLst/>
                          <a:latin typeface="Calibri" panose="020F0502020204030204" pitchFamily="34" charset="0"/>
                        </a:rPr>
                        <a:t>North-East</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b"/>
                      <a:r>
                        <a:rPr lang="it-IT" sz="1800" b="0" i="0" u="none" strike="noStrike">
                          <a:solidFill>
                            <a:srgbClr val="000000"/>
                          </a:solidFill>
                          <a:effectLst/>
                          <a:latin typeface="Calibri" panose="020F0502020204030204" pitchFamily="34" charset="0"/>
                        </a:rPr>
                        <a:t>4226</a:t>
                      </a:r>
                    </a:p>
                  </a:txBody>
                  <a:tcPr marL="7620" marR="7620" marT="7620" marB="0" anchor="b">
                    <a:lnL w="12700" cap="flat" cmpd="sng" algn="ctr">
                      <a:solidFill>
                        <a:srgbClr val="FFFFFF"/>
                      </a:solidFill>
                      <a:prstDash val="solid"/>
                      <a:round/>
                      <a:headEnd type="none" w="med" len="med"/>
                      <a:tailEnd type="none" w="med" len="med"/>
                    </a:lnL>
                    <a:lnR>
                      <a:noFill/>
                    </a:lnR>
                    <a:lnT>
                      <a:noFill/>
                    </a:lnT>
                    <a:lnB>
                      <a:noFill/>
                    </a:lnB>
                  </a:tcPr>
                </a:tc>
                <a:tc>
                  <a:txBody>
                    <a:bodyPr/>
                    <a:lstStyle/>
                    <a:p>
                      <a:pPr algn="r" fontAlgn="b"/>
                      <a:r>
                        <a:rPr lang="it-IT" sz="1800" b="0" i="0" u="none" strike="noStrike">
                          <a:solidFill>
                            <a:srgbClr val="000000"/>
                          </a:solidFill>
                          <a:effectLst/>
                          <a:latin typeface="Calibri" panose="020F0502020204030204" pitchFamily="34" charset="0"/>
                        </a:rPr>
                        <a:t>45%</a:t>
                      </a:r>
                    </a:p>
                  </a:txBody>
                  <a:tcPr marL="7620" marR="7620" marT="7620" marB="0" anchor="b">
                    <a:lnL>
                      <a:noFill/>
                    </a:lnL>
                    <a:lnR>
                      <a:noFill/>
                    </a:lnR>
                    <a:lnT>
                      <a:noFill/>
                    </a:lnT>
                    <a:lnB>
                      <a:noFill/>
                    </a:lnB>
                  </a:tcPr>
                </a:tc>
                <a:tc>
                  <a:txBody>
                    <a:bodyPr/>
                    <a:lstStyle/>
                    <a:p>
                      <a:pPr algn="r" fontAlgn="b"/>
                      <a:r>
                        <a:rPr lang="it-IT" sz="1800" b="0" i="0" u="none" strike="noStrike">
                          <a:solidFill>
                            <a:srgbClr val="000000"/>
                          </a:solidFill>
                          <a:effectLst/>
                          <a:latin typeface="Calibri" panose="020F0502020204030204" pitchFamily="34" charset="0"/>
                        </a:rPr>
                        <a:t>17%</a:t>
                      </a:r>
                    </a:p>
                  </a:txBody>
                  <a:tcPr marL="7620" marR="7620" marT="7620" marB="0" anchor="b">
                    <a:lnL>
                      <a:noFill/>
                    </a:lnL>
                    <a:lnR>
                      <a:noFill/>
                    </a:lnR>
                    <a:lnT>
                      <a:noFill/>
                    </a:lnT>
                    <a:lnB>
                      <a:noFill/>
                    </a:lnB>
                  </a:tcPr>
                </a:tc>
                <a:tc>
                  <a:txBody>
                    <a:bodyPr/>
                    <a:lstStyle/>
                    <a:p>
                      <a:pPr algn="r" fontAlgn="b"/>
                      <a:r>
                        <a:rPr lang="it-IT" sz="1800" b="0" i="0" u="none" strike="noStrike">
                          <a:solidFill>
                            <a:srgbClr val="000000"/>
                          </a:solidFill>
                          <a:effectLst/>
                          <a:latin typeface="Calibri" panose="020F0502020204030204" pitchFamily="34" charset="0"/>
                        </a:rPr>
                        <a:t>42%</a:t>
                      </a:r>
                    </a:p>
                  </a:txBody>
                  <a:tcPr marL="7620" marR="7620" marT="7620" marB="0" anchor="b">
                    <a:lnL>
                      <a:noFill/>
                    </a:lnL>
                    <a:lnR>
                      <a:noFill/>
                    </a:lnR>
                    <a:lnT>
                      <a:noFill/>
                    </a:lnT>
                    <a:lnB>
                      <a:noFill/>
                    </a:lnB>
                  </a:tcPr>
                </a:tc>
                <a:tc>
                  <a:txBody>
                    <a:bodyPr/>
                    <a:lstStyle/>
                    <a:p>
                      <a:pPr algn="r" fontAlgn="b"/>
                      <a:r>
                        <a:rPr lang="it-IT" sz="1800" b="0" i="0" u="none" strike="noStrike">
                          <a:solidFill>
                            <a:srgbClr val="000000"/>
                          </a:solidFill>
                          <a:effectLst/>
                          <a:latin typeface="Calibri" panose="020F0502020204030204" pitchFamily="34" charset="0"/>
                        </a:rPr>
                        <a:t>76.1</a:t>
                      </a:r>
                    </a:p>
                  </a:txBody>
                  <a:tcPr marL="7620" marR="7620" marT="7620" marB="0" anchor="b">
                    <a:lnL>
                      <a:noFill/>
                    </a:lnL>
                    <a:lnR>
                      <a:noFill/>
                    </a:lnR>
                    <a:lnT>
                      <a:noFill/>
                    </a:lnT>
                    <a:lnB>
                      <a:noFill/>
                    </a:lnB>
                  </a:tcPr>
                </a:tc>
                <a:tc>
                  <a:txBody>
                    <a:bodyPr/>
                    <a:lstStyle/>
                    <a:p>
                      <a:pPr algn="r" fontAlgn="b"/>
                      <a:r>
                        <a:rPr lang="it-IT" sz="1800" b="0" i="0" u="none" strike="noStrike">
                          <a:solidFill>
                            <a:srgbClr val="000000"/>
                          </a:solidFill>
                          <a:effectLst/>
                          <a:latin typeface="Calibri" panose="020F0502020204030204" pitchFamily="34" charset="0"/>
                        </a:rPr>
                        <a:t>10.63</a:t>
                      </a:r>
                    </a:p>
                  </a:txBody>
                  <a:tcPr marL="7620" marR="7620" marT="7620" marB="0" anchor="b">
                    <a:lnL>
                      <a:noFill/>
                    </a:lnL>
                    <a:lnR>
                      <a:noFill/>
                    </a:lnR>
                    <a:lnT>
                      <a:noFill/>
                    </a:lnT>
                    <a:lnB>
                      <a:noFill/>
                    </a:lnB>
                  </a:tcPr>
                </a:tc>
                <a:tc>
                  <a:txBody>
                    <a:bodyPr/>
                    <a:lstStyle/>
                    <a:p>
                      <a:pPr algn="r" fontAlgn="b"/>
                      <a:r>
                        <a:rPr lang="it-IT" sz="1800" b="0" i="0" u="none" strike="noStrike">
                          <a:solidFill>
                            <a:srgbClr val="000000"/>
                          </a:solidFill>
                          <a:effectLst/>
                          <a:latin typeface="Calibri" panose="020F0502020204030204" pitchFamily="34" charset="0"/>
                        </a:rPr>
                        <a:t>1.5</a:t>
                      </a:r>
                    </a:p>
                  </a:txBody>
                  <a:tcPr marL="7620" marR="7620" marT="7620" marB="0" anchor="b">
                    <a:lnL>
                      <a:noFill/>
                    </a:lnL>
                    <a:lnR>
                      <a:noFill/>
                    </a:lnR>
                    <a:lnT>
                      <a:noFill/>
                    </a:lnT>
                    <a:lnB>
                      <a:noFill/>
                    </a:lnB>
                  </a:tcPr>
                </a:tc>
              </a:tr>
              <a:tr h="213761">
                <a:tc>
                  <a:txBody>
                    <a:bodyPr/>
                    <a:lstStyle/>
                    <a:p>
                      <a:pPr algn="l" fontAlgn="b"/>
                      <a:r>
                        <a:rPr lang="it-IT" sz="1800" b="0" i="0" u="none" strike="noStrike">
                          <a:solidFill>
                            <a:srgbClr val="000000"/>
                          </a:solidFill>
                          <a:effectLst/>
                          <a:latin typeface="Calibri" panose="020F0502020204030204" pitchFamily="34" charset="0"/>
                        </a:rPr>
                        <a:t>Centre</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r" fontAlgn="b"/>
                      <a:r>
                        <a:rPr lang="it-IT" sz="1800" b="0" i="0" u="none" strike="noStrike">
                          <a:solidFill>
                            <a:srgbClr val="000000"/>
                          </a:solidFill>
                          <a:effectLst/>
                          <a:latin typeface="Calibri" panose="020F0502020204030204" pitchFamily="34" charset="0"/>
                        </a:rPr>
                        <a:t>4770</a:t>
                      </a:r>
                    </a:p>
                  </a:txBody>
                  <a:tcPr marL="7620" marR="7620" marT="7620" marB="0" anchor="b">
                    <a:lnL w="12700" cap="flat" cmpd="sng" algn="ctr">
                      <a:solidFill>
                        <a:srgbClr val="FFFFFF"/>
                      </a:solidFill>
                      <a:prstDash val="solid"/>
                      <a:round/>
                      <a:headEnd type="none" w="med" len="med"/>
                      <a:tailEnd type="none" w="med" len="med"/>
                    </a:lnL>
                    <a:lnR>
                      <a:noFill/>
                    </a:lnR>
                    <a:lnT>
                      <a:noFill/>
                    </a:lnT>
                    <a:lnB>
                      <a:noFill/>
                    </a:lnB>
                  </a:tcPr>
                </a:tc>
                <a:tc>
                  <a:txBody>
                    <a:bodyPr/>
                    <a:lstStyle/>
                    <a:p>
                      <a:pPr algn="r" fontAlgn="b"/>
                      <a:r>
                        <a:rPr lang="it-IT" sz="1800" b="0" i="0" u="none" strike="noStrike">
                          <a:solidFill>
                            <a:srgbClr val="000000"/>
                          </a:solidFill>
                          <a:effectLst/>
                          <a:latin typeface="Calibri" panose="020F0502020204030204" pitchFamily="34" charset="0"/>
                        </a:rPr>
                        <a:t>36%</a:t>
                      </a:r>
                    </a:p>
                  </a:txBody>
                  <a:tcPr marL="7620" marR="7620" marT="7620" marB="0" anchor="b">
                    <a:lnL>
                      <a:noFill/>
                    </a:lnL>
                    <a:lnR>
                      <a:noFill/>
                    </a:lnR>
                    <a:lnT>
                      <a:noFill/>
                    </a:lnT>
                    <a:lnB>
                      <a:noFill/>
                    </a:lnB>
                  </a:tcPr>
                </a:tc>
                <a:tc>
                  <a:txBody>
                    <a:bodyPr/>
                    <a:lstStyle/>
                    <a:p>
                      <a:pPr algn="r" fontAlgn="b"/>
                      <a:r>
                        <a:rPr lang="it-IT" sz="1800" b="0" i="0" u="none" strike="noStrike">
                          <a:solidFill>
                            <a:srgbClr val="000000"/>
                          </a:solidFill>
                          <a:effectLst/>
                          <a:latin typeface="Calibri" panose="020F0502020204030204" pitchFamily="34" charset="0"/>
                        </a:rPr>
                        <a:t>13%</a:t>
                      </a:r>
                    </a:p>
                  </a:txBody>
                  <a:tcPr marL="7620" marR="7620" marT="7620" marB="0" anchor="b">
                    <a:lnL>
                      <a:noFill/>
                    </a:lnL>
                    <a:lnR>
                      <a:noFill/>
                    </a:lnR>
                    <a:lnT>
                      <a:noFill/>
                    </a:lnT>
                    <a:lnB>
                      <a:noFill/>
                    </a:lnB>
                  </a:tcPr>
                </a:tc>
                <a:tc>
                  <a:txBody>
                    <a:bodyPr/>
                    <a:lstStyle/>
                    <a:p>
                      <a:pPr algn="r" fontAlgn="b"/>
                      <a:r>
                        <a:rPr lang="it-IT" sz="1800" b="0" i="0" u="none" strike="noStrike">
                          <a:solidFill>
                            <a:srgbClr val="000000"/>
                          </a:solidFill>
                          <a:effectLst/>
                          <a:latin typeface="Calibri" panose="020F0502020204030204" pitchFamily="34" charset="0"/>
                        </a:rPr>
                        <a:t>39%</a:t>
                      </a:r>
                    </a:p>
                  </a:txBody>
                  <a:tcPr marL="7620" marR="7620" marT="7620" marB="0" anchor="b">
                    <a:lnL>
                      <a:noFill/>
                    </a:lnL>
                    <a:lnR>
                      <a:noFill/>
                    </a:lnR>
                    <a:lnT>
                      <a:noFill/>
                    </a:lnT>
                    <a:lnB>
                      <a:noFill/>
                    </a:lnB>
                  </a:tcPr>
                </a:tc>
                <a:tc>
                  <a:txBody>
                    <a:bodyPr/>
                    <a:lstStyle/>
                    <a:p>
                      <a:pPr algn="r" fontAlgn="b"/>
                      <a:r>
                        <a:rPr lang="it-IT" sz="1800" b="0" i="0" u="none" strike="noStrike">
                          <a:solidFill>
                            <a:srgbClr val="000000"/>
                          </a:solidFill>
                          <a:effectLst/>
                          <a:latin typeface="Calibri" panose="020F0502020204030204" pitchFamily="34" charset="0"/>
                        </a:rPr>
                        <a:t>62.3</a:t>
                      </a:r>
                    </a:p>
                  </a:txBody>
                  <a:tcPr marL="7620" marR="7620" marT="7620" marB="0" anchor="b">
                    <a:lnL>
                      <a:noFill/>
                    </a:lnL>
                    <a:lnR>
                      <a:noFill/>
                    </a:lnR>
                    <a:lnT>
                      <a:noFill/>
                    </a:lnT>
                    <a:lnB>
                      <a:noFill/>
                    </a:lnB>
                  </a:tcPr>
                </a:tc>
                <a:tc>
                  <a:txBody>
                    <a:bodyPr/>
                    <a:lstStyle/>
                    <a:p>
                      <a:pPr algn="r" fontAlgn="b"/>
                      <a:r>
                        <a:rPr lang="it-IT" sz="1800" b="0" i="0" u="none" strike="noStrike">
                          <a:solidFill>
                            <a:srgbClr val="000000"/>
                          </a:solidFill>
                          <a:effectLst/>
                          <a:latin typeface="Calibri" panose="020F0502020204030204" pitchFamily="34" charset="0"/>
                        </a:rPr>
                        <a:t>10.66</a:t>
                      </a:r>
                    </a:p>
                  </a:txBody>
                  <a:tcPr marL="7620" marR="7620" marT="7620" marB="0" anchor="b">
                    <a:lnL>
                      <a:noFill/>
                    </a:lnL>
                    <a:lnR>
                      <a:noFill/>
                    </a:lnR>
                    <a:lnT>
                      <a:noFill/>
                    </a:lnT>
                    <a:lnB>
                      <a:noFill/>
                    </a:lnB>
                  </a:tcPr>
                </a:tc>
                <a:tc>
                  <a:txBody>
                    <a:bodyPr/>
                    <a:lstStyle/>
                    <a:p>
                      <a:pPr algn="r" fontAlgn="b"/>
                      <a:r>
                        <a:rPr lang="it-IT" sz="1800" b="0" i="0" u="none" strike="noStrike">
                          <a:solidFill>
                            <a:srgbClr val="000000"/>
                          </a:solidFill>
                          <a:effectLst/>
                          <a:latin typeface="Calibri" panose="020F0502020204030204" pitchFamily="34" charset="0"/>
                        </a:rPr>
                        <a:t>1.3</a:t>
                      </a:r>
                    </a:p>
                  </a:txBody>
                  <a:tcPr marL="7620" marR="7620" marT="7620" marB="0" anchor="b">
                    <a:lnL>
                      <a:noFill/>
                    </a:lnL>
                    <a:lnR>
                      <a:noFill/>
                    </a:lnR>
                    <a:lnT>
                      <a:noFill/>
                    </a:lnT>
                    <a:lnB>
                      <a:noFill/>
                    </a:lnB>
                  </a:tcPr>
                </a:tc>
              </a:tr>
              <a:tr h="213761">
                <a:tc>
                  <a:txBody>
                    <a:bodyPr/>
                    <a:lstStyle/>
                    <a:p>
                      <a:pPr algn="l" fontAlgn="b"/>
                      <a:r>
                        <a:rPr lang="it-IT" sz="1800" b="0" i="0" u="none" strike="noStrike">
                          <a:solidFill>
                            <a:srgbClr val="000000"/>
                          </a:solidFill>
                          <a:effectLst/>
                          <a:latin typeface="Calibri" panose="020F0502020204030204" pitchFamily="34" charset="0"/>
                        </a:rPr>
                        <a:t>South</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b"/>
                      <a:r>
                        <a:rPr lang="it-IT" sz="1800" b="0" i="0" u="none" strike="noStrike">
                          <a:solidFill>
                            <a:srgbClr val="000000"/>
                          </a:solidFill>
                          <a:effectLst/>
                          <a:latin typeface="Calibri" panose="020F0502020204030204" pitchFamily="34" charset="0"/>
                        </a:rPr>
                        <a:t>2977</a:t>
                      </a:r>
                    </a:p>
                  </a:txBody>
                  <a:tcPr marL="7620" marR="7620" marT="7620" marB="0" anchor="b">
                    <a:lnL w="12700" cap="flat" cmpd="sng" algn="ctr">
                      <a:solidFill>
                        <a:srgbClr val="FFFFFF"/>
                      </a:solidFill>
                      <a:prstDash val="solid"/>
                      <a:round/>
                      <a:headEnd type="none" w="med" len="med"/>
                      <a:tailEnd type="none" w="med" len="med"/>
                    </a:lnL>
                    <a:lnR>
                      <a:noFill/>
                    </a:lnR>
                    <a:lnT>
                      <a:noFill/>
                    </a:lnT>
                    <a:lnB>
                      <a:noFill/>
                    </a:lnB>
                  </a:tcPr>
                </a:tc>
                <a:tc>
                  <a:txBody>
                    <a:bodyPr/>
                    <a:lstStyle/>
                    <a:p>
                      <a:pPr algn="r" fontAlgn="b"/>
                      <a:r>
                        <a:rPr lang="it-IT" sz="1800" b="0" i="0" u="none" strike="noStrike">
                          <a:solidFill>
                            <a:srgbClr val="000000"/>
                          </a:solidFill>
                          <a:effectLst/>
                          <a:latin typeface="Calibri" panose="020F0502020204030204" pitchFamily="34" charset="0"/>
                        </a:rPr>
                        <a:t>30%</a:t>
                      </a:r>
                    </a:p>
                  </a:txBody>
                  <a:tcPr marL="7620" marR="7620" marT="7620" marB="0" anchor="b">
                    <a:lnL>
                      <a:noFill/>
                    </a:lnL>
                    <a:lnR>
                      <a:noFill/>
                    </a:lnR>
                    <a:lnT>
                      <a:noFill/>
                    </a:lnT>
                    <a:lnB>
                      <a:noFill/>
                    </a:lnB>
                  </a:tcPr>
                </a:tc>
                <a:tc>
                  <a:txBody>
                    <a:bodyPr/>
                    <a:lstStyle/>
                    <a:p>
                      <a:pPr algn="r" fontAlgn="b"/>
                      <a:r>
                        <a:rPr lang="it-IT" sz="1800" b="0" i="0" u="none" strike="noStrike">
                          <a:solidFill>
                            <a:srgbClr val="000000"/>
                          </a:solidFill>
                          <a:effectLst/>
                          <a:latin typeface="Calibri" panose="020F0502020204030204" pitchFamily="34" charset="0"/>
                        </a:rPr>
                        <a:t>9%</a:t>
                      </a:r>
                    </a:p>
                  </a:txBody>
                  <a:tcPr marL="7620" marR="7620" marT="7620" marB="0" anchor="b">
                    <a:lnL>
                      <a:noFill/>
                    </a:lnL>
                    <a:lnR>
                      <a:noFill/>
                    </a:lnR>
                    <a:lnT>
                      <a:noFill/>
                    </a:lnT>
                    <a:lnB>
                      <a:noFill/>
                    </a:lnB>
                  </a:tcPr>
                </a:tc>
                <a:tc>
                  <a:txBody>
                    <a:bodyPr/>
                    <a:lstStyle/>
                    <a:p>
                      <a:pPr algn="r" fontAlgn="b"/>
                      <a:r>
                        <a:rPr lang="it-IT" sz="1800" b="0" i="0" u="none" strike="noStrike">
                          <a:solidFill>
                            <a:srgbClr val="000000"/>
                          </a:solidFill>
                          <a:effectLst/>
                          <a:latin typeface="Calibri" panose="020F0502020204030204" pitchFamily="34" charset="0"/>
                        </a:rPr>
                        <a:t>31%</a:t>
                      </a:r>
                    </a:p>
                  </a:txBody>
                  <a:tcPr marL="7620" marR="7620" marT="7620" marB="0" anchor="b">
                    <a:lnL>
                      <a:noFill/>
                    </a:lnL>
                    <a:lnR>
                      <a:noFill/>
                    </a:lnR>
                    <a:lnT>
                      <a:noFill/>
                    </a:lnT>
                    <a:lnB>
                      <a:noFill/>
                    </a:lnB>
                  </a:tcPr>
                </a:tc>
                <a:tc>
                  <a:txBody>
                    <a:bodyPr/>
                    <a:lstStyle/>
                    <a:p>
                      <a:pPr algn="r" fontAlgn="b"/>
                      <a:r>
                        <a:rPr lang="it-IT" sz="1800" b="0" i="0" u="none" strike="noStrike">
                          <a:solidFill>
                            <a:srgbClr val="000000"/>
                          </a:solidFill>
                          <a:effectLst/>
                          <a:latin typeface="Calibri" panose="020F0502020204030204" pitchFamily="34" charset="0"/>
                        </a:rPr>
                        <a:t>54.3</a:t>
                      </a:r>
                    </a:p>
                  </a:txBody>
                  <a:tcPr marL="7620" marR="7620" marT="7620" marB="0" anchor="b">
                    <a:lnL>
                      <a:noFill/>
                    </a:lnL>
                    <a:lnR>
                      <a:noFill/>
                    </a:lnR>
                    <a:lnT>
                      <a:noFill/>
                    </a:lnT>
                    <a:lnB>
                      <a:noFill/>
                    </a:lnB>
                  </a:tcPr>
                </a:tc>
                <a:tc>
                  <a:txBody>
                    <a:bodyPr/>
                    <a:lstStyle/>
                    <a:p>
                      <a:pPr algn="r" fontAlgn="b"/>
                      <a:r>
                        <a:rPr lang="it-IT" sz="1800" b="0" i="0" u="none" strike="noStrike">
                          <a:solidFill>
                            <a:srgbClr val="000000"/>
                          </a:solidFill>
                          <a:effectLst/>
                          <a:latin typeface="Calibri" panose="020F0502020204030204" pitchFamily="34" charset="0"/>
                        </a:rPr>
                        <a:t>10.49</a:t>
                      </a:r>
                    </a:p>
                  </a:txBody>
                  <a:tcPr marL="7620" marR="7620" marT="7620" marB="0" anchor="b">
                    <a:lnL>
                      <a:noFill/>
                    </a:lnL>
                    <a:lnR>
                      <a:noFill/>
                    </a:lnR>
                    <a:lnT>
                      <a:noFill/>
                    </a:lnT>
                    <a:lnB>
                      <a:noFill/>
                    </a:lnB>
                  </a:tcPr>
                </a:tc>
                <a:tc>
                  <a:txBody>
                    <a:bodyPr/>
                    <a:lstStyle/>
                    <a:p>
                      <a:pPr algn="r" fontAlgn="b"/>
                      <a:r>
                        <a:rPr lang="it-IT" sz="1800" b="0" i="0" u="none" strike="noStrike">
                          <a:solidFill>
                            <a:srgbClr val="000000"/>
                          </a:solidFill>
                          <a:effectLst/>
                          <a:latin typeface="Calibri" panose="020F0502020204030204" pitchFamily="34" charset="0"/>
                        </a:rPr>
                        <a:t>1.0</a:t>
                      </a:r>
                    </a:p>
                  </a:txBody>
                  <a:tcPr marL="7620" marR="7620" marT="7620" marB="0" anchor="b">
                    <a:lnL>
                      <a:noFill/>
                    </a:lnL>
                    <a:lnR>
                      <a:noFill/>
                    </a:lnR>
                    <a:lnT>
                      <a:noFill/>
                    </a:lnT>
                    <a:lnB>
                      <a:noFill/>
                    </a:lnB>
                  </a:tcPr>
                </a:tc>
              </a:tr>
              <a:tr h="213761">
                <a:tc>
                  <a:txBody>
                    <a:bodyPr/>
                    <a:lstStyle/>
                    <a:p>
                      <a:pPr algn="l" fontAlgn="b"/>
                      <a:r>
                        <a:rPr lang="it-IT" sz="1800" b="0" i="0" u="none" strike="noStrike">
                          <a:solidFill>
                            <a:srgbClr val="000000"/>
                          </a:solidFill>
                          <a:effectLst/>
                          <a:latin typeface="Calibri" panose="020F0502020204030204" pitchFamily="34" charset="0"/>
                        </a:rPr>
                        <a:t>Islands</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r" fontAlgn="b"/>
                      <a:r>
                        <a:rPr lang="it-IT" sz="1800" b="0" i="0" u="none" strike="noStrike">
                          <a:solidFill>
                            <a:srgbClr val="000000"/>
                          </a:solidFill>
                          <a:effectLst/>
                          <a:latin typeface="Calibri" panose="020F0502020204030204" pitchFamily="34" charset="0"/>
                        </a:rPr>
                        <a:t>1171</a:t>
                      </a:r>
                    </a:p>
                  </a:txBody>
                  <a:tcPr marL="7620" marR="7620" marT="7620" marB="0" anchor="b">
                    <a:lnL w="12700" cap="flat" cmpd="sng" algn="ctr">
                      <a:solidFill>
                        <a:srgbClr val="FFFFFF"/>
                      </a:solidFill>
                      <a:prstDash val="solid"/>
                      <a:round/>
                      <a:headEnd type="none" w="med" len="med"/>
                      <a:tailEnd type="none" w="med" len="med"/>
                    </a:lnL>
                    <a:lnR>
                      <a:noFill/>
                    </a:lnR>
                    <a:lnT>
                      <a:noFill/>
                    </a:lnT>
                    <a:lnB>
                      <a:noFill/>
                    </a:lnB>
                  </a:tcPr>
                </a:tc>
                <a:tc>
                  <a:txBody>
                    <a:bodyPr/>
                    <a:lstStyle/>
                    <a:p>
                      <a:pPr algn="r" fontAlgn="b"/>
                      <a:r>
                        <a:rPr lang="it-IT" sz="1800" b="0" i="0" u="none" strike="noStrike" dirty="0">
                          <a:solidFill>
                            <a:srgbClr val="000000"/>
                          </a:solidFill>
                          <a:effectLst/>
                          <a:latin typeface="Calibri" panose="020F0502020204030204" pitchFamily="34" charset="0"/>
                        </a:rPr>
                        <a:t>24%</a:t>
                      </a:r>
                    </a:p>
                  </a:txBody>
                  <a:tcPr marL="7620" marR="7620" marT="7620" marB="0" anchor="b">
                    <a:lnL>
                      <a:noFill/>
                    </a:lnL>
                    <a:lnR>
                      <a:noFill/>
                    </a:lnR>
                    <a:lnT>
                      <a:noFill/>
                    </a:lnT>
                    <a:lnB>
                      <a:noFill/>
                    </a:lnB>
                  </a:tcPr>
                </a:tc>
                <a:tc>
                  <a:txBody>
                    <a:bodyPr/>
                    <a:lstStyle/>
                    <a:p>
                      <a:pPr algn="r" fontAlgn="b"/>
                      <a:r>
                        <a:rPr lang="it-IT" sz="1800" b="0" i="0" u="none" strike="noStrike" dirty="0">
                          <a:solidFill>
                            <a:srgbClr val="000000"/>
                          </a:solidFill>
                          <a:effectLst/>
                          <a:latin typeface="Calibri" panose="020F0502020204030204" pitchFamily="34" charset="0"/>
                        </a:rPr>
                        <a:t>6%</a:t>
                      </a:r>
                    </a:p>
                  </a:txBody>
                  <a:tcPr marL="7620" marR="7620" marT="7620" marB="0" anchor="b">
                    <a:lnL>
                      <a:noFill/>
                    </a:lnL>
                    <a:lnR>
                      <a:noFill/>
                    </a:lnR>
                    <a:lnT>
                      <a:noFill/>
                    </a:lnT>
                    <a:lnB>
                      <a:noFill/>
                    </a:lnB>
                  </a:tcPr>
                </a:tc>
                <a:tc>
                  <a:txBody>
                    <a:bodyPr/>
                    <a:lstStyle/>
                    <a:p>
                      <a:pPr algn="r" fontAlgn="b"/>
                      <a:r>
                        <a:rPr lang="it-IT" sz="1800" b="0" i="0" u="none" strike="noStrike" dirty="0">
                          <a:solidFill>
                            <a:srgbClr val="000000"/>
                          </a:solidFill>
                          <a:effectLst/>
                          <a:latin typeface="Calibri" panose="020F0502020204030204" pitchFamily="34" charset="0"/>
                        </a:rPr>
                        <a:t>29%</a:t>
                      </a:r>
                    </a:p>
                  </a:txBody>
                  <a:tcPr marL="7620" marR="7620" marT="7620" marB="0" anchor="b">
                    <a:lnL>
                      <a:noFill/>
                    </a:lnL>
                    <a:lnR>
                      <a:noFill/>
                    </a:lnR>
                    <a:lnT>
                      <a:noFill/>
                    </a:lnT>
                    <a:lnB>
                      <a:noFill/>
                    </a:lnB>
                  </a:tcPr>
                </a:tc>
                <a:tc>
                  <a:txBody>
                    <a:bodyPr/>
                    <a:lstStyle/>
                    <a:p>
                      <a:pPr algn="r" fontAlgn="b"/>
                      <a:r>
                        <a:rPr lang="it-IT" sz="1800" b="0" i="0" u="none" strike="noStrike" dirty="0">
                          <a:solidFill>
                            <a:srgbClr val="000000"/>
                          </a:solidFill>
                          <a:effectLst/>
                          <a:latin typeface="Calibri" panose="020F0502020204030204" pitchFamily="34" charset="0"/>
                        </a:rPr>
                        <a:t>40.0</a:t>
                      </a:r>
                    </a:p>
                  </a:txBody>
                  <a:tcPr marL="7620" marR="7620" marT="7620" marB="0" anchor="b">
                    <a:lnL>
                      <a:noFill/>
                    </a:lnL>
                    <a:lnR>
                      <a:noFill/>
                    </a:lnR>
                    <a:lnT>
                      <a:noFill/>
                    </a:lnT>
                    <a:lnB>
                      <a:noFill/>
                    </a:lnB>
                  </a:tcPr>
                </a:tc>
                <a:tc>
                  <a:txBody>
                    <a:bodyPr/>
                    <a:lstStyle/>
                    <a:p>
                      <a:pPr algn="r" fontAlgn="b"/>
                      <a:r>
                        <a:rPr lang="it-IT" sz="1800" b="0" i="0" u="none" strike="noStrike" dirty="0">
                          <a:solidFill>
                            <a:srgbClr val="000000"/>
                          </a:solidFill>
                          <a:effectLst/>
                          <a:latin typeface="Calibri" panose="020F0502020204030204" pitchFamily="34" charset="0"/>
                        </a:rPr>
                        <a:t>10.72</a:t>
                      </a:r>
                    </a:p>
                  </a:txBody>
                  <a:tcPr marL="7620" marR="7620" marT="7620" marB="0" anchor="b">
                    <a:lnL>
                      <a:noFill/>
                    </a:lnL>
                    <a:lnR>
                      <a:noFill/>
                    </a:lnR>
                    <a:lnT>
                      <a:noFill/>
                    </a:lnT>
                    <a:lnB>
                      <a:noFill/>
                    </a:lnB>
                  </a:tcPr>
                </a:tc>
                <a:tc>
                  <a:txBody>
                    <a:bodyPr/>
                    <a:lstStyle/>
                    <a:p>
                      <a:pPr algn="r" fontAlgn="b"/>
                      <a:r>
                        <a:rPr lang="it-IT" sz="1800" b="0" i="0" u="none" strike="noStrike" dirty="0">
                          <a:solidFill>
                            <a:srgbClr val="000000"/>
                          </a:solidFill>
                          <a:effectLst/>
                          <a:latin typeface="Calibri" panose="020F0502020204030204" pitchFamily="34" charset="0"/>
                        </a:rPr>
                        <a:t>1.0</a:t>
                      </a:r>
                    </a:p>
                  </a:txBody>
                  <a:tcPr marL="7620" marR="7620" marT="7620" marB="0" anchor="b">
                    <a:lnL>
                      <a:noFill/>
                    </a:lnL>
                    <a:lnR>
                      <a:noFill/>
                    </a:lnR>
                    <a:lnT>
                      <a:noFill/>
                    </a:lnT>
                    <a:lnB>
                      <a:noFill/>
                    </a:lnB>
                  </a:tcPr>
                </a:tc>
              </a:tr>
            </a:tbl>
          </a:graphicData>
        </a:graphic>
      </p:graphicFrame>
    </p:spTree>
    <p:extLst>
      <p:ext uri="{BB962C8B-B14F-4D97-AF65-F5344CB8AC3E}">
        <p14:creationId xmlns:p14="http://schemas.microsoft.com/office/powerpoint/2010/main" xmlns="" val="465728579"/>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08000"/>
            <a:ext cx="8820150" cy="692150"/>
          </a:xfrm>
        </p:spPr>
        <p:txBody>
          <a:bodyPr/>
          <a:lstStyle/>
          <a:p>
            <a:r>
              <a:rPr lang="en-GB" sz="2000" dirty="0" smtClean="0"/>
              <a:t>Empirical model: the extensive and the intensive margin</a:t>
            </a:r>
            <a:endParaRPr lang="en-GB" sz="2000" dirty="0"/>
          </a:p>
        </p:txBody>
      </p:sp>
      <p:sp>
        <p:nvSpPr>
          <p:cNvPr id="4" name="Rettangolo 3"/>
          <p:cNvSpPr/>
          <p:nvPr/>
        </p:nvSpPr>
        <p:spPr>
          <a:xfrm>
            <a:off x="142844" y="857232"/>
            <a:ext cx="8640000" cy="2349361"/>
          </a:xfrm>
          <a:prstGeom prst="rect">
            <a:avLst/>
          </a:prstGeom>
        </p:spPr>
        <p:txBody>
          <a:bodyPr wrap="square">
            <a:spAutoFit/>
          </a:bodyPr>
          <a:lstStyle/>
          <a:p>
            <a:pPr algn="just">
              <a:lnSpc>
                <a:spcPts val="2200"/>
              </a:lnSpc>
              <a:spcAft>
                <a:spcPts val="0"/>
              </a:spcAft>
            </a:pPr>
            <a:r>
              <a:rPr lang="en-GB" sz="2400" b="1" dirty="0" smtClean="0">
                <a:latin typeface="Calibri" pitchFamily="34" charset="0"/>
              </a:rPr>
              <a:t>The extensive margin model:</a:t>
            </a:r>
          </a:p>
          <a:p>
            <a:pPr algn="just">
              <a:lnSpc>
                <a:spcPts val="2200"/>
              </a:lnSpc>
              <a:spcAft>
                <a:spcPts val="0"/>
              </a:spcAft>
            </a:pPr>
            <a:endParaRPr lang="en-GB" sz="2400" dirty="0" smtClean="0">
              <a:latin typeface="Calibri" pitchFamily="34" charset="0"/>
            </a:endParaRPr>
          </a:p>
          <a:p>
            <a:pPr algn="just">
              <a:lnSpc>
                <a:spcPts val="2200"/>
              </a:lnSpc>
              <a:spcAft>
                <a:spcPts val="0"/>
              </a:spcAft>
            </a:pPr>
            <a:r>
              <a:rPr lang="en-GB" sz="2400" dirty="0" err="1" smtClean="0">
                <a:latin typeface="Calibri" pitchFamily="34" charset="0"/>
              </a:rPr>
              <a:t>Pr</a:t>
            </a:r>
            <a:r>
              <a:rPr lang="en-GB" sz="2400" dirty="0" smtClean="0">
                <a:latin typeface="Calibri" pitchFamily="34" charset="0"/>
              </a:rPr>
              <a:t>(</a:t>
            </a:r>
            <a:r>
              <a:rPr lang="en-GB" sz="2400" i="1" dirty="0" err="1" smtClean="0">
                <a:latin typeface="Calibri" pitchFamily="34" charset="0"/>
              </a:rPr>
              <a:t>Exp</a:t>
            </a:r>
            <a:r>
              <a:rPr lang="en-GB" baseline="-25000" dirty="0" err="1" smtClean="0">
                <a:latin typeface="Calibri" pitchFamily="34" charset="0"/>
              </a:rPr>
              <a:t>irst</a:t>
            </a:r>
            <a:r>
              <a:rPr lang="en-GB" sz="2400" dirty="0" smtClean="0">
                <a:latin typeface="Calibri" pitchFamily="34" charset="0"/>
              </a:rPr>
              <a:t>= 1) = </a:t>
            </a:r>
            <a:r>
              <a:rPr lang="en-GB" sz="2400" dirty="0" err="1" smtClean="0">
                <a:latin typeface="Calibri" pitchFamily="34" charset="0"/>
              </a:rPr>
              <a:t>Pr</a:t>
            </a:r>
            <a:r>
              <a:rPr lang="en-GB" sz="2400" dirty="0" smtClean="0">
                <a:latin typeface="Calibri" pitchFamily="34" charset="0"/>
              </a:rPr>
              <a:t>(</a:t>
            </a:r>
            <a:r>
              <a:rPr lang="en-GB" sz="2400" dirty="0" err="1" smtClean="0">
                <a:latin typeface="Symbol" pitchFamily="18" charset="2"/>
              </a:rPr>
              <a:t>a</a:t>
            </a:r>
            <a:r>
              <a:rPr lang="en-GB" sz="2400" baseline="-25000" dirty="0" err="1" smtClean="0">
                <a:latin typeface="Calibri" pitchFamily="34" charset="0"/>
              </a:rPr>
              <a:t>i</a:t>
            </a:r>
            <a:r>
              <a:rPr lang="en-GB" sz="2400" dirty="0" smtClean="0">
                <a:latin typeface="Calibri" pitchFamily="34" charset="0"/>
              </a:rPr>
              <a:t> </a:t>
            </a:r>
            <a:r>
              <a:rPr lang="en-GB" sz="2400" dirty="0">
                <a:latin typeface="Calibri" pitchFamily="34" charset="0"/>
              </a:rPr>
              <a:t>+ </a:t>
            </a:r>
            <a:r>
              <a:rPr lang="en-GB" sz="2400" dirty="0" smtClean="0">
                <a:latin typeface="Symbol" pitchFamily="18" charset="2"/>
              </a:rPr>
              <a:t>b</a:t>
            </a:r>
            <a:r>
              <a:rPr lang="en-GB" sz="2400" baseline="30000" dirty="0" smtClean="0">
                <a:latin typeface="Symbol" pitchFamily="18" charset="2"/>
              </a:rPr>
              <a:t>1</a:t>
            </a:r>
            <a:r>
              <a:rPr lang="en-GB" sz="2400" i="1" dirty="0" smtClean="0">
                <a:latin typeface="Calibri" pitchFamily="34" charset="0"/>
              </a:rPr>
              <a:t>exp_in</a:t>
            </a:r>
            <a:r>
              <a:rPr lang="en-GB" sz="2400" baseline="-25000" dirty="0" smtClean="0">
                <a:latin typeface="Calibri" pitchFamily="34" charset="0"/>
              </a:rPr>
              <a:t>irst-2</a:t>
            </a:r>
            <a:r>
              <a:rPr lang="en-GB" sz="2400" dirty="0" smtClean="0">
                <a:latin typeface="Calibri" pitchFamily="34" charset="0"/>
              </a:rPr>
              <a:t> </a:t>
            </a:r>
            <a:r>
              <a:rPr lang="en-GB" sz="2400" dirty="0" smtClean="0">
                <a:latin typeface="Symbol" pitchFamily="18" charset="2"/>
              </a:rPr>
              <a:t>b</a:t>
            </a:r>
            <a:r>
              <a:rPr lang="en-GB" sz="2400" baseline="30000" dirty="0" smtClean="0">
                <a:latin typeface="Symbol" pitchFamily="18" charset="2"/>
              </a:rPr>
              <a:t>2</a:t>
            </a:r>
            <a:r>
              <a:rPr lang="en-GB" sz="2400" i="1" dirty="0" smtClean="0">
                <a:latin typeface="Calibri" pitchFamily="34" charset="0"/>
              </a:rPr>
              <a:t>exp_ir</a:t>
            </a:r>
            <a:r>
              <a:rPr lang="en-GB" sz="2400" baseline="-25000" dirty="0" smtClean="0">
                <a:latin typeface="Calibri" pitchFamily="34" charset="0"/>
              </a:rPr>
              <a:t>irst-2 </a:t>
            </a:r>
            <a:r>
              <a:rPr lang="en-GB" sz="2400" dirty="0" smtClean="0">
                <a:latin typeface="Calibri" pitchFamily="34" charset="0"/>
              </a:rPr>
              <a:t>+ </a:t>
            </a:r>
            <a:r>
              <a:rPr lang="en-GB" sz="2400" dirty="0" smtClean="0">
                <a:latin typeface="Symbol" pitchFamily="18" charset="2"/>
              </a:rPr>
              <a:t>d</a:t>
            </a:r>
            <a:r>
              <a:rPr lang="en-GB" sz="2400" i="1" dirty="0" smtClean="0">
                <a:latin typeface="Calibri" pitchFamily="34" charset="0"/>
              </a:rPr>
              <a:t>inn</a:t>
            </a:r>
            <a:r>
              <a:rPr lang="en-GB" sz="2400" baseline="-25000" dirty="0" smtClean="0">
                <a:latin typeface="Calibri" pitchFamily="34" charset="0"/>
              </a:rPr>
              <a:t>irst-2</a:t>
            </a:r>
            <a:r>
              <a:rPr lang="en-GB" sz="2400" dirty="0" smtClean="0">
                <a:latin typeface="Calibri" pitchFamily="34" charset="0"/>
              </a:rPr>
              <a:t> + </a:t>
            </a:r>
            <a:r>
              <a:rPr lang="en-GB" sz="2400" dirty="0" smtClean="0">
                <a:latin typeface="Symbol" pitchFamily="18" charset="2"/>
              </a:rPr>
              <a:t>g</a:t>
            </a:r>
            <a:r>
              <a:rPr lang="en-GB" sz="2400" i="1" dirty="0" smtClean="0">
                <a:latin typeface="Calibri" pitchFamily="34" charset="0"/>
              </a:rPr>
              <a:t>prod</a:t>
            </a:r>
            <a:r>
              <a:rPr lang="en-GB" sz="2400" baseline="-25000" dirty="0" smtClean="0">
                <a:latin typeface="Calibri" pitchFamily="34" charset="0"/>
              </a:rPr>
              <a:t>irst-2</a:t>
            </a:r>
            <a:r>
              <a:rPr lang="en-GB" sz="2400" dirty="0" smtClean="0">
                <a:latin typeface="Calibri" pitchFamily="34" charset="0"/>
              </a:rPr>
              <a:t>+ </a:t>
            </a:r>
            <a:r>
              <a:rPr lang="en-GB" sz="2400" dirty="0" smtClean="0">
                <a:latin typeface="Symbol" pitchFamily="18" charset="2"/>
              </a:rPr>
              <a:t>f</a:t>
            </a:r>
            <a:r>
              <a:rPr lang="en-GB" sz="2400" i="1" dirty="0" smtClean="0">
                <a:latin typeface="Calibri" pitchFamily="34" charset="0"/>
              </a:rPr>
              <a:t>R&amp;D</a:t>
            </a:r>
            <a:r>
              <a:rPr lang="en-GB" sz="2400" baseline="-25000" dirty="0" smtClean="0">
                <a:latin typeface="Calibri" pitchFamily="34" charset="0"/>
              </a:rPr>
              <a:t>irst-2</a:t>
            </a:r>
            <a:r>
              <a:rPr lang="en-GB" sz="2400" dirty="0" smtClean="0">
                <a:latin typeface="Calibri" pitchFamily="34" charset="0"/>
              </a:rPr>
              <a:t> + </a:t>
            </a:r>
            <a:r>
              <a:rPr lang="en-GB" sz="2400" dirty="0" smtClean="0">
                <a:latin typeface="Symbol" pitchFamily="18" charset="2"/>
              </a:rPr>
              <a:t>m</a:t>
            </a:r>
            <a:r>
              <a:rPr lang="en-GB" sz="2400" i="1" dirty="0" smtClean="0">
                <a:latin typeface="Calibri" pitchFamily="34" charset="0"/>
              </a:rPr>
              <a:t>X</a:t>
            </a:r>
            <a:r>
              <a:rPr lang="en-GB" sz="2400" baseline="-25000" dirty="0" smtClean="0">
                <a:latin typeface="Calibri" pitchFamily="34" charset="0"/>
              </a:rPr>
              <a:t>irst-2 </a:t>
            </a:r>
            <a:r>
              <a:rPr lang="en-GB" sz="2400" dirty="0">
                <a:latin typeface="Calibri" pitchFamily="34" charset="0"/>
              </a:rPr>
              <a:t> </a:t>
            </a:r>
            <a:r>
              <a:rPr lang="en-GB" sz="2400" dirty="0" smtClean="0">
                <a:latin typeface="Calibri" pitchFamily="34" charset="0"/>
              </a:rPr>
              <a:t>+ </a:t>
            </a:r>
            <a:r>
              <a:rPr lang="en-GB" sz="2400" i="1" dirty="0" err="1" smtClean="0">
                <a:latin typeface="Calibri" pitchFamily="34" charset="0"/>
              </a:rPr>
              <a:t>reg_d</a:t>
            </a:r>
            <a:r>
              <a:rPr lang="en-GB" sz="2400" i="1" dirty="0" smtClean="0">
                <a:latin typeface="Calibri" pitchFamily="34" charset="0"/>
              </a:rPr>
              <a:t> </a:t>
            </a:r>
            <a:r>
              <a:rPr lang="en-GB" sz="2400" dirty="0" smtClean="0">
                <a:latin typeface="Calibri" pitchFamily="34" charset="0"/>
              </a:rPr>
              <a:t>+ </a:t>
            </a:r>
            <a:r>
              <a:rPr lang="en-GB" sz="2400" i="1" dirty="0" err="1" smtClean="0">
                <a:latin typeface="Calibri" pitchFamily="34" charset="0"/>
              </a:rPr>
              <a:t>ind_d</a:t>
            </a:r>
            <a:r>
              <a:rPr lang="en-GB" sz="2400" dirty="0" smtClean="0">
                <a:latin typeface="Calibri" pitchFamily="34" charset="0"/>
              </a:rPr>
              <a:t> + </a:t>
            </a:r>
            <a:r>
              <a:rPr lang="en-GB" sz="2400" i="1" dirty="0" err="1" smtClean="0">
                <a:latin typeface="Calibri" pitchFamily="34" charset="0"/>
              </a:rPr>
              <a:t>time_d</a:t>
            </a:r>
            <a:r>
              <a:rPr lang="en-GB" sz="2400" i="1" dirty="0" smtClean="0">
                <a:latin typeface="Calibri" pitchFamily="34" charset="0"/>
              </a:rPr>
              <a:t> </a:t>
            </a:r>
            <a:r>
              <a:rPr lang="en-GB" sz="2400" dirty="0" smtClean="0">
                <a:latin typeface="Calibri" pitchFamily="34" charset="0"/>
              </a:rPr>
              <a:t>+ </a:t>
            </a:r>
            <a:r>
              <a:rPr lang="en-GB" sz="2400" dirty="0" err="1" smtClean="0">
                <a:latin typeface="Symbol" panose="05050102010706020507" pitchFamily="18" charset="2"/>
              </a:rPr>
              <a:t>e</a:t>
            </a:r>
            <a:r>
              <a:rPr lang="en-GB" sz="2400" baseline="-25000" dirty="0" err="1" smtClean="0">
                <a:latin typeface="Calibri" pitchFamily="34" charset="0"/>
              </a:rPr>
              <a:t>irst</a:t>
            </a:r>
            <a:r>
              <a:rPr lang="en-GB" sz="2400" dirty="0" smtClean="0">
                <a:latin typeface="Calibri" pitchFamily="34" charset="0"/>
              </a:rPr>
              <a:t> ) = </a:t>
            </a:r>
          </a:p>
          <a:p>
            <a:pPr algn="just">
              <a:lnSpc>
                <a:spcPts val="2200"/>
              </a:lnSpc>
              <a:spcAft>
                <a:spcPts val="0"/>
              </a:spcAft>
            </a:pPr>
            <a:endParaRPr lang="en-GB" sz="2400" dirty="0" smtClean="0">
              <a:latin typeface="Calibri" pitchFamily="34" charset="0"/>
            </a:endParaRPr>
          </a:p>
          <a:p>
            <a:pPr algn="just">
              <a:lnSpc>
                <a:spcPts val="2200"/>
              </a:lnSpc>
              <a:spcAft>
                <a:spcPts val="0"/>
              </a:spcAft>
            </a:pPr>
            <a:r>
              <a:rPr lang="en-GB" sz="2400" dirty="0" smtClean="0">
                <a:latin typeface="Calibri" pitchFamily="34" charset="0"/>
              </a:rPr>
              <a:t> = </a:t>
            </a:r>
            <a:r>
              <a:rPr lang="en-GB" sz="2400" dirty="0" smtClean="0">
                <a:latin typeface="Symbol" pitchFamily="18" charset="2"/>
              </a:rPr>
              <a:t>F</a:t>
            </a:r>
            <a:r>
              <a:rPr lang="en-GB" sz="2400" dirty="0" smtClean="0">
                <a:latin typeface="Calibri" pitchFamily="34" charset="0"/>
              </a:rPr>
              <a:t>(</a:t>
            </a:r>
            <a:r>
              <a:rPr lang="en-GB" sz="2400" dirty="0" err="1">
                <a:latin typeface="Symbol" pitchFamily="18" charset="2"/>
              </a:rPr>
              <a:t>a</a:t>
            </a:r>
            <a:r>
              <a:rPr lang="en-GB" sz="2400" baseline="-25000" dirty="0" err="1">
                <a:latin typeface="Calibri" pitchFamily="34" charset="0"/>
              </a:rPr>
              <a:t>i</a:t>
            </a:r>
            <a:r>
              <a:rPr lang="en-GB" sz="2400" dirty="0">
                <a:latin typeface="Calibri" pitchFamily="34" charset="0"/>
              </a:rPr>
              <a:t> + </a:t>
            </a:r>
            <a:r>
              <a:rPr lang="en-GB" sz="2400" dirty="0">
                <a:latin typeface="Symbol" pitchFamily="18" charset="2"/>
              </a:rPr>
              <a:t>b</a:t>
            </a:r>
            <a:r>
              <a:rPr lang="en-GB" sz="2400" baseline="30000" dirty="0">
                <a:latin typeface="Symbol" pitchFamily="18" charset="2"/>
              </a:rPr>
              <a:t>1</a:t>
            </a:r>
            <a:r>
              <a:rPr lang="en-GB" sz="2400" i="1" dirty="0">
                <a:latin typeface="Calibri" pitchFamily="34" charset="0"/>
              </a:rPr>
              <a:t>exp_in</a:t>
            </a:r>
            <a:r>
              <a:rPr lang="en-GB" sz="2400" baseline="-25000" dirty="0">
                <a:latin typeface="Calibri" pitchFamily="34" charset="0"/>
              </a:rPr>
              <a:t>irst-2</a:t>
            </a:r>
            <a:r>
              <a:rPr lang="en-GB" sz="2400" dirty="0">
                <a:latin typeface="Calibri" pitchFamily="34" charset="0"/>
              </a:rPr>
              <a:t> </a:t>
            </a:r>
            <a:r>
              <a:rPr lang="en-GB" sz="2400" dirty="0">
                <a:latin typeface="Symbol" pitchFamily="18" charset="2"/>
              </a:rPr>
              <a:t>b</a:t>
            </a:r>
            <a:r>
              <a:rPr lang="en-GB" sz="2400" baseline="30000" dirty="0">
                <a:latin typeface="Symbol" pitchFamily="18" charset="2"/>
              </a:rPr>
              <a:t>2</a:t>
            </a:r>
            <a:r>
              <a:rPr lang="en-GB" sz="2400" i="1" dirty="0">
                <a:latin typeface="Calibri" pitchFamily="34" charset="0"/>
              </a:rPr>
              <a:t>exp_ir</a:t>
            </a:r>
            <a:r>
              <a:rPr lang="en-GB" sz="2400" baseline="-25000" dirty="0">
                <a:latin typeface="Calibri" pitchFamily="34" charset="0"/>
              </a:rPr>
              <a:t>irst-2 </a:t>
            </a:r>
            <a:r>
              <a:rPr lang="en-GB" sz="2400" dirty="0">
                <a:latin typeface="Calibri" pitchFamily="34" charset="0"/>
              </a:rPr>
              <a:t>+ </a:t>
            </a:r>
            <a:r>
              <a:rPr lang="en-GB" sz="2400" dirty="0">
                <a:latin typeface="Symbol" pitchFamily="18" charset="2"/>
              </a:rPr>
              <a:t>d</a:t>
            </a:r>
            <a:r>
              <a:rPr lang="en-GB" sz="2400" i="1" dirty="0">
                <a:latin typeface="Calibri" pitchFamily="34" charset="0"/>
              </a:rPr>
              <a:t>inn</a:t>
            </a:r>
            <a:r>
              <a:rPr lang="en-GB" sz="2400" baseline="-25000" dirty="0">
                <a:latin typeface="Calibri" pitchFamily="34" charset="0"/>
              </a:rPr>
              <a:t>irst-2</a:t>
            </a:r>
            <a:r>
              <a:rPr lang="en-GB" sz="2400" dirty="0">
                <a:latin typeface="Calibri" pitchFamily="34" charset="0"/>
              </a:rPr>
              <a:t> + </a:t>
            </a:r>
            <a:r>
              <a:rPr lang="en-GB" sz="2400" dirty="0">
                <a:latin typeface="Symbol" pitchFamily="18" charset="2"/>
              </a:rPr>
              <a:t>g</a:t>
            </a:r>
            <a:r>
              <a:rPr lang="en-GB" sz="2400" i="1" dirty="0">
                <a:latin typeface="Calibri" pitchFamily="34" charset="0"/>
              </a:rPr>
              <a:t>prod</a:t>
            </a:r>
            <a:r>
              <a:rPr lang="en-GB" sz="2400" baseline="-25000" dirty="0">
                <a:latin typeface="Calibri" pitchFamily="34" charset="0"/>
              </a:rPr>
              <a:t>irst-2</a:t>
            </a:r>
            <a:r>
              <a:rPr lang="en-GB" sz="2400" dirty="0">
                <a:latin typeface="Calibri" pitchFamily="34" charset="0"/>
              </a:rPr>
              <a:t>+ </a:t>
            </a:r>
            <a:r>
              <a:rPr lang="en-GB" sz="2400" dirty="0">
                <a:latin typeface="Symbol" pitchFamily="18" charset="2"/>
              </a:rPr>
              <a:t>f</a:t>
            </a:r>
            <a:r>
              <a:rPr lang="en-GB" sz="2400" i="1" dirty="0">
                <a:latin typeface="Calibri" pitchFamily="34" charset="0"/>
              </a:rPr>
              <a:t>R&amp;D</a:t>
            </a:r>
            <a:r>
              <a:rPr lang="en-GB" sz="2400" baseline="-25000" dirty="0">
                <a:latin typeface="Calibri" pitchFamily="34" charset="0"/>
              </a:rPr>
              <a:t>irst-2</a:t>
            </a:r>
            <a:r>
              <a:rPr lang="en-GB" sz="2400" dirty="0">
                <a:latin typeface="Calibri" pitchFamily="34" charset="0"/>
              </a:rPr>
              <a:t> + </a:t>
            </a:r>
            <a:r>
              <a:rPr lang="en-GB" sz="2400" dirty="0">
                <a:latin typeface="Symbol" pitchFamily="18" charset="2"/>
              </a:rPr>
              <a:t>m</a:t>
            </a:r>
            <a:r>
              <a:rPr lang="en-GB" sz="2400" i="1" dirty="0">
                <a:latin typeface="Calibri" pitchFamily="34" charset="0"/>
              </a:rPr>
              <a:t>X</a:t>
            </a:r>
            <a:r>
              <a:rPr lang="en-GB" sz="2400" baseline="-25000" dirty="0">
                <a:latin typeface="Calibri" pitchFamily="34" charset="0"/>
              </a:rPr>
              <a:t>irst-2 </a:t>
            </a:r>
            <a:r>
              <a:rPr lang="en-GB" sz="2400" dirty="0">
                <a:latin typeface="Calibri" pitchFamily="34" charset="0"/>
              </a:rPr>
              <a:t> + </a:t>
            </a:r>
            <a:r>
              <a:rPr lang="en-GB" sz="2400" i="1" dirty="0" err="1">
                <a:latin typeface="Calibri" pitchFamily="34" charset="0"/>
              </a:rPr>
              <a:t>reg_d</a:t>
            </a:r>
            <a:r>
              <a:rPr lang="en-GB" sz="2400" i="1" dirty="0">
                <a:latin typeface="Calibri" pitchFamily="34" charset="0"/>
              </a:rPr>
              <a:t> </a:t>
            </a:r>
            <a:r>
              <a:rPr lang="en-GB" sz="2400" dirty="0">
                <a:latin typeface="Calibri" pitchFamily="34" charset="0"/>
              </a:rPr>
              <a:t>+ </a:t>
            </a:r>
            <a:r>
              <a:rPr lang="en-GB" sz="2400" i="1" dirty="0" err="1">
                <a:latin typeface="Calibri" pitchFamily="34" charset="0"/>
              </a:rPr>
              <a:t>ind_d</a:t>
            </a:r>
            <a:r>
              <a:rPr lang="en-GB" sz="2400" dirty="0">
                <a:latin typeface="Calibri" pitchFamily="34" charset="0"/>
              </a:rPr>
              <a:t> + </a:t>
            </a:r>
            <a:r>
              <a:rPr lang="en-GB" sz="2400" i="1" dirty="0" err="1">
                <a:latin typeface="Calibri" pitchFamily="34" charset="0"/>
              </a:rPr>
              <a:t>time_d</a:t>
            </a:r>
            <a:r>
              <a:rPr lang="en-GB" sz="2400" i="1" dirty="0">
                <a:latin typeface="Calibri" pitchFamily="34" charset="0"/>
              </a:rPr>
              <a:t> </a:t>
            </a:r>
            <a:r>
              <a:rPr lang="en-GB" sz="2400" dirty="0">
                <a:latin typeface="Calibri" pitchFamily="34" charset="0"/>
              </a:rPr>
              <a:t>+ </a:t>
            </a:r>
            <a:r>
              <a:rPr lang="en-GB" sz="2400" dirty="0" err="1">
                <a:latin typeface="Symbol" pitchFamily="18" charset="2"/>
              </a:rPr>
              <a:t>e</a:t>
            </a:r>
            <a:r>
              <a:rPr lang="en-GB" sz="2400" baseline="-25000" dirty="0" err="1">
                <a:latin typeface="Calibri" pitchFamily="34" charset="0"/>
              </a:rPr>
              <a:t>irst</a:t>
            </a:r>
            <a:r>
              <a:rPr lang="en-GB" sz="2400" dirty="0" smtClean="0">
                <a:latin typeface="Calibri" pitchFamily="34" charset="0"/>
              </a:rPr>
              <a:t>)</a:t>
            </a:r>
          </a:p>
          <a:p>
            <a:pPr algn="just">
              <a:lnSpc>
                <a:spcPts val="2200"/>
              </a:lnSpc>
              <a:spcAft>
                <a:spcPts val="0"/>
              </a:spcAft>
            </a:pPr>
            <a:endParaRPr lang="en-GB" sz="2400" dirty="0" smtClean="0">
              <a:latin typeface="Calibri" pitchFamily="34" charset="0"/>
            </a:endParaRPr>
          </a:p>
        </p:txBody>
      </p:sp>
      <p:sp>
        <p:nvSpPr>
          <p:cNvPr id="6" name="Rettangolo 5"/>
          <p:cNvSpPr/>
          <p:nvPr/>
        </p:nvSpPr>
        <p:spPr>
          <a:xfrm>
            <a:off x="214282" y="3356992"/>
            <a:ext cx="8640000" cy="2913618"/>
          </a:xfrm>
          <a:prstGeom prst="rect">
            <a:avLst/>
          </a:prstGeom>
        </p:spPr>
        <p:txBody>
          <a:bodyPr wrap="square">
            <a:spAutoFit/>
          </a:bodyPr>
          <a:lstStyle/>
          <a:p>
            <a:pPr algn="just">
              <a:lnSpc>
                <a:spcPts val="2200"/>
              </a:lnSpc>
              <a:spcAft>
                <a:spcPts val="0"/>
              </a:spcAft>
            </a:pPr>
            <a:r>
              <a:rPr lang="it-IT" sz="2400" b="1" dirty="0" smtClean="0">
                <a:latin typeface="Calibri" pitchFamily="34" charset="0"/>
              </a:rPr>
              <a:t>The intensive </a:t>
            </a:r>
            <a:r>
              <a:rPr lang="it-IT" sz="2400" b="1" dirty="0" err="1" smtClean="0">
                <a:latin typeface="Calibri" pitchFamily="34" charset="0"/>
              </a:rPr>
              <a:t>margin</a:t>
            </a:r>
            <a:r>
              <a:rPr lang="it-IT" sz="2400" b="1" dirty="0" smtClean="0">
                <a:latin typeface="Calibri" pitchFamily="34" charset="0"/>
              </a:rPr>
              <a:t> model:</a:t>
            </a:r>
          </a:p>
          <a:p>
            <a:pPr algn="just">
              <a:lnSpc>
                <a:spcPts val="2200"/>
              </a:lnSpc>
              <a:spcAft>
                <a:spcPts val="0"/>
              </a:spcAft>
            </a:pPr>
            <a:endParaRPr lang="it-IT" sz="2400" dirty="0" smtClean="0"/>
          </a:p>
          <a:p>
            <a:pPr algn="just">
              <a:lnSpc>
                <a:spcPts val="2200"/>
              </a:lnSpc>
              <a:spcAft>
                <a:spcPts val="0"/>
              </a:spcAft>
            </a:pPr>
            <a:r>
              <a:rPr lang="it-IT" sz="2400" dirty="0" err="1" smtClean="0">
                <a:latin typeface="Calibri" pitchFamily="34" charset="0"/>
              </a:rPr>
              <a:t>Exp</a:t>
            </a:r>
            <a:r>
              <a:rPr lang="it-IT" sz="2400" dirty="0" smtClean="0">
                <a:latin typeface="Calibri" pitchFamily="34" charset="0"/>
              </a:rPr>
              <a:t> on sales = </a:t>
            </a:r>
            <a:r>
              <a:rPr lang="en-GB" sz="2400" dirty="0" err="1">
                <a:latin typeface="Symbol" pitchFamily="18" charset="2"/>
              </a:rPr>
              <a:t>a</a:t>
            </a:r>
            <a:r>
              <a:rPr lang="en-GB" sz="2400" baseline="-25000" dirty="0" err="1">
                <a:latin typeface="Calibri" pitchFamily="34" charset="0"/>
              </a:rPr>
              <a:t>i</a:t>
            </a:r>
            <a:r>
              <a:rPr lang="en-GB" sz="2400" dirty="0">
                <a:latin typeface="Calibri" pitchFamily="34" charset="0"/>
              </a:rPr>
              <a:t> </a:t>
            </a:r>
            <a:r>
              <a:rPr lang="en-GB" sz="2400" dirty="0" smtClean="0">
                <a:latin typeface="Calibri" pitchFamily="34" charset="0"/>
              </a:rPr>
              <a:t>+ </a:t>
            </a:r>
            <a:r>
              <a:rPr lang="en-GB" sz="2400" dirty="0">
                <a:latin typeface="Symbol" pitchFamily="18" charset="2"/>
              </a:rPr>
              <a:t>d</a:t>
            </a:r>
            <a:r>
              <a:rPr lang="en-GB" sz="2400" i="1" dirty="0">
                <a:latin typeface="Calibri" pitchFamily="34" charset="0"/>
              </a:rPr>
              <a:t>inn</a:t>
            </a:r>
            <a:r>
              <a:rPr lang="en-GB" sz="2400" baseline="-25000" dirty="0">
                <a:latin typeface="Calibri" pitchFamily="34" charset="0"/>
              </a:rPr>
              <a:t>irst-2</a:t>
            </a:r>
            <a:r>
              <a:rPr lang="en-GB" sz="2400" dirty="0">
                <a:latin typeface="Calibri" pitchFamily="34" charset="0"/>
              </a:rPr>
              <a:t> + </a:t>
            </a:r>
            <a:r>
              <a:rPr lang="en-GB" sz="2400" dirty="0">
                <a:latin typeface="Symbol" pitchFamily="18" charset="2"/>
              </a:rPr>
              <a:t>g</a:t>
            </a:r>
            <a:r>
              <a:rPr lang="en-GB" sz="2400" i="1" dirty="0">
                <a:latin typeface="Calibri" pitchFamily="34" charset="0"/>
              </a:rPr>
              <a:t>prod</a:t>
            </a:r>
            <a:r>
              <a:rPr lang="en-GB" sz="2400" baseline="-25000" dirty="0">
                <a:latin typeface="Calibri" pitchFamily="34" charset="0"/>
              </a:rPr>
              <a:t>irst-2</a:t>
            </a:r>
            <a:r>
              <a:rPr lang="en-GB" sz="2400" dirty="0">
                <a:latin typeface="Calibri" pitchFamily="34" charset="0"/>
              </a:rPr>
              <a:t>+ </a:t>
            </a:r>
            <a:r>
              <a:rPr lang="en-GB" sz="2400" dirty="0">
                <a:latin typeface="Symbol" pitchFamily="18" charset="2"/>
              </a:rPr>
              <a:t>f</a:t>
            </a:r>
            <a:r>
              <a:rPr lang="en-GB" sz="2400" i="1" dirty="0">
                <a:latin typeface="Calibri" pitchFamily="34" charset="0"/>
              </a:rPr>
              <a:t>R&amp;D</a:t>
            </a:r>
            <a:r>
              <a:rPr lang="en-GB" sz="2400" baseline="-25000" dirty="0">
                <a:latin typeface="Calibri" pitchFamily="34" charset="0"/>
              </a:rPr>
              <a:t>irst-2</a:t>
            </a:r>
            <a:r>
              <a:rPr lang="en-GB" sz="2400" dirty="0">
                <a:latin typeface="Calibri" pitchFamily="34" charset="0"/>
              </a:rPr>
              <a:t> + </a:t>
            </a:r>
            <a:r>
              <a:rPr lang="en-GB" sz="2400" dirty="0">
                <a:latin typeface="Symbol" pitchFamily="18" charset="2"/>
              </a:rPr>
              <a:t>m</a:t>
            </a:r>
            <a:r>
              <a:rPr lang="en-GB" sz="2400" i="1" dirty="0">
                <a:latin typeface="Calibri" pitchFamily="34" charset="0"/>
              </a:rPr>
              <a:t>X</a:t>
            </a:r>
            <a:r>
              <a:rPr lang="en-GB" sz="2400" baseline="-25000" dirty="0">
                <a:latin typeface="Calibri" pitchFamily="34" charset="0"/>
              </a:rPr>
              <a:t>irst-2 </a:t>
            </a:r>
            <a:r>
              <a:rPr lang="en-GB" sz="2400" dirty="0">
                <a:latin typeface="Calibri" pitchFamily="34" charset="0"/>
              </a:rPr>
              <a:t> + </a:t>
            </a:r>
            <a:r>
              <a:rPr lang="en-GB" sz="2400" i="1" dirty="0" err="1">
                <a:latin typeface="Calibri" pitchFamily="34" charset="0"/>
              </a:rPr>
              <a:t>reg_d</a:t>
            </a:r>
            <a:r>
              <a:rPr lang="en-GB" sz="2400" i="1" dirty="0">
                <a:latin typeface="Calibri" pitchFamily="34" charset="0"/>
              </a:rPr>
              <a:t> </a:t>
            </a:r>
            <a:r>
              <a:rPr lang="en-GB" sz="2400" dirty="0">
                <a:latin typeface="Calibri" pitchFamily="34" charset="0"/>
              </a:rPr>
              <a:t>+ </a:t>
            </a:r>
            <a:r>
              <a:rPr lang="en-GB" sz="2400" i="1" dirty="0" err="1">
                <a:latin typeface="Calibri" pitchFamily="34" charset="0"/>
              </a:rPr>
              <a:t>ind_d</a:t>
            </a:r>
            <a:r>
              <a:rPr lang="en-GB" sz="2400" dirty="0">
                <a:latin typeface="Calibri" pitchFamily="34" charset="0"/>
              </a:rPr>
              <a:t> + </a:t>
            </a:r>
            <a:r>
              <a:rPr lang="en-GB" sz="2400" i="1" dirty="0" err="1">
                <a:latin typeface="Calibri" pitchFamily="34" charset="0"/>
              </a:rPr>
              <a:t>time_d</a:t>
            </a:r>
            <a:r>
              <a:rPr lang="en-GB" sz="2400" i="1" dirty="0">
                <a:latin typeface="Calibri" pitchFamily="34" charset="0"/>
              </a:rPr>
              <a:t> </a:t>
            </a:r>
            <a:r>
              <a:rPr lang="en-GB" sz="2400" dirty="0">
                <a:latin typeface="Calibri" pitchFamily="34" charset="0"/>
              </a:rPr>
              <a:t>+ </a:t>
            </a:r>
            <a:r>
              <a:rPr lang="en-GB" sz="2400" dirty="0" err="1">
                <a:latin typeface="Symbol" panose="05050102010706020507" pitchFamily="18" charset="2"/>
              </a:rPr>
              <a:t>e</a:t>
            </a:r>
            <a:r>
              <a:rPr lang="en-GB" sz="2400" baseline="-25000" dirty="0" err="1">
                <a:latin typeface="Calibri" pitchFamily="34" charset="0"/>
              </a:rPr>
              <a:t>irst</a:t>
            </a:r>
            <a:endParaRPr lang="it-IT" sz="2400" dirty="0" smtClean="0">
              <a:latin typeface="Calibri" pitchFamily="34" charset="0"/>
              <a:cs typeface="Times New Roman" panose="02020603050405020304" pitchFamily="18" charset="0"/>
            </a:endParaRPr>
          </a:p>
          <a:p>
            <a:pPr algn="just">
              <a:lnSpc>
                <a:spcPts val="2200"/>
              </a:lnSpc>
              <a:spcAft>
                <a:spcPts val="0"/>
              </a:spcAft>
            </a:pPr>
            <a:endParaRPr lang="it-IT" sz="2000" dirty="0" smtClean="0">
              <a:latin typeface="Calibri" pitchFamily="34" charset="0"/>
            </a:endParaRPr>
          </a:p>
          <a:p>
            <a:pPr algn="just">
              <a:lnSpc>
                <a:spcPts val="2200"/>
              </a:lnSpc>
              <a:spcAft>
                <a:spcPts val="0"/>
              </a:spcAft>
            </a:pPr>
            <a:r>
              <a:rPr lang="it-IT" sz="2000" dirty="0" smtClean="0">
                <a:latin typeface="Calibri" pitchFamily="34" charset="0"/>
              </a:rPr>
              <a:t>i = </a:t>
            </a:r>
            <a:r>
              <a:rPr lang="it-IT" sz="2000" dirty="0" err="1" smtClean="0">
                <a:latin typeface="Calibri" pitchFamily="34" charset="0"/>
              </a:rPr>
              <a:t>firm</a:t>
            </a:r>
            <a:r>
              <a:rPr lang="it-IT" sz="2000" dirty="0" smtClean="0">
                <a:latin typeface="Calibri" pitchFamily="34" charset="0"/>
              </a:rPr>
              <a:t>					</a:t>
            </a:r>
            <a:r>
              <a:rPr lang="it-IT" sz="2000" b="1" dirty="0" smtClean="0">
                <a:latin typeface="Calibri" pitchFamily="34" charset="0"/>
              </a:rPr>
              <a:t>X</a:t>
            </a:r>
            <a:r>
              <a:rPr lang="it-IT" sz="2000" dirty="0" smtClean="0">
                <a:latin typeface="Calibri" pitchFamily="34" charset="0"/>
              </a:rPr>
              <a:t> </a:t>
            </a:r>
            <a:r>
              <a:rPr lang="it-IT" sz="2000" dirty="0" err="1" smtClean="0">
                <a:latin typeface="Calibri" pitchFamily="34" charset="0"/>
              </a:rPr>
              <a:t>is</a:t>
            </a:r>
            <a:r>
              <a:rPr lang="it-IT" sz="2000" dirty="0" smtClean="0">
                <a:latin typeface="Calibri" pitchFamily="34" charset="0"/>
              </a:rPr>
              <a:t> a set of </a:t>
            </a:r>
            <a:r>
              <a:rPr lang="it-IT" sz="2000" dirty="0" err="1" smtClean="0">
                <a:latin typeface="Calibri" pitchFamily="34" charset="0"/>
              </a:rPr>
              <a:t>firm</a:t>
            </a:r>
            <a:r>
              <a:rPr lang="it-IT" sz="2000" dirty="0" smtClean="0">
                <a:latin typeface="Calibri" pitchFamily="34" charset="0"/>
              </a:rPr>
              <a:t> </a:t>
            </a:r>
            <a:r>
              <a:rPr lang="it-IT" sz="2000" dirty="0" err="1" smtClean="0">
                <a:latin typeface="Calibri" pitchFamily="34" charset="0"/>
              </a:rPr>
              <a:t>characteristics</a:t>
            </a:r>
            <a:endParaRPr lang="it-IT" sz="2000" dirty="0" smtClean="0">
              <a:latin typeface="Calibri" pitchFamily="34" charset="0"/>
            </a:endParaRPr>
          </a:p>
          <a:p>
            <a:pPr algn="just">
              <a:lnSpc>
                <a:spcPts val="2200"/>
              </a:lnSpc>
              <a:spcAft>
                <a:spcPts val="0"/>
              </a:spcAft>
            </a:pPr>
            <a:r>
              <a:rPr lang="it-IT" sz="2000" dirty="0" smtClean="0">
                <a:latin typeface="Calibri" pitchFamily="34" charset="0"/>
              </a:rPr>
              <a:t>r = 5 macro-</a:t>
            </a:r>
            <a:r>
              <a:rPr lang="it-IT" sz="2000" dirty="0" err="1" smtClean="0">
                <a:latin typeface="Calibri" pitchFamily="34" charset="0"/>
              </a:rPr>
              <a:t>regions</a:t>
            </a:r>
            <a:endParaRPr lang="it-IT" sz="2000" dirty="0" smtClean="0">
              <a:latin typeface="Calibri" pitchFamily="34" charset="0"/>
            </a:endParaRPr>
          </a:p>
          <a:p>
            <a:pPr algn="just">
              <a:lnSpc>
                <a:spcPts val="2200"/>
              </a:lnSpc>
              <a:spcAft>
                <a:spcPts val="0"/>
              </a:spcAft>
            </a:pPr>
            <a:r>
              <a:rPr lang="it-IT" sz="2000" dirty="0" smtClean="0">
                <a:latin typeface="Calibri" pitchFamily="34" charset="0"/>
              </a:rPr>
              <a:t>s = 2 macro-</a:t>
            </a:r>
            <a:r>
              <a:rPr lang="it-IT" sz="2000" dirty="0" err="1" smtClean="0">
                <a:latin typeface="Calibri" pitchFamily="34" charset="0"/>
              </a:rPr>
              <a:t>sectors</a:t>
            </a:r>
            <a:endParaRPr lang="it-IT" sz="2000" dirty="0" smtClean="0">
              <a:latin typeface="Calibri" pitchFamily="34" charset="0"/>
            </a:endParaRPr>
          </a:p>
          <a:p>
            <a:pPr algn="just">
              <a:lnSpc>
                <a:spcPts val="2200"/>
              </a:lnSpc>
              <a:spcAft>
                <a:spcPts val="0"/>
              </a:spcAft>
            </a:pPr>
            <a:r>
              <a:rPr lang="it-IT" sz="2000" dirty="0" smtClean="0">
                <a:latin typeface="Calibri" pitchFamily="34" charset="0"/>
              </a:rPr>
              <a:t>t = 2009, 2011, 2013			</a:t>
            </a:r>
            <a:endParaRPr lang="it-IT" sz="2000" b="1" dirty="0" smtClean="0">
              <a:solidFill>
                <a:srgbClr val="FF0000"/>
              </a:solidFill>
              <a:latin typeface="Calibri" pitchFamily="34" charset="0"/>
            </a:endParaRPr>
          </a:p>
          <a:p>
            <a:pPr algn="just">
              <a:lnSpc>
                <a:spcPts val="2200"/>
              </a:lnSpc>
              <a:spcAft>
                <a:spcPts val="0"/>
              </a:spcAft>
            </a:pPr>
            <a:endParaRPr lang="en-GB"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7449178"/>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08000"/>
            <a:ext cx="8820150" cy="692150"/>
          </a:xfrm>
        </p:spPr>
        <p:txBody>
          <a:bodyPr/>
          <a:lstStyle/>
          <a:p>
            <a:r>
              <a:rPr lang="en-GB" dirty="0" smtClean="0">
                <a:latin typeface="Calibri" pitchFamily="34" charset="0"/>
              </a:rPr>
              <a:t>Empirical model / the variables</a:t>
            </a:r>
            <a:endParaRPr lang="en-GB" dirty="0">
              <a:latin typeface="Calibri" pitchFamily="34" charset="0"/>
            </a:endParaRPr>
          </a:p>
        </p:txBody>
      </p:sp>
      <p:sp>
        <p:nvSpPr>
          <p:cNvPr id="3" name="Rettangolo 2"/>
          <p:cNvSpPr/>
          <p:nvPr/>
        </p:nvSpPr>
        <p:spPr>
          <a:xfrm>
            <a:off x="285720" y="785794"/>
            <a:ext cx="8143932" cy="5734903"/>
          </a:xfrm>
          <a:prstGeom prst="rect">
            <a:avLst/>
          </a:prstGeom>
        </p:spPr>
        <p:txBody>
          <a:bodyPr wrap="square">
            <a:spAutoFit/>
          </a:bodyPr>
          <a:lstStyle/>
          <a:p>
            <a:pPr algn="just">
              <a:lnSpc>
                <a:spcPts val="2200"/>
              </a:lnSpc>
              <a:spcAft>
                <a:spcPts val="0"/>
              </a:spcAft>
            </a:pPr>
            <a:r>
              <a:rPr lang="en-GB" b="1" dirty="0" smtClean="0">
                <a:solidFill>
                  <a:srgbClr val="0070C0"/>
                </a:solidFill>
                <a:latin typeface="Calibri" pitchFamily="34" charset="0"/>
              </a:rPr>
              <a:t>Dependent variables</a:t>
            </a:r>
          </a:p>
          <a:p>
            <a:pPr marL="285750" indent="-285750" algn="just">
              <a:lnSpc>
                <a:spcPts val="2200"/>
              </a:lnSpc>
              <a:spcAft>
                <a:spcPts val="0"/>
              </a:spcAft>
              <a:buFont typeface="Arial" panose="020B0604020202020204" pitchFamily="34" charset="0"/>
              <a:buChar char="•"/>
            </a:pPr>
            <a:r>
              <a:rPr lang="en-GB" dirty="0" smtClean="0">
                <a:latin typeface="Calibri" pitchFamily="34" charset="0"/>
              </a:rPr>
              <a:t>Pr(</a:t>
            </a:r>
            <a:r>
              <a:rPr lang="en-GB" i="1" dirty="0" err="1" smtClean="0">
                <a:latin typeface="Calibri" pitchFamily="34" charset="0"/>
              </a:rPr>
              <a:t>Exp</a:t>
            </a:r>
            <a:r>
              <a:rPr lang="en-GB" baseline="-25000" dirty="0" err="1" smtClean="0">
                <a:latin typeface="Calibri" pitchFamily="34" charset="0"/>
              </a:rPr>
              <a:t>irst</a:t>
            </a:r>
            <a:r>
              <a:rPr lang="en-GB" dirty="0" smtClean="0">
                <a:latin typeface="Calibri" pitchFamily="34" charset="0"/>
              </a:rPr>
              <a:t>): </a:t>
            </a:r>
            <a:r>
              <a:rPr lang="en-GB" sz="1600" dirty="0" smtClean="0">
                <a:latin typeface="Calibri" pitchFamily="34" charset="0"/>
              </a:rPr>
              <a:t>binary indicator</a:t>
            </a:r>
          </a:p>
          <a:p>
            <a:pPr marL="285750" indent="-285750" algn="just">
              <a:lnSpc>
                <a:spcPts val="2200"/>
              </a:lnSpc>
              <a:spcAft>
                <a:spcPts val="0"/>
              </a:spcAft>
              <a:buFont typeface="Arial" panose="020B0604020202020204" pitchFamily="34" charset="0"/>
              <a:buChar char="•"/>
            </a:pPr>
            <a:r>
              <a:rPr lang="en-GB" dirty="0" smtClean="0">
                <a:latin typeface="Calibri" pitchFamily="34" charset="0"/>
              </a:rPr>
              <a:t>Exp on sales (%)</a:t>
            </a:r>
          </a:p>
          <a:p>
            <a:pPr marL="285750" indent="-285750" algn="just">
              <a:lnSpc>
                <a:spcPts val="2200"/>
              </a:lnSpc>
              <a:spcAft>
                <a:spcPts val="0"/>
              </a:spcAft>
              <a:buFont typeface="Arial" panose="020B0604020202020204" pitchFamily="34" charset="0"/>
              <a:buChar char="•"/>
            </a:pPr>
            <a:endParaRPr lang="en-GB" sz="1400" dirty="0" smtClean="0">
              <a:solidFill>
                <a:srgbClr val="0070C0"/>
              </a:solidFill>
              <a:latin typeface="Calibri" pitchFamily="34" charset="0"/>
            </a:endParaRPr>
          </a:p>
          <a:p>
            <a:pPr algn="just">
              <a:lnSpc>
                <a:spcPts val="2200"/>
              </a:lnSpc>
              <a:spcAft>
                <a:spcPts val="0"/>
              </a:spcAft>
            </a:pPr>
            <a:r>
              <a:rPr lang="en-GB" b="1" dirty="0" smtClean="0">
                <a:solidFill>
                  <a:srgbClr val="0070C0"/>
                </a:solidFill>
                <a:latin typeface="Calibri" pitchFamily="34" charset="0"/>
              </a:rPr>
              <a:t>Independent variables:</a:t>
            </a:r>
          </a:p>
          <a:p>
            <a:pPr algn="just">
              <a:lnSpc>
                <a:spcPts val="2200"/>
              </a:lnSpc>
              <a:spcAft>
                <a:spcPts val="0"/>
              </a:spcAft>
            </a:pPr>
            <a:r>
              <a:rPr lang="en-GB" b="1" i="1" dirty="0" smtClean="0">
                <a:solidFill>
                  <a:srgbClr val="0070C0"/>
                </a:solidFill>
                <a:latin typeface="Calibri" pitchFamily="34" charset="0"/>
              </a:rPr>
              <a:t>	Innovative efforts</a:t>
            </a:r>
            <a:endParaRPr lang="en-GB" b="1" i="1" dirty="0" smtClean="0">
              <a:latin typeface="Calibri" pitchFamily="34" charset="0"/>
            </a:endParaRPr>
          </a:p>
          <a:p>
            <a:pPr algn="just">
              <a:lnSpc>
                <a:spcPts val="2200"/>
              </a:lnSpc>
              <a:spcAft>
                <a:spcPts val="0"/>
              </a:spcAft>
              <a:buFont typeface="Arial" pitchFamily="34" charset="0"/>
              <a:buChar char="•"/>
            </a:pPr>
            <a:r>
              <a:rPr lang="en-GB" i="1" dirty="0" smtClean="0">
                <a:latin typeface="Calibri" pitchFamily="34" charset="0"/>
              </a:rPr>
              <a:t> Inn: </a:t>
            </a:r>
            <a:r>
              <a:rPr lang="en-GB" sz="1600" dirty="0" smtClean="0">
                <a:latin typeface="Calibri" pitchFamily="34" charset="0"/>
              </a:rPr>
              <a:t>dummy which takes value one when the firm innovates and zero otherwise </a:t>
            </a:r>
            <a:endParaRPr lang="en-GB" sz="1600" i="1" dirty="0" smtClean="0">
              <a:latin typeface="Calibri" pitchFamily="34" charset="0"/>
            </a:endParaRPr>
          </a:p>
          <a:p>
            <a:pPr lvl="1" algn="just">
              <a:lnSpc>
                <a:spcPts val="2200"/>
              </a:lnSpc>
              <a:spcAft>
                <a:spcPts val="0"/>
              </a:spcAft>
              <a:buFont typeface="Arial" pitchFamily="34" charset="0"/>
              <a:buChar char="•"/>
            </a:pPr>
            <a:r>
              <a:rPr lang="en-GB" i="1" dirty="0" smtClean="0">
                <a:latin typeface="Calibri" pitchFamily="34" charset="0"/>
              </a:rPr>
              <a:t> </a:t>
            </a:r>
            <a:r>
              <a:rPr lang="en-GB" sz="1400" i="1" dirty="0" smtClean="0">
                <a:latin typeface="Calibri" pitchFamily="34" charset="0"/>
              </a:rPr>
              <a:t>Inn prod (main product innovation)</a:t>
            </a:r>
          </a:p>
          <a:p>
            <a:pPr lvl="1" algn="just">
              <a:lnSpc>
                <a:spcPts val="2200"/>
              </a:lnSpc>
              <a:spcAft>
                <a:spcPts val="0"/>
              </a:spcAft>
              <a:buFont typeface="Arial" pitchFamily="34" charset="0"/>
              <a:buChar char="•"/>
            </a:pPr>
            <a:r>
              <a:rPr lang="en-GB" sz="1400" i="1" dirty="0" smtClean="0">
                <a:latin typeface="Calibri" pitchFamily="34" charset="0"/>
              </a:rPr>
              <a:t> Inn proc (process innovation)</a:t>
            </a:r>
          </a:p>
          <a:p>
            <a:pPr lvl="1" algn="just">
              <a:lnSpc>
                <a:spcPts val="2200"/>
              </a:lnSpc>
              <a:spcAft>
                <a:spcPts val="0"/>
              </a:spcAft>
              <a:buFont typeface="Arial" pitchFamily="34" charset="0"/>
              <a:buChar char="•"/>
            </a:pPr>
            <a:r>
              <a:rPr lang="en-GB" sz="1400" i="1" dirty="0" smtClean="0">
                <a:latin typeface="Calibri" pitchFamily="34" charset="0"/>
              </a:rPr>
              <a:t> Inn org (organisation innovation)</a:t>
            </a:r>
          </a:p>
          <a:p>
            <a:pPr algn="just">
              <a:lnSpc>
                <a:spcPts val="2200"/>
              </a:lnSpc>
              <a:spcAft>
                <a:spcPts val="0"/>
              </a:spcAft>
              <a:buFont typeface="Arial" pitchFamily="34" charset="0"/>
              <a:buChar char="•"/>
            </a:pPr>
            <a:r>
              <a:rPr lang="en-GB" i="1" dirty="0" smtClean="0">
                <a:latin typeface="Calibri" pitchFamily="34" charset="0"/>
              </a:rPr>
              <a:t> R&amp;D: </a:t>
            </a:r>
            <a:r>
              <a:rPr lang="en-GB" sz="1600" dirty="0" smtClean="0">
                <a:latin typeface="Calibri" pitchFamily="34" charset="0"/>
              </a:rPr>
              <a:t>expenditure on R&amp;D over sales</a:t>
            </a:r>
          </a:p>
          <a:p>
            <a:pPr algn="just">
              <a:lnSpc>
                <a:spcPts val="2200"/>
              </a:lnSpc>
              <a:spcAft>
                <a:spcPts val="0"/>
              </a:spcAft>
            </a:pPr>
            <a:r>
              <a:rPr lang="en-GB" b="1" i="1" dirty="0" smtClean="0">
                <a:solidFill>
                  <a:srgbClr val="0070C0"/>
                </a:solidFill>
                <a:latin typeface="Calibri" pitchFamily="34" charset="0"/>
              </a:rPr>
              <a:t>	Learning processes</a:t>
            </a:r>
          </a:p>
          <a:p>
            <a:pPr algn="just">
              <a:lnSpc>
                <a:spcPts val="2200"/>
              </a:lnSpc>
              <a:spcAft>
                <a:spcPts val="0"/>
              </a:spcAft>
              <a:buFont typeface="Arial" pitchFamily="34" charset="0"/>
              <a:buChar char="•"/>
            </a:pPr>
            <a:r>
              <a:rPr lang="en-GB" i="1" dirty="0" smtClean="0">
                <a:latin typeface="Calibri" pitchFamily="34" charset="0"/>
              </a:rPr>
              <a:t> Past (international) export</a:t>
            </a:r>
          </a:p>
          <a:p>
            <a:pPr algn="just">
              <a:lnSpc>
                <a:spcPts val="2200"/>
              </a:lnSpc>
              <a:spcAft>
                <a:spcPts val="0"/>
              </a:spcAft>
              <a:buFont typeface="Arial" pitchFamily="34" charset="0"/>
              <a:buChar char="•"/>
            </a:pPr>
            <a:r>
              <a:rPr lang="en-GB" i="1" dirty="0">
                <a:latin typeface="Calibri" pitchFamily="34" charset="0"/>
              </a:rPr>
              <a:t> </a:t>
            </a:r>
            <a:r>
              <a:rPr lang="en-GB" i="1" dirty="0" smtClean="0">
                <a:latin typeface="Calibri" pitchFamily="34" charset="0"/>
              </a:rPr>
              <a:t>Past (inter-regional) export</a:t>
            </a:r>
          </a:p>
          <a:p>
            <a:pPr algn="just">
              <a:lnSpc>
                <a:spcPts val="2200"/>
              </a:lnSpc>
              <a:spcAft>
                <a:spcPts val="0"/>
              </a:spcAft>
              <a:buFont typeface="Arial" pitchFamily="34" charset="0"/>
              <a:buChar char="•"/>
            </a:pPr>
            <a:r>
              <a:rPr lang="en-GB" i="1" dirty="0" smtClean="0">
                <a:latin typeface="Calibri" pitchFamily="34" charset="0"/>
              </a:rPr>
              <a:t> Export </a:t>
            </a:r>
            <a:r>
              <a:rPr lang="en-GB" i="1" dirty="0" err="1" smtClean="0">
                <a:latin typeface="Calibri" pitchFamily="34" charset="0"/>
              </a:rPr>
              <a:t>spillovers</a:t>
            </a:r>
            <a:r>
              <a:rPr lang="en-GB" i="1" dirty="0" smtClean="0">
                <a:latin typeface="Calibri" pitchFamily="34" charset="0"/>
              </a:rPr>
              <a:t> (quota of exporters in local sector)</a:t>
            </a:r>
          </a:p>
          <a:p>
            <a:pPr algn="just">
              <a:lnSpc>
                <a:spcPts val="2200"/>
              </a:lnSpc>
              <a:spcAft>
                <a:spcPts val="0"/>
              </a:spcAft>
              <a:buFont typeface="Arial" pitchFamily="34" charset="0"/>
              <a:buChar char="•"/>
            </a:pPr>
            <a:r>
              <a:rPr lang="en-GB" i="1" dirty="0" smtClean="0">
                <a:latin typeface="Calibri" pitchFamily="34" charset="0"/>
              </a:rPr>
              <a:t> Regional public R&amp;D</a:t>
            </a:r>
          </a:p>
          <a:p>
            <a:pPr algn="just">
              <a:lnSpc>
                <a:spcPts val="2200"/>
              </a:lnSpc>
              <a:spcAft>
                <a:spcPts val="0"/>
              </a:spcAft>
              <a:buFont typeface="Arial" pitchFamily="34" charset="0"/>
              <a:buChar char="•"/>
            </a:pPr>
            <a:r>
              <a:rPr lang="en-GB" i="1" dirty="0" smtClean="0">
                <a:latin typeface="Calibri" pitchFamily="34" charset="0"/>
              </a:rPr>
              <a:t> Regional private R&amp;D</a:t>
            </a:r>
          </a:p>
          <a:p>
            <a:pPr algn="just">
              <a:lnSpc>
                <a:spcPts val="2200"/>
              </a:lnSpc>
              <a:spcAft>
                <a:spcPts val="0"/>
              </a:spcAft>
              <a:buFont typeface="Arial" pitchFamily="34" charset="0"/>
              <a:buChar char="•"/>
            </a:pPr>
            <a:r>
              <a:rPr lang="en-GB" i="1" dirty="0" smtClean="0">
                <a:latin typeface="Calibri" pitchFamily="34" charset="0"/>
              </a:rPr>
              <a:t> Group</a:t>
            </a:r>
          </a:p>
          <a:p>
            <a:pPr algn="just">
              <a:lnSpc>
                <a:spcPts val="2200"/>
              </a:lnSpc>
              <a:spcAft>
                <a:spcPts val="0"/>
              </a:spcAft>
              <a:buFont typeface="Arial" pitchFamily="34" charset="0"/>
              <a:buChar char="•"/>
            </a:pPr>
            <a:r>
              <a:rPr lang="en-GB" i="1" dirty="0" smtClean="0">
                <a:latin typeface="Calibri" pitchFamily="34" charset="0"/>
              </a:rPr>
              <a:t> Local network</a:t>
            </a:r>
          </a:p>
          <a:p>
            <a:pPr lvl="1" algn="just">
              <a:lnSpc>
                <a:spcPts val="2200"/>
              </a:lnSpc>
              <a:spcAft>
                <a:spcPts val="0"/>
              </a:spcAft>
            </a:pPr>
            <a:endParaRPr lang="en-GB" i="1" dirty="0" smtClean="0">
              <a:latin typeface="Calibri" pitchFamily="34" charset="0"/>
            </a:endParaRPr>
          </a:p>
        </p:txBody>
      </p:sp>
      <p:sp>
        <p:nvSpPr>
          <p:cNvPr id="4" name="Parentesi graffa chiusa 3"/>
          <p:cNvSpPr/>
          <p:nvPr/>
        </p:nvSpPr>
        <p:spPr bwMode="auto">
          <a:xfrm>
            <a:off x="3059832" y="1052736"/>
            <a:ext cx="144016" cy="72008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5" name="CasellaDiTesto 4"/>
          <p:cNvSpPr txBox="1"/>
          <p:nvPr/>
        </p:nvSpPr>
        <p:spPr>
          <a:xfrm>
            <a:off x="3347864" y="1196752"/>
            <a:ext cx="4467890" cy="369332"/>
          </a:xfrm>
          <a:prstGeom prst="rect">
            <a:avLst/>
          </a:prstGeom>
          <a:noFill/>
        </p:spPr>
        <p:txBody>
          <a:bodyPr wrap="none" rtlCol="0">
            <a:spAutoFit/>
          </a:bodyPr>
          <a:lstStyle/>
          <a:p>
            <a:r>
              <a:rPr lang="it-IT" dirty="0" err="1" smtClean="0">
                <a:latin typeface="Calibri" pitchFamily="34" charset="0"/>
              </a:rPr>
              <a:t>Both</a:t>
            </a:r>
            <a:r>
              <a:rPr lang="it-IT" dirty="0" smtClean="0">
                <a:latin typeface="Calibri" pitchFamily="34" charset="0"/>
              </a:rPr>
              <a:t> </a:t>
            </a:r>
            <a:r>
              <a:rPr lang="it-IT" dirty="0" err="1" smtClean="0">
                <a:latin typeface="Calibri" pitchFamily="34" charset="0"/>
              </a:rPr>
              <a:t>for</a:t>
            </a:r>
            <a:r>
              <a:rPr lang="it-IT" dirty="0" smtClean="0">
                <a:latin typeface="Calibri" pitchFamily="34" charset="0"/>
              </a:rPr>
              <a:t> </a:t>
            </a:r>
            <a:r>
              <a:rPr lang="it-IT" dirty="0" err="1" smtClean="0">
                <a:latin typeface="Calibri" pitchFamily="34" charset="0"/>
              </a:rPr>
              <a:t>international</a:t>
            </a:r>
            <a:r>
              <a:rPr lang="it-IT" dirty="0" smtClean="0">
                <a:latin typeface="Calibri" pitchFamily="34" charset="0"/>
              </a:rPr>
              <a:t> and </a:t>
            </a:r>
            <a:r>
              <a:rPr lang="it-IT" dirty="0" err="1" smtClean="0">
                <a:latin typeface="Calibri" pitchFamily="34" charset="0"/>
              </a:rPr>
              <a:t>interregional</a:t>
            </a:r>
            <a:r>
              <a:rPr lang="it-IT" dirty="0" smtClean="0">
                <a:latin typeface="Calibri" pitchFamily="34" charset="0"/>
              </a:rPr>
              <a:t> </a:t>
            </a:r>
            <a:r>
              <a:rPr lang="it-IT" dirty="0" err="1" smtClean="0">
                <a:latin typeface="Calibri" pitchFamily="34" charset="0"/>
              </a:rPr>
              <a:t>trade</a:t>
            </a:r>
            <a:endParaRPr lang="it-IT" dirty="0" smtClean="0">
              <a:latin typeface="Calibri" pitchFamily="34" charset="0"/>
            </a:endParaRPr>
          </a:p>
        </p:txBody>
      </p:sp>
    </p:spTree>
    <p:extLst>
      <p:ext uri="{BB962C8B-B14F-4D97-AF65-F5344CB8AC3E}">
        <p14:creationId xmlns:p14="http://schemas.microsoft.com/office/powerpoint/2010/main" xmlns="" val="16166209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08000"/>
            <a:ext cx="8820150" cy="692150"/>
          </a:xfrm>
        </p:spPr>
        <p:txBody>
          <a:bodyPr/>
          <a:lstStyle/>
          <a:p>
            <a:r>
              <a:rPr lang="en-GB" dirty="0" smtClean="0">
                <a:latin typeface="Calibri" pitchFamily="34" charset="0"/>
              </a:rPr>
              <a:t>Empirical model / the variables</a:t>
            </a:r>
            <a:endParaRPr lang="en-GB" dirty="0">
              <a:latin typeface="Calibri" pitchFamily="34" charset="0"/>
            </a:endParaRPr>
          </a:p>
        </p:txBody>
      </p:sp>
      <p:sp>
        <p:nvSpPr>
          <p:cNvPr id="3" name="Rettangolo 2"/>
          <p:cNvSpPr/>
          <p:nvPr/>
        </p:nvSpPr>
        <p:spPr>
          <a:xfrm>
            <a:off x="285720" y="785794"/>
            <a:ext cx="8143932" cy="4324261"/>
          </a:xfrm>
          <a:prstGeom prst="rect">
            <a:avLst/>
          </a:prstGeom>
        </p:spPr>
        <p:txBody>
          <a:bodyPr wrap="square">
            <a:spAutoFit/>
          </a:bodyPr>
          <a:lstStyle/>
          <a:p>
            <a:pPr lvl="1" algn="just">
              <a:lnSpc>
                <a:spcPts val="2200"/>
              </a:lnSpc>
              <a:spcAft>
                <a:spcPts val="0"/>
              </a:spcAft>
            </a:pPr>
            <a:r>
              <a:rPr lang="en-GB" b="1" i="1" dirty="0" smtClean="0">
                <a:solidFill>
                  <a:srgbClr val="0070C0"/>
                </a:solidFill>
                <a:latin typeface="Calibri" pitchFamily="34" charset="0"/>
              </a:rPr>
              <a:t>	 Firms characteristics (X)</a:t>
            </a:r>
            <a:endParaRPr lang="en-GB" dirty="0" smtClean="0">
              <a:latin typeface="Calibri" pitchFamily="34" charset="0"/>
            </a:endParaRPr>
          </a:p>
          <a:p>
            <a:pPr lvl="1" algn="just">
              <a:lnSpc>
                <a:spcPts val="2200"/>
              </a:lnSpc>
              <a:spcAft>
                <a:spcPts val="0"/>
              </a:spcAft>
              <a:buFont typeface="Arial" pitchFamily="34" charset="0"/>
              <a:buChar char="•"/>
            </a:pPr>
            <a:r>
              <a:rPr lang="en-GB" i="1" dirty="0" smtClean="0">
                <a:latin typeface="Calibri" pitchFamily="34" charset="0"/>
              </a:rPr>
              <a:t> Productivity</a:t>
            </a:r>
          </a:p>
          <a:p>
            <a:pPr lvl="2" algn="just">
              <a:lnSpc>
                <a:spcPts val="2200"/>
              </a:lnSpc>
              <a:spcAft>
                <a:spcPts val="0"/>
              </a:spcAft>
              <a:buFont typeface="Arial" pitchFamily="34" charset="0"/>
              <a:buChar char="•"/>
            </a:pPr>
            <a:r>
              <a:rPr lang="en-GB" i="1" dirty="0" smtClean="0">
                <a:latin typeface="Calibri" pitchFamily="34" charset="0"/>
              </a:rPr>
              <a:t> </a:t>
            </a:r>
            <a:r>
              <a:rPr lang="en-GB" sz="1600" i="1" dirty="0" smtClean="0">
                <a:latin typeface="Calibri" pitchFamily="34" charset="0"/>
              </a:rPr>
              <a:t>value added per employee</a:t>
            </a:r>
          </a:p>
          <a:p>
            <a:pPr lvl="2" algn="just">
              <a:lnSpc>
                <a:spcPts val="2200"/>
              </a:lnSpc>
              <a:spcAft>
                <a:spcPts val="0"/>
              </a:spcAft>
              <a:buFont typeface="Arial" pitchFamily="34" charset="0"/>
              <a:buChar char="•"/>
            </a:pPr>
            <a:r>
              <a:rPr lang="en-GB" sz="1600" i="1" dirty="0" smtClean="0">
                <a:latin typeface="Calibri" pitchFamily="34" charset="0"/>
              </a:rPr>
              <a:t> </a:t>
            </a:r>
            <a:r>
              <a:rPr lang="en-GB" sz="1600" i="1" dirty="0" err="1" smtClean="0">
                <a:latin typeface="Calibri" pitchFamily="34" charset="0"/>
              </a:rPr>
              <a:t>tfp</a:t>
            </a:r>
            <a:r>
              <a:rPr lang="en-GB" sz="1600" i="1" dirty="0" smtClean="0">
                <a:latin typeface="Calibri" pitchFamily="34" charset="0"/>
              </a:rPr>
              <a:t> (for a smaller sample)</a:t>
            </a:r>
          </a:p>
          <a:p>
            <a:pPr lvl="1" algn="just">
              <a:lnSpc>
                <a:spcPts val="2200"/>
              </a:lnSpc>
              <a:spcAft>
                <a:spcPts val="0"/>
              </a:spcAft>
              <a:buFont typeface="Arial" pitchFamily="34" charset="0"/>
              <a:buChar char="•"/>
            </a:pPr>
            <a:r>
              <a:rPr lang="en-GB" i="1" dirty="0" smtClean="0">
                <a:latin typeface="Calibri" pitchFamily="34" charset="0"/>
              </a:rPr>
              <a:t> Leverage</a:t>
            </a:r>
          </a:p>
          <a:p>
            <a:pPr lvl="1" algn="just">
              <a:lnSpc>
                <a:spcPts val="2200"/>
              </a:lnSpc>
              <a:spcAft>
                <a:spcPts val="0"/>
              </a:spcAft>
              <a:buFont typeface="Arial" pitchFamily="34" charset="0"/>
              <a:buChar char="•"/>
            </a:pPr>
            <a:r>
              <a:rPr lang="en-GB" i="1" dirty="0" smtClean="0">
                <a:latin typeface="Calibri" pitchFamily="34" charset="0"/>
              </a:rPr>
              <a:t> Age</a:t>
            </a:r>
          </a:p>
          <a:p>
            <a:pPr lvl="1" algn="just">
              <a:lnSpc>
                <a:spcPts val="2200"/>
              </a:lnSpc>
              <a:spcAft>
                <a:spcPts val="0"/>
              </a:spcAft>
              <a:buFont typeface="Arial" pitchFamily="34" charset="0"/>
              <a:buChar char="•"/>
            </a:pPr>
            <a:r>
              <a:rPr lang="en-GB" i="1" dirty="0" smtClean="0">
                <a:latin typeface="Calibri" pitchFamily="34" charset="0"/>
              </a:rPr>
              <a:t> Size</a:t>
            </a:r>
          </a:p>
          <a:p>
            <a:pPr lvl="1" algn="just">
              <a:lnSpc>
                <a:spcPts val="2200"/>
              </a:lnSpc>
              <a:spcAft>
                <a:spcPts val="0"/>
              </a:spcAft>
              <a:buFont typeface="Arial" pitchFamily="34" charset="0"/>
              <a:buChar char="•"/>
            </a:pPr>
            <a:endParaRPr lang="en-GB" i="1" dirty="0" smtClean="0">
              <a:latin typeface="Calibri" pitchFamily="34" charset="0"/>
            </a:endParaRPr>
          </a:p>
          <a:p>
            <a:pPr lvl="1" algn="just">
              <a:lnSpc>
                <a:spcPts val="2200"/>
              </a:lnSpc>
              <a:spcAft>
                <a:spcPts val="0"/>
              </a:spcAft>
              <a:buFont typeface="Arial" pitchFamily="34" charset="0"/>
              <a:buChar char="•"/>
            </a:pPr>
            <a:endParaRPr lang="en-GB" i="1" dirty="0" smtClean="0">
              <a:latin typeface="Calibri" pitchFamily="34" charset="0"/>
            </a:endParaRPr>
          </a:p>
          <a:p>
            <a:pPr algn="just">
              <a:lnSpc>
                <a:spcPts val="2200"/>
              </a:lnSpc>
              <a:spcAft>
                <a:spcPts val="0"/>
              </a:spcAft>
            </a:pPr>
            <a:r>
              <a:rPr lang="it-IT" b="1" i="1" dirty="0" smtClean="0">
                <a:solidFill>
                  <a:srgbClr val="0070C0"/>
                </a:solidFill>
                <a:latin typeface="Calibri" pitchFamily="34" charset="0"/>
              </a:rPr>
              <a:t>	</a:t>
            </a:r>
            <a:r>
              <a:rPr lang="it-IT" b="1" i="1" dirty="0" err="1" smtClean="0">
                <a:solidFill>
                  <a:srgbClr val="0070C0"/>
                </a:solidFill>
                <a:latin typeface="Calibri" pitchFamily="34" charset="0"/>
              </a:rPr>
              <a:t>Dummies</a:t>
            </a:r>
            <a:endParaRPr lang="it-IT" b="1" i="1" dirty="0" smtClean="0">
              <a:solidFill>
                <a:srgbClr val="0070C0"/>
              </a:solidFill>
              <a:latin typeface="Calibri" pitchFamily="34" charset="0"/>
            </a:endParaRPr>
          </a:p>
          <a:p>
            <a:pPr lvl="1" algn="just">
              <a:lnSpc>
                <a:spcPts val="2200"/>
              </a:lnSpc>
              <a:spcAft>
                <a:spcPts val="0"/>
              </a:spcAft>
              <a:buFont typeface="Arial" pitchFamily="34" charset="0"/>
              <a:buChar char="•"/>
            </a:pPr>
            <a:r>
              <a:rPr lang="it-IT" i="1" dirty="0" smtClean="0">
                <a:latin typeface="Calibri" pitchFamily="34" charset="0"/>
              </a:rPr>
              <a:t> Macro-reg_d</a:t>
            </a:r>
          </a:p>
          <a:p>
            <a:pPr lvl="1" algn="just">
              <a:lnSpc>
                <a:spcPts val="2200"/>
              </a:lnSpc>
              <a:spcAft>
                <a:spcPts val="0"/>
              </a:spcAft>
              <a:buFont typeface="Arial" pitchFamily="34" charset="0"/>
              <a:buChar char="•"/>
            </a:pPr>
            <a:r>
              <a:rPr lang="it-IT" i="1" dirty="0" smtClean="0">
                <a:latin typeface="Calibri" pitchFamily="34" charset="0"/>
              </a:rPr>
              <a:t> Macro-sec_d</a:t>
            </a:r>
            <a:endParaRPr lang="it-IT" dirty="0" smtClean="0">
              <a:latin typeface="Calibri" pitchFamily="34" charset="0"/>
            </a:endParaRPr>
          </a:p>
          <a:p>
            <a:pPr lvl="1" algn="just">
              <a:lnSpc>
                <a:spcPts val="2200"/>
              </a:lnSpc>
              <a:spcAft>
                <a:spcPts val="0"/>
              </a:spcAft>
              <a:buFont typeface="Arial" pitchFamily="34" charset="0"/>
              <a:buChar char="•"/>
            </a:pPr>
            <a:r>
              <a:rPr lang="it-IT" i="1" dirty="0" smtClean="0">
                <a:latin typeface="Calibri" pitchFamily="34" charset="0"/>
              </a:rPr>
              <a:t> </a:t>
            </a:r>
            <a:r>
              <a:rPr lang="it-IT" i="1" dirty="0" err="1" smtClean="0">
                <a:latin typeface="Calibri" pitchFamily="34" charset="0"/>
              </a:rPr>
              <a:t>Time_d</a:t>
            </a:r>
            <a:endParaRPr lang="it-IT" dirty="0" smtClean="0"/>
          </a:p>
          <a:p>
            <a:pPr lvl="1" algn="just">
              <a:lnSpc>
                <a:spcPts val="2200"/>
              </a:lnSpc>
              <a:spcAft>
                <a:spcPts val="0"/>
              </a:spcAft>
              <a:buFont typeface="Arial" pitchFamily="34" charset="0"/>
              <a:buChar char="•"/>
            </a:pPr>
            <a:endParaRPr lang="en-GB" i="1" dirty="0" smtClean="0">
              <a:latin typeface="Calibri" pitchFamily="34" charset="0"/>
            </a:endParaRPr>
          </a:p>
          <a:p>
            <a:pPr lvl="1" algn="just">
              <a:lnSpc>
                <a:spcPts val="2200"/>
              </a:lnSpc>
              <a:spcAft>
                <a:spcPts val="0"/>
              </a:spcAft>
            </a:pPr>
            <a:endParaRPr lang="en-GB" i="1" dirty="0" smtClean="0">
              <a:latin typeface="Calibri" pitchFamily="34" charset="0"/>
            </a:endParaRPr>
          </a:p>
        </p:txBody>
      </p:sp>
    </p:spTree>
    <p:extLst>
      <p:ext uri="{BB962C8B-B14F-4D97-AF65-F5344CB8AC3E}">
        <p14:creationId xmlns:p14="http://schemas.microsoft.com/office/powerpoint/2010/main" xmlns="" val="1616620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08000"/>
            <a:ext cx="8820150" cy="692150"/>
          </a:xfrm>
        </p:spPr>
        <p:txBody>
          <a:bodyPr/>
          <a:lstStyle/>
          <a:p>
            <a:r>
              <a:rPr lang="en-GB" dirty="0" smtClean="0">
                <a:latin typeface="Calibri" pitchFamily="34" charset="0"/>
              </a:rPr>
              <a:t>Main hypothesis</a:t>
            </a:r>
            <a:endParaRPr lang="en-GB" dirty="0">
              <a:latin typeface="Calibri" pitchFamily="34" charset="0"/>
            </a:endParaRPr>
          </a:p>
        </p:txBody>
      </p:sp>
      <p:sp>
        <p:nvSpPr>
          <p:cNvPr id="3" name="Rettangolo 2"/>
          <p:cNvSpPr/>
          <p:nvPr/>
        </p:nvSpPr>
        <p:spPr>
          <a:xfrm>
            <a:off x="285720" y="928670"/>
            <a:ext cx="8390736" cy="4042132"/>
          </a:xfrm>
          <a:prstGeom prst="rect">
            <a:avLst/>
          </a:prstGeom>
        </p:spPr>
        <p:txBody>
          <a:bodyPr wrap="square">
            <a:spAutoFit/>
          </a:bodyPr>
          <a:lstStyle/>
          <a:p>
            <a:pPr marL="342900" indent="-342900" algn="just">
              <a:lnSpc>
                <a:spcPts val="2200"/>
              </a:lnSpc>
              <a:spcAft>
                <a:spcPts val="0"/>
              </a:spcAft>
              <a:buFont typeface="+mj-lt"/>
              <a:buAutoNum type="arabicPeriod"/>
            </a:pPr>
            <a:endParaRPr lang="en-GB" sz="2000" dirty="0" smtClean="0">
              <a:latin typeface="Calibri" pitchFamily="34" charset="0"/>
            </a:endParaRPr>
          </a:p>
          <a:p>
            <a:pPr marL="342900" indent="-342900" algn="just">
              <a:lnSpc>
                <a:spcPts val="2200"/>
              </a:lnSpc>
              <a:spcAft>
                <a:spcPts val="0"/>
              </a:spcAft>
              <a:buFont typeface="+mj-lt"/>
              <a:buAutoNum type="arabicPeriod"/>
            </a:pPr>
            <a:endParaRPr lang="en-GB" sz="2000" dirty="0">
              <a:latin typeface="Calibri" pitchFamily="34" charset="0"/>
            </a:endParaRPr>
          </a:p>
          <a:p>
            <a:pPr marL="342900" indent="-342900" algn="just">
              <a:lnSpc>
                <a:spcPts val="2200"/>
              </a:lnSpc>
              <a:spcAft>
                <a:spcPts val="0"/>
              </a:spcAft>
              <a:buFont typeface="+mj-lt"/>
              <a:buAutoNum type="arabicPeriod"/>
            </a:pPr>
            <a:r>
              <a:rPr lang="en-GB" sz="2000" dirty="0" smtClean="0">
                <a:latin typeface="Calibri" pitchFamily="34" charset="0"/>
              </a:rPr>
              <a:t>We try to assess the role of experience and learning by including the lag of the dependent variable in the model</a:t>
            </a:r>
          </a:p>
          <a:p>
            <a:pPr marL="342900" indent="-342900" algn="just">
              <a:lnSpc>
                <a:spcPts val="2200"/>
              </a:lnSpc>
              <a:spcAft>
                <a:spcPts val="0"/>
              </a:spcAft>
              <a:buFont typeface="+mj-lt"/>
              <a:buAutoNum type="arabicPeriod"/>
            </a:pPr>
            <a:endParaRPr lang="en-GB" sz="2000" dirty="0" smtClean="0">
              <a:latin typeface="Calibri" pitchFamily="34" charset="0"/>
            </a:endParaRPr>
          </a:p>
          <a:p>
            <a:pPr marL="342900" indent="-342900" algn="just">
              <a:lnSpc>
                <a:spcPts val="2200"/>
              </a:lnSpc>
              <a:spcAft>
                <a:spcPts val="0"/>
              </a:spcAft>
              <a:buFont typeface="+mj-lt"/>
              <a:buAutoNum type="arabicPeriod"/>
            </a:pPr>
            <a:r>
              <a:rPr lang="en-GB" sz="2000" dirty="0" smtClean="0">
                <a:latin typeface="Calibri" pitchFamily="34" charset="0"/>
              </a:rPr>
              <a:t>Most importantly and differently from all previous contribution we consider the experience in ”exporting” beyond regional borders (interregional trade)</a:t>
            </a:r>
          </a:p>
          <a:p>
            <a:pPr marL="342900" indent="-342900" algn="just">
              <a:lnSpc>
                <a:spcPts val="2200"/>
              </a:lnSpc>
              <a:spcAft>
                <a:spcPts val="0"/>
              </a:spcAft>
              <a:buFont typeface="+mj-lt"/>
              <a:buAutoNum type="arabicPeriod"/>
            </a:pPr>
            <a:endParaRPr lang="en-GB" sz="2000" dirty="0" smtClean="0">
              <a:latin typeface="Calibri" pitchFamily="34" charset="0"/>
            </a:endParaRPr>
          </a:p>
          <a:p>
            <a:pPr marL="342900" indent="-342900" algn="just">
              <a:lnSpc>
                <a:spcPts val="2200"/>
              </a:lnSpc>
              <a:spcAft>
                <a:spcPts val="0"/>
              </a:spcAft>
              <a:buFont typeface="+mj-lt"/>
              <a:buAutoNum type="arabicPeriod"/>
            </a:pPr>
            <a:r>
              <a:rPr lang="en-GB" sz="2000" dirty="0" smtClean="0">
                <a:latin typeface="Calibri" pitchFamily="34" charset="0"/>
              </a:rPr>
              <a:t>We </a:t>
            </a:r>
            <a:r>
              <a:rPr lang="en-GB" sz="2000" dirty="0">
                <a:latin typeface="Calibri" pitchFamily="34" charset="0"/>
              </a:rPr>
              <a:t>try to go beyond the use of dummies to take into </a:t>
            </a:r>
            <a:r>
              <a:rPr lang="en-GB" sz="2000" dirty="0" smtClean="0">
                <a:latin typeface="Calibri" pitchFamily="34" charset="0"/>
              </a:rPr>
              <a:t>account other learning processes which go beyond the firm level </a:t>
            </a:r>
            <a:r>
              <a:rPr lang="en-GB" sz="2000" dirty="0">
                <a:latin typeface="Calibri" pitchFamily="34" charset="0"/>
              </a:rPr>
              <a:t>which may influence firms’ ability to export. We explore </a:t>
            </a:r>
            <a:r>
              <a:rPr lang="en-GB" sz="2000" dirty="0" smtClean="0">
                <a:latin typeface="Calibri" pitchFamily="34" charset="0"/>
              </a:rPr>
              <a:t>a set of potential phenomena.</a:t>
            </a:r>
            <a:endParaRPr lang="en-GB" sz="2000" dirty="0">
              <a:latin typeface="Calibri" pitchFamily="34" charset="0"/>
            </a:endParaRPr>
          </a:p>
          <a:p>
            <a:pPr algn="just">
              <a:lnSpc>
                <a:spcPts val="2200"/>
              </a:lnSpc>
              <a:spcAft>
                <a:spcPts val="0"/>
              </a:spcAft>
            </a:pPr>
            <a:endParaRPr lang="en-GB" sz="2000" b="1" i="1" dirty="0" smtClean="0">
              <a:latin typeface="Calibri" pitchFamily="34" charset="0"/>
            </a:endParaRPr>
          </a:p>
          <a:p>
            <a:pPr marL="360000" algn="just">
              <a:lnSpc>
                <a:spcPts val="2200"/>
              </a:lnSpc>
              <a:spcAft>
                <a:spcPts val="0"/>
              </a:spcAft>
              <a:buFont typeface="Arial" pitchFamily="34" charset="0"/>
              <a:buChar char="•"/>
            </a:pPr>
            <a:endParaRPr lang="en-GB" sz="2000" i="1" dirty="0" smtClean="0">
              <a:latin typeface="Calibri" pitchFamily="34" charset="0"/>
            </a:endParaRPr>
          </a:p>
          <a:p>
            <a:pPr algn="just">
              <a:lnSpc>
                <a:spcPts val="2200"/>
              </a:lnSpc>
              <a:spcAft>
                <a:spcPts val="0"/>
              </a:spcAft>
            </a:pPr>
            <a:endParaRPr lang="en-GB" sz="2000" dirty="0" smtClean="0">
              <a:latin typeface="Calibri" pitchFamily="34" charset="0"/>
            </a:endParaRPr>
          </a:p>
        </p:txBody>
      </p:sp>
    </p:spTree>
    <p:extLst>
      <p:ext uri="{BB962C8B-B14F-4D97-AF65-F5344CB8AC3E}">
        <p14:creationId xmlns:p14="http://schemas.microsoft.com/office/powerpoint/2010/main" xmlns="" val="1616620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olo 1"/>
          <p:cNvSpPr>
            <a:spLocks noGrp="1"/>
          </p:cNvSpPr>
          <p:nvPr>
            <p:ph type="title" idx="4294967295"/>
          </p:nvPr>
        </p:nvSpPr>
        <p:spPr bwMode="auto">
          <a:xfrm>
            <a:off x="179388" y="108000"/>
            <a:ext cx="8640762" cy="692150"/>
          </a:xfrm>
          <a:prstGeom prst="rect">
            <a:avLst/>
          </a:prstGeom>
          <a:ln>
            <a:miter lim="800000"/>
            <a:headEnd/>
            <a:tailEnd/>
          </a:ln>
        </p:spPr>
        <p:txBody>
          <a:bodyPr/>
          <a:lstStyle/>
          <a:p>
            <a:pPr eaLnBrk="1" hangingPunct="1">
              <a:defRPr/>
            </a:pPr>
            <a:r>
              <a:rPr lang="en-US" kern="1200" dirty="0" smtClean="0">
                <a:ea typeface="+mn-ea"/>
                <a:cs typeface="+mn-cs"/>
              </a:rPr>
              <a:t>Estimation method</a:t>
            </a:r>
            <a:endParaRPr lang="it-IT" kern="1200" dirty="0" smtClean="0">
              <a:ea typeface="+mn-ea"/>
              <a:cs typeface="+mn-cs"/>
            </a:endParaRPr>
          </a:p>
        </p:txBody>
      </p:sp>
      <p:sp>
        <p:nvSpPr>
          <p:cNvPr id="1028" name="Segnaposto contenuto 2"/>
          <p:cNvSpPr txBox="1">
            <a:spLocks/>
          </p:cNvSpPr>
          <p:nvPr/>
        </p:nvSpPr>
        <p:spPr bwMode="auto">
          <a:xfrm>
            <a:off x="179513" y="980728"/>
            <a:ext cx="6912767" cy="5184576"/>
          </a:xfrm>
          <a:prstGeom prst="rect">
            <a:avLst/>
          </a:prstGeom>
          <a:noFill/>
          <a:ln w="9525">
            <a:noFill/>
            <a:miter lim="800000"/>
            <a:headEnd/>
            <a:tailEnd/>
          </a:ln>
        </p:spPr>
        <p:txBody>
          <a:bodyPr/>
          <a:lstStyle/>
          <a:p>
            <a:pPr algn="just">
              <a:lnSpc>
                <a:spcPts val="2700"/>
              </a:lnSpc>
            </a:pPr>
            <a:endParaRPr lang="it-IT" sz="2000" dirty="0">
              <a:latin typeface="Calibri" pitchFamily="34" charset="0"/>
            </a:endParaRPr>
          </a:p>
        </p:txBody>
      </p:sp>
      <p:sp>
        <p:nvSpPr>
          <p:cNvPr id="5" name="Segnaposto contenuto 2"/>
          <p:cNvSpPr txBox="1">
            <a:spLocks/>
          </p:cNvSpPr>
          <p:nvPr/>
        </p:nvSpPr>
        <p:spPr>
          <a:xfrm>
            <a:off x="180000" y="900000"/>
            <a:ext cx="8676000" cy="5544616"/>
          </a:xfrm>
          <a:prstGeom prst="rect">
            <a:avLst/>
          </a:prstGeom>
        </p:spPr>
        <p:txBody>
          <a:bodyPr/>
          <a:lstStyle/>
          <a:p>
            <a:pPr algn="just">
              <a:lnSpc>
                <a:spcPts val="2200"/>
              </a:lnSpc>
              <a:spcAft>
                <a:spcPts val="600"/>
              </a:spcAft>
            </a:pPr>
            <a:endParaRPr lang="it-IT" sz="2000" kern="0" dirty="0">
              <a:latin typeface="Times New Roman" panose="02020603050405020304" pitchFamily="18" charset="0"/>
              <a:cs typeface="Times New Roman" panose="02020603050405020304" pitchFamily="18" charset="0"/>
            </a:endParaRPr>
          </a:p>
          <a:p>
            <a:pPr algn="just">
              <a:spcAft>
                <a:spcPts val="0"/>
              </a:spcAft>
            </a:pPr>
            <a:endParaRPr lang="en-GB" sz="2100" dirty="0" smtClean="0">
              <a:latin typeface="Times New Roman" panose="02020603050405020304" pitchFamily="18" charset="0"/>
              <a:cs typeface="Times New Roman" panose="02020603050405020304" pitchFamily="18" charset="0"/>
            </a:endParaRPr>
          </a:p>
        </p:txBody>
      </p:sp>
      <p:sp>
        <p:nvSpPr>
          <p:cNvPr id="6" name="Segnaposto contenuto 2"/>
          <p:cNvSpPr txBox="1">
            <a:spLocks/>
          </p:cNvSpPr>
          <p:nvPr/>
        </p:nvSpPr>
        <p:spPr bwMode="auto">
          <a:xfrm>
            <a:off x="180000" y="692696"/>
            <a:ext cx="8568464" cy="56886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ts val="0"/>
              </a:spcBef>
              <a:spcAft>
                <a:spcPts val="1200"/>
              </a:spcAft>
              <a:buClrTx/>
              <a:buSzTx/>
              <a:buFontTx/>
              <a:buNone/>
              <a:tabLst/>
              <a:defRPr/>
            </a:pPr>
            <a:r>
              <a:rPr kumimoji="0" lang="en-GB" sz="2000" b="1" i="0" u="none" strike="noStrike" kern="0" cap="none" spc="0" normalizeH="0" baseline="0" noProof="0" dirty="0" smtClean="0">
                <a:ln>
                  <a:noFill/>
                </a:ln>
                <a:solidFill>
                  <a:srgbClr val="0070C0"/>
                </a:solidFill>
                <a:effectLst/>
                <a:uLnTx/>
                <a:uFillTx/>
                <a:latin typeface="Calibri" pitchFamily="34" charset="0"/>
                <a:cs typeface="Times New Roman" panose="02020603050405020304" pitchFamily="18" charset="0"/>
              </a:rPr>
              <a:t>Extensive</a:t>
            </a:r>
            <a:r>
              <a:rPr kumimoji="0" lang="en-GB" sz="2000" b="1" i="0" u="none" strike="noStrike" kern="0" cap="none" spc="0" normalizeH="0" noProof="0" dirty="0" smtClean="0">
                <a:ln>
                  <a:noFill/>
                </a:ln>
                <a:solidFill>
                  <a:srgbClr val="0070C0"/>
                </a:solidFill>
                <a:effectLst/>
                <a:uLnTx/>
                <a:uFillTx/>
                <a:latin typeface="Calibri" pitchFamily="34" charset="0"/>
                <a:cs typeface="Times New Roman" panose="02020603050405020304" pitchFamily="18" charset="0"/>
              </a:rPr>
              <a:t> margin</a:t>
            </a:r>
          </a:p>
          <a:p>
            <a:pPr marL="0" marR="0" lvl="0" indent="0" algn="just" defTabSz="914400" rtl="0" eaLnBrk="0" fontAlgn="base" latinLnBrk="0" hangingPunct="0">
              <a:lnSpc>
                <a:spcPct val="100000"/>
              </a:lnSpc>
              <a:spcBef>
                <a:spcPts val="0"/>
              </a:spcBef>
              <a:spcAft>
                <a:spcPts val="1200"/>
              </a:spcAft>
              <a:buClrTx/>
              <a:buSzTx/>
              <a:buFontTx/>
              <a:buNone/>
              <a:tabLst/>
              <a:defRPr/>
            </a:pPr>
            <a:r>
              <a:rPr kumimoji="0" lang="en-GB" sz="2000" b="0" i="0" u="none" strike="noStrike" kern="0" cap="none" spc="0" normalizeH="0" baseline="0" noProof="0" dirty="0" smtClean="0">
                <a:ln>
                  <a:noFill/>
                </a:ln>
                <a:solidFill>
                  <a:schemeClr val="tx1"/>
                </a:solidFill>
                <a:effectLst/>
                <a:uLnTx/>
                <a:uFillTx/>
                <a:latin typeface="Calibri" pitchFamily="34" charset="0"/>
                <a:cs typeface="Times New Roman" panose="02020603050405020304" pitchFamily="18" charset="0"/>
              </a:rPr>
              <a:t>- Pooled model (</a:t>
            </a:r>
            <a:r>
              <a:rPr kumimoji="0" lang="en-GB" sz="2000" b="0" i="0" u="none" strike="noStrike" kern="0" cap="none" spc="0" normalizeH="0" baseline="0" noProof="0" dirty="0" err="1" smtClean="0">
                <a:ln>
                  <a:noFill/>
                </a:ln>
                <a:solidFill>
                  <a:schemeClr val="tx1"/>
                </a:solidFill>
                <a:effectLst/>
                <a:uLnTx/>
                <a:uFillTx/>
                <a:latin typeface="Calibri" pitchFamily="34" charset="0"/>
                <a:cs typeface="Times New Roman" panose="02020603050405020304" pitchFamily="18" charset="0"/>
              </a:rPr>
              <a:t>Logit</a:t>
            </a:r>
            <a:r>
              <a:rPr kumimoji="0" lang="en-GB" sz="2000" b="0" i="0" u="none" strike="noStrike" kern="0" cap="none" spc="0" normalizeH="0" baseline="0" noProof="0" dirty="0" smtClean="0">
                <a:ln>
                  <a:noFill/>
                </a:ln>
                <a:solidFill>
                  <a:schemeClr val="tx1"/>
                </a:solidFill>
                <a:effectLst/>
                <a:uLnTx/>
                <a:uFillTx/>
                <a:latin typeface="Calibri" pitchFamily="34" charset="0"/>
                <a:cs typeface="Times New Roman" panose="02020603050405020304" pitchFamily="18" charset="0"/>
              </a:rPr>
              <a:t> and </a:t>
            </a:r>
            <a:r>
              <a:rPr kumimoji="0" lang="en-GB" sz="2000" b="0" i="0" u="none" strike="noStrike" kern="0" cap="none" spc="0" normalizeH="0" baseline="0" noProof="0" dirty="0" err="1" smtClean="0">
                <a:ln>
                  <a:noFill/>
                </a:ln>
                <a:solidFill>
                  <a:schemeClr val="tx1"/>
                </a:solidFill>
                <a:effectLst/>
                <a:uLnTx/>
                <a:uFillTx/>
                <a:latin typeface="Calibri" pitchFamily="34" charset="0"/>
                <a:cs typeface="Times New Roman" panose="02020603050405020304" pitchFamily="18" charset="0"/>
              </a:rPr>
              <a:t>Probit</a:t>
            </a:r>
            <a:r>
              <a:rPr kumimoji="0" lang="en-GB" sz="2000" b="0" i="0" u="none" strike="noStrike" kern="0" cap="none" spc="0" normalizeH="0" baseline="0" noProof="0" dirty="0" smtClean="0">
                <a:ln>
                  <a:noFill/>
                </a:ln>
                <a:solidFill>
                  <a:schemeClr val="tx1"/>
                </a:solidFill>
                <a:effectLst/>
                <a:uLnTx/>
                <a:uFillTx/>
                <a:latin typeface="Calibri" pitchFamily="34" charset="0"/>
                <a:cs typeface="Times New Roman" panose="02020603050405020304" pitchFamily="18" charset="0"/>
              </a:rPr>
              <a:t>)</a:t>
            </a:r>
            <a:endParaRPr kumimoji="0" lang="en-GB" sz="2000" b="0" i="0" u="none" strike="noStrike" kern="0" cap="none" spc="0" normalizeH="0" noProof="0" dirty="0" smtClean="0">
              <a:ln>
                <a:noFill/>
              </a:ln>
              <a:solidFill>
                <a:schemeClr val="tx1"/>
              </a:solidFill>
              <a:effectLst/>
              <a:uLnTx/>
              <a:uFillTx/>
              <a:latin typeface="Calibri" pitchFamily="34" charset="0"/>
              <a:cs typeface="Times New Roman" panose="02020603050405020304" pitchFamily="18" charset="0"/>
            </a:endParaRPr>
          </a:p>
          <a:p>
            <a:pPr lvl="0" algn="just" eaLnBrk="0" hangingPunct="0">
              <a:spcBef>
                <a:spcPts val="0"/>
              </a:spcBef>
              <a:spcAft>
                <a:spcPts val="1200"/>
              </a:spcAft>
              <a:defRPr/>
            </a:pPr>
            <a:r>
              <a:rPr lang="en-GB" sz="2000" kern="0" baseline="0" dirty="0" smtClean="0">
                <a:latin typeface="Calibri" pitchFamily="34" charset="0"/>
                <a:cs typeface="Times New Roman" panose="02020603050405020304" pitchFamily="18" charset="0"/>
              </a:rPr>
              <a:t>- Random Effects </a:t>
            </a:r>
            <a:r>
              <a:rPr lang="en-GB" sz="2000" kern="0" dirty="0" smtClean="0">
                <a:latin typeface="Calibri" pitchFamily="34" charset="0"/>
                <a:cs typeface="Times New Roman" panose="02020603050405020304" pitchFamily="18" charset="0"/>
              </a:rPr>
              <a:t>model (</a:t>
            </a:r>
            <a:r>
              <a:rPr lang="en-GB" sz="2000" kern="0" dirty="0" err="1" smtClean="0">
                <a:latin typeface="Calibri" pitchFamily="34" charset="0"/>
                <a:cs typeface="Times New Roman" panose="02020603050405020304" pitchFamily="18" charset="0"/>
              </a:rPr>
              <a:t>Logit</a:t>
            </a:r>
            <a:r>
              <a:rPr lang="en-GB" sz="2000" kern="0" dirty="0" smtClean="0">
                <a:latin typeface="Calibri" pitchFamily="34" charset="0"/>
                <a:cs typeface="Times New Roman" panose="02020603050405020304" pitchFamily="18" charset="0"/>
              </a:rPr>
              <a:t> and </a:t>
            </a:r>
            <a:r>
              <a:rPr lang="en-GB" sz="2000" kern="0" dirty="0" err="1" smtClean="0">
                <a:latin typeface="Calibri" pitchFamily="34" charset="0"/>
                <a:cs typeface="Times New Roman" panose="02020603050405020304" pitchFamily="18" charset="0"/>
              </a:rPr>
              <a:t>Probit</a:t>
            </a:r>
            <a:r>
              <a:rPr lang="en-GB" sz="2000" kern="0" dirty="0" smtClean="0">
                <a:latin typeface="Calibri" pitchFamily="34" charset="0"/>
                <a:cs typeface="Times New Roman" panose="02020603050405020304" pitchFamily="18" charset="0"/>
              </a:rPr>
              <a:t>)</a:t>
            </a:r>
            <a:endParaRPr lang="en-GB" sz="2000" kern="0" dirty="0">
              <a:latin typeface="Calibri" pitchFamily="34" charset="0"/>
              <a:cs typeface="Times New Roman" panose="02020603050405020304" pitchFamily="18" charset="0"/>
            </a:endParaRPr>
          </a:p>
          <a:p>
            <a:pPr marL="800100" lvl="1" indent="-342900" algn="just" eaLnBrk="0" hangingPunct="0">
              <a:spcBef>
                <a:spcPts val="0"/>
              </a:spcBef>
              <a:spcAft>
                <a:spcPts val="1200"/>
              </a:spcAft>
              <a:buFontTx/>
              <a:buChar char="-"/>
              <a:defRPr/>
            </a:pPr>
            <a:r>
              <a:rPr lang="en-GB" sz="1600" kern="0" dirty="0" smtClean="0">
                <a:latin typeface="Calibri" pitchFamily="34" charset="0"/>
                <a:cs typeface="Times New Roman" panose="02020603050405020304" pitchFamily="18" charset="0"/>
              </a:rPr>
              <a:t>Correction for </a:t>
            </a:r>
            <a:r>
              <a:rPr lang="en-GB" sz="1600" kern="0" dirty="0" err="1" smtClean="0">
                <a:latin typeface="Calibri" pitchFamily="34" charset="0"/>
                <a:cs typeface="Times New Roman" panose="02020603050405020304" pitchFamily="18" charset="0"/>
              </a:rPr>
              <a:t>endogeneity</a:t>
            </a:r>
            <a:r>
              <a:rPr lang="en-GB" sz="1600" kern="0" dirty="0" smtClean="0">
                <a:latin typeface="Calibri" pitchFamily="34" charset="0"/>
                <a:cs typeface="Times New Roman" panose="02020603050405020304" pitchFamily="18" charset="0"/>
              </a:rPr>
              <a:t> induced by the dynamic term. In Wooldridge (2005) the distribution of the unobserved effects is modelled conditional on the initial value of the dependent variable and the mean of the exogenous variables (in our case only firm age)</a:t>
            </a:r>
            <a:endParaRPr kumimoji="0" lang="en-GB" sz="1600" b="0" i="0" u="none" strike="noStrike" kern="0" cap="none" spc="0" normalizeH="0" noProof="0" dirty="0" smtClean="0">
              <a:ln>
                <a:noFill/>
              </a:ln>
              <a:solidFill>
                <a:schemeClr val="tx1"/>
              </a:solidFill>
              <a:effectLst/>
              <a:uLnTx/>
              <a:uFillTx/>
              <a:latin typeface="Calibri" pitchFamily="34" charset="0"/>
              <a:cs typeface="Times New Roman" panose="02020603050405020304" pitchFamily="18" charset="0"/>
            </a:endParaRPr>
          </a:p>
          <a:p>
            <a:pPr lvl="0" algn="just" eaLnBrk="0" hangingPunct="0">
              <a:spcBef>
                <a:spcPts val="0"/>
              </a:spcBef>
              <a:spcAft>
                <a:spcPts val="1200"/>
              </a:spcAft>
              <a:defRPr/>
            </a:pPr>
            <a:r>
              <a:rPr lang="en-GB" sz="2000" b="1" kern="0" dirty="0" smtClean="0">
                <a:solidFill>
                  <a:srgbClr val="0070C0"/>
                </a:solidFill>
                <a:latin typeface="Calibri" pitchFamily="34" charset="0"/>
                <a:cs typeface="Times New Roman" panose="02020603050405020304" pitchFamily="18" charset="0"/>
              </a:rPr>
              <a:t>Intensive margin</a:t>
            </a:r>
            <a:endParaRPr lang="en-GB" sz="2000" kern="0" dirty="0" smtClean="0">
              <a:latin typeface="Calibri" pitchFamily="34" charset="0"/>
              <a:cs typeface="Times New Roman" panose="02020603050405020304" pitchFamily="18" charset="0"/>
            </a:endParaRPr>
          </a:p>
          <a:p>
            <a:pPr marL="342900" lvl="0" indent="-342900" algn="just" eaLnBrk="0" hangingPunct="0">
              <a:spcBef>
                <a:spcPts val="0"/>
              </a:spcBef>
              <a:spcAft>
                <a:spcPts val="1200"/>
              </a:spcAft>
              <a:buFontTx/>
              <a:buChar char="-"/>
              <a:defRPr/>
            </a:pPr>
            <a:r>
              <a:rPr lang="en-GB" sz="2000" kern="0" dirty="0">
                <a:latin typeface="Calibri" pitchFamily="34" charset="0"/>
                <a:cs typeface="Times New Roman" panose="02020603050405020304" pitchFamily="18" charset="0"/>
              </a:rPr>
              <a:t>Tobit </a:t>
            </a:r>
            <a:r>
              <a:rPr lang="en-GB" sz="2000" kern="0" dirty="0" smtClean="0">
                <a:latin typeface="Calibri" pitchFamily="34" charset="0"/>
                <a:cs typeface="Times New Roman" panose="02020603050405020304" pitchFamily="18" charset="0"/>
              </a:rPr>
              <a:t>II-Heckman (</a:t>
            </a:r>
            <a:r>
              <a:rPr lang="en-GB" sz="2000" kern="0" dirty="0" err="1" smtClean="0">
                <a:latin typeface="Calibri" pitchFamily="34" charset="0"/>
                <a:cs typeface="Times New Roman" panose="02020603050405020304" pitchFamily="18" charset="0"/>
              </a:rPr>
              <a:t>Probit</a:t>
            </a:r>
            <a:r>
              <a:rPr lang="en-GB" sz="2000" kern="0" dirty="0" smtClean="0">
                <a:latin typeface="Calibri" pitchFamily="34" charset="0"/>
                <a:cs typeface="Times New Roman" panose="02020603050405020304" pitchFamily="18" charset="0"/>
              </a:rPr>
              <a:t> and Linear)</a:t>
            </a:r>
            <a:endParaRPr lang="en-GB" sz="2000" kern="0" dirty="0">
              <a:latin typeface="Calibri" pitchFamily="34" charset="0"/>
              <a:cs typeface="Times New Roman" panose="02020603050405020304" pitchFamily="18" charset="0"/>
            </a:endParaRPr>
          </a:p>
          <a:p>
            <a:pPr marL="800100" lvl="1" indent="-342900" algn="just" eaLnBrk="0" hangingPunct="0">
              <a:spcBef>
                <a:spcPts val="0"/>
              </a:spcBef>
              <a:spcAft>
                <a:spcPts val="1200"/>
              </a:spcAft>
              <a:buFontTx/>
              <a:buChar char="-"/>
              <a:defRPr/>
            </a:pPr>
            <a:r>
              <a:rPr lang="en-GB" sz="1600" kern="0" dirty="0">
                <a:latin typeface="Calibri" pitchFamily="34" charset="0"/>
                <a:cs typeface="Times New Roman" panose="02020603050405020304" pitchFamily="18" charset="0"/>
              </a:rPr>
              <a:t>With exclusion </a:t>
            </a:r>
            <a:r>
              <a:rPr lang="en-GB" sz="1600" kern="0" dirty="0" smtClean="0">
                <a:latin typeface="Calibri" pitchFamily="34" charset="0"/>
                <a:cs typeface="Times New Roman" panose="02020603050405020304" pitchFamily="18" charset="0"/>
              </a:rPr>
              <a:t>restrictions (the sunk costs variables), </a:t>
            </a:r>
            <a:r>
              <a:rPr lang="en-GB" sz="1600" kern="0" dirty="0">
                <a:latin typeface="Calibri" pitchFamily="34" charset="0"/>
                <a:cs typeface="Times New Roman" panose="02020603050405020304" pitchFamily="18" charset="0"/>
              </a:rPr>
              <a:t>the two processes are considered correlated but it has very restrictive restrictions and it does not consider bounded values</a:t>
            </a:r>
          </a:p>
          <a:p>
            <a:pPr marL="342900" indent="-342900" algn="just" eaLnBrk="0" hangingPunct="0">
              <a:spcBef>
                <a:spcPts val="0"/>
              </a:spcBef>
              <a:spcAft>
                <a:spcPts val="1200"/>
              </a:spcAft>
              <a:buFontTx/>
              <a:buChar char="-"/>
              <a:defRPr/>
            </a:pPr>
            <a:r>
              <a:rPr lang="en-GB" sz="2000" kern="0" dirty="0" smtClean="0">
                <a:latin typeface="Calibri" pitchFamily="34" charset="0"/>
                <a:cs typeface="Times New Roman" panose="02020603050405020304" pitchFamily="18" charset="0"/>
              </a:rPr>
              <a:t>Two part model (</a:t>
            </a:r>
            <a:r>
              <a:rPr lang="en-GB" sz="2000" kern="0" dirty="0" err="1" smtClean="0">
                <a:latin typeface="Calibri" pitchFamily="34" charset="0"/>
                <a:cs typeface="Times New Roman" panose="02020603050405020304" pitchFamily="18" charset="0"/>
              </a:rPr>
              <a:t>Probit</a:t>
            </a:r>
            <a:r>
              <a:rPr lang="en-GB" sz="2000" kern="0" dirty="0" smtClean="0">
                <a:latin typeface="Calibri" pitchFamily="34" charset="0"/>
                <a:cs typeface="Times New Roman" panose="02020603050405020304" pitchFamily="18" charset="0"/>
              </a:rPr>
              <a:t>/Logit and Linea/Beta)</a:t>
            </a:r>
          </a:p>
          <a:p>
            <a:pPr marL="800100" lvl="1" indent="-342900" algn="just" eaLnBrk="0" hangingPunct="0">
              <a:spcBef>
                <a:spcPts val="0"/>
              </a:spcBef>
              <a:spcAft>
                <a:spcPts val="1200"/>
              </a:spcAft>
              <a:buFontTx/>
              <a:buChar char="-"/>
              <a:defRPr/>
            </a:pPr>
            <a:r>
              <a:rPr lang="en-GB" sz="1600" kern="0" dirty="0" smtClean="0">
                <a:latin typeface="Calibri" pitchFamily="34" charset="0"/>
                <a:cs typeface="Times New Roman" panose="02020603050405020304" pitchFamily="18" charset="0"/>
              </a:rPr>
              <a:t>Linear and beta distribution for the positives: beta accounts also for the bounded features of the dependent variable (0-1]. Both do not account for the correlation between the two processes</a:t>
            </a:r>
          </a:p>
          <a:p>
            <a:pPr marL="0" marR="0" lvl="0" indent="0" algn="just" defTabSz="914400" rtl="0" eaLnBrk="0" fontAlgn="base" latinLnBrk="0" hangingPunct="0">
              <a:lnSpc>
                <a:spcPct val="100000"/>
              </a:lnSpc>
              <a:spcBef>
                <a:spcPts val="0"/>
              </a:spcBef>
              <a:spcAft>
                <a:spcPts val="1200"/>
              </a:spcAft>
              <a:buClrTx/>
              <a:buSzTx/>
              <a:tabLst/>
              <a:defRPr/>
            </a:pPr>
            <a:endParaRPr kumimoji="0" lang="en-GB" sz="2000" b="0" i="0" u="none" strike="noStrike" kern="0" cap="none" spc="0" normalizeH="0" baseline="0" noProof="0" dirty="0" smtClean="0">
              <a:ln>
                <a:noFill/>
              </a:ln>
              <a:solidFill>
                <a:schemeClr val="tx1"/>
              </a:solidFill>
              <a:effectLst/>
              <a:uLnTx/>
              <a:uFillTx/>
              <a:latin typeface="Calibri" pitchFamily="34"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idx="4294967295"/>
          </p:nvPr>
        </p:nvSpPr>
        <p:spPr bwMode="auto">
          <a:xfrm>
            <a:off x="180000" y="108000"/>
            <a:ext cx="8820150" cy="4619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dirty="0" smtClean="0">
                <a:latin typeface="Calibri" pitchFamily="34" charset="0"/>
              </a:rPr>
              <a:t>Estimation strategy</a:t>
            </a:r>
          </a:p>
        </p:txBody>
      </p:sp>
      <p:sp>
        <p:nvSpPr>
          <p:cNvPr id="15363" name="Segnaposto contenuto 2"/>
          <p:cNvSpPr>
            <a:spLocks noGrp="1"/>
          </p:cNvSpPr>
          <p:nvPr>
            <p:ph idx="4294967295"/>
          </p:nvPr>
        </p:nvSpPr>
        <p:spPr>
          <a:xfrm>
            <a:off x="180000" y="692696"/>
            <a:ext cx="8568464" cy="5112568"/>
          </a:xfrm>
        </p:spPr>
        <p:txBody>
          <a:bodyPr/>
          <a:lstStyle/>
          <a:p>
            <a:pPr marL="0" indent="0" algn="just">
              <a:spcBef>
                <a:spcPts val="0"/>
              </a:spcBef>
              <a:spcAft>
                <a:spcPts val="1200"/>
              </a:spcAft>
              <a:buNone/>
            </a:pPr>
            <a:endParaRPr lang="en-GB" sz="2000" dirty="0" smtClean="0">
              <a:latin typeface="Calibri" pitchFamily="34" charset="0"/>
              <a:cs typeface="Times New Roman" panose="02020603050405020304" pitchFamily="18" charset="0"/>
            </a:endParaRPr>
          </a:p>
          <a:p>
            <a:pPr marL="0" indent="0" algn="just">
              <a:spcBef>
                <a:spcPts val="0"/>
              </a:spcBef>
              <a:spcAft>
                <a:spcPts val="1200"/>
              </a:spcAft>
              <a:buNone/>
            </a:pPr>
            <a:endParaRPr lang="en-GB" sz="2000" dirty="0" smtClean="0">
              <a:latin typeface="Calibri" pitchFamily="34" charset="0"/>
              <a:cs typeface="Times New Roman" panose="02020603050405020304" pitchFamily="18" charset="0"/>
            </a:endParaRPr>
          </a:p>
          <a:p>
            <a:pPr marL="457200" indent="-457200" algn="just">
              <a:spcBef>
                <a:spcPts val="0"/>
              </a:spcBef>
              <a:spcAft>
                <a:spcPts val="1200"/>
              </a:spcAft>
              <a:buSzPct val="95000"/>
              <a:buFont typeface="+mj-lt"/>
              <a:buAutoNum type="arabicPeriod"/>
            </a:pPr>
            <a:r>
              <a:rPr lang="en-GB" sz="2000" dirty="0" smtClean="0">
                <a:latin typeface="Calibri" pitchFamily="34" charset="0"/>
                <a:cs typeface="Times New Roman" panose="02020603050405020304" pitchFamily="18" charset="0"/>
              </a:rPr>
              <a:t>Estimate the benchmark model for the extensive margin</a:t>
            </a:r>
          </a:p>
          <a:p>
            <a:pPr marL="457200" indent="-457200" algn="just">
              <a:spcBef>
                <a:spcPts val="0"/>
              </a:spcBef>
              <a:spcAft>
                <a:spcPts val="1200"/>
              </a:spcAft>
              <a:buSzPct val="95000"/>
              <a:buFont typeface="+mj-lt"/>
              <a:buAutoNum type="arabicPeriod"/>
            </a:pPr>
            <a:r>
              <a:rPr lang="en-GB" sz="2000" dirty="0" smtClean="0">
                <a:latin typeface="Calibri" pitchFamily="34" charset="0"/>
                <a:cs typeface="Times New Roman" panose="02020603050405020304" pitchFamily="18" charset="0"/>
              </a:rPr>
              <a:t>Test for robustness with respect to alternative measures of innovation and subsamples.</a:t>
            </a:r>
          </a:p>
          <a:p>
            <a:pPr marL="457200" indent="-457200" algn="just">
              <a:spcBef>
                <a:spcPts val="0"/>
              </a:spcBef>
              <a:spcAft>
                <a:spcPts val="1200"/>
              </a:spcAft>
              <a:buSzPct val="95000"/>
              <a:buFont typeface="+mj-lt"/>
              <a:buAutoNum type="arabicPeriod"/>
            </a:pPr>
            <a:r>
              <a:rPr lang="en-GB" sz="2000" dirty="0" smtClean="0">
                <a:latin typeface="Calibri" pitchFamily="34" charset="0"/>
                <a:cs typeface="Times New Roman" panose="02020603050405020304" pitchFamily="18" charset="0"/>
              </a:rPr>
              <a:t>Post-estimation stage: assess the conditional probability of exporting</a:t>
            </a:r>
          </a:p>
          <a:p>
            <a:pPr marL="457200" indent="-457200" algn="just">
              <a:spcBef>
                <a:spcPts val="0"/>
              </a:spcBef>
              <a:spcAft>
                <a:spcPts val="1200"/>
              </a:spcAft>
              <a:buSzPct val="95000"/>
              <a:buFont typeface="+mj-lt"/>
              <a:buAutoNum type="arabicPeriod"/>
            </a:pPr>
            <a:r>
              <a:rPr lang="en-GB" sz="2000" dirty="0" smtClean="0">
                <a:latin typeface="Calibri" pitchFamily="34" charset="0"/>
                <a:cs typeface="Times New Roman" panose="02020603050405020304" pitchFamily="18" charset="0"/>
              </a:rPr>
              <a:t>Estimate the benchmark model for the intensive margin</a:t>
            </a:r>
          </a:p>
          <a:p>
            <a:pPr marL="457200" indent="-457200" algn="just">
              <a:spcBef>
                <a:spcPts val="0"/>
              </a:spcBef>
              <a:spcAft>
                <a:spcPts val="1200"/>
              </a:spcAft>
              <a:buSzPct val="95000"/>
              <a:buFont typeface="+mj-lt"/>
              <a:buAutoNum type="arabicPeriod"/>
            </a:pPr>
            <a:endParaRPr lang="en-GB" sz="2000" dirty="0" smtClean="0">
              <a:latin typeface="Calibri"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bwMode="auto">
          <a:xfrm>
            <a:off x="3131840" y="548680"/>
            <a:ext cx="1008112" cy="6120680"/>
          </a:xfrm>
          <a:prstGeom prst="rect">
            <a:avLst/>
          </a:prstGeom>
          <a:solidFill>
            <a:schemeClr val="accent1"/>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2" name="Titolo 1"/>
          <p:cNvSpPr>
            <a:spLocks noGrp="1"/>
          </p:cNvSpPr>
          <p:nvPr>
            <p:ph type="title"/>
          </p:nvPr>
        </p:nvSpPr>
        <p:spPr>
          <a:xfrm>
            <a:off x="180000" y="108000"/>
            <a:ext cx="8820150" cy="692150"/>
          </a:xfrm>
        </p:spPr>
        <p:txBody>
          <a:bodyPr/>
          <a:lstStyle/>
          <a:p>
            <a:r>
              <a:rPr lang="en-GB" dirty="0" smtClean="0">
                <a:latin typeface="Calibri" pitchFamily="34" charset="0"/>
              </a:rPr>
              <a:t>Extensive margin models/1</a:t>
            </a:r>
            <a:br>
              <a:rPr lang="en-GB" dirty="0" smtClean="0">
                <a:latin typeface="Calibri" pitchFamily="34" charset="0"/>
              </a:rPr>
            </a:br>
            <a:endParaRPr lang="en-GB" dirty="0">
              <a:latin typeface="Calibri" pitchFamily="34" charset="0"/>
            </a:endParaRPr>
          </a:p>
        </p:txBody>
      </p:sp>
      <p:pic>
        <p:nvPicPr>
          <p:cNvPr id="9" name="Immagine 8"/>
          <p:cNvPicPr>
            <a:picLocks noChangeAspect="1"/>
          </p:cNvPicPr>
          <p:nvPr/>
        </p:nvPicPr>
        <p:blipFill>
          <a:blip r:embed="rId3" cstate="print"/>
          <a:stretch>
            <a:fillRect/>
          </a:stretch>
        </p:blipFill>
        <p:spPr>
          <a:xfrm>
            <a:off x="253320" y="692695"/>
            <a:ext cx="7991088" cy="5732163"/>
          </a:xfrm>
          <a:prstGeom prst="rect">
            <a:avLst/>
          </a:prstGeom>
        </p:spPr>
      </p:pic>
    </p:spTree>
    <p:extLst>
      <p:ext uri="{BB962C8B-B14F-4D97-AF65-F5344CB8AC3E}">
        <p14:creationId xmlns:p14="http://schemas.microsoft.com/office/powerpoint/2010/main" xmlns="" val="35725698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3851920" y="548680"/>
            <a:ext cx="1008112" cy="6120680"/>
          </a:xfrm>
          <a:prstGeom prst="rect">
            <a:avLst/>
          </a:prstGeom>
          <a:solidFill>
            <a:schemeClr val="accent1"/>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2" name="Titolo 1"/>
          <p:cNvSpPr>
            <a:spLocks noGrp="1"/>
          </p:cNvSpPr>
          <p:nvPr>
            <p:ph type="title"/>
          </p:nvPr>
        </p:nvSpPr>
        <p:spPr/>
        <p:txBody>
          <a:bodyPr/>
          <a:lstStyle/>
          <a:p>
            <a:r>
              <a:rPr lang="en-GB" dirty="0">
                <a:latin typeface="Calibri" pitchFamily="34" charset="0"/>
              </a:rPr>
              <a:t>Extensive margin </a:t>
            </a:r>
            <a:r>
              <a:rPr lang="en-GB" dirty="0" smtClean="0">
                <a:latin typeface="Calibri" pitchFamily="34" charset="0"/>
              </a:rPr>
              <a:t>models: average marginal effects</a:t>
            </a:r>
            <a:endParaRPr lang="it-IT" dirty="0"/>
          </a:p>
        </p:txBody>
      </p:sp>
      <p:pic>
        <p:nvPicPr>
          <p:cNvPr id="4" name="Immagine 3"/>
          <p:cNvPicPr>
            <a:picLocks noChangeAspect="1"/>
          </p:cNvPicPr>
          <p:nvPr/>
        </p:nvPicPr>
        <p:blipFill>
          <a:blip r:embed="rId2" cstate="print"/>
          <a:stretch>
            <a:fillRect/>
          </a:stretch>
        </p:blipFill>
        <p:spPr>
          <a:xfrm>
            <a:off x="395536" y="692696"/>
            <a:ext cx="7200800" cy="5756487"/>
          </a:xfrm>
          <a:prstGeom prst="rect">
            <a:avLst/>
          </a:prstGeom>
        </p:spPr>
      </p:pic>
    </p:spTree>
    <p:extLst>
      <p:ext uri="{BB962C8B-B14F-4D97-AF65-F5344CB8AC3E}">
        <p14:creationId xmlns:p14="http://schemas.microsoft.com/office/powerpoint/2010/main" xmlns="" val="392768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p:nvPr>
        </p:nvSpPr>
        <p:spPr bwMode="auto">
          <a:xfrm>
            <a:off x="180000" y="108000"/>
            <a:ext cx="8820150" cy="533400"/>
          </a:xfrm>
          <a:noFill/>
          <a:ln w="9525">
            <a:noFill/>
            <a:miter lim="800000"/>
            <a:headEnd/>
            <a:tailEnd/>
          </a:ln>
        </p:spPr>
        <p:txBody>
          <a:bodyPr/>
          <a:lstStyle/>
          <a:p>
            <a:pPr eaLnBrk="1" hangingPunct="1"/>
            <a:r>
              <a:rPr lang="en-GB" kern="1200" dirty="0" smtClean="0">
                <a:ea typeface="+mn-ea"/>
                <a:cs typeface="+mn-cs"/>
              </a:rPr>
              <a:t>Motivation / 2</a:t>
            </a:r>
          </a:p>
        </p:txBody>
      </p:sp>
      <p:sp>
        <p:nvSpPr>
          <p:cNvPr id="4" name="Rettangolo 3"/>
          <p:cNvSpPr/>
          <p:nvPr/>
        </p:nvSpPr>
        <p:spPr>
          <a:xfrm>
            <a:off x="179512" y="900000"/>
            <a:ext cx="8640960" cy="5504071"/>
          </a:xfrm>
          <a:prstGeom prst="rect">
            <a:avLst/>
          </a:prstGeom>
        </p:spPr>
        <p:txBody>
          <a:bodyPr wrap="square">
            <a:spAutoFit/>
          </a:bodyPr>
          <a:lstStyle/>
          <a:p>
            <a:pPr algn="just">
              <a:lnSpc>
                <a:spcPts val="2200"/>
              </a:lnSpc>
              <a:spcBef>
                <a:spcPts val="0"/>
              </a:spcBef>
            </a:pPr>
            <a:r>
              <a:rPr lang="en-US" sz="2000" dirty="0">
                <a:latin typeface="Calibri" pitchFamily="34" charset="0"/>
              </a:rPr>
              <a:t>Export is an issue of self-selection: exporters are more </a:t>
            </a:r>
            <a:r>
              <a:rPr lang="en-US" sz="2000" dirty="0" smtClean="0">
                <a:latin typeface="Calibri" pitchFamily="34" charset="0"/>
              </a:rPr>
              <a:t>productive because </a:t>
            </a:r>
            <a:r>
              <a:rPr lang="en-US" sz="2000" dirty="0">
                <a:latin typeface="Calibri" pitchFamily="34" charset="0"/>
              </a:rPr>
              <a:t>only the most productive firms are able to overcome the </a:t>
            </a:r>
            <a:r>
              <a:rPr lang="en-US" sz="2000" b="1" dirty="0" smtClean="0">
                <a:latin typeface="Calibri" pitchFamily="34" charset="0"/>
              </a:rPr>
              <a:t>sunk costs </a:t>
            </a:r>
            <a:r>
              <a:rPr lang="en-US" sz="2000" dirty="0">
                <a:latin typeface="Calibri" pitchFamily="34" charset="0"/>
              </a:rPr>
              <a:t>of entering export markets. The most successful model of such selection is the seminal </a:t>
            </a:r>
            <a:r>
              <a:rPr lang="en-US" sz="2000" dirty="0" err="1">
                <a:latin typeface="Calibri" pitchFamily="34" charset="0"/>
              </a:rPr>
              <a:t>Melitz</a:t>
            </a:r>
            <a:r>
              <a:rPr lang="en-US" sz="2000" dirty="0">
                <a:latin typeface="Calibri" pitchFamily="34" charset="0"/>
              </a:rPr>
              <a:t> (2003) model, which has dominated recent research in the field. </a:t>
            </a:r>
          </a:p>
          <a:p>
            <a:pPr algn="just">
              <a:lnSpc>
                <a:spcPts val="2200"/>
              </a:lnSpc>
              <a:spcBef>
                <a:spcPts val="0"/>
              </a:spcBef>
            </a:pPr>
            <a:endParaRPr lang="en-US" sz="2000" dirty="0" smtClean="0">
              <a:latin typeface="Calibri" pitchFamily="34" charset="0"/>
            </a:endParaRPr>
          </a:p>
          <a:p>
            <a:pPr algn="just">
              <a:lnSpc>
                <a:spcPts val="2200"/>
              </a:lnSpc>
              <a:spcBef>
                <a:spcPts val="0"/>
              </a:spcBef>
            </a:pPr>
            <a:r>
              <a:rPr lang="en-US" sz="2000" dirty="0" smtClean="0">
                <a:latin typeface="Calibri" pitchFamily="34" charset="0"/>
              </a:rPr>
              <a:t>Many research show that exporting firms are not only more productive but also larger, more skill intensive, more innovative …</a:t>
            </a:r>
            <a:endParaRPr lang="en-GB" sz="2000" dirty="0" smtClean="0">
              <a:latin typeface="Calibri" pitchFamily="34" charset="0"/>
              <a:cs typeface="Times New Roman" panose="02020603050405020304" pitchFamily="18" charset="0"/>
            </a:endParaRPr>
          </a:p>
          <a:p>
            <a:pPr algn="just">
              <a:lnSpc>
                <a:spcPts val="2200"/>
              </a:lnSpc>
              <a:spcBef>
                <a:spcPts val="0"/>
              </a:spcBef>
            </a:pPr>
            <a:endParaRPr lang="en-GB" sz="2000" dirty="0" smtClean="0">
              <a:latin typeface="Calibri" pitchFamily="34" charset="0"/>
              <a:cs typeface="Times New Roman" panose="02020603050405020304" pitchFamily="18" charset="0"/>
            </a:endParaRPr>
          </a:p>
          <a:p>
            <a:pPr algn="just">
              <a:lnSpc>
                <a:spcPts val="2200"/>
              </a:lnSpc>
              <a:spcBef>
                <a:spcPts val="0"/>
              </a:spcBef>
            </a:pPr>
            <a:r>
              <a:rPr lang="en-GB" sz="2000" dirty="0" smtClean="0">
                <a:latin typeface="Calibri" pitchFamily="34" charset="0"/>
                <a:cs typeface="Times New Roman" panose="02020603050405020304" pitchFamily="18" charset="0"/>
              </a:rPr>
              <a:t>In particular, the positive association between a firm’s export status and its innovation can be considered as a strong empirical regularity in both international economics and the economics of innovation: </a:t>
            </a:r>
            <a:r>
              <a:rPr lang="en-US" sz="2000" dirty="0" smtClean="0">
                <a:latin typeface="Calibri" pitchFamily="34" charset="0"/>
                <a:cs typeface="Times New Roman" panose="02020603050405020304" pitchFamily="18" charset="0"/>
              </a:rPr>
              <a:t>a wide consensus has been reached on the fact that firms introducing innovations are ex-post more likely to export.</a:t>
            </a:r>
          </a:p>
          <a:p>
            <a:pPr algn="just">
              <a:lnSpc>
                <a:spcPts val="2200"/>
              </a:lnSpc>
              <a:spcBef>
                <a:spcPts val="0"/>
              </a:spcBef>
            </a:pPr>
            <a:endParaRPr lang="en-US" sz="2000" dirty="0" smtClean="0">
              <a:latin typeface="Calibri" pitchFamily="34" charset="0"/>
              <a:cs typeface="Times New Roman" panose="02020603050405020304" pitchFamily="18" charset="0"/>
            </a:endParaRPr>
          </a:p>
          <a:p>
            <a:pPr algn="just">
              <a:lnSpc>
                <a:spcPts val="2200"/>
              </a:lnSpc>
              <a:spcBef>
                <a:spcPts val="0"/>
              </a:spcBef>
            </a:pPr>
            <a:r>
              <a:rPr lang="en-GB" sz="2000" dirty="0" smtClean="0">
                <a:latin typeface="Calibri" pitchFamily="34" charset="0"/>
                <a:cs typeface="Times New Roman" panose="02020603050405020304" pitchFamily="18" charset="0"/>
              </a:rPr>
              <a:t>Evidence for </a:t>
            </a:r>
            <a:r>
              <a:rPr lang="en-GB" sz="2000" b="1" dirty="0" smtClean="0">
                <a:latin typeface="Calibri" pitchFamily="34" charset="0"/>
                <a:cs typeface="Times New Roman" panose="02020603050405020304" pitchFamily="18" charset="0"/>
              </a:rPr>
              <a:t>learning to export </a:t>
            </a:r>
            <a:r>
              <a:rPr lang="en-GB" sz="2000" dirty="0" smtClean="0">
                <a:latin typeface="Calibri" pitchFamily="34" charset="0"/>
                <a:cs typeface="Times New Roman" panose="02020603050405020304" pitchFamily="18" charset="0"/>
              </a:rPr>
              <a:t>(especially inter-regionally) and on the importance of other learning phenomena </a:t>
            </a:r>
            <a:r>
              <a:rPr lang="en-GB" sz="2000" smtClean="0">
                <a:latin typeface="Calibri" pitchFamily="34" charset="0"/>
                <a:cs typeface="Times New Roman" panose="02020603050405020304" pitchFamily="18" charset="0"/>
              </a:rPr>
              <a:t>related to regional </a:t>
            </a:r>
            <a:r>
              <a:rPr lang="en-GB" sz="2000" dirty="0" smtClean="0">
                <a:latin typeface="Calibri" pitchFamily="34" charset="0"/>
                <a:cs typeface="Times New Roman" panose="02020603050405020304" pitchFamily="18" charset="0"/>
              </a:rPr>
              <a:t>and sectoral spillovers is sparser and not conclusive.</a:t>
            </a:r>
          </a:p>
          <a:p>
            <a:pPr algn="just"/>
            <a:endParaRPr lang="en-GB" sz="2000" dirty="0" smtClean="0">
              <a:latin typeface="Calibri" pitchFamily="34" charset="0"/>
              <a:cs typeface="Times New Roman" panose="02020603050405020304" pitchFamily="18" charset="0"/>
            </a:endParaRPr>
          </a:p>
          <a:p>
            <a:pPr algn="just"/>
            <a:endParaRPr lang="en-GB" sz="2000" dirty="0" smtClean="0">
              <a:latin typeface="Calibri" pitchFamily="34" charset="0"/>
              <a:cs typeface="Times New Roman" panose="02020603050405020304" pitchFamily="18" charset="0"/>
            </a:endParaRPr>
          </a:p>
          <a:p>
            <a:pPr algn="just">
              <a:lnSpc>
                <a:spcPts val="2200"/>
              </a:lnSpc>
              <a:spcAft>
                <a:spcPts val="0"/>
              </a:spcAft>
            </a:pPr>
            <a:endParaRPr lang="en-GB"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4355976" y="980728"/>
            <a:ext cx="1296144" cy="5040560"/>
          </a:xfrm>
          <a:prstGeom prst="rect">
            <a:avLst/>
          </a:prstGeom>
          <a:solidFill>
            <a:schemeClr val="accent1"/>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2" name="Titolo 1"/>
          <p:cNvSpPr>
            <a:spLocks noGrp="1"/>
          </p:cNvSpPr>
          <p:nvPr>
            <p:ph type="title"/>
          </p:nvPr>
        </p:nvSpPr>
        <p:spPr/>
        <p:txBody>
          <a:bodyPr/>
          <a:lstStyle/>
          <a:p>
            <a:r>
              <a:rPr lang="en-GB" dirty="0">
                <a:latin typeface="Calibri" pitchFamily="34" charset="0"/>
              </a:rPr>
              <a:t>Extensive margin </a:t>
            </a:r>
            <a:r>
              <a:rPr lang="en-GB" dirty="0" smtClean="0">
                <a:latin typeface="Calibri" pitchFamily="34" charset="0"/>
              </a:rPr>
              <a:t>models: average marginal effects</a:t>
            </a:r>
            <a:endParaRPr lang="it-IT" dirty="0"/>
          </a:p>
        </p:txBody>
      </p:sp>
      <p:pic>
        <p:nvPicPr>
          <p:cNvPr id="4" name="Immagine 3"/>
          <p:cNvPicPr>
            <a:picLocks noChangeAspect="1"/>
          </p:cNvPicPr>
          <p:nvPr/>
        </p:nvPicPr>
        <p:blipFill>
          <a:blip r:embed="rId2" cstate="print"/>
          <a:stretch>
            <a:fillRect/>
          </a:stretch>
        </p:blipFill>
        <p:spPr>
          <a:xfrm>
            <a:off x="477720" y="1340768"/>
            <a:ext cx="8329741" cy="4248472"/>
          </a:xfrm>
          <a:prstGeom prst="rect">
            <a:avLst/>
          </a:prstGeom>
        </p:spPr>
      </p:pic>
    </p:spTree>
    <p:extLst>
      <p:ext uri="{BB962C8B-B14F-4D97-AF65-F5344CB8AC3E}">
        <p14:creationId xmlns:p14="http://schemas.microsoft.com/office/powerpoint/2010/main" xmlns="" val="16835118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0000" y="108000"/>
            <a:ext cx="8820150" cy="692150"/>
          </a:xfrm>
        </p:spPr>
        <p:txBody>
          <a:bodyPr/>
          <a:lstStyle/>
          <a:p>
            <a:r>
              <a:rPr lang="en-GB" dirty="0" smtClean="0">
                <a:latin typeface="Calibri" pitchFamily="34" charset="0"/>
              </a:rPr>
              <a:t>Extensive </a:t>
            </a:r>
            <a:r>
              <a:rPr lang="en-GB" dirty="0">
                <a:latin typeface="Calibri" pitchFamily="34" charset="0"/>
              </a:rPr>
              <a:t>margin </a:t>
            </a:r>
            <a:r>
              <a:rPr lang="en-GB" dirty="0" smtClean="0">
                <a:latin typeface="Calibri" pitchFamily="34" charset="0"/>
              </a:rPr>
              <a:t>models per type of innovation</a:t>
            </a:r>
            <a:endParaRPr lang="en-GB" dirty="0"/>
          </a:p>
        </p:txBody>
      </p:sp>
      <p:pic>
        <p:nvPicPr>
          <p:cNvPr id="4" name="Immagine 3"/>
          <p:cNvPicPr>
            <a:picLocks noChangeAspect="1"/>
          </p:cNvPicPr>
          <p:nvPr/>
        </p:nvPicPr>
        <p:blipFill>
          <a:blip r:embed="rId3" cstate="print"/>
          <a:stretch>
            <a:fillRect/>
          </a:stretch>
        </p:blipFill>
        <p:spPr>
          <a:xfrm>
            <a:off x="107504" y="980728"/>
            <a:ext cx="7882468" cy="5964883"/>
          </a:xfrm>
          <a:prstGeom prst="rect">
            <a:avLst/>
          </a:prstGeom>
        </p:spPr>
      </p:pic>
    </p:spTree>
    <p:extLst>
      <p:ext uri="{BB962C8B-B14F-4D97-AF65-F5344CB8AC3E}">
        <p14:creationId xmlns:p14="http://schemas.microsoft.com/office/powerpoint/2010/main" xmlns="" val="2762851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0000" y="108000"/>
            <a:ext cx="8820150" cy="692150"/>
          </a:xfrm>
        </p:spPr>
        <p:txBody>
          <a:bodyPr/>
          <a:lstStyle/>
          <a:p>
            <a:r>
              <a:rPr lang="en-GB" dirty="0" smtClean="0">
                <a:latin typeface="Calibri" pitchFamily="34" charset="0"/>
              </a:rPr>
              <a:t>Intensive margin models</a:t>
            </a:r>
            <a:br>
              <a:rPr lang="en-GB" dirty="0" smtClean="0">
                <a:latin typeface="Calibri" pitchFamily="34" charset="0"/>
              </a:rPr>
            </a:br>
            <a:r>
              <a:rPr lang="en-GB" dirty="0" smtClean="0">
                <a:latin typeface="Calibri" pitchFamily="34" charset="0"/>
              </a:rPr>
              <a:t/>
            </a:r>
            <a:br>
              <a:rPr lang="en-GB" dirty="0" smtClean="0">
                <a:latin typeface="Calibri" pitchFamily="34" charset="0"/>
              </a:rPr>
            </a:br>
            <a:endParaRPr lang="en-GB" dirty="0"/>
          </a:p>
        </p:txBody>
      </p:sp>
      <p:pic>
        <p:nvPicPr>
          <p:cNvPr id="3" name="Immagine 2"/>
          <p:cNvPicPr>
            <a:picLocks noChangeAspect="1"/>
          </p:cNvPicPr>
          <p:nvPr/>
        </p:nvPicPr>
        <p:blipFill>
          <a:blip r:embed="rId3" cstate="print"/>
          <a:stretch>
            <a:fillRect/>
          </a:stretch>
        </p:blipFill>
        <p:spPr>
          <a:xfrm>
            <a:off x="7571524" y="0"/>
            <a:ext cx="1536980" cy="720079"/>
          </a:xfrm>
          <a:prstGeom prst="rect">
            <a:avLst/>
          </a:prstGeom>
        </p:spPr>
      </p:pic>
      <p:pic>
        <p:nvPicPr>
          <p:cNvPr id="6" name="Immagine 5"/>
          <p:cNvPicPr>
            <a:picLocks noChangeAspect="1"/>
          </p:cNvPicPr>
          <p:nvPr/>
        </p:nvPicPr>
        <p:blipFill>
          <a:blip r:embed="rId4" cstate="print"/>
          <a:stretch>
            <a:fillRect/>
          </a:stretch>
        </p:blipFill>
        <p:spPr>
          <a:xfrm>
            <a:off x="323528" y="764704"/>
            <a:ext cx="6425504" cy="5976664"/>
          </a:xfrm>
          <a:prstGeom prst="rect">
            <a:avLst/>
          </a:prstGeom>
        </p:spPr>
      </p:pic>
    </p:spTree>
    <p:extLst>
      <p:ext uri="{BB962C8B-B14F-4D97-AF65-F5344CB8AC3E}">
        <p14:creationId xmlns:p14="http://schemas.microsoft.com/office/powerpoint/2010/main" xmlns="" val="24143301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idx="4294967295"/>
          </p:nvPr>
        </p:nvSpPr>
        <p:spPr bwMode="auto">
          <a:xfrm>
            <a:off x="179512" y="108000"/>
            <a:ext cx="8820150" cy="4619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dirty="0" smtClean="0"/>
              <a:t>Main results/extensive model_1</a:t>
            </a:r>
            <a:br>
              <a:rPr lang="en-GB" dirty="0" smtClean="0"/>
            </a:br>
            <a:endParaRPr lang="en-GB" dirty="0" smtClean="0"/>
          </a:p>
        </p:txBody>
      </p:sp>
      <p:sp>
        <p:nvSpPr>
          <p:cNvPr id="15363" name="Segnaposto contenuto 2"/>
          <p:cNvSpPr>
            <a:spLocks noGrp="1"/>
          </p:cNvSpPr>
          <p:nvPr>
            <p:ph idx="4294967295"/>
          </p:nvPr>
        </p:nvSpPr>
        <p:spPr>
          <a:xfrm>
            <a:off x="180000" y="900000"/>
            <a:ext cx="8640000" cy="5544616"/>
          </a:xfrm>
        </p:spPr>
        <p:txBody>
          <a:bodyPr/>
          <a:lstStyle/>
          <a:p>
            <a:pPr lvl="1">
              <a:defRPr/>
            </a:pPr>
            <a:endParaRPr lang="en-GB" sz="800" i="1" dirty="0" smtClean="0">
              <a:latin typeface="Calibri" pitchFamily="34" charset="0"/>
            </a:endParaRPr>
          </a:p>
          <a:p>
            <a:pPr lvl="0">
              <a:defRPr/>
            </a:pPr>
            <a:r>
              <a:rPr lang="en-GB" sz="2000" dirty="0" smtClean="0">
                <a:latin typeface="Calibri" pitchFamily="34" charset="0"/>
              </a:rPr>
              <a:t>Firm decision to export depends significantly on its </a:t>
            </a:r>
            <a:r>
              <a:rPr lang="en-GB" sz="2000" i="1" dirty="0" smtClean="0">
                <a:latin typeface="Calibri" pitchFamily="34" charset="0"/>
              </a:rPr>
              <a:t>innovative</a:t>
            </a:r>
            <a:r>
              <a:rPr lang="en-GB" sz="2000" dirty="0" smtClean="0">
                <a:latin typeface="Calibri" pitchFamily="34" charset="0"/>
              </a:rPr>
              <a:t> activity both in terms on input (</a:t>
            </a:r>
            <a:r>
              <a:rPr lang="en-GB" sz="2000" b="1" i="1" dirty="0" smtClean="0">
                <a:latin typeface="Calibri" pitchFamily="34" charset="0"/>
              </a:rPr>
              <a:t>R&amp;D expenditure</a:t>
            </a:r>
            <a:r>
              <a:rPr lang="en-GB" sz="2000" dirty="0" smtClean="0">
                <a:latin typeface="Calibri" pitchFamily="34" charset="0"/>
              </a:rPr>
              <a:t>) and output (</a:t>
            </a:r>
            <a:r>
              <a:rPr lang="en-GB" sz="2000" b="1" i="1" dirty="0" smtClean="0">
                <a:latin typeface="Calibri" pitchFamily="34" charset="0"/>
              </a:rPr>
              <a:t>innovativeness</a:t>
            </a:r>
            <a:r>
              <a:rPr lang="en-GB" sz="2000" dirty="0" smtClean="0">
                <a:latin typeface="Calibri" pitchFamily="34" charset="0"/>
              </a:rPr>
              <a:t>)</a:t>
            </a:r>
          </a:p>
          <a:p>
            <a:pPr lvl="1">
              <a:defRPr/>
            </a:pPr>
            <a:r>
              <a:rPr lang="en-GB" sz="1600" dirty="0" smtClean="0">
                <a:latin typeface="Calibri" pitchFamily="34" charset="0"/>
              </a:rPr>
              <a:t>As far as the latter aspect, </a:t>
            </a:r>
            <a:r>
              <a:rPr lang="en-GB" sz="1600" b="1" dirty="0" smtClean="0">
                <a:latin typeface="Calibri" pitchFamily="34" charset="0"/>
              </a:rPr>
              <a:t>product innovation </a:t>
            </a:r>
            <a:r>
              <a:rPr lang="en-GB" sz="1600" dirty="0" smtClean="0">
                <a:latin typeface="Calibri" pitchFamily="34" charset="0"/>
              </a:rPr>
              <a:t>always proves significantly correlated to export whilst process and organization innovation are never significant</a:t>
            </a:r>
          </a:p>
          <a:p>
            <a:pPr lvl="0">
              <a:defRPr/>
            </a:pPr>
            <a:endParaRPr lang="en-GB" sz="800" dirty="0" smtClean="0">
              <a:latin typeface="Calibri" pitchFamily="34" charset="0"/>
            </a:endParaRPr>
          </a:p>
          <a:p>
            <a:pPr lvl="0">
              <a:defRPr/>
            </a:pPr>
            <a:r>
              <a:rPr lang="en-GB" sz="2000" dirty="0" smtClean="0">
                <a:latin typeface="Calibri" pitchFamily="34" charset="0"/>
              </a:rPr>
              <a:t>There are also significant </a:t>
            </a:r>
            <a:r>
              <a:rPr lang="en-GB" sz="2000" b="1" dirty="0" smtClean="0">
                <a:latin typeface="Calibri" pitchFamily="34" charset="0"/>
              </a:rPr>
              <a:t>learning</a:t>
            </a:r>
            <a:r>
              <a:rPr lang="en-GB" sz="2000" dirty="0" smtClean="0">
                <a:latin typeface="Calibri" pitchFamily="34" charset="0"/>
              </a:rPr>
              <a:t> phenomena</a:t>
            </a:r>
          </a:p>
          <a:p>
            <a:pPr lvl="1">
              <a:defRPr/>
            </a:pPr>
            <a:r>
              <a:rPr lang="en-GB" sz="1600" dirty="0" smtClean="0">
                <a:latin typeface="Calibri" pitchFamily="34" charset="0"/>
              </a:rPr>
              <a:t>There is quite an important </a:t>
            </a:r>
            <a:r>
              <a:rPr lang="en-GB" sz="1600" b="1" dirty="0" smtClean="0">
                <a:latin typeface="Calibri" pitchFamily="34" charset="0"/>
              </a:rPr>
              <a:t>learning to export (both at interregional at international level)</a:t>
            </a:r>
          </a:p>
          <a:p>
            <a:pPr lvl="1">
              <a:defRPr/>
            </a:pPr>
            <a:r>
              <a:rPr lang="en-GB" sz="1600" dirty="0" smtClean="0">
                <a:latin typeface="Calibri" pitchFamily="34" charset="0"/>
              </a:rPr>
              <a:t>There </a:t>
            </a:r>
            <a:r>
              <a:rPr lang="en-GB" sz="1600" dirty="0">
                <a:latin typeface="Calibri" pitchFamily="34" charset="0"/>
              </a:rPr>
              <a:t>is also a role for </a:t>
            </a:r>
            <a:r>
              <a:rPr lang="en-GB" sz="1600" dirty="0" smtClean="0">
                <a:latin typeface="Calibri" pitchFamily="34" charset="0"/>
              </a:rPr>
              <a:t>a </a:t>
            </a:r>
            <a:r>
              <a:rPr lang="en-GB" sz="1600" dirty="0">
                <a:latin typeface="Calibri" pitchFamily="34" charset="0"/>
              </a:rPr>
              <a:t>sort of local specialisation effect of exporting </a:t>
            </a:r>
            <a:r>
              <a:rPr lang="en-GB" sz="1600" dirty="0" smtClean="0">
                <a:latin typeface="Calibri" pitchFamily="34" charset="0"/>
              </a:rPr>
              <a:t>activity</a:t>
            </a:r>
          </a:p>
          <a:p>
            <a:pPr lvl="1">
              <a:defRPr/>
            </a:pPr>
            <a:r>
              <a:rPr lang="en-GB" sz="1600" dirty="0" smtClean="0">
                <a:latin typeface="Calibri" pitchFamily="34" charset="0"/>
              </a:rPr>
              <a:t>No role for group and local network</a:t>
            </a:r>
          </a:p>
          <a:p>
            <a:pPr lvl="1">
              <a:defRPr/>
            </a:pPr>
            <a:r>
              <a:rPr lang="en-GB" sz="1600" dirty="0" smtClean="0">
                <a:latin typeface="Calibri" pitchFamily="34" charset="0"/>
              </a:rPr>
              <a:t>In particular we find that </a:t>
            </a:r>
            <a:r>
              <a:rPr lang="en-GB" sz="1600" b="1" dirty="0" smtClean="0">
                <a:latin typeface="Calibri" pitchFamily="34" charset="0"/>
              </a:rPr>
              <a:t>private R&amp;D </a:t>
            </a:r>
            <a:r>
              <a:rPr lang="en-GB" sz="1600" dirty="0" smtClean="0">
                <a:latin typeface="Calibri" pitchFamily="34" charset="0"/>
              </a:rPr>
              <a:t>has a positive and significant effect whilst public R&amp;D has a negative even though not significant impact</a:t>
            </a:r>
          </a:p>
          <a:p>
            <a:pPr lvl="1">
              <a:defRPr/>
            </a:pPr>
            <a:endParaRPr lang="en-GB" sz="1600" dirty="0">
              <a:latin typeface="Calibri" pitchFamily="34" charset="0"/>
            </a:endParaRPr>
          </a:p>
          <a:p>
            <a:pPr lvl="0">
              <a:defRPr/>
            </a:pPr>
            <a:r>
              <a:rPr lang="en-GB" sz="2000" dirty="0">
                <a:latin typeface="Calibri" pitchFamily="34" charset="0"/>
              </a:rPr>
              <a:t>As in previous contributions we find out that probability to export depends on some firm specific features</a:t>
            </a:r>
          </a:p>
          <a:p>
            <a:pPr lvl="1">
              <a:defRPr/>
            </a:pPr>
            <a:r>
              <a:rPr lang="en-GB" sz="1600" i="1" dirty="0">
                <a:latin typeface="Calibri" pitchFamily="34" charset="0"/>
              </a:rPr>
              <a:t>Productivity</a:t>
            </a:r>
            <a:r>
              <a:rPr lang="en-GB" sz="1600" dirty="0">
                <a:latin typeface="Calibri" pitchFamily="34" charset="0"/>
              </a:rPr>
              <a:t>, first of all, but also </a:t>
            </a:r>
            <a:r>
              <a:rPr lang="en-GB" sz="1600" i="1" dirty="0">
                <a:latin typeface="Calibri" pitchFamily="34" charset="0"/>
              </a:rPr>
              <a:t>Size</a:t>
            </a:r>
            <a:r>
              <a:rPr lang="en-GB" sz="1600" dirty="0">
                <a:latin typeface="Calibri" pitchFamily="34" charset="0"/>
              </a:rPr>
              <a:t>, </a:t>
            </a:r>
            <a:r>
              <a:rPr lang="en-GB" sz="1600" i="1" dirty="0">
                <a:latin typeface="Calibri" pitchFamily="34" charset="0"/>
              </a:rPr>
              <a:t>Age</a:t>
            </a:r>
            <a:r>
              <a:rPr lang="en-GB" sz="1600" dirty="0">
                <a:latin typeface="Calibri" pitchFamily="34" charset="0"/>
              </a:rPr>
              <a:t> and </a:t>
            </a:r>
            <a:r>
              <a:rPr lang="en-GB" sz="1600" i="1" dirty="0">
                <a:latin typeface="Calibri" pitchFamily="34" charset="0"/>
              </a:rPr>
              <a:t>Leverage</a:t>
            </a:r>
            <a:r>
              <a:rPr lang="en-GB" sz="1600" dirty="0">
                <a:latin typeface="Calibri" pitchFamily="34" charset="0"/>
              </a:rPr>
              <a:t>. </a:t>
            </a:r>
            <a:endParaRPr lang="en-GB" sz="1600" i="1" dirty="0">
              <a:latin typeface="Calibri" pitchFamily="34" charset="0"/>
            </a:endParaRPr>
          </a:p>
          <a:p>
            <a:pPr lvl="0">
              <a:defRPr/>
            </a:pPr>
            <a:endParaRPr lang="en-GB" sz="2000" dirty="0">
              <a:latin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idx="4294967295"/>
          </p:nvPr>
        </p:nvSpPr>
        <p:spPr bwMode="auto">
          <a:xfrm>
            <a:off x="179512" y="108000"/>
            <a:ext cx="8820150" cy="4619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dirty="0" smtClean="0"/>
              <a:t>Main results/extensive model_2</a:t>
            </a:r>
            <a:br>
              <a:rPr lang="en-GB" dirty="0" smtClean="0"/>
            </a:br>
            <a:endParaRPr lang="en-GB" dirty="0" smtClean="0"/>
          </a:p>
        </p:txBody>
      </p:sp>
      <p:sp>
        <p:nvSpPr>
          <p:cNvPr id="15363" name="Segnaposto contenuto 2"/>
          <p:cNvSpPr>
            <a:spLocks noGrp="1"/>
          </p:cNvSpPr>
          <p:nvPr>
            <p:ph idx="4294967295"/>
          </p:nvPr>
        </p:nvSpPr>
        <p:spPr>
          <a:xfrm>
            <a:off x="180000" y="900000"/>
            <a:ext cx="8640000" cy="5544616"/>
          </a:xfrm>
        </p:spPr>
        <p:txBody>
          <a:bodyPr/>
          <a:lstStyle/>
          <a:p>
            <a:pPr lvl="0">
              <a:defRPr/>
            </a:pPr>
            <a:endParaRPr lang="en-GB" sz="2000" dirty="0" smtClean="0">
              <a:latin typeface="Calibri" pitchFamily="34" charset="0"/>
            </a:endParaRPr>
          </a:p>
          <a:p>
            <a:pPr lvl="0">
              <a:defRPr/>
            </a:pPr>
            <a:r>
              <a:rPr lang="en-GB" sz="2000" dirty="0" smtClean="0">
                <a:latin typeface="Calibri" pitchFamily="34" charset="0"/>
              </a:rPr>
              <a:t>Firms which have already paid sunk costs of entry have an increase in probability of exporting in a range between 35 and 45%</a:t>
            </a:r>
          </a:p>
          <a:p>
            <a:pPr lvl="0">
              <a:defRPr/>
            </a:pPr>
            <a:endParaRPr lang="en-GB" sz="2000" dirty="0">
              <a:latin typeface="Calibri" pitchFamily="34" charset="0"/>
            </a:endParaRPr>
          </a:p>
          <a:p>
            <a:pPr lvl="0">
              <a:defRPr/>
            </a:pPr>
            <a:r>
              <a:rPr lang="en-GB" sz="2000" dirty="0" smtClean="0">
                <a:latin typeface="Calibri" pitchFamily="34" charset="0"/>
              </a:rPr>
              <a:t>Past interregional export counts for another 5%, as much as productivity</a:t>
            </a:r>
          </a:p>
          <a:p>
            <a:pPr lvl="0">
              <a:defRPr/>
            </a:pPr>
            <a:endParaRPr lang="en-GB" sz="2000" dirty="0">
              <a:latin typeface="Calibri" pitchFamily="34" charset="0"/>
            </a:endParaRPr>
          </a:p>
          <a:p>
            <a:pPr lvl="0">
              <a:defRPr/>
            </a:pPr>
            <a:r>
              <a:rPr lang="en-GB" sz="2000" dirty="0" smtClean="0">
                <a:latin typeface="Calibri" pitchFamily="34" charset="0"/>
              </a:rPr>
              <a:t>Innovation counts for 1.5%, almost six times the impact of investing in R&amp;D</a:t>
            </a:r>
          </a:p>
          <a:p>
            <a:pPr lvl="0">
              <a:defRPr/>
            </a:pPr>
            <a:endParaRPr lang="en-GB" sz="2000" dirty="0">
              <a:latin typeface="Calibri" pitchFamily="34" charset="0"/>
            </a:endParaRPr>
          </a:p>
          <a:p>
            <a:pPr lvl="0">
              <a:defRPr/>
            </a:pPr>
            <a:r>
              <a:rPr lang="en-GB" sz="2000" dirty="0" smtClean="0">
                <a:latin typeface="Calibri" pitchFamily="34" charset="0"/>
              </a:rPr>
              <a:t>If a firm has not already faced sunk costs, that is, it is a non exporter, then being more productive, bigger and younger increases the probability of exporting</a:t>
            </a:r>
          </a:p>
          <a:p>
            <a:pPr lvl="0">
              <a:defRPr/>
            </a:pPr>
            <a:endParaRPr lang="en-GB" sz="2000" dirty="0">
              <a:latin typeface="Calibri" pitchFamily="34" charset="0"/>
            </a:endParaRPr>
          </a:p>
          <a:p>
            <a:pPr lvl="0">
              <a:defRPr/>
            </a:pPr>
            <a:endParaRPr lang="en-GB" sz="2000" dirty="0">
              <a:latin typeface="Calibri" pitchFamily="34" charset="0"/>
            </a:endParaRPr>
          </a:p>
        </p:txBody>
      </p:sp>
    </p:spTree>
    <p:extLst>
      <p:ext uri="{BB962C8B-B14F-4D97-AF65-F5344CB8AC3E}">
        <p14:creationId xmlns:p14="http://schemas.microsoft.com/office/powerpoint/2010/main" xmlns="" val="13974648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idx="4294967295"/>
          </p:nvPr>
        </p:nvSpPr>
        <p:spPr bwMode="auto">
          <a:xfrm>
            <a:off x="179512" y="64868"/>
            <a:ext cx="8820150" cy="4619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dirty="0" smtClean="0"/>
              <a:t>Main results/intensive model</a:t>
            </a:r>
          </a:p>
        </p:txBody>
      </p:sp>
      <p:sp>
        <p:nvSpPr>
          <p:cNvPr id="15363" name="Segnaposto contenuto 2"/>
          <p:cNvSpPr>
            <a:spLocks noGrp="1"/>
          </p:cNvSpPr>
          <p:nvPr>
            <p:ph idx="4294967295"/>
          </p:nvPr>
        </p:nvSpPr>
        <p:spPr>
          <a:xfrm>
            <a:off x="180000" y="900000"/>
            <a:ext cx="8640000" cy="5544616"/>
          </a:xfrm>
        </p:spPr>
        <p:txBody>
          <a:bodyPr/>
          <a:lstStyle/>
          <a:p>
            <a:pPr lvl="0">
              <a:defRPr/>
            </a:pPr>
            <a:endParaRPr lang="en-GB" sz="2000" dirty="0" smtClean="0">
              <a:latin typeface="Calibri" pitchFamily="34" charset="0"/>
            </a:endParaRPr>
          </a:p>
          <a:p>
            <a:pPr lvl="0">
              <a:defRPr/>
            </a:pPr>
            <a:endParaRPr lang="en-GB" sz="2000" dirty="0">
              <a:latin typeface="Calibri" pitchFamily="34" charset="0"/>
            </a:endParaRPr>
          </a:p>
          <a:p>
            <a:pPr lvl="0">
              <a:defRPr/>
            </a:pPr>
            <a:r>
              <a:rPr lang="en-GB" sz="2000" dirty="0" smtClean="0">
                <a:latin typeface="Calibri" pitchFamily="34" charset="0"/>
              </a:rPr>
              <a:t>We </a:t>
            </a:r>
            <a:r>
              <a:rPr lang="en-GB" sz="2000" dirty="0">
                <a:latin typeface="Calibri" pitchFamily="34" charset="0"/>
              </a:rPr>
              <a:t>have found that, once </a:t>
            </a:r>
            <a:r>
              <a:rPr lang="en-GB" sz="2000" b="1" dirty="0">
                <a:latin typeface="Calibri" pitchFamily="34" charset="0"/>
              </a:rPr>
              <a:t>sunk costs are taken aside</a:t>
            </a:r>
            <a:r>
              <a:rPr lang="en-GB" sz="2000" dirty="0">
                <a:latin typeface="Calibri" pitchFamily="34" charset="0"/>
              </a:rPr>
              <a:t>, and we focus on the determinants of the intensity of export, results are significantly different</a:t>
            </a:r>
            <a:r>
              <a:rPr lang="en-GB" sz="2000" dirty="0" smtClean="0">
                <a:latin typeface="Calibri" pitchFamily="34" charset="0"/>
              </a:rPr>
              <a:t>:</a:t>
            </a:r>
          </a:p>
          <a:p>
            <a:pPr lvl="0">
              <a:defRPr/>
            </a:pPr>
            <a:endParaRPr lang="en-GB" sz="2000" dirty="0">
              <a:latin typeface="Calibri" pitchFamily="34" charset="0"/>
            </a:endParaRPr>
          </a:p>
          <a:p>
            <a:pPr lvl="1">
              <a:defRPr/>
            </a:pPr>
            <a:r>
              <a:rPr lang="en-GB" sz="2000" b="1" dirty="0">
                <a:latin typeface="Calibri" pitchFamily="34" charset="0"/>
              </a:rPr>
              <a:t>Innovation </a:t>
            </a:r>
            <a:r>
              <a:rPr lang="en-GB" sz="2000" dirty="0" smtClean="0">
                <a:latin typeface="Calibri" pitchFamily="34" charset="0"/>
              </a:rPr>
              <a:t> is no </a:t>
            </a:r>
            <a:r>
              <a:rPr lang="en-GB" sz="2000" dirty="0">
                <a:latin typeface="Calibri" pitchFamily="34" charset="0"/>
              </a:rPr>
              <a:t>longer significant, nor is </a:t>
            </a:r>
            <a:r>
              <a:rPr lang="en-GB" sz="2000" b="1" dirty="0" smtClean="0">
                <a:latin typeface="Calibri" pitchFamily="34" charset="0"/>
              </a:rPr>
              <a:t>productivity</a:t>
            </a:r>
          </a:p>
          <a:p>
            <a:pPr lvl="1">
              <a:defRPr/>
            </a:pPr>
            <a:r>
              <a:rPr lang="en-GB" sz="2000" b="1" dirty="0" smtClean="0">
                <a:latin typeface="Calibri" pitchFamily="34" charset="0"/>
              </a:rPr>
              <a:t>R&amp;D </a:t>
            </a:r>
            <a:r>
              <a:rPr lang="en-GB" sz="2000" dirty="0" smtClean="0">
                <a:latin typeface="Calibri" pitchFamily="34" charset="0"/>
              </a:rPr>
              <a:t>is still significant but not robust across models</a:t>
            </a:r>
            <a:endParaRPr lang="en-GB" sz="2000" dirty="0">
              <a:latin typeface="Calibri" pitchFamily="34" charset="0"/>
            </a:endParaRPr>
          </a:p>
          <a:p>
            <a:pPr lvl="1">
              <a:defRPr/>
            </a:pPr>
            <a:r>
              <a:rPr lang="en-GB" sz="2000" b="1" dirty="0">
                <a:latin typeface="Calibri" pitchFamily="34" charset="0"/>
              </a:rPr>
              <a:t>Leverage, size</a:t>
            </a:r>
            <a:r>
              <a:rPr lang="en-GB" sz="2000" dirty="0">
                <a:latin typeface="Calibri" pitchFamily="34" charset="0"/>
              </a:rPr>
              <a:t> and </a:t>
            </a:r>
            <a:r>
              <a:rPr lang="en-GB" sz="2000" b="1" dirty="0">
                <a:latin typeface="Calibri" pitchFamily="34" charset="0"/>
              </a:rPr>
              <a:t>age</a:t>
            </a:r>
            <a:r>
              <a:rPr lang="en-GB" sz="2000" dirty="0">
                <a:latin typeface="Calibri" pitchFamily="34" charset="0"/>
              </a:rPr>
              <a:t> are still very important</a:t>
            </a:r>
          </a:p>
          <a:p>
            <a:pPr lvl="1">
              <a:defRPr/>
            </a:pPr>
            <a:r>
              <a:rPr lang="en-GB" sz="2000" dirty="0">
                <a:latin typeface="Calibri" pitchFamily="34" charset="0"/>
              </a:rPr>
              <a:t>And there is still a role for some specific regional/sectoral </a:t>
            </a:r>
            <a:r>
              <a:rPr lang="en-GB" sz="2000" dirty="0" smtClean="0">
                <a:latin typeface="Calibri" pitchFamily="34" charset="0"/>
              </a:rPr>
              <a:t>effects, especially</a:t>
            </a:r>
            <a:r>
              <a:rPr lang="en-GB" sz="2000" b="1" dirty="0" smtClean="0">
                <a:latin typeface="Calibri" pitchFamily="34" charset="0"/>
              </a:rPr>
              <a:t> export </a:t>
            </a:r>
            <a:r>
              <a:rPr lang="en-GB" sz="2000" b="1" dirty="0" err="1" smtClean="0">
                <a:latin typeface="Calibri" pitchFamily="34" charset="0"/>
              </a:rPr>
              <a:t>spillovers</a:t>
            </a:r>
            <a:r>
              <a:rPr lang="en-GB" sz="2000" b="1" dirty="0" smtClean="0">
                <a:latin typeface="Calibri" pitchFamily="34" charset="0"/>
              </a:rPr>
              <a:t> </a:t>
            </a:r>
            <a:r>
              <a:rPr lang="en-GB" sz="2000" dirty="0" smtClean="0">
                <a:latin typeface="Calibri" pitchFamily="34" charset="0"/>
              </a:rPr>
              <a:t>role is quite robust while that of</a:t>
            </a:r>
            <a:r>
              <a:rPr lang="en-GB" sz="2000" b="1" dirty="0" smtClean="0">
                <a:latin typeface="Calibri" pitchFamily="34" charset="0"/>
              </a:rPr>
              <a:t> private R&amp;D </a:t>
            </a:r>
            <a:r>
              <a:rPr lang="en-GB" sz="2000" dirty="0" smtClean="0">
                <a:latin typeface="Calibri" pitchFamily="34" charset="0"/>
              </a:rPr>
              <a:t>is not</a:t>
            </a:r>
            <a:endParaRPr lang="en-GB" sz="2000" dirty="0">
              <a:latin typeface="Calibri" pitchFamily="34" charset="0"/>
            </a:endParaRPr>
          </a:p>
          <a:p>
            <a:pPr lvl="1">
              <a:defRPr/>
            </a:pPr>
            <a:endParaRPr lang="en-GB" sz="2000" dirty="0" smtClean="0">
              <a:latin typeface="Calibri" pitchFamily="34" charset="0"/>
            </a:endParaRPr>
          </a:p>
          <a:p>
            <a:pPr lvl="1">
              <a:defRPr/>
            </a:pPr>
            <a:endParaRPr lang="en-GB" sz="2000" dirty="0" smtClean="0">
              <a:latin typeface="Calibri" pitchFamily="34" charset="0"/>
            </a:endParaRPr>
          </a:p>
        </p:txBody>
      </p:sp>
    </p:spTree>
    <p:extLst>
      <p:ext uri="{BB962C8B-B14F-4D97-AF65-F5344CB8AC3E}">
        <p14:creationId xmlns:p14="http://schemas.microsoft.com/office/powerpoint/2010/main" xmlns="" val="28631666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idx="4294967295"/>
          </p:nvPr>
        </p:nvSpPr>
        <p:spPr bwMode="auto">
          <a:xfrm>
            <a:off x="179512" y="64868"/>
            <a:ext cx="8820150" cy="4619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dirty="0" smtClean="0"/>
              <a:t>Speculative policy implications</a:t>
            </a:r>
          </a:p>
        </p:txBody>
      </p:sp>
      <p:sp>
        <p:nvSpPr>
          <p:cNvPr id="15363" name="Segnaposto contenuto 2"/>
          <p:cNvSpPr>
            <a:spLocks noGrp="1"/>
          </p:cNvSpPr>
          <p:nvPr>
            <p:ph idx="4294967295"/>
          </p:nvPr>
        </p:nvSpPr>
        <p:spPr>
          <a:xfrm>
            <a:off x="180000" y="900000"/>
            <a:ext cx="8640000" cy="5544616"/>
          </a:xfrm>
        </p:spPr>
        <p:txBody>
          <a:bodyPr/>
          <a:lstStyle/>
          <a:p>
            <a:r>
              <a:rPr lang="en-GB" sz="2000" dirty="0" smtClean="0">
                <a:latin typeface="Calibri" pitchFamily="34" charset="0"/>
              </a:rPr>
              <a:t>The </a:t>
            </a:r>
            <a:r>
              <a:rPr lang="en-GB" sz="2000" dirty="0">
                <a:latin typeface="Calibri" pitchFamily="34" charset="0"/>
              </a:rPr>
              <a:t>degree of local industry internationalization and private R&amp;D expenditures at the regional level represent two valid objectives to boost export </a:t>
            </a:r>
            <a:r>
              <a:rPr lang="en-GB" sz="2000" dirty="0" smtClean="0">
                <a:latin typeface="Calibri" pitchFamily="34" charset="0"/>
              </a:rPr>
              <a:t>activities even though the first effect is really small. Indeed</a:t>
            </a:r>
            <a:r>
              <a:rPr lang="en-GB" sz="2000" dirty="0">
                <a:latin typeface="Calibri" pitchFamily="34" charset="0"/>
              </a:rPr>
              <a:t>, policies directly affecting new exporters may trigger a domino effect. </a:t>
            </a:r>
            <a:endParaRPr lang="en-GB" sz="2000" dirty="0" smtClean="0">
              <a:latin typeface="Calibri" pitchFamily="34" charset="0"/>
            </a:endParaRPr>
          </a:p>
          <a:p>
            <a:pPr marL="0" indent="0">
              <a:buNone/>
            </a:pPr>
            <a:endParaRPr lang="en-GB" sz="2000" dirty="0" smtClean="0">
              <a:latin typeface="Calibri" pitchFamily="34" charset="0"/>
            </a:endParaRPr>
          </a:p>
          <a:p>
            <a:r>
              <a:rPr lang="en-GB" sz="2000" dirty="0">
                <a:latin typeface="Calibri" pitchFamily="34" charset="0"/>
              </a:rPr>
              <a:t>S</a:t>
            </a:r>
            <a:r>
              <a:rPr lang="en-GB" sz="2000" dirty="0" smtClean="0">
                <a:latin typeface="Calibri" pitchFamily="34" charset="0"/>
              </a:rPr>
              <a:t>ome </a:t>
            </a:r>
            <a:r>
              <a:rPr lang="en-GB" sz="2000" dirty="0">
                <a:latin typeface="Calibri" pitchFamily="34" charset="0"/>
              </a:rPr>
              <a:t>role of policy measures devoted to reduce financial and structural </a:t>
            </a:r>
            <a:r>
              <a:rPr lang="en-GB" sz="2000" dirty="0" smtClean="0">
                <a:latin typeface="Calibri" pitchFamily="34" charset="0"/>
              </a:rPr>
              <a:t>constraints for SMEs. </a:t>
            </a:r>
            <a:r>
              <a:rPr lang="en-GB" sz="2000" dirty="0">
                <a:latin typeface="Calibri" pitchFamily="34" charset="0"/>
              </a:rPr>
              <a:t>The combination of diseconomies of scale due to size and the negative </a:t>
            </a:r>
            <a:r>
              <a:rPr lang="en-GB" sz="2000" dirty="0" err="1">
                <a:latin typeface="Calibri" pitchFamily="34" charset="0"/>
              </a:rPr>
              <a:t>spillovers</a:t>
            </a:r>
            <a:r>
              <a:rPr lang="en-GB" sz="2000" dirty="0">
                <a:latin typeface="Calibri" pitchFamily="34" charset="0"/>
              </a:rPr>
              <a:t> coming from the orientation towards local networks still represent an important impediment to export activity which </a:t>
            </a:r>
            <a:r>
              <a:rPr lang="en-GB" sz="2000" dirty="0" smtClean="0">
                <a:latin typeface="Calibri" pitchFamily="34" charset="0"/>
              </a:rPr>
              <a:t>can be </a:t>
            </a:r>
            <a:r>
              <a:rPr lang="en-GB" sz="2000" dirty="0">
                <a:latin typeface="Calibri" pitchFamily="34" charset="0"/>
              </a:rPr>
              <a:t>addressed by specific policy </a:t>
            </a:r>
            <a:r>
              <a:rPr lang="en-GB" sz="2000" dirty="0" smtClean="0">
                <a:latin typeface="Calibri" pitchFamily="34" charset="0"/>
              </a:rPr>
              <a:t>interventions</a:t>
            </a:r>
          </a:p>
          <a:p>
            <a:endParaRPr lang="en-GB" sz="2000" dirty="0">
              <a:latin typeface="Calibri" pitchFamily="34" charset="0"/>
            </a:endParaRPr>
          </a:p>
          <a:p>
            <a:r>
              <a:rPr lang="en-GB" sz="2000" dirty="0" smtClean="0">
                <a:latin typeface="Calibri" pitchFamily="34" charset="0"/>
              </a:rPr>
              <a:t>This recipe is also suggested by the fact that to enter a new market “for the first time” firms need to be more productive, larger and younger: policies may either focus on these kind of firms or helping young small firms to become not only more productive but larger </a:t>
            </a:r>
            <a:endParaRPr lang="it-IT" sz="2000" dirty="0">
              <a:latin typeface="Calibri" pitchFamily="34" charset="0"/>
            </a:endParaRPr>
          </a:p>
        </p:txBody>
      </p:sp>
    </p:spTree>
    <p:extLst>
      <p:ext uri="{BB962C8B-B14F-4D97-AF65-F5344CB8AC3E}">
        <p14:creationId xmlns:p14="http://schemas.microsoft.com/office/powerpoint/2010/main" xmlns="" val="40696726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latin typeface="Calibri" pitchFamily="34" charset="0"/>
              </a:rPr>
              <a:t>Extension 1: </a:t>
            </a:r>
            <a:r>
              <a:rPr lang="en-GB" sz="2400" dirty="0" smtClean="0">
                <a:latin typeface="Calibri" pitchFamily="34" charset="0"/>
              </a:rPr>
              <a:t>Extensive </a:t>
            </a:r>
            <a:r>
              <a:rPr lang="en-GB" sz="2400" dirty="0">
                <a:latin typeface="Calibri" pitchFamily="34" charset="0"/>
              </a:rPr>
              <a:t>margin </a:t>
            </a:r>
            <a:r>
              <a:rPr lang="en-GB" sz="2400" dirty="0" smtClean="0">
                <a:latin typeface="Calibri" pitchFamily="34" charset="0"/>
              </a:rPr>
              <a:t>models for sub periods</a:t>
            </a:r>
            <a:endParaRPr lang="it-IT" sz="2400" dirty="0"/>
          </a:p>
        </p:txBody>
      </p:sp>
      <p:pic>
        <p:nvPicPr>
          <p:cNvPr id="3" name="Immagine 2"/>
          <p:cNvPicPr>
            <a:picLocks noChangeAspect="1"/>
          </p:cNvPicPr>
          <p:nvPr/>
        </p:nvPicPr>
        <p:blipFill>
          <a:blip r:embed="rId2" cstate="print"/>
          <a:stretch>
            <a:fillRect/>
          </a:stretch>
        </p:blipFill>
        <p:spPr>
          <a:xfrm>
            <a:off x="1907704" y="703323"/>
            <a:ext cx="5544616" cy="5672353"/>
          </a:xfrm>
          <a:prstGeom prst="rect">
            <a:avLst/>
          </a:prstGeom>
        </p:spPr>
      </p:pic>
    </p:spTree>
    <p:extLst>
      <p:ext uri="{BB962C8B-B14F-4D97-AF65-F5344CB8AC3E}">
        <p14:creationId xmlns:p14="http://schemas.microsoft.com/office/powerpoint/2010/main" xmlns="" val="8208049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latin typeface="Calibri" pitchFamily="34" charset="0"/>
              </a:rPr>
              <a:t>Extension 2: </a:t>
            </a:r>
            <a:r>
              <a:rPr lang="en-GB" sz="2400" dirty="0" smtClean="0">
                <a:latin typeface="Calibri" pitchFamily="34" charset="0"/>
              </a:rPr>
              <a:t>Extensive </a:t>
            </a:r>
            <a:r>
              <a:rPr lang="en-GB" sz="2400" dirty="0">
                <a:latin typeface="Calibri" pitchFamily="34" charset="0"/>
              </a:rPr>
              <a:t>margin </a:t>
            </a:r>
            <a:r>
              <a:rPr lang="en-GB" sz="2400" dirty="0" smtClean="0">
                <a:latin typeface="Calibri" pitchFamily="34" charset="0"/>
              </a:rPr>
              <a:t>models for interregional flows</a:t>
            </a:r>
            <a:endParaRPr lang="it-IT" sz="2400" dirty="0"/>
          </a:p>
        </p:txBody>
      </p:sp>
      <p:pic>
        <p:nvPicPr>
          <p:cNvPr id="4" name="Immagine 3"/>
          <p:cNvPicPr>
            <a:picLocks noChangeAspect="1"/>
          </p:cNvPicPr>
          <p:nvPr/>
        </p:nvPicPr>
        <p:blipFill>
          <a:blip r:embed="rId2" cstate="print"/>
          <a:stretch>
            <a:fillRect/>
          </a:stretch>
        </p:blipFill>
        <p:spPr>
          <a:xfrm>
            <a:off x="539551" y="764704"/>
            <a:ext cx="7073073" cy="5990403"/>
          </a:xfrm>
          <a:prstGeom prst="rect">
            <a:avLst/>
          </a:prstGeom>
        </p:spPr>
      </p:pic>
    </p:spTree>
    <p:extLst>
      <p:ext uri="{BB962C8B-B14F-4D97-AF65-F5344CB8AC3E}">
        <p14:creationId xmlns:p14="http://schemas.microsoft.com/office/powerpoint/2010/main" xmlns="" val="33690756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180000" y="108000"/>
            <a:ext cx="8964000" cy="692150"/>
          </a:xfrm>
        </p:spPr>
        <p:txBody>
          <a:bodyPr/>
          <a:lstStyle/>
          <a:p>
            <a:r>
              <a:rPr lang="en-GB" dirty="0" smtClean="0"/>
              <a:t>Extensions</a:t>
            </a:r>
            <a:endParaRPr lang="en-GB" sz="1600" dirty="0"/>
          </a:p>
        </p:txBody>
      </p:sp>
      <p:sp>
        <p:nvSpPr>
          <p:cNvPr id="3" name="Segnaposto contenuto 2"/>
          <p:cNvSpPr>
            <a:spLocks noGrp="1"/>
          </p:cNvSpPr>
          <p:nvPr>
            <p:ph idx="1"/>
          </p:nvPr>
        </p:nvSpPr>
        <p:spPr>
          <a:xfrm>
            <a:off x="180000" y="900000"/>
            <a:ext cx="8712480" cy="5409320"/>
          </a:xfrm>
        </p:spPr>
        <p:txBody>
          <a:bodyPr/>
          <a:lstStyle/>
          <a:p>
            <a:pPr marL="0" indent="0">
              <a:lnSpc>
                <a:spcPts val="2200"/>
              </a:lnSpc>
              <a:spcBef>
                <a:spcPts val="0"/>
              </a:spcBef>
              <a:spcAft>
                <a:spcPts val="0"/>
              </a:spcAft>
              <a:buNone/>
            </a:pPr>
            <a:endParaRPr lang="en-GB" sz="2100" dirty="0" smtClean="0">
              <a:latin typeface="Times New Roman" panose="02020603050405020304" pitchFamily="18" charset="0"/>
              <a:cs typeface="Times New Roman" panose="02020603050405020304" pitchFamily="18" charset="0"/>
            </a:endParaRPr>
          </a:p>
          <a:p>
            <a:pPr>
              <a:lnSpc>
                <a:spcPts val="2200"/>
              </a:lnSpc>
              <a:spcBef>
                <a:spcPts val="0"/>
              </a:spcBef>
              <a:spcAft>
                <a:spcPts val="0"/>
              </a:spcAft>
            </a:pPr>
            <a:endParaRPr lang="en-GB" sz="2100" dirty="0">
              <a:latin typeface="Times New Roman" panose="02020603050405020304" pitchFamily="18" charset="0"/>
              <a:cs typeface="Times New Roman" panose="02020603050405020304" pitchFamily="18" charset="0"/>
            </a:endParaRPr>
          </a:p>
        </p:txBody>
      </p:sp>
      <p:sp>
        <p:nvSpPr>
          <p:cNvPr id="4" name="Rettangolo 3"/>
          <p:cNvSpPr/>
          <p:nvPr/>
        </p:nvSpPr>
        <p:spPr>
          <a:xfrm>
            <a:off x="395536" y="1052737"/>
            <a:ext cx="7992888" cy="5189113"/>
          </a:xfrm>
          <a:prstGeom prst="rect">
            <a:avLst/>
          </a:prstGeom>
        </p:spPr>
        <p:txBody>
          <a:bodyPr wrap="square">
            <a:spAutoFit/>
          </a:bodyPr>
          <a:lstStyle/>
          <a:p>
            <a:pPr marL="342900" lvl="0" indent="-342900" eaLnBrk="0" hangingPunct="0">
              <a:spcBef>
                <a:spcPct val="20000"/>
              </a:spcBef>
              <a:buFontTx/>
              <a:buChar char="•"/>
              <a:defRPr/>
            </a:pPr>
            <a:endParaRPr lang="it-IT" sz="2400" kern="0" dirty="0" smtClean="0">
              <a:latin typeface="Calibri" pitchFamily="34" charset="0"/>
            </a:endParaRPr>
          </a:p>
          <a:p>
            <a:pPr marL="342900" lvl="0" indent="-342900" eaLnBrk="0" hangingPunct="0">
              <a:spcBef>
                <a:spcPct val="20000"/>
              </a:spcBef>
              <a:buFontTx/>
              <a:buChar char="•"/>
              <a:defRPr/>
            </a:pPr>
            <a:r>
              <a:rPr lang="en-GB" sz="2400" kern="0" dirty="0" smtClean="0">
                <a:latin typeface="Calibri" pitchFamily="34" charset="0"/>
              </a:rPr>
              <a:t>There are several other potential issues of interest which are currently not yet explored:</a:t>
            </a:r>
          </a:p>
          <a:p>
            <a:pPr marL="342900" lvl="0" indent="-342900" eaLnBrk="0" hangingPunct="0">
              <a:spcBef>
                <a:spcPct val="20000"/>
              </a:spcBef>
              <a:buFontTx/>
              <a:buChar char="•"/>
              <a:defRPr/>
            </a:pPr>
            <a:endParaRPr lang="en-GB" sz="2400" kern="0" dirty="0" smtClean="0">
              <a:latin typeface="Calibri" pitchFamily="34" charset="0"/>
            </a:endParaRPr>
          </a:p>
          <a:p>
            <a:pPr marL="800100" lvl="1" indent="-342900" eaLnBrk="0" hangingPunct="0">
              <a:spcBef>
                <a:spcPct val="20000"/>
              </a:spcBef>
              <a:buFontTx/>
              <a:buChar char="•"/>
            </a:pPr>
            <a:r>
              <a:rPr lang="en-GB" sz="2400" kern="0" dirty="0" smtClean="0">
                <a:latin typeface="Calibri" pitchFamily="34" charset="0"/>
              </a:rPr>
              <a:t>Explore further the regional and </a:t>
            </a:r>
            <a:r>
              <a:rPr lang="en-GB" sz="2400" kern="0" dirty="0" err="1" smtClean="0">
                <a:latin typeface="Calibri" pitchFamily="34" charset="0"/>
              </a:rPr>
              <a:t>sectoral</a:t>
            </a:r>
            <a:r>
              <a:rPr lang="en-GB" sz="2400" kern="0" dirty="0" smtClean="0">
                <a:latin typeface="Calibri" pitchFamily="34" charset="0"/>
              </a:rPr>
              <a:t> dimension</a:t>
            </a:r>
          </a:p>
          <a:p>
            <a:pPr marL="800100" lvl="1" indent="-342900" eaLnBrk="0" hangingPunct="0">
              <a:spcBef>
                <a:spcPct val="20000"/>
              </a:spcBef>
              <a:buFontTx/>
              <a:buChar char="•"/>
            </a:pPr>
            <a:r>
              <a:rPr lang="en-GB" sz="2400" kern="0" dirty="0" smtClean="0">
                <a:latin typeface="Calibri" pitchFamily="34" charset="0"/>
              </a:rPr>
              <a:t>More on interactive phenomena</a:t>
            </a:r>
          </a:p>
          <a:p>
            <a:pPr marL="800100" lvl="1" indent="-342900" eaLnBrk="0" hangingPunct="0">
              <a:spcBef>
                <a:spcPct val="20000"/>
              </a:spcBef>
              <a:buFontTx/>
              <a:buChar char="•"/>
            </a:pPr>
            <a:r>
              <a:rPr lang="en-GB" sz="2400" kern="0" dirty="0" smtClean="0">
                <a:latin typeface="Calibri" pitchFamily="34" charset="0"/>
              </a:rPr>
              <a:t>Explore the role of geographical position: border, central, peripheral regions – accessibility indicators</a:t>
            </a:r>
          </a:p>
          <a:p>
            <a:pPr marL="800100" lvl="1" indent="-342900" eaLnBrk="0" hangingPunct="0">
              <a:spcBef>
                <a:spcPct val="20000"/>
              </a:spcBef>
              <a:buFontTx/>
              <a:buChar char="•"/>
            </a:pPr>
            <a:r>
              <a:rPr lang="en-GB" sz="2400" kern="0" dirty="0" smtClean="0">
                <a:latin typeface="Calibri" pitchFamily="34" charset="0"/>
              </a:rPr>
              <a:t>Before and during the crisis performance</a:t>
            </a:r>
          </a:p>
          <a:p>
            <a:pPr marL="800100" lvl="1" indent="-342900" eaLnBrk="0" hangingPunct="0">
              <a:spcBef>
                <a:spcPct val="20000"/>
              </a:spcBef>
              <a:buFontTx/>
              <a:buChar char="•"/>
            </a:pPr>
            <a:r>
              <a:rPr lang="en-GB" sz="2400" kern="0" dirty="0" smtClean="0">
                <a:latin typeface="Calibri" pitchFamily="34" charset="0"/>
              </a:rPr>
              <a:t>Interregional trade flows determinants</a:t>
            </a:r>
          </a:p>
          <a:p>
            <a:pPr marL="800100" lvl="1" indent="-342900" eaLnBrk="0" hangingPunct="0">
              <a:spcBef>
                <a:spcPct val="20000"/>
              </a:spcBef>
              <a:buFontTx/>
              <a:buChar char="•"/>
            </a:pPr>
            <a:endParaRPr lang="en-GB" sz="2400" kern="0" dirty="0" smtClean="0">
              <a:latin typeface="Calibri" pitchFamily="34" charset="0"/>
            </a:endParaRPr>
          </a:p>
          <a:p>
            <a:pPr eaLnBrk="0" hangingPunct="0">
              <a:spcBef>
                <a:spcPct val="20000"/>
              </a:spcBef>
              <a:defRPr/>
            </a:pPr>
            <a:endParaRPr lang="en-GB" sz="2400" kern="0" dirty="0" smtClean="0">
              <a:latin typeface="Calibri" pitchFamily="34"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Theoretical foundations</a:t>
            </a:r>
            <a:endParaRPr lang="en-GB" dirty="0"/>
          </a:p>
        </p:txBody>
      </p:sp>
      <p:sp>
        <p:nvSpPr>
          <p:cNvPr id="3" name="Rettangolo 2"/>
          <p:cNvSpPr/>
          <p:nvPr/>
        </p:nvSpPr>
        <p:spPr>
          <a:xfrm>
            <a:off x="467544" y="1052737"/>
            <a:ext cx="8352928" cy="5262979"/>
          </a:xfrm>
          <a:prstGeom prst="rect">
            <a:avLst/>
          </a:prstGeom>
        </p:spPr>
        <p:txBody>
          <a:bodyPr wrap="square">
            <a:spAutoFit/>
          </a:bodyPr>
          <a:lstStyle/>
          <a:p>
            <a:r>
              <a:rPr lang="en-GB" sz="2000" dirty="0" smtClean="0">
                <a:latin typeface="Calibri" pitchFamily="34" charset="0"/>
              </a:rPr>
              <a:t>Old (</a:t>
            </a:r>
            <a:r>
              <a:rPr lang="en-GB" sz="2000" dirty="0" err="1" smtClean="0">
                <a:latin typeface="Calibri" pitchFamily="34" charset="0"/>
              </a:rPr>
              <a:t>Hecksher</a:t>
            </a:r>
            <a:r>
              <a:rPr lang="en-GB" sz="2000" dirty="0" smtClean="0">
                <a:latin typeface="Calibri" pitchFamily="34" charset="0"/>
              </a:rPr>
              <a:t>-Ohlin) and New (Krugman) Trade theories do not consider </a:t>
            </a:r>
            <a:r>
              <a:rPr lang="en-GB" sz="2000" dirty="0" err="1" smtClean="0">
                <a:latin typeface="Calibri" pitchFamily="34" charset="0"/>
              </a:rPr>
              <a:t>hetereogenous</a:t>
            </a:r>
            <a:r>
              <a:rPr lang="en-GB" sz="2000" dirty="0" smtClean="0">
                <a:latin typeface="Calibri" pitchFamily="34" charset="0"/>
              </a:rPr>
              <a:t> firms because</a:t>
            </a:r>
          </a:p>
          <a:p>
            <a:pPr marL="360000" lvl="1" indent="-342900">
              <a:buFont typeface="Arial" panose="020B0604020202020204" pitchFamily="34" charset="0"/>
              <a:buChar char="•"/>
            </a:pPr>
            <a:r>
              <a:rPr lang="en-GB" sz="2000" dirty="0" smtClean="0">
                <a:latin typeface="Calibri" pitchFamily="34" charset="0"/>
              </a:rPr>
              <a:t>in the former case profit maximising firms are just in the background and micro foundations are modest or non existent</a:t>
            </a:r>
          </a:p>
          <a:p>
            <a:pPr marL="360000" lvl="1" indent="-342900">
              <a:buFont typeface="Arial" panose="020B0604020202020204" pitchFamily="34" charset="0"/>
              <a:buChar char="•"/>
            </a:pPr>
            <a:r>
              <a:rPr lang="en-GB" sz="2000" dirty="0" smtClean="0">
                <a:latin typeface="Calibri" pitchFamily="34" charset="0"/>
              </a:rPr>
              <a:t>in the latter case firms do not face fixed costs of exporting since trade costs are just a proportion of revenues, and as a result all firms export</a:t>
            </a:r>
          </a:p>
          <a:p>
            <a:endParaRPr lang="en-GB" dirty="0" smtClean="0"/>
          </a:p>
          <a:p>
            <a:pPr>
              <a:buFont typeface="Arial" pitchFamily="34" charset="0"/>
              <a:buChar char="•"/>
            </a:pPr>
            <a:endParaRPr lang="en-GB" dirty="0" smtClean="0"/>
          </a:p>
          <a:p>
            <a:r>
              <a:rPr lang="en-GB" sz="2000" dirty="0" smtClean="0">
                <a:latin typeface="Calibri" pitchFamily="34" charset="0"/>
              </a:rPr>
              <a:t>The business community would take it as axiomatic that entering export markets incurs </a:t>
            </a:r>
            <a:r>
              <a:rPr lang="en-GB" sz="2000" b="1" dirty="0" smtClean="0">
                <a:latin typeface="Calibri" pitchFamily="34" charset="0"/>
              </a:rPr>
              <a:t>sunk costs</a:t>
            </a:r>
            <a:r>
              <a:rPr lang="en-GB" sz="2000" dirty="0" smtClean="0">
                <a:latin typeface="Calibri" pitchFamily="34" charset="0"/>
              </a:rPr>
              <a:t>: market research has to be done; option appraisals completed; existing products have to be modified; new distribution networks set up and so on. </a:t>
            </a:r>
          </a:p>
          <a:p>
            <a:endParaRPr lang="en-GB" sz="2000" dirty="0" smtClean="0">
              <a:latin typeface="Calibri" pitchFamily="34" charset="0"/>
            </a:endParaRPr>
          </a:p>
          <a:p>
            <a:r>
              <a:rPr lang="en-GB" sz="2000" dirty="0" err="1" smtClean="0">
                <a:latin typeface="Calibri" pitchFamily="34" charset="0"/>
              </a:rPr>
              <a:t>Clerides</a:t>
            </a:r>
            <a:r>
              <a:rPr lang="en-GB" sz="2000" dirty="0" smtClean="0">
                <a:latin typeface="Calibri" pitchFamily="34" charset="0"/>
              </a:rPr>
              <a:t> et al. (1998) were among the first to model this explicitly in a discrete choice framework. Later, </a:t>
            </a:r>
            <a:r>
              <a:rPr lang="en-GB" sz="2000" dirty="0" err="1" smtClean="0">
                <a:latin typeface="Calibri" pitchFamily="34" charset="0"/>
              </a:rPr>
              <a:t>Melitz</a:t>
            </a:r>
            <a:r>
              <a:rPr lang="en-GB" sz="2000" dirty="0" smtClean="0">
                <a:latin typeface="Calibri" pitchFamily="34" charset="0"/>
              </a:rPr>
              <a:t> (2003) builds a dynamic industry model with heterogeneous firms operating in (Dixit-</a:t>
            </a:r>
            <a:r>
              <a:rPr lang="en-GB" sz="2000" dirty="0" err="1" smtClean="0">
                <a:latin typeface="Calibri" pitchFamily="34" charset="0"/>
              </a:rPr>
              <a:t>Stiglitz</a:t>
            </a:r>
            <a:r>
              <a:rPr lang="en-GB" sz="2000" dirty="0" smtClean="0">
                <a:latin typeface="Calibri" pitchFamily="34" charset="0"/>
              </a:rPr>
              <a:t>) monopolistically competitive industries.</a:t>
            </a:r>
            <a:endParaRPr lang="en-GB" sz="2000" dirty="0">
              <a:latin typeface="Calibri" pitchFamily="34" charset="0"/>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Main questions and comments at RSA</a:t>
            </a:r>
            <a:endParaRPr lang="en-GB" dirty="0"/>
          </a:p>
        </p:txBody>
      </p:sp>
      <p:sp>
        <p:nvSpPr>
          <p:cNvPr id="3" name="Segnaposto contenuto 2"/>
          <p:cNvSpPr>
            <a:spLocks noGrp="1"/>
          </p:cNvSpPr>
          <p:nvPr>
            <p:ph idx="1"/>
          </p:nvPr>
        </p:nvSpPr>
        <p:spPr/>
        <p:txBody>
          <a:bodyPr/>
          <a:lstStyle/>
          <a:p>
            <a:endParaRPr lang="it-IT" dirty="0" smtClean="0"/>
          </a:p>
          <a:p>
            <a:r>
              <a:rPr lang="en-GB" dirty="0" smtClean="0"/>
              <a:t>Causal relationship going from innovation to export</a:t>
            </a:r>
          </a:p>
          <a:p>
            <a:endParaRPr lang="en-GB" dirty="0" smtClean="0"/>
          </a:p>
          <a:p>
            <a:r>
              <a:rPr lang="en-GB" dirty="0" smtClean="0"/>
              <a:t>Role of human capital</a:t>
            </a:r>
          </a:p>
          <a:p>
            <a:endParaRPr lang="en-GB" dirty="0" smtClean="0"/>
          </a:p>
          <a:p>
            <a:r>
              <a:rPr lang="en-GB" dirty="0" smtClean="0"/>
              <a:t>Role of imitative behaviour at the regional level</a:t>
            </a:r>
          </a:p>
          <a:p>
            <a:endParaRPr lang="en-GB" dirty="0" smtClean="0"/>
          </a:p>
          <a:p>
            <a:endParaRPr lang="it-IT" dirty="0"/>
          </a:p>
        </p:txBody>
      </p:sp>
    </p:spTree>
    <p:extLst>
      <p:ext uri="{BB962C8B-B14F-4D97-AF65-F5344CB8AC3E}">
        <p14:creationId xmlns:p14="http://schemas.microsoft.com/office/powerpoint/2010/main" xmlns="" val="272237159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180000" y="108000"/>
            <a:ext cx="8964000" cy="692150"/>
          </a:xfrm>
        </p:spPr>
        <p:txBody>
          <a:bodyPr/>
          <a:lstStyle/>
          <a:p>
            <a:r>
              <a:rPr lang="en-GB" dirty="0" smtClean="0"/>
              <a:t>Future extensions?</a:t>
            </a:r>
            <a:endParaRPr lang="en-GB" sz="1600" dirty="0"/>
          </a:p>
        </p:txBody>
      </p:sp>
      <p:sp>
        <p:nvSpPr>
          <p:cNvPr id="3" name="Segnaposto contenuto 2"/>
          <p:cNvSpPr>
            <a:spLocks noGrp="1"/>
          </p:cNvSpPr>
          <p:nvPr>
            <p:ph idx="1"/>
          </p:nvPr>
        </p:nvSpPr>
        <p:spPr>
          <a:xfrm>
            <a:off x="180000" y="900000"/>
            <a:ext cx="8712480" cy="5409320"/>
          </a:xfrm>
        </p:spPr>
        <p:txBody>
          <a:bodyPr/>
          <a:lstStyle/>
          <a:p>
            <a:pPr marL="0" indent="0">
              <a:lnSpc>
                <a:spcPts val="2200"/>
              </a:lnSpc>
              <a:spcBef>
                <a:spcPts val="0"/>
              </a:spcBef>
              <a:spcAft>
                <a:spcPts val="0"/>
              </a:spcAft>
              <a:buNone/>
            </a:pPr>
            <a:endParaRPr lang="en-GB" sz="2100" dirty="0" smtClean="0">
              <a:latin typeface="Times New Roman" panose="02020603050405020304" pitchFamily="18" charset="0"/>
              <a:cs typeface="Times New Roman" panose="02020603050405020304" pitchFamily="18" charset="0"/>
            </a:endParaRPr>
          </a:p>
          <a:p>
            <a:pPr>
              <a:lnSpc>
                <a:spcPts val="2200"/>
              </a:lnSpc>
              <a:spcBef>
                <a:spcPts val="0"/>
              </a:spcBef>
              <a:spcAft>
                <a:spcPts val="0"/>
              </a:spcAft>
            </a:pPr>
            <a:endParaRPr lang="en-GB" sz="2100" dirty="0">
              <a:latin typeface="Times New Roman" panose="02020603050405020304" pitchFamily="18" charset="0"/>
              <a:cs typeface="Times New Roman" panose="02020603050405020304" pitchFamily="18" charset="0"/>
            </a:endParaRPr>
          </a:p>
        </p:txBody>
      </p:sp>
      <p:sp>
        <p:nvSpPr>
          <p:cNvPr id="4" name="Rettangolo 3"/>
          <p:cNvSpPr/>
          <p:nvPr/>
        </p:nvSpPr>
        <p:spPr>
          <a:xfrm>
            <a:off x="395536" y="1052736"/>
            <a:ext cx="7920880" cy="4524315"/>
          </a:xfrm>
          <a:prstGeom prst="rect">
            <a:avLst/>
          </a:prstGeom>
        </p:spPr>
        <p:txBody>
          <a:bodyPr wrap="square">
            <a:spAutoFit/>
          </a:bodyPr>
          <a:lstStyle/>
          <a:p>
            <a:pPr marL="800100" lvl="1" indent="-342900">
              <a:buFontTx/>
              <a:buChar char="•"/>
            </a:pPr>
            <a:r>
              <a:rPr lang="it-IT" sz="2000" kern="0" dirty="0" err="1" smtClean="0">
                <a:latin typeface="Calibri" pitchFamily="34" charset="0"/>
              </a:rPr>
              <a:t>Before</a:t>
            </a:r>
            <a:r>
              <a:rPr lang="it-IT" sz="2000" kern="0" dirty="0" smtClean="0">
                <a:latin typeface="Calibri" pitchFamily="34" charset="0"/>
              </a:rPr>
              <a:t> and </a:t>
            </a:r>
            <a:r>
              <a:rPr lang="it-IT" sz="2000" kern="0" dirty="0" err="1" smtClean="0">
                <a:latin typeface="Calibri" pitchFamily="34" charset="0"/>
              </a:rPr>
              <a:t>during</a:t>
            </a:r>
            <a:r>
              <a:rPr lang="it-IT" sz="2000" kern="0" dirty="0" smtClean="0">
                <a:latin typeface="Calibri" pitchFamily="34" charset="0"/>
              </a:rPr>
              <a:t> the </a:t>
            </a:r>
            <a:r>
              <a:rPr lang="it-IT" sz="2000" kern="0" dirty="0" err="1" smtClean="0">
                <a:latin typeface="Calibri" pitchFamily="34" charset="0"/>
              </a:rPr>
              <a:t>crisis</a:t>
            </a:r>
            <a:r>
              <a:rPr lang="it-IT" sz="2000" kern="0" dirty="0" smtClean="0">
                <a:latin typeface="Calibri" pitchFamily="34" charset="0"/>
              </a:rPr>
              <a:t> performance</a:t>
            </a:r>
          </a:p>
          <a:p>
            <a:pPr marL="800100" lvl="1" indent="-342900">
              <a:buFontTx/>
              <a:buChar char="•"/>
            </a:pPr>
            <a:r>
              <a:rPr lang="it-IT" sz="2000" kern="0" dirty="0" err="1" smtClean="0">
                <a:latin typeface="Calibri" pitchFamily="34" charset="0"/>
              </a:rPr>
              <a:t>Macro-areas</a:t>
            </a:r>
            <a:r>
              <a:rPr lang="it-IT" sz="2000" kern="0" dirty="0" smtClean="0">
                <a:latin typeface="Calibri" pitchFamily="34" charset="0"/>
              </a:rPr>
              <a:t> </a:t>
            </a:r>
            <a:r>
              <a:rPr lang="it-IT" sz="2000" kern="0" dirty="0" err="1" smtClean="0">
                <a:latin typeface="Calibri" pitchFamily="34" charset="0"/>
              </a:rPr>
              <a:t>destinations</a:t>
            </a:r>
            <a:r>
              <a:rPr lang="it-IT" sz="2000" kern="0" dirty="0" smtClean="0">
                <a:latin typeface="Calibri" pitchFamily="34" charset="0"/>
              </a:rPr>
              <a:t> </a:t>
            </a:r>
          </a:p>
          <a:p>
            <a:pPr marL="800100" lvl="1" indent="-342900">
              <a:buFontTx/>
              <a:buChar char="•"/>
            </a:pPr>
            <a:endParaRPr lang="it-IT" sz="2000" kern="0" dirty="0" smtClean="0">
              <a:latin typeface="Calibri" pitchFamily="34" charset="0"/>
            </a:endParaRPr>
          </a:p>
          <a:p>
            <a:pPr marL="800100" lvl="1" indent="-342900">
              <a:buFontTx/>
              <a:buChar char="•"/>
            </a:pPr>
            <a:endParaRPr lang="it-IT" sz="2000" kern="0" dirty="0" smtClean="0">
              <a:latin typeface="Calibri" pitchFamily="34" charset="0"/>
            </a:endParaRPr>
          </a:p>
          <a:p>
            <a:pPr marL="800100" lvl="1" indent="-342900">
              <a:buFontTx/>
              <a:buChar char="•"/>
            </a:pPr>
            <a:r>
              <a:rPr lang="it-IT" sz="2000" kern="0" dirty="0" smtClean="0">
                <a:latin typeface="Calibri" pitchFamily="34" charset="0"/>
              </a:rPr>
              <a:t>International export vs </a:t>
            </a:r>
            <a:r>
              <a:rPr lang="it-IT" sz="2000" kern="0" dirty="0" err="1" smtClean="0">
                <a:latin typeface="Calibri" pitchFamily="34" charset="0"/>
              </a:rPr>
              <a:t>interregional</a:t>
            </a:r>
            <a:r>
              <a:rPr lang="it-IT" sz="2000" kern="0" dirty="0" smtClean="0">
                <a:latin typeface="Calibri" pitchFamily="34" charset="0"/>
              </a:rPr>
              <a:t> “export” (</a:t>
            </a:r>
            <a:r>
              <a:rPr lang="it-IT" sz="2000" kern="0" dirty="0" err="1" smtClean="0">
                <a:latin typeface="Calibri" pitchFamily="34" charset="0"/>
              </a:rPr>
              <a:t>see</a:t>
            </a:r>
            <a:r>
              <a:rPr lang="it-IT" sz="2000" kern="0" dirty="0" smtClean="0">
                <a:latin typeface="Calibri" pitchFamily="34" charset="0"/>
              </a:rPr>
              <a:t> Van </a:t>
            </a:r>
            <a:r>
              <a:rPr lang="it-IT" sz="2000" kern="0" dirty="0" err="1" smtClean="0">
                <a:latin typeface="Calibri" pitchFamily="34" charset="0"/>
              </a:rPr>
              <a:t>Oort</a:t>
            </a:r>
            <a:r>
              <a:rPr lang="it-IT" sz="2000" kern="0" dirty="0" smtClean="0">
                <a:latin typeface="Calibri" pitchFamily="34" charset="0"/>
              </a:rPr>
              <a:t> dati IPTS)</a:t>
            </a:r>
          </a:p>
          <a:p>
            <a:pPr marL="1200150" lvl="2" indent="-342900">
              <a:buFontTx/>
              <a:buChar char="•"/>
            </a:pPr>
            <a:r>
              <a:rPr lang="it-IT" sz="2000" kern="0" dirty="0" smtClean="0">
                <a:latin typeface="Calibri" pitchFamily="34" charset="0"/>
              </a:rPr>
              <a:t>(Stefania)</a:t>
            </a:r>
          </a:p>
          <a:p>
            <a:pPr marL="1200150" lvl="2" indent="-342900">
              <a:buFontTx/>
              <a:buChar char="•"/>
            </a:pPr>
            <a:endParaRPr lang="it-IT" sz="2000" kern="0" dirty="0" smtClean="0">
              <a:latin typeface="Calibri" pitchFamily="34" charset="0"/>
            </a:endParaRPr>
          </a:p>
          <a:p>
            <a:pPr marL="1200150" lvl="2" indent="-342900">
              <a:buFontTx/>
              <a:buChar char="•"/>
            </a:pPr>
            <a:endParaRPr lang="it-IT" sz="2000" kern="0" dirty="0" smtClean="0">
              <a:latin typeface="Calibri" pitchFamily="34" charset="0"/>
            </a:endParaRPr>
          </a:p>
          <a:p>
            <a:pPr marL="800100" lvl="1" indent="-342900">
              <a:buFontTx/>
              <a:buChar char="•"/>
            </a:pPr>
            <a:r>
              <a:rPr lang="it-IT" sz="2000" kern="0" dirty="0" smtClean="0">
                <a:latin typeface="Calibri" pitchFamily="34" charset="0"/>
              </a:rPr>
              <a:t>Innovation </a:t>
            </a:r>
            <a:r>
              <a:rPr lang="it-IT" sz="2000" kern="0" dirty="0" err="1" smtClean="0">
                <a:latin typeface="Calibri" pitchFamily="34" charset="0"/>
              </a:rPr>
              <a:t>as</a:t>
            </a:r>
            <a:r>
              <a:rPr lang="it-IT" sz="2000" kern="0" dirty="0" smtClean="0">
                <a:latin typeface="Calibri" pitchFamily="34" charset="0"/>
              </a:rPr>
              <a:t> a </a:t>
            </a:r>
            <a:r>
              <a:rPr lang="it-IT" sz="2000" kern="0" dirty="0" err="1" smtClean="0">
                <a:latin typeface="Calibri" pitchFamily="34" charset="0"/>
              </a:rPr>
              <a:t>function</a:t>
            </a:r>
            <a:r>
              <a:rPr lang="it-IT" sz="2000" kern="0" dirty="0" smtClean="0">
                <a:latin typeface="Calibri" pitchFamily="34" charset="0"/>
              </a:rPr>
              <a:t> of export performance (</a:t>
            </a:r>
            <a:r>
              <a:rPr lang="it-IT" sz="2000" kern="0" dirty="0" err="1" smtClean="0">
                <a:latin typeface="Calibri" pitchFamily="34" charset="0"/>
              </a:rPr>
              <a:t>see</a:t>
            </a:r>
            <a:r>
              <a:rPr lang="it-IT" sz="2000" kern="0" dirty="0" smtClean="0">
                <a:latin typeface="Calibri" pitchFamily="34" charset="0"/>
              </a:rPr>
              <a:t> Bratti e Felice, e Lopez Baso and </a:t>
            </a:r>
            <a:r>
              <a:rPr lang="it-IT" sz="2000" kern="0" dirty="0" err="1" smtClean="0">
                <a:latin typeface="Calibri" pitchFamily="34" charset="0"/>
              </a:rPr>
              <a:t>Motellon</a:t>
            </a:r>
            <a:r>
              <a:rPr lang="it-IT" sz="2000" kern="0" dirty="0" smtClean="0">
                <a:latin typeface="Calibri" pitchFamily="34" charset="0"/>
              </a:rPr>
              <a:t>)</a:t>
            </a:r>
          </a:p>
          <a:p>
            <a:pPr marL="1200150" lvl="2" indent="-342900">
              <a:buFontTx/>
              <a:buChar char="•"/>
            </a:pPr>
            <a:r>
              <a:rPr lang="it-IT" sz="2000" kern="0" dirty="0" smtClean="0">
                <a:latin typeface="Calibri" pitchFamily="34" charset="0"/>
              </a:rPr>
              <a:t>(Carola)</a:t>
            </a:r>
          </a:p>
          <a:p>
            <a:pPr marL="342900" lvl="0" indent="-342900" eaLnBrk="0" hangingPunct="0">
              <a:spcBef>
                <a:spcPct val="20000"/>
              </a:spcBef>
              <a:buFontTx/>
              <a:buChar char="•"/>
              <a:defRPr/>
            </a:pPr>
            <a:endParaRPr lang="it-IT" sz="2000" kern="0" dirty="0">
              <a:solidFill>
                <a:srgbClr val="FF0000"/>
              </a:solidFill>
              <a:latin typeface="Calibri" pitchFamily="34" charset="0"/>
            </a:endParaRPr>
          </a:p>
          <a:p>
            <a:pPr marL="342900" lvl="0" indent="-342900" eaLnBrk="0" hangingPunct="0">
              <a:spcBef>
                <a:spcPct val="20000"/>
              </a:spcBef>
              <a:buFontTx/>
              <a:buChar char="•"/>
              <a:defRPr/>
            </a:pPr>
            <a:endParaRPr lang="it-IT" sz="2000" kern="0" dirty="0" smtClean="0">
              <a:solidFill>
                <a:srgbClr val="FF0000"/>
              </a:solidFill>
              <a:latin typeface="Calibri"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err="1" smtClean="0"/>
              <a:t>Melitz</a:t>
            </a:r>
            <a:r>
              <a:rPr lang="en-US" dirty="0" smtClean="0"/>
              <a:t> (2003)</a:t>
            </a:r>
            <a:endParaRPr lang="it-IT" dirty="0"/>
          </a:p>
        </p:txBody>
      </p:sp>
      <p:sp>
        <p:nvSpPr>
          <p:cNvPr id="3" name="Segnaposto contenuto 2"/>
          <p:cNvSpPr>
            <a:spLocks noGrp="1"/>
          </p:cNvSpPr>
          <p:nvPr>
            <p:ph idx="1"/>
          </p:nvPr>
        </p:nvSpPr>
        <p:spPr/>
        <p:txBody>
          <a:bodyPr/>
          <a:lstStyle/>
          <a:p>
            <a:r>
              <a:rPr lang="en-GB" sz="1600" dirty="0" err="1" smtClean="0"/>
              <a:t>Melitz</a:t>
            </a:r>
            <a:r>
              <a:rPr lang="en-GB" sz="1600" dirty="0" smtClean="0"/>
              <a:t> (2003) builds a dynamic industry model with heterogeneous firms operating in (Dixit-</a:t>
            </a:r>
            <a:r>
              <a:rPr lang="en-GB" sz="1600" dirty="0" err="1" smtClean="0"/>
              <a:t>Stiglitz</a:t>
            </a:r>
            <a:r>
              <a:rPr lang="en-GB" sz="1600" dirty="0" smtClean="0"/>
              <a:t>) monopolistically competitive industries.</a:t>
            </a:r>
          </a:p>
          <a:p>
            <a:endParaRPr lang="en-GB" sz="1600" dirty="0" smtClean="0"/>
          </a:p>
          <a:p>
            <a:r>
              <a:rPr lang="en-GB" sz="1600" dirty="0" smtClean="0"/>
              <a:t>Firms incur a fixed cost to export. However, each has to make a productivity draw from an exogenous distribution which determines whether they produce and export, and an endogenously determined productivity threshold determines who does and does not export.</a:t>
            </a:r>
          </a:p>
          <a:p>
            <a:endParaRPr lang="en-GB" sz="1600" dirty="0" smtClean="0"/>
          </a:p>
          <a:p>
            <a:r>
              <a:rPr lang="en-GB" sz="1600" dirty="0" smtClean="0"/>
              <a:t>The interaction of these raises industry productivity.</a:t>
            </a:r>
          </a:p>
          <a:p>
            <a:pPr lvl="1"/>
            <a:r>
              <a:rPr lang="en-GB" sz="1600" dirty="0" smtClean="0"/>
              <a:t>First, there is a rationalisation effect. Exporting increases expected profit, which induces entry, pushes up the productivity threshold for survival and drives out the least efficient firms. Clearly this raises average industry productivity.</a:t>
            </a:r>
          </a:p>
          <a:p>
            <a:pPr lvl="1"/>
            <a:r>
              <a:rPr lang="en-GB" sz="1600" dirty="0" smtClean="0"/>
              <a:t>Second, exporting allows the most productive firms to expand and causes less productive firms to contract</a:t>
            </a:r>
            <a:endParaRPr lang="en-GB" sz="1600" dirty="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6" name="Picture 2"/>
          <p:cNvPicPr>
            <a:picLocks noChangeAspect="1" noChangeArrowheads="1"/>
          </p:cNvPicPr>
          <p:nvPr/>
        </p:nvPicPr>
        <p:blipFill>
          <a:blip r:embed="rId2" cstate="print"/>
          <a:srcRect/>
          <a:stretch>
            <a:fillRect/>
          </a:stretch>
        </p:blipFill>
        <p:spPr bwMode="auto">
          <a:xfrm>
            <a:off x="704397" y="1867644"/>
            <a:ext cx="7468003" cy="3721596"/>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idx="4294967295"/>
          </p:nvPr>
        </p:nvSpPr>
        <p:spPr bwMode="auto">
          <a:xfrm>
            <a:off x="180000" y="108000"/>
            <a:ext cx="8820150" cy="533400"/>
          </a:xfrm>
          <a:prstGeom prst="rect">
            <a:avLst/>
          </a:prstGeom>
          <a:noFill/>
          <a:ln w="9525">
            <a:noFill/>
            <a:miter lim="800000"/>
            <a:headEnd/>
            <a:tailEnd/>
          </a:ln>
        </p:spPr>
        <p:txBody>
          <a:bodyPr/>
          <a:lstStyle/>
          <a:p>
            <a:pPr eaLnBrk="1" hangingPunct="1"/>
            <a:r>
              <a:rPr lang="en-GB" kern="1200" dirty="0" smtClean="0">
                <a:latin typeface="Calibri" pitchFamily="34" charset="0"/>
                <a:ea typeface="+mn-ea"/>
                <a:cs typeface="+mn-cs"/>
              </a:rPr>
              <a:t>Empirics on firm export performance</a:t>
            </a:r>
          </a:p>
        </p:txBody>
      </p:sp>
      <p:sp>
        <p:nvSpPr>
          <p:cNvPr id="10243" name="Segnaposto contenuto 2"/>
          <p:cNvSpPr>
            <a:spLocks noGrp="1"/>
          </p:cNvSpPr>
          <p:nvPr>
            <p:ph idx="4294967295"/>
          </p:nvPr>
        </p:nvSpPr>
        <p:spPr>
          <a:xfrm>
            <a:off x="179998" y="900000"/>
            <a:ext cx="8712481" cy="5193296"/>
          </a:xfrm>
        </p:spPr>
        <p:txBody>
          <a:bodyPr/>
          <a:lstStyle/>
          <a:p>
            <a:r>
              <a:rPr lang="en-US" sz="2000" dirty="0" smtClean="0">
                <a:latin typeface="Calibri" pitchFamily="34" charset="0"/>
              </a:rPr>
              <a:t>Firm export performance has been measured in two ways</a:t>
            </a:r>
          </a:p>
          <a:p>
            <a:pPr lvl="1"/>
            <a:r>
              <a:rPr lang="en-US" sz="2000" dirty="0" smtClean="0">
                <a:solidFill>
                  <a:srgbClr val="FF0000"/>
                </a:solidFill>
                <a:latin typeface="Calibri" pitchFamily="34" charset="0"/>
              </a:rPr>
              <a:t>Extensive</a:t>
            </a:r>
            <a:r>
              <a:rPr lang="en-US" sz="2000" dirty="0" smtClean="0">
                <a:latin typeface="Calibri" pitchFamily="34" charset="0"/>
              </a:rPr>
              <a:t> margin, that is the decision to export or not</a:t>
            </a:r>
          </a:p>
          <a:p>
            <a:pPr lvl="1"/>
            <a:r>
              <a:rPr lang="en-US" sz="2000" dirty="0" smtClean="0">
                <a:solidFill>
                  <a:srgbClr val="FF0000"/>
                </a:solidFill>
                <a:latin typeface="Calibri" pitchFamily="34" charset="0"/>
              </a:rPr>
              <a:t>Intensive</a:t>
            </a:r>
            <a:r>
              <a:rPr lang="en-US" sz="2000" dirty="0" smtClean="0">
                <a:latin typeface="Calibri" pitchFamily="34" charset="0"/>
              </a:rPr>
              <a:t> margin, that is quota of export on sales</a:t>
            </a:r>
          </a:p>
          <a:p>
            <a:pPr marL="57150" indent="0" algn="ctr">
              <a:buNone/>
            </a:pPr>
            <a:endParaRPr lang="en-US" sz="2000" dirty="0">
              <a:latin typeface="Calibri" pitchFamily="34" charset="0"/>
            </a:endParaRPr>
          </a:p>
          <a:p>
            <a:pPr marL="400050"/>
            <a:r>
              <a:rPr lang="en-US" dirty="0" smtClean="0">
                <a:latin typeface="Calibri" pitchFamily="34" charset="0"/>
              </a:rPr>
              <a:t>Empirical </a:t>
            </a:r>
            <a:r>
              <a:rPr lang="en-US" dirty="0">
                <a:latin typeface="Calibri" pitchFamily="34" charset="0"/>
              </a:rPr>
              <a:t>studies exploiting firm-level data have provided wide evidence supporting the role played by </a:t>
            </a:r>
            <a:r>
              <a:rPr lang="en-US" dirty="0">
                <a:solidFill>
                  <a:srgbClr val="FF0000"/>
                </a:solidFill>
                <a:latin typeface="Calibri" pitchFamily="34" charset="0"/>
              </a:rPr>
              <a:t>productivity</a:t>
            </a:r>
            <a:r>
              <a:rPr lang="en-US" dirty="0">
                <a:latin typeface="Calibri" pitchFamily="34" charset="0"/>
              </a:rPr>
              <a:t> and other sources of firm heterogeneity in explaining firm export activity </a:t>
            </a:r>
            <a:r>
              <a:rPr lang="en-US" sz="2000" dirty="0" smtClean="0">
                <a:latin typeface="Calibri" pitchFamily="34" charset="0"/>
              </a:rPr>
              <a:t>See, among others, Bernard </a:t>
            </a:r>
            <a:r>
              <a:rPr lang="en-US" sz="2000" dirty="0">
                <a:latin typeface="Calibri" pitchFamily="34" charset="0"/>
              </a:rPr>
              <a:t>and Jensen, </a:t>
            </a:r>
            <a:r>
              <a:rPr lang="en-US" sz="2000" dirty="0" smtClean="0">
                <a:latin typeface="Calibri" pitchFamily="34" charset="0"/>
              </a:rPr>
              <a:t>2004, </a:t>
            </a:r>
            <a:r>
              <a:rPr lang="en-US" sz="2000" dirty="0" err="1" smtClean="0">
                <a:latin typeface="Calibri" pitchFamily="34" charset="0"/>
              </a:rPr>
              <a:t>Sterlacchini</a:t>
            </a:r>
            <a:r>
              <a:rPr lang="en-US" sz="2000" dirty="0" smtClean="0">
                <a:latin typeface="Calibri" pitchFamily="34" charset="0"/>
              </a:rPr>
              <a:t>, 1999; Basile, 2001; Roper and Love, 2002; </a:t>
            </a:r>
            <a:r>
              <a:rPr lang="en-US" sz="2000" dirty="0" err="1" smtClean="0">
                <a:latin typeface="Calibri" pitchFamily="34" charset="0"/>
              </a:rPr>
              <a:t>Lachenmaier</a:t>
            </a:r>
            <a:r>
              <a:rPr lang="en-US" sz="2000" dirty="0" smtClean="0">
                <a:latin typeface="Calibri" pitchFamily="34" charset="0"/>
              </a:rPr>
              <a:t> and </a:t>
            </a:r>
            <a:r>
              <a:rPr lang="en-US" sz="2000" dirty="0" err="1" smtClean="0">
                <a:latin typeface="Calibri" pitchFamily="34" charset="0"/>
              </a:rPr>
              <a:t>Woessmann</a:t>
            </a:r>
            <a:r>
              <a:rPr lang="en-US" sz="2000" dirty="0" smtClean="0">
                <a:latin typeface="Calibri" pitchFamily="34" charset="0"/>
              </a:rPr>
              <a:t>, 2006; Becker and Egger, 2009; </a:t>
            </a:r>
            <a:r>
              <a:rPr lang="en-US" sz="2000" dirty="0" err="1" smtClean="0">
                <a:latin typeface="Calibri" pitchFamily="34" charset="0"/>
              </a:rPr>
              <a:t>Cassiman</a:t>
            </a:r>
            <a:r>
              <a:rPr lang="en-US" sz="2000" dirty="0" smtClean="0">
                <a:latin typeface="Calibri" pitchFamily="34" charset="0"/>
              </a:rPr>
              <a:t> et al., 2010; </a:t>
            </a:r>
            <a:r>
              <a:rPr lang="en-US" sz="2000" dirty="0" err="1" smtClean="0">
                <a:latin typeface="Calibri" pitchFamily="34" charset="0"/>
              </a:rPr>
              <a:t>Cassiman</a:t>
            </a:r>
            <a:r>
              <a:rPr lang="en-US" sz="2000" dirty="0" smtClean="0">
                <a:latin typeface="Calibri" pitchFamily="34" charset="0"/>
              </a:rPr>
              <a:t> and </a:t>
            </a:r>
            <a:r>
              <a:rPr lang="en-US" sz="2000" dirty="0" err="1" smtClean="0">
                <a:latin typeface="Calibri" pitchFamily="34" charset="0"/>
              </a:rPr>
              <a:t>Golovko</a:t>
            </a:r>
            <a:r>
              <a:rPr lang="en-US" sz="2000" dirty="0" smtClean="0">
                <a:latin typeface="Calibri" pitchFamily="34" charset="0"/>
              </a:rPr>
              <a:t>, 2011;</a:t>
            </a:r>
          </a:p>
          <a:p>
            <a:endParaRPr lang="en-US" sz="2000" dirty="0" smtClean="0">
              <a:latin typeface="Calibri" pitchFamily="34" charset="0"/>
            </a:endParaRPr>
          </a:p>
          <a:p>
            <a:r>
              <a:rPr lang="en-US" sz="2000" dirty="0" smtClean="0">
                <a:latin typeface="Calibri" pitchFamily="34" charset="0"/>
              </a:rPr>
              <a:t>For comprehensive surveys see Bernard et al (2007 and 2012), </a:t>
            </a:r>
            <a:r>
              <a:rPr lang="it-IT" sz="2000" dirty="0" smtClean="0">
                <a:latin typeface="Calibri" pitchFamily="34" charset="0"/>
              </a:rPr>
              <a:t>Greenaway and </a:t>
            </a:r>
            <a:r>
              <a:rPr lang="it-IT" sz="2000" dirty="0" err="1" smtClean="0">
                <a:latin typeface="Calibri" pitchFamily="34" charset="0"/>
              </a:rPr>
              <a:t>Kneller</a:t>
            </a:r>
            <a:r>
              <a:rPr lang="it-IT" sz="2000" dirty="0" smtClean="0">
                <a:latin typeface="Calibri" pitchFamily="34" charset="0"/>
              </a:rPr>
              <a:t> (2007), and </a:t>
            </a:r>
            <a:r>
              <a:rPr lang="en-US" sz="2000" dirty="0" smtClean="0">
                <a:latin typeface="Calibri" pitchFamily="34" charset="0"/>
              </a:rPr>
              <a:t>Wagner (2007 and 2012</a:t>
            </a:r>
            <a:r>
              <a:rPr lang="it-IT" sz="2000" dirty="0" smtClean="0">
                <a:latin typeface="Calibri" pitchFamily="34" charset="0"/>
              </a:rPr>
              <a:t>), </a:t>
            </a:r>
            <a:r>
              <a:rPr lang="en-US" sz="2000" dirty="0" smtClean="0">
                <a:latin typeface="Calibri" pitchFamily="34" charset="0"/>
              </a:rPr>
              <a:t>International Study Group on Exports and Productivity (ISGEP), 2008</a:t>
            </a:r>
            <a:endParaRPr lang="en-GB" sz="2000" dirty="0" smtClean="0">
              <a:latin typeface="Calibri" pitchFamily="34" charset="0"/>
            </a:endParaRPr>
          </a:p>
        </p:txBody>
      </p:sp>
    </p:spTree>
    <p:extLst>
      <p:ext uri="{BB962C8B-B14F-4D97-AF65-F5344CB8AC3E}">
        <p14:creationId xmlns:p14="http://schemas.microsoft.com/office/powerpoint/2010/main" xmlns="" val="2334489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idx="4294967295"/>
          </p:nvPr>
        </p:nvSpPr>
        <p:spPr bwMode="auto">
          <a:xfrm>
            <a:off x="179512" y="108000"/>
            <a:ext cx="8820150" cy="533400"/>
          </a:xfrm>
          <a:prstGeom prst="rect">
            <a:avLst/>
          </a:prstGeom>
          <a:noFill/>
          <a:ln w="9525">
            <a:noFill/>
            <a:miter lim="800000"/>
            <a:headEnd/>
            <a:tailEnd/>
          </a:ln>
        </p:spPr>
        <p:txBody>
          <a:bodyPr/>
          <a:lstStyle/>
          <a:p>
            <a:pPr eaLnBrk="1" hangingPunct="1"/>
            <a:r>
              <a:rPr lang="en-GB" sz="2400" kern="1200" dirty="0" smtClean="0">
                <a:latin typeface="Calibri" pitchFamily="34" charset="0"/>
                <a:ea typeface="+mn-ea"/>
                <a:cs typeface="+mn-cs"/>
              </a:rPr>
              <a:t>Empirics on export performance and innovation</a:t>
            </a:r>
          </a:p>
        </p:txBody>
      </p:sp>
      <p:sp>
        <p:nvSpPr>
          <p:cNvPr id="10243" name="Segnaposto contenuto 2"/>
          <p:cNvSpPr>
            <a:spLocks noGrp="1"/>
          </p:cNvSpPr>
          <p:nvPr>
            <p:ph idx="4294967295"/>
          </p:nvPr>
        </p:nvSpPr>
        <p:spPr>
          <a:xfrm>
            <a:off x="180000" y="900000"/>
            <a:ext cx="8640000" cy="5112072"/>
          </a:xfrm>
        </p:spPr>
        <p:txBody>
          <a:bodyPr/>
          <a:lstStyle/>
          <a:p>
            <a:endParaRPr lang="en-US" sz="2000" dirty="0" smtClean="0">
              <a:latin typeface="Calibri" pitchFamily="34" charset="0"/>
            </a:endParaRPr>
          </a:p>
          <a:p>
            <a:r>
              <a:rPr lang="en-GB" sz="2000" dirty="0" smtClean="0">
                <a:latin typeface="Calibri" pitchFamily="34" charset="0"/>
              </a:rPr>
              <a:t>Particularly, several recent papers have compared the export performance of innovative and non innovative firms, concluding that there is a significant positive correlation between </a:t>
            </a:r>
            <a:r>
              <a:rPr lang="en-GB" sz="2000" dirty="0" smtClean="0">
                <a:solidFill>
                  <a:srgbClr val="FF0000"/>
                </a:solidFill>
                <a:latin typeface="Calibri" pitchFamily="34" charset="0"/>
              </a:rPr>
              <a:t>innovation</a:t>
            </a:r>
            <a:r>
              <a:rPr lang="en-GB" sz="2000" dirty="0" smtClean="0">
                <a:latin typeface="Calibri" pitchFamily="34" charset="0"/>
              </a:rPr>
              <a:t> and </a:t>
            </a:r>
            <a:r>
              <a:rPr lang="en-GB" sz="2000" dirty="0" smtClean="0">
                <a:solidFill>
                  <a:srgbClr val="FF0000"/>
                </a:solidFill>
                <a:latin typeface="Calibri" pitchFamily="34" charset="0"/>
              </a:rPr>
              <a:t>exports</a:t>
            </a:r>
            <a:r>
              <a:rPr lang="en-GB" sz="2000" dirty="0" smtClean="0">
                <a:latin typeface="Calibri" pitchFamily="34" charset="0"/>
              </a:rPr>
              <a:t> (</a:t>
            </a:r>
            <a:r>
              <a:rPr lang="en-GB" sz="2000" dirty="0" err="1" smtClean="0">
                <a:latin typeface="Calibri" pitchFamily="34" charset="0"/>
              </a:rPr>
              <a:t>Basile</a:t>
            </a:r>
            <a:r>
              <a:rPr lang="en-GB" sz="2000" dirty="0" smtClean="0">
                <a:latin typeface="Calibri" pitchFamily="34" charset="0"/>
              </a:rPr>
              <a:t>, 2001; </a:t>
            </a:r>
            <a:r>
              <a:rPr lang="en-GB" sz="2000" dirty="0" err="1" smtClean="0">
                <a:latin typeface="Calibri" pitchFamily="34" charset="0"/>
              </a:rPr>
              <a:t>Castellani</a:t>
            </a:r>
            <a:r>
              <a:rPr lang="en-GB" sz="2000" dirty="0" smtClean="0">
                <a:latin typeface="Calibri" pitchFamily="34" charset="0"/>
              </a:rPr>
              <a:t> and </a:t>
            </a:r>
            <a:r>
              <a:rPr lang="en-GB" sz="2000" dirty="0" err="1" smtClean="0">
                <a:latin typeface="Calibri" pitchFamily="34" charset="0"/>
              </a:rPr>
              <a:t>Zanfei</a:t>
            </a:r>
            <a:r>
              <a:rPr lang="en-GB" sz="2000" dirty="0" smtClean="0">
                <a:latin typeface="Calibri" pitchFamily="34" charset="0"/>
              </a:rPr>
              <a:t>, 2007; </a:t>
            </a:r>
            <a:r>
              <a:rPr lang="en-GB" sz="2000" dirty="0" err="1" smtClean="0">
                <a:latin typeface="Calibri" pitchFamily="34" charset="0"/>
              </a:rPr>
              <a:t>Cassiman</a:t>
            </a:r>
            <a:r>
              <a:rPr lang="en-GB" sz="2000" dirty="0" smtClean="0">
                <a:latin typeface="Calibri" pitchFamily="34" charset="0"/>
              </a:rPr>
              <a:t> and </a:t>
            </a:r>
            <a:r>
              <a:rPr lang="en-GB" sz="2000" dirty="0" err="1" smtClean="0">
                <a:latin typeface="Calibri" pitchFamily="34" charset="0"/>
              </a:rPr>
              <a:t>Golovko</a:t>
            </a:r>
            <a:r>
              <a:rPr lang="en-GB" sz="2000" dirty="0" smtClean="0">
                <a:latin typeface="Calibri" pitchFamily="34" charset="0"/>
              </a:rPr>
              <a:t>, 2011).</a:t>
            </a:r>
          </a:p>
          <a:p>
            <a:endParaRPr lang="en-GB" sz="2000" dirty="0" smtClean="0">
              <a:latin typeface="Calibri" pitchFamily="34" charset="0"/>
            </a:endParaRPr>
          </a:p>
          <a:p>
            <a:r>
              <a:rPr lang="en-GB" sz="2000" dirty="0" smtClean="0">
                <a:latin typeface="Calibri" pitchFamily="34" charset="0"/>
              </a:rPr>
              <a:t>Although it can be argued that such correlation is the result of exporting firms been more prone to innovate (e.g. Aw et al, 2007; </a:t>
            </a:r>
            <a:r>
              <a:rPr lang="en-GB" sz="2000" dirty="0" err="1" smtClean="0">
                <a:latin typeface="Calibri" pitchFamily="34" charset="0"/>
              </a:rPr>
              <a:t>Bratti</a:t>
            </a:r>
            <a:r>
              <a:rPr lang="en-GB" sz="2000" dirty="0" smtClean="0">
                <a:latin typeface="Calibri" pitchFamily="34" charset="0"/>
              </a:rPr>
              <a:t> and </a:t>
            </a:r>
            <a:r>
              <a:rPr lang="en-GB" sz="2000" dirty="0" err="1" smtClean="0">
                <a:latin typeface="Calibri" pitchFamily="34" charset="0"/>
              </a:rPr>
              <a:t>Felice</a:t>
            </a:r>
            <a:r>
              <a:rPr lang="en-GB" sz="2000" dirty="0" smtClean="0">
                <a:latin typeface="Calibri" pitchFamily="34" charset="0"/>
              </a:rPr>
              <a:t>, 2012), the evidence available so far provides strong support in favour of a causal effect which goes mainly from innovation to exports, particularly in the case of </a:t>
            </a:r>
            <a:r>
              <a:rPr lang="en-GB" sz="2000" dirty="0" smtClean="0">
                <a:solidFill>
                  <a:srgbClr val="FF0000"/>
                </a:solidFill>
                <a:latin typeface="Calibri" pitchFamily="34" charset="0"/>
              </a:rPr>
              <a:t>product</a:t>
            </a:r>
            <a:r>
              <a:rPr lang="en-GB" sz="2000" dirty="0" smtClean="0">
                <a:latin typeface="Calibri" pitchFamily="34" charset="0"/>
              </a:rPr>
              <a:t> </a:t>
            </a:r>
            <a:r>
              <a:rPr lang="en-GB" sz="2000" dirty="0" smtClean="0">
                <a:solidFill>
                  <a:srgbClr val="FF0000"/>
                </a:solidFill>
                <a:latin typeface="Calibri" pitchFamily="34" charset="0"/>
              </a:rPr>
              <a:t>innovations</a:t>
            </a:r>
            <a:r>
              <a:rPr lang="en-GB" sz="2000" dirty="0" smtClean="0">
                <a:latin typeface="Calibri" pitchFamily="34" charset="0"/>
              </a:rPr>
              <a:t> (</a:t>
            </a:r>
            <a:r>
              <a:rPr lang="en-GB" sz="2000" dirty="0" err="1" smtClean="0">
                <a:latin typeface="Calibri" pitchFamily="34" charset="0"/>
              </a:rPr>
              <a:t>Nassimbeni</a:t>
            </a:r>
            <a:r>
              <a:rPr lang="en-GB" sz="2000" dirty="0" smtClean="0">
                <a:latin typeface="Calibri" pitchFamily="34" charset="0"/>
              </a:rPr>
              <a:t>, 2001; Roper and Love, 2002; Nguyen et al, 2008; Caldera, 2010).</a:t>
            </a:r>
            <a:endParaRPr lang="en-GB" sz="2000" dirty="0" smtClean="0">
              <a:latin typeface="Calibri" pitchFamily="34" charset="0"/>
              <a:cs typeface="Times New Roman" panose="02020603050405020304" pitchFamily="18" charset="0"/>
            </a:endParaRPr>
          </a:p>
          <a:p>
            <a:endParaRPr lang="en-GB" sz="2100" dirty="0" smtClean="0">
              <a:latin typeface="Calibri" pitchFamily="34" charset="0"/>
              <a:cs typeface="Times New Roman" panose="02020603050405020304" pitchFamily="18" charset="0"/>
            </a:endParaRPr>
          </a:p>
        </p:txBody>
      </p:sp>
    </p:spTree>
    <p:extLst>
      <p:ext uri="{BB962C8B-B14F-4D97-AF65-F5344CB8AC3E}">
        <p14:creationId xmlns:p14="http://schemas.microsoft.com/office/powerpoint/2010/main" xmlns="" val="567705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idx="4294967295"/>
          </p:nvPr>
        </p:nvSpPr>
        <p:spPr bwMode="auto">
          <a:xfrm>
            <a:off x="180000" y="188640"/>
            <a:ext cx="8820150" cy="533400"/>
          </a:xfrm>
          <a:prstGeom prst="rect">
            <a:avLst/>
          </a:prstGeom>
          <a:noFill/>
          <a:ln w="9525">
            <a:noFill/>
            <a:miter lim="800000"/>
            <a:headEnd/>
            <a:tailEnd/>
          </a:ln>
        </p:spPr>
        <p:txBody>
          <a:bodyPr/>
          <a:lstStyle/>
          <a:p>
            <a:pPr eaLnBrk="1" hangingPunct="1"/>
            <a:r>
              <a:rPr lang="en-GB" sz="2000" kern="1200" dirty="0" smtClean="0">
                <a:ea typeface="+mn-ea"/>
                <a:cs typeface="+mn-cs"/>
              </a:rPr>
              <a:t>Empirics on export performance, innovation and regions</a:t>
            </a:r>
          </a:p>
        </p:txBody>
      </p:sp>
      <p:sp>
        <p:nvSpPr>
          <p:cNvPr id="10243" name="Segnaposto contenuto 2"/>
          <p:cNvSpPr>
            <a:spLocks noGrp="1"/>
          </p:cNvSpPr>
          <p:nvPr>
            <p:ph idx="4294967295"/>
          </p:nvPr>
        </p:nvSpPr>
        <p:spPr>
          <a:xfrm>
            <a:off x="180000" y="900000"/>
            <a:ext cx="8820150" cy="5481328"/>
          </a:xfrm>
        </p:spPr>
        <p:txBody>
          <a:bodyPr/>
          <a:lstStyle/>
          <a:p>
            <a:r>
              <a:rPr lang="en-GB" sz="2000" dirty="0" smtClean="0">
                <a:latin typeface="Calibri" pitchFamily="34" charset="0"/>
              </a:rPr>
              <a:t>Most studies that have analysed the link between innovation and firm exports have somewhat neglected the role of space. However, aggregate regional data show sharp disparities across regions in exports, that suggest a potential link in a way or another to some regional characteristics.</a:t>
            </a:r>
          </a:p>
          <a:p>
            <a:endParaRPr lang="en-GB" sz="2000" dirty="0" smtClean="0">
              <a:latin typeface="Calibri" pitchFamily="34" charset="0"/>
            </a:endParaRPr>
          </a:p>
          <a:p>
            <a:r>
              <a:rPr lang="en-GB" sz="2000" dirty="0" smtClean="0">
                <a:latin typeface="Calibri" pitchFamily="34" charset="0"/>
              </a:rPr>
              <a:t>A number of more recent firm-level studies recognises the potential role played by regional factors, and add them to the list of firm level characteristics when explaining firm export performance. </a:t>
            </a:r>
          </a:p>
          <a:p>
            <a:pPr lvl="1"/>
            <a:r>
              <a:rPr lang="en-GB" sz="1600" dirty="0" err="1" smtClean="0">
                <a:latin typeface="Calibri" pitchFamily="34" charset="0"/>
              </a:rPr>
              <a:t>Andersson</a:t>
            </a:r>
            <a:r>
              <a:rPr lang="en-GB" sz="1600" dirty="0" smtClean="0">
                <a:latin typeface="Calibri" pitchFamily="34" charset="0"/>
              </a:rPr>
              <a:t> M, Weiss J F (2012): Sweden, 1997-2004 </a:t>
            </a:r>
          </a:p>
          <a:p>
            <a:pPr lvl="1"/>
            <a:r>
              <a:rPr lang="en-GB" sz="1600" dirty="0" smtClean="0">
                <a:latin typeface="Calibri" pitchFamily="34" charset="0"/>
              </a:rPr>
              <a:t>Koenig et al, (2010): France, 1998-2003</a:t>
            </a:r>
          </a:p>
          <a:p>
            <a:pPr lvl="1"/>
            <a:r>
              <a:rPr lang="en-GB" sz="1600" b="1" dirty="0" err="1" smtClean="0">
                <a:latin typeface="Calibri" pitchFamily="34" charset="0"/>
                <a:cs typeface="Times New Roman" panose="02020603050405020304" pitchFamily="18" charset="0"/>
              </a:rPr>
              <a:t>Becchetti</a:t>
            </a:r>
            <a:r>
              <a:rPr lang="en-GB" sz="1600" b="1" dirty="0" smtClean="0">
                <a:latin typeface="Calibri" pitchFamily="34" charset="0"/>
                <a:cs typeface="Times New Roman" panose="02020603050405020304" pitchFamily="18" charset="0"/>
              </a:rPr>
              <a:t> e Rossi, (2001): Italy, 1989-1991</a:t>
            </a:r>
          </a:p>
          <a:p>
            <a:pPr lvl="1"/>
            <a:r>
              <a:rPr lang="en-GB" sz="1600" b="1" dirty="0" err="1" smtClean="0">
                <a:latin typeface="Calibri" pitchFamily="34" charset="0"/>
                <a:cs typeface="Times New Roman" panose="02020603050405020304" pitchFamily="18" charset="0"/>
              </a:rPr>
              <a:t>Antonietti</a:t>
            </a:r>
            <a:r>
              <a:rPr lang="en-GB" sz="1600" b="1" dirty="0" smtClean="0">
                <a:latin typeface="Calibri" pitchFamily="34" charset="0"/>
                <a:cs typeface="Times New Roman" panose="02020603050405020304" pitchFamily="18" charset="0"/>
              </a:rPr>
              <a:t> and </a:t>
            </a:r>
            <a:r>
              <a:rPr lang="en-GB" sz="1600" b="1" dirty="0" err="1" smtClean="0">
                <a:latin typeface="Calibri" pitchFamily="34" charset="0"/>
                <a:cs typeface="Times New Roman" panose="02020603050405020304" pitchFamily="18" charset="0"/>
              </a:rPr>
              <a:t>Cainelli</a:t>
            </a:r>
            <a:r>
              <a:rPr lang="en-GB" sz="1600" b="1" dirty="0" smtClean="0">
                <a:latin typeface="Calibri" pitchFamily="34" charset="0"/>
                <a:cs typeface="Times New Roman" panose="02020603050405020304" pitchFamily="18" charset="0"/>
              </a:rPr>
              <a:t>, (2011): Italy, 1998-2003</a:t>
            </a:r>
            <a:endParaRPr lang="en-GB" sz="1600" b="1" dirty="0" smtClean="0">
              <a:latin typeface="Calibri" pitchFamily="34" charset="0"/>
            </a:endParaRPr>
          </a:p>
          <a:p>
            <a:pPr lvl="1"/>
            <a:r>
              <a:rPr lang="en-GB" sz="1600" dirty="0" smtClean="0">
                <a:latin typeface="Calibri" pitchFamily="34" charset="0"/>
              </a:rPr>
              <a:t>Greenaway and Kneller, (2004): UK, 1998-2002</a:t>
            </a:r>
          </a:p>
          <a:p>
            <a:pPr lvl="1"/>
            <a:r>
              <a:rPr lang="en-GB" sz="1600" dirty="0" err="1" smtClean="0">
                <a:latin typeface="Calibri" pitchFamily="34" charset="0"/>
              </a:rPr>
              <a:t>Farole</a:t>
            </a:r>
            <a:r>
              <a:rPr lang="en-GB" sz="1600" dirty="0" smtClean="0">
                <a:latin typeface="Calibri" pitchFamily="34" charset="0"/>
              </a:rPr>
              <a:t> and Winkler, (2013): multi-country</a:t>
            </a:r>
          </a:p>
          <a:p>
            <a:pPr lvl="1"/>
            <a:r>
              <a:rPr lang="en-GB" sz="1600" dirty="0" smtClean="0">
                <a:latin typeface="Calibri" pitchFamily="34" charset="0"/>
              </a:rPr>
              <a:t>Rodríguez-Pose et al, (2013), Indonesia 1990-2005</a:t>
            </a:r>
          </a:p>
          <a:p>
            <a:pPr lvl="1"/>
            <a:r>
              <a:rPr lang="en-GB" sz="1600" dirty="0" err="1" smtClean="0">
                <a:latin typeface="Calibri" pitchFamily="34" charset="0"/>
              </a:rPr>
              <a:t>Mukim</a:t>
            </a:r>
            <a:r>
              <a:rPr lang="en-GB" sz="1600" dirty="0" smtClean="0">
                <a:latin typeface="Calibri" pitchFamily="34" charset="0"/>
              </a:rPr>
              <a:t> (2012): India 1999-2004</a:t>
            </a:r>
          </a:p>
          <a:p>
            <a:pPr lvl="1"/>
            <a:r>
              <a:rPr lang="en-GB" sz="1600" dirty="0" smtClean="0">
                <a:latin typeface="Calibri" pitchFamily="34" charset="0"/>
              </a:rPr>
              <a:t>Lopez-</a:t>
            </a:r>
            <a:r>
              <a:rPr lang="en-GB" sz="1600" dirty="0" err="1" smtClean="0">
                <a:latin typeface="Calibri" pitchFamily="34" charset="0"/>
              </a:rPr>
              <a:t>Baso</a:t>
            </a:r>
            <a:r>
              <a:rPr lang="en-GB" sz="1600" dirty="0" smtClean="0">
                <a:latin typeface="Calibri" pitchFamily="34" charset="0"/>
              </a:rPr>
              <a:t> and </a:t>
            </a:r>
            <a:r>
              <a:rPr lang="en-GB" sz="1600" dirty="0" err="1" smtClean="0">
                <a:latin typeface="Calibri" pitchFamily="34" charset="0"/>
              </a:rPr>
              <a:t>Motellon</a:t>
            </a:r>
            <a:r>
              <a:rPr lang="en-GB" sz="1600" dirty="0" smtClean="0">
                <a:latin typeface="Calibri" pitchFamily="34" charset="0"/>
              </a:rPr>
              <a:t>, (2013), Spain, 2004</a:t>
            </a:r>
            <a:endParaRPr lang="en-GB" sz="2000" dirty="0" smtClean="0">
              <a:latin typeface="Calibri" pitchFamily="34" charset="0"/>
            </a:endParaRPr>
          </a:p>
          <a:p>
            <a:pPr>
              <a:buNone/>
            </a:pPr>
            <a:r>
              <a:rPr lang="da-DK" sz="2000" dirty="0" smtClean="0">
                <a:latin typeface="Calibri" pitchFamily="34" charset="0"/>
              </a:rPr>
              <a:t>	</a:t>
            </a:r>
            <a:endParaRPr lang="en-GB" sz="2000" dirty="0" smtClean="0">
              <a:latin typeface="Calibri" pitchFamily="34" charset="0"/>
            </a:endParaRPr>
          </a:p>
        </p:txBody>
      </p:sp>
    </p:spTree>
    <p:extLst>
      <p:ext uri="{BB962C8B-B14F-4D97-AF65-F5344CB8AC3E}">
        <p14:creationId xmlns:p14="http://schemas.microsoft.com/office/powerpoint/2010/main" xmlns="" val="2080828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CRENoS newlogo">
  <a:themeElements>
    <a:clrScheme name="Template CRENoS new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CRENoS newlog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762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lnDef>
  </a:objectDefaults>
  <a:extraClrSchemeLst>
    <a:extraClrScheme>
      <a:clrScheme name="Template CRENoS new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CRENoS new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CRENoS new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CRENoS new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CRENoS new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CRENoS new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CRENoS new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CRENoS new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CRENoS new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CRENoS new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CRENoS new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CRENoS new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15789</TotalTime>
  <Words>3160</Words>
  <Application>Microsoft Office PowerPoint</Application>
  <PresentationFormat>Presentazione su schermo (4:3)</PresentationFormat>
  <Paragraphs>578</Paragraphs>
  <Slides>41</Slides>
  <Notes>29</Notes>
  <HiddenSlides>7</HiddenSlides>
  <MMClips>0</MMClips>
  <ScaleCrop>false</ScaleCrop>
  <HeadingPairs>
    <vt:vector size="4" baseType="variant">
      <vt:variant>
        <vt:lpstr>Tema</vt:lpstr>
      </vt:variant>
      <vt:variant>
        <vt:i4>2</vt:i4>
      </vt:variant>
      <vt:variant>
        <vt:lpstr>Titoli diapositive</vt:lpstr>
      </vt:variant>
      <vt:variant>
        <vt:i4>41</vt:i4>
      </vt:variant>
    </vt:vector>
  </HeadingPairs>
  <TitlesOfParts>
    <vt:vector size="43" baseType="lpstr">
      <vt:lpstr>Template CRENoS newlogo</vt:lpstr>
      <vt:lpstr>Personalizza struttura</vt:lpstr>
      <vt:lpstr>  Innovation activities and learning processes in the crisis.  Evidence from Italian international and interregional trade in manufacturing and services</vt:lpstr>
      <vt:lpstr>Motivation / 1</vt:lpstr>
      <vt:lpstr>Motivation / 2</vt:lpstr>
      <vt:lpstr>Theoretical foundations</vt:lpstr>
      <vt:lpstr>Melitz (2003)</vt:lpstr>
      <vt:lpstr>Diapositiva 6</vt:lpstr>
      <vt:lpstr>Empirics on firm export performance</vt:lpstr>
      <vt:lpstr>Empirics on export performance and innovation</vt:lpstr>
      <vt:lpstr>Empirics on export performance, innovation and regions</vt:lpstr>
      <vt:lpstr>Diapositiva 10</vt:lpstr>
      <vt:lpstr>Becchetti and Rossi, 2001</vt:lpstr>
      <vt:lpstr>Antonietti and Cainelli, 2011</vt:lpstr>
      <vt:lpstr>Diapositiva 13</vt:lpstr>
      <vt:lpstr>Aim and contribution</vt:lpstr>
      <vt:lpstr>Dataset / 1</vt:lpstr>
      <vt:lpstr>Dataset / 2</vt:lpstr>
      <vt:lpstr>Dataset/3: Size class and geographical distributions</vt:lpstr>
      <vt:lpstr>Some descriptive statistics/1</vt:lpstr>
      <vt:lpstr>Some descriptive statistics/1</vt:lpstr>
      <vt:lpstr>Some descriptive statistics/2</vt:lpstr>
      <vt:lpstr>Some descriptive statistics/3</vt:lpstr>
      <vt:lpstr>Empirical model: the extensive and the intensive margin</vt:lpstr>
      <vt:lpstr>Empirical model / the variables</vt:lpstr>
      <vt:lpstr>Empirical model / the variables</vt:lpstr>
      <vt:lpstr>Main hypothesis</vt:lpstr>
      <vt:lpstr>Estimation method</vt:lpstr>
      <vt:lpstr>Estimation strategy</vt:lpstr>
      <vt:lpstr>Extensive margin models/1 </vt:lpstr>
      <vt:lpstr>Extensive margin models: average marginal effects</vt:lpstr>
      <vt:lpstr>Extensive margin models: average marginal effects</vt:lpstr>
      <vt:lpstr>Extensive margin models per type of innovation</vt:lpstr>
      <vt:lpstr>Intensive margin models  </vt:lpstr>
      <vt:lpstr>Main results/extensive model_1 </vt:lpstr>
      <vt:lpstr>Main results/extensive model_2 </vt:lpstr>
      <vt:lpstr>Main results/intensive model</vt:lpstr>
      <vt:lpstr>Speculative policy implications</vt:lpstr>
      <vt:lpstr>Extension 1: Extensive margin models for sub periods</vt:lpstr>
      <vt:lpstr>Extension 2: Extensive margin models for interregional flows</vt:lpstr>
      <vt:lpstr>Extensions</vt:lpstr>
      <vt:lpstr>Main questions and comments at RSA</vt:lpstr>
      <vt:lpstr>Future extensions?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Chia Laguna Resort: un caso studio per il turismo sostenibile</dc:title>
  <dc:creator>dc</dc:creator>
  <cp:lastModifiedBy>stefano usai</cp:lastModifiedBy>
  <cp:revision>957</cp:revision>
  <cp:lastPrinted>2015-01-08T14:49:01Z</cp:lastPrinted>
  <dcterms:created xsi:type="dcterms:W3CDTF">2007-04-19T16:39:44Z</dcterms:created>
  <dcterms:modified xsi:type="dcterms:W3CDTF">2015-11-24T13:56:22Z</dcterms:modified>
</cp:coreProperties>
</file>