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0" r:id="rId15"/>
    <p:sldId id="273" r:id="rId16"/>
    <p:sldId id="271" r:id="rId17"/>
    <p:sldId id="274" r:id="rId18"/>
    <p:sldId id="275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276"/>
      </p:cViewPr>
      <p:guideLst>
        <p:guide orient="horz" pos="347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7.wmf"/><Relationship Id="rId5" Type="http://schemas.openxmlformats.org/officeDocument/2006/relationships/image" Target="../media/image21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58.wmf"/><Relationship Id="rId4" Type="http://schemas.openxmlformats.org/officeDocument/2006/relationships/image" Target="../media/image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4.wmf"/><Relationship Id="rId4" Type="http://schemas.openxmlformats.org/officeDocument/2006/relationships/image" Target="../media/image7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7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12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9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0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1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8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1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6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3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8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70E2F-976C-444B-A08A-7EA5F9209AC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2B355-4BAE-42E4-B5F4-EC5F5A40C4E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2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7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6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7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78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9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7.bin"/><Relationship Id="rId25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4.bin"/><Relationship Id="rId24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oleObject" Target="../embeddings/oleObject20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2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4448" y="116646"/>
            <a:ext cx="8742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Giocando con la Equazione di Continuità</a:t>
            </a:r>
            <a:endParaRPr lang="en-US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97768" y="1052736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L’equazione di continuità ha soluzioni drammaticamente diverse a seconda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della presenza o meno dei vari termini,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della forma funzionale dei coefficienti in gioco 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delle condizioni al contorno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2575" y="2632224"/>
            <a:ext cx="83985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sua soluzione ci da la densità dei minoritari ovunque ed in qualsiasi momento (p(</a:t>
            </a:r>
            <a:r>
              <a:rPr lang="it-IT" dirty="0" err="1" smtClean="0"/>
              <a:t>x,t</a:t>
            </a:r>
            <a:r>
              <a:rPr lang="it-IT" dirty="0" smtClean="0"/>
              <a:t>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</a:t>
            </a:r>
            <a:r>
              <a:rPr lang="it-IT" dirty="0" smtClean="0"/>
              <a:t>a questa derivano le correnti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Da questa deriva la energia dissipata ad ogni istante (tasso di generazione)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O quella rilasciata (tasso di ricombinazione)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2575" y="4149080"/>
            <a:ext cx="73934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affrontare un problema specifico dobbiamo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Definire il dominio e le sue frontiere, e su queste le condizioni al contorno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Stabilire quali termini della equazione sono nulli e quali no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0255" y="5149584"/>
            <a:ext cx="9063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Quando avremo bruschi cambiamenti dei coefficienti, ci converrà spezzare il dominio. </a:t>
            </a:r>
          </a:p>
          <a:p>
            <a:endParaRPr lang="it-IT" dirty="0" smtClean="0"/>
          </a:p>
          <a:p>
            <a:r>
              <a:rPr lang="it-IT" dirty="0" smtClean="0"/>
              <a:t>Soprattutto quando in ciascuna parte del dominio spezzato i coefficienti saranno delle costanti.</a:t>
            </a:r>
          </a:p>
          <a:p>
            <a:endParaRPr lang="it-IT" dirty="0" smtClean="0"/>
          </a:p>
          <a:p>
            <a:r>
              <a:rPr lang="it-IT" dirty="0" smtClean="0"/>
              <a:t>Questo perché una equazione differenziale a coefficienti costanti è certamente più maneggevole di una a coefficienti variabili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4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5. </a:t>
            </a:r>
            <a:endParaRPr lang="en-US" sz="4000" b="1" dirty="0"/>
          </a:p>
        </p:txBody>
      </p:sp>
      <p:grpSp>
        <p:nvGrpSpPr>
          <p:cNvPr id="5" name="Gruppo 4"/>
          <p:cNvGrpSpPr/>
          <p:nvPr/>
        </p:nvGrpSpPr>
        <p:grpSpPr>
          <a:xfrm>
            <a:off x="539552" y="1873658"/>
            <a:ext cx="5932499" cy="1504800"/>
            <a:chOff x="1591829" y="4629146"/>
            <a:chExt cx="5932499" cy="1504800"/>
          </a:xfrm>
        </p:grpSpPr>
        <p:cxnSp>
          <p:nvCxnSpPr>
            <p:cNvPr id="6" name="Connettore 2 5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2 6"/>
            <p:cNvCxnSpPr/>
            <p:nvPr/>
          </p:nvCxnSpPr>
          <p:spPr>
            <a:xfrm flipV="1">
              <a:off x="4558078" y="4629146"/>
              <a:ext cx="0" cy="960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sellaDiTesto 8"/>
            <p:cNvSpPr txBox="1"/>
            <p:nvPr/>
          </p:nvSpPr>
          <p:spPr>
            <a:xfrm>
              <a:off x="7262718" y="576461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10" name="CasellaDiTesto 9"/>
            <p:cNvSpPr txBox="1"/>
            <p:nvPr/>
          </p:nvSpPr>
          <p:spPr>
            <a:xfrm>
              <a:off x="4089060" y="465057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4419600" y="57025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sp>
        <p:nvSpPr>
          <p:cNvPr id="13" name="Figura a mano libera 12"/>
          <p:cNvSpPr/>
          <p:nvPr/>
        </p:nvSpPr>
        <p:spPr>
          <a:xfrm>
            <a:off x="554182" y="2216727"/>
            <a:ext cx="5708073" cy="637309"/>
          </a:xfrm>
          <a:custGeom>
            <a:avLst/>
            <a:gdLst>
              <a:gd name="connsiteX0" fmla="*/ 0 w 5708073"/>
              <a:gd name="connsiteY0" fmla="*/ 623455 h 637309"/>
              <a:gd name="connsiteX1" fmla="*/ 2964873 w 5708073"/>
              <a:gd name="connsiteY1" fmla="*/ 623455 h 637309"/>
              <a:gd name="connsiteX2" fmla="*/ 2964873 w 5708073"/>
              <a:gd name="connsiteY2" fmla="*/ 0 h 637309"/>
              <a:gd name="connsiteX3" fmla="*/ 3726873 w 5708073"/>
              <a:gd name="connsiteY3" fmla="*/ 0 h 637309"/>
              <a:gd name="connsiteX4" fmla="*/ 3726873 w 5708073"/>
              <a:gd name="connsiteY4" fmla="*/ 637309 h 637309"/>
              <a:gd name="connsiteX5" fmla="*/ 5708073 w 5708073"/>
              <a:gd name="connsiteY5" fmla="*/ 637309 h 637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08073" h="637309">
                <a:moveTo>
                  <a:pt x="0" y="623455"/>
                </a:moveTo>
                <a:lnTo>
                  <a:pt x="2964873" y="623455"/>
                </a:lnTo>
                <a:lnTo>
                  <a:pt x="2964873" y="0"/>
                </a:lnTo>
                <a:lnTo>
                  <a:pt x="3726873" y="0"/>
                </a:lnTo>
                <a:lnTo>
                  <a:pt x="3726873" y="637309"/>
                </a:lnTo>
                <a:lnTo>
                  <a:pt x="5708073" y="637309"/>
                </a:ln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asellaDiTesto 13"/>
          <p:cNvSpPr txBox="1"/>
          <p:nvPr/>
        </p:nvSpPr>
        <p:spPr>
          <a:xfrm>
            <a:off x="4139952" y="29471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</a:t>
            </a:r>
            <a:r>
              <a:rPr lang="it-IT" baseline="-25000" dirty="0" smtClean="0"/>
              <a:t>0</a:t>
            </a:r>
            <a:endParaRPr lang="en-US" baseline="-250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202053" y="620688"/>
            <a:ext cx="42814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Come i casi 3 e 4. </a:t>
            </a:r>
          </a:p>
          <a:p>
            <a:r>
              <a:rPr lang="it-IT" dirty="0" smtClean="0"/>
              <a:t>Ma la luce si accende a t=0</a:t>
            </a:r>
          </a:p>
          <a:p>
            <a:r>
              <a:rPr lang="it-IT" dirty="0" smtClean="0"/>
              <a:t>E si spegne a t=t</a:t>
            </a:r>
            <a:r>
              <a:rPr lang="it-IT" baseline="-25000" dirty="0" smtClean="0"/>
              <a:t>0</a:t>
            </a:r>
            <a:r>
              <a:rPr lang="it-IT" dirty="0" smtClean="0"/>
              <a:t>.</a:t>
            </a:r>
          </a:p>
          <a:p>
            <a:r>
              <a:rPr lang="it-IT" dirty="0" smtClean="0"/>
              <a:t>Cosa succede restringendo o allargando t</a:t>
            </a:r>
            <a:r>
              <a:rPr lang="it-IT" baseline="-25000" dirty="0" smtClean="0"/>
              <a:t>0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smtClean="0"/>
              <a:t> </a:t>
            </a:r>
            <a:endParaRPr lang="en-US" dirty="0"/>
          </a:p>
        </p:txBody>
      </p:sp>
      <p:cxnSp>
        <p:nvCxnSpPr>
          <p:cNvPr id="25" name="Connettore 2 24"/>
          <p:cNvCxnSpPr/>
          <p:nvPr/>
        </p:nvCxnSpPr>
        <p:spPr>
          <a:xfrm>
            <a:off x="611560" y="5392269"/>
            <a:ext cx="58617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3542451" y="400506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27" name="Connettore 1 26"/>
          <p:cNvCxnSpPr/>
          <p:nvPr/>
        </p:nvCxnSpPr>
        <p:spPr>
          <a:xfrm>
            <a:off x="729025" y="5229200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 flipV="1">
            <a:off x="3519458" y="4005064"/>
            <a:ext cx="0" cy="1387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26268"/>
              </p:ext>
            </p:extLst>
          </p:nvPr>
        </p:nvGraphicFramePr>
        <p:xfrm>
          <a:off x="6518929" y="5089950"/>
          <a:ext cx="334199" cy="2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Equazione" r:id="rId3" imgW="228600" imgH="190440" progId="Equation.3">
                  <p:embed/>
                </p:oleObj>
              </mc:Choice>
              <mc:Fallback>
                <p:oleObj name="Equazione" r:id="rId3" imgW="2286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8929" y="5089950"/>
                        <a:ext cx="334199" cy="27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nettore 1 29"/>
          <p:cNvCxnSpPr/>
          <p:nvPr/>
        </p:nvCxnSpPr>
        <p:spPr>
          <a:xfrm>
            <a:off x="703478" y="4581128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226751"/>
              </p:ext>
            </p:extLst>
          </p:nvPr>
        </p:nvGraphicFramePr>
        <p:xfrm>
          <a:off x="629175" y="4202634"/>
          <a:ext cx="1008112" cy="38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Equazione" r:id="rId5" imgW="571320" imgH="215640" progId="Equation.3">
                  <p:embed/>
                </p:oleObj>
              </mc:Choice>
              <mc:Fallback>
                <p:oleObj name="Equazione" r:id="rId5" imgW="571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9175" y="4202634"/>
                        <a:ext cx="1008112" cy="380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nettore 2 31"/>
          <p:cNvCxnSpPr/>
          <p:nvPr/>
        </p:nvCxnSpPr>
        <p:spPr>
          <a:xfrm>
            <a:off x="2053012" y="4581128"/>
            <a:ext cx="0" cy="6480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60897"/>
              </p:ext>
            </p:extLst>
          </p:nvPr>
        </p:nvGraphicFramePr>
        <p:xfrm>
          <a:off x="1583112" y="4737837"/>
          <a:ext cx="46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zione" r:id="rId7" imgW="266400" imgH="215640" progId="Equation.3">
                  <p:embed/>
                </p:oleObj>
              </mc:Choice>
              <mc:Fallback>
                <p:oleObj name="Equazione" r:id="rId7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112" y="4737837"/>
                        <a:ext cx="46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Connettore 1 37"/>
          <p:cNvCxnSpPr>
            <a:stCxn id="13" idx="3"/>
          </p:cNvCxnSpPr>
          <p:nvPr/>
        </p:nvCxnSpPr>
        <p:spPr>
          <a:xfrm>
            <a:off x="4281055" y="2216727"/>
            <a:ext cx="0" cy="317554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>
            <a:off x="3519458" y="2264414"/>
            <a:ext cx="0" cy="317554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0" y="-2620"/>
            <a:ext cx="214687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 risolvere assieme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20939" y="107687"/>
            <a:ext cx="4702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Un momento di riflessione</a:t>
            </a:r>
            <a:endParaRPr lang="en-US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8189" y="1484784"/>
            <a:ext cx="8475659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Poi abbiamo visto un caso in cui l’equazione era differenziale nella sola t, e quindi era una equazione differenziale ordinaria del primo ordine.</a:t>
            </a:r>
          </a:p>
          <a:p>
            <a:endParaRPr lang="it-IT" dirty="0" smtClean="0"/>
          </a:p>
          <a:p>
            <a:r>
              <a:rPr lang="it-IT" dirty="0" smtClean="0"/>
              <a:t>Per giunta era a coefficienti costanti.</a:t>
            </a:r>
          </a:p>
          <a:p>
            <a:endParaRPr lang="it-IT" dirty="0"/>
          </a:p>
          <a:p>
            <a:r>
              <a:rPr lang="it-IT" dirty="0" smtClean="0"/>
              <a:t>O meglio: la abbiamo trasformata in due equazioni a coefficienti costanti, per i due domini t&lt;0 e t&gt;0, ed abbiamo imposto una </a:t>
            </a:r>
            <a:r>
              <a:rPr lang="it-IT" b="1" dirty="0" smtClean="0"/>
              <a:t>condizione di raccordo </a:t>
            </a:r>
            <a:r>
              <a:rPr lang="it-IT" dirty="0" smtClean="0"/>
              <a:t>in t=0. </a:t>
            </a:r>
          </a:p>
          <a:p>
            <a:endParaRPr lang="it-IT" dirty="0"/>
          </a:p>
          <a:p>
            <a:r>
              <a:rPr lang="it-IT" dirty="0" smtClean="0"/>
              <a:t>Questa non è altro che la richiesta di </a:t>
            </a:r>
            <a:r>
              <a:rPr lang="it-IT" b="1" dirty="0" smtClean="0"/>
              <a:t>continuità</a:t>
            </a:r>
            <a:r>
              <a:rPr lang="it-IT" dirty="0" smtClean="0"/>
              <a:t> della funzione </a:t>
            </a:r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r>
              <a:rPr lang="it-IT" dirty="0" smtClean="0"/>
              <a:t>(t) per ogni valore di t.</a:t>
            </a:r>
          </a:p>
          <a:p>
            <a:endParaRPr lang="it-IT" dirty="0" smtClean="0"/>
          </a:p>
          <a:p>
            <a:r>
              <a:rPr lang="it-IT" dirty="0" smtClean="0"/>
              <a:t>Notiamo questa cosa: equazione del </a:t>
            </a:r>
            <a:r>
              <a:rPr lang="it-IT" b="1" dirty="0" smtClean="0"/>
              <a:t>primo</a:t>
            </a:r>
            <a:r>
              <a:rPr lang="it-IT" dirty="0" smtClean="0"/>
              <a:t> ordine, </a:t>
            </a:r>
            <a:r>
              <a:rPr lang="it-IT" b="1" dirty="0" smtClean="0"/>
              <a:t>una</a:t>
            </a:r>
            <a:r>
              <a:rPr lang="it-IT" dirty="0" smtClean="0"/>
              <a:t> costante di integrazione, </a:t>
            </a:r>
            <a:r>
              <a:rPr lang="it-IT" b="1" dirty="0" smtClean="0"/>
              <a:t>una</a:t>
            </a:r>
            <a:r>
              <a:rPr lang="it-IT" dirty="0" smtClean="0"/>
              <a:t> condizione di raccordo (o al contorno)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93681" y="4999425"/>
            <a:ext cx="8604448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Adesso dovremo passare ai casi in cui c’è dipendenza dallo </a:t>
            </a:r>
            <a:r>
              <a:rPr lang="it-IT" b="1" i="1" dirty="0" smtClean="0"/>
              <a:t>spazio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Vedremo che nei casi indipendenti da t, l’equazione differenziale è ordinaria in x, ma del </a:t>
            </a:r>
            <a:r>
              <a:rPr lang="it-IT" b="1" dirty="0" smtClean="0"/>
              <a:t>secondo</a:t>
            </a:r>
            <a:r>
              <a:rPr lang="it-IT" dirty="0" smtClean="0"/>
              <a:t> ordine.</a:t>
            </a:r>
          </a:p>
          <a:p>
            <a:endParaRPr lang="it-IT" dirty="0"/>
          </a:p>
          <a:p>
            <a:r>
              <a:rPr lang="it-IT" dirty="0" smtClean="0"/>
              <a:t>Questo significa </a:t>
            </a:r>
            <a:r>
              <a:rPr lang="it-IT" b="1" dirty="0" smtClean="0"/>
              <a:t>DUE</a:t>
            </a:r>
            <a:r>
              <a:rPr lang="it-IT" dirty="0" smtClean="0"/>
              <a:t> costanti di integrazione, </a:t>
            </a:r>
            <a:r>
              <a:rPr lang="it-IT" b="1" dirty="0" smtClean="0"/>
              <a:t>DUE </a:t>
            </a:r>
            <a:r>
              <a:rPr lang="it-IT" dirty="0" smtClean="0"/>
              <a:t>condizioni di raccordo e/o contorno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467544" y="69246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Abbiamo visto due casi semplici (n.1 e n.2) in cui la equazione non era nemmeno differenziale, ma algebrica.</a:t>
            </a:r>
          </a:p>
        </p:txBody>
      </p:sp>
    </p:spTree>
    <p:extLst>
      <p:ext uri="{BB962C8B-B14F-4D97-AF65-F5344CB8AC3E}">
        <p14:creationId xmlns:p14="http://schemas.microsoft.com/office/powerpoint/2010/main" val="342420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1174483" y="1542193"/>
            <a:ext cx="4888695" cy="1728192"/>
            <a:chOff x="1691680" y="1268760"/>
            <a:chExt cx="4888695" cy="1440160"/>
          </a:xfrm>
        </p:grpSpPr>
        <p:sp>
          <p:nvSpPr>
            <p:cNvPr id="4" name="Rettangolo 3"/>
            <p:cNvSpPr/>
            <p:nvPr/>
          </p:nvSpPr>
          <p:spPr>
            <a:xfrm>
              <a:off x="1691680" y="1268760"/>
              <a:ext cx="2448272" cy="144016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4132103" y="1268760"/>
              <a:ext cx="2448272" cy="14401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uppo 12"/>
          <p:cNvGrpSpPr/>
          <p:nvPr/>
        </p:nvGrpSpPr>
        <p:grpSpPr>
          <a:xfrm>
            <a:off x="683568" y="1542193"/>
            <a:ext cx="432048" cy="1728192"/>
            <a:chOff x="683568" y="1196752"/>
            <a:chExt cx="432048" cy="1728192"/>
          </a:xfrm>
        </p:grpSpPr>
        <p:sp>
          <p:nvSpPr>
            <p:cNvPr id="7" name="Freccia a destra 6"/>
            <p:cNvSpPr/>
            <p:nvPr/>
          </p:nvSpPr>
          <p:spPr>
            <a:xfrm>
              <a:off x="683568" y="1196752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ccia a destra 7"/>
            <p:cNvSpPr/>
            <p:nvPr/>
          </p:nvSpPr>
          <p:spPr>
            <a:xfrm>
              <a:off x="683568" y="1484784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ccia a destra 8"/>
            <p:cNvSpPr/>
            <p:nvPr/>
          </p:nvSpPr>
          <p:spPr>
            <a:xfrm>
              <a:off x="683568" y="1772816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ccia a destra 9"/>
            <p:cNvSpPr/>
            <p:nvPr/>
          </p:nvSpPr>
          <p:spPr>
            <a:xfrm>
              <a:off x="683568" y="2060848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ccia a destra 10"/>
            <p:cNvSpPr/>
            <p:nvPr/>
          </p:nvSpPr>
          <p:spPr>
            <a:xfrm>
              <a:off x="683568" y="2348880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ccia a destra 11"/>
            <p:cNvSpPr/>
            <p:nvPr/>
          </p:nvSpPr>
          <p:spPr>
            <a:xfrm>
              <a:off x="683568" y="2636912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Connettore 1 14"/>
          <p:cNvCxnSpPr/>
          <p:nvPr/>
        </p:nvCxnSpPr>
        <p:spPr>
          <a:xfrm>
            <a:off x="1174483" y="1542193"/>
            <a:ext cx="0" cy="172819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6. </a:t>
            </a:r>
            <a:endParaRPr lang="en-US" sz="4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987823" y="789965"/>
            <a:ext cx="412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Iniezione laterale a regime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38719" y="835867"/>
            <a:ext cx="158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§2.5.1 del libro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083457" y="1507059"/>
            <a:ext cx="28624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Un fascio di luce di opportuna frequenza viene totalmente assorbito alla superficie x=0 di un semiconduttore di tipo n infinitamente esteso verso  destra (semi-infinito).</a:t>
            </a:r>
          </a:p>
          <a:p>
            <a:endParaRPr lang="it-IT" sz="1400" dirty="0"/>
          </a:p>
          <a:p>
            <a:r>
              <a:rPr lang="it-IT" sz="1400" dirty="0" smtClean="0"/>
              <a:t>In x = 0 si crea un eccesso di lacune, che supponiamo di conoscere.</a:t>
            </a:r>
            <a:endParaRPr lang="en-US" sz="1400" dirty="0"/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196939"/>
              </p:ext>
            </p:extLst>
          </p:nvPr>
        </p:nvGraphicFramePr>
        <p:xfrm>
          <a:off x="6626398" y="3538384"/>
          <a:ext cx="13065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zione" r:id="rId3" imgW="609480" imgH="190440" progId="Equation.3">
                  <p:embed/>
                </p:oleObj>
              </mc:Choice>
              <mc:Fallback>
                <p:oleObj name="Equazione" r:id="rId3" imgW="609480" imgH="190440" progId="Equation.3">
                  <p:embed/>
                  <p:pic>
                    <p:nvPicPr>
                      <p:cNvPr id="0" name="Oggetto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398" y="3538384"/>
                        <a:ext cx="13065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899592" y="3933056"/>
            <a:ext cx="702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Non c’è campo, non c’è generazione all’interno, ed il regime è stazionario</a:t>
            </a:r>
            <a:endParaRPr lang="en-US" dirty="0"/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967025"/>
              </p:ext>
            </p:extLst>
          </p:nvPr>
        </p:nvGraphicFramePr>
        <p:xfrm>
          <a:off x="1249792" y="4509120"/>
          <a:ext cx="586537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name="Equazione" r:id="rId5" imgW="2844720" imgH="419040" progId="Equation.3">
                  <p:embed/>
                </p:oleObj>
              </mc:Choice>
              <mc:Fallback>
                <p:oleObj name="Equazione" r:id="rId5" imgW="2844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9792" y="4509120"/>
                        <a:ext cx="5865379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/>
          <p:cNvGrpSpPr/>
          <p:nvPr/>
        </p:nvGrpSpPr>
        <p:grpSpPr>
          <a:xfrm>
            <a:off x="3347864" y="4509120"/>
            <a:ext cx="720080" cy="936104"/>
            <a:chOff x="3347864" y="4509120"/>
            <a:chExt cx="720080" cy="936104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27"/>
          <p:cNvGrpSpPr/>
          <p:nvPr/>
        </p:nvGrpSpPr>
        <p:grpSpPr>
          <a:xfrm>
            <a:off x="4660897" y="4476328"/>
            <a:ext cx="720080" cy="936104"/>
            <a:chOff x="3347864" y="4509120"/>
            <a:chExt cx="720080" cy="936104"/>
          </a:xfrm>
        </p:grpSpPr>
        <p:cxnSp>
          <p:nvCxnSpPr>
            <p:cNvPr id="29" name="Connettore 1 28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o 30"/>
          <p:cNvGrpSpPr/>
          <p:nvPr/>
        </p:nvGrpSpPr>
        <p:grpSpPr>
          <a:xfrm>
            <a:off x="1115616" y="4476328"/>
            <a:ext cx="720080" cy="936104"/>
            <a:chOff x="3347864" y="4509120"/>
            <a:chExt cx="720080" cy="936104"/>
          </a:xfrm>
        </p:grpSpPr>
        <p:cxnSp>
          <p:nvCxnSpPr>
            <p:cNvPr id="32" name="Connettore 1 31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354626"/>
              </p:ext>
            </p:extLst>
          </p:nvPr>
        </p:nvGraphicFramePr>
        <p:xfrm>
          <a:off x="2792521" y="5589240"/>
          <a:ext cx="3327387" cy="106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Equazione" r:id="rId7" imgW="1307880" imgH="419040" progId="Equation.3">
                  <p:embed/>
                </p:oleObj>
              </mc:Choice>
              <mc:Fallback>
                <p:oleObj name="Equazione" r:id="rId7" imgW="130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2521" y="5589240"/>
                        <a:ext cx="3327387" cy="1066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251520" y="580526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Forma della Equazione di Continuità</a:t>
            </a:r>
            <a:endParaRPr lang="en-US" dirty="0"/>
          </a:p>
        </p:txBody>
      </p:sp>
      <p:grpSp>
        <p:nvGrpSpPr>
          <p:cNvPr id="36" name="Gruppo 35"/>
          <p:cNvGrpSpPr/>
          <p:nvPr/>
        </p:nvGrpSpPr>
        <p:grpSpPr>
          <a:xfrm>
            <a:off x="5386390" y="4476328"/>
            <a:ext cx="720080" cy="936104"/>
            <a:chOff x="3347864" y="4509120"/>
            <a:chExt cx="720080" cy="936104"/>
          </a:xfrm>
        </p:grpSpPr>
        <p:cxnSp>
          <p:nvCxnSpPr>
            <p:cNvPr id="37" name="Connettore 1 36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580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986816"/>
              </p:ext>
            </p:extLst>
          </p:nvPr>
        </p:nvGraphicFramePr>
        <p:xfrm>
          <a:off x="467544" y="548680"/>
          <a:ext cx="3575829" cy="1145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zione" r:id="rId3" imgW="1307880" imgH="419040" progId="Equation.3">
                  <p:embed/>
                </p:oleObj>
              </mc:Choice>
              <mc:Fallback>
                <p:oleObj name="Equazione" r:id="rId3" imgW="130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548680"/>
                        <a:ext cx="3575829" cy="11456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47277"/>
              </p:ext>
            </p:extLst>
          </p:nvPr>
        </p:nvGraphicFramePr>
        <p:xfrm>
          <a:off x="5508104" y="548680"/>
          <a:ext cx="26035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zione" r:id="rId5" imgW="952200" imgH="419040" progId="Equation.3">
                  <p:embed/>
                </p:oleObj>
              </mc:Choice>
              <mc:Fallback>
                <p:oleObj name="Equazione" r:id="rId5" imgW="952200" imgH="4190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48680"/>
                        <a:ext cx="2603500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eccia a destra 5"/>
          <p:cNvSpPr/>
          <p:nvPr/>
        </p:nvSpPr>
        <p:spPr>
          <a:xfrm>
            <a:off x="4572000" y="908720"/>
            <a:ext cx="72008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uppo 8"/>
          <p:cNvGrpSpPr/>
          <p:nvPr/>
        </p:nvGrpSpPr>
        <p:grpSpPr>
          <a:xfrm>
            <a:off x="755576" y="2370579"/>
            <a:ext cx="4606967" cy="396658"/>
            <a:chOff x="611560" y="2393562"/>
            <a:chExt cx="4606967" cy="396658"/>
          </a:xfrm>
        </p:grpSpPr>
        <p:sp>
          <p:nvSpPr>
            <p:cNvPr id="7" name="CasellaDiTesto 6"/>
            <p:cNvSpPr txBox="1"/>
            <p:nvPr/>
          </p:nvSpPr>
          <p:spPr>
            <a:xfrm>
              <a:off x="611560" y="2420888"/>
              <a:ext cx="46069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Il prodotto               è una lunghezza al quadrato</a:t>
              </a:r>
              <a:endParaRPr lang="en-US" dirty="0"/>
            </a:p>
          </p:txBody>
        </p:sp>
        <p:graphicFrame>
          <p:nvGraphicFramePr>
            <p:cNvPr id="8" name="Oggetto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1568732"/>
                </p:ext>
              </p:extLst>
            </p:nvPr>
          </p:nvGraphicFramePr>
          <p:xfrm>
            <a:off x="1835696" y="2393562"/>
            <a:ext cx="597148" cy="3904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8" name="Equazione" r:id="rId7" imgW="330120" imgH="215640" progId="Equation.3">
                    <p:embed/>
                  </p:oleObj>
                </mc:Choice>
                <mc:Fallback>
                  <p:oleObj name="Equazione" r:id="rId7" imgW="33012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835696" y="2393562"/>
                          <a:ext cx="597148" cy="39044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CasellaDiTesto 9"/>
          <p:cNvSpPr txBox="1"/>
          <p:nvPr/>
        </p:nvSpPr>
        <p:spPr>
          <a:xfrm>
            <a:off x="755576" y="3068960"/>
            <a:ext cx="3625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Definiamo la lunghezza di diffusione </a:t>
            </a:r>
            <a:endParaRPr lang="en-US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34707"/>
              </p:ext>
            </p:extLst>
          </p:nvPr>
        </p:nvGraphicFramePr>
        <p:xfrm>
          <a:off x="4563438" y="2920251"/>
          <a:ext cx="18097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zione" r:id="rId9" imgW="723600" imgH="266400" progId="Equation.3">
                  <p:embed/>
                </p:oleObj>
              </mc:Choice>
              <mc:Fallback>
                <p:oleObj name="Equazione" r:id="rId9" imgW="7236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63438" y="2920251"/>
                        <a:ext cx="1809750" cy="666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5576" y="3789040"/>
            <a:ext cx="2622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Poniamo ancora una volta</a:t>
            </a:r>
            <a:endParaRPr lang="en-US" dirty="0"/>
          </a:p>
        </p:txBody>
      </p:sp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262592"/>
              </p:ext>
            </p:extLst>
          </p:nvPr>
        </p:nvGraphicFramePr>
        <p:xfrm>
          <a:off x="4160838" y="3767138"/>
          <a:ext cx="153987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zione" r:id="rId11" imgW="711000" imgH="190440" progId="Equation.3">
                  <p:embed/>
                </p:oleObj>
              </mc:Choice>
              <mc:Fallback>
                <p:oleObj name="Equazione" r:id="rId11" imgW="711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60838" y="3767138"/>
                        <a:ext cx="1539875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88233"/>
              </p:ext>
            </p:extLst>
          </p:nvPr>
        </p:nvGraphicFramePr>
        <p:xfrm>
          <a:off x="3565145" y="4365104"/>
          <a:ext cx="163195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Equazione" r:id="rId13" imgW="596880" imgH="431640" progId="Equation.3">
                  <p:embed/>
                </p:oleObj>
              </mc:Choice>
              <mc:Fallback>
                <p:oleObj name="Equazione" r:id="rId13" imgW="596880" imgH="43164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145" y="4365104"/>
                        <a:ext cx="163195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17297"/>
              </p:ext>
            </p:extLst>
          </p:nvPr>
        </p:nvGraphicFramePr>
        <p:xfrm>
          <a:off x="790575" y="5667375"/>
          <a:ext cx="6805613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Equazione" r:id="rId15" imgW="2489040" imgH="444240" progId="Equation.3">
                  <p:embed/>
                </p:oleObj>
              </mc:Choice>
              <mc:Fallback>
                <p:oleObj name="Equazione" r:id="rId15" imgW="2489040" imgH="444240" progId="Equation.3">
                  <p:embed/>
                  <p:pic>
                    <p:nvPicPr>
                      <p:cNvPr id="0" name="Ogget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" y="5667375"/>
                        <a:ext cx="6805613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6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020219"/>
              </p:ext>
            </p:extLst>
          </p:nvPr>
        </p:nvGraphicFramePr>
        <p:xfrm>
          <a:off x="2195736" y="4941168"/>
          <a:ext cx="3957637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Equazione" r:id="rId3" imgW="1447560" imgH="444240" progId="Equation.3">
                  <p:embed/>
                </p:oleObj>
              </mc:Choice>
              <mc:Fallback>
                <p:oleObj name="Equazione" r:id="rId3" imgW="1447560" imgH="444240" progId="Equation.3">
                  <p:embed/>
                  <p:pic>
                    <p:nvPicPr>
                      <p:cNvPr id="0" name="Ogget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941168"/>
                        <a:ext cx="3957637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57377" y="1350323"/>
            <a:ext cx="7170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E’ il momento di mettere le condizioni al contorno. </a:t>
            </a:r>
          </a:p>
          <a:p>
            <a:r>
              <a:rPr lang="it-IT" dirty="0" smtClean="0"/>
              <a:t>Plurale: due condizioni, per determinare due costanti, A e B, </a:t>
            </a:r>
          </a:p>
          <a:p>
            <a:r>
              <a:rPr lang="it-IT" dirty="0" smtClean="0"/>
              <a:t>frutto della integrazione di una equazione differenziale del secondo ordine.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31532"/>
              </p:ext>
            </p:extLst>
          </p:nvPr>
        </p:nvGraphicFramePr>
        <p:xfrm>
          <a:off x="1428750" y="412750"/>
          <a:ext cx="58324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zione" r:id="rId5" imgW="2133360" imgH="444240" progId="Equation.3">
                  <p:embed/>
                </p:oleObj>
              </mc:Choice>
              <mc:Fallback>
                <p:oleObj name="Equazione" r:id="rId5" imgW="213336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12750"/>
                        <a:ext cx="58324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611561" y="2708920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x → ∞, il termine esponenziale con coefficiente A cresce esponenzialmente.</a:t>
            </a:r>
          </a:p>
          <a:p>
            <a:r>
              <a:rPr lang="it-IT" dirty="0" smtClean="0"/>
              <a:t>Questo non è ammissibile ne’ matematicamente, ne’ fisicamente:</a:t>
            </a:r>
          </a:p>
          <a:p>
            <a:r>
              <a:rPr lang="it-IT" dirty="0" smtClean="0"/>
              <a:t>Ci aspettiamo infatti che allontanandoci dalla zona di iniezione x=0 la densità </a:t>
            </a:r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r>
              <a:rPr lang="it-IT" dirty="0" smtClean="0"/>
              <a:t> scenda verso il suo valore di equilibrio p</a:t>
            </a:r>
            <a:r>
              <a:rPr lang="it-IT" baseline="-25000" dirty="0" smtClean="0"/>
              <a:t>n0</a:t>
            </a:r>
            <a:r>
              <a:rPr lang="it-IT" dirty="0" smtClean="0"/>
              <a:t>.</a:t>
            </a:r>
            <a:endParaRPr lang="en-US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5576" y="4221088"/>
            <a:ext cx="4034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Il coefficiente A deve essere nullo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Questa è la prima condizione al contorno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1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043077"/>
              </p:ext>
            </p:extLst>
          </p:nvPr>
        </p:nvGraphicFramePr>
        <p:xfrm>
          <a:off x="179512" y="260648"/>
          <a:ext cx="3957637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zione" r:id="rId3" imgW="1447560" imgH="444240" progId="Equation.3">
                  <p:embed/>
                </p:oleObj>
              </mc:Choice>
              <mc:Fallback>
                <p:oleObj name="Equazione" r:id="rId3" imgW="144756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0648"/>
                        <a:ext cx="3957637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4572001" y="620688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Adesso applichiamo la seconda condizione al contorno, in x=0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161245"/>
              </p:ext>
            </p:extLst>
          </p:nvPr>
        </p:nvGraphicFramePr>
        <p:xfrm>
          <a:off x="179512" y="1556792"/>
          <a:ext cx="23272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zione" r:id="rId5" imgW="850680" imgH="190440" progId="Equation.3">
                  <p:embed/>
                </p:oleObj>
              </mc:Choice>
              <mc:Fallback>
                <p:oleObj name="Equazione" r:id="rId5" imgW="850680" imgH="1904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556792"/>
                        <a:ext cx="2327275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reccia a destra 6"/>
          <p:cNvSpPr/>
          <p:nvPr/>
        </p:nvSpPr>
        <p:spPr>
          <a:xfrm>
            <a:off x="3131840" y="1772816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91889"/>
              </p:ext>
            </p:extLst>
          </p:nvPr>
        </p:nvGraphicFramePr>
        <p:xfrm>
          <a:off x="4788024" y="1512466"/>
          <a:ext cx="22923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3" name="Equazione" r:id="rId7" imgW="838080" imgH="190440" progId="Equation.3">
                  <p:embed/>
                </p:oleObj>
              </mc:Choice>
              <mc:Fallback>
                <p:oleObj name="Equazione" r:id="rId7" imgW="838080" imgH="1904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1512466"/>
                        <a:ext cx="229235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499992" y="2060848"/>
            <a:ext cx="46787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Ricordando che </a:t>
            </a:r>
            <a:r>
              <a:rPr lang="it-IT" sz="1400" dirty="0" err="1" smtClean="0"/>
              <a:t>pn</a:t>
            </a:r>
            <a:r>
              <a:rPr lang="it-IT" sz="1400" dirty="0" smtClean="0"/>
              <a:t>(0) è noto, questa espressione determina B</a:t>
            </a:r>
            <a:endParaRPr lang="en-US" sz="1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1520" y="292494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Abbiamo la soluzione finale (</a:t>
            </a:r>
            <a:r>
              <a:rPr lang="it-IT" sz="1400" dirty="0" smtClean="0"/>
              <a:t>soluzione </a:t>
            </a:r>
            <a:r>
              <a:rPr lang="it-IT" sz="1400" i="1" dirty="0" smtClean="0"/>
              <a:t>particolare</a:t>
            </a:r>
            <a:r>
              <a:rPr lang="it-IT" sz="1400" dirty="0" smtClean="0"/>
              <a:t> della equazione, che rispetta le condizioni al contorno</a:t>
            </a:r>
            <a:r>
              <a:rPr lang="it-IT" dirty="0" smtClean="0"/>
              <a:t>):</a:t>
            </a:r>
            <a:endParaRPr lang="en-US" dirty="0"/>
          </a:p>
        </p:txBody>
      </p:sp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7796"/>
              </p:ext>
            </p:extLst>
          </p:nvPr>
        </p:nvGraphicFramePr>
        <p:xfrm>
          <a:off x="1757363" y="3548063"/>
          <a:ext cx="5484812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4" name="Equazione" r:id="rId9" imgW="2006280" imgH="444240" progId="Equation.3">
                  <p:embed/>
                </p:oleObj>
              </mc:Choice>
              <mc:Fallback>
                <p:oleObj name="Equazione" r:id="rId9" imgW="200628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3548063"/>
                        <a:ext cx="5484812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Connettore 2 11"/>
          <p:cNvCxnSpPr/>
          <p:nvPr/>
        </p:nvCxnSpPr>
        <p:spPr>
          <a:xfrm>
            <a:off x="1660989" y="6196551"/>
            <a:ext cx="58617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591880" y="480934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14" name="Connettore 1 13"/>
          <p:cNvCxnSpPr/>
          <p:nvPr/>
        </p:nvCxnSpPr>
        <p:spPr>
          <a:xfrm>
            <a:off x="4568887" y="6033482"/>
            <a:ext cx="286866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V="1">
            <a:off x="4568887" y="4809346"/>
            <a:ext cx="0" cy="1387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4374586"/>
              </p:ext>
            </p:extLst>
          </p:nvPr>
        </p:nvGraphicFramePr>
        <p:xfrm>
          <a:off x="7568358" y="5894232"/>
          <a:ext cx="334199" cy="2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5" name="Equazione" r:id="rId11" imgW="228600" imgH="190440" progId="Equation.3">
                  <p:embed/>
                </p:oleObj>
              </mc:Choice>
              <mc:Fallback>
                <p:oleObj name="Equazione" r:id="rId11" imgW="2286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68358" y="5894232"/>
                        <a:ext cx="334199" cy="27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Connettore 1 16"/>
          <p:cNvCxnSpPr>
            <a:stCxn id="23" idx="2"/>
          </p:cNvCxnSpPr>
          <p:nvPr/>
        </p:nvCxnSpPr>
        <p:spPr>
          <a:xfrm flipV="1">
            <a:off x="4569475" y="5343308"/>
            <a:ext cx="2842531" cy="2513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4355976" y="5368444"/>
            <a:ext cx="0" cy="83571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/>
          <p:cNvSpPr/>
          <p:nvPr/>
        </p:nvSpPr>
        <p:spPr>
          <a:xfrm>
            <a:off x="4568887" y="4653136"/>
            <a:ext cx="1773914" cy="1380345"/>
          </a:xfrm>
          <a:prstGeom prst="arc">
            <a:avLst>
              <a:gd name="adj1" fmla="val 5397485"/>
              <a:gd name="adj2" fmla="val 1070254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Connettore 1 23"/>
          <p:cNvCxnSpPr/>
          <p:nvPr/>
        </p:nvCxnSpPr>
        <p:spPr>
          <a:xfrm flipV="1">
            <a:off x="5455844" y="6033481"/>
            <a:ext cx="1981709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7244231" y="620416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</a:t>
            </a:r>
            <a:endParaRPr lang="en-US" baseline="-25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429975" y="63172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0</a:t>
            </a:r>
            <a:endParaRPr lang="en-US" baseline="-25000" dirty="0"/>
          </a:p>
        </p:txBody>
      </p: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889163"/>
              </p:ext>
            </p:extLst>
          </p:nvPr>
        </p:nvGraphicFramePr>
        <p:xfrm>
          <a:off x="3822700" y="5229225"/>
          <a:ext cx="4826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6" name="Equazione" r:id="rId13" imgW="330120" imgH="190440" progId="Equation.3">
                  <p:embed/>
                </p:oleObj>
              </mc:Choice>
              <mc:Fallback>
                <p:oleObj name="Equazione" r:id="rId13" imgW="330120" imgH="19044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5229225"/>
                        <a:ext cx="482600" cy="27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5656723" y="4679681"/>
            <a:ext cx="330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Questa è la formula 2.85 del libro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74483" y="1542193"/>
            <a:ext cx="2448272" cy="172819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uppo 12"/>
          <p:cNvGrpSpPr/>
          <p:nvPr/>
        </p:nvGrpSpPr>
        <p:grpSpPr>
          <a:xfrm>
            <a:off x="683568" y="1542193"/>
            <a:ext cx="432048" cy="1728192"/>
            <a:chOff x="683568" y="1196752"/>
            <a:chExt cx="432048" cy="1728192"/>
          </a:xfrm>
        </p:grpSpPr>
        <p:sp>
          <p:nvSpPr>
            <p:cNvPr id="7" name="Freccia a destra 6"/>
            <p:cNvSpPr/>
            <p:nvPr/>
          </p:nvSpPr>
          <p:spPr>
            <a:xfrm>
              <a:off x="683568" y="1196752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ccia a destra 7"/>
            <p:cNvSpPr/>
            <p:nvPr/>
          </p:nvSpPr>
          <p:spPr>
            <a:xfrm>
              <a:off x="683568" y="1484784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ccia a destra 8"/>
            <p:cNvSpPr/>
            <p:nvPr/>
          </p:nvSpPr>
          <p:spPr>
            <a:xfrm>
              <a:off x="683568" y="1772816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ccia a destra 9"/>
            <p:cNvSpPr/>
            <p:nvPr/>
          </p:nvSpPr>
          <p:spPr>
            <a:xfrm>
              <a:off x="683568" y="2060848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ccia a destra 10"/>
            <p:cNvSpPr/>
            <p:nvPr/>
          </p:nvSpPr>
          <p:spPr>
            <a:xfrm>
              <a:off x="683568" y="2348880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ccia a destra 11"/>
            <p:cNvSpPr/>
            <p:nvPr/>
          </p:nvSpPr>
          <p:spPr>
            <a:xfrm>
              <a:off x="683568" y="2636912"/>
              <a:ext cx="432048" cy="288032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Connettore 1 14"/>
          <p:cNvCxnSpPr/>
          <p:nvPr/>
        </p:nvCxnSpPr>
        <p:spPr>
          <a:xfrm>
            <a:off x="1174483" y="1542193"/>
            <a:ext cx="0" cy="172819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</a:t>
            </a:r>
            <a:r>
              <a:rPr lang="it-IT" sz="4000" b="1" dirty="0"/>
              <a:t>7</a:t>
            </a:r>
            <a:r>
              <a:rPr lang="it-IT" sz="4000" b="1" dirty="0" smtClean="0"/>
              <a:t>. </a:t>
            </a:r>
            <a:endParaRPr lang="en-US" sz="4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987823" y="789965"/>
            <a:ext cx="4127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0070C0"/>
                </a:solidFill>
              </a:rPr>
              <a:t>Iniezione laterale a regime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138719" y="835867"/>
            <a:ext cx="158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§2.5.1 del libro</a:t>
            </a:r>
            <a:endParaRPr lang="en-US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6083457" y="1507059"/>
            <a:ext cx="28624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Un fascio di luce di opportuna frequenza viene totalmente assorbito alla superficie x=0 di un semiconduttore di tipo n infinitamente esteso verso  destra (semi-infinito).</a:t>
            </a:r>
          </a:p>
          <a:p>
            <a:endParaRPr lang="it-IT" sz="1400" dirty="0"/>
          </a:p>
          <a:p>
            <a:r>
              <a:rPr lang="it-IT" sz="1400" dirty="0" smtClean="0"/>
              <a:t>In x = 0 si crea un eccesso di lacune, che supponiamo di conoscere.</a:t>
            </a:r>
            <a:endParaRPr lang="en-US" sz="1400" dirty="0"/>
          </a:p>
        </p:txBody>
      </p:sp>
      <p:graphicFrame>
        <p:nvGraphicFramePr>
          <p:cNvPr id="20" name="Ogget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876815"/>
              </p:ext>
            </p:extLst>
          </p:nvPr>
        </p:nvGraphicFramePr>
        <p:xfrm>
          <a:off x="5093173" y="3538384"/>
          <a:ext cx="13065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zione" r:id="rId3" imgW="609480" imgH="190440" progId="Equation.3">
                  <p:embed/>
                </p:oleObj>
              </mc:Choice>
              <mc:Fallback>
                <p:oleObj name="Equazione" r:id="rId3" imgW="609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173" y="3538384"/>
                        <a:ext cx="13065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asellaDiTesto 20"/>
          <p:cNvSpPr txBox="1"/>
          <p:nvPr/>
        </p:nvSpPr>
        <p:spPr>
          <a:xfrm>
            <a:off x="899592" y="3933056"/>
            <a:ext cx="702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Non c’è campo, non c’è generazione all’interno, ed il regime è stazionario</a:t>
            </a:r>
            <a:endParaRPr lang="en-US" dirty="0"/>
          </a:p>
        </p:txBody>
      </p:sp>
      <p:graphicFrame>
        <p:nvGraphicFramePr>
          <p:cNvPr id="22" name="Ogget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305078"/>
              </p:ext>
            </p:extLst>
          </p:nvPr>
        </p:nvGraphicFramePr>
        <p:xfrm>
          <a:off x="1249792" y="4509120"/>
          <a:ext cx="5865379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zione" r:id="rId5" imgW="2844720" imgH="419040" progId="Equation.3">
                  <p:embed/>
                </p:oleObj>
              </mc:Choice>
              <mc:Fallback>
                <p:oleObj name="Equazione" r:id="rId5" imgW="2844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9792" y="4509120"/>
                        <a:ext cx="5865379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uppo 26"/>
          <p:cNvGrpSpPr/>
          <p:nvPr/>
        </p:nvGrpSpPr>
        <p:grpSpPr>
          <a:xfrm>
            <a:off x="3347864" y="4509120"/>
            <a:ext cx="720080" cy="936104"/>
            <a:chOff x="3347864" y="4509120"/>
            <a:chExt cx="720080" cy="936104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o 27"/>
          <p:cNvGrpSpPr/>
          <p:nvPr/>
        </p:nvGrpSpPr>
        <p:grpSpPr>
          <a:xfrm>
            <a:off x="4660897" y="4476328"/>
            <a:ext cx="720080" cy="936104"/>
            <a:chOff x="3347864" y="4509120"/>
            <a:chExt cx="720080" cy="936104"/>
          </a:xfrm>
        </p:grpSpPr>
        <p:cxnSp>
          <p:nvCxnSpPr>
            <p:cNvPr id="29" name="Connettore 1 28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po 30"/>
          <p:cNvGrpSpPr/>
          <p:nvPr/>
        </p:nvGrpSpPr>
        <p:grpSpPr>
          <a:xfrm>
            <a:off x="1115616" y="4476328"/>
            <a:ext cx="720080" cy="936104"/>
            <a:chOff x="3347864" y="4509120"/>
            <a:chExt cx="720080" cy="936104"/>
          </a:xfrm>
        </p:grpSpPr>
        <p:cxnSp>
          <p:nvCxnSpPr>
            <p:cNvPr id="32" name="Connettore 1 31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1 32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487838"/>
              </p:ext>
            </p:extLst>
          </p:nvPr>
        </p:nvGraphicFramePr>
        <p:xfrm>
          <a:off x="2792521" y="5589240"/>
          <a:ext cx="3327387" cy="1066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zione" r:id="rId7" imgW="1307880" imgH="419040" progId="Equation.3">
                  <p:embed/>
                </p:oleObj>
              </mc:Choice>
              <mc:Fallback>
                <p:oleObj name="Equazione" r:id="rId7" imgW="13078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92521" y="5589240"/>
                        <a:ext cx="3327387" cy="1066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CasellaDiTesto 34"/>
          <p:cNvSpPr txBox="1"/>
          <p:nvPr/>
        </p:nvSpPr>
        <p:spPr>
          <a:xfrm>
            <a:off x="251520" y="580526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Forma della Equazione di Continuità</a:t>
            </a:r>
            <a:endParaRPr lang="en-US" dirty="0"/>
          </a:p>
        </p:txBody>
      </p:sp>
      <p:grpSp>
        <p:nvGrpSpPr>
          <p:cNvPr id="36" name="Gruppo 35"/>
          <p:cNvGrpSpPr/>
          <p:nvPr/>
        </p:nvGrpSpPr>
        <p:grpSpPr>
          <a:xfrm>
            <a:off x="5386390" y="4476328"/>
            <a:ext cx="720080" cy="936104"/>
            <a:chOff x="3347864" y="4509120"/>
            <a:chExt cx="720080" cy="936104"/>
          </a:xfrm>
        </p:grpSpPr>
        <p:cxnSp>
          <p:nvCxnSpPr>
            <p:cNvPr id="37" name="Connettore 1 36"/>
            <p:cNvCxnSpPr/>
            <p:nvPr/>
          </p:nvCxnSpPr>
          <p:spPr>
            <a:xfrm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 flipV="1">
              <a:off x="3347864" y="4509120"/>
              <a:ext cx="720080" cy="93610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Connettore 2 2"/>
          <p:cNvCxnSpPr/>
          <p:nvPr/>
        </p:nvCxnSpPr>
        <p:spPr>
          <a:xfrm>
            <a:off x="1174483" y="3429000"/>
            <a:ext cx="2448272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267744" y="353838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W</a:t>
            </a:r>
            <a:endParaRPr lang="en-US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707904" y="1615942"/>
            <a:ext cx="2245295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Come nell’es.6</a:t>
            </a:r>
          </a:p>
          <a:p>
            <a:r>
              <a:rPr lang="it-IT" dirty="0" smtClean="0"/>
              <a:t>Ma il semiconduttore </a:t>
            </a:r>
          </a:p>
          <a:p>
            <a:r>
              <a:rPr lang="it-IT" dirty="0" smtClean="0"/>
              <a:t>è lungo in tutto W</a:t>
            </a:r>
            <a:endParaRPr lang="en-US" dirty="0"/>
          </a:p>
        </p:txBody>
      </p: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16173"/>
              </p:ext>
            </p:extLst>
          </p:nvPr>
        </p:nvGraphicFramePr>
        <p:xfrm>
          <a:off x="6545263" y="3538538"/>
          <a:ext cx="14700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zione" r:id="rId9" imgW="685800" imgH="190440" progId="Equation.3">
                  <p:embed/>
                </p:oleObj>
              </mc:Choice>
              <mc:Fallback>
                <p:oleObj name="Equazione" r:id="rId9" imgW="685800" imgH="1904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3538538"/>
                        <a:ext cx="147002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511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868"/>
              </p:ext>
            </p:extLst>
          </p:nvPr>
        </p:nvGraphicFramePr>
        <p:xfrm>
          <a:off x="1428750" y="412750"/>
          <a:ext cx="5832475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Equazione" r:id="rId3" imgW="2133360" imgH="444240" progId="Equation.3">
                  <p:embed/>
                </p:oleObj>
              </mc:Choice>
              <mc:Fallback>
                <p:oleObj name="Equazione" r:id="rId3" imgW="2133360" imgH="44424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12750"/>
                        <a:ext cx="5832475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79512" y="32405"/>
            <a:ext cx="514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soluzione generale è </a:t>
            </a:r>
            <a:r>
              <a:rPr lang="it-IT" b="1" i="1" dirty="0" smtClean="0"/>
              <a:t>la stessa </a:t>
            </a:r>
            <a:r>
              <a:rPr lang="it-IT" dirty="0" smtClean="0"/>
              <a:t>del caso precedente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03286"/>
              </p:ext>
            </p:extLst>
          </p:nvPr>
        </p:nvGraphicFramePr>
        <p:xfrm>
          <a:off x="395536" y="4005064"/>
          <a:ext cx="13065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Equazione" r:id="rId5" imgW="609480" imgH="190440" progId="Equation.3">
                  <p:embed/>
                </p:oleObj>
              </mc:Choice>
              <mc:Fallback>
                <p:oleObj name="Equazione" r:id="rId5" imgW="609480" imgH="1904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05064"/>
                        <a:ext cx="13065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043830"/>
              </p:ext>
            </p:extLst>
          </p:nvPr>
        </p:nvGraphicFramePr>
        <p:xfrm>
          <a:off x="6660232" y="2060848"/>
          <a:ext cx="14700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4" name="Equazione" r:id="rId7" imgW="685800" imgH="190440" progId="Equation.3">
                  <p:embed/>
                </p:oleObj>
              </mc:Choice>
              <mc:Fallback>
                <p:oleObj name="Equazione" r:id="rId7" imgW="685800" imgH="190440" progId="Equation.3">
                  <p:embed/>
                  <p:pic>
                    <p:nvPicPr>
                      <p:cNvPr id="0" name="Oggetto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060848"/>
                        <a:ext cx="147002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95536" y="2060848"/>
            <a:ext cx="4544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Sono diverse le condizioni al contorno:</a:t>
            </a:r>
          </a:p>
          <a:p>
            <a:r>
              <a:rPr lang="it-IT" dirty="0" smtClean="0"/>
              <a:t>Quella all’</a:t>
            </a:r>
            <a:r>
              <a:rPr lang="it-IT" dirty="0" err="1" smtClean="0"/>
              <a:t>inifinito</a:t>
            </a:r>
            <a:r>
              <a:rPr lang="it-IT" dirty="0" smtClean="0"/>
              <a:t> è sostituita da quella in x=W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7584" y="3212976"/>
            <a:ext cx="2907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Calcoliamole dalla equazione</a:t>
            </a:r>
            <a:endParaRPr lang="en-US" dirty="0"/>
          </a:p>
        </p:txBody>
      </p:sp>
      <p:sp>
        <p:nvSpPr>
          <p:cNvPr id="11" name="Freccia a destra 10"/>
          <p:cNvSpPr/>
          <p:nvPr/>
        </p:nvSpPr>
        <p:spPr>
          <a:xfrm>
            <a:off x="2195736" y="4149080"/>
            <a:ext cx="47205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10533"/>
              </p:ext>
            </p:extLst>
          </p:nvPr>
        </p:nvGraphicFramePr>
        <p:xfrm>
          <a:off x="4802188" y="3873500"/>
          <a:ext cx="241935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" name="Equazione" r:id="rId9" imgW="1054080" imgH="190440" progId="Equation.3">
                  <p:embed/>
                </p:oleObj>
              </mc:Choice>
              <mc:Fallback>
                <p:oleObj name="Equazione" r:id="rId9" imgW="1054080" imgH="1904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2188" y="3873500"/>
                        <a:ext cx="241935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790338"/>
              </p:ext>
            </p:extLst>
          </p:nvPr>
        </p:nvGraphicFramePr>
        <p:xfrm>
          <a:off x="5148064" y="2088304"/>
          <a:ext cx="13065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6" name="Equazione" r:id="rId11" imgW="609336" imgH="190417" progId="Equation.3">
                  <p:embed/>
                </p:oleObj>
              </mc:Choice>
              <mc:Fallback>
                <p:oleObj name="Equazione" r:id="rId11" imgW="609336" imgH="190417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088304"/>
                        <a:ext cx="1306512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341996"/>
              </p:ext>
            </p:extLst>
          </p:nvPr>
        </p:nvGraphicFramePr>
        <p:xfrm>
          <a:off x="395536" y="4725144"/>
          <a:ext cx="147002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7" name="Equazione" r:id="rId12" imgW="685800" imgH="190500" progId="Equation.3">
                  <p:embed/>
                </p:oleObj>
              </mc:Choice>
              <mc:Fallback>
                <p:oleObj name="Equazione" r:id="rId12" imgW="685800" imgH="19050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25144"/>
                        <a:ext cx="147002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Freccia a destra 14"/>
          <p:cNvSpPr/>
          <p:nvPr/>
        </p:nvSpPr>
        <p:spPr>
          <a:xfrm>
            <a:off x="2281507" y="4869160"/>
            <a:ext cx="47205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37570"/>
              </p:ext>
            </p:extLst>
          </p:nvPr>
        </p:nvGraphicFramePr>
        <p:xfrm>
          <a:off x="4960450" y="4360683"/>
          <a:ext cx="3662363" cy="1016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" name="Equazione" r:id="rId13" imgW="1600200" imgH="444240" progId="Equation.3">
                  <p:embed/>
                </p:oleObj>
              </mc:Choice>
              <mc:Fallback>
                <p:oleObj name="Equazione" r:id="rId13" imgW="1600200" imgH="444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450" y="4360683"/>
                        <a:ext cx="3662363" cy="1016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997940"/>
              </p:ext>
            </p:extLst>
          </p:nvPr>
        </p:nvGraphicFramePr>
        <p:xfrm>
          <a:off x="3290888" y="5516563"/>
          <a:ext cx="21796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9" name="Equazione" r:id="rId15" imgW="952200" imgH="444240" progId="Equation.3">
                  <p:embed/>
                </p:oleObj>
              </mc:Choice>
              <mc:Fallback>
                <p:oleObj name="Equazione" r:id="rId15" imgW="952200" imgH="444240" progId="Equation.3">
                  <p:embed/>
                  <p:pic>
                    <p:nvPicPr>
                      <p:cNvPr id="0" name="Ogget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5516563"/>
                        <a:ext cx="217963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67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141251"/>
              </p:ext>
            </p:extLst>
          </p:nvPr>
        </p:nvGraphicFramePr>
        <p:xfrm>
          <a:off x="0" y="8878"/>
          <a:ext cx="5359069" cy="111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3" name="Equazione" r:id="rId3" imgW="2133360" imgH="444240" progId="Equation.3">
                  <p:embed/>
                </p:oleObj>
              </mc:Choice>
              <mc:Fallback>
                <p:oleObj name="Equazione" r:id="rId3" imgW="2133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878"/>
                        <a:ext cx="5359069" cy="11158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22203"/>
              </p:ext>
            </p:extLst>
          </p:nvPr>
        </p:nvGraphicFramePr>
        <p:xfrm>
          <a:off x="5724127" y="1"/>
          <a:ext cx="3416227" cy="1273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4" name="Equazione" r:id="rId5" imgW="1663560" imgH="622080" progId="Equation.3">
                  <p:embed/>
                </p:oleObj>
              </mc:Choice>
              <mc:Fallback>
                <p:oleObj name="Equazione" r:id="rId5" imgW="166356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7" y="1"/>
                        <a:ext cx="3416227" cy="1273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06263"/>
              </p:ext>
            </p:extLst>
          </p:nvPr>
        </p:nvGraphicFramePr>
        <p:xfrm>
          <a:off x="2483768" y="1268760"/>
          <a:ext cx="1872208" cy="872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5" name="Equazione" r:id="rId7" imgW="952200" imgH="444240" progId="Equation.3">
                  <p:embed/>
                </p:oleObj>
              </mc:Choice>
              <mc:Fallback>
                <p:oleObj name="Equazione" r:id="rId7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268760"/>
                        <a:ext cx="1872208" cy="872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231897"/>
              </p:ext>
            </p:extLst>
          </p:nvPr>
        </p:nvGraphicFramePr>
        <p:xfrm>
          <a:off x="4716016" y="1268760"/>
          <a:ext cx="3003401" cy="86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6" name="Equazione" r:id="rId9" imgW="1625400" imgH="469800" progId="Equation.3">
                  <p:embed/>
                </p:oleObj>
              </mc:Choice>
              <mc:Fallback>
                <p:oleObj name="Equazione" r:id="rId9" imgW="16254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6016" y="1268760"/>
                        <a:ext cx="3003401" cy="868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2378231"/>
              </p:ext>
            </p:extLst>
          </p:nvPr>
        </p:nvGraphicFramePr>
        <p:xfrm>
          <a:off x="-4680" y="2132856"/>
          <a:ext cx="3744416" cy="233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7" name="Equazione" r:id="rId11" imgW="2095200" imgH="1307880" progId="Equation.3">
                  <p:embed/>
                </p:oleObj>
              </mc:Choice>
              <mc:Fallback>
                <p:oleObj name="Equazione" r:id="rId11" imgW="2095200" imgH="13078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80" y="2132856"/>
                        <a:ext cx="3744416" cy="233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690006"/>
              </p:ext>
            </p:extLst>
          </p:nvPr>
        </p:nvGraphicFramePr>
        <p:xfrm>
          <a:off x="3945910" y="2492896"/>
          <a:ext cx="5169883" cy="16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8" name="Equazione" r:id="rId13" imgW="2806560" imgH="876240" progId="Equation.3">
                  <p:embed/>
                </p:oleObj>
              </mc:Choice>
              <mc:Fallback>
                <p:oleObj name="Equazione" r:id="rId13" imgW="2806560" imgH="87624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5910" y="2492896"/>
                        <a:ext cx="5169883" cy="16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7721413"/>
              </p:ext>
            </p:extLst>
          </p:nvPr>
        </p:nvGraphicFramePr>
        <p:xfrm>
          <a:off x="1630694" y="4669904"/>
          <a:ext cx="5270833" cy="2188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9" name="Equazione" r:id="rId15" imgW="2108160" imgH="876240" progId="Equation.3">
                  <p:embed/>
                </p:oleObj>
              </mc:Choice>
              <mc:Fallback>
                <p:oleObj name="Equazione" r:id="rId15" imgW="2108160" imgH="876240" progId="Equation.3">
                  <p:embed/>
                  <p:pic>
                    <p:nvPicPr>
                      <p:cNvPr id="0" name="Ogget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694" y="4669904"/>
                        <a:ext cx="5270833" cy="21880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/>
          <p:cNvSpPr txBox="1"/>
          <p:nvPr/>
        </p:nvSpPr>
        <p:spPr>
          <a:xfrm>
            <a:off x="6901527" y="6381328"/>
            <a:ext cx="224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Formula 2.86 del libro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58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42701" y="360959"/>
            <a:ext cx="8458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Correnti di diffusione per i casi 6 e 7 (Iniezione laterale  a regime)</a:t>
            </a:r>
            <a:endParaRPr lang="en-US" sz="2400" b="1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52424"/>
              </p:ext>
            </p:extLst>
          </p:nvPr>
        </p:nvGraphicFramePr>
        <p:xfrm>
          <a:off x="827584" y="2564904"/>
          <a:ext cx="4752528" cy="1052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zione" r:id="rId3" imgW="2006280" imgH="444240" progId="Equation.3">
                  <p:embed/>
                </p:oleObj>
              </mc:Choice>
              <mc:Fallback>
                <p:oleObj name="Equazione" r:id="rId3" imgW="2006280" imgH="444240" progId="Equation.3">
                  <p:embed/>
                  <p:pic>
                    <p:nvPicPr>
                      <p:cNvPr id="0" name="Ogget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564904"/>
                        <a:ext cx="4752528" cy="1052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2525972"/>
              </p:ext>
            </p:extLst>
          </p:nvPr>
        </p:nvGraphicFramePr>
        <p:xfrm>
          <a:off x="1115616" y="1268760"/>
          <a:ext cx="2362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zione" r:id="rId5" imgW="863280" imgH="355320" progId="Equation.3">
                  <p:embed/>
                </p:oleObj>
              </mc:Choice>
              <mc:Fallback>
                <p:oleObj name="Equazione" r:id="rId5" imgW="863280" imgH="35532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2362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44804" y="940078"/>
            <a:ext cx="5206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Ricordiamo la espressione della corrente di diffusione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11560" y="2276872"/>
            <a:ext cx="719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Applichiamola prima alla soluzione del caso 6, semiconduttore </a:t>
            </a:r>
            <a:r>
              <a:rPr lang="it-IT" dirty="0" err="1" smtClean="0"/>
              <a:t>semiinfinito</a:t>
            </a:r>
            <a:endParaRPr lang="en-US" dirty="0"/>
          </a:p>
        </p:txBody>
      </p:sp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604316"/>
              </p:ext>
            </p:extLst>
          </p:nvPr>
        </p:nvGraphicFramePr>
        <p:xfrm>
          <a:off x="884618" y="3717032"/>
          <a:ext cx="4766419" cy="1062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zione" r:id="rId7" imgW="1993680" imgH="444240" progId="Equation.3">
                  <p:embed/>
                </p:oleObj>
              </mc:Choice>
              <mc:Fallback>
                <p:oleObj name="Equazione" r:id="rId7" imgW="19936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4618" y="3717032"/>
                        <a:ext cx="4766419" cy="106208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9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1. </a:t>
            </a:r>
            <a:endParaRPr lang="en-US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740" y="1588150"/>
            <a:ext cx="5201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 semiconduttore infinitamente esteso e omogeneo</a:t>
            </a:r>
          </a:p>
          <a:p>
            <a:r>
              <a:rPr lang="it-IT" dirty="0" smtClean="0"/>
              <a:t>Senza campo applicato</a:t>
            </a:r>
          </a:p>
          <a:p>
            <a:r>
              <a:rPr lang="it-IT" dirty="0" smtClean="0"/>
              <a:t>Senza alcuna generazione</a:t>
            </a:r>
          </a:p>
          <a:p>
            <a:r>
              <a:rPr lang="it-IT" dirty="0" smtClean="0"/>
              <a:t>A grande distanza temporale dall’ultima variazione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107445"/>
              </p:ext>
            </p:extLst>
          </p:nvPr>
        </p:nvGraphicFramePr>
        <p:xfrm>
          <a:off x="1115616" y="3140968"/>
          <a:ext cx="7287779" cy="107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zione" r:id="rId3" imgW="2844720" imgH="419040" progId="Equation.3">
                  <p:embed/>
                </p:oleObj>
              </mc:Choice>
              <mc:Fallback>
                <p:oleObj name="Equazione" r:id="rId3" imgW="2844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140968"/>
                        <a:ext cx="7287779" cy="1073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090948" y="1588150"/>
            <a:ext cx="181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Nessun gradiente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2267744" y="2996952"/>
            <a:ext cx="936104" cy="1296144"/>
            <a:chOff x="2267744" y="2996952"/>
            <a:chExt cx="936104" cy="1296144"/>
          </a:xfrm>
        </p:grpSpPr>
        <p:cxnSp>
          <p:nvCxnSpPr>
            <p:cNvPr id="9" name="Connettore 1 8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asellaDiTesto 12"/>
          <p:cNvSpPr txBox="1"/>
          <p:nvPr/>
        </p:nvSpPr>
        <p:spPr>
          <a:xfrm>
            <a:off x="6152485" y="182297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E=0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3923928" y="2996952"/>
            <a:ext cx="936104" cy="1296144"/>
            <a:chOff x="2267744" y="2996952"/>
            <a:chExt cx="936104" cy="1296144"/>
          </a:xfrm>
        </p:grpSpPr>
        <p:cxnSp>
          <p:nvCxnSpPr>
            <p:cNvPr id="15" name="Connettore 1 14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5271686" y="2937520"/>
            <a:ext cx="936104" cy="1296144"/>
            <a:chOff x="2267744" y="2996952"/>
            <a:chExt cx="936104" cy="1296144"/>
          </a:xfrm>
        </p:grpSpPr>
        <p:cxnSp>
          <p:nvCxnSpPr>
            <p:cNvPr id="18" name="Connettore 1 17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/>
          <p:cNvGrpSpPr/>
          <p:nvPr/>
        </p:nvGrpSpPr>
        <p:grpSpPr>
          <a:xfrm>
            <a:off x="6286634" y="2937520"/>
            <a:ext cx="936104" cy="1296144"/>
            <a:chOff x="2267744" y="2996952"/>
            <a:chExt cx="936104" cy="1296144"/>
          </a:xfrm>
        </p:grpSpPr>
        <p:cxnSp>
          <p:nvCxnSpPr>
            <p:cNvPr id="21" name="Connettore 1 20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>
            <a:off x="971600" y="2996952"/>
            <a:ext cx="936104" cy="1296144"/>
            <a:chOff x="2267744" y="2996952"/>
            <a:chExt cx="936104" cy="1296144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CasellaDiTesto 25"/>
          <p:cNvSpPr txBox="1"/>
          <p:nvPr/>
        </p:nvSpPr>
        <p:spPr>
          <a:xfrm>
            <a:off x="6147529" y="2136887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G=0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090948" y="2441458"/>
            <a:ext cx="174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Stato stazionario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5154844" y="2944447"/>
            <a:ext cx="936104" cy="1296144"/>
            <a:chOff x="2267744" y="2996952"/>
            <a:chExt cx="936104" cy="1296144"/>
          </a:xfrm>
        </p:grpSpPr>
        <p:cxnSp>
          <p:nvCxnSpPr>
            <p:cNvPr id="29" name="Connettore 1 28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20257"/>
              </p:ext>
            </p:extLst>
          </p:nvPr>
        </p:nvGraphicFramePr>
        <p:xfrm>
          <a:off x="1261284" y="4869160"/>
          <a:ext cx="18542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zione" r:id="rId5" imgW="723600" imgH="393480" progId="Equation.3">
                  <p:embed/>
                </p:oleObj>
              </mc:Choice>
              <mc:Fallback>
                <p:oleObj name="Equazione" r:id="rId5" imgW="723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84" y="4869160"/>
                        <a:ext cx="18542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ccia a destra 31"/>
          <p:cNvSpPr/>
          <p:nvPr/>
        </p:nvSpPr>
        <p:spPr>
          <a:xfrm>
            <a:off x="3563888" y="5157192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74065"/>
              </p:ext>
            </p:extLst>
          </p:nvPr>
        </p:nvGraphicFramePr>
        <p:xfrm>
          <a:off x="5495925" y="5165725"/>
          <a:ext cx="13017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zione" r:id="rId7" imgW="507960" imgH="190440" progId="Equation.3">
                  <p:embed/>
                </p:oleObj>
              </mc:Choice>
              <mc:Fallback>
                <p:oleObj name="Equazione" r:id="rId7" imgW="507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5925" y="5165725"/>
                        <a:ext cx="13017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/>
          <p:cNvSpPr txBox="1"/>
          <p:nvPr/>
        </p:nvSpPr>
        <p:spPr>
          <a:xfrm>
            <a:off x="2843572" y="6118301"/>
            <a:ext cx="345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Siamo semplicemente all’equilibrio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8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6" grpId="0"/>
      <p:bldP spid="27" grpId="0"/>
      <p:bldP spid="32" grpId="0" animBg="1"/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42701" y="360959"/>
            <a:ext cx="8458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Correnti di diffusione per i casi 6 e 7 (Iniezione laterale  a regime)</a:t>
            </a:r>
            <a:endParaRPr lang="en-US" sz="2400" b="1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693482"/>
              </p:ext>
            </p:extLst>
          </p:nvPr>
        </p:nvGraphicFramePr>
        <p:xfrm>
          <a:off x="1115616" y="1268760"/>
          <a:ext cx="2362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zione" r:id="rId3" imgW="863280" imgH="355320" progId="Equation.3">
                  <p:embed/>
                </p:oleObj>
              </mc:Choice>
              <mc:Fallback>
                <p:oleObj name="Equazione" r:id="rId3" imgW="8632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268760"/>
                        <a:ext cx="2362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444804" y="940078"/>
            <a:ext cx="5206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Ricordiamo la espressione della corrente di diffusione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827584" y="2336822"/>
            <a:ext cx="543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Ed ora applichiamola al caso </a:t>
            </a:r>
            <a:r>
              <a:rPr lang="it-IT" dirty="0"/>
              <a:t>7</a:t>
            </a:r>
            <a:r>
              <a:rPr lang="it-IT" dirty="0" smtClean="0"/>
              <a:t>, semiconduttore lungo W</a:t>
            </a:r>
            <a:endParaRPr lang="en-US" dirty="0"/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49461"/>
              </p:ext>
            </p:extLst>
          </p:nvPr>
        </p:nvGraphicFramePr>
        <p:xfrm>
          <a:off x="4950551" y="2132856"/>
          <a:ext cx="3817861" cy="1586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zione" r:id="rId5" imgW="2108160" imgH="876240" progId="Equation.3">
                  <p:embed/>
                </p:oleObj>
              </mc:Choice>
              <mc:Fallback>
                <p:oleObj name="Equazione" r:id="rId5" imgW="2108160" imgH="876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50551" y="2132856"/>
                        <a:ext cx="3817861" cy="1586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gget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04330"/>
              </p:ext>
            </p:extLst>
          </p:nvPr>
        </p:nvGraphicFramePr>
        <p:xfrm>
          <a:off x="4716016" y="5373216"/>
          <a:ext cx="4427984" cy="1400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zione" r:id="rId7" imgW="2006280" imgH="634680" progId="Equation.3">
                  <p:embed/>
                </p:oleObj>
              </mc:Choice>
              <mc:Fallback>
                <p:oleObj name="Equazione" r:id="rId7" imgW="2006280" imgH="634680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373216"/>
                        <a:ext cx="4427984" cy="140085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427706"/>
              </p:ext>
            </p:extLst>
          </p:nvPr>
        </p:nvGraphicFramePr>
        <p:xfrm>
          <a:off x="352973" y="3429000"/>
          <a:ext cx="4219027" cy="174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zione" r:id="rId9" imgW="2120760" imgH="876240" progId="Equation.3">
                  <p:embed/>
                </p:oleObj>
              </mc:Choice>
              <mc:Fallback>
                <p:oleObj name="Equazione" r:id="rId9" imgW="2120760" imgH="876240" progId="Equation.3">
                  <p:embed/>
                  <p:pic>
                    <p:nvPicPr>
                      <p:cNvPr id="0" name="Ogget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73" y="3429000"/>
                        <a:ext cx="4219027" cy="1741301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4860032" y="4149080"/>
            <a:ext cx="246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Corrente in ogni punto x</a:t>
            </a:r>
            <a:endParaRPr lang="en-US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475656" y="5533488"/>
            <a:ext cx="1712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Corrente in x=W</a:t>
            </a:r>
            <a:endParaRPr lang="en-US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475655" y="5928672"/>
            <a:ext cx="243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Equazione 2.87 del libro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2. </a:t>
            </a:r>
            <a:endParaRPr lang="en-US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740" y="1588150"/>
            <a:ext cx="5201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 semiconduttore infinitamente esteso e omogeneo</a:t>
            </a:r>
          </a:p>
          <a:p>
            <a:r>
              <a:rPr lang="it-IT" dirty="0" smtClean="0"/>
              <a:t>Senza campo applicato</a:t>
            </a:r>
          </a:p>
          <a:p>
            <a:r>
              <a:rPr lang="it-IT" dirty="0" smtClean="0"/>
              <a:t>Con una generazione costante e uniforme G</a:t>
            </a:r>
          </a:p>
          <a:p>
            <a:r>
              <a:rPr lang="it-IT" dirty="0" smtClean="0"/>
              <a:t>A grande distanza temporale dall’ultima variazione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442895"/>
              </p:ext>
            </p:extLst>
          </p:nvPr>
        </p:nvGraphicFramePr>
        <p:xfrm>
          <a:off x="1115616" y="3140968"/>
          <a:ext cx="7287779" cy="107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zione" r:id="rId3" imgW="2844720" imgH="419040" progId="Equation.3">
                  <p:embed/>
                </p:oleObj>
              </mc:Choice>
              <mc:Fallback>
                <p:oleObj name="Equazione" r:id="rId3" imgW="28447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140968"/>
                        <a:ext cx="7287779" cy="1073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090948" y="1588150"/>
            <a:ext cx="1819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Nessun gradiente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2267744" y="2996952"/>
            <a:ext cx="936104" cy="1296144"/>
            <a:chOff x="2267744" y="2996952"/>
            <a:chExt cx="936104" cy="1296144"/>
          </a:xfrm>
        </p:grpSpPr>
        <p:cxnSp>
          <p:nvCxnSpPr>
            <p:cNvPr id="9" name="Connettore 1 8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1 10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asellaDiTesto 12"/>
          <p:cNvSpPr txBox="1"/>
          <p:nvPr/>
        </p:nvSpPr>
        <p:spPr>
          <a:xfrm>
            <a:off x="6152485" y="1822973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E=0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3923928" y="2996952"/>
            <a:ext cx="936104" cy="1296144"/>
            <a:chOff x="2267744" y="2996952"/>
            <a:chExt cx="936104" cy="1296144"/>
          </a:xfrm>
        </p:grpSpPr>
        <p:cxnSp>
          <p:nvCxnSpPr>
            <p:cNvPr id="15" name="Connettore 1 14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uppo 16"/>
          <p:cNvGrpSpPr/>
          <p:nvPr/>
        </p:nvGrpSpPr>
        <p:grpSpPr>
          <a:xfrm>
            <a:off x="5271686" y="2937520"/>
            <a:ext cx="936104" cy="1296144"/>
            <a:chOff x="2267744" y="2996952"/>
            <a:chExt cx="936104" cy="1296144"/>
          </a:xfrm>
        </p:grpSpPr>
        <p:cxnSp>
          <p:nvCxnSpPr>
            <p:cNvPr id="18" name="Connettore 1 17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1 18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>
            <a:off x="971600" y="2996952"/>
            <a:ext cx="936104" cy="1296144"/>
            <a:chOff x="2267744" y="2996952"/>
            <a:chExt cx="936104" cy="1296144"/>
          </a:xfrm>
        </p:grpSpPr>
        <p:cxnSp>
          <p:nvCxnSpPr>
            <p:cNvPr id="24" name="Connettore 1 23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1 24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sellaDiTesto 26"/>
          <p:cNvSpPr txBox="1"/>
          <p:nvPr/>
        </p:nvSpPr>
        <p:spPr>
          <a:xfrm>
            <a:off x="6090948" y="2441458"/>
            <a:ext cx="174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Stato stazionario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8" name="Gruppo 27"/>
          <p:cNvGrpSpPr/>
          <p:nvPr/>
        </p:nvGrpSpPr>
        <p:grpSpPr>
          <a:xfrm>
            <a:off x="5154844" y="2944447"/>
            <a:ext cx="936104" cy="1296144"/>
            <a:chOff x="2267744" y="2996952"/>
            <a:chExt cx="936104" cy="1296144"/>
          </a:xfrm>
        </p:grpSpPr>
        <p:cxnSp>
          <p:nvCxnSpPr>
            <p:cNvPr id="29" name="Connettore 1 28"/>
            <p:cNvCxnSpPr/>
            <p:nvPr/>
          </p:nvCxnSpPr>
          <p:spPr>
            <a:xfrm>
              <a:off x="2267744" y="3140968"/>
              <a:ext cx="936104" cy="115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/>
            <p:nvPr/>
          </p:nvCxnSpPr>
          <p:spPr>
            <a:xfrm flipH="1">
              <a:off x="2267744" y="2996952"/>
              <a:ext cx="847740" cy="129614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903547"/>
              </p:ext>
            </p:extLst>
          </p:nvPr>
        </p:nvGraphicFramePr>
        <p:xfrm>
          <a:off x="1001713" y="4868863"/>
          <a:ext cx="23749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zione" r:id="rId5" imgW="927000" imgH="393480" progId="Equation.3">
                  <p:embed/>
                </p:oleObj>
              </mc:Choice>
              <mc:Fallback>
                <p:oleObj name="Equazione" r:id="rId5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4868863"/>
                        <a:ext cx="23749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ccia a destra 31"/>
          <p:cNvSpPr/>
          <p:nvPr/>
        </p:nvSpPr>
        <p:spPr>
          <a:xfrm>
            <a:off x="3563888" y="5157192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Ogget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990852"/>
              </p:ext>
            </p:extLst>
          </p:nvPr>
        </p:nvGraphicFramePr>
        <p:xfrm>
          <a:off x="5327322" y="5108798"/>
          <a:ext cx="21796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zione" r:id="rId7" imgW="850680" imgH="215640" progId="Equation.3">
                  <p:embed/>
                </p:oleObj>
              </mc:Choice>
              <mc:Fallback>
                <p:oleObj name="Equazione" r:id="rId7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7322" y="5108798"/>
                        <a:ext cx="217963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CasellaDiTesto 33"/>
          <p:cNvSpPr txBox="1"/>
          <p:nvPr/>
        </p:nvSpPr>
        <p:spPr>
          <a:xfrm>
            <a:off x="514740" y="6297559"/>
            <a:ext cx="7847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Così sappiamo di quanto un tasso di generazione contribuisce al livello di iniezione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7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7" grpId="0"/>
      <p:bldP spid="32" grpId="0" animBg="1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3. </a:t>
            </a:r>
            <a:endParaRPr lang="en-US" sz="40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740" y="1588150"/>
            <a:ext cx="79614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 semiconduttore infinitamente esteso e omogeneo</a:t>
            </a:r>
          </a:p>
          <a:p>
            <a:r>
              <a:rPr lang="it-IT" dirty="0" smtClean="0"/>
              <a:t>Senza campo applicato</a:t>
            </a:r>
          </a:p>
          <a:p>
            <a:r>
              <a:rPr lang="it-IT" dirty="0" smtClean="0"/>
              <a:t>Con una generazione costante e uniforme G fino a t=0, e poi si spegne, G=0 per t&gt;0</a:t>
            </a:r>
          </a:p>
        </p:txBody>
      </p:sp>
      <p:grpSp>
        <p:nvGrpSpPr>
          <p:cNvPr id="44" name="Gruppo 43"/>
          <p:cNvGrpSpPr/>
          <p:nvPr/>
        </p:nvGrpSpPr>
        <p:grpSpPr>
          <a:xfrm>
            <a:off x="518366" y="2877545"/>
            <a:ext cx="7051548" cy="3441067"/>
            <a:chOff x="518366" y="2877545"/>
            <a:chExt cx="7051548" cy="3441067"/>
          </a:xfrm>
        </p:grpSpPr>
        <p:sp>
          <p:nvSpPr>
            <p:cNvPr id="2" name="CasellaDiTesto 1"/>
            <p:cNvSpPr txBox="1"/>
            <p:nvPr/>
          </p:nvSpPr>
          <p:spPr>
            <a:xfrm>
              <a:off x="518366" y="2877545"/>
              <a:ext cx="40035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Spezziamo il dominio temporale in t=0.</a:t>
              </a:r>
            </a:p>
            <a:p>
              <a:r>
                <a:rPr lang="it-IT" dirty="0" smtClean="0"/>
                <a:t>La soluzione in t=0 dovrà essere la stessa</a:t>
              </a:r>
              <a:endParaRPr lang="en-US" dirty="0"/>
            </a:p>
          </p:txBody>
        </p:sp>
        <p:cxnSp>
          <p:nvCxnSpPr>
            <p:cNvPr id="8" name="Connettore 2 7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 flipV="1">
              <a:off x="4558078" y="3246877"/>
              <a:ext cx="0" cy="23423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igura a mano libera 20"/>
            <p:cNvSpPr/>
            <p:nvPr/>
          </p:nvSpPr>
          <p:spPr>
            <a:xfrm>
              <a:off x="1662545" y="4835236"/>
              <a:ext cx="5514110" cy="762000"/>
            </a:xfrm>
            <a:custGeom>
              <a:avLst/>
              <a:gdLst>
                <a:gd name="connsiteX0" fmla="*/ 0 w 5514110"/>
                <a:gd name="connsiteY0" fmla="*/ 0 h 762000"/>
                <a:gd name="connsiteX1" fmla="*/ 2895600 w 5514110"/>
                <a:gd name="connsiteY1" fmla="*/ 13855 h 762000"/>
                <a:gd name="connsiteX2" fmla="*/ 2895600 w 5514110"/>
                <a:gd name="connsiteY2" fmla="*/ 762000 h 762000"/>
                <a:gd name="connsiteX3" fmla="*/ 5514110 w 5514110"/>
                <a:gd name="connsiteY3" fmla="*/ 74814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4110" h="762000">
                  <a:moveTo>
                    <a:pt x="0" y="0"/>
                  </a:moveTo>
                  <a:lnTo>
                    <a:pt x="2895600" y="13855"/>
                  </a:lnTo>
                  <a:lnTo>
                    <a:pt x="2895600" y="762000"/>
                  </a:lnTo>
                  <a:lnTo>
                    <a:pt x="5514110" y="748146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308304" y="594928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716016" y="3429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419600" y="5764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655116"/>
              </p:ext>
            </p:extLst>
          </p:nvPr>
        </p:nvGraphicFramePr>
        <p:xfrm>
          <a:off x="1331640" y="3798332"/>
          <a:ext cx="1989655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zione" r:id="rId3" imgW="927000" imgH="393480" progId="Equation.3">
                  <p:embed/>
                </p:oleObj>
              </mc:Choice>
              <mc:Fallback>
                <p:oleObj name="Equazione" r:id="rId3" imgW="927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3798332"/>
                        <a:ext cx="1989655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59145"/>
              </p:ext>
            </p:extLst>
          </p:nvPr>
        </p:nvGraphicFramePr>
        <p:xfrm>
          <a:off x="5580112" y="3715561"/>
          <a:ext cx="24399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zione" r:id="rId5" imgW="952200" imgH="393480" progId="Equation.3">
                  <p:embed/>
                </p:oleObj>
              </mc:Choice>
              <mc:Fallback>
                <p:oleObj name="Equazione" r:id="rId5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715561"/>
                        <a:ext cx="24399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ggetto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72692"/>
              </p:ext>
            </p:extLst>
          </p:nvPr>
        </p:nvGraphicFramePr>
        <p:xfrm>
          <a:off x="1121772" y="6241187"/>
          <a:ext cx="1881053" cy="477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0" name="Equazione" r:id="rId7" imgW="850680" imgH="215640" progId="Equation.3">
                  <p:embed/>
                </p:oleObj>
              </mc:Choice>
              <mc:Fallback>
                <p:oleObj name="Equazione" r:id="rId7" imgW="850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1772" y="6241187"/>
                        <a:ext cx="1881053" cy="477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asellaDiTesto 38"/>
          <p:cNvSpPr txBox="1"/>
          <p:nvPr/>
        </p:nvSpPr>
        <p:spPr>
          <a:xfrm>
            <a:off x="712346" y="5764614"/>
            <a:ext cx="269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Soluzione per t&lt;0, uguale al caso 2</a:t>
            </a:r>
            <a:endParaRPr lang="en-US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5270300" y="3056691"/>
            <a:ext cx="2803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Qui qualcosa è cambiato nel tempo.</a:t>
            </a:r>
          </a:p>
          <a:p>
            <a:r>
              <a:rPr lang="it-IT" sz="1400" dirty="0" smtClean="0"/>
              <a:t>Il primo membro NON è nullo.</a:t>
            </a:r>
          </a:p>
          <a:p>
            <a:r>
              <a:rPr lang="it-IT" sz="1400" dirty="0" smtClean="0"/>
              <a:t>E G scompare. </a:t>
            </a:r>
            <a:endParaRPr lang="en-US" sz="1400" dirty="0"/>
          </a:p>
        </p:txBody>
      </p:sp>
      <p:sp>
        <p:nvSpPr>
          <p:cNvPr id="42" name="Rettangolo 41"/>
          <p:cNvSpPr/>
          <p:nvPr/>
        </p:nvSpPr>
        <p:spPr>
          <a:xfrm>
            <a:off x="4139952" y="2511480"/>
            <a:ext cx="4176464" cy="366065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ttangolo 42"/>
          <p:cNvSpPr/>
          <p:nvPr/>
        </p:nvSpPr>
        <p:spPr>
          <a:xfrm>
            <a:off x="4139952" y="2511479"/>
            <a:ext cx="4176464" cy="366065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uppo 45"/>
          <p:cNvGrpSpPr/>
          <p:nvPr/>
        </p:nvGrpSpPr>
        <p:grpSpPr>
          <a:xfrm>
            <a:off x="3580656" y="6306887"/>
            <a:ext cx="5288226" cy="345883"/>
            <a:chOff x="3580656" y="6306887"/>
            <a:chExt cx="5288226" cy="345883"/>
          </a:xfrm>
        </p:grpSpPr>
        <p:sp>
          <p:nvSpPr>
            <p:cNvPr id="40" name="CasellaDiTesto 39"/>
            <p:cNvSpPr txBox="1"/>
            <p:nvPr/>
          </p:nvSpPr>
          <p:spPr>
            <a:xfrm>
              <a:off x="4603675" y="6325941"/>
              <a:ext cx="42652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Diventa la condizione al contorno per la soluzione in t&gt;0</a:t>
              </a:r>
              <a:endParaRPr lang="en-US" sz="1400" dirty="0"/>
            </a:p>
          </p:txBody>
        </p:sp>
        <p:sp>
          <p:nvSpPr>
            <p:cNvPr id="45" name="Freccia a destra 44"/>
            <p:cNvSpPr/>
            <p:nvPr/>
          </p:nvSpPr>
          <p:spPr>
            <a:xfrm>
              <a:off x="3580656" y="6306887"/>
              <a:ext cx="855712" cy="345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466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3. </a:t>
            </a:r>
            <a:endParaRPr lang="en-US" sz="4000" b="1" dirty="0"/>
          </a:p>
        </p:txBody>
      </p:sp>
      <p:grpSp>
        <p:nvGrpSpPr>
          <p:cNvPr id="44" name="Gruppo 43"/>
          <p:cNvGrpSpPr/>
          <p:nvPr/>
        </p:nvGrpSpPr>
        <p:grpSpPr>
          <a:xfrm>
            <a:off x="2682485" y="-6928"/>
            <a:ext cx="5978085" cy="3071735"/>
            <a:chOff x="1591829" y="3246877"/>
            <a:chExt cx="5978085" cy="3071735"/>
          </a:xfrm>
        </p:grpSpPr>
        <p:cxnSp>
          <p:nvCxnSpPr>
            <p:cNvPr id="8" name="Connettore 2 7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 flipV="1">
              <a:off x="4558078" y="3246877"/>
              <a:ext cx="0" cy="23423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igura a mano libera 20"/>
            <p:cNvSpPr/>
            <p:nvPr/>
          </p:nvSpPr>
          <p:spPr>
            <a:xfrm>
              <a:off x="1662545" y="4835236"/>
              <a:ext cx="5514110" cy="762000"/>
            </a:xfrm>
            <a:custGeom>
              <a:avLst/>
              <a:gdLst>
                <a:gd name="connsiteX0" fmla="*/ 0 w 5514110"/>
                <a:gd name="connsiteY0" fmla="*/ 0 h 762000"/>
                <a:gd name="connsiteX1" fmla="*/ 2895600 w 5514110"/>
                <a:gd name="connsiteY1" fmla="*/ 13855 h 762000"/>
                <a:gd name="connsiteX2" fmla="*/ 2895600 w 5514110"/>
                <a:gd name="connsiteY2" fmla="*/ 762000 h 762000"/>
                <a:gd name="connsiteX3" fmla="*/ 5514110 w 5514110"/>
                <a:gd name="connsiteY3" fmla="*/ 74814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4110" h="762000">
                  <a:moveTo>
                    <a:pt x="0" y="0"/>
                  </a:moveTo>
                  <a:lnTo>
                    <a:pt x="2895600" y="13855"/>
                  </a:lnTo>
                  <a:lnTo>
                    <a:pt x="2895600" y="762000"/>
                  </a:lnTo>
                  <a:lnTo>
                    <a:pt x="5514110" y="748146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308304" y="594928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716016" y="3429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419600" y="5764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976706"/>
              </p:ext>
            </p:extLst>
          </p:nvPr>
        </p:nvGraphicFramePr>
        <p:xfrm>
          <a:off x="2422296" y="544527"/>
          <a:ext cx="1989655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zione" r:id="rId3" imgW="927000" imgH="393480" progId="Equation.3">
                  <p:embed/>
                </p:oleObj>
              </mc:Choice>
              <mc:Fallback>
                <p:oleObj name="Equazione" r:id="rId3" imgW="927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2296" y="544527"/>
                        <a:ext cx="1989655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92844"/>
              </p:ext>
            </p:extLst>
          </p:nvPr>
        </p:nvGraphicFramePr>
        <p:xfrm>
          <a:off x="6372200" y="175195"/>
          <a:ext cx="2439987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zione" r:id="rId5" imgW="952200" imgH="393480" progId="Equation.3">
                  <p:embed/>
                </p:oleObj>
              </mc:Choice>
              <mc:Fallback>
                <p:oleObj name="Equazione" r:id="rId5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175195"/>
                        <a:ext cx="2439987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166" y="2158765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t&gt;0</a:t>
            </a:r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084302"/>
              </p:ext>
            </p:extLst>
          </p:nvPr>
        </p:nvGraphicFramePr>
        <p:xfrm>
          <a:off x="179512" y="2554202"/>
          <a:ext cx="34798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zione" r:id="rId7" imgW="1358640" imgH="393480" progId="Equation.3">
                  <p:embed/>
                </p:oleObj>
              </mc:Choice>
              <mc:Fallback>
                <p:oleObj name="Equazione" r:id="rId7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554202"/>
                        <a:ext cx="347980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0825"/>
              </p:ext>
            </p:extLst>
          </p:nvPr>
        </p:nvGraphicFramePr>
        <p:xfrm>
          <a:off x="6416577" y="1084094"/>
          <a:ext cx="2476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zione" r:id="rId9" imgW="990360" imgH="215640" progId="Equation.3">
                  <p:embed/>
                </p:oleObj>
              </mc:Choice>
              <mc:Fallback>
                <p:oleObj name="Equazione" r:id="rId9" imgW="990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16577" y="1084094"/>
                        <a:ext cx="247650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805393"/>
              </p:ext>
            </p:extLst>
          </p:nvPr>
        </p:nvGraphicFramePr>
        <p:xfrm>
          <a:off x="6771886" y="2576413"/>
          <a:ext cx="149542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" name="Equazione" r:id="rId11" imgW="583920" imgH="393480" progId="Equation.3">
                  <p:embed/>
                </p:oleObj>
              </mc:Choice>
              <mc:Fallback>
                <p:oleObj name="Equazione" r:id="rId11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886" y="2576413"/>
                        <a:ext cx="149542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960124"/>
              </p:ext>
            </p:extLst>
          </p:nvPr>
        </p:nvGraphicFramePr>
        <p:xfrm>
          <a:off x="4283968" y="2801282"/>
          <a:ext cx="19700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" name="Equazione" r:id="rId13" imgW="711000" imgH="190440" progId="Equation.3">
                  <p:embed/>
                </p:oleObj>
              </mc:Choice>
              <mc:Fallback>
                <p:oleObj name="Equazione" r:id="rId13" imgW="7110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283968" y="2801282"/>
                        <a:ext cx="1970087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0166" y="3275111"/>
            <a:ext cx="3920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Possiamo sommare una costante dentro la derivata</a:t>
            </a:r>
            <a:endParaRPr lang="en-US" sz="1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684957" y="3377346"/>
            <a:ext cx="1041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sostituiamo</a:t>
            </a:r>
            <a:endParaRPr lang="en-US" sz="1400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137212" y="3533322"/>
            <a:ext cx="256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L’equazione differenziale diventa</a:t>
            </a:r>
            <a:endParaRPr lang="en-US" sz="1400" dirty="0"/>
          </a:p>
        </p:txBody>
      </p:sp>
      <p:graphicFrame>
        <p:nvGraphicFramePr>
          <p:cNvPr id="15" name="Ogget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235345"/>
              </p:ext>
            </p:extLst>
          </p:nvPr>
        </p:nvGraphicFramePr>
        <p:xfrm>
          <a:off x="438424" y="3933056"/>
          <a:ext cx="22764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zione" r:id="rId15" imgW="888840" imgH="393480" progId="Equation.3">
                  <p:embed/>
                </p:oleObj>
              </mc:Choice>
              <mc:Fallback>
                <p:oleObj name="Equazione" r:id="rId15" imgW="888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24" y="3933056"/>
                        <a:ext cx="2276475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02264"/>
              </p:ext>
            </p:extLst>
          </p:nvPr>
        </p:nvGraphicFramePr>
        <p:xfrm>
          <a:off x="3367955" y="3860990"/>
          <a:ext cx="45862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zione" r:id="rId17" imgW="1790640" imgH="444240" progId="Equation.3">
                  <p:embed/>
                </p:oleObj>
              </mc:Choice>
              <mc:Fallback>
                <p:oleObj name="Equazione" r:id="rId17" imgW="1790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955" y="3860990"/>
                        <a:ext cx="45862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055477"/>
              </p:ext>
            </p:extLst>
          </p:nvPr>
        </p:nvGraphicFramePr>
        <p:xfrm>
          <a:off x="187673" y="4869160"/>
          <a:ext cx="2808312" cy="98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zione" r:id="rId19" imgW="1269720" imgH="444240" progId="Equation.3">
                  <p:embed/>
                </p:oleObj>
              </mc:Choice>
              <mc:Fallback>
                <p:oleObj name="Equazione" r:id="rId19" imgW="12697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73" y="4869160"/>
                        <a:ext cx="2808312" cy="9813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388055"/>
              </p:ext>
            </p:extLst>
          </p:nvPr>
        </p:nvGraphicFramePr>
        <p:xfrm>
          <a:off x="4111731" y="5157192"/>
          <a:ext cx="1853244" cy="420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Equazione" r:id="rId21" imgW="838080" imgH="190440" progId="Equation.3">
                  <p:embed/>
                </p:oleObj>
              </mc:Choice>
              <mc:Fallback>
                <p:oleObj name="Equazione" r:id="rId21" imgW="8380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731" y="5157192"/>
                        <a:ext cx="1853244" cy="4208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166814"/>
              </p:ext>
            </p:extLst>
          </p:nvPr>
        </p:nvGraphicFramePr>
        <p:xfrm>
          <a:off x="7360201" y="5085184"/>
          <a:ext cx="11318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" name="Equazione" r:id="rId23" imgW="469800" imgH="215640" progId="Equation.3">
                  <p:embed/>
                </p:oleObj>
              </mc:Choice>
              <mc:Fallback>
                <p:oleObj name="Equazione" r:id="rId23" imgW="469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360201" y="5085184"/>
                        <a:ext cx="1131888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014618"/>
              </p:ext>
            </p:extLst>
          </p:nvPr>
        </p:nvGraphicFramePr>
        <p:xfrm>
          <a:off x="2686050" y="5721350"/>
          <a:ext cx="36433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" name="Equazione" r:id="rId25" imgW="1422360" imgH="444240" progId="Equation.3">
                  <p:embed/>
                </p:oleObj>
              </mc:Choice>
              <mc:Fallback>
                <p:oleObj name="Equazione" r:id="rId25" imgW="1422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5721350"/>
                        <a:ext cx="3643313" cy="11366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7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3. </a:t>
            </a:r>
            <a:endParaRPr lang="en-US" sz="4000" b="1" dirty="0"/>
          </a:p>
        </p:txBody>
      </p:sp>
      <p:grpSp>
        <p:nvGrpSpPr>
          <p:cNvPr id="44" name="Gruppo 43"/>
          <p:cNvGrpSpPr/>
          <p:nvPr/>
        </p:nvGrpSpPr>
        <p:grpSpPr>
          <a:xfrm>
            <a:off x="1403648" y="3083077"/>
            <a:ext cx="5978085" cy="1689466"/>
            <a:chOff x="1591829" y="4629146"/>
            <a:chExt cx="5978085" cy="1689466"/>
          </a:xfrm>
        </p:grpSpPr>
        <p:cxnSp>
          <p:nvCxnSpPr>
            <p:cNvPr id="8" name="Connettore 2 7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 flipV="1">
              <a:off x="4558078" y="4629146"/>
              <a:ext cx="0" cy="960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igura a mano libera 20"/>
            <p:cNvSpPr/>
            <p:nvPr/>
          </p:nvSpPr>
          <p:spPr>
            <a:xfrm>
              <a:off x="1662545" y="4835236"/>
              <a:ext cx="5514110" cy="762000"/>
            </a:xfrm>
            <a:custGeom>
              <a:avLst/>
              <a:gdLst>
                <a:gd name="connsiteX0" fmla="*/ 0 w 5514110"/>
                <a:gd name="connsiteY0" fmla="*/ 0 h 762000"/>
                <a:gd name="connsiteX1" fmla="*/ 2895600 w 5514110"/>
                <a:gd name="connsiteY1" fmla="*/ 13855 h 762000"/>
                <a:gd name="connsiteX2" fmla="*/ 2895600 w 5514110"/>
                <a:gd name="connsiteY2" fmla="*/ 762000 h 762000"/>
                <a:gd name="connsiteX3" fmla="*/ 5514110 w 5514110"/>
                <a:gd name="connsiteY3" fmla="*/ 74814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4110" h="762000">
                  <a:moveTo>
                    <a:pt x="0" y="0"/>
                  </a:moveTo>
                  <a:lnTo>
                    <a:pt x="2895600" y="13855"/>
                  </a:lnTo>
                  <a:lnTo>
                    <a:pt x="2895600" y="762000"/>
                  </a:lnTo>
                  <a:lnTo>
                    <a:pt x="5514110" y="748146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308304" y="594928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584013" y="465057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419600" y="5764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475324"/>
              </p:ext>
            </p:extLst>
          </p:nvPr>
        </p:nvGraphicFramePr>
        <p:xfrm>
          <a:off x="1763688" y="5013176"/>
          <a:ext cx="1989655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zione" r:id="rId3" imgW="927000" imgH="393480" progId="Equation.3">
                  <p:embed/>
                </p:oleObj>
              </mc:Choice>
              <mc:Fallback>
                <p:oleObj name="Equazione" r:id="rId3" imgW="927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5013176"/>
                        <a:ext cx="1989655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46664"/>
              </p:ext>
            </p:extLst>
          </p:nvPr>
        </p:nvGraphicFramePr>
        <p:xfrm>
          <a:off x="4693105" y="4772543"/>
          <a:ext cx="3643313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zione" r:id="rId5" imgW="1422360" imgH="444240" progId="Equation.3">
                  <p:embed/>
                </p:oleObj>
              </mc:Choice>
              <mc:Fallback>
                <p:oleObj name="Equazione" r:id="rId5" imgW="1422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105" y="4772543"/>
                        <a:ext cx="3643313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nettore 2 4"/>
          <p:cNvCxnSpPr/>
          <p:nvPr/>
        </p:nvCxnSpPr>
        <p:spPr>
          <a:xfrm>
            <a:off x="1474364" y="2871989"/>
            <a:ext cx="58617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405255" y="148478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25" name="Connettore 1 24"/>
          <p:cNvCxnSpPr/>
          <p:nvPr/>
        </p:nvCxnSpPr>
        <p:spPr>
          <a:xfrm>
            <a:off x="1591829" y="2708920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4382262" y="1484784"/>
            <a:ext cx="0" cy="1387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992619"/>
              </p:ext>
            </p:extLst>
          </p:nvPr>
        </p:nvGraphicFramePr>
        <p:xfrm>
          <a:off x="7381733" y="2569670"/>
          <a:ext cx="334199" cy="2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zione" r:id="rId7" imgW="228600" imgH="190440" progId="Equation.3">
                  <p:embed/>
                </p:oleObj>
              </mc:Choice>
              <mc:Fallback>
                <p:oleObj name="Equazione" r:id="rId7" imgW="2286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81733" y="2569670"/>
                        <a:ext cx="334199" cy="27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Connettore 1 37"/>
          <p:cNvCxnSpPr/>
          <p:nvPr/>
        </p:nvCxnSpPr>
        <p:spPr>
          <a:xfrm>
            <a:off x="1566282" y="2060848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65561"/>
              </p:ext>
            </p:extLst>
          </p:nvPr>
        </p:nvGraphicFramePr>
        <p:xfrm>
          <a:off x="1491979" y="1533252"/>
          <a:ext cx="1008112" cy="38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zione" r:id="rId9" imgW="571320" imgH="215640" progId="Equation.3">
                  <p:embed/>
                </p:oleObj>
              </mc:Choice>
              <mc:Fallback>
                <p:oleObj name="Equazione" r:id="rId9" imgW="571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1979" y="1533252"/>
                        <a:ext cx="1008112" cy="380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Connettore 2 32"/>
          <p:cNvCxnSpPr/>
          <p:nvPr/>
        </p:nvCxnSpPr>
        <p:spPr>
          <a:xfrm>
            <a:off x="2915816" y="2060848"/>
            <a:ext cx="0" cy="6480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206307"/>
              </p:ext>
            </p:extLst>
          </p:nvPr>
        </p:nvGraphicFramePr>
        <p:xfrm>
          <a:off x="2445916" y="2217557"/>
          <a:ext cx="46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zione" r:id="rId11" imgW="266400" imgH="215640" progId="Equation.3">
                  <p:embed/>
                </p:oleObj>
              </mc:Choice>
              <mc:Fallback>
                <p:oleObj name="Equazione" r:id="rId11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916" y="2217557"/>
                        <a:ext cx="46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uppo 46"/>
          <p:cNvGrpSpPr/>
          <p:nvPr/>
        </p:nvGrpSpPr>
        <p:grpSpPr>
          <a:xfrm>
            <a:off x="1591829" y="1328574"/>
            <a:ext cx="5659099" cy="1380346"/>
            <a:chOff x="1591829" y="1328574"/>
            <a:chExt cx="5659099" cy="1380346"/>
          </a:xfrm>
        </p:grpSpPr>
        <p:cxnSp>
          <p:nvCxnSpPr>
            <p:cNvPr id="40" name="Connettore 1 39"/>
            <p:cNvCxnSpPr/>
            <p:nvPr/>
          </p:nvCxnSpPr>
          <p:spPr>
            <a:xfrm>
              <a:off x="1591829" y="2060848"/>
              <a:ext cx="279043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o 41"/>
            <p:cNvSpPr/>
            <p:nvPr/>
          </p:nvSpPr>
          <p:spPr>
            <a:xfrm>
              <a:off x="4382262" y="1328574"/>
              <a:ext cx="1773914" cy="1380345"/>
            </a:xfrm>
            <a:prstGeom prst="arc">
              <a:avLst>
                <a:gd name="adj1" fmla="val 5397485"/>
                <a:gd name="adj2" fmla="val 1070254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 flipV="1">
              <a:off x="5269219" y="2708919"/>
              <a:ext cx="1981709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8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ttangolo 31"/>
          <p:cNvSpPr/>
          <p:nvPr/>
        </p:nvSpPr>
        <p:spPr>
          <a:xfrm>
            <a:off x="4139952" y="2511479"/>
            <a:ext cx="4176464" cy="366065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620688"/>
            <a:ext cx="6005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4. L’inverso del caso 3 </a:t>
            </a:r>
            <a:endParaRPr lang="en-US" sz="4000" b="1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14740" y="1588150"/>
            <a:ext cx="6498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 semiconduttore infinitamente esteso e omogeneo</a:t>
            </a:r>
          </a:p>
          <a:p>
            <a:r>
              <a:rPr lang="it-IT" dirty="0" smtClean="0"/>
              <a:t>Senza campo applicato</a:t>
            </a:r>
          </a:p>
          <a:p>
            <a:r>
              <a:rPr lang="it-IT" dirty="0" smtClean="0"/>
              <a:t>Con una generazione nulla  fino a t=0, e poi si accende, G≠0 per t&gt;0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4139952" y="2511480"/>
            <a:ext cx="4176464" cy="366065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asellaDiTesto 59"/>
          <p:cNvSpPr txBox="1"/>
          <p:nvPr/>
        </p:nvSpPr>
        <p:spPr>
          <a:xfrm>
            <a:off x="518366" y="2877545"/>
            <a:ext cx="4003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Spezziamo il dominio temporale.</a:t>
            </a:r>
          </a:p>
          <a:p>
            <a:r>
              <a:rPr lang="it-IT" dirty="0"/>
              <a:t>La soluzione in t=0 dovrà essere la </a:t>
            </a:r>
            <a:r>
              <a:rPr lang="it-IT" dirty="0" smtClean="0"/>
              <a:t>stessa</a:t>
            </a:r>
            <a:endParaRPr lang="en-US" dirty="0"/>
          </a:p>
        </p:txBody>
      </p:sp>
      <p:cxnSp>
        <p:nvCxnSpPr>
          <p:cNvPr id="61" name="Connettore 2 60"/>
          <p:cNvCxnSpPr/>
          <p:nvPr/>
        </p:nvCxnSpPr>
        <p:spPr>
          <a:xfrm>
            <a:off x="1591829" y="5589240"/>
            <a:ext cx="5932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/>
          <p:cNvCxnSpPr/>
          <p:nvPr/>
        </p:nvCxnSpPr>
        <p:spPr>
          <a:xfrm flipV="1">
            <a:off x="4558078" y="3246877"/>
            <a:ext cx="0" cy="2342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igura a mano libera 62"/>
          <p:cNvSpPr/>
          <p:nvPr/>
        </p:nvSpPr>
        <p:spPr>
          <a:xfrm flipH="1">
            <a:off x="1938210" y="4835236"/>
            <a:ext cx="5514110" cy="762000"/>
          </a:xfrm>
          <a:custGeom>
            <a:avLst/>
            <a:gdLst>
              <a:gd name="connsiteX0" fmla="*/ 0 w 5514110"/>
              <a:gd name="connsiteY0" fmla="*/ 0 h 762000"/>
              <a:gd name="connsiteX1" fmla="*/ 2895600 w 5514110"/>
              <a:gd name="connsiteY1" fmla="*/ 13855 h 762000"/>
              <a:gd name="connsiteX2" fmla="*/ 2895600 w 5514110"/>
              <a:gd name="connsiteY2" fmla="*/ 762000 h 762000"/>
              <a:gd name="connsiteX3" fmla="*/ 5514110 w 5514110"/>
              <a:gd name="connsiteY3" fmla="*/ 748146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14110" h="762000">
                <a:moveTo>
                  <a:pt x="0" y="0"/>
                </a:moveTo>
                <a:lnTo>
                  <a:pt x="2895600" y="13855"/>
                </a:lnTo>
                <a:lnTo>
                  <a:pt x="2895600" y="762000"/>
                </a:lnTo>
                <a:lnTo>
                  <a:pt x="5514110" y="748146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asellaDiTesto 63"/>
          <p:cNvSpPr txBox="1"/>
          <p:nvPr/>
        </p:nvSpPr>
        <p:spPr>
          <a:xfrm>
            <a:off x="7308304" y="594928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</a:t>
            </a:r>
            <a:endParaRPr lang="en-US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4716016" y="34290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</a:t>
            </a:r>
            <a:endParaRPr lang="en-US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4419600" y="57646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0</a:t>
            </a:r>
            <a:endParaRPr lang="en-US" dirty="0"/>
          </a:p>
        </p:txBody>
      </p:sp>
      <p:graphicFrame>
        <p:nvGraphicFramePr>
          <p:cNvPr id="67" name="Oggetto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669132"/>
              </p:ext>
            </p:extLst>
          </p:nvPr>
        </p:nvGraphicFramePr>
        <p:xfrm>
          <a:off x="1549400" y="3798888"/>
          <a:ext cx="1552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zione" r:id="rId3" imgW="723600" imgH="393480" progId="Equation.3">
                  <p:embed/>
                </p:oleObj>
              </mc:Choice>
              <mc:Fallback>
                <p:oleObj name="Equazione" r:id="rId3" imgW="723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9400" y="3798888"/>
                        <a:ext cx="1552575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ggetto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1331"/>
              </p:ext>
            </p:extLst>
          </p:nvPr>
        </p:nvGraphicFramePr>
        <p:xfrm>
          <a:off x="5418138" y="3716338"/>
          <a:ext cx="27654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zione" r:id="rId5" imgW="1079280" imgH="393480" progId="Equation.3">
                  <p:embed/>
                </p:oleObj>
              </mc:Choice>
              <mc:Fallback>
                <p:oleObj name="Equazione" r:id="rId5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3716338"/>
                        <a:ext cx="27654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ggetto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067562"/>
              </p:ext>
            </p:extLst>
          </p:nvPr>
        </p:nvGraphicFramePr>
        <p:xfrm>
          <a:off x="1500188" y="6269038"/>
          <a:ext cx="11239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zione" r:id="rId7" imgW="507960" imgH="190440" progId="Equation.3">
                  <p:embed/>
                </p:oleObj>
              </mc:Choice>
              <mc:Fallback>
                <p:oleObj name="Equazione" r:id="rId7" imgW="507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00188" y="6269038"/>
                        <a:ext cx="1123950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CasellaDiTesto 69"/>
          <p:cNvSpPr txBox="1"/>
          <p:nvPr/>
        </p:nvSpPr>
        <p:spPr>
          <a:xfrm>
            <a:off x="712346" y="5764614"/>
            <a:ext cx="269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Soluzione per t&lt;0, uguale al caso 1</a:t>
            </a:r>
            <a:endParaRPr lang="en-US" sz="1400" dirty="0"/>
          </a:p>
        </p:txBody>
      </p:sp>
      <p:sp>
        <p:nvSpPr>
          <p:cNvPr id="71" name="CasellaDiTesto 70"/>
          <p:cNvSpPr txBox="1"/>
          <p:nvPr/>
        </p:nvSpPr>
        <p:spPr>
          <a:xfrm>
            <a:off x="5270300" y="3056691"/>
            <a:ext cx="28037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Qui qualcosa è cambiato nel tempo.</a:t>
            </a:r>
          </a:p>
          <a:p>
            <a:r>
              <a:rPr lang="it-IT" sz="1400" dirty="0" smtClean="0"/>
              <a:t>Il primo membro NON è nullo.</a:t>
            </a:r>
          </a:p>
          <a:p>
            <a:r>
              <a:rPr lang="it-IT" sz="1400" dirty="0" smtClean="0"/>
              <a:t>E G </a:t>
            </a:r>
            <a:r>
              <a:rPr lang="it-IT" sz="1400" b="1" i="1" dirty="0" smtClean="0"/>
              <a:t>appare</a:t>
            </a:r>
            <a:r>
              <a:rPr lang="it-IT" sz="1400" dirty="0" smtClean="0"/>
              <a:t>. </a:t>
            </a:r>
            <a:endParaRPr lang="en-US" sz="1400" dirty="0"/>
          </a:p>
        </p:txBody>
      </p:sp>
      <p:grpSp>
        <p:nvGrpSpPr>
          <p:cNvPr id="72" name="Gruppo 71"/>
          <p:cNvGrpSpPr/>
          <p:nvPr/>
        </p:nvGrpSpPr>
        <p:grpSpPr>
          <a:xfrm>
            <a:off x="3580656" y="6306887"/>
            <a:ext cx="5288226" cy="345883"/>
            <a:chOff x="3580656" y="6306887"/>
            <a:chExt cx="5288226" cy="345883"/>
          </a:xfrm>
        </p:grpSpPr>
        <p:sp>
          <p:nvSpPr>
            <p:cNvPr id="73" name="CasellaDiTesto 72"/>
            <p:cNvSpPr txBox="1"/>
            <p:nvPr/>
          </p:nvSpPr>
          <p:spPr>
            <a:xfrm>
              <a:off x="4603675" y="6325941"/>
              <a:ext cx="42652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Diventa la condizione al contorno per la soluzione in t&gt;0</a:t>
              </a:r>
              <a:endParaRPr lang="en-US" sz="1400" dirty="0"/>
            </a:p>
          </p:txBody>
        </p:sp>
        <p:sp>
          <p:nvSpPr>
            <p:cNvPr id="74" name="Freccia a destra 73"/>
            <p:cNvSpPr/>
            <p:nvPr/>
          </p:nvSpPr>
          <p:spPr>
            <a:xfrm>
              <a:off x="3580656" y="6306887"/>
              <a:ext cx="855712" cy="34588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0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70" grpId="0"/>
      <p:bldP spid="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4. </a:t>
            </a:r>
            <a:endParaRPr lang="en-US" sz="4000" b="1" dirty="0"/>
          </a:p>
        </p:txBody>
      </p:sp>
      <p:grpSp>
        <p:nvGrpSpPr>
          <p:cNvPr id="44" name="Gruppo 43"/>
          <p:cNvGrpSpPr/>
          <p:nvPr/>
        </p:nvGrpSpPr>
        <p:grpSpPr>
          <a:xfrm>
            <a:off x="2682485" y="-6928"/>
            <a:ext cx="5978085" cy="3071735"/>
            <a:chOff x="1591829" y="3246877"/>
            <a:chExt cx="5978085" cy="3071735"/>
          </a:xfrm>
        </p:grpSpPr>
        <p:cxnSp>
          <p:nvCxnSpPr>
            <p:cNvPr id="8" name="Connettore 2 7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 flipV="1">
              <a:off x="4558078" y="3246877"/>
              <a:ext cx="0" cy="23423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igura a mano libera 20"/>
            <p:cNvSpPr/>
            <p:nvPr/>
          </p:nvSpPr>
          <p:spPr>
            <a:xfrm>
              <a:off x="1662545" y="4835236"/>
              <a:ext cx="5514110" cy="762000"/>
            </a:xfrm>
            <a:custGeom>
              <a:avLst/>
              <a:gdLst>
                <a:gd name="connsiteX0" fmla="*/ 0 w 5514110"/>
                <a:gd name="connsiteY0" fmla="*/ 0 h 762000"/>
                <a:gd name="connsiteX1" fmla="*/ 2895600 w 5514110"/>
                <a:gd name="connsiteY1" fmla="*/ 13855 h 762000"/>
                <a:gd name="connsiteX2" fmla="*/ 2895600 w 5514110"/>
                <a:gd name="connsiteY2" fmla="*/ 762000 h 762000"/>
                <a:gd name="connsiteX3" fmla="*/ 5514110 w 5514110"/>
                <a:gd name="connsiteY3" fmla="*/ 74814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4110" h="762000">
                  <a:moveTo>
                    <a:pt x="0" y="0"/>
                  </a:moveTo>
                  <a:lnTo>
                    <a:pt x="2895600" y="13855"/>
                  </a:lnTo>
                  <a:lnTo>
                    <a:pt x="2895600" y="762000"/>
                  </a:lnTo>
                  <a:lnTo>
                    <a:pt x="5514110" y="748146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308304" y="594928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716016" y="342900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419600" y="5764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722034"/>
              </p:ext>
            </p:extLst>
          </p:nvPr>
        </p:nvGraphicFramePr>
        <p:xfrm>
          <a:off x="2871788" y="762000"/>
          <a:ext cx="1090612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Equazione" r:id="rId3" imgW="507960" imgH="190440" progId="Equation.3">
                  <p:embed/>
                </p:oleObj>
              </mc:Choice>
              <mc:Fallback>
                <p:oleObj name="Equazione" r:id="rId3" imgW="507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1788" y="762000"/>
                        <a:ext cx="1090612" cy="40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62718"/>
              </p:ext>
            </p:extLst>
          </p:nvPr>
        </p:nvGraphicFramePr>
        <p:xfrm>
          <a:off x="1763688" y="2695475"/>
          <a:ext cx="54006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1" name="Equazione" r:id="rId5" imgW="2108160" imgH="406080" progId="Equation.3">
                  <p:embed/>
                </p:oleObj>
              </mc:Choice>
              <mc:Fallback>
                <p:oleObj name="Equazione" r:id="rId5" imgW="210816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95475"/>
                        <a:ext cx="5400675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166" y="2158765"/>
            <a:ext cx="85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Per t&gt;0</a:t>
            </a:r>
            <a:endParaRPr lang="en-US" dirty="0"/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862649"/>
              </p:ext>
            </p:extLst>
          </p:nvPr>
        </p:nvGraphicFramePr>
        <p:xfrm>
          <a:off x="6861175" y="1116013"/>
          <a:ext cx="1587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2" name="Equazione" r:id="rId7" imgW="634680" imgH="190440" progId="Equation.3">
                  <p:embed/>
                </p:oleObj>
              </mc:Choice>
              <mc:Fallback>
                <p:oleObj name="Equazione" r:id="rId7" imgW="6346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61175" y="1116013"/>
                        <a:ext cx="15875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234038"/>
              </p:ext>
            </p:extLst>
          </p:nvPr>
        </p:nvGraphicFramePr>
        <p:xfrm>
          <a:off x="6362700" y="327025"/>
          <a:ext cx="27654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3" name="Equazione" r:id="rId9" imgW="1079280" imgH="393480" progId="Equation.3">
                  <p:embed/>
                </p:oleObj>
              </mc:Choice>
              <mc:Fallback>
                <p:oleObj name="Equazione" r:id="rId9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327025"/>
                        <a:ext cx="276542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71541"/>
              </p:ext>
            </p:extLst>
          </p:nvPr>
        </p:nvGraphicFramePr>
        <p:xfrm>
          <a:off x="191155" y="4077072"/>
          <a:ext cx="22875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4" name="Equazione" r:id="rId11" imgW="1054080" imgH="215640" progId="Equation.3">
                  <p:embed/>
                </p:oleObj>
              </mc:Choice>
              <mc:Fallback>
                <p:oleObj name="Equazione" r:id="rId11" imgW="10540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1155" y="4077072"/>
                        <a:ext cx="2287588" cy="46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223334"/>
              </p:ext>
            </p:extLst>
          </p:nvPr>
        </p:nvGraphicFramePr>
        <p:xfrm>
          <a:off x="2915816" y="3861048"/>
          <a:ext cx="1253755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5" name="Equazione" r:id="rId13" imgW="583920" imgH="393480" progId="Equation.3">
                  <p:embed/>
                </p:oleObj>
              </mc:Choice>
              <mc:Fallback>
                <p:oleObj name="Equazione" r:id="rId13" imgW="5839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15816" y="3861048"/>
                        <a:ext cx="1253755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ggetto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773982"/>
              </p:ext>
            </p:extLst>
          </p:nvPr>
        </p:nvGraphicFramePr>
        <p:xfrm>
          <a:off x="4535831" y="3861048"/>
          <a:ext cx="1948849" cy="86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" name="Equazione" r:id="rId15" imgW="888840" imgH="393480" progId="Equation.3">
                  <p:embed/>
                </p:oleObj>
              </mc:Choice>
              <mc:Fallback>
                <p:oleObj name="Equazione" r:id="rId15" imgW="8888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35831" y="3861048"/>
                        <a:ext cx="1948849" cy="86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188491"/>
              </p:ext>
            </p:extLst>
          </p:nvPr>
        </p:nvGraphicFramePr>
        <p:xfrm>
          <a:off x="7020272" y="3789040"/>
          <a:ext cx="1850792" cy="91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7" name="Equazione" r:id="rId17" imgW="901440" imgH="444240" progId="Equation.3">
                  <p:embed/>
                </p:oleObj>
              </mc:Choice>
              <mc:Fallback>
                <p:oleObj name="Equazione" r:id="rId17" imgW="9014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020272" y="3789040"/>
                        <a:ext cx="1850792" cy="912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ggetto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701730"/>
              </p:ext>
            </p:extLst>
          </p:nvPr>
        </p:nvGraphicFramePr>
        <p:xfrm>
          <a:off x="438424" y="4725144"/>
          <a:ext cx="34734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8" name="Equazione" r:id="rId19" imgW="1600200" imgH="444240" progId="Equation.3">
                  <p:embed/>
                </p:oleObj>
              </mc:Choice>
              <mc:Fallback>
                <p:oleObj name="Equazione" r:id="rId19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24" y="4725144"/>
                        <a:ext cx="3473450" cy="96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670027"/>
              </p:ext>
            </p:extLst>
          </p:nvPr>
        </p:nvGraphicFramePr>
        <p:xfrm>
          <a:off x="4241843" y="5013176"/>
          <a:ext cx="25368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9" name="Equazione" r:id="rId21" imgW="1168200" imgH="215640" progId="Equation.3">
                  <p:embed/>
                </p:oleObj>
              </mc:Choice>
              <mc:Fallback>
                <p:oleObj name="Equazione" r:id="rId21" imgW="1168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43" y="5013176"/>
                        <a:ext cx="25368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gget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7760"/>
              </p:ext>
            </p:extLst>
          </p:nvPr>
        </p:nvGraphicFramePr>
        <p:xfrm>
          <a:off x="7474708" y="5013176"/>
          <a:ext cx="11858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0" name="Equazione" r:id="rId23" imgW="545760" imgH="215640" progId="Equation.3">
                  <p:embed/>
                </p:oleObj>
              </mc:Choice>
              <mc:Fallback>
                <p:oleObj name="Equazione" r:id="rId23" imgW="545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4708" y="5013176"/>
                        <a:ext cx="11858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539376"/>
              </p:ext>
            </p:extLst>
          </p:nvPr>
        </p:nvGraphicFramePr>
        <p:xfrm>
          <a:off x="2763429" y="5679232"/>
          <a:ext cx="4190151" cy="117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41" name="Equazione" r:id="rId25" imgW="1663560" imgH="469800" progId="Equation.3">
                  <p:embed/>
                </p:oleObj>
              </mc:Choice>
              <mc:Fallback>
                <p:oleObj name="Equazione" r:id="rId25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429" y="5679232"/>
                        <a:ext cx="4190151" cy="117876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9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18165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Caso 4. </a:t>
            </a:r>
            <a:endParaRPr lang="en-US" sz="4000" b="1" dirty="0"/>
          </a:p>
        </p:txBody>
      </p:sp>
      <p:grpSp>
        <p:nvGrpSpPr>
          <p:cNvPr id="44" name="Gruppo 43"/>
          <p:cNvGrpSpPr/>
          <p:nvPr/>
        </p:nvGrpSpPr>
        <p:grpSpPr>
          <a:xfrm>
            <a:off x="1403648" y="3083077"/>
            <a:ext cx="5978085" cy="1689466"/>
            <a:chOff x="1591829" y="4629146"/>
            <a:chExt cx="5978085" cy="1689466"/>
          </a:xfrm>
        </p:grpSpPr>
        <p:cxnSp>
          <p:nvCxnSpPr>
            <p:cNvPr id="8" name="Connettore 2 7"/>
            <p:cNvCxnSpPr/>
            <p:nvPr/>
          </p:nvCxnSpPr>
          <p:spPr>
            <a:xfrm>
              <a:off x="1591829" y="5589240"/>
              <a:ext cx="59324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2 19"/>
            <p:cNvCxnSpPr/>
            <p:nvPr/>
          </p:nvCxnSpPr>
          <p:spPr>
            <a:xfrm flipV="1">
              <a:off x="4558078" y="4629146"/>
              <a:ext cx="0" cy="960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igura a mano libera 20"/>
            <p:cNvSpPr/>
            <p:nvPr/>
          </p:nvSpPr>
          <p:spPr>
            <a:xfrm flipH="1">
              <a:off x="1924999" y="4835236"/>
              <a:ext cx="5514110" cy="762000"/>
            </a:xfrm>
            <a:custGeom>
              <a:avLst/>
              <a:gdLst>
                <a:gd name="connsiteX0" fmla="*/ 0 w 5514110"/>
                <a:gd name="connsiteY0" fmla="*/ 0 h 762000"/>
                <a:gd name="connsiteX1" fmla="*/ 2895600 w 5514110"/>
                <a:gd name="connsiteY1" fmla="*/ 13855 h 762000"/>
                <a:gd name="connsiteX2" fmla="*/ 2895600 w 5514110"/>
                <a:gd name="connsiteY2" fmla="*/ 762000 h 762000"/>
                <a:gd name="connsiteX3" fmla="*/ 5514110 w 5514110"/>
                <a:gd name="connsiteY3" fmla="*/ 748146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14110" h="762000">
                  <a:moveTo>
                    <a:pt x="0" y="0"/>
                  </a:moveTo>
                  <a:lnTo>
                    <a:pt x="2895600" y="13855"/>
                  </a:lnTo>
                  <a:lnTo>
                    <a:pt x="2895600" y="762000"/>
                  </a:lnTo>
                  <a:lnTo>
                    <a:pt x="5514110" y="748146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308304" y="594928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</a:t>
              </a:r>
              <a:endParaRPr lang="en-US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089060" y="4650570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G</a:t>
              </a:r>
              <a:endParaRPr lang="en-US" dirty="0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4419600" y="576461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0</a:t>
              </a:r>
              <a:endParaRPr lang="en-US" dirty="0"/>
            </a:p>
          </p:txBody>
        </p:sp>
      </p:grpSp>
      <p:graphicFrame>
        <p:nvGraphicFramePr>
          <p:cNvPr id="36" name="Oggetto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648176"/>
              </p:ext>
            </p:extLst>
          </p:nvPr>
        </p:nvGraphicFramePr>
        <p:xfrm>
          <a:off x="2212975" y="5230813"/>
          <a:ext cx="108902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zione" r:id="rId3" imgW="507960" imgH="190440" progId="Equation.3">
                  <p:embed/>
                </p:oleObj>
              </mc:Choice>
              <mc:Fallback>
                <p:oleObj name="Equazione" r:id="rId3" imgW="507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2975" y="5230813"/>
                        <a:ext cx="1089025" cy="40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ggetto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743185"/>
              </p:ext>
            </p:extLst>
          </p:nvPr>
        </p:nvGraphicFramePr>
        <p:xfrm>
          <a:off x="4383088" y="4740275"/>
          <a:ext cx="4262437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zione" r:id="rId5" imgW="1663560" imgH="469800" progId="Equation.3">
                  <p:embed/>
                </p:oleObj>
              </mc:Choice>
              <mc:Fallback>
                <p:oleObj name="Equazione" r:id="rId5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4740275"/>
                        <a:ext cx="4262437" cy="1201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Connettore 2 4"/>
          <p:cNvCxnSpPr/>
          <p:nvPr/>
        </p:nvCxnSpPr>
        <p:spPr>
          <a:xfrm>
            <a:off x="1474364" y="2871989"/>
            <a:ext cx="586178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4405255" y="148478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25" name="Connettore 1 24"/>
          <p:cNvCxnSpPr/>
          <p:nvPr/>
        </p:nvCxnSpPr>
        <p:spPr>
          <a:xfrm>
            <a:off x="1591829" y="2708920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 flipV="1">
            <a:off x="4382262" y="1484784"/>
            <a:ext cx="0" cy="1387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gget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80702"/>
              </p:ext>
            </p:extLst>
          </p:nvPr>
        </p:nvGraphicFramePr>
        <p:xfrm>
          <a:off x="7381733" y="2569670"/>
          <a:ext cx="334199" cy="278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zione" r:id="rId7" imgW="228600" imgH="190440" progId="Equation.3">
                  <p:embed/>
                </p:oleObj>
              </mc:Choice>
              <mc:Fallback>
                <p:oleObj name="Equazione" r:id="rId7" imgW="2286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81733" y="2569670"/>
                        <a:ext cx="334199" cy="278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Connettore 1 37"/>
          <p:cNvCxnSpPr/>
          <p:nvPr/>
        </p:nvCxnSpPr>
        <p:spPr>
          <a:xfrm>
            <a:off x="1566282" y="2060848"/>
            <a:ext cx="5659099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gget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541433"/>
              </p:ext>
            </p:extLst>
          </p:nvPr>
        </p:nvGraphicFramePr>
        <p:xfrm>
          <a:off x="1491979" y="1682354"/>
          <a:ext cx="1008112" cy="380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zione" r:id="rId9" imgW="571320" imgH="215640" progId="Equation.3">
                  <p:embed/>
                </p:oleObj>
              </mc:Choice>
              <mc:Fallback>
                <p:oleObj name="Equazione" r:id="rId9" imgW="571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91979" y="1682354"/>
                        <a:ext cx="1008112" cy="380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Connettore 2 32"/>
          <p:cNvCxnSpPr/>
          <p:nvPr/>
        </p:nvCxnSpPr>
        <p:spPr>
          <a:xfrm>
            <a:off x="2915816" y="2060848"/>
            <a:ext cx="0" cy="64807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gget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51595"/>
              </p:ext>
            </p:extLst>
          </p:nvPr>
        </p:nvGraphicFramePr>
        <p:xfrm>
          <a:off x="2445916" y="2217557"/>
          <a:ext cx="469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zione" r:id="rId11" imgW="266400" imgH="215640" progId="Equation.3">
                  <p:embed/>
                </p:oleObj>
              </mc:Choice>
              <mc:Fallback>
                <p:oleObj name="Equazione" r:id="rId11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5916" y="2217557"/>
                        <a:ext cx="469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uppo 46"/>
          <p:cNvGrpSpPr/>
          <p:nvPr/>
        </p:nvGrpSpPr>
        <p:grpSpPr>
          <a:xfrm rot="10800000" flipH="1">
            <a:off x="1591829" y="2048653"/>
            <a:ext cx="5659099" cy="1380346"/>
            <a:chOff x="1591829" y="1328574"/>
            <a:chExt cx="5659099" cy="1380346"/>
          </a:xfrm>
        </p:grpSpPr>
        <p:cxnSp>
          <p:nvCxnSpPr>
            <p:cNvPr id="40" name="Connettore 1 39"/>
            <p:cNvCxnSpPr/>
            <p:nvPr/>
          </p:nvCxnSpPr>
          <p:spPr>
            <a:xfrm>
              <a:off x="1591829" y="2060848"/>
              <a:ext cx="2790433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o 41"/>
            <p:cNvSpPr/>
            <p:nvPr/>
          </p:nvSpPr>
          <p:spPr>
            <a:xfrm>
              <a:off x="4382262" y="1328574"/>
              <a:ext cx="1773914" cy="1380345"/>
            </a:xfrm>
            <a:prstGeom prst="arc">
              <a:avLst>
                <a:gd name="adj1" fmla="val 5397485"/>
                <a:gd name="adj2" fmla="val 1070254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Connettore 1 44"/>
            <p:cNvCxnSpPr/>
            <p:nvPr/>
          </p:nvCxnSpPr>
          <p:spPr>
            <a:xfrm flipV="1">
              <a:off x="5269219" y="2708919"/>
              <a:ext cx="1981709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04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1078</Words>
  <Application>Microsoft Office PowerPoint</Application>
  <PresentationFormat>Presentazione su schermo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32</cp:revision>
  <dcterms:created xsi:type="dcterms:W3CDTF">2020-03-24T13:57:46Z</dcterms:created>
  <dcterms:modified xsi:type="dcterms:W3CDTF">2020-03-29T15:40:59Z</dcterms:modified>
</cp:coreProperties>
</file>