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3.wmf"/><Relationship Id="rId7" Type="http://schemas.openxmlformats.org/officeDocument/2006/relationships/image" Target="../media/image2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26.wmf"/><Relationship Id="rId4" Type="http://schemas.openxmlformats.org/officeDocument/2006/relationships/image" Target="../media/image4.wmf"/><Relationship Id="rId9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9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4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6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8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0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3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9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9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A87E5-BF95-4B7E-A87D-ABE4FE38D99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2163A-2163-4E85-8002-E06EA0F6DDC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6.wmf"/><Relationship Id="rId22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14"/>
          <p:cNvSpPr/>
          <p:nvPr/>
        </p:nvSpPr>
        <p:spPr>
          <a:xfrm>
            <a:off x="-6786" y="0"/>
            <a:ext cx="457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63702"/>
              </p:ext>
            </p:extLst>
          </p:nvPr>
        </p:nvGraphicFramePr>
        <p:xfrm>
          <a:off x="458203" y="1097196"/>
          <a:ext cx="3394334" cy="1021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Equazione" r:id="rId3" imgW="1307880" imgH="393480" progId="Equation.3">
                  <p:embed/>
                </p:oleObj>
              </mc:Choice>
              <mc:Fallback>
                <p:oleObj name="Equazione" r:id="rId3" imgW="1307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8203" y="1097196"/>
                        <a:ext cx="3394334" cy="1021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487822" y="538449"/>
            <a:ext cx="616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 nostro programma di costruire una </a:t>
            </a:r>
            <a:r>
              <a:rPr lang="it-IT" b="1" i="1" dirty="0" smtClean="0"/>
              <a:t>equazione di continuità </a:t>
            </a:r>
          </a:p>
        </p:txBody>
      </p:sp>
      <p:sp>
        <p:nvSpPr>
          <p:cNvPr id="6" name="Rettangolo 5"/>
          <p:cNvSpPr/>
          <p:nvPr/>
        </p:nvSpPr>
        <p:spPr>
          <a:xfrm>
            <a:off x="179512" y="21328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che sia gestibile matematicamente , stiamo cercando di </a:t>
            </a:r>
            <a:r>
              <a:rPr lang="it-IT" b="1" i="1" dirty="0" smtClean="0"/>
              <a:t>esplicitare</a:t>
            </a:r>
            <a:r>
              <a:rPr lang="it-IT" dirty="0" smtClean="0"/>
              <a:t> tutti i termini a secondo membro come funzioni della densità </a:t>
            </a:r>
            <a:r>
              <a:rPr lang="it-IT" i="1" dirty="0" smtClean="0"/>
              <a:t>p</a:t>
            </a:r>
            <a:r>
              <a:rPr lang="it-IT" dirty="0" smtClean="0"/>
              <a:t> o </a:t>
            </a:r>
            <a:r>
              <a:rPr lang="it-IT" i="1" dirty="0" smtClean="0"/>
              <a:t>n</a:t>
            </a:r>
            <a:r>
              <a:rPr lang="it-IT" dirty="0" smtClean="0"/>
              <a:t> che si trova a primo membro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498066" y="2783744"/>
            <a:ext cx="4147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Abbiamo concluso il lavoro per le correnti:</a:t>
            </a: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131891"/>
              </p:ext>
            </p:extLst>
          </p:nvPr>
        </p:nvGraphicFramePr>
        <p:xfrm>
          <a:off x="452198" y="3140968"/>
          <a:ext cx="2671837" cy="74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" name="Equazione" r:id="rId5" imgW="1282680" imgH="355320" progId="Equation.3">
                  <p:embed/>
                </p:oleObj>
              </mc:Choice>
              <mc:Fallback>
                <p:oleObj name="Equazione" r:id="rId5" imgW="1282680" imgH="35532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98" y="3140968"/>
                        <a:ext cx="2671837" cy="740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89794"/>
              </p:ext>
            </p:extLst>
          </p:nvPr>
        </p:nvGraphicFramePr>
        <p:xfrm>
          <a:off x="5580526" y="3140968"/>
          <a:ext cx="2554948" cy="77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" name="Equazione" r:id="rId7" imgW="1168200" imgH="355320" progId="Equation.3">
                  <p:embed/>
                </p:oleObj>
              </mc:Choice>
              <mc:Fallback>
                <p:oleObj name="Equazione" r:id="rId7" imgW="11682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0526" y="3140968"/>
                        <a:ext cx="2554948" cy="77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235587" y="4174090"/>
            <a:ext cx="2659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</a:t>
            </a:r>
            <a:r>
              <a:rPr lang="it-IT" dirty="0" smtClean="0"/>
              <a:t> possiamo già vedere che</a:t>
            </a:r>
            <a:endParaRPr lang="en-US" dirty="0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108952"/>
              </p:ext>
            </p:extLst>
          </p:nvPr>
        </p:nvGraphicFramePr>
        <p:xfrm>
          <a:off x="17628" y="4869160"/>
          <a:ext cx="427284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" name="Equazione" r:id="rId9" imgW="1854000" imgH="406080" progId="Equation.3">
                  <p:embed/>
                </p:oleObj>
              </mc:Choice>
              <mc:Fallback>
                <p:oleObj name="Equazione" r:id="rId9" imgW="18540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628" y="4869160"/>
                        <a:ext cx="427284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253840"/>
              </p:ext>
            </p:extLst>
          </p:nvPr>
        </p:nvGraphicFramePr>
        <p:xfrm>
          <a:off x="4926013" y="1127125"/>
          <a:ext cx="3130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" name="Equazione" r:id="rId11" imgW="1206360" imgH="380880" progId="Equation.3">
                  <p:embed/>
                </p:oleObj>
              </mc:Choice>
              <mc:Fallback>
                <p:oleObj name="Equazione" r:id="rId11" imgW="1206360" imgH="3808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1127125"/>
                        <a:ext cx="31305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2076"/>
              </p:ext>
            </p:extLst>
          </p:nvPr>
        </p:nvGraphicFramePr>
        <p:xfrm>
          <a:off x="5251450" y="4869160"/>
          <a:ext cx="38925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" name="Equazione" r:id="rId13" imgW="1688760" imgH="406080" progId="Equation.3">
                  <p:embed/>
                </p:oleObj>
              </mc:Choice>
              <mc:Fallback>
                <p:oleObj name="Equazione" r:id="rId13" imgW="1688760" imgH="40608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869160"/>
                        <a:ext cx="389255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30584" y="5981782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Qui assumiamo che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i="1" dirty="0" smtClean="0"/>
              <a:t>il campo E, che definiamo dall’esterno, possa dipendere da x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i="1" dirty="0" smtClean="0"/>
              <a:t>Sia D che </a:t>
            </a:r>
            <a:r>
              <a:rPr lang="it-IT" i="1" dirty="0" smtClean="0">
                <a:latin typeface="Symbol" panose="05050102010706020507" pitchFamily="18" charset="2"/>
              </a:rPr>
              <a:t>m</a:t>
            </a:r>
            <a:r>
              <a:rPr lang="it-IT" i="1" dirty="0" smtClean="0"/>
              <a:t> siano indipendenti da x (e da t) </a:t>
            </a:r>
            <a:endParaRPr lang="en-US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811" y="21090"/>
            <a:ext cx="9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LACUNE</a:t>
            </a:r>
            <a:endParaRPr lang="it-IT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910393" y="21090"/>
            <a:ext cx="123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ELETTRONI</a:t>
            </a:r>
            <a:endParaRPr lang="it-IT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6996" y="87014"/>
            <a:ext cx="799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Resta da lavorare sui tassi di generazione G e ricombinazione R</a:t>
            </a:r>
            <a:endParaRPr lang="en-US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567520"/>
            <a:ext cx="91426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Tasso di generazione G e livelli di iniezione</a:t>
            </a:r>
            <a:endParaRPr lang="en-US" sz="4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1085" y="1499135"/>
            <a:ext cx="667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Sulla forma matematica di G c’è poco da dire: va definito dall’esterno.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1854" y="2029490"/>
            <a:ext cx="6588225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Ci aspetteremo quindi che G sia una funzione nota.</a:t>
            </a:r>
          </a:p>
          <a:p>
            <a:r>
              <a:rPr lang="it-IT" sz="1400" i="1" dirty="0" smtClean="0"/>
              <a:t>Spesso sarà una costante, frequentemente sarà nullo.</a:t>
            </a:r>
          </a:p>
          <a:p>
            <a:r>
              <a:rPr lang="it-IT" sz="1400" i="1" dirty="0" smtClean="0"/>
              <a:t>Talvolta varierà nel tempo, ma non nello spazio.</a:t>
            </a:r>
          </a:p>
          <a:p>
            <a:r>
              <a:rPr lang="it-IT" sz="1400" i="1" dirty="0" smtClean="0"/>
              <a:t>Talvolta sarà viceversa.</a:t>
            </a:r>
          </a:p>
          <a:p>
            <a:r>
              <a:rPr lang="it-IT" sz="1400" i="1" dirty="0" smtClean="0"/>
              <a:t>Ogni volta il suo contributo modificherà la equazione di continuità e la sua soluzione </a:t>
            </a:r>
            <a:endParaRPr lang="en-US" sz="1400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0231" y="3429000"/>
            <a:ext cx="8999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senso fisico di G è intrinsecamente bipolare: tutti i meccanismi di generazione si intendono operare </a:t>
            </a:r>
            <a:r>
              <a:rPr lang="it-IT" b="1" i="1" dirty="0" smtClean="0"/>
              <a:t>creando simultaneamente  un ugual numero di elettroni e di lacune</a:t>
            </a:r>
            <a:r>
              <a:rPr lang="it-IT" dirty="0" smtClean="0"/>
              <a:t>.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5657" y="4103962"/>
            <a:ext cx="8968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Questo significa che, se parliamo di lacune, possiamo certamente considerare un tasso di generazione di lacune G da inserire nella equazione di continuità della densità </a:t>
            </a:r>
            <a:r>
              <a:rPr lang="it-IT" i="1" dirty="0" smtClean="0"/>
              <a:t>p</a:t>
            </a:r>
            <a:r>
              <a:rPr lang="it-IT" dirty="0" smtClean="0"/>
              <a:t>. </a:t>
            </a:r>
          </a:p>
          <a:p>
            <a:r>
              <a:rPr lang="it-IT" dirty="0" smtClean="0"/>
              <a:t>Matematicamente, G potrà quindi essere  espresso come una funzione della sola </a:t>
            </a:r>
            <a:r>
              <a:rPr lang="it-IT" i="1" dirty="0" smtClean="0"/>
              <a:t>p</a:t>
            </a:r>
            <a:r>
              <a:rPr lang="it-IT" dirty="0" smtClean="0"/>
              <a:t>.</a:t>
            </a:r>
          </a:p>
          <a:p>
            <a:r>
              <a:rPr lang="it-IT" dirty="0" smtClean="0"/>
              <a:t>MA ricordiamoci che altrettanti elettroni vengono generati con lo stesso tasso.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3637" y="5733256"/>
            <a:ext cx="8968994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Cosa cambia nelle densità quando c’è iniezione, </a:t>
            </a:r>
          </a:p>
          <a:p>
            <a:r>
              <a:rPr lang="it-IT" sz="2800" dirty="0" smtClean="0"/>
              <a:t>ossia aggiunta dall’esterno di coppie elettrone lacuna?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49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21362" y="188640"/>
            <a:ext cx="8045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Fissiamo le idee considerando un pezzo di Silicio drogato p con N</a:t>
            </a:r>
            <a:r>
              <a:rPr lang="it-IT" baseline="-25000" dirty="0" smtClean="0"/>
              <a:t>A</a:t>
            </a:r>
            <a:r>
              <a:rPr lang="it-IT" dirty="0" smtClean="0"/>
              <a:t>=10</a:t>
            </a:r>
            <a:r>
              <a:rPr lang="it-IT" baseline="30000" dirty="0" smtClean="0"/>
              <a:t>15</a:t>
            </a:r>
            <a:r>
              <a:rPr lang="it-IT" dirty="0" smtClean="0"/>
              <a:t> atomi/cm</a:t>
            </a:r>
            <a:r>
              <a:rPr lang="it-IT" baseline="30000" dirty="0"/>
              <a:t>3</a:t>
            </a:r>
            <a:endParaRPr lang="en-US" baseline="30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21362" y="758173"/>
            <a:ext cx="2841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Ricordiamo che all’equilibrio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817222"/>
              </p:ext>
            </p:extLst>
          </p:nvPr>
        </p:nvGraphicFramePr>
        <p:xfrm>
          <a:off x="4044892" y="563943"/>
          <a:ext cx="28559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zione" r:id="rId3" imgW="1180800" imgH="215640" progId="Equation.3">
                  <p:embed/>
                </p:oleObj>
              </mc:Choice>
              <mc:Fallback>
                <p:oleObj name="Equazione" r:id="rId3" imgW="1180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4892" y="563943"/>
                        <a:ext cx="2855913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21362" y="1249041"/>
            <a:ext cx="5870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 temperatura ambiente la completa ionizzazione ci dice che</a:t>
            </a:r>
            <a:endParaRPr lang="en-US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508857"/>
              </p:ext>
            </p:extLst>
          </p:nvPr>
        </p:nvGraphicFramePr>
        <p:xfrm>
          <a:off x="6502400" y="1056398"/>
          <a:ext cx="2641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zione" r:id="rId5" imgW="1091880" imgH="215640" progId="Equation.3">
                  <p:embed/>
                </p:oleObj>
              </mc:Choice>
              <mc:Fallback>
                <p:oleObj name="Equazione" r:id="rId5" imgW="1091880" imgH="2156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1056398"/>
                        <a:ext cx="26416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909571" y="1530029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 quindi</a:t>
            </a:r>
            <a:endParaRPr lang="en-US" dirty="0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368021"/>
              </p:ext>
            </p:extLst>
          </p:nvPr>
        </p:nvGraphicFramePr>
        <p:xfrm>
          <a:off x="7298722" y="1433707"/>
          <a:ext cx="17510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zione" r:id="rId7" imgW="723600" imgH="215640" progId="Equation.3">
                  <p:embed/>
                </p:oleObj>
              </mc:Choice>
              <mc:Fallback>
                <p:oleObj name="Equazione" r:id="rId7" imgW="723600" imgH="2156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8722" y="1433707"/>
                        <a:ext cx="175101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94717" y="2398291"/>
            <a:ext cx="3144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Ora aggiungiamo («iniettiamo») una quantità crescente di coppie.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7231542" y="2444960"/>
            <a:ext cx="942687" cy="2363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811565" y="2405586"/>
            <a:ext cx="796420" cy="2363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435" y="2132856"/>
            <a:ext cx="5618564" cy="346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 rot="16200000">
            <a:off x="4184336" y="3339579"/>
            <a:ext cx="1744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/>
              <a:t>Iniezione trascurabile</a:t>
            </a:r>
            <a:endParaRPr lang="en-US" sz="1400" i="1" dirty="0"/>
          </a:p>
        </p:txBody>
      </p:sp>
      <p:sp>
        <p:nvSpPr>
          <p:cNvPr id="19" name="CasellaDiTesto 18"/>
          <p:cNvSpPr txBox="1"/>
          <p:nvPr/>
        </p:nvSpPr>
        <p:spPr>
          <a:xfrm rot="16200000">
            <a:off x="7080855" y="3491979"/>
            <a:ext cx="1244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/>
              <a:t>Forte Iniezione</a:t>
            </a:r>
            <a:endParaRPr lang="en-US" sz="1400" i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713359" y="4267897"/>
            <a:ext cx="1357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/>
              <a:t>debole Iniezione</a:t>
            </a:r>
            <a:endParaRPr lang="en-US" sz="1400" i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8372" y="5806701"/>
            <a:ext cx="8955593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Noi lavoreremo SEMPRE in </a:t>
            </a:r>
            <a:r>
              <a:rPr lang="it-IT" sz="2800" b="1" dirty="0" smtClean="0">
                <a:solidFill>
                  <a:srgbClr val="FF0000"/>
                </a:solidFill>
              </a:rPr>
              <a:t>debole iniezione</a:t>
            </a:r>
            <a:r>
              <a:rPr lang="it-IT" dirty="0" smtClean="0"/>
              <a:t>: tutti i processi di creazione di coppie modificano la concentrazione dei minoritari e lasciano invariata la concentrazione dei maggioritari</a:t>
            </a:r>
            <a:endParaRPr lang="en-US" dirty="0"/>
          </a:p>
        </p:txBody>
      </p:sp>
      <p:sp>
        <p:nvSpPr>
          <p:cNvPr id="22" name="Rettangolo 21"/>
          <p:cNvSpPr/>
          <p:nvPr/>
        </p:nvSpPr>
        <p:spPr>
          <a:xfrm>
            <a:off x="156262" y="327792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dirty="0"/>
              <a:t>Se sono poche, nulla cambia</a:t>
            </a:r>
            <a:r>
              <a:rPr lang="it-IT" sz="1600" dirty="0" smtClean="0"/>
              <a:t>.</a:t>
            </a:r>
            <a:endParaRPr lang="it-IT" sz="1600" dirty="0"/>
          </a:p>
        </p:txBody>
      </p:sp>
      <p:sp>
        <p:nvSpPr>
          <p:cNvPr id="23" name="Rettangolo 22"/>
          <p:cNvSpPr/>
          <p:nvPr/>
        </p:nvSpPr>
        <p:spPr>
          <a:xfrm>
            <a:off x="70634" y="457567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dirty="0" smtClean="0"/>
              <a:t>Se </a:t>
            </a:r>
            <a:r>
              <a:rPr lang="it-IT" sz="1600" dirty="0"/>
              <a:t>sono più di 10</a:t>
            </a:r>
            <a:r>
              <a:rPr lang="it-IT" sz="1600" baseline="30000" dirty="0"/>
              <a:t>5</a:t>
            </a:r>
            <a:r>
              <a:rPr lang="it-IT" sz="1600" dirty="0"/>
              <a:t> e meno di 10</a:t>
            </a:r>
            <a:r>
              <a:rPr lang="it-IT" sz="1600" baseline="30000" dirty="0"/>
              <a:t>15</a:t>
            </a:r>
            <a:r>
              <a:rPr lang="it-IT" sz="1600" dirty="0"/>
              <a:t>,</a:t>
            </a:r>
          </a:p>
          <a:p>
            <a:r>
              <a:rPr lang="it-IT" sz="1600" dirty="0"/>
              <a:t>cambia la quantità di minoritari  MA NON quella dei maggioritari </a:t>
            </a:r>
            <a:endParaRPr lang="en-US" sz="1600" dirty="0"/>
          </a:p>
        </p:txBody>
      </p:sp>
      <p:sp>
        <p:nvSpPr>
          <p:cNvPr id="24" name="Rettangolo 23"/>
          <p:cNvSpPr/>
          <p:nvPr/>
        </p:nvSpPr>
        <p:spPr>
          <a:xfrm>
            <a:off x="156262" y="3929343"/>
            <a:ext cx="35720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/>
              <a:t>Se sono tantissime, cambiano sia p che n</a:t>
            </a:r>
          </a:p>
        </p:txBody>
      </p:sp>
    </p:spTree>
    <p:extLst>
      <p:ext uri="{BB962C8B-B14F-4D97-AF65-F5344CB8AC3E}">
        <p14:creationId xmlns:p14="http://schemas.microsoft.com/office/powerpoint/2010/main" val="211752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6" grpId="0" animBg="1"/>
      <p:bldP spid="13" grpId="0" animBg="1"/>
      <p:bldP spid="15" grpId="0"/>
      <p:bldP spid="19" grpId="0"/>
      <p:bldP spid="20" grpId="0"/>
      <p:bldP spid="17" grpId="0" animBg="1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363862" y="0"/>
            <a:ext cx="4416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Ci manca solo la ricombinazione R</a:t>
            </a:r>
            <a:endParaRPr lang="en-US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41545" y="548163"/>
            <a:ext cx="56609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Tasso di ricombinazione R</a:t>
            </a:r>
            <a:endParaRPr lang="en-US" sz="4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767" y="1412776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La ricombinazione è il processo che </a:t>
            </a:r>
          </a:p>
          <a:p>
            <a:pPr lvl="1" algn="just"/>
            <a:r>
              <a:rPr lang="it-IT" dirty="0" smtClean="0"/>
              <a:t>tende e riportare il sistema verso l’equilibrio, </a:t>
            </a:r>
          </a:p>
          <a:p>
            <a:pPr lvl="1" algn="just"/>
            <a:r>
              <a:rPr lang="it-IT" dirty="0" smtClean="0"/>
              <a:t>distruggendo le coppie elettrone-lacuna </a:t>
            </a:r>
          </a:p>
          <a:p>
            <a:pPr lvl="1" algn="just"/>
            <a:r>
              <a:rPr lang="it-IT" dirty="0" smtClean="0"/>
              <a:t>che sono in eccesso rispetto all’equilibrio termodinamico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62743" y="2844365"/>
            <a:ext cx="4030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E’ il processo inverso alla generazione G.</a:t>
            </a:r>
            <a:endParaRPr lang="en-US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8733" y="3408623"/>
            <a:ext cx="4590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Entrambi sono presenti SEMPRE, per il semplice motivo che basta la temperatura per creare coppie elettrone-lacuna, ed innescare quindi anche la ricombinazione.</a:t>
            </a:r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5364088" y="5085184"/>
            <a:ext cx="3384376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5364088" y="3366284"/>
            <a:ext cx="3384376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e 10"/>
          <p:cNvSpPr/>
          <p:nvPr/>
        </p:nvSpPr>
        <p:spPr>
          <a:xfrm>
            <a:off x="7164346" y="50543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e 11"/>
          <p:cNvSpPr/>
          <p:nvPr/>
        </p:nvSpPr>
        <p:spPr>
          <a:xfrm>
            <a:off x="7316746" y="52067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e 12"/>
          <p:cNvSpPr/>
          <p:nvPr/>
        </p:nvSpPr>
        <p:spPr>
          <a:xfrm>
            <a:off x="7469146" y="53591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e 13"/>
          <p:cNvSpPr/>
          <p:nvPr/>
        </p:nvSpPr>
        <p:spPr>
          <a:xfrm>
            <a:off x="7638314" y="518507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e 14"/>
          <p:cNvSpPr/>
          <p:nvPr/>
        </p:nvSpPr>
        <p:spPr>
          <a:xfrm>
            <a:off x="7704139" y="543446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e 15"/>
          <p:cNvSpPr/>
          <p:nvPr/>
        </p:nvSpPr>
        <p:spPr>
          <a:xfrm>
            <a:off x="7350282" y="51019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e 16"/>
          <p:cNvSpPr/>
          <p:nvPr/>
        </p:nvSpPr>
        <p:spPr>
          <a:xfrm>
            <a:off x="7674378" y="50543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e 17"/>
          <p:cNvSpPr/>
          <p:nvPr/>
        </p:nvSpPr>
        <p:spPr>
          <a:xfrm>
            <a:off x="7826778" y="531090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7979178" y="53591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e 19"/>
          <p:cNvSpPr/>
          <p:nvPr/>
        </p:nvSpPr>
        <p:spPr>
          <a:xfrm>
            <a:off x="8172400" y="51019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8214171" y="543446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7860314" y="51019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e 22"/>
          <p:cNvSpPr/>
          <p:nvPr/>
        </p:nvSpPr>
        <p:spPr>
          <a:xfrm>
            <a:off x="6804248" y="521591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6870073" y="546529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6840312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e 25"/>
          <p:cNvSpPr/>
          <p:nvPr/>
        </p:nvSpPr>
        <p:spPr>
          <a:xfrm>
            <a:off x="6992712" y="534173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e 26"/>
          <p:cNvSpPr/>
          <p:nvPr/>
        </p:nvSpPr>
        <p:spPr>
          <a:xfrm>
            <a:off x="7145112" y="53899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e 27"/>
          <p:cNvSpPr/>
          <p:nvPr/>
        </p:nvSpPr>
        <p:spPr>
          <a:xfrm>
            <a:off x="7026248" y="51327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e 28"/>
          <p:cNvSpPr/>
          <p:nvPr/>
        </p:nvSpPr>
        <p:spPr>
          <a:xfrm>
            <a:off x="6031394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e 29"/>
          <p:cNvSpPr/>
          <p:nvPr/>
        </p:nvSpPr>
        <p:spPr>
          <a:xfrm>
            <a:off x="6183794" y="52375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6336194" y="53899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6505362" y="521591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6217330" y="51327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6541426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6012160" y="54208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5455330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5607730" y="52375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e 37"/>
          <p:cNvSpPr/>
          <p:nvPr/>
        </p:nvSpPr>
        <p:spPr>
          <a:xfrm>
            <a:off x="5760130" y="53899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5929298" y="521591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e 39"/>
          <p:cNvSpPr/>
          <p:nvPr/>
        </p:nvSpPr>
        <p:spPr>
          <a:xfrm>
            <a:off x="5641266" y="51327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5965362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5436096" y="54208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 flipH="1">
            <a:off x="7316746" y="553833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 flipH="1">
            <a:off x="7469146" y="569073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 flipH="1">
            <a:off x="7621546" y="584313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 flipH="1">
            <a:off x="7790714" y="566906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 flipH="1">
            <a:off x="7856539" y="59184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e 47"/>
          <p:cNvSpPr/>
          <p:nvPr/>
        </p:nvSpPr>
        <p:spPr>
          <a:xfrm flipH="1">
            <a:off x="7502682" y="558593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 flipH="1">
            <a:off x="7826778" y="553833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e 49"/>
          <p:cNvSpPr/>
          <p:nvPr/>
        </p:nvSpPr>
        <p:spPr>
          <a:xfrm flipH="1">
            <a:off x="7979178" y="579488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e 50"/>
          <p:cNvSpPr/>
          <p:nvPr/>
        </p:nvSpPr>
        <p:spPr>
          <a:xfrm flipH="1">
            <a:off x="8131578" y="584313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e 51"/>
          <p:cNvSpPr/>
          <p:nvPr/>
        </p:nvSpPr>
        <p:spPr>
          <a:xfrm flipH="1">
            <a:off x="8324800" y="558593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e 52"/>
          <p:cNvSpPr/>
          <p:nvPr/>
        </p:nvSpPr>
        <p:spPr>
          <a:xfrm flipH="1">
            <a:off x="8366571" y="59184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e 53"/>
          <p:cNvSpPr/>
          <p:nvPr/>
        </p:nvSpPr>
        <p:spPr>
          <a:xfrm flipH="1">
            <a:off x="8012714" y="5585939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e 54"/>
          <p:cNvSpPr/>
          <p:nvPr/>
        </p:nvSpPr>
        <p:spPr>
          <a:xfrm flipH="1">
            <a:off x="6956648" y="569989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e 55"/>
          <p:cNvSpPr/>
          <p:nvPr/>
        </p:nvSpPr>
        <p:spPr>
          <a:xfrm flipH="1">
            <a:off x="7022473" y="59492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e 56"/>
          <p:cNvSpPr/>
          <p:nvPr/>
        </p:nvSpPr>
        <p:spPr>
          <a:xfrm flipH="1">
            <a:off x="6992712" y="55691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e 57"/>
          <p:cNvSpPr/>
          <p:nvPr/>
        </p:nvSpPr>
        <p:spPr>
          <a:xfrm flipH="1">
            <a:off x="7145112" y="582572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e 58"/>
          <p:cNvSpPr/>
          <p:nvPr/>
        </p:nvSpPr>
        <p:spPr>
          <a:xfrm flipH="1">
            <a:off x="7297512" y="58739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e 59"/>
          <p:cNvSpPr/>
          <p:nvPr/>
        </p:nvSpPr>
        <p:spPr>
          <a:xfrm flipH="1">
            <a:off x="7178648" y="56167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e 60"/>
          <p:cNvSpPr/>
          <p:nvPr/>
        </p:nvSpPr>
        <p:spPr>
          <a:xfrm flipH="1">
            <a:off x="6183794" y="55691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e 61"/>
          <p:cNvSpPr/>
          <p:nvPr/>
        </p:nvSpPr>
        <p:spPr>
          <a:xfrm flipH="1">
            <a:off x="6336194" y="57215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e 62"/>
          <p:cNvSpPr/>
          <p:nvPr/>
        </p:nvSpPr>
        <p:spPr>
          <a:xfrm flipH="1">
            <a:off x="6488594" y="58739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e 63"/>
          <p:cNvSpPr/>
          <p:nvPr/>
        </p:nvSpPr>
        <p:spPr>
          <a:xfrm flipH="1">
            <a:off x="6657762" y="569989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e 64"/>
          <p:cNvSpPr/>
          <p:nvPr/>
        </p:nvSpPr>
        <p:spPr>
          <a:xfrm flipH="1">
            <a:off x="6369730" y="56167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e 65"/>
          <p:cNvSpPr/>
          <p:nvPr/>
        </p:nvSpPr>
        <p:spPr>
          <a:xfrm flipH="1">
            <a:off x="6693826" y="55691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e 66"/>
          <p:cNvSpPr/>
          <p:nvPr/>
        </p:nvSpPr>
        <p:spPr>
          <a:xfrm flipH="1">
            <a:off x="6164560" y="590480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e 67"/>
          <p:cNvSpPr/>
          <p:nvPr/>
        </p:nvSpPr>
        <p:spPr>
          <a:xfrm flipH="1">
            <a:off x="5607730" y="55691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e 68"/>
          <p:cNvSpPr/>
          <p:nvPr/>
        </p:nvSpPr>
        <p:spPr>
          <a:xfrm flipH="1">
            <a:off x="5760130" y="57215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e 69"/>
          <p:cNvSpPr/>
          <p:nvPr/>
        </p:nvSpPr>
        <p:spPr>
          <a:xfrm flipH="1">
            <a:off x="5912530" y="58739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e 70"/>
          <p:cNvSpPr/>
          <p:nvPr/>
        </p:nvSpPr>
        <p:spPr>
          <a:xfrm flipH="1">
            <a:off x="6081698" y="569989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e 71"/>
          <p:cNvSpPr/>
          <p:nvPr/>
        </p:nvSpPr>
        <p:spPr>
          <a:xfrm flipH="1">
            <a:off x="5793666" y="56167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e 72"/>
          <p:cNvSpPr/>
          <p:nvPr/>
        </p:nvSpPr>
        <p:spPr>
          <a:xfrm flipH="1">
            <a:off x="6117762" y="556917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e 73"/>
          <p:cNvSpPr/>
          <p:nvPr/>
        </p:nvSpPr>
        <p:spPr>
          <a:xfrm flipH="1">
            <a:off x="5588496" y="5904803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e 106"/>
          <p:cNvSpPr/>
          <p:nvPr/>
        </p:nvSpPr>
        <p:spPr>
          <a:xfrm>
            <a:off x="6948264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e 107"/>
          <p:cNvSpPr/>
          <p:nvPr/>
        </p:nvSpPr>
        <p:spPr>
          <a:xfrm>
            <a:off x="5796136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e 108"/>
          <p:cNvSpPr/>
          <p:nvPr/>
        </p:nvSpPr>
        <p:spPr>
          <a:xfrm>
            <a:off x="6693826" y="52375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e 109"/>
          <p:cNvSpPr/>
          <p:nvPr/>
        </p:nvSpPr>
        <p:spPr>
          <a:xfrm>
            <a:off x="7380312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e 110"/>
          <p:cNvSpPr/>
          <p:nvPr/>
        </p:nvSpPr>
        <p:spPr>
          <a:xfrm>
            <a:off x="7532712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e 111"/>
          <p:cNvSpPr/>
          <p:nvPr/>
        </p:nvSpPr>
        <p:spPr>
          <a:xfrm>
            <a:off x="7956376" y="50851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asellaDiTesto 112"/>
          <p:cNvSpPr txBox="1"/>
          <p:nvPr/>
        </p:nvSpPr>
        <p:spPr>
          <a:xfrm>
            <a:off x="323528" y="5054352"/>
            <a:ext cx="2137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All’equilibrio termico</a:t>
            </a:r>
            <a:endParaRPr lang="en-US" dirty="0"/>
          </a:p>
        </p:txBody>
      </p:sp>
      <p:graphicFrame>
        <p:nvGraphicFramePr>
          <p:cNvPr id="114" name="Oggetto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278503"/>
              </p:ext>
            </p:extLst>
          </p:nvPr>
        </p:nvGraphicFramePr>
        <p:xfrm>
          <a:off x="2771800" y="4899216"/>
          <a:ext cx="16176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zione" r:id="rId3" imgW="507960" imgH="190440" progId="Equation.3">
                  <p:embed/>
                </p:oleObj>
              </mc:Choice>
              <mc:Fallback>
                <p:oleObj name="Equazione" r:id="rId3" imgW="5079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800" y="4899216"/>
                        <a:ext cx="1617663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CasellaDiTesto 114"/>
          <p:cNvSpPr txBox="1"/>
          <p:nvPr/>
        </p:nvSpPr>
        <p:spPr>
          <a:xfrm>
            <a:off x="169138" y="5555362"/>
            <a:ext cx="402451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Il tasso che ci serve per la equazione di continuità è quello </a:t>
            </a:r>
            <a:r>
              <a:rPr lang="it-IT" b="1" i="1" dirty="0" smtClean="0"/>
              <a:t>al netto </a:t>
            </a:r>
            <a:r>
              <a:rPr lang="it-IT" dirty="0" smtClean="0"/>
              <a:t>degli effetti termici, che sono già compresi nelle densità p</a:t>
            </a:r>
            <a:r>
              <a:rPr lang="it-IT" baseline="-25000" dirty="0" smtClean="0"/>
              <a:t>0</a:t>
            </a:r>
            <a:r>
              <a:rPr lang="it-IT" dirty="0" smtClean="0"/>
              <a:t> e n</a:t>
            </a:r>
            <a:r>
              <a:rPr lang="it-IT" baseline="-25000" dirty="0" smtClean="0"/>
              <a:t>0</a:t>
            </a:r>
            <a:r>
              <a:rPr lang="it-IT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7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7407E-6 C 0.00208 -4.07407E-6 0.00382 -0.01319 0.00382 -0.02986 C 0.00382 -0.0493 0.00191 -0.05648 0.00069 -0.05949 L -0.00087 -0.0625 C -0.00209 -0.06551 -0.00417 -0.07314 -0.00417 -0.09513 C -0.00417 -0.10926 -0.00226 -0.12546 3.61111E-6 -0.12546 C 0.00208 -0.12546 0.00382 -0.10926 0.00382 -0.09513 C 0.00382 -0.07314 0.00191 -0.06551 0.00069 -0.0625 L -0.00087 -0.05949 C -0.00209 -0.05648 -0.00417 -0.0493 -0.00417 -0.02986 C -0.00417 -0.01319 -0.00226 -4.07407E-6 3.61111E-6 -4.07407E-6 Z " pathEditMode="relative" rAng="16200000" ptsTypes="ffFffffFfff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27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6" presetClass="pat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3.61111E-6 -4.07407E-6 C 0.00208 -4.07407E-6 0.00382 -0.01319 0.00382 -0.02986 C 0.00382 -0.0493 0.00191 -0.05648 0.00069 -0.05949 L -0.00087 -0.0625 C -0.00209 -0.06551 -0.00417 -0.07314 -0.00417 -0.09513 C -0.00417 -0.10926 -0.00226 -0.12546 3.61111E-6 -0.12546 C 0.00208 -0.12546 0.00382 -0.10926 0.00382 -0.09513 C 0.00382 -0.07314 0.00191 -0.06551 0.00069 -0.0625 L -0.00087 -0.05949 C -0.00209 -0.05648 -0.00417 -0.0493 -0.00417 -0.02986 C -0.00417 -0.01319 -0.00226 -4.07407E-6 3.61111E-6 -4.07407E-6 Z " pathEditMode="relative" rAng="16200000" ptsTypes="ffFffffFfff">
                                      <p:cBhvr>
                                        <p:cTn id="3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27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6" presetClass="path" presetSubtype="0" repeatCount="indefinite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3.61111E-6 -4.07407E-6 C 0.00208 -4.07407E-6 0.00382 -0.01319 0.00382 -0.02986 C 0.00382 -0.0493 0.00191 -0.05648 0.00069 -0.05949 L -0.00087 -0.0625 C -0.00209 -0.06551 -0.00417 -0.07314 -0.00417 -0.09513 C -0.00417 -0.10926 -0.00226 -0.12546 3.61111E-6 -0.12546 C 0.00208 -0.12546 0.00382 -0.10926 0.00382 -0.09513 C 0.00382 -0.07314 0.00191 -0.06551 0.00069 -0.0625 L -0.00087 -0.05949 C -0.00209 -0.05648 -0.00417 -0.0493 -0.00417 -0.02986 C -0.00417 -0.01319 -0.00226 -4.07407E-6 3.61111E-6 -4.07407E-6 Z " pathEditMode="relative" rAng="16200000" ptsTypes="ffFffffFfff">
                                      <p:cBhvr>
                                        <p:cTn id="3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27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6" presetClass="pat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67 -0.02222 C -0.04461 -0.02222 -0.04288 -0.03541 -0.04288 -0.05208 C -0.04288 -0.07153 -0.04479 -0.0787 -0.046 -0.08171 L -0.04757 -0.08472 C -0.04878 -0.08773 -0.05086 -0.09537 -0.05086 -0.11736 C -0.05086 -0.13148 -0.04896 -0.14768 -0.0467 -0.14768 C -0.04461 -0.14768 -0.04288 -0.13148 -0.04288 -0.11736 C -0.04288 -0.09537 -0.04479 -0.08773 -0.046 -0.08472 L -0.04757 -0.08171 C -0.04878 -0.0787 -0.05086 -0.07153 -0.05086 -0.05208 C -0.05086 -0.03541 -0.04896 -0.02222 -0.0467 -0.02222 Z " pathEditMode="relative" rAng="16200000" ptsTypes="ffFffffFfff">
                                      <p:cBhvr>
                                        <p:cTn id="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27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6" presetClass="pat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61111E-6 -4.07407E-6 C 0.00208 -4.07407E-6 0.00382 -0.01319 0.00382 -0.02986 C 0.00382 -0.0493 0.00191 -0.05648 0.00069 -0.05949 L -0.00087 -0.0625 C -0.00209 -0.06551 -0.00417 -0.07314 -0.00417 -0.09513 C -0.00417 -0.10926 -0.00226 -0.12546 3.61111E-6 -0.12546 C 0.00208 -0.12546 0.00382 -0.10926 0.00382 -0.09513 C 0.00382 -0.07314 0.00191 -0.06551 0.00069 -0.0625 L -0.00087 -0.05949 C -0.00209 -0.05648 -0.00417 -0.0493 -0.00417 -0.02986 C -0.00417 -0.01319 -0.00226 -4.07407E-6 3.61111E-6 -4.07407E-6 Z " pathEditMode="relative" rAng="16200000" ptsTypes="ffFffffFfff">
                                      <p:cBhvr>
                                        <p:cTn id="4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27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6" presetClass="path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61111E-6 -4.07407E-6 C 0.00208 -4.07407E-6 0.00382 -0.01319 0.00382 -0.02986 C 0.00382 -0.0493 0.00191 -0.05648 0.00069 -0.05949 L -0.00087 -0.0625 C -0.00209 -0.06551 -0.00417 -0.07314 -0.00417 -0.09513 C -0.00417 -0.10926 -0.00226 -0.12546 3.61111E-6 -0.12546 C 0.00208 -0.12546 0.00382 -0.10926 0.00382 -0.09513 C 0.00382 -0.07314 0.00191 -0.06551 0.00069 -0.0625 L -0.00087 -0.05949 C -0.00209 -0.05648 -0.00417 -0.0493 -0.00417 -0.02986 C -0.00417 -0.01319 -0.00226 -4.07407E-6 3.61111E-6 -4.07407E-6 Z " pathEditMode="relative" rAng="16200000" ptsTypes="ffFffffFfff">
                                      <p:cBhvr>
                                        <p:cTn id="4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27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6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3.61111E-6 -4.07407E-6 C 0.00208 -4.07407E-6 0.00382 -0.01319 0.00382 -0.02986 C 0.00382 -0.0493 0.00191 -0.05648 0.00069 -0.05949 L -0.00087 -0.0625 C -0.00209 -0.06551 -0.00417 -0.07314 -0.00417 -0.09513 C -0.00417 -0.10926 -0.00226 -0.12546 3.61111E-6 -0.12546 C 0.00208 -0.12546 0.00382 -0.10926 0.00382 -0.09513 C 0.00382 -0.07314 0.00191 -0.06551 0.00069 -0.0625 L -0.00087 -0.05949 C -0.00209 -0.05648 -0.00417 -0.0493 -0.00417 -0.02986 C -0.00417 -0.01319 -0.00226 -4.07407E-6 3.61111E-6 -4.07407E-6 Z " pathEditMode="relative" rAng="16200000" ptsTypes="ffFffffFfff">
                                      <p:cBhvr>
                                        <p:cTn id="4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34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/>
      <p:bldP spid="1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19" y="912201"/>
            <a:ext cx="4871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</a:t>
            </a:r>
            <a:r>
              <a:rPr lang="it-IT" dirty="0" smtClean="0"/>
              <a:t>tasso (</a:t>
            </a:r>
            <a:r>
              <a:rPr lang="it-IT" sz="1400" dirty="0" smtClean="0"/>
              <a:t>ossia </a:t>
            </a:r>
            <a:r>
              <a:rPr lang="it-IT" sz="1400" dirty="0" smtClean="0"/>
              <a:t>le volte al secondo che accade </a:t>
            </a:r>
            <a:r>
              <a:rPr lang="it-IT" sz="1400" dirty="0" smtClean="0"/>
              <a:t>l’evento</a:t>
            </a:r>
            <a:r>
              <a:rPr lang="it-IT" dirty="0"/>
              <a:t>)</a:t>
            </a:r>
            <a:endParaRPr lang="it-IT" dirty="0" smtClean="0"/>
          </a:p>
          <a:p>
            <a:r>
              <a:rPr lang="it-IT" dirty="0" smtClean="0"/>
              <a:t>è proporzionale alla </a:t>
            </a:r>
            <a:r>
              <a:rPr lang="it-IT" b="1" i="1" dirty="0" smtClean="0"/>
              <a:t>probabilità </a:t>
            </a:r>
            <a:r>
              <a:rPr lang="it-IT" dirty="0" smtClean="0"/>
              <a:t>dell’evento stesso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65938" y="1700808"/>
            <a:ext cx="6652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Quale è la probabilità che un elettrone ed una lacuna si ricombinino?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Ci sarà </a:t>
            </a:r>
            <a:r>
              <a:rPr lang="it-IT" i="1" dirty="0" smtClean="0"/>
              <a:t>proporzionalità </a:t>
            </a:r>
            <a:r>
              <a:rPr lang="it-IT" dirty="0" smtClean="0"/>
              <a:t>col numero di elettroni 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Ci sarà </a:t>
            </a:r>
            <a:r>
              <a:rPr lang="it-IT" i="1" dirty="0" smtClean="0"/>
              <a:t>proporzionalità</a:t>
            </a:r>
            <a:r>
              <a:rPr lang="it-IT" dirty="0" smtClean="0"/>
              <a:t> col numero di lacune 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Ci sarà un coefficiente opportuno 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291986"/>
              </p:ext>
            </p:extLst>
          </p:nvPr>
        </p:nvGraphicFramePr>
        <p:xfrm>
          <a:off x="5449931" y="2998693"/>
          <a:ext cx="21574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zione" r:id="rId3" imgW="685800" imgH="190440" progId="Equation.3">
                  <p:embed/>
                </p:oleObj>
              </mc:Choice>
              <mc:Fallback>
                <p:oleObj name="Equazione" r:id="rId3" imgW="6858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49931" y="2998693"/>
                        <a:ext cx="2157413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465938" y="3574757"/>
            <a:ext cx="3604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Quanto è questo tasso all’equilibrio?</a:t>
            </a:r>
            <a:endParaRPr lang="en-US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121907"/>
              </p:ext>
            </p:extLst>
          </p:nvPr>
        </p:nvGraphicFramePr>
        <p:xfrm>
          <a:off x="5449931" y="3766770"/>
          <a:ext cx="20383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zione" r:id="rId5" imgW="647640" imgH="190440" progId="Equation.3">
                  <p:embed/>
                </p:oleObj>
              </mc:Choice>
              <mc:Fallback>
                <p:oleObj name="Equazione" r:id="rId5" imgW="647640" imgH="190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931" y="3766770"/>
                        <a:ext cx="20383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465938" y="4510861"/>
            <a:ext cx="3176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Quanto è allora il tasso netto R?</a:t>
            </a:r>
            <a:endParaRPr lang="en-US" dirty="0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012749"/>
              </p:ext>
            </p:extLst>
          </p:nvPr>
        </p:nvGraphicFramePr>
        <p:xfrm>
          <a:off x="3271163" y="4866904"/>
          <a:ext cx="519588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zione" r:id="rId7" imgW="1650960" imgH="190440" progId="Equation.3">
                  <p:embed/>
                </p:oleObj>
              </mc:Choice>
              <mc:Fallback>
                <p:oleObj name="Equazione" r:id="rId7" imgW="1650960" imgH="1904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163" y="4866904"/>
                        <a:ext cx="519588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2491816" y="5661248"/>
            <a:ext cx="503009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Terribile</a:t>
            </a:r>
            <a:r>
              <a:rPr lang="it-IT" dirty="0" smtClean="0"/>
              <a:t>: la funzione R dipende sia da </a:t>
            </a:r>
            <a:r>
              <a:rPr lang="it-IT" i="1" dirty="0" smtClean="0"/>
              <a:t>p</a:t>
            </a:r>
            <a:r>
              <a:rPr lang="it-IT" dirty="0" smtClean="0"/>
              <a:t> che </a:t>
            </a:r>
            <a:r>
              <a:rPr lang="it-IT" i="1" dirty="0" smtClean="0"/>
              <a:t>n</a:t>
            </a:r>
            <a:r>
              <a:rPr lang="it-IT" dirty="0" smtClean="0"/>
              <a:t>! </a:t>
            </a:r>
          </a:p>
          <a:p>
            <a:r>
              <a:rPr lang="it-IT" dirty="0" smtClean="0"/>
              <a:t>Devo usare DUE equazioni di continuità accoppiate!</a:t>
            </a:r>
            <a:endParaRPr lang="en-US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2226" y="6577"/>
            <a:ext cx="4888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Calcoliamo il tasso di ricombinazione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9111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4016" y="188640"/>
            <a:ext cx="6018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 fortuna, qui </a:t>
            </a:r>
            <a:r>
              <a:rPr lang="it-IT" dirty="0" smtClean="0"/>
              <a:t>la ipotesi di </a:t>
            </a:r>
            <a:r>
              <a:rPr lang="it-IT" b="1" i="1" dirty="0" smtClean="0"/>
              <a:t>debole iniezione </a:t>
            </a:r>
            <a:r>
              <a:rPr lang="it-IT" dirty="0" smtClean="0"/>
              <a:t>diventa cruciale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4016" y="679643"/>
            <a:ext cx="586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un semiconduttore di tipo </a:t>
            </a:r>
            <a:r>
              <a:rPr lang="it-IT" dirty="0" smtClean="0"/>
              <a:t>n sono maggioritari gli elettroni: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75267"/>
              </p:ext>
            </p:extLst>
          </p:nvPr>
        </p:nvGraphicFramePr>
        <p:xfrm>
          <a:off x="6162587" y="619659"/>
          <a:ext cx="2840862" cy="4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zione" r:id="rId3" imgW="1168200" imgH="190440" progId="Equation.3">
                  <p:embed/>
                </p:oleObj>
              </mc:Choice>
              <mc:Fallback>
                <p:oleObj name="Equazione" r:id="rId3" imgW="11682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587" y="619659"/>
                        <a:ext cx="2840862" cy="48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44016" y="1340768"/>
            <a:ext cx="2678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Ma per la debole iniezione</a:t>
            </a:r>
            <a:endParaRPr lang="en-US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071690"/>
              </p:ext>
            </p:extLst>
          </p:nvPr>
        </p:nvGraphicFramePr>
        <p:xfrm>
          <a:off x="3075196" y="1271161"/>
          <a:ext cx="1185750" cy="508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zione" r:id="rId5" imgW="469800" imgH="190440" progId="Equation.3">
                  <p:embed/>
                </p:oleObj>
              </mc:Choice>
              <mc:Fallback>
                <p:oleObj name="Equazione" r:id="rId5" imgW="469800" imgH="190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196" y="1271161"/>
                        <a:ext cx="1185750" cy="508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925652"/>
              </p:ext>
            </p:extLst>
          </p:nvPr>
        </p:nvGraphicFramePr>
        <p:xfrm>
          <a:off x="3153300" y="2060849"/>
          <a:ext cx="2786579" cy="539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zione" r:id="rId7" imgW="1041120" imgH="190440" progId="Equation.3">
                  <p:embed/>
                </p:oleObj>
              </mc:Choice>
              <mc:Fallback>
                <p:oleObj name="Equazione" r:id="rId7" imgW="1041120" imgH="190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300" y="2060849"/>
                        <a:ext cx="2786579" cy="539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o 1"/>
          <p:cNvGrpSpPr/>
          <p:nvPr/>
        </p:nvGrpSpPr>
        <p:grpSpPr>
          <a:xfrm>
            <a:off x="251520" y="3225639"/>
            <a:ext cx="7498463" cy="488021"/>
            <a:chOff x="251520" y="3225639"/>
            <a:chExt cx="7498463" cy="488021"/>
          </a:xfrm>
        </p:grpSpPr>
        <p:sp>
          <p:nvSpPr>
            <p:cNvPr id="10" name="CasellaDiTesto 9"/>
            <p:cNvSpPr txBox="1"/>
            <p:nvPr/>
          </p:nvSpPr>
          <p:spPr>
            <a:xfrm>
              <a:off x="251520" y="3284984"/>
              <a:ext cx="74984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Visto che questa grandezza è un </a:t>
              </a:r>
              <a:r>
                <a:rPr lang="it-IT" b="1" i="1" dirty="0" smtClean="0"/>
                <a:t>tasso</a:t>
              </a:r>
              <a:r>
                <a:rPr lang="it-IT" dirty="0" smtClean="0"/>
                <a:t>, allora                   ha le dimensioni di  t</a:t>
              </a:r>
              <a:r>
                <a:rPr lang="it-IT" baseline="30000" dirty="0" smtClean="0"/>
                <a:t>-1</a:t>
              </a:r>
              <a:r>
                <a:rPr lang="it-IT" dirty="0" smtClean="0"/>
                <a:t>.</a:t>
              </a:r>
              <a:endParaRPr lang="en-US" dirty="0"/>
            </a:p>
          </p:txBody>
        </p:sp>
        <p:graphicFrame>
          <p:nvGraphicFramePr>
            <p:cNvPr id="11" name="Ogget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9319351"/>
                </p:ext>
              </p:extLst>
            </p:nvPr>
          </p:nvGraphicFramePr>
          <p:xfrm>
            <a:off x="4674203" y="3225639"/>
            <a:ext cx="715764" cy="488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3" name="Equazione" r:id="rId9" imgW="279360" imgH="190440" progId="Equation.3">
                    <p:embed/>
                  </p:oleObj>
                </mc:Choice>
                <mc:Fallback>
                  <p:oleObj name="Equazione" r:id="rId9" imgW="279360" imgH="1904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674203" y="3225639"/>
                          <a:ext cx="715764" cy="48802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CasellaDiTesto 11"/>
          <p:cNvSpPr txBox="1"/>
          <p:nvPr/>
        </p:nvSpPr>
        <p:spPr>
          <a:xfrm>
            <a:off x="251520" y="3933056"/>
            <a:ext cx="779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Definiamo allora il tempo di vita di ricombinazione delle lacune (minoritari) come</a:t>
            </a:r>
            <a:endParaRPr lang="en-US" dirty="0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056801"/>
              </p:ext>
            </p:extLst>
          </p:nvPr>
        </p:nvGraphicFramePr>
        <p:xfrm>
          <a:off x="4147202" y="4302388"/>
          <a:ext cx="13970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zione" r:id="rId11" imgW="583920" imgH="380880" progId="Equation.3">
                  <p:embed/>
                </p:oleObj>
              </mc:Choice>
              <mc:Fallback>
                <p:oleObj name="Equazione" r:id="rId11" imgW="58392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47202" y="4302388"/>
                        <a:ext cx="1397000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35514"/>
              </p:ext>
            </p:extLst>
          </p:nvPr>
        </p:nvGraphicFramePr>
        <p:xfrm>
          <a:off x="3624263" y="5327650"/>
          <a:ext cx="22923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zione" r:id="rId13" imgW="736560" imgH="393480" progId="Equation.3">
                  <p:embed/>
                </p:oleObj>
              </mc:Choice>
              <mc:Fallback>
                <p:oleObj name="Equazione" r:id="rId13" imgW="736560" imgH="39348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5327650"/>
                        <a:ext cx="2292350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395536" y="5517232"/>
            <a:ext cx="260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Otteniamo la forma finale del tasso di ricombinazione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772792" y="5655731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Magnifica: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dipende solo da p!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8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  <p:bldP spid="1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75556" y="33265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ricombinazione descritta porta </a:t>
            </a:r>
            <a:r>
              <a:rPr lang="it-IT" b="1" i="1" dirty="0" smtClean="0"/>
              <a:t>direttamente</a:t>
            </a:r>
            <a:r>
              <a:rPr lang="it-IT" dirty="0" smtClean="0"/>
              <a:t> ad interagire elettroni della banda di conduzione con lacune della banda di valenza.</a:t>
            </a:r>
          </a:p>
          <a:p>
            <a:endParaRPr lang="it-IT" dirty="0"/>
          </a:p>
          <a:p>
            <a:r>
              <a:rPr lang="it-IT" dirty="0" smtClean="0"/>
              <a:t>La chiamiamo </a:t>
            </a:r>
            <a:r>
              <a:rPr lang="it-IT" b="1" dirty="0" smtClean="0">
                <a:solidFill>
                  <a:srgbClr val="FF0000"/>
                </a:solidFill>
              </a:rPr>
              <a:t>Ricombinazione Diretta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02447" y="2104403"/>
            <a:ext cx="7739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Intuiamo che vi saranno altri modi per ottenere ricombinazione, magari indiretti.</a:t>
            </a:r>
          </a:p>
          <a:p>
            <a:r>
              <a:rPr lang="it-IT" dirty="0" smtClean="0"/>
              <a:t>Li vedremo.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7778" y="3140968"/>
            <a:ext cx="8568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Possiamo anticipare che daranno luogo ad un diverso modo di calcolare  il coefficiente </a:t>
            </a:r>
            <a:r>
              <a:rPr lang="it-IT" dirty="0" smtClean="0">
                <a:latin typeface="Symbol" panose="05050102010706020507" pitchFamily="18" charset="2"/>
              </a:rPr>
              <a:t>b</a:t>
            </a:r>
            <a:r>
              <a:rPr lang="it-IT" dirty="0" smtClean="0"/>
              <a:t>, o il tempo di vita </a:t>
            </a:r>
            <a:r>
              <a:rPr lang="it-IT" dirty="0" err="1" smtClean="0">
                <a:latin typeface="Symbol" panose="05050102010706020507" pitchFamily="18" charset="2"/>
              </a:rPr>
              <a:t>t</a:t>
            </a:r>
            <a:r>
              <a:rPr lang="it-IT" baseline="-25000" dirty="0" err="1" smtClean="0"/>
              <a:t>p</a:t>
            </a:r>
            <a:r>
              <a:rPr lang="it-IT" dirty="0" smtClean="0"/>
              <a:t>, in caso di debole iniezione.</a:t>
            </a:r>
          </a:p>
          <a:p>
            <a:r>
              <a:rPr lang="it-IT" dirty="0" smtClean="0"/>
              <a:t>Ma la forma del termine di ricombinazione sarà la medesima.</a:t>
            </a:r>
            <a:endParaRPr lang="en-US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378679"/>
              </p:ext>
            </p:extLst>
          </p:nvPr>
        </p:nvGraphicFramePr>
        <p:xfrm>
          <a:off x="6220482" y="4293096"/>
          <a:ext cx="1850271" cy="9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zione" r:id="rId3" imgW="736560" imgH="393480" progId="Equation.3">
                  <p:embed/>
                </p:oleObj>
              </mc:Choice>
              <mc:Fallback>
                <p:oleObj name="Equazione" r:id="rId3" imgW="736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20482" y="4293096"/>
                        <a:ext cx="1850271" cy="9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07612"/>
              </p:ext>
            </p:extLst>
          </p:nvPr>
        </p:nvGraphicFramePr>
        <p:xfrm>
          <a:off x="891890" y="4509120"/>
          <a:ext cx="3234094" cy="527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zione" r:id="rId5" imgW="1168200" imgH="190440" progId="Equation.3">
                  <p:embed/>
                </p:oleObj>
              </mc:Choice>
              <mc:Fallback>
                <p:oleObj name="Equazione" r:id="rId5" imgW="11682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1890" y="4509120"/>
                        <a:ext cx="3234094" cy="527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436506" y="5188550"/>
            <a:ext cx="1402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Debole iniezione</a:t>
            </a:r>
            <a:endParaRPr lang="en-US" sz="1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-9444" y="5473005"/>
            <a:ext cx="9153443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smtClean="0"/>
              <a:t>Quale che sia la forma dei coefficienti, il termine di ricombinazione è l’unico che non mancherà mai nella equazione di continuità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82545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4572000" y="0"/>
            <a:ext cx="4572000" cy="49411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14"/>
          <p:cNvSpPr/>
          <p:nvPr/>
        </p:nvSpPr>
        <p:spPr>
          <a:xfrm>
            <a:off x="-6786" y="0"/>
            <a:ext cx="4572000" cy="4941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177571"/>
              </p:ext>
            </p:extLst>
          </p:nvPr>
        </p:nvGraphicFramePr>
        <p:xfrm>
          <a:off x="458203" y="1097196"/>
          <a:ext cx="3394334" cy="1021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" name="Equazione" r:id="rId3" imgW="1307880" imgH="393480" progId="Equation.3">
                  <p:embed/>
                </p:oleObj>
              </mc:Choice>
              <mc:Fallback>
                <p:oleObj name="Equazione" r:id="rId3" imgW="1307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8203" y="1097196"/>
                        <a:ext cx="3394334" cy="1021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637628"/>
              </p:ext>
            </p:extLst>
          </p:nvPr>
        </p:nvGraphicFramePr>
        <p:xfrm>
          <a:off x="476114" y="2132856"/>
          <a:ext cx="2671837" cy="74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" name="Equazione" r:id="rId5" imgW="1282680" imgH="355320" progId="Equation.3">
                  <p:embed/>
                </p:oleObj>
              </mc:Choice>
              <mc:Fallback>
                <p:oleObj name="Equazione" r:id="rId5" imgW="12826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114" y="2132856"/>
                        <a:ext cx="2671837" cy="740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12299"/>
              </p:ext>
            </p:extLst>
          </p:nvPr>
        </p:nvGraphicFramePr>
        <p:xfrm>
          <a:off x="5604442" y="2132856"/>
          <a:ext cx="2554948" cy="77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" name="Equazione" r:id="rId7" imgW="1168200" imgH="355320" progId="Equation.3">
                  <p:embed/>
                </p:oleObj>
              </mc:Choice>
              <mc:Fallback>
                <p:oleObj name="Equazione" r:id="rId7" imgW="11682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04442" y="2132856"/>
                        <a:ext cx="2554948" cy="77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310358"/>
              </p:ext>
            </p:extLst>
          </p:nvPr>
        </p:nvGraphicFramePr>
        <p:xfrm>
          <a:off x="251520" y="3140968"/>
          <a:ext cx="3985046" cy="873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" name="Equazione" r:id="rId9" imgW="1854000" imgH="406080" progId="Equation.3">
                  <p:embed/>
                </p:oleObj>
              </mc:Choice>
              <mc:Fallback>
                <p:oleObj name="Equazione" r:id="rId9" imgW="18540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520" y="3140968"/>
                        <a:ext cx="3985046" cy="873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1724"/>
              </p:ext>
            </p:extLst>
          </p:nvPr>
        </p:nvGraphicFramePr>
        <p:xfrm>
          <a:off x="4926013" y="1127125"/>
          <a:ext cx="3130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" name="Equazione" r:id="rId11" imgW="1206360" imgH="380880" progId="Equation.3">
                  <p:embed/>
                </p:oleObj>
              </mc:Choice>
              <mc:Fallback>
                <p:oleObj name="Equazione" r:id="rId11" imgW="12063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1127125"/>
                        <a:ext cx="31305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451894"/>
              </p:ext>
            </p:extLst>
          </p:nvPr>
        </p:nvGraphicFramePr>
        <p:xfrm>
          <a:off x="5364087" y="3140968"/>
          <a:ext cx="3726007" cy="896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5" name="Equazione" r:id="rId13" imgW="1688760" imgH="406080" progId="Equation.3">
                  <p:embed/>
                </p:oleObj>
              </mc:Choice>
              <mc:Fallback>
                <p:oleObj name="Equazione" r:id="rId13" imgW="16887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7" y="3140968"/>
                        <a:ext cx="3726007" cy="896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7811" y="21090"/>
            <a:ext cx="95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LACUNE</a:t>
            </a:r>
            <a:endParaRPr lang="it-IT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910393" y="21090"/>
            <a:ext cx="123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ELETTRONI</a:t>
            </a:r>
            <a:endParaRPr lang="it-IT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790388" y="386221"/>
            <a:ext cx="7563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Siamo finalmente in grado di scrivere la equazione di continuità esplicitamente</a:t>
            </a:r>
          </a:p>
          <a:p>
            <a:pPr algn="ctr"/>
            <a:r>
              <a:rPr lang="it-IT" dirty="0"/>
              <a:t>l</a:t>
            </a:r>
            <a:r>
              <a:rPr lang="it-IT" dirty="0" smtClean="0"/>
              <a:t>imitandoci al caso della debole iniezione</a:t>
            </a:r>
            <a:endParaRPr lang="en-US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177506"/>
              </p:ext>
            </p:extLst>
          </p:nvPr>
        </p:nvGraphicFramePr>
        <p:xfrm>
          <a:off x="1556165" y="4164418"/>
          <a:ext cx="1446097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" name="Equazione" r:id="rId15" imgW="736560" imgH="393480" progId="Equation.3">
                  <p:embed/>
                </p:oleObj>
              </mc:Choice>
              <mc:Fallback>
                <p:oleObj name="Equazione" r:id="rId15" imgW="736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56165" y="4164418"/>
                        <a:ext cx="1446097" cy="77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352323"/>
              </p:ext>
            </p:extLst>
          </p:nvPr>
        </p:nvGraphicFramePr>
        <p:xfrm>
          <a:off x="6145213" y="4168775"/>
          <a:ext cx="14224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7" name="Equazione" r:id="rId17" imgW="723600" imgH="393480" progId="Equation.3">
                  <p:embed/>
                </p:oleObj>
              </mc:Choice>
              <mc:Fallback>
                <p:oleObj name="Equazione" r:id="rId17" imgW="723600" imgH="39348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4168775"/>
                        <a:ext cx="14224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787360"/>
              </p:ext>
            </p:extLst>
          </p:nvPr>
        </p:nvGraphicFramePr>
        <p:xfrm>
          <a:off x="1212850" y="4941888"/>
          <a:ext cx="6116638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" name="Equazione" r:id="rId19" imgW="2844720" imgH="419040" progId="Equation.3">
                  <p:embed/>
                </p:oleObj>
              </mc:Choice>
              <mc:Fallback>
                <p:oleObj name="Equazione" r:id="rId19" imgW="2844720" imgH="41904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4941888"/>
                        <a:ext cx="6116638" cy="9001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383514"/>
              </p:ext>
            </p:extLst>
          </p:nvPr>
        </p:nvGraphicFramePr>
        <p:xfrm>
          <a:off x="1252538" y="5876925"/>
          <a:ext cx="603567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" name="Equazione" r:id="rId21" imgW="2806560" imgH="419040" progId="Equation.3">
                  <p:embed/>
                </p:oleObj>
              </mc:Choice>
              <mc:Fallback>
                <p:oleObj name="Equazione" r:id="rId21" imgW="2806560" imgH="4190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5876925"/>
                        <a:ext cx="6035675" cy="90011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 w="9525">
                        <a:solidFill>
                          <a:srgbClr val="00B05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asellaDiTesto 21"/>
          <p:cNvSpPr txBox="1"/>
          <p:nvPr/>
        </p:nvSpPr>
        <p:spPr>
          <a:xfrm rot="18989759">
            <a:off x="7734133" y="5949280"/>
            <a:ext cx="112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AUGURI…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7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749</Words>
  <Application>Microsoft Office PowerPoint</Application>
  <PresentationFormat>Presentazione su schermo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Tema di Office</vt:lpstr>
      <vt:lpstr>Equazione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48</cp:revision>
  <dcterms:created xsi:type="dcterms:W3CDTF">2020-03-23T08:11:41Z</dcterms:created>
  <dcterms:modified xsi:type="dcterms:W3CDTF">2020-03-24T13:59:15Z</dcterms:modified>
</cp:coreProperties>
</file>