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58" r:id="rId3"/>
    <p:sldId id="260" r:id="rId4"/>
    <p:sldId id="261" r:id="rId5"/>
    <p:sldId id="256" r:id="rId6"/>
    <p:sldId id="262" r:id="rId7"/>
    <p:sldId id="263" r:id="rId8"/>
    <p:sldId id="264" r:id="rId9"/>
    <p:sldId id="266" r:id="rId10"/>
    <p:sldId id="267" r:id="rId11"/>
    <p:sldId id="268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0" d="100"/>
          <a:sy n="60" d="100"/>
        </p:scale>
        <p:origin x="-1098" y="-276"/>
      </p:cViewPr>
      <p:guideLst>
        <p:guide orient="horz" pos="184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9F0D2-68BB-423C-9D83-C318140CF962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C4B11-2CDB-4CF7-B025-E51F0E59C4B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5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C4B11-2CDB-4CF7-B025-E51F0E59C4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6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A06A-3579-4F40-AF51-AAD66F18D21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B74D-8F5B-4217-8DA4-3FD0D90FD50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0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A06A-3579-4F40-AF51-AAD66F18D21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B74D-8F5B-4217-8DA4-3FD0D90FD50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3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A06A-3579-4F40-AF51-AAD66F18D21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B74D-8F5B-4217-8DA4-3FD0D90FD50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7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A06A-3579-4F40-AF51-AAD66F18D21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B74D-8F5B-4217-8DA4-3FD0D90FD50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7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A06A-3579-4F40-AF51-AAD66F18D21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B74D-8F5B-4217-8DA4-3FD0D90FD50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7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A06A-3579-4F40-AF51-AAD66F18D21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B74D-8F5B-4217-8DA4-3FD0D90FD50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7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A06A-3579-4F40-AF51-AAD66F18D21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B74D-8F5B-4217-8DA4-3FD0D90FD50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1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A06A-3579-4F40-AF51-AAD66F18D21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B74D-8F5B-4217-8DA4-3FD0D90FD50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A06A-3579-4F40-AF51-AAD66F18D21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B74D-8F5B-4217-8DA4-3FD0D90FD50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3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A06A-3579-4F40-AF51-AAD66F18D21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B74D-8F5B-4217-8DA4-3FD0D90FD50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9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AA06A-3579-4F40-AF51-AAD66F18D21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B74D-8F5B-4217-8DA4-3FD0D90FD50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8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AA06A-3579-4F40-AF51-AAD66F18D21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8B74D-8F5B-4217-8DA4-3FD0D90FD50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6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45.wmf"/><Relationship Id="rId3" Type="http://schemas.openxmlformats.org/officeDocument/2006/relationships/image" Target="../media/image38.png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9.wmf"/><Relationship Id="rId3" Type="http://schemas.openxmlformats.org/officeDocument/2006/relationships/oleObject" Target="../embeddings/oleObject6.bin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7.wmf"/><Relationship Id="rId22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24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28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33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2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3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tangolo 32"/>
          <p:cNvSpPr/>
          <p:nvPr/>
        </p:nvSpPr>
        <p:spPr>
          <a:xfrm>
            <a:off x="59526" y="4096772"/>
            <a:ext cx="8760946" cy="27612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1562986" y="0"/>
            <a:ext cx="733647" cy="4890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Correnti</a:t>
            </a:r>
            <a:endParaRPr lang="en-US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943974"/>
              </p:ext>
            </p:extLst>
          </p:nvPr>
        </p:nvGraphicFramePr>
        <p:xfrm>
          <a:off x="0" y="0"/>
          <a:ext cx="3497917" cy="1052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zione" r:id="rId3" imgW="1307880" imgH="393480" progId="Equation.3">
                  <p:embed/>
                </p:oleObj>
              </mc:Choice>
              <mc:Fallback>
                <p:oleObj name="Equazione" r:id="rId3" imgW="13078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3497917" cy="10527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2201" y="1173707"/>
            <a:ext cx="8387361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Sia per le lacune che per gli elettroni</a:t>
            </a:r>
          </a:p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Esiste un tipo di corrente </a:t>
            </a:r>
            <a:r>
              <a:rPr lang="it-IT" i="1" dirty="0" smtClean="0"/>
              <a:t>netta</a:t>
            </a:r>
            <a:r>
              <a:rPr lang="it-IT" dirty="0" smtClean="0"/>
              <a:t> che </a:t>
            </a:r>
            <a:r>
              <a:rPr lang="it-IT" i="1" dirty="0" smtClean="0"/>
              <a:t>non</a:t>
            </a:r>
            <a:r>
              <a:rPr lang="it-IT" dirty="0" smtClean="0"/>
              <a:t> è dovuta al campo elettrico</a:t>
            </a:r>
            <a:endParaRPr lang="it-IT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Questa è la corrente di DIFFUSIONE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Normalmente è trascurabile per i maggioritari, e determinante per i minoritari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Il fatto è che già la giunzione </a:t>
            </a:r>
            <a:r>
              <a:rPr lang="it-IT" sz="1600" dirty="0" err="1" smtClean="0"/>
              <a:t>pn</a:t>
            </a:r>
            <a:r>
              <a:rPr lang="it-IT" sz="1600" dirty="0" smtClean="0"/>
              <a:t> rende minoritari da qualche parte sia elettroni che lacune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79512" y="3429000"/>
            <a:ext cx="2622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Vediamo in cosa consiste.</a:t>
            </a:r>
            <a:endParaRPr lang="en-US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915816" y="3429000"/>
            <a:ext cx="4324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Avevo provato a fare un filmato, ma non sono così bravo.</a:t>
            </a:r>
          </a:p>
          <a:p>
            <a:r>
              <a:rPr lang="it-IT" sz="1400" i="1" dirty="0" smtClean="0"/>
              <a:t>Ve lo propongo come esperimento ideale.</a:t>
            </a:r>
          </a:p>
        </p:txBody>
      </p:sp>
      <p:grpSp>
        <p:nvGrpSpPr>
          <p:cNvPr id="36" name="Gruppo 35"/>
          <p:cNvGrpSpPr/>
          <p:nvPr/>
        </p:nvGrpSpPr>
        <p:grpSpPr>
          <a:xfrm>
            <a:off x="31837" y="4096772"/>
            <a:ext cx="8346958" cy="646331"/>
            <a:chOff x="31837" y="4096772"/>
            <a:chExt cx="8346958" cy="646331"/>
          </a:xfrm>
        </p:grpSpPr>
        <p:sp>
          <p:nvSpPr>
            <p:cNvPr id="10" name="Rettangolo 9"/>
            <p:cNvSpPr/>
            <p:nvPr/>
          </p:nvSpPr>
          <p:spPr>
            <a:xfrm>
              <a:off x="31837" y="4096772"/>
              <a:ext cx="83469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dirty="0" smtClean="0"/>
                <a:t>Immaginate di versare zucchero in una zuccheriera vuota. </a:t>
              </a:r>
            </a:p>
            <a:p>
              <a:r>
                <a:rPr lang="it-IT" dirty="0" smtClean="0"/>
                <a:t>Si forma una montagnetta</a:t>
              </a:r>
            </a:p>
          </p:txBody>
        </p:sp>
        <p:grpSp>
          <p:nvGrpSpPr>
            <p:cNvPr id="14" name="Gruppo 13"/>
            <p:cNvGrpSpPr/>
            <p:nvPr/>
          </p:nvGrpSpPr>
          <p:grpSpPr>
            <a:xfrm>
              <a:off x="6677849" y="4228425"/>
              <a:ext cx="1460311" cy="475162"/>
              <a:chOff x="7403910" y="4466006"/>
              <a:chExt cx="1460311" cy="475162"/>
            </a:xfrm>
          </p:grpSpPr>
          <p:sp>
            <p:nvSpPr>
              <p:cNvPr id="11" name="Figura a mano libera 10"/>
              <p:cNvSpPr/>
              <p:nvPr/>
            </p:nvSpPr>
            <p:spPr>
              <a:xfrm>
                <a:off x="7403910" y="4466006"/>
                <a:ext cx="1458346" cy="335941"/>
              </a:xfrm>
              <a:custGeom>
                <a:avLst/>
                <a:gdLst>
                  <a:gd name="connsiteX0" fmla="*/ 0 w 1460311"/>
                  <a:gd name="connsiteY0" fmla="*/ 329209 h 329209"/>
                  <a:gd name="connsiteX1" fmla="*/ 450376 w 1460311"/>
                  <a:gd name="connsiteY1" fmla="*/ 233675 h 329209"/>
                  <a:gd name="connsiteX2" fmla="*/ 736979 w 1460311"/>
                  <a:gd name="connsiteY2" fmla="*/ 1663 h 329209"/>
                  <a:gd name="connsiteX3" fmla="*/ 982639 w 1460311"/>
                  <a:gd name="connsiteY3" fmla="*/ 138140 h 329209"/>
                  <a:gd name="connsiteX4" fmla="*/ 1460311 w 1460311"/>
                  <a:gd name="connsiteY4" fmla="*/ 301913 h 329209"/>
                  <a:gd name="connsiteX0" fmla="*/ 0 w 1460311"/>
                  <a:gd name="connsiteY0" fmla="*/ 327642 h 327642"/>
                  <a:gd name="connsiteX1" fmla="*/ 450376 w 1460311"/>
                  <a:gd name="connsiteY1" fmla="*/ 232108 h 327642"/>
                  <a:gd name="connsiteX2" fmla="*/ 736979 w 1460311"/>
                  <a:gd name="connsiteY2" fmla="*/ 96 h 327642"/>
                  <a:gd name="connsiteX3" fmla="*/ 1009935 w 1460311"/>
                  <a:gd name="connsiteY3" fmla="*/ 204812 h 327642"/>
                  <a:gd name="connsiteX4" fmla="*/ 1460311 w 1460311"/>
                  <a:gd name="connsiteY4" fmla="*/ 300346 h 327642"/>
                  <a:gd name="connsiteX0" fmla="*/ 0 w 1460311"/>
                  <a:gd name="connsiteY0" fmla="*/ 327546 h 327546"/>
                  <a:gd name="connsiteX1" fmla="*/ 450376 w 1460311"/>
                  <a:gd name="connsiteY1" fmla="*/ 232012 h 327546"/>
                  <a:gd name="connsiteX2" fmla="*/ 736979 w 1460311"/>
                  <a:gd name="connsiteY2" fmla="*/ 0 h 327546"/>
                  <a:gd name="connsiteX3" fmla="*/ 1009935 w 1460311"/>
                  <a:gd name="connsiteY3" fmla="*/ 232011 h 327546"/>
                  <a:gd name="connsiteX4" fmla="*/ 1460311 w 1460311"/>
                  <a:gd name="connsiteY4" fmla="*/ 300250 h 327546"/>
                  <a:gd name="connsiteX0" fmla="*/ 0 w 1487607"/>
                  <a:gd name="connsiteY0" fmla="*/ 327546 h 327546"/>
                  <a:gd name="connsiteX1" fmla="*/ 450376 w 1487607"/>
                  <a:gd name="connsiteY1" fmla="*/ 232012 h 327546"/>
                  <a:gd name="connsiteX2" fmla="*/ 736979 w 1487607"/>
                  <a:gd name="connsiteY2" fmla="*/ 0 h 327546"/>
                  <a:gd name="connsiteX3" fmla="*/ 1009935 w 1487607"/>
                  <a:gd name="connsiteY3" fmla="*/ 232011 h 327546"/>
                  <a:gd name="connsiteX4" fmla="*/ 1487607 w 1487607"/>
                  <a:gd name="connsiteY4" fmla="*/ 313898 h 327546"/>
                  <a:gd name="connsiteX0" fmla="*/ 0 w 1487607"/>
                  <a:gd name="connsiteY0" fmla="*/ 327546 h 327546"/>
                  <a:gd name="connsiteX1" fmla="*/ 450376 w 1487607"/>
                  <a:gd name="connsiteY1" fmla="*/ 232012 h 327546"/>
                  <a:gd name="connsiteX2" fmla="*/ 736979 w 1487607"/>
                  <a:gd name="connsiteY2" fmla="*/ 0 h 327546"/>
                  <a:gd name="connsiteX3" fmla="*/ 1064526 w 1487607"/>
                  <a:gd name="connsiteY3" fmla="*/ 232011 h 327546"/>
                  <a:gd name="connsiteX4" fmla="*/ 1487607 w 1487607"/>
                  <a:gd name="connsiteY4" fmla="*/ 313898 h 327546"/>
                  <a:gd name="connsiteX0" fmla="*/ 0 w 1487607"/>
                  <a:gd name="connsiteY0" fmla="*/ 327644 h 327644"/>
                  <a:gd name="connsiteX1" fmla="*/ 409433 w 1487607"/>
                  <a:gd name="connsiteY1" fmla="*/ 204814 h 327644"/>
                  <a:gd name="connsiteX2" fmla="*/ 736979 w 1487607"/>
                  <a:gd name="connsiteY2" fmla="*/ 98 h 327644"/>
                  <a:gd name="connsiteX3" fmla="*/ 1064526 w 1487607"/>
                  <a:gd name="connsiteY3" fmla="*/ 232109 h 327644"/>
                  <a:gd name="connsiteX4" fmla="*/ 1487607 w 1487607"/>
                  <a:gd name="connsiteY4" fmla="*/ 313996 h 327644"/>
                  <a:gd name="connsiteX0" fmla="*/ 0 w 1458346"/>
                  <a:gd name="connsiteY0" fmla="*/ 327644 h 335941"/>
                  <a:gd name="connsiteX1" fmla="*/ 409433 w 1458346"/>
                  <a:gd name="connsiteY1" fmla="*/ 204814 h 335941"/>
                  <a:gd name="connsiteX2" fmla="*/ 736979 w 1458346"/>
                  <a:gd name="connsiteY2" fmla="*/ 98 h 335941"/>
                  <a:gd name="connsiteX3" fmla="*/ 1064526 w 1458346"/>
                  <a:gd name="connsiteY3" fmla="*/ 232109 h 335941"/>
                  <a:gd name="connsiteX4" fmla="*/ 1458346 w 1458346"/>
                  <a:gd name="connsiteY4" fmla="*/ 335941 h 335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8346" h="335941">
                    <a:moveTo>
                      <a:pt x="0" y="327644"/>
                    </a:moveTo>
                    <a:cubicBezTo>
                      <a:pt x="163773" y="307172"/>
                      <a:pt x="286603" y="259405"/>
                      <a:pt x="409433" y="204814"/>
                    </a:cubicBezTo>
                    <a:cubicBezTo>
                      <a:pt x="532263" y="150223"/>
                      <a:pt x="627797" y="-4451"/>
                      <a:pt x="736979" y="98"/>
                    </a:cubicBezTo>
                    <a:cubicBezTo>
                      <a:pt x="846161" y="4647"/>
                      <a:pt x="944298" y="176135"/>
                      <a:pt x="1064526" y="232109"/>
                    </a:cubicBezTo>
                    <a:cubicBezTo>
                      <a:pt x="1184754" y="288083"/>
                      <a:pt x="1279787" y="279075"/>
                      <a:pt x="1458346" y="335941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ttangolo 12"/>
              <p:cNvSpPr/>
              <p:nvPr/>
            </p:nvSpPr>
            <p:spPr>
              <a:xfrm>
                <a:off x="7403910" y="4793650"/>
                <a:ext cx="1460311" cy="1475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Figura a mano libera 14"/>
            <p:cNvSpPr/>
            <p:nvPr/>
          </p:nvSpPr>
          <p:spPr>
            <a:xfrm>
              <a:off x="6676921" y="4253952"/>
              <a:ext cx="1470356" cy="438912"/>
            </a:xfrm>
            <a:custGeom>
              <a:avLst/>
              <a:gdLst>
                <a:gd name="connsiteX0" fmla="*/ 0 w 1470356"/>
                <a:gd name="connsiteY0" fmla="*/ 36576 h 438912"/>
                <a:gd name="connsiteX1" fmla="*/ 7316 w 1470356"/>
                <a:gd name="connsiteY1" fmla="*/ 438912 h 438912"/>
                <a:gd name="connsiteX2" fmla="*/ 1470356 w 1470356"/>
                <a:gd name="connsiteY2" fmla="*/ 438912 h 438912"/>
                <a:gd name="connsiteX3" fmla="*/ 1470356 w 1470356"/>
                <a:gd name="connsiteY3" fmla="*/ 0 h 43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0356" h="438912">
                  <a:moveTo>
                    <a:pt x="0" y="36576"/>
                  </a:moveTo>
                  <a:lnTo>
                    <a:pt x="7316" y="438912"/>
                  </a:lnTo>
                  <a:lnTo>
                    <a:pt x="1470356" y="438912"/>
                  </a:lnTo>
                  <a:lnTo>
                    <a:pt x="1470356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uppo 33"/>
          <p:cNvGrpSpPr/>
          <p:nvPr/>
        </p:nvGrpSpPr>
        <p:grpSpPr>
          <a:xfrm>
            <a:off x="31837" y="4793650"/>
            <a:ext cx="8124557" cy="787917"/>
            <a:chOff x="31837" y="4793650"/>
            <a:chExt cx="8124557" cy="787917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31837" y="4793650"/>
              <a:ext cx="53348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Adesso sbattete leggermente la zuccheriera sul tavolo. </a:t>
              </a:r>
            </a:p>
            <a:p>
              <a:r>
                <a:rPr lang="it-IT" dirty="0" smtClean="0"/>
                <a:t>La montagnetta si spiana.</a:t>
              </a:r>
              <a:endParaRPr lang="en-US" dirty="0"/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6686966" y="5229201"/>
              <a:ext cx="1460311" cy="3523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igura a mano libera 26"/>
            <p:cNvSpPr/>
            <p:nvPr/>
          </p:nvSpPr>
          <p:spPr>
            <a:xfrm>
              <a:off x="6686038" y="5131931"/>
              <a:ext cx="1470356" cy="438912"/>
            </a:xfrm>
            <a:custGeom>
              <a:avLst/>
              <a:gdLst>
                <a:gd name="connsiteX0" fmla="*/ 0 w 1470356"/>
                <a:gd name="connsiteY0" fmla="*/ 36576 h 438912"/>
                <a:gd name="connsiteX1" fmla="*/ 7316 w 1470356"/>
                <a:gd name="connsiteY1" fmla="*/ 438912 h 438912"/>
                <a:gd name="connsiteX2" fmla="*/ 1470356 w 1470356"/>
                <a:gd name="connsiteY2" fmla="*/ 438912 h 438912"/>
                <a:gd name="connsiteX3" fmla="*/ 1470356 w 1470356"/>
                <a:gd name="connsiteY3" fmla="*/ 0 h 43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0356" h="438912">
                  <a:moveTo>
                    <a:pt x="0" y="36576"/>
                  </a:moveTo>
                  <a:lnTo>
                    <a:pt x="7316" y="438912"/>
                  </a:lnTo>
                  <a:lnTo>
                    <a:pt x="1470356" y="438912"/>
                  </a:lnTo>
                  <a:lnTo>
                    <a:pt x="1470356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59526" y="5620598"/>
            <a:ext cx="787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Noi abbiamo fornito energia ad ogni granello di zucchero, che quindi si è spostato.</a:t>
            </a:r>
          </a:p>
        </p:txBody>
      </p:sp>
      <p:grpSp>
        <p:nvGrpSpPr>
          <p:cNvPr id="35" name="Gruppo 34"/>
          <p:cNvGrpSpPr/>
          <p:nvPr/>
        </p:nvGrpSpPr>
        <p:grpSpPr>
          <a:xfrm>
            <a:off x="77418" y="5968613"/>
            <a:ext cx="8088093" cy="710039"/>
            <a:chOff x="77418" y="5968613"/>
            <a:chExt cx="8088093" cy="710039"/>
          </a:xfrm>
        </p:grpSpPr>
        <p:sp>
          <p:nvSpPr>
            <p:cNvPr id="28" name="CasellaDiTesto 27"/>
            <p:cNvSpPr txBox="1"/>
            <p:nvPr/>
          </p:nvSpPr>
          <p:spPr>
            <a:xfrm>
              <a:off x="77418" y="6164915"/>
              <a:ext cx="6190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Domanda: perché la montagnetta si spiana invece che crescere?</a:t>
              </a:r>
              <a:endParaRPr lang="en-US" dirty="0"/>
            </a:p>
          </p:txBody>
        </p:sp>
        <p:grpSp>
          <p:nvGrpSpPr>
            <p:cNvPr id="29" name="Gruppo 28"/>
            <p:cNvGrpSpPr/>
            <p:nvPr/>
          </p:nvGrpSpPr>
          <p:grpSpPr>
            <a:xfrm>
              <a:off x="6696083" y="5968613"/>
              <a:ext cx="1460311" cy="710039"/>
              <a:chOff x="7403910" y="4231129"/>
              <a:chExt cx="1460311" cy="710039"/>
            </a:xfrm>
          </p:grpSpPr>
          <p:sp>
            <p:nvSpPr>
              <p:cNvPr id="30" name="Figura a mano libera 29"/>
              <p:cNvSpPr/>
              <p:nvPr/>
            </p:nvSpPr>
            <p:spPr>
              <a:xfrm>
                <a:off x="7403910" y="4231129"/>
                <a:ext cx="1458346" cy="570818"/>
              </a:xfrm>
              <a:custGeom>
                <a:avLst/>
                <a:gdLst>
                  <a:gd name="connsiteX0" fmla="*/ 0 w 1460311"/>
                  <a:gd name="connsiteY0" fmla="*/ 329209 h 329209"/>
                  <a:gd name="connsiteX1" fmla="*/ 450376 w 1460311"/>
                  <a:gd name="connsiteY1" fmla="*/ 233675 h 329209"/>
                  <a:gd name="connsiteX2" fmla="*/ 736979 w 1460311"/>
                  <a:gd name="connsiteY2" fmla="*/ 1663 h 329209"/>
                  <a:gd name="connsiteX3" fmla="*/ 982639 w 1460311"/>
                  <a:gd name="connsiteY3" fmla="*/ 138140 h 329209"/>
                  <a:gd name="connsiteX4" fmla="*/ 1460311 w 1460311"/>
                  <a:gd name="connsiteY4" fmla="*/ 301913 h 329209"/>
                  <a:gd name="connsiteX0" fmla="*/ 0 w 1460311"/>
                  <a:gd name="connsiteY0" fmla="*/ 327642 h 327642"/>
                  <a:gd name="connsiteX1" fmla="*/ 450376 w 1460311"/>
                  <a:gd name="connsiteY1" fmla="*/ 232108 h 327642"/>
                  <a:gd name="connsiteX2" fmla="*/ 736979 w 1460311"/>
                  <a:gd name="connsiteY2" fmla="*/ 96 h 327642"/>
                  <a:gd name="connsiteX3" fmla="*/ 1009935 w 1460311"/>
                  <a:gd name="connsiteY3" fmla="*/ 204812 h 327642"/>
                  <a:gd name="connsiteX4" fmla="*/ 1460311 w 1460311"/>
                  <a:gd name="connsiteY4" fmla="*/ 300346 h 327642"/>
                  <a:gd name="connsiteX0" fmla="*/ 0 w 1460311"/>
                  <a:gd name="connsiteY0" fmla="*/ 327546 h 327546"/>
                  <a:gd name="connsiteX1" fmla="*/ 450376 w 1460311"/>
                  <a:gd name="connsiteY1" fmla="*/ 232012 h 327546"/>
                  <a:gd name="connsiteX2" fmla="*/ 736979 w 1460311"/>
                  <a:gd name="connsiteY2" fmla="*/ 0 h 327546"/>
                  <a:gd name="connsiteX3" fmla="*/ 1009935 w 1460311"/>
                  <a:gd name="connsiteY3" fmla="*/ 232011 h 327546"/>
                  <a:gd name="connsiteX4" fmla="*/ 1460311 w 1460311"/>
                  <a:gd name="connsiteY4" fmla="*/ 300250 h 327546"/>
                  <a:gd name="connsiteX0" fmla="*/ 0 w 1487607"/>
                  <a:gd name="connsiteY0" fmla="*/ 327546 h 327546"/>
                  <a:gd name="connsiteX1" fmla="*/ 450376 w 1487607"/>
                  <a:gd name="connsiteY1" fmla="*/ 232012 h 327546"/>
                  <a:gd name="connsiteX2" fmla="*/ 736979 w 1487607"/>
                  <a:gd name="connsiteY2" fmla="*/ 0 h 327546"/>
                  <a:gd name="connsiteX3" fmla="*/ 1009935 w 1487607"/>
                  <a:gd name="connsiteY3" fmla="*/ 232011 h 327546"/>
                  <a:gd name="connsiteX4" fmla="*/ 1487607 w 1487607"/>
                  <a:gd name="connsiteY4" fmla="*/ 313898 h 327546"/>
                  <a:gd name="connsiteX0" fmla="*/ 0 w 1487607"/>
                  <a:gd name="connsiteY0" fmla="*/ 327546 h 327546"/>
                  <a:gd name="connsiteX1" fmla="*/ 450376 w 1487607"/>
                  <a:gd name="connsiteY1" fmla="*/ 232012 h 327546"/>
                  <a:gd name="connsiteX2" fmla="*/ 736979 w 1487607"/>
                  <a:gd name="connsiteY2" fmla="*/ 0 h 327546"/>
                  <a:gd name="connsiteX3" fmla="*/ 1064526 w 1487607"/>
                  <a:gd name="connsiteY3" fmla="*/ 232011 h 327546"/>
                  <a:gd name="connsiteX4" fmla="*/ 1487607 w 1487607"/>
                  <a:gd name="connsiteY4" fmla="*/ 313898 h 327546"/>
                  <a:gd name="connsiteX0" fmla="*/ 0 w 1487607"/>
                  <a:gd name="connsiteY0" fmla="*/ 327644 h 327644"/>
                  <a:gd name="connsiteX1" fmla="*/ 409433 w 1487607"/>
                  <a:gd name="connsiteY1" fmla="*/ 204814 h 327644"/>
                  <a:gd name="connsiteX2" fmla="*/ 736979 w 1487607"/>
                  <a:gd name="connsiteY2" fmla="*/ 98 h 327644"/>
                  <a:gd name="connsiteX3" fmla="*/ 1064526 w 1487607"/>
                  <a:gd name="connsiteY3" fmla="*/ 232109 h 327644"/>
                  <a:gd name="connsiteX4" fmla="*/ 1487607 w 1487607"/>
                  <a:gd name="connsiteY4" fmla="*/ 313996 h 327644"/>
                  <a:gd name="connsiteX0" fmla="*/ 0 w 1458346"/>
                  <a:gd name="connsiteY0" fmla="*/ 327644 h 335941"/>
                  <a:gd name="connsiteX1" fmla="*/ 409433 w 1458346"/>
                  <a:gd name="connsiteY1" fmla="*/ 204814 h 335941"/>
                  <a:gd name="connsiteX2" fmla="*/ 736979 w 1458346"/>
                  <a:gd name="connsiteY2" fmla="*/ 98 h 335941"/>
                  <a:gd name="connsiteX3" fmla="*/ 1064526 w 1458346"/>
                  <a:gd name="connsiteY3" fmla="*/ 232109 h 335941"/>
                  <a:gd name="connsiteX4" fmla="*/ 1458346 w 1458346"/>
                  <a:gd name="connsiteY4" fmla="*/ 335941 h 335941"/>
                  <a:gd name="connsiteX0" fmla="*/ 0 w 1458346"/>
                  <a:gd name="connsiteY0" fmla="*/ 562539 h 570836"/>
                  <a:gd name="connsiteX1" fmla="*/ 409433 w 1458346"/>
                  <a:gd name="connsiteY1" fmla="*/ 439709 h 570836"/>
                  <a:gd name="connsiteX2" fmla="*/ 736979 w 1458346"/>
                  <a:gd name="connsiteY2" fmla="*/ 43 h 570836"/>
                  <a:gd name="connsiteX3" fmla="*/ 1064526 w 1458346"/>
                  <a:gd name="connsiteY3" fmla="*/ 467004 h 570836"/>
                  <a:gd name="connsiteX4" fmla="*/ 1458346 w 1458346"/>
                  <a:gd name="connsiteY4" fmla="*/ 570836 h 570836"/>
                  <a:gd name="connsiteX0" fmla="*/ 0 w 1458346"/>
                  <a:gd name="connsiteY0" fmla="*/ 562509 h 570806"/>
                  <a:gd name="connsiteX1" fmla="*/ 555483 w 1458346"/>
                  <a:gd name="connsiteY1" fmla="*/ 452379 h 570806"/>
                  <a:gd name="connsiteX2" fmla="*/ 736979 w 1458346"/>
                  <a:gd name="connsiteY2" fmla="*/ 13 h 570806"/>
                  <a:gd name="connsiteX3" fmla="*/ 1064526 w 1458346"/>
                  <a:gd name="connsiteY3" fmla="*/ 466974 h 570806"/>
                  <a:gd name="connsiteX4" fmla="*/ 1458346 w 1458346"/>
                  <a:gd name="connsiteY4" fmla="*/ 570806 h 570806"/>
                  <a:gd name="connsiteX0" fmla="*/ 0 w 1458346"/>
                  <a:gd name="connsiteY0" fmla="*/ 562521 h 570818"/>
                  <a:gd name="connsiteX1" fmla="*/ 555483 w 1458346"/>
                  <a:gd name="connsiteY1" fmla="*/ 452391 h 570818"/>
                  <a:gd name="connsiteX2" fmla="*/ 736979 w 1458346"/>
                  <a:gd name="connsiteY2" fmla="*/ 25 h 570818"/>
                  <a:gd name="connsiteX3" fmla="*/ 931176 w 1458346"/>
                  <a:gd name="connsiteY3" fmla="*/ 473336 h 570818"/>
                  <a:gd name="connsiteX4" fmla="*/ 1458346 w 1458346"/>
                  <a:gd name="connsiteY4" fmla="*/ 570818 h 57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8346" h="570818">
                    <a:moveTo>
                      <a:pt x="0" y="562521"/>
                    </a:moveTo>
                    <a:cubicBezTo>
                      <a:pt x="163773" y="542049"/>
                      <a:pt x="432653" y="546140"/>
                      <a:pt x="555483" y="452391"/>
                    </a:cubicBezTo>
                    <a:cubicBezTo>
                      <a:pt x="678313" y="358642"/>
                      <a:pt x="674364" y="-3466"/>
                      <a:pt x="736979" y="25"/>
                    </a:cubicBezTo>
                    <a:cubicBezTo>
                      <a:pt x="799595" y="3516"/>
                      <a:pt x="810948" y="378204"/>
                      <a:pt x="931176" y="473336"/>
                    </a:cubicBezTo>
                    <a:cubicBezTo>
                      <a:pt x="1051404" y="568468"/>
                      <a:pt x="1279787" y="513952"/>
                      <a:pt x="1458346" y="570818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ttangolo 30"/>
              <p:cNvSpPr/>
              <p:nvPr/>
            </p:nvSpPr>
            <p:spPr>
              <a:xfrm>
                <a:off x="7403910" y="4793650"/>
                <a:ext cx="1460311" cy="1475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Figura a mano libera 31"/>
            <p:cNvSpPr/>
            <p:nvPr/>
          </p:nvSpPr>
          <p:spPr>
            <a:xfrm>
              <a:off x="6695155" y="6229017"/>
              <a:ext cx="1470356" cy="438912"/>
            </a:xfrm>
            <a:custGeom>
              <a:avLst/>
              <a:gdLst>
                <a:gd name="connsiteX0" fmla="*/ 0 w 1470356"/>
                <a:gd name="connsiteY0" fmla="*/ 36576 h 438912"/>
                <a:gd name="connsiteX1" fmla="*/ 7316 w 1470356"/>
                <a:gd name="connsiteY1" fmla="*/ 438912 h 438912"/>
                <a:gd name="connsiteX2" fmla="*/ 1470356 w 1470356"/>
                <a:gd name="connsiteY2" fmla="*/ 438912 h 438912"/>
                <a:gd name="connsiteX3" fmla="*/ 1470356 w 1470356"/>
                <a:gd name="connsiteY3" fmla="*/ 0 h 43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0356" h="438912">
                  <a:moveTo>
                    <a:pt x="0" y="36576"/>
                  </a:moveTo>
                  <a:lnTo>
                    <a:pt x="7316" y="438912"/>
                  </a:lnTo>
                  <a:lnTo>
                    <a:pt x="1470356" y="438912"/>
                  </a:lnTo>
                  <a:lnTo>
                    <a:pt x="1470356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299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7" grpId="0"/>
      <p:bldP spid="9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t="2715" r="1918" b="89270"/>
          <a:stretch/>
        </p:blipFill>
        <p:spPr bwMode="auto">
          <a:xfrm>
            <a:off x="109182" y="136479"/>
            <a:ext cx="5076967" cy="39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671050" y="162930"/>
            <a:ext cx="2902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2</a:t>
            </a:r>
            <a:r>
              <a:rPr lang="it-IT" b="1" dirty="0" smtClean="0">
                <a:solidFill>
                  <a:srgbClr val="FF0000"/>
                </a:solidFill>
              </a:rPr>
              <a:t>) Moltiplicazione a  valanga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04717" y="532263"/>
            <a:ext cx="351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Un po’ di formulazione quantitativa</a:t>
            </a:r>
            <a:endParaRPr lang="en-US" dirty="0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465525"/>
              </p:ext>
            </p:extLst>
          </p:nvPr>
        </p:nvGraphicFramePr>
        <p:xfrm>
          <a:off x="2427288" y="3556000"/>
          <a:ext cx="25733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Equazione" r:id="rId4" imgW="1218960" imgH="190440" progId="Equation.3">
                  <p:embed/>
                </p:oleObj>
              </mc:Choice>
              <mc:Fallback>
                <p:oleObj name="Equazione" r:id="rId4" imgW="121896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27288" y="3556000"/>
                        <a:ext cx="2573337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213758" y="1033164"/>
            <a:ext cx="8657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numero </a:t>
            </a:r>
            <a:r>
              <a:rPr lang="it-IT" dirty="0" err="1" smtClean="0">
                <a:latin typeface="Symbol" panose="05050102010706020507" pitchFamily="18" charset="2"/>
              </a:rPr>
              <a:t>D</a:t>
            </a:r>
            <a:r>
              <a:rPr lang="it-IT" dirty="0" err="1" smtClean="0"/>
              <a:t>n</a:t>
            </a:r>
            <a:r>
              <a:rPr lang="it-IT" dirty="0" smtClean="0"/>
              <a:t> di elettroni generati (per cm</a:t>
            </a:r>
            <a:r>
              <a:rPr lang="it-IT" baseline="30000" dirty="0" smtClean="0"/>
              <a:t>3</a:t>
            </a:r>
            <a:r>
              <a:rPr lang="it-IT" dirty="0" smtClean="0"/>
              <a:t>) per impatto da elettroni «primari»</a:t>
            </a:r>
          </a:p>
          <a:p>
            <a:r>
              <a:rPr lang="it-IT" dirty="0"/>
              <a:t>p</a:t>
            </a:r>
            <a:r>
              <a:rPr lang="it-IT" dirty="0" smtClean="0"/>
              <a:t>ercorrendo un tratto di cammino </a:t>
            </a:r>
            <a:r>
              <a:rPr lang="it-IT" dirty="0" smtClean="0">
                <a:latin typeface="Symbol" panose="05050102010706020507" pitchFamily="18" charset="2"/>
              </a:rPr>
              <a:t>D</a:t>
            </a:r>
            <a:r>
              <a:rPr lang="it-IT" dirty="0" smtClean="0"/>
              <a:t>s </a:t>
            </a:r>
          </a:p>
          <a:p>
            <a:r>
              <a:rPr lang="it-IT" dirty="0"/>
              <a:t>s</a:t>
            </a:r>
            <a:r>
              <a:rPr lang="it-IT" dirty="0" smtClean="0"/>
              <a:t>arà proporzionale (coefficiente </a:t>
            </a:r>
            <a:r>
              <a:rPr lang="it-IT" dirty="0" smtClean="0">
                <a:latin typeface="Symbol" panose="05050102010706020507" pitchFamily="18" charset="2"/>
              </a:rPr>
              <a:t>a</a:t>
            </a:r>
            <a:r>
              <a:rPr lang="it-IT" baseline="-25000" dirty="0" smtClean="0"/>
              <a:t>n</a:t>
            </a:r>
            <a:r>
              <a:rPr lang="it-IT" dirty="0" smtClean="0"/>
              <a:t> </a:t>
            </a:r>
            <a:r>
              <a:rPr lang="it-IT" sz="1400" i="1" dirty="0" smtClean="0"/>
              <a:t>detto </a:t>
            </a:r>
            <a:r>
              <a:rPr lang="it-IT" sz="1400" b="1" i="1" dirty="0" smtClean="0"/>
              <a:t>velocità di ionizzazione</a:t>
            </a:r>
            <a:r>
              <a:rPr lang="it-IT" sz="1400" i="1" dirty="0" smtClean="0"/>
              <a:t>, anche se non è una velocità</a:t>
            </a:r>
            <a:r>
              <a:rPr lang="it-IT" dirty="0" smtClean="0"/>
              <a:t>) alla densità n di questi elettroni ed al cammino </a:t>
            </a:r>
            <a:r>
              <a:rPr lang="it-IT" dirty="0" smtClean="0">
                <a:latin typeface="Symbol" panose="05050102010706020507" pitchFamily="18" charset="2"/>
              </a:rPr>
              <a:t>D</a:t>
            </a:r>
            <a:r>
              <a:rPr lang="it-IT" dirty="0" smtClean="0"/>
              <a:t>s stesso  .</a:t>
            </a:r>
            <a:endParaRPr lang="en-US" dirty="0"/>
          </a:p>
        </p:txBody>
      </p:sp>
      <p:grpSp>
        <p:nvGrpSpPr>
          <p:cNvPr id="16" name="Gruppo 15"/>
          <p:cNvGrpSpPr/>
          <p:nvPr/>
        </p:nvGrpSpPr>
        <p:grpSpPr>
          <a:xfrm>
            <a:off x="285011" y="2627855"/>
            <a:ext cx="6526274" cy="681934"/>
            <a:chOff x="403761" y="2600719"/>
            <a:chExt cx="6526274" cy="681934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403761" y="2636322"/>
              <a:ext cx="65262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Indichiamo con       la velocità (alta) di trascinamento degli elettroni </a:t>
              </a:r>
            </a:p>
            <a:p>
              <a:r>
                <a:rPr lang="it-IT" dirty="0" smtClean="0"/>
                <a:t>e con </a:t>
              </a:r>
              <a:r>
                <a:rPr lang="it-IT" dirty="0" err="1" smtClean="0">
                  <a:latin typeface="Symbol" panose="05050102010706020507" pitchFamily="18" charset="2"/>
                </a:rPr>
                <a:t>D</a:t>
              </a:r>
              <a:r>
                <a:rPr lang="it-IT" dirty="0" err="1" smtClean="0"/>
                <a:t>t</a:t>
              </a:r>
              <a:r>
                <a:rPr lang="it-IT" dirty="0" smtClean="0"/>
                <a:t>    il tempo impiegato a percorrere la distanza </a:t>
              </a:r>
              <a:r>
                <a:rPr lang="it-IT" dirty="0">
                  <a:latin typeface="Symbol" panose="05050102010706020507" pitchFamily="18" charset="2"/>
                </a:rPr>
                <a:t>D</a:t>
              </a:r>
              <a:r>
                <a:rPr lang="it-IT" dirty="0"/>
                <a:t>s</a:t>
              </a:r>
              <a:r>
                <a:rPr lang="it-IT" dirty="0" smtClean="0"/>
                <a:t>.</a:t>
              </a:r>
              <a:endParaRPr lang="en-US" dirty="0"/>
            </a:p>
          </p:txBody>
        </p:sp>
        <p:graphicFrame>
          <p:nvGraphicFramePr>
            <p:cNvPr id="14" name="Oggetto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0071302"/>
                </p:ext>
              </p:extLst>
            </p:nvPr>
          </p:nvGraphicFramePr>
          <p:xfrm>
            <a:off x="1963862" y="2600719"/>
            <a:ext cx="335264" cy="419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8" name="Equazione" r:id="rId6" imgW="152280" imgH="190440" progId="Equation.3">
                    <p:embed/>
                  </p:oleObj>
                </mc:Choice>
                <mc:Fallback>
                  <p:oleObj name="Equazione" r:id="rId6" imgW="152280" imgH="1904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963862" y="2600719"/>
                          <a:ext cx="335264" cy="4190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650760"/>
              </p:ext>
            </p:extLst>
          </p:nvPr>
        </p:nvGraphicFramePr>
        <p:xfrm>
          <a:off x="3875087" y="2273040"/>
          <a:ext cx="13938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" name="Equazione" r:id="rId8" imgW="660240" imgH="190440" progId="Equation.3">
                  <p:embed/>
                </p:oleObj>
              </mc:Choice>
              <mc:Fallback>
                <p:oleObj name="Equazione" r:id="rId8" imgW="660240" imgH="190440" progId="Equation.3">
                  <p:embed/>
                  <p:pic>
                    <p:nvPicPr>
                      <p:cNvPr id="0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087" y="2273040"/>
                        <a:ext cx="13938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566346"/>
              </p:ext>
            </p:extLst>
          </p:nvPr>
        </p:nvGraphicFramePr>
        <p:xfrm>
          <a:off x="6123124" y="3309789"/>
          <a:ext cx="1366838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0" name="Equazione" r:id="rId10" imgW="647640" imgH="355320" progId="Equation.3">
                  <p:embed/>
                </p:oleObj>
              </mc:Choice>
              <mc:Fallback>
                <p:oleObj name="Equazione" r:id="rId10" imgW="647640" imgH="355320" progId="Equation.3">
                  <p:embed/>
                  <p:pic>
                    <p:nvPicPr>
                      <p:cNvPr id="0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3124" y="3309789"/>
                        <a:ext cx="1366838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sellaDiTesto 19"/>
          <p:cNvSpPr txBox="1"/>
          <p:nvPr/>
        </p:nvSpPr>
        <p:spPr>
          <a:xfrm>
            <a:off x="213758" y="4132606"/>
            <a:ext cx="8763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 anche le lacune contribuiscono ad aumentare il numero di elettroni (</a:t>
            </a:r>
            <a:r>
              <a:rPr lang="it-IT" sz="1400" dirty="0" smtClean="0"/>
              <a:t>perché si formano a coppie</a:t>
            </a:r>
            <a:r>
              <a:rPr lang="it-IT" dirty="0" smtClean="0"/>
              <a:t>). E viceversa. </a:t>
            </a:r>
          </a:p>
          <a:p>
            <a:endParaRPr lang="it-IT" dirty="0" smtClean="0"/>
          </a:p>
          <a:p>
            <a:r>
              <a:rPr lang="it-IT" dirty="0" smtClean="0"/>
              <a:t>Possiamo scrivere</a:t>
            </a:r>
          </a:p>
          <a:p>
            <a:endParaRPr lang="en-US" dirty="0"/>
          </a:p>
        </p:txBody>
      </p:sp>
      <p:graphicFrame>
        <p:nvGraphicFramePr>
          <p:cNvPr id="21" name="Ogget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989256"/>
              </p:ext>
            </p:extLst>
          </p:nvPr>
        </p:nvGraphicFramePr>
        <p:xfrm>
          <a:off x="2632422" y="4803484"/>
          <a:ext cx="50927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1" name="Equazione" r:id="rId12" imgW="2412720" imgH="380880" progId="Equation.3">
                  <p:embed/>
                </p:oleObj>
              </mc:Choice>
              <mc:Fallback>
                <p:oleObj name="Equazione" r:id="rId12" imgW="2412720" imgH="380880" progId="Equation.3">
                  <p:embed/>
                  <p:pic>
                    <p:nvPicPr>
                      <p:cNvPr id="0" name="Oggetto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422" y="4803484"/>
                        <a:ext cx="509270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Connettore 2 22"/>
          <p:cNvCxnSpPr/>
          <p:nvPr/>
        </p:nvCxnSpPr>
        <p:spPr>
          <a:xfrm>
            <a:off x="5186149" y="3728852"/>
            <a:ext cx="72776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6407310" y="5687084"/>
            <a:ext cx="2463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(formula 2.103 del libro)</a:t>
            </a:r>
            <a:endParaRPr lang="en-US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190008" y="6113255"/>
            <a:ext cx="885898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Notiamo che questo è un tasso di generazione, che può essere usato nella equazione di continuità in caso di fenomeni di ionizzazione da impatto.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427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t="2715" r="1918" b="89270"/>
          <a:stretch/>
        </p:blipFill>
        <p:spPr bwMode="auto">
          <a:xfrm>
            <a:off x="109182" y="136479"/>
            <a:ext cx="5076967" cy="39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671050" y="162930"/>
            <a:ext cx="223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3) Trasporto nel </a:t>
            </a:r>
            <a:r>
              <a:rPr lang="it-IT" b="1" dirty="0" err="1" smtClean="0">
                <a:solidFill>
                  <a:srgbClr val="FF0000"/>
                </a:solidFill>
              </a:rPr>
              <a:t>GaAs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25" t="21982" r="15666" b="8836"/>
          <a:stretch/>
        </p:blipFill>
        <p:spPr bwMode="auto">
          <a:xfrm>
            <a:off x="2737828" y="2977174"/>
            <a:ext cx="2469492" cy="371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e 22"/>
          <p:cNvSpPr/>
          <p:nvPr/>
        </p:nvSpPr>
        <p:spPr>
          <a:xfrm>
            <a:off x="3888723" y="4526478"/>
            <a:ext cx="83851" cy="7746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9" t="21982" r="43146" b="8836"/>
          <a:stretch/>
        </p:blipFill>
        <p:spPr bwMode="auto">
          <a:xfrm>
            <a:off x="280960" y="2958930"/>
            <a:ext cx="2095900" cy="371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e 24"/>
          <p:cNvSpPr/>
          <p:nvPr/>
        </p:nvSpPr>
        <p:spPr>
          <a:xfrm>
            <a:off x="2039747" y="4603943"/>
            <a:ext cx="77565" cy="8100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220502" y="770677"/>
            <a:ext cx="8186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Fornendo energia agli elettroni in banda di conduzione, noi consentiamo loro di salire lungo la curva di dispersione (il grafico E(k) delle bande)</a:t>
            </a:r>
            <a:endParaRPr lang="en-US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92650" y="1474103"/>
            <a:ext cx="8923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 se applichiamo un campo nel </a:t>
            </a:r>
            <a:r>
              <a:rPr lang="it-IT" dirty="0" err="1" smtClean="0"/>
              <a:t>GaAs</a:t>
            </a:r>
            <a:r>
              <a:rPr lang="it-IT" dirty="0" smtClean="0"/>
              <a:t> nella direzione [111], questo porta gli elettroni a scavalcare un valico, e a portarsi in una valle secondaria.</a:t>
            </a:r>
            <a:endParaRPr lang="en-US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274742" y="2258989"/>
            <a:ext cx="5908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Questa valle ha una curvatura minore della valle di partenza. </a:t>
            </a:r>
          </a:p>
          <a:p>
            <a:r>
              <a:rPr lang="it-IT" b="1" dirty="0" smtClean="0"/>
              <a:t>Gli elettroni acquistano una maggiore massa efficace</a:t>
            </a:r>
            <a:endParaRPr lang="en-US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6440744" y="2120489"/>
            <a:ext cx="267540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Pare assurdo: aumentando l’energia</a:t>
            </a:r>
          </a:p>
          <a:p>
            <a:r>
              <a:rPr lang="it-IT" dirty="0"/>
              <a:t>g</a:t>
            </a:r>
            <a:r>
              <a:rPr lang="it-IT" dirty="0" smtClean="0"/>
              <a:t>li elettroni </a:t>
            </a:r>
            <a:r>
              <a:rPr lang="it-IT" b="1" dirty="0" smtClean="0"/>
              <a:t>rallentano</a:t>
            </a:r>
          </a:p>
          <a:p>
            <a:r>
              <a:rPr lang="it-IT" b="1" dirty="0" err="1" smtClean="0"/>
              <a:t>Dv</a:t>
            </a:r>
            <a:r>
              <a:rPr lang="it-IT" b="1" dirty="0" smtClean="0"/>
              <a:t>/</a:t>
            </a:r>
            <a:r>
              <a:rPr lang="it-IT" b="1" dirty="0" err="1" smtClean="0"/>
              <a:t>dE</a:t>
            </a:r>
            <a:r>
              <a:rPr lang="it-IT" b="1" dirty="0" smtClean="0"/>
              <a:t>&lt;0</a:t>
            </a: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8" t="26508" r="25360" b="23922"/>
          <a:stretch/>
        </p:blipFill>
        <p:spPr bwMode="auto">
          <a:xfrm>
            <a:off x="4966138" y="3283084"/>
            <a:ext cx="4150010" cy="357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92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9579E-6 L -0.01475 -0.00925 L -0.0243 -0.02545 L -0.03559 -0.04164 L -0.03906 -0.04858 " pathEditMode="relative" ptsTypes="A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0.00938 -0.02384 L -0.01597 -0.04652 L -0.03021 -0.05162 L -0.04618 -0.04027 L -0.06215 -0.02777 L -0.07535 -0.02384 " pathEditMode="relative" ptsTypes="AAAAA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0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" t="19963" r="64022" b="19403"/>
          <a:stretch/>
        </p:blipFill>
        <p:spPr bwMode="auto">
          <a:xfrm>
            <a:off x="-1" y="0"/>
            <a:ext cx="6591869" cy="686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560752" y="-150128"/>
            <a:ext cx="34610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Correnti totali</a:t>
            </a:r>
            <a:endParaRPr lang="en-US" sz="4400" b="1" dirty="0">
              <a:solidFill>
                <a:srgbClr val="FF0000"/>
              </a:solidFill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3411940" y="2503943"/>
            <a:ext cx="5732060" cy="689633"/>
            <a:chOff x="3411940" y="2503943"/>
            <a:chExt cx="5732060" cy="689633"/>
          </a:xfrm>
        </p:grpSpPr>
        <p:sp>
          <p:nvSpPr>
            <p:cNvPr id="6" name="Ovale 5"/>
            <p:cNvSpPr/>
            <p:nvPr/>
          </p:nvSpPr>
          <p:spPr>
            <a:xfrm>
              <a:off x="3411940" y="2924175"/>
              <a:ext cx="218364" cy="269401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Connettore 2 7"/>
            <p:cNvCxnSpPr/>
            <p:nvPr/>
          </p:nvCxnSpPr>
          <p:spPr>
            <a:xfrm flipH="1">
              <a:off x="3630304" y="2789475"/>
              <a:ext cx="3660954" cy="134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/>
            <p:cNvSpPr txBox="1"/>
            <p:nvPr/>
          </p:nvSpPr>
          <p:spPr>
            <a:xfrm>
              <a:off x="7291258" y="2503943"/>
              <a:ext cx="1852742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it-IT" sz="1400" i="1" dirty="0" smtClean="0"/>
                <a:t>In qualche edizione qui c’è per errore un +</a:t>
              </a:r>
              <a:endParaRPr lang="en-US" sz="1400" i="1" dirty="0"/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0" y="1187355"/>
            <a:ext cx="3439235" cy="2066642"/>
            <a:chOff x="0" y="1187355"/>
            <a:chExt cx="3439235" cy="2066642"/>
          </a:xfrm>
        </p:grpSpPr>
        <p:sp>
          <p:nvSpPr>
            <p:cNvPr id="11" name="Rettangolo 10"/>
            <p:cNvSpPr/>
            <p:nvPr/>
          </p:nvSpPr>
          <p:spPr>
            <a:xfrm>
              <a:off x="0" y="1187355"/>
              <a:ext cx="1351128" cy="23201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2709080" y="1637731"/>
              <a:ext cx="730155" cy="32982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2695432" y="2924175"/>
              <a:ext cx="730155" cy="32982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2499815" y="1187355"/>
            <a:ext cx="1865192" cy="2153965"/>
            <a:chOff x="2499815" y="1187355"/>
            <a:chExt cx="1865192" cy="2153965"/>
          </a:xfrm>
        </p:grpSpPr>
        <p:sp>
          <p:nvSpPr>
            <p:cNvPr id="15" name="Rettangolo 14"/>
            <p:cNvSpPr/>
            <p:nvPr/>
          </p:nvSpPr>
          <p:spPr>
            <a:xfrm>
              <a:off x="2499815" y="1187355"/>
              <a:ext cx="925772" cy="232012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3439235" y="1619535"/>
              <a:ext cx="925772" cy="468572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3425587" y="2872748"/>
              <a:ext cx="925772" cy="468572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CasellaDiTesto 19"/>
          <p:cNvSpPr txBox="1"/>
          <p:nvPr/>
        </p:nvSpPr>
        <p:spPr>
          <a:xfrm>
            <a:off x="6606110" y="5276799"/>
            <a:ext cx="2415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Questo conclude il discorso delle correnti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22" name="Gruppo 21"/>
          <p:cNvGrpSpPr/>
          <p:nvPr/>
        </p:nvGrpSpPr>
        <p:grpSpPr>
          <a:xfrm>
            <a:off x="0" y="5895834"/>
            <a:ext cx="9008116" cy="846162"/>
            <a:chOff x="0" y="5895834"/>
            <a:chExt cx="9008116" cy="846162"/>
          </a:xfrm>
        </p:grpSpPr>
        <p:sp>
          <p:nvSpPr>
            <p:cNvPr id="19" name="Figura a mano libera 18"/>
            <p:cNvSpPr/>
            <p:nvPr/>
          </p:nvSpPr>
          <p:spPr>
            <a:xfrm>
              <a:off x="0" y="5895834"/>
              <a:ext cx="6428096" cy="846162"/>
            </a:xfrm>
            <a:custGeom>
              <a:avLst/>
              <a:gdLst>
                <a:gd name="connsiteX0" fmla="*/ 5472752 w 6428096"/>
                <a:gd name="connsiteY0" fmla="*/ 259307 h 968991"/>
                <a:gd name="connsiteX1" fmla="*/ 5472752 w 6428096"/>
                <a:gd name="connsiteY1" fmla="*/ 40943 h 968991"/>
                <a:gd name="connsiteX2" fmla="*/ 6428096 w 6428096"/>
                <a:gd name="connsiteY2" fmla="*/ 54591 h 968991"/>
                <a:gd name="connsiteX3" fmla="*/ 6414448 w 6428096"/>
                <a:gd name="connsiteY3" fmla="*/ 914400 h 968991"/>
                <a:gd name="connsiteX4" fmla="*/ 0 w 6428096"/>
                <a:gd name="connsiteY4" fmla="*/ 968991 h 968991"/>
                <a:gd name="connsiteX5" fmla="*/ 0 w 6428096"/>
                <a:gd name="connsiteY5" fmla="*/ 0 h 968991"/>
                <a:gd name="connsiteX6" fmla="*/ 5472752 w 6428096"/>
                <a:gd name="connsiteY6" fmla="*/ 259307 h 968991"/>
                <a:gd name="connsiteX0" fmla="*/ 5472752 w 6428096"/>
                <a:gd name="connsiteY0" fmla="*/ 218364 h 928048"/>
                <a:gd name="connsiteX1" fmla="*/ 5472752 w 6428096"/>
                <a:gd name="connsiteY1" fmla="*/ 0 h 928048"/>
                <a:gd name="connsiteX2" fmla="*/ 6428096 w 6428096"/>
                <a:gd name="connsiteY2" fmla="*/ 13648 h 928048"/>
                <a:gd name="connsiteX3" fmla="*/ 6414448 w 6428096"/>
                <a:gd name="connsiteY3" fmla="*/ 873457 h 928048"/>
                <a:gd name="connsiteX4" fmla="*/ 0 w 6428096"/>
                <a:gd name="connsiteY4" fmla="*/ 928048 h 928048"/>
                <a:gd name="connsiteX5" fmla="*/ 0 w 6428096"/>
                <a:gd name="connsiteY5" fmla="*/ 191068 h 928048"/>
                <a:gd name="connsiteX6" fmla="*/ 5472752 w 6428096"/>
                <a:gd name="connsiteY6" fmla="*/ 218364 h 928048"/>
                <a:gd name="connsiteX0" fmla="*/ 5472752 w 6428096"/>
                <a:gd name="connsiteY0" fmla="*/ 204716 h 914400"/>
                <a:gd name="connsiteX1" fmla="*/ 5472752 w 6428096"/>
                <a:gd name="connsiteY1" fmla="*/ 13647 h 914400"/>
                <a:gd name="connsiteX2" fmla="*/ 6428096 w 6428096"/>
                <a:gd name="connsiteY2" fmla="*/ 0 h 914400"/>
                <a:gd name="connsiteX3" fmla="*/ 6414448 w 6428096"/>
                <a:gd name="connsiteY3" fmla="*/ 859809 h 914400"/>
                <a:gd name="connsiteX4" fmla="*/ 0 w 6428096"/>
                <a:gd name="connsiteY4" fmla="*/ 914400 h 914400"/>
                <a:gd name="connsiteX5" fmla="*/ 0 w 6428096"/>
                <a:gd name="connsiteY5" fmla="*/ 177420 h 914400"/>
                <a:gd name="connsiteX6" fmla="*/ 5472752 w 6428096"/>
                <a:gd name="connsiteY6" fmla="*/ 204716 h 914400"/>
                <a:gd name="connsiteX0" fmla="*/ 5472752 w 6428096"/>
                <a:gd name="connsiteY0" fmla="*/ 191069 h 900753"/>
                <a:gd name="connsiteX1" fmla="*/ 5472752 w 6428096"/>
                <a:gd name="connsiteY1" fmla="*/ 0 h 900753"/>
                <a:gd name="connsiteX2" fmla="*/ 6428096 w 6428096"/>
                <a:gd name="connsiteY2" fmla="*/ 27296 h 900753"/>
                <a:gd name="connsiteX3" fmla="*/ 6414448 w 6428096"/>
                <a:gd name="connsiteY3" fmla="*/ 846162 h 900753"/>
                <a:gd name="connsiteX4" fmla="*/ 0 w 6428096"/>
                <a:gd name="connsiteY4" fmla="*/ 900753 h 900753"/>
                <a:gd name="connsiteX5" fmla="*/ 0 w 6428096"/>
                <a:gd name="connsiteY5" fmla="*/ 163773 h 900753"/>
                <a:gd name="connsiteX6" fmla="*/ 5472752 w 6428096"/>
                <a:gd name="connsiteY6" fmla="*/ 191069 h 900753"/>
                <a:gd name="connsiteX0" fmla="*/ 5472752 w 6428096"/>
                <a:gd name="connsiteY0" fmla="*/ 191069 h 900753"/>
                <a:gd name="connsiteX1" fmla="*/ 5472752 w 6428096"/>
                <a:gd name="connsiteY1" fmla="*/ 0 h 900753"/>
                <a:gd name="connsiteX2" fmla="*/ 6428096 w 6428096"/>
                <a:gd name="connsiteY2" fmla="*/ 0 h 900753"/>
                <a:gd name="connsiteX3" fmla="*/ 6414448 w 6428096"/>
                <a:gd name="connsiteY3" fmla="*/ 846162 h 900753"/>
                <a:gd name="connsiteX4" fmla="*/ 0 w 6428096"/>
                <a:gd name="connsiteY4" fmla="*/ 900753 h 900753"/>
                <a:gd name="connsiteX5" fmla="*/ 0 w 6428096"/>
                <a:gd name="connsiteY5" fmla="*/ 163773 h 900753"/>
                <a:gd name="connsiteX6" fmla="*/ 5472752 w 6428096"/>
                <a:gd name="connsiteY6" fmla="*/ 191069 h 900753"/>
                <a:gd name="connsiteX0" fmla="*/ 5472752 w 6428096"/>
                <a:gd name="connsiteY0" fmla="*/ 191069 h 846162"/>
                <a:gd name="connsiteX1" fmla="*/ 5472752 w 6428096"/>
                <a:gd name="connsiteY1" fmla="*/ 0 h 846162"/>
                <a:gd name="connsiteX2" fmla="*/ 6428096 w 6428096"/>
                <a:gd name="connsiteY2" fmla="*/ 0 h 846162"/>
                <a:gd name="connsiteX3" fmla="*/ 6414448 w 6428096"/>
                <a:gd name="connsiteY3" fmla="*/ 846162 h 846162"/>
                <a:gd name="connsiteX4" fmla="*/ 0 w 6428096"/>
                <a:gd name="connsiteY4" fmla="*/ 805219 h 846162"/>
                <a:gd name="connsiteX5" fmla="*/ 0 w 6428096"/>
                <a:gd name="connsiteY5" fmla="*/ 163773 h 846162"/>
                <a:gd name="connsiteX6" fmla="*/ 5472752 w 6428096"/>
                <a:gd name="connsiteY6" fmla="*/ 191069 h 8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28096" h="846162">
                  <a:moveTo>
                    <a:pt x="5472752" y="191069"/>
                  </a:moveTo>
                  <a:lnTo>
                    <a:pt x="5472752" y="0"/>
                  </a:lnTo>
                  <a:lnTo>
                    <a:pt x="6428096" y="0"/>
                  </a:lnTo>
                  <a:lnTo>
                    <a:pt x="6414448" y="846162"/>
                  </a:lnTo>
                  <a:lnTo>
                    <a:pt x="0" y="805219"/>
                  </a:lnTo>
                  <a:lnTo>
                    <a:pt x="0" y="163773"/>
                  </a:lnTo>
                  <a:lnTo>
                    <a:pt x="5472752" y="191069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6606110" y="5941384"/>
              <a:ext cx="2402006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/>
                <a:t>Ricordando quanto detto </a:t>
              </a:r>
              <a:r>
                <a:rPr lang="it-IT" sz="1400" b="1" dirty="0" smtClean="0"/>
                <a:t>nelle </a:t>
              </a:r>
              <a:r>
                <a:rPr lang="it-IT" sz="1400" b="1" dirty="0" err="1" smtClean="0"/>
                <a:t>slides</a:t>
              </a:r>
              <a:r>
                <a:rPr lang="it-IT" sz="1400" b="1" dirty="0" smtClean="0"/>
                <a:t> precedenti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530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Corrente di Diffusione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17193" y="1124744"/>
            <a:ext cx="888897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Focalizziamoci sulle lacune, e restiamo in un mondo unidimensionale, come fatto finora</a:t>
            </a:r>
          </a:p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Supponiamo che la densità p(x) non sia costante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Piazziamoci in un punto x ed osserviamo quante particelle passano, da destra o da sinistra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Il moto delle particelle è quello termico, con velocità  media </a:t>
            </a:r>
            <a:r>
              <a:rPr lang="it-IT" dirty="0" err="1" smtClean="0"/>
              <a:t>v</a:t>
            </a:r>
            <a:r>
              <a:rPr lang="it-IT" baseline="-25000" dirty="0" err="1" smtClean="0"/>
              <a:t>th</a:t>
            </a:r>
            <a:endParaRPr lang="it-IT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La distanza da cui provengono , da entrambi i lati, è in </a:t>
            </a:r>
            <a:r>
              <a:rPr lang="it-IT" i="1" dirty="0" smtClean="0"/>
              <a:t>media</a:t>
            </a:r>
            <a:r>
              <a:rPr lang="it-IT" dirty="0" smtClean="0"/>
              <a:t> il libero cammino medio </a:t>
            </a:r>
            <a:r>
              <a:rPr lang="it-IT" i="1" dirty="0" smtClean="0">
                <a:latin typeface="Script MT Bold" panose="03040602040607080904" pitchFamily="66" charset="0"/>
              </a:rPr>
              <a:t>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La densità media delle particelle che arrivano da sinistra è allora </a:t>
            </a:r>
            <a:r>
              <a:rPr lang="it-IT" dirty="0" smtClean="0">
                <a:latin typeface="Script MT Bold" panose="03040602040607080904" pitchFamily="66" charset="0"/>
              </a:rPr>
              <a:t>p(x-l)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La densità di quelle che vengono da destra è </a:t>
            </a:r>
            <a:r>
              <a:rPr lang="it-IT" dirty="0" smtClean="0">
                <a:latin typeface="Script MT Bold" panose="03040602040607080904" pitchFamily="66" charset="0"/>
              </a:rPr>
              <a:t>p(</a:t>
            </a:r>
            <a:r>
              <a:rPr lang="it-IT" dirty="0" err="1" smtClean="0">
                <a:latin typeface="Script MT Bold" panose="03040602040607080904" pitchFamily="66" charset="0"/>
              </a:rPr>
              <a:t>x+l</a:t>
            </a:r>
            <a:r>
              <a:rPr lang="it-IT" dirty="0" smtClean="0">
                <a:latin typeface="Script MT Bold" panose="03040602040607080904" pitchFamily="66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Sia da </a:t>
            </a:r>
            <a:r>
              <a:rPr lang="it-IT" dirty="0" smtClean="0"/>
              <a:t>destra che da sinistra, metà delle particelle andrà verso destra e metà verso sinistra.</a:t>
            </a:r>
            <a:endParaRPr lang="it-IT" dirty="0"/>
          </a:p>
        </p:txBody>
      </p:sp>
      <p:sp>
        <p:nvSpPr>
          <p:cNvPr id="26" name="Rettangolo 25"/>
          <p:cNvSpPr/>
          <p:nvPr/>
        </p:nvSpPr>
        <p:spPr>
          <a:xfrm>
            <a:off x="755576" y="4612486"/>
            <a:ext cx="7776864" cy="158417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onnettore 2 27"/>
          <p:cNvCxnSpPr/>
          <p:nvPr/>
        </p:nvCxnSpPr>
        <p:spPr>
          <a:xfrm>
            <a:off x="755576" y="6196662"/>
            <a:ext cx="82505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4419653" y="644404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en-US" dirty="0"/>
          </a:p>
        </p:txBody>
      </p:sp>
      <p:cxnSp>
        <p:nvCxnSpPr>
          <p:cNvPr id="33" name="Connettore 1 32"/>
          <p:cNvCxnSpPr/>
          <p:nvPr/>
        </p:nvCxnSpPr>
        <p:spPr>
          <a:xfrm flipV="1">
            <a:off x="4572000" y="4252446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po 36"/>
          <p:cNvGrpSpPr/>
          <p:nvPr/>
        </p:nvGrpSpPr>
        <p:grpSpPr>
          <a:xfrm>
            <a:off x="4572000" y="4116472"/>
            <a:ext cx="730401" cy="2080190"/>
            <a:chOff x="4572000" y="2932986"/>
            <a:chExt cx="730401" cy="2080190"/>
          </a:xfrm>
        </p:grpSpPr>
        <p:sp>
          <p:nvSpPr>
            <p:cNvPr id="34" name="Rettangolo 33"/>
            <p:cNvSpPr/>
            <p:nvPr/>
          </p:nvSpPr>
          <p:spPr>
            <a:xfrm>
              <a:off x="4572000" y="3429000"/>
              <a:ext cx="730401" cy="1584176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6" name="Oggetto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6330119"/>
                </p:ext>
              </p:extLst>
            </p:nvPr>
          </p:nvGraphicFramePr>
          <p:xfrm>
            <a:off x="4572000" y="2932986"/>
            <a:ext cx="322973" cy="4960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6" name="Equazione" r:id="rId3" imgW="101520" imgH="152280" progId="Equation.3">
                    <p:embed/>
                  </p:oleObj>
                </mc:Choice>
                <mc:Fallback>
                  <p:oleObj name="Equazione" r:id="rId3" imgW="101520" imgH="1522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572000" y="2932986"/>
                          <a:ext cx="322973" cy="4960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Gruppo 37"/>
          <p:cNvGrpSpPr/>
          <p:nvPr/>
        </p:nvGrpSpPr>
        <p:grpSpPr>
          <a:xfrm>
            <a:off x="3841599" y="4116472"/>
            <a:ext cx="730401" cy="2080190"/>
            <a:chOff x="4572000" y="2932986"/>
            <a:chExt cx="730401" cy="2080190"/>
          </a:xfrm>
        </p:grpSpPr>
        <p:sp>
          <p:nvSpPr>
            <p:cNvPr id="39" name="Rettangolo 38"/>
            <p:cNvSpPr/>
            <p:nvPr/>
          </p:nvSpPr>
          <p:spPr>
            <a:xfrm>
              <a:off x="4572000" y="3429000"/>
              <a:ext cx="730401" cy="1584176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0" name="Oggetto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8063946"/>
                </p:ext>
              </p:extLst>
            </p:nvPr>
          </p:nvGraphicFramePr>
          <p:xfrm>
            <a:off x="4916559" y="2932986"/>
            <a:ext cx="322973" cy="4960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7" name="Equazione" r:id="rId5" imgW="101520" imgH="152280" progId="Equation.3">
                    <p:embed/>
                  </p:oleObj>
                </mc:Choice>
                <mc:Fallback>
                  <p:oleObj name="Equazione" r:id="rId5" imgW="101520" imgH="1522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916559" y="2932986"/>
                          <a:ext cx="322973" cy="4960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" name="Gruppo 52"/>
          <p:cNvGrpSpPr/>
          <p:nvPr/>
        </p:nvGrpSpPr>
        <p:grpSpPr>
          <a:xfrm>
            <a:off x="4059613" y="5144162"/>
            <a:ext cx="288032" cy="512440"/>
            <a:chOff x="5508104" y="5220816"/>
            <a:chExt cx="288032" cy="512440"/>
          </a:xfrm>
        </p:grpSpPr>
        <p:sp>
          <p:nvSpPr>
            <p:cNvPr id="45" name="Ovale 44"/>
            <p:cNvSpPr/>
            <p:nvPr/>
          </p:nvSpPr>
          <p:spPr>
            <a:xfrm>
              <a:off x="5508104" y="5220816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e 45"/>
            <p:cNvSpPr/>
            <p:nvPr/>
          </p:nvSpPr>
          <p:spPr>
            <a:xfrm>
              <a:off x="5660504" y="5364832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e 49"/>
            <p:cNvSpPr/>
            <p:nvPr/>
          </p:nvSpPr>
          <p:spPr>
            <a:xfrm>
              <a:off x="5580112" y="5661248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e 50"/>
            <p:cNvSpPr/>
            <p:nvPr/>
          </p:nvSpPr>
          <p:spPr>
            <a:xfrm>
              <a:off x="5724128" y="5517232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uppo 53"/>
          <p:cNvGrpSpPr/>
          <p:nvPr/>
        </p:nvGrpSpPr>
        <p:grpSpPr>
          <a:xfrm>
            <a:off x="4059613" y="5144162"/>
            <a:ext cx="360040" cy="520824"/>
            <a:chOff x="5508104" y="5220816"/>
            <a:chExt cx="360040" cy="520824"/>
          </a:xfrm>
        </p:grpSpPr>
        <p:sp>
          <p:nvSpPr>
            <p:cNvPr id="47" name="Ovale 46"/>
            <p:cNvSpPr/>
            <p:nvPr/>
          </p:nvSpPr>
          <p:spPr>
            <a:xfrm>
              <a:off x="5724128" y="5220816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e 47"/>
            <p:cNvSpPr/>
            <p:nvPr/>
          </p:nvSpPr>
          <p:spPr>
            <a:xfrm>
              <a:off x="5796136" y="5373216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e 48"/>
            <p:cNvSpPr/>
            <p:nvPr/>
          </p:nvSpPr>
          <p:spPr>
            <a:xfrm>
              <a:off x="5508104" y="544522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e 51"/>
            <p:cNvSpPr/>
            <p:nvPr/>
          </p:nvSpPr>
          <p:spPr>
            <a:xfrm>
              <a:off x="5724128" y="5669632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6" name="Connettore 2 65"/>
          <p:cNvCxnSpPr/>
          <p:nvPr/>
        </p:nvCxnSpPr>
        <p:spPr>
          <a:xfrm>
            <a:off x="4212013" y="4684494"/>
            <a:ext cx="349666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2 66"/>
          <p:cNvCxnSpPr/>
          <p:nvPr/>
        </p:nvCxnSpPr>
        <p:spPr>
          <a:xfrm>
            <a:off x="4572000" y="4684494"/>
            <a:ext cx="349666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1 68"/>
          <p:cNvCxnSpPr>
            <a:endCxn id="39" idx="2"/>
          </p:cNvCxnSpPr>
          <p:nvPr/>
        </p:nvCxnSpPr>
        <p:spPr>
          <a:xfrm flipH="1">
            <a:off x="4206800" y="4612486"/>
            <a:ext cx="5213" cy="1584176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/>
          <p:nvPr/>
        </p:nvCxnSpPr>
        <p:spPr>
          <a:xfrm flipH="1">
            <a:off x="4915809" y="4648490"/>
            <a:ext cx="5213" cy="1584176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Oggetto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046142"/>
              </p:ext>
            </p:extLst>
          </p:nvPr>
        </p:nvGraphicFramePr>
        <p:xfrm>
          <a:off x="3526629" y="6283049"/>
          <a:ext cx="10350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8" name="Equazione" r:id="rId7" imgW="444240" imgH="190440" progId="Equation.3">
                  <p:embed/>
                </p:oleObj>
              </mc:Choice>
              <mc:Fallback>
                <p:oleObj name="Equazione" r:id="rId7" imgW="44424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26629" y="6283049"/>
                        <a:ext cx="1035050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ggetto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883320"/>
              </p:ext>
            </p:extLst>
          </p:nvPr>
        </p:nvGraphicFramePr>
        <p:xfrm>
          <a:off x="4572000" y="6294918"/>
          <a:ext cx="10350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" name="Equazione" r:id="rId9" imgW="444240" imgH="190440" progId="Equation.3">
                  <p:embed/>
                </p:oleObj>
              </mc:Choice>
              <mc:Fallback>
                <p:oleObj name="Equazione" r:id="rId9" imgW="444240" imgH="190440" progId="Equation.3">
                  <p:embed/>
                  <p:pic>
                    <p:nvPicPr>
                      <p:cNvPr id="0" name="Oggetto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6294918"/>
                        <a:ext cx="10350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345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-2.1189E-6 L 0.18611 -2.1189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6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2222E-6 1.84363E-6 L -0.14878 0.00069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/>
          <p:cNvSpPr/>
          <p:nvPr/>
        </p:nvSpPr>
        <p:spPr>
          <a:xfrm>
            <a:off x="755576" y="684654"/>
            <a:ext cx="7776864" cy="158417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onnettore 2 27"/>
          <p:cNvCxnSpPr/>
          <p:nvPr/>
        </p:nvCxnSpPr>
        <p:spPr>
          <a:xfrm>
            <a:off x="755576" y="2268830"/>
            <a:ext cx="82505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4419653" y="251621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x</a:t>
            </a:r>
            <a:endParaRPr lang="en-US" dirty="0"/>
          </a:p>
        </p:txBody>
      </p:sp>
      <p:cxnSp>
        <p:nvCxnSpPr>
          <p:cNvPr id="33" name="Connettore 1 32"/>
          <p:cNvCxnSpPr/>
          <p:nvPr/>
        </p:nvCxnSpPr>
        <p:spPr>
          <a:xfrm flipV="1">
            <a:off x="4572000" y="324614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po 36"/>
          <p:cNvGrpSpPr/>
          <p:nvPr/>
        </p:nvGrpSpPr>
        <p:grpSpPr>
          <a:xfrm>
            <a:off x="4572000" y="188640"/>
            <a:ext cx="730401" cy="2080190"/>
            <a:chOff x="4572000" y="2932986"/>
            <a:chExt cx="730401" cy="2080190"/>
          </a:xfrm>
        </p:grpSpPr>
        <p:sp>
          <p:nvSpPr>
            <p:cNvPr id="34" name="Rettangolo 33"/>
            <p:cNvSpPr/>
            <p:nvPr/>
          </p:nvSpPr>
          <p:spPr>
            <a:xfrm>
              <a:off x="4572000" y="3429000"/>
              <a:ext cx="730401" cy="1584176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6" name="Oggetto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799627"/>
                </p:ext>
              </p:extLst>
            </p:nvPr>
          </p:nvGraphicFramePr>
          <p:xfrm>
            <a:off x="4572000" y="2932986"/>
            <a:ext cx="322973" cy="4960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22" name="Equazione" r:id="rId3" imgW="101520" imgH="152280" progId="Equation.3">
                    <p:embed/>
                  </p:oleObj>
                </mc:Choice>
                <mc:Fallback>
                  <p:oleObj name="Equazione" r:id="rId3" imgW="101520" imgH="1522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572000" y="2932986"/>
                          <a:ext cx="322973" cy="4960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Gruppo 37"/>
          <p:cNvGrpSpPr/>
          <p:nvPr/>
        </p:nvGrpSpPr>
        <p:grpSpPr>
          <a:xfrm>
            <a:off x="3841599" y="188640"/>
            <a:ext cx="730401" cy="2080190"/>
            <a:chOff x="4572000" y="2932986"/>
            <a:chExt cx="730401" cy="2080190"/>
          </a:xfrm>
        </p:grpSpPr>
        <p:sp>
          <p:nvSpPr>
            <p:cNvPr id="39" name="Rettangolo 38"/>
            <p:cNvSpPr/>
            <p:nvPr/>
          </p:nvSpPr>
          <p:spPr>
            <a:xfrm>
              <a:off x="4572000" y="3429000"/>
              <a:ext cx="730401" cy="1584176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0" name="Oggetto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177369"/>
                </p:ext>
              </p:extLst>
            </p:nvPr>
          </p:nvGraphicFramePr>
          <p:xfrm>
            <a:off x="4916559" y="2932986"/>
            <a:ext cx="322973" cy="4960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23" name="Equazione" r:id="rId5" imgW="101520" imgH="152280" progId="Equation.3">
                    <p:embed/>
                  </p:oleObj>
                </mc:Choice>
                <mc:Fallback>
                  <p:oleObj name="Equazione" r:id="rId5" imgW="101520" imgH="1522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916559" y="2932986"/>
                          <a:ext cx="322973" cy="4960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" name="Gruppo 52"/>
          <p:cNvGrpSpPr/>
          <p:nvPr/>
        </p:nvGrpSpPr>
        <p:grpSpPr>
          <a:xfrm>
            <a:off x="4059613" y="1216330"/>
            <a:ext cx="288032" cy="512440"/>
            <a:chOff x="5508104" y="5220816"/>
            <a:chExt cx="288032" cy="512440"/>
          </a:xfrm>
        </p:grpSpPr>
        <p:sp>
          <p:nvSpPr>
            <p:cNvPr id="45" name="Ovale 44"/>
            <p:cNvSpPr/>
            <p:nvPr/>
          </p:nvSpPr>
          <p:spPr>
            <a:xfrm>
              <a:off x="5508104" y="5220816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e 45"/>
            <p:cNvSpPr/>
            <p:nvPr/>
          </p:nvSpPr>
          <p:spPr>
            <a:xfrm>
              <a:off x="5660504" y="5364832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e 49"/>
            <p:cNvSpPr/>
            <p:nvPr/>
          </p:nvSpPr>
          <p:spPr>
            <a:xfrm>
              <a:off x="5580112" y="5661248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e 50"/>
            <p:cNvSpPr/>
            <p:nvPr/>
          </p:nvSpPr>
          <p:spPr>
            <a:xfrm>
              <a:off x="5724128" y="5517232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uppo 53"/>
          <p:cNvGrpSpPr/>
          <p:nvPr/>
        </p:nvGrpSpPr>
        <p:grpSpPr>
          <a:xfrm>
            <a:off x="4059613" y="1216330"/>
            <a:ext cx="360040" cy="520824"/>
            <a:chOff x="5508104" y="5220816"/>
            <a:chExt cx="360040" cy="520824"/>
          </a:xfrm>
        </p:grpSpPr>
        <p:sp>
          <p:nvSpPr>
            <p:cNvPr id="47" name="Ovale 46"/>
            <p:cNvSpPr/>
            <p:nvPr/>
          </p:nvSpPr>
          <p:spPr>
            <a:xfrm>
              <a:off x="5724128" y="5220816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e 47"/>
            <p:cNvSpPr/>
            <p:nvPr/>
          </p:nvSpPr>
          <p:spPr>
            <a:xfrm>
              <a:off x="5796136" y="5373216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e 48"/>
            <p:cNvSpPr/>
            <p:nvPr/>
          </p:nvSpPr>
          <p:spPr>
            <a:xfrm>
              <a:off x="5508104" y="544522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e 51"/>
            <p:cNvSpPr/>
            <p:nvPr/>
          </p:nvSpPr>
          <p:spPr>
            <a:xfrm>
              <a:off x="5724128" y="5669632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6" name="Connettore 2 65"/>
          <p:cNvCxnSpPr/>
          <p:nvPr/>
        </p:nvCxnSpPr>
        <p:spPr>
          <a:xfrm>
            <a:off x="4212013" y="756662"/>
            <a:ext cx="349666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2 66"/>
          <p:cNvCxnSpPr/>
          <p:nvPr/>
        </p:nvCxnSpPr>
        <p:spPr>
          <a:xfrm>
            <a:off x="4572000" y="756662"/>
            <a:ext cx="349666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1 68"/>
          <p:cNvCxnSpPr>
            <a:endCxn id="39" idx="2"/>
          </p:cNvCxnSpPr>
          <p:nvPr/>
        </p:nvCxnSpPr>
        <p:spPr>
          <a:xfrm flipH="1">
            <a:off x="4206800" y="684654"/>
            <a:ext cx="5213" cy="1584176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/>
          <p:nvPr/>
        </p:nvCxnSpPr>
        <p:spPr>
          <a:xfrm flipH="1">
            <a:off x="4915809" y="720658"/>
            <a:ext cx="5213" cy="1584176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Oggetto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958025"/>
              </p:ext>
            </p:extLst>
          </p:nvPr>
        </p:nvGraphicFramePr>
        <p:xfrm>
          <a:off x="3526629" y="2355217"/>
          <a:ext cx="10350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4" name="Equazione" r:id="rId7" imgW="444240" imgH="190440" progId="Equation.3">
                  <p:embed/>
                </p:oleObj>
              </mc:Choice>
              <mc:Fallback>
                <p:oleObj name="Equazione" r:id="rId7" imgW="44424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26629" y="2355217"/>
                        <a:ext cx="1035050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ggetto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047765"/>
              </p:ext>
            </p:extLst>
          </p:nvPr>
        </p:nvGraphicFramePr>
        <p:xfrm>
          <a:off x="4572000" y="2367086"/>
          <a:ext cx="10350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" name="Equazione" r:id="rId9" imgW="444240" imgH="190440" progId="Equation.3">
                  <p:embed/>
                </p:oleObj>
              </mc:Choice>
              <mc:Fallback>
                <p:oleObj name="Equazione" r:id="rId9" imgW="4442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67086"/>
                        <a:ext cx="10350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3291780" y="4493586"/>
            <a:ext cx="2539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Flusso netto attraverso x:</a:t>
            </a:r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855140" y="3045951"/>
            <a:ext cx="2986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Flusso da sinistra attraverso x:</a:t>
            </a: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138014"/>
              </p:ext>
            </p:extLst>
          </p:nvPr>
        </p:nvGraphicFramePr>
        <p:xfrm>
          <a:off x="4095617" y="2888218"/>
          <a:ext cx="1750039" cy="684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" name="Equazione" r:id="rId11" imgW="876240" imgH="342720" progId="Equation.3">
                  <p:embed/>
                </p:oleObj>
              </mc:Choice>
              <mc:Fallback>
                <p:oleObj name="Equazione" r:id="rId11" imgW="876240" imgH="342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95617" y="2888218"/>
                        <a:ext cx="1750039" cy="684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/>
          <p:cNvSpPr/>
          <p:nvPr/>
        </p:nvSpPr>
        <p:spPr>
          <a:xfrm>
            <a:off x="827584" y="3798332"/>
            <a:ext cx="2906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Flusso da destra attraverso x:</a:t>
            </a: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773809"/>
              </p:ext>
            </p:extLst>
          </p:nvPr>
        </p:nvGraphicFramePr>
        <p:xfrm>
          <a:off x="4095617" y="3613666"/>
          <a:ext cx="17494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" name="Equazione" r:id="rId13" imgW="876240" imgH="342720" progId="Equation.3">
                  <p:embed/>
                </p:oleObj>
              </mc:Choice>
              <mc:Fallback>
                <p:oleObj name="Equazione" r:id="rId13" imgW="876240" imgH="342720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617" y="3613666"/>
                        <a:ext cx="17494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640464"/>
              </p:ext>
            </p:extLst>
          </p:nvPr>
        </p:nvGraphicFramePr>
        <p:xfrm>
          <a:off x="683416" y="4862918"/>
          <a:ext cx="38782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8" name="Equazione" r:id="rId15" imgW="1942920" imgH="342720" progId="Equation.3">
                  <p:embed/>
                </p:oleObj>
              </mc:Choice>
              <mc:Fallback>
                <p:oleObj name="Equazione" r:id="rId15" imgW="1942920" imgH="342720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416" y="4862918"/>
                        <a:ext cx="387826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299661"/>
              </p:ext>
            </p:extLst>
          </p:nvPr>
        </p:nvGraphicFramePr>
        <p:xfrm>
          <a:off x="4961887" y="4862918"/>
          <a:ext cx="2860743" cy="690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9" name="Equazione" r:id="rId17" imgW="1473120" imgH="355320" progId="Equation.3">
                  <p:embed/>
                </p:oleObj>
              </mc:Choice>
              <mc:Fallback>
                <p:oleObj name="Equazione" r:id="rId17" imgW="1473120" imgH="355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961887" y="4862918"/>
                        <a:ext cx="2860743" cy="690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161051" y="5872359"/>
            <a:ext cx="3130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Corrente di diffusione di lacune</a:t>
            </a:r>
            <a:endParaRPr lang="en-US" dirty="0"/>
          </a:p>
        </p:txBody>
      </p:sp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388909"/>
              </p:ext>
            </p:extLst>
          </p:nvPr>
        </p:nvGraphicFramePr>
        <p:xfrm>
          <a:off x="3974704" y="5661248"/>
          <a:ext cx="2218728" cy="722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" name="Equazione" r:id="rId19" imgW="1091880" imgH="355320" progId="Equation.3">
                  <p:embed/>
                </p:oleObj>
              </mc:Choice>
              <mc:Fallback>
                <p:oleObj name="Equazione" r:id="rId19" imgW="1091880" imgH="355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974704" y="5661248"/>
                        <a:ext cx="2218728" cy="722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179047"/>
              </p:ext>
            </p:extLst>
          </p:nvPr>
        </p:nvGraphicFramePr>
        <p:xfrm>
          <a:off x="7201383" y="5787869"/>
          <a:ext cx="1331057" cy="538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" name="Equazione" r:id="rId21" imgW="533160" imgH="215640" progId="Equation.3">
                  <p:embed/>
                </p:oleObj>
              </mc:Choice>
              <mc:Fallback>
                <p:oleObj name="Equazione" r:id="rId21" imgW="5331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201383" y="5787869"/>
                        <a:ext cx="1331057" cy="538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6732240" y="6149413"/>
            <a:ext cx="20066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i="1" dirty="0" smtClean="0"/>
              <a:t>Coefficiente di diffusione</a:t>
            </a:r>
          </a:p>
          <a:p>
            <a:pPr algn="ctr"/>
            <a:r>
              <a:rPr lang="it-IT" sz="1400" i="1" dirty="0" smtClean="0"/>
              <a:t>o</a:t>
            </a:r>
          </a:p>
          <a:p>
            <a:pPr algn="ctr"/>
            <a:r>
              <a:rPr lang="it-IT" sz="1400" i="1" dirty="0" smtClean="0"/>
              <a:t>Diffusività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884185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-2.1189E-6 L 0.18611 -2.1189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2222E-6 1.84363E-6 L -0.14878 0.00069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/>
          <p:cNvGrpSpPr/>
          <p:nvPr/>
        </p:nvGrpSpPr>
        <p:grpSpPr>
          <a:xfrm>
            <a:off x="4358940" y="-7245"/>
            <a:ext cx="2965235" cy="1294708"/>
            <a:chOff x="4358940" y="-7245"/>
            <a:chExt cx="2965235" cy="1294708"/>
          </a:xfrm>
        </p:grpSpPr>
        <p:sp>
          <p:nvSpPr>
            <p:cNvPr id="4" name="CasellaDiTesto 3"/>
            <p:cNvSpPr txBox="1"/>
            <p:nvPr/>
          </p:nvSpPr>
          <p:spPr>
            <a:xfrm>
              <a:off x="4358940" y="-7245"/>
              <a:ext cx="2965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Lo stesso vale per gli elettroni</a:t>
              </a:r>
              <a:endParaRPr lang="en-US" dirty="0"/>
            </a:p>
          </p:txBody>
        </p:sp>
        <p:graphicFrame>
          <p:nvGraphicFramePr>
            <p:cNvPr id="9" name="Oggetto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998503"/>
                </p:ext>
              </p:extLst>
            </p:nvPr>
          </p:nvGraphicFramePr>
          <p:xfrm>
            <a:off x="4425950" y="284163"/>
            <a:ext cx="1897063" cy="1003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23" name="Equazione" r:id="rId3" imgW="672840" imgH="355320" progId="Equation.3">
                    <p:embed/>
                  </p:oleObj>
                </mc:Choice>
                <mc:Fallback>
                  <p:oleObj name="Equazione" r:id="rId3" imgW="67284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5950" y="284163"/>
                          <a:ext cx="1897063" cy="1003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109838"/>
              </p:ext>
            </p:extLst>
          </p:nvPr>
        </p:nvGraphicFramePr>
        <p:xfrm>
          <a:off x="487077" y="3864232"/>
          <a:ext cx="249237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4" name="Equazione" r:id="rId5" imgW="799920" imgH="355320" progId="Equation.3">
                  <p:embed/>
                </p:oleObj>
              </mc:Choice>
              <mc:Fallback>
                <p:oleObj name="Equazione" r:id="rId5" imgW="7999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077" y="3864232"/>
                        <a:ext cx="2492375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597787"/>
              </p:ext>
            </p:extLst>
          </p:nvPr>
        </p:nvGraphicFramePr>
        <p:xfrm>
          <a:off x="804636" y="2769088"/>
          <a:ext cx="1516063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5" name="Equazione" r:id="rId7" imgW="482400" imgH="215640" progId="Equation.3">
                  <p:embed/>
                </p:oleObj>
              </mc:Choice>
              <mc:Fallback>
                <p:oleObj name="Equazione" r:id="rId7" imgW="4824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4636" y="2769088"/>
                        <a:ext cx="1516063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uppo 21"/>
          <p:cNvGrpSpPr/>
          <p:nvPr/>
        </p:nvGrpSpPr>
        <p:grpSpPr>
          <a:xfrm>
            <a:off x="3675515" y="2109415"/>
            <a:ext cx="5468485" cy="1247577"/>
            <a:chOff x="3675515" y="2319536"/>
            <a:chExt cx="5468485" cy="1247577"/>
          </a:xfrm>
        </p:grpSpPr>
        <p:graphicFrame>
          <p:nvGraphicFramePr>
            <p:cNvPr id="14" name="Oggetto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2727124"/>
                </p:ext>
              </p:extLst>
            </p:nvPr>
          </p:nvGraphicFramePr>
          <p:xfrm>
            <a:off x="4573588" y="2968625"/>
            <a:ext cx="1717675" cy="598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26" name="Equazione" r:id="rId9" imgW="545760" imgH="190440" progId="Equation.3">
                    <p:embed/>
                  </p:oleObj>
                </mc:Choice>
                <mc:Fallback>
                  <p:oleObj name="Equazione" r:id="rId9" imgW="54576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3588" y="2968625"/>
                          <a:ext cx="1717675" cy="598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asellaDiTesto 15"/>
            <p:cNvSpPr txBox="1"/>
            <p:nvPr/>
          </p:nvSpPr>
          <p:spPr>
            <a:xfrm>
              <a:off x="3675515" y="2319536"/>
              <a:ext cx="54684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La corrente di elettroni è diretta in verso opposto al moto (flusso) degli elettroni stessi</a:t>
              </a:r>
              <a:endParaRPr lang="en-US" dirty="0"/>
            </a:p>
          </p:txBody>
        </p:sp>
      </p:grpSp>
      <p:sp>
        <p:nvSpPr>
          <p:cNvPr id="17" name="Freccia in giù 16"/>
          <p:cNvSpPr/>
          <p:nvPr/>
        </p:nvSpPr>
        <p:spPr>
          <a:xfrm>
            <a:off x="1392071" y="3394992"/>
            <a:ext cx="341194" cy="4469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uppo 20"/>
          <p:cNvGrpSpPr/>
          <p:nvPr/>
        </p:nvGrpSpPr>
        <p:grpSpPr>
          <a:xfrm>
            <a:off x="4421874" y="1218771"/>
            <a:ext cx="4506747" cy="986093"/>
            <a:chOff x="4421874" y="1045907"/>
            <a:chExt cx="4506747" cy="986093"/>
          </a:xfrm>
        </p:grpSpPr>
        <p:graphicFrame>
          <p:nvGraphicFramePr>
            <p:cNvPr id="10" name="Oggetto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6588603"/>
                </p:ext>
              </p:extLst>
            </p:nvPr>
          </p:nvGraphicFramePr>
          <p:xfrm>
            <a:off x="4435475" y="1468899"/>
            <a:ext cx="1576685" cy="5631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27" name="Equazione" r:id="rId11" imgW="533160" imgH="190440" progId="Equation.3">
                    <p:embed/>
                  </p:oleObj>
                </mc:Choice>
                <mc:Fallback>
                  <p:oleObj name="Equazione" r:id="rId11" imgW="533160" imgH="1904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5475" y="1468899"/>
                          <a:ext cx="1576685" cy="5631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CasellaDiTesto 17"/>
            <p:cNvSpPr txBox="1"/>
            <p:nvPr/>
          </p:nvSpPr>
          <p:spPr>
            <a:xfrm>
              <a:off x="4421874" y="1045907"/>
              <a:ext cx="4506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La loro diffusività si definisce in modo analogo</a:t>
              </a:r>
              <a:endParaRPr lang="en-US" dirty="0"/>
            </a:p>
          </p:txBody>
        </p:sp>
      </p:grpSp>
      <p:sp>
        <p:nvSpPr>
          <p:cNvPr id="19" name="CasellaDiTesto 18"/>
          <p:cNvSpPr txBox="1"/>
          <p:nvPr/>
        </p:nvSpPr>
        <p:spPr>
          <a:xfrm>
            <a:off x="333780" y="7245"/>
            <a:ext cx="2798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 questo vale per le lacune</a:t>
            </a:r>
            <a:endParaRPr lang="en-US" dirty="0"/>
          </a:p>
        </p:txBody>
      </p:sp>
      <p:grpSp>
        <p:nvGrpSpPr>
          <p:cNvPr id="24" name="Gruppo 23"/>
          <p:cNvGrpSpPr/>
          <p:nvPr/>
        </p:nvGrpSpPr>
        <p:grpSpPr>
          <a:xfrm>
            <a:off x="4381500" y="3384433"/>
            <a:ext cx="2195513" cy="1556735"/>
            <a:chOff x="4381500" y="3797496"/>
            <a:chExt cx="2195513" cy="1556735"/>
          </a:xfrm>
        </p:grpSpPr>
        <p:graphicFrame>
          <p:nvGraphicFramePr>
            <p:cNvPr id="15" name="Oggetto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5323403"/>
                </p:ext>
              </p:extLst>
            </p:nvPr>
          </p:nvGraphicFramePr>
          <p:xfrm>
            <a:off x="4381500" y="4233456"/>
            <a:ext cx="2195513" cy="1120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28" name="Equazione" r:id="rId13" imgW="698400" imgH="355320" progId="Equation.3">
                    <p:embed/>
                  </p:oleObj>
                </mc:Choice>
                <mc:Fallback>
                  <p:oleObj name="Equazione" r:id="rId13" imgW="69840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1500" y="4233456"/>
                          <a:ext cx="2195513" cy="1120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Freccia in giù 22"/>
            <p:cNvSpPr/>
            <p:nvPr/>
          </p:nvSpPr>
          <p:spPr>
            <a:xfrm>
              <a:off x="5297606" y="3797496"/>
              <a:ext cx="341194" cy="4469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0" y="5049672"/>
            <a:ext cx="9144000" cy="1808328"/>
            <a:chOff x="0" y="5049672"/>
            <a:chExt cx="9144000" cy="1808328"/>
          </a:xfrm>
        </p:grpSpPr>
        <p:sp>
          <p:nvSpPr>
            <p:cNvPr id="25" name="CasellaDiTesto 24"/>
            <p:cNvSpPr txBox="1"/>
            <p:nvPr/>
          </p:nvSpPr>
          <p:spPr>
            <a:xfrm>
              <a:off x="163786" y="5324842"/>
              <a:ext cx="26232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b="1" dirty="0" smtClean="0">
                  <a:solidFill>
                    <a:srgbClr val="FF0000"/>
                  </a:solidFill>
                </a:rPr>
                <a:t>Corrente totale?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Rettangolo arrotondato 37"/>
            <p:cNvSpPr/>
            <p:nvPr/>
          </p:nvSpPr>
          <p:spPr>
            <a:xfrm>
              <a:off x="0" y="5049672"/>
              <a:ext cx="9144000" cy="180832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198838"/>
              </p:ext>
            </p:extLst>
          </p:nvPr>
        </p:nvGraphicFramePr>
        <p:xfrm>
          <a:off x="885219" y="383116"/>
          <a:ext cx="1735137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" name="Equazione" r:id="rId15" imgW="685800" imgH="355320" progId="Equation.3">
                  <p:embed/>
                </p:oleObj>
              </mc:Choice>
              <mc:Fallback>
                <p:oleObj name="Equazione" r:id="rId15" imgW="685800" imgH="355320" progId="Equation.3">
                  <p:embed/>
                  <p:pic>
                    <p:nvPicPr>
                      <p:cNvPr id="0" name="Ogget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219" y="383116"/>
                        <a:ext cx="1735137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02833"/>
              </p:ext>
            </p:extLst>
          </p:nvPr>
        </p:nvGraphicFramePr>
        <p:xfrm>
          <a:off x="1089771" y="1628800"/>
          <a:ext cx="1510127" cy="610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" name="Equazione" r:id="rId17" imgW="533160" imgH="215640" progId="Equation.3">
                  <p:embed/>
                </p:oleObj>
              </mc:Choice>
              <mc:Fallback>
                <p:oleObj name="Equazione" r:id="rId17" imgW="533160" imgH="215640" progId="Equation.3">
                  <p:embed/>
                  <p:pic>
                    <p:nvPicPr>
                      <p:cNvPr id="0" name="Oggetto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771" y="1628800"/>
                        <a:ext cx="1510127" cy="610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63786" y="6201019"/>
            <a:ext cx="822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Non ha però senso, se non in semiconduttori NON drogati (intrinseci): </a:t>
            </a:r>
          </a:p>
          <a:p>
            <a:r>
              <a:rPr lang="it-IT" dirty="0" smtClean="0"/>
              <a:t>La corrente di diffusione è trascurabile per i maggioritari. E o </a:t>
            </a:r>
            <a:r>
              <a:rPr lang="it-IT" i="1" dirty="0" smtClean="0"/>
              <a:t>p</a:t>
            </a:r>
            <a:r>
              <a:rPr lang="it-IT" dirty="0" smtClean="0"/>
              <a:t> o </a:t>
            </a:r>
            <a:r>
              <a:rPr lang="it-IT" i="1" dirty="0" smtClean="0"/>
              <a:t>n</a:t>
            </a:r>
            <a:r>
              <a:rPr lang="it-IT" dirty="0" smtClean="0"/>
              <a:t> sono maggioritari.</a:t>
            </a:r>
            <a:endParaRPr lang="en-US" dirty="0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821986"/>
              </p:ext>
            </p:extLst>
          </p:nvPr>
        </p:nvGraphicFramePr>
        <p:xfrm>
          <a:off x="3398838" y="5041354"/>
          <a:ext cx="49911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" name="Equazione" r:id="rId19" imgW="1752480" imgH="393480" progId="Equation.3">
                  <p:embed/>
                </p:oleObj>
              </mc:Choice>
              <mc:Fallback>
                <p:oleObj name="Equazione" r:id="rId19" imgW="17524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398838" y="5041354"/>
                        <a:ext cx="4991100" cy="11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asellaDiTesto 25"/>
          <p:cNvSpPr txBox="1"/>
          <p:nvPr/>
        </p:nvSpPr>
        <p:spPr>
          <a:xfrm>
            <a:off x="6890770" y="472237"/>
            <a:ext cx="22924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 smtClean="0"/>
              <a:t>Le particelle «ruzzolano»</a:t>
            </a:r>
          </a:p>
          <a:p>
            <a:pPr algn="ctr"/>
            <a:r>
              <a:rPr lang="it-IT" sz="1400" i="1" dirty="0"/>
              <a:t>d</a:t>
            </a:r>
            <a:r>
              <a:rPr lang="it-IT" sz="1400" i="1" dirty="0" smtClean="0"/>
              <a:t>a dove ce ne sono molte</a:t>
            </a:r>
          </a:p>
          <a:p>
            <a:pPr algn="ctr"/>
            <a:r>
              <a:rPr lang="it-IT" sz="1400" i="1" dirty="0" smtClean="0"/>
              <a:t>a dove ce ne sono poche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57777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424391" y="39995"/>
            <a:ext cx="8335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Prima di vedere le correnti totali per elettroni </a:t>
            </a:r>
            <a:r>
              <a:rPr lang="it-IT" sz="2400" b="1" dirty="0" err="1" smtClean="0"/>
              <a:t>J</a:t>
            </a:r>
            <a:r>
              <a:rPr lang="it-IT" sz="2400" b="1" baseline="-25000" dirty="0" err="1" smtClean="0"/>
              <a:t>n</a:t>
            </a:r>
            <a:r>
              <a:rPr lang="it-IT" sz="2400" b="1" dirty="0" smtClean="0"/>
              <a:t> e per lacune </a:t>
            </a:r>
            <a:r>
              <a:rPr lang="it-IT" sz="2400" b="1" dirty="0" err="1" smtClean="0"/>
              <a:t>J</a:t>
            </a:r>
            <a:r>
              <a:rPr lang="it-IT" sz="2400" b="1" baseline="-25000" dirty="0" err="1" smtClean="0"/>
              <a:t>p</a:t>
            </a:r>
            <a:r>
              <a:rPr lang="it-IT" sz="2400" b="1" dirty="0" smtClean="0"/>
              <a:t>, </a:t>
            </a:r>
          </a:p>
          <a:p>
            <a:r>
              <a:rPr lang="it-IT" sz="2400" b="1" dirty="0"/>
              <a:t>v</a:t>
            </a:r>
            <a:r>
              <a:rPr lang="it-IT" sz="2400" b="1" dirty="0" smtClean="0"/>
              <a:t>ediamo come sono collegati tra loro D e </a:t>
            </a:r>
            <a:r>
              <a:rPr lang="it-IT" sz="2400" b="1" dirty="0" smtClean="0">
                <a:latin typeface="Symbol" panose="05050102010706020507" pitchFamily="18" charset="2"/>
              </a:rPr>
              <a:t>m</a:t>
            </a:r>
            <a:r>
              <a:rPr lang="it-IT" sz="2400" b="1" dirty="0" smtClean="0"/>
              <a:t>, e quanto valgono.</a:t>
            </a:r>
            <a:endParaRPr lang="en-US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686799" y="870992"/>
            <a:ext cx="63523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/>
              <a:t>A) RELAZIONE DI EINSTEIN</a:t>
            </a:r>
            <a:endParaRPr lang="en-US" sz="4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2068" y="1628800"/>
            <a:ext cx="8947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 un mondo </a:t>
            </a:r>
            <a:r>
              <a:rPr lang="it-IT" b="1" dirty="0" smtClean="0"/>
              <a:t>unidimensionale</a:t>
            </a:r>
            <a:r>
              <a:rPr lang="it-IT" dirty="0" smtClean="0"/>
              <a:t> di particelle che si muovono soprattutto per </a:t>
            </a:r>
            <a:r>
              <a:rPr lang="it-IT" b="1" dirty="0" smtClean="0"/>
              <a:t>agitazione termica</a:t>
            </a:r>
            <a:endParaRPr lang="en-US" b="1" dirty="0"/>
          </a:p>
        </p:txBody>
      </p:sp>
      <p:grpSp>
        <p:nvGrpSpPr>
          <p:cNvPr id="25" name="Gruppo 24"/>
          <p:cNvGrpSpPr/>
          <p:nvPr/>
        </p:nvGrpSpPr>
        <p:grpSpPr>
          <a:xfrm>
            <a:off x="542379" y="2189245"/>
            <a:ext cx="6168800" cy="759459"/>
            <a:chOff x="185068" y="2554044"/>
            <a:chExt cx="6168800" cy="759459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185068" y="2699628"/>
              <a:ext cx="30308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l</a:t>
              </a:r>
              <a:r>
                <a:rPr lang="it-IT" dirty="0" smtClean="0"/>
                <a:t>’energia media è solo cinetica</a:t>
              </a:r>
              <a:endParaRPr lang="en-US" dirty="0"/>
            </a:p>
          </p:txBody>
        </p:sp>
        <p:graphicFrame>
          <p:nvGraphicFramePr>
            <p:cNvPr id="13" name="Oggetto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3689302"/>
                </p:ext>
              </p:extLst>
            </p:nvPr>
          </p:nvGraphicFramePr>
          <p:xfrm>
            <a:off x="4553668" y="2554044"/>
            <a:ext cx="1800200" cy="7594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1" name="Equazione" r:id="rId3" imgW="812520" imgH="342720" progId="Equation.3">
                    <p:embed/>
                  </p:oleObj>
                </mc:Choice>
                <mc:Fallback>
                  <p:oleObj name="Equazione" r:id="rId3" imgW="812520" imgH="34272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553668" y="2554044"/>
                          <a:ext cx="1800200" cy="75945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147093"/>
              </p:ext>
            </p:extLst>
          </p:nvPr>
        </p:nvGraphicFramePr>
        <p:xfrm>
          <a:off x="2195736" y="3933056"/>
          <a:ext cx="212725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" name="Equazione" r:id="rId5" imgW="850680" imgH="380880" progId="Equation.3">
                  <p:embed/>
                </p:oleObj>
              </mc:Choice>
              <mc:Fallback>
                <p:oleObj name="Equazione" r:id="rId5" imgW="850680" imgH="380880" progId="Equation.3">
                  <p:embed/>
                  <p:pic>
                    <p:nvPicPr>
                      <p:cNvPr id="0" name="Ogget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933056"/>
                        <a:ext cx="212725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549103"/>
              </p:ext>
            </p:extLst>
          </p:nvPr>
        </p:nvGraphicFramePr>
        <p:xfrm>
          <a:off x="4788024" y="3861048"/>
          <a:ext cx="13335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" name="Equazione" r:id="rId7" imgW="533160" imgH="380880" progId="Equation.3">
                  <p:embed/>
                </p:oleObj>
              </mc:Choice>
              <mc:Fallback>
                <p:oleObj name="Equazione" r:id="rId7" imgW="533160" imgH="380880" progId="Equation.3">
                  <p:embed/>
                  <p:pic>
                    <p:nvPicPr>
                      <p:cNvPr id="0" name="Ogget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3861048"/>
                        <a:ext cx="133350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510697"/>
              </p:ext>
            </p:extLst>
          </p:nvPr>
        </p:nvGraphicFramePr>
        <p:xfrm>
          <a:off x="2422059" y="4975275"/>
          <a:ext cx="1595487" cy="129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" name="Equazione" r:id="rId9" imgW="469800" imgH="380880" progId="Equation.3">
                  <p:embed/>
                </p:oleObj>
              </mc:Choice>
              <mc:Fallback>
                <p:oleObj name="Equazione" r:id="rId9" imgW="469800" imgH="380880" progId="Equation.3">
                  <p:embed/>
                  <p:pic>
                    <p:nvPicPr>
                      <p:cNvPr id="0" name="Ogget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059" y="4975275"/>
                        <a:ext cx="1595487" cy="12979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uppo 25"/>
          <p:cNvGrpSpPr/>
          <p:nvPr/>
        </p:nvGrpSpPr>
        <p:grpSpPr>
          <a:xfrm>
            <a:off x="170471" y="2938090"/>
            <a:ext cx="8534499" cy="912190"/>
            <a:chOff x="185068" y="3096420"/>
            <a:chExt cx="8534499" cy="912190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185068" y="3480948"/>
              <a:ext cx="34417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Facciamo ora il rapporto tra  D e </a:t>
              </a:r>
              <a:r>
                <a:rPr lang="it-IT" dirty="0" smtClean="0">
                  <a:latin typeface="Symbol" panose="05050102010706020507" pitchFamily="18" charset="2"/>
                </a:rPr>
                <a:t>m</a:t>
              </a:r>
              <a:r>
                <a:rPr lang="it-IT" dirty="0" smtClean="0"/>
                <a:t>:</a:t>
              </a:r>
              <a:endParaRPr lang="en-US" dirty="0"/>
            </a:p>
          </p:txBody>
        </p:sp>
        <p:graphicFrame>
          <p:nvGraphicFramePr>
            <p:cNvPr id="15" name="Oggetto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5539518"/>
                </p:ext>
              </p:extLst>
            </p:nvPr>
          </p:nvGraphicFramePr>
          <p:xfrm>
            <a:off x="3779912" y="3426695"/>
            <a:ext cx="1174750" cy="477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5" name="Equazione" r:id="rId11" imgW="469800" imgH="190440" progId="Equation.3">
                    <p:embed/>
                  </p:oleObj>
                </mc:Choice>
                <mc:Fallback>
                  <p:oleObj name="Equazione" r:id="rId11" imgW="469800" imgH="1904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779912" y="3426695"/>
                          <a:ext cx="1174750" cy="4778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ggetto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9923613"/>
                </p:ext>
              </p:extLst>
            </p:nvPr>
          </p:nvGraphicFramePr>
          <p:xfrm>
            <a:off x="6444208" y="3096420"/>
            <a:ext cx="1236807" cy="912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6" name="Equazione" r:id="rId13" imgW="482400" imgH="355320" progId="Equation.3">
                    <p:embed/>
                  </p:oleObj>
                </mc:Choice>
                <mc:Fallback>
                  <p:oleObj name="Equazione" r:id="rId13" imgW="482400" imgH="35532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444208" y="3096420"/>
                          <a:ext cx="1236807" cy="9121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ggetto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3934499"/>
                </p:ext>
              </p:extLst>
            </p:nvPr>
          </p:nvGraphicFramePr>
          <p:xfrm>
            <a:off x="5068763" y="3424233"/>
            <a:ext cx="792088" cy="409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7" name="Equazione" r:id="rId15" imgW="419040" imgH="215640" progId="Equation.3">
                    <p:embed/>
                  </p:oleObj>
                </mc:Choice>
                <mc:Fallback>
                  <p:oleObj name="Equazione" r:id="rId15" imgW="419040" imgH="215640" progId="Equation.3">
                    <p:embed/>
                    <p:pic>
                      <p:nvPicPr>
                        <p:cNvPr id="0" name="Oggetto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8763" y="3424233"/>
                          <a:ext cx="792088" cy="409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ggetto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6070565"/>
                </p:ext>
              </p:extLst>
            </p:nvPr>
          </p:nvGraphicFramePr>
          <p:xfrm>
            <a:off x="7808342" y="3451473"/>
            <a:ext cx="911225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8" name="Equazione" r:id="rId17" imgW="482400" imgH="215640" progId="Equation.3">
                    <p:embed/>
                  </p:oleObj>
                </mc:Choice>
                <mc:Fallback>
                  <p:oleObj name="Equazione" r:id="rId17" imgW="482400" imgH="215640" progId="Equation.3">
                    <p:embed/>
                    <p:pic>
                      <p:nvPicPr>
                        <p:cNvPr id="0" name="Oggetto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08342" y="3451473"/>
                          <a:ext cx="911225" cy="409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uppo 26"/>
          <p:cNvGrpSpPr/>
          <p:nvPr/>
        </p:nvGrpSpPr>
        <p:grpSpPr>
          <a:xfrm>
            <a:off x="4047797" y="5283786"/>
            <a:ext cx="3324850" cy="584775"/>
            <a:chOff x="4047797" y="5283786"/>
            <a:chExt cx="3324850" cy="584775"/>
          </a:xfrm>
        </p:grpSpPr>
        <p:graphicFrame>
          <p:nvGraphicFramePr>
            <p:cNvPr id="22" name="Oggetto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8939636"/>
                </p:ext>
              </p:extLst>
            </p:nvPr>
          </p:nvGraphicFramePr>
          <p:xfrm>
            <a:off x="4047797" y="5364505"/>
            <a:ext cx="1703387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9" name="Equazione" r:id="rId19" imgW="583920" imgH="152280" progId="Equation.3">
                    <p:embed/>
                  </p:oleObj>
                </mc:Choice>
                <mc:Fallback>
                  <p:oleObj name="Equazione" r:id="rId19" imgW="583920" imgH="152280" progId="Equation.3">
                    <p:embed/>
                    <p:pic>
                      <p:nvPicPr>
                        <p:cNvPr id="0" name="Oggetto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7797" y="5364505"/>
                          <a:ext cx="1703387" cy="447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CasellaDiTesto 22"/>
            <p:cNvSpPr txBox="1"/>
            <p:nvPr/>
          </p:nvSpPr>
          <p:spPr>
            <a:xfrm>
              <a:off x="5920005" y="5283786"/>
              <a:ext cx="14526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dirty="0" smtClean="0"/>
                <a:t>a 300°K</a:t>
              </a:r>
              <a:endParaRPr lang="en-US" sz="3200" dirty="0"/>
            </a:p>
          </p:txBody>
        </p:sp>
      </p:grpSp>
      <p:sp>
        <p:nvSpPr>
          <p:cNvPr id="24" name="CasellaDiTesto 23"/>
          <p:cNvSpPr txBox="1"/>
          <p:nvPr/>
        </p:nvSpPr>
        <p:spPr>
          <a:xfrm>
            <a:off x="755576" y="6334780"/>
            <a:ext cx="6382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Provate a leggerla: vedrete che fa rima, e che questo non ve la farà più dimenticare.</a:t>
            </a:r>
          </a:p>
          <a:p>
            <a:r>
              <a:rPr lang="it-IT" sz="1400" i="1" dirty="0" smtClean="0"/>
              <a:t>E anche nella versione  </a:t>
            </a:r>
            <a:r>
              <a:rPr lang="it-IT" sz="1400" i="1" dirty="0" smtClean="0">
                <a:latin typeface="Symbol" panose="05050102010706020507" pitchFamily="18" charset="2"/>
              </a:rPr>
              <a:t>m</a:t>
            </a:r>
            <a:r>
              <a:rPr lang="it-IT" sz="1400" i="1" dirty="0" smtClean="0"/>
              <a:t>/D=q/kT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91055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9742" y="5260796"/>
            <a:ext cx="9134258" cy="159720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0" y="0"/>
            <a:ext cx="43533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/>
              <a:t>B) Valori numerici</a:t>
            </a:r>
            <a:endParaRPr lang="en-US" sz="44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" y="743419"/>
            <a:ext cx="6624864" cy="350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ttore 1 6"/>
          <p:cNvCxnSpPr/>
          <p:nvPr/>
        </p:nvCxnSpPr>
        <p:spPr>
          <a:xfrm flipV="1">
            <a:off x="2622313" y="1042362"/>
            <a:ext cx="23751" cy="248194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e 7"/>
          <p:cNvSpPr/>
          <p:nvPr/>
        </p:nvSpPr>
        <p:spPr>
          <a:xfrm>
            <a:off x="2622313" y="1861759"/>
            <a:ext cx="45719" cy="593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e 10"/>
          <p:cNvSpPr/>
          <p:nvPr/>
        </p:nvSpPr>
        <p:spPr>
          <a:xfrm>
            <a:off x="2644088" y="1242284"/>
            <a:ext cx="45719" cy="593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ttore 1 9"/>
          <p:cNvCxnSpPr>
            <a:stCxn id="8" idx="2"/>
          </p:cNvCxnSpPr>
          <p:nvPr/>
        </p:nvCxnSpPr>
        <p:spPr>
          <a:xfrm flipH="1" flipV="1">
            <a:off x="1197274" y="1861759"/>
            <a:ext cx="1425039" cy="29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H="1" flipV="1">
            <a:off x="1209149" y="1257127"/>
            <a:ext cx="1425039" cy="29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H="1" flipV="1">
            <a:off x="2622314" y="1877593"/>
            <a:ext cx="2897578" cy="435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 rot="1669595">
            <a:off x="3619840" y="2716782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lacune</a:t>
            </a:r>
            <a:endParaRPr lang="en-US" dirty="0"/>
          </a:p>
        </p:txBody>
      </p:sp>
      <p:sp>
        <p:nvSpPr>
          <p:cNvPr id="19" name="CasellaDiTesto 18"/>
          <p:cNvSpPr txBox="1"/>
          <p:nvPr/>
        </p:nvSpPr>
        <p:spPr>
          <a:xfrm rot="1669595">
            <a:off x="4136636" y="2119941"/>
            <a:ext cx="990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elettroni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4653463" y="200054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</a:t>
            </a:r>
            <a:r>
              <a:rPr lang="it-IT" dirty="0" smtClean="0"/>
              <a:t>al Grafico di pag.40</a:t>
            </a:r>
            <a:endParaRPr lang="en-US" dirty="0"/>
          </a:p>
        </p:txBody>
      </p:sp>
      <p:sp>
        <p:nvSpPr>
          <p:cNvPr id="18" name="Rettangolo 17"/>
          <p:cNvSpPr/>
          <p:nvPr/>
        </p:nvSpPr>
        <p:spPr>
          <a:xfrm>
            <a:off x="4878625" y="1193100"/>
            <a:ext cx="277712" cy="276773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ttore 1 16"/>
          <p:cNvCxnSpPr/>
          <p:nvPr/>
        </p:nvCxnSpPr>
        <p:spPr>
          <a:xfrm flipH="1" flipV="1">
            <a:off x="2644088" y="1277911"/>
            <a:ext cx="2897578" cy="435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6318913" y="1109281"/>
            <a:ext cx="2825087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Grazie alla relazione di Einstein, lo stesso grafico vale per  </a:t>
            </a:r>
            <a:r>
              <a:rPr lang="it-IT" sz="1400" dirty="0" smtClean="0">
                <a:latin typeface="Symbol" panose="05050102010706020507" pitchFamily="18" charset="2"/>
              </a:rPr>
              <a:t>m</a:t>
            </a:r>
            <a:r>
              <a:rPr lang="it-IT" sz="1400" dirty="0" smtClean="0"/>
              <a:t> e per D.</a:t>
            </a:r>
          </a:p>
          <a:p>
            <a:endParaRPr lang="it-IT" sz="1400" dirty="0" smtClean="0"/>
          </a:p>
          <a:p>
            <a:r>
              <a:rPr lang="it-IT" sz="1400" dirty="0" smtClean="0"/>
              <a:t>La diversa massa efficace causa le diverse curve tra elettroni e lacune.</a:t>
            </a:r>
          </a:p>
          <a:p>
            <a:endParaRPr lang="it-IT" sz="1400" dirty="0" smtClean="0"/>
          </a:p>
          <a:p>
            <a:r>
              <a:rPr lang="it-IT" sz="1400" dirty="0" smtClean="0"/>
              <a:t>Osserviamo che in generale gli elettroni sono più mobili delle lacune.</a:t>
            </a:r>
            <a:endParaRPr lang="en-US" sz="14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221057" y="4245133"/>
            <a:ext cx="424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Scegliamo un drogaggio di 10</a:t>
            </a:r>
            <a:r>
              <a:rPr lang="it-IT" baseline="30000" dirty="0" smtClean="0"/>
              <a:t>16</a:t>
            </a:r>
            <a:r>
              <a:rPr lang="it-IT" dirty="0" smtClean="0"/>
              <a:t> atomi/cm</a:t>
            </a:r>
            <a:r>
              <a:rPr lang="it-IT" baseline="30000" dirty="0" smtClean="0"/>
              <a:t>3</a:t>
            </a:r>
            <a:endParaRPr lang="en-US" baseline="300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221057" y="4614465"/>
            <a:ext cx="3231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Misuriamo a sinistra la mobilità, </a:t>
            </a:r>
          </a:p>
          <a:p>
            <a:r>
              <a:rPr lang="it-IT" dirty="0" smtClean="0"/>
              <a:t>a destra la diffusività</a:t>
            </a:r>
            <a:endParaRPr lang="en-US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221057" y="5615633"/>
            <a:ext cx="4707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Quale è il cammino libero medio degli elettroni?</a:t>
            </a:r>
            <a:endParaRPr lang="en-US" dirty="0"/>
          </a:p>
        </p:txBody>
      </p:sp>
      <p:graphicFrame>
        <p:nvGraphicFramePr>
          <p:cNvPr id="25" name="Oggetto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291407"/>
              </p:ext>
            </p:extLst>
          </p:nvPr>
        </p:nvGraphicFramePr>
        <p:xfrm>
          <a:off x="4878625" y="4245133"/>
          <a:ext cx="41275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zione" r:id="rId5" imgW="1854000" imgH="419040" progId="Equation.3">
                  <p:embed/>
                </p:oleObj>
              </mc:Choice>
              <mc:Fallback>
                <p:oleObj name="Equazione" r:id="rId5" imgW="185400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8625" y="4245133"/>
                        <a:ext cx="41275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asellaDiTesto 25"/>
          <p:cNvSpPr txBox="1"/>
          <p:nvPr/>
        </p:nvSpPr>
        <p:spPr>
          <a:xfrm>
            <a:off x="221057" y="6012261"/>
            <a:ext cx="709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Per quale intensità di campo E la velocità </a:t>
            </a:r>
            <a:r>
              <a:rPr lang="it-IT" dirty="0" err="1" smtClean="0"/>
              <a:t>v</a:t>
            </a:r>
            <a:r>
              <a:rPr lang="it-IT" baseline="-25000" dirty="0" err="1" smtClean="0"/>
              <a:t>n</a:t>
            </a:r>
            <a:r>
              <a:rPr lang="it-IT" dirty="0" smtClean="0"/>
              <a:t> diventa confrontabile con </a:t>
            </a:r>
            <a:r>
              <a:rPr lang="it-IT" dirty="0" err="1" smtClean="0"/>
              <a:t>v</a:t>
            </a:r>
            <a:r>
              <a:rPr lang="it-IT" baseline="-25000" dirty="0" err="1" smtClean="0"/>
              <a:t>th</a:t>
            </a:r>
            <a:r>
              <a:rPr lang="it-IT" dirty="0" smtClean="0"/>
              <a:t>?</a:t>
            </a:r>
            <a:endParaRPr lang="en-US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292871" y="5246301"/>
            <a:ext cx="2076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Facciamo due conti.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923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 animBg="1"/>
      <p:bldP spid="11" grpId="0" animBg="1"/>
      <p:bldP spid="21" grpId="0"/>
      <p:bldP spid="22" grpId="0"/>
      <p:bldP spid="23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o 22"/>
          <p:cNvGrpSpPr/>
          <p:nvPr/>
        </p:nvGrpSpPr>
        <p:grpSpPr>
          <a:xfrm>
            <a:off x="0" y="2210937"/>
            <a:ext cx="9034818" cy="3603008"/>
            <a:chOff x="0" y="2210937"/>
            <a:chExt cx="9034818" cy="3603008"/>
          </a:xfrm>
        </p:grpSpPr>
        <p:sp>
          <p:nvSpPr>
            <p:cNvPr id="17" name="Rettangolo 16"/>
            <p:cNvSpPr/>
            <p:nvPr/>
          </p:nvSpPr>
          <p:spPr>
            <a:xfrm>
              <a:off x="0" y="4669808"/>
              <a:ext cx="6277970" cy="114413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286603" y="2210937"/>
              <a:ext cx="3323272" cy="7132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Connettore 2 17"/>
            <p:cNvCxnSpPr/>
            <p:nvPr/>
          </p:nvCxnSpPr>
          <p:spPr>
            <a:xfrm>
              <a:off x="3609875" y="2924175"/>
              <a:ext cx="2531618" cy="17456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2 19"/>
            <p:cNvCxnSpPr/>
            <p:nvPr/>
          </p:nvCxnSpPr>
          <p:spPr>
            <a:xfrm flipV="1">
              <a:off x="5268036" y="4858603"/>
              <a:ext cx="873457" cy="1774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sellaDiTesto 20"/>
            <p:cNvSpPr txBox="1"/>
            <p:nvPr/>
          </p:nvSpPr>
          <p:spPr>
            <a:xfrm>
              <a:off x="6564573" y="4517409"/>
              <a:ext cx="2470245" cy="64633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La tecnologia ha già raggiunto queste soglie</a:t>
              </a:r>
              <a:endParaRPr lang="en-US" dirty="0"/>
            </a:p>
          </p:txBody>
        </p:sp>
      </p:grp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872683"/>
              </p:ext>
            </p:extLst>
          </p:nvPr>
        </p:nvGraphicFramePr>
        <p:xfrm>
          <a:off x="4699707" y="117997"/>
          <a:ext cx="4444293" cy="1004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4" name="Equazione" r:id="rId3" imgW="1854000" imgH="419040" progId="Equation.3">
                  <p:embed/>
                </p:oleObj>
              </mc:Choice>
              <mc:Fallback>
                <p:oleObj name="Equazione" r:id="rId3" imgW="185400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9707" y="117997"/>
                        <a:ext cx="4444293" cy="1004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tangolo 4"/>
          <p:cNvSpPr/>
          <p:nvPr/>
        </p:nvSpPr>
        <p:spPr>
          <a:xfrm>
            <a:off x="122830" y="364657"/>
            <a:ext cx="3487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Per un drogaggio di 10</a:t>
            </a:r>
            <a:r>
              <a:rPr lang="it-IT" baseline="30000" dirty="0" smtClean="0"/>
              <a:t>16</a:t>
            </a:r>
            <a:r>
              <a:rPr lang="it-IT" dirty="0" smtClean="0"/>
              <a:t> atomi/cm</a:t>
            </a:r>
            <a:r>
              <a:rPr lang="it-IT" baseline="30000" dirty="0" smtClean="0"/>
              <a:t>3</a:t>
            </a: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122830" y="1304331"/>
            <a:ext cx="5145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Quale è il cammino libero medio degli elettroni?</a:t>
            </a:r>
            <a:endParaRPr lang="en-US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867043"/>
              </p:ext>
            </p:extLst>
          </p:nvPr>
        </p:nvGraphicFramePr>
        <p:xfrm>
          <a:off x="3158699" y="1673663"/>
          <a:ext cx="22479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" name="Equazione" r:id="rId5" imgW="1130040" imgH="215640" progId="Equation.3">
                  <p:embed/>
                </p:oleObj>
              </mc:Choice>
              <mc:Fallback>
                <p:oleObj name="Equazione" r:id="rId5" imgW="113004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58699" y="1673663"/>
                        <a:ext cx="2247900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636946"/>
              </p:ext>
            </p:extLst>
          </p:nvPr>
        </p:nvGraphicFramePr>
        <p:xfrm>
          <a:off x="5923129" y="1619071"/>
          <a:ext cx="1789746" cy="496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" name="Equazione" r:id="rId7" imgW="774360" imgH="215640" progId="Equation.3">
                  <p:embed/>
                </p:oleObj>
              </mc:Choice>
              <mc:Fallback>
                <p:oleObj name="Equazione" r:id="rId7" imgW="774360" imgH="215640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3129" y="1619071"/>
                        <a:ext cx="1789746" cy="496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19507"/>
              </p:ext>
            </p:extLst>
          </p:nvPr>
        </p:nvGraphicFramePr>
        <p:xfrm>
          <a:off x="258663" y="2178122"/>
          <a:ext cx="335121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7" name="Equazione" r:id="rId9" imgW="1180800" imgH="190440" progId="Equation.3">
                  <p:embed/>
                </p:oleObj>
              </mc:Choice>
              <mc:Fallback>
                <p:oleObj name="Equazione" r:id="rId9" imgW="118080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8663" y="2178122"/>
                        <a:ext cx="3351212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10"/>
          <p:cNvSpPr/>
          <p:nvPr/>
        </p:nvSpPr>
        <p:spPr>
          <a:xfrm>
            <a:off x="122830" y="3290501"/>
            <a:ext cx="8789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Per quale intensità di campo E la velocità </a:t>
            </a:r>
            <a:r>
              <a:rPr lang="it-IT" dirty="0" err="1" smtClean="0"/>
              <a:t>v</a:t>
            </a:r>
            <a:r>
              <a:rPr lang="it-IT" baseline="-25000" dirty="0" err="1" smtClean="0"/>
              <a:t>n</a:t>
            </a:r>
            <a:r>
              <a:rPr lang="it-IT" dirty="0" smtClean="0"/>
              <a:t> diventa confrontabile (diciamo il 5%) con </a:t>
            </a:r>
            <a:r>
              <a:rPr lang="it-IT" dirty="0" err="1" smtClean="0"/>
              <a:t>v</a:t>
            </a:r>
            <a:r>
              <a:rPr lang="it-IT" baseline="-25000" dirty="0" err="1" smtClean="0"/>
              <a:t>th</a:t>
            </a:r>
            <a:r>
              <a:rPr lang="it-IT" dirty="0" smtClean="0"/>
              <a:t>?</a:t>
            </a:r>
            <a:endParaRPr lang="en-US" dirty="0"/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225369"/>
              </p:ext>
            </p:extLst>
          </p:nvPr>
        </p:nvGraphicFramePr>
        <p:xfrm>
          <a:off x="3777017" y="3947898"/>
          <a:ext cx="1570652" cy="50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" name="Equazione" r:id="rId11" imgW="596880" imgH="190440" progId="Equation.3">
                  <p:embed/>
                </p:oleObj>
              </mc:Choice>
              <mc:Fallback>
                <p:oleObj name="Equazione" r:id="rId11" imgW="59688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77017" y="3947898"/>
                        <a:ext cx="1570652" cy="501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125183"/>
              </p:ext>
            </p:extLst>
          </p:nvPr>
        </p:nvGraphicFramePr>
        <p:xfrm>
          <a:off x="0" y="4690279"/>
          <a:ext cx="6316663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9" name="Equazione" r:id="rId13" imgW="2400120" imgH="380880" progId="Equation.3">
                  <p:embed/>
                </p:oleObj>
              </mc:Choice>
              <mc:Fallback>
                <p:oleObj name="Equazione" r:id="rId13" imgW="2400120" imgH="380880" progId="Equation.3">
                  <p:embed/>
                  <p:pic>
                    <p:nvPicPr>
                      <p:cNvPr id="0" name="Ogget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690279"/>
                        <a:ext cx="6316663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uppo 25"/>
          <p:cNvGrpSpPr/>
          <p:nvPr/>
        </p:nvGrpSpPr>
        <p:grpSpPr>
          <a:xfrm>
            <a:off x="5471428" y="5813945"/>
            <a:ext cx="3440560" cy="923330"/>
            <a:chOff x="5471428" y="5813945"/>
            <a:chExt cx="3440560" cy="923330"/>
          </a:xfrm>
        </p:grpSpPr>
        <p:sp>
          <p:nvSpPr>
            <p:cNvPr id="24" name="CasellaDiTesto 23"/>
            <p:cNvSpPr txBox="1"/>
            <p:nvPr/>
          </p:nvSpPr>
          <p:spPr>
            <a:xfrm>
              <a:off x="5471428" y="5813945"/>
              <a:ext cx="3440560" cy="923330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Questo ci porta già alla prima delle considerazioni del paragrafo finale di questo capitolo </a:t>
              </a:r>
              <a:endParaRPr lang="en-US" dirty="0"/>
            </a:p>
          </p:txBody>
        </p:sp>
        <p:sp>
          <p:nvSpPr>
            <p:cNvPr id="25" name="Freccia a destra 24"/>
            <p:cNvSpPr/>
            <p:nvPr/>
          </p:nvSpPr>
          <p:spPr>
            <a:xfrm>
              <a:off x="7451678" y="6441743"/>
              <a:ext cx="348017" cy="295532"/>
            </a:xfrm>
            <a:prstGeom prst="rightArrow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913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t="2715" r="1918"/>
          <a:stretch/>
        </p:blipFill>
        <p:spPr bwMode="auto">
          <a:xfrm>
            <a:off x="109182" y="136478"/>
            <a:ext cx="5076967" cy="480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671050" y="162930"/>
            <a:ext cx="2869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1) Saturazione </a:t>
            </a:r>
            <a:r>
              <a:rPr lang="it-IT" b="1" dirty="0" smtClean="0">
                <a:solidFill>
                  <a:srgbClr val="FF0000"/>
                </a:solidFill>
              </a:rPr>
              <a:t>delle velocità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t="61997" r="67753" b="5820"/>
          <a:stretch/>
        </p:blipFill>
        <p:spPr bwMode="auto">
          <a:xfrm>
            <a:off x="4653888" y="4503760"/>
            <a:ext cx="3848669" cy="235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t="2715" r="1918" b="89270"/>
          <a:stretch/>
        </p:blipFill>
        <p:spPr bwMode="auto">
          <a:xfrm>
            <a:off x="109182" y="136479"/>
            <a:ext cx="5076967" cy="39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671050" y="162930"/>
            <a:ext cx="2902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2</a:t>
            </a:r>
            <a:r>
              <a:rPr lang="it-IT" b="1" dirty="0" smtClean="0">
                <a:solidFill>
                  <a:srgbClr val="FF0000"/>
                </a:solidFill>
              </a:rPr>
              <a:t>) Moltiplicazione a  valanga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" name="Connettore 2 4"/>
          <p:cNvCxnSpPr/>
          <p:nvPr/>
        </p:nvCxnSpPr>
        <p:spPr>
          <a:xfrm>
            <a:off x="34431" y="3126229"/>
            <a:ext cx="20877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V="1">
            <a:off x="2122217" y="2190125"/>
            <a:ext cx="136859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H="1">
            <a:off x="754511" y="3131545"/>
            <a:ext cx="1338300" cy="9307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V="1">
            <a:off x="3474829" y="1722073"/>
            <a:ext cx="1672170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H="1">
            <a:off x="1906639" y="2190125"/>
            <a:ext cx="1553878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V="1">
            <a:off x="1918392" y="1398037"/>
            <a:ext cx="996359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>
            <a:off x="898527" y="2514418"/>
            <a:ext cx="1042598" cy="9718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2914751" y="605949"/>
            <a:ext cx="129614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>
            <a:off x="1690615" y="1398037"/>
            <a:ext cx="1246354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1690615" y="2046109"/>
            <a:ext cx="1656184" cy="612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 flipV="1">
            <a:off x="322463" y="1470045"/>
            <a:ext cx="1368152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V="1">
            <a:off x="3352517" y="2514418"/>
            <a:ext cx="1794482" cy="143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1690615" y="2645848"/>
            <a:ext cx="1656184" cy="1800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545910" y="4817660"/>
            <a:ext cx="5101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 non solo la velocità </a:t>
            </a:r>
            <a:r>
              <a:rPr lang="it-IT" dirty="0" err="1" smtClean="0"/>
              <a:t>v</a:t>
            </a:r>
            <a:r>
              <a:rPr lang="it-IT" baseline="-25000" dirty="0" err="1" smtClean="0"/>
              <a:t>n</a:t>
            </a:r>
            <a:r>
              <a:rPr lang="it-IT" dirty="0" smtClean="0"/>
              <a:t> raggiunge la saturazione v</a:t>
            </a:r>
            <a:r>
              <a:rPr lang="it-IT" baseline="-25000" dirty="0" smtClean="0"/>
              <a:t>s</a:t>
            </a:r>
            <a:r>
              <a:rPr lang="it-IT" dirty="0" smtClean="0"/>
              <a:t> </a:t>
            </a:r>
          </a:p>
          <a:p>
            <a:r>
              <a:rPr lang="it-IT" dirty="0"/>
              <a:t>m</a:t>
            </a:r>
            <a:r>
              <a:rPr lang="it-IT" dirty="0" smtClean="0"/>
              <a:t>a l’energia cinetica  mv</a:t>
            </a:r>
            <a:r>
              <a:rPr lang="it-IT" baseline="-25000" dirty="0" smtClean="0"/>
              <a:t>s</a:t>
            </a:r>
            <a:r>
              <a:rPr lang="it-IT" baseline="30000" dirty="0" smtClean="0"/>
              <a:t>2</a:t>
            </a:r>
            <a:r>
              <a:rPr lang="it-IT" dirty="0" smtClean="0"/>
              <a:t>/2 acquisita tra gli urti </a:t>
            </a:r>
          </a:p>
          <a:p>
            <a:r>
              <a:rPr lang="it-IT" dirty="0" smtClean="0"/>
              <a:t>è sufficiente (&gt;</a:t>
            </a:r>
            <a:r>
              <a:rPr lang="it-IT" dirty="0" err="1" smtClean="0"/>
              <a:t>E</a:t>
            </a:r>
            <a:r>
              <a:rPr lang="it-IT" baseline="-25000" dirty="0" err="1" smtClean="0"/>
              <a:t>g</a:t>
            </a:r>
            <a:r>
              <a:rPr lang="it-IT" dirty="0" smtClean="0"/>
              <a:t>) a creare una nuova coppia e-h</a:t>
            </a:r>
          </a:p>
          <a:p>
            <a:r>
              <a:rPr lang="it-IT" dirty="0"/>
              <a:t>a</a:t>
            </a:r>
            <a:r>
              <a:rPr lang="it-IT" dirty="0" smtClean="0"/>
              <a:t>bbiamo la moltiplicazione a valanga:</a:t>
            </a:r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45909" y="6211669"/>
            <a:ext cx="5433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Da una singola particella in moto (piccolissima corrente)</a:t>
            </a:r>
          </a:p>
          <a:p>
            <a:r>
              <a:rPr lang="it-IT" dirty="0"/>
              <a:t>s</a:t>
            </a:r>
            <a:r>
              <a:rPr lang="it-IT" dirty="0" smtClean="0"/>
              <a:t>i ottiene una corrente continuamente crescente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8" t="30849" r="45280" b="14226"/>
          <a:stretch/>
        </p:blipFill>
        <p:spPr bwMode="auto">
          <a:xfrm>
            <a:off x="5622878" y="1001993"/>
            <a:ext cx="3521122" cy="40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5850362" y="532263"/>
            <a:ext cx="2544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(ionizzazione da impatto)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</TotalTime>
  <Words>922</Words>
  <Application>Microsoft Office PowerPoint</Application>
  <PresentationFormat>Presentazione su schermo (4:3)</PresentationFormat>
  <Paragraphs>109</Paragraphs>
  <Slides>12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Tema di Office</vt:lpstr>
      <vt:lpstr>Equazione</vt:lpstr>
      <vt:lpstr>Microsoft Equation 3.0</vt:lpstr>
      <vt:lpstr>Correnti</vt:lpstr>
      <vt:lpstr>Corrente di Diffusione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Massimo</dc:creator>
  <cp:lastModifiedBy>Massimo</cp:lastModifiedBy>
  <cp:revision>55</cp:revision>
  <dcterms:created xsi:type="dcterms:W3CDTF">2020-03-21T11:56:33Z</dcterms:created>
  <dcterms:modified xsi:type="dcterms:W3CDTF">2020-03-24T10:50:09Z</dcterms:modified>
</cp:coreProperties>
</file>