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-828" y="-120"/>
      </p:cViewPr>
      <p:guideLst>
        <p:guide orient="horz" pos="1773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9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4.wmf"/><Relationship Id="rId1" Type="http://schemas.openxmlformats.org/officeDocument/2006/relationships/image" Target="../media/image25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A0DF-5B5A-44F0-B359-54D5601E44E0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247-0203-4B56-9367-0DD07BAD12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2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A0DF-5B5A-44F0-B359-54D5601E44E0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247-0203-4B56-9367-0DD07BAD12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3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A0DF-5B5A-44F0-B359-54D5601E44E0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247-0203-4B56-9367-0DD07BAD12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6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A0DF-5B5A-44F0-B359-54D5601E44E0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247-0203-4B56-9367-0DD07BAD12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8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A0DF-5B5A-44F0-B359-54D5601E44E0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247-0203-4B56-9367-0DD07BAD12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9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A0DF-5B5A-44F0-B359-54D5601E44E0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247-0203-4B56-9367-0DD07BAD12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6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A0DF-5B5A-44F0-B359-54D5601E44E0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247-0203-4B56-9367-0DD07BAD12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0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A0DF-5B5A-44F0-B359-54D5601E44E0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247-0203-4B56-9367-0DD07BAD12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A0DF-5B5A-44F0-B359-54D5601E44E0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247-0203-4B56-9367-0DD07BAD12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6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A0DF-5B5A-44F0-B359-54D5601E44E0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247-0203-4B56-9367-0DD07BAD12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9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A0DF-5B5A-44F0-B359-54D5601E44E0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247-0203-4B56-9367-0DD07BAD12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6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FA0DF-5B5A-44F0-B359-54D5601E44E0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7247-0203-4B56-9367-0DD07BAD12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5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gif"/><Relationship Id="rId4" Type="http://schemas.openxmlformats.org/officeDocument/2006/relationships/image" Target="../media/image1.wmf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21" Type="http://schemas.openxmlformats.org/officeDocument/2006/relationships/image" Target="../media/image18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image" Target="../media/image17.wmf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3.wmf"/><Relationship Id="rId22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7" Type="http://schemas.openxmlformats.org/officeDocument/2006/relationships/image" Target="../media/image20.png"/><Relationship Id="rId2" Type="http://schemas.microsoft.com/office/2007/relationships/media" Target="../media/media1.wmv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3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9.wmf"/><Relationship Id="rId22" Type="http://schemas.openxmlformats.org/officeDocument/2006/relationships/image" Target="../media/image3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59558" y="1528714"/>
            <a:ext cx="4992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Fenomeni di Trasporto = movimento </a:t>
            </a:r>
            <a:r>
              <a:rPr lang="it-IT" i="1" dirty="0" smtClean="0"/>
              <a:t>netto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Portatori = cariche elettriche (elettroni e lacune)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206609" y="13646"/>
            <a:ext cx="4730782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Fenomeni di trasporto dei</a:t>
            </a:r>
          </a:p>
          <a:p>
            <a:pPr algn="ctr"/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portatori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06560" y="13646"/>
            <a:ext cx="473078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Correnti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192465"/>
              </p:ext>
            </p:extLst>
          </p:nvPr>
        </p:nvGraphicFramePr>
        <p:xfrm>
          <a:off x="425131" y="2954526"/>
          <a:ext cx="2668588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zione" r:id="rId3" imgW="774360" imgH="342720" progId="Equation.3">
                  <p:embed/>
                </p:oleObj>
              </mc:Choice>
              <mc:Fallback>
                <p:oleObj name="Equazione" r:id="rId3" imgW="77436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131" y="2954526"/>
                        <a:ext cx="2668588" cy="118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2867217" y="2175045"/>
            <a:ext cx="6276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Ci sono movimenti di cariche che non danno luogo a correnti?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Si. Quelle a valor medio nullo: la agitazione termica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Quale è la velocità termica (velocità media di questo moto)?</a:t>
            </a:r>
            <a:endParaRPr lang="en-US" dirty="0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249300"/>
              </p:ext>
            </p:extLst>
          </p:nvPr>
        </p:nvGraphicFramePr>
        <p:xfrm>
          <a:off x="5717481" y="2968175"/>
          <a:ext cx="280035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Equazione" r:id="rId5" imgW="812520" imgH="342720" progId="Equation.3">
                  <p:embed/>
                </p:oleObj>
              </mc:Choice>
              <mc:Fallback>
                <p:oleObj name="Equazione" r:id="rId5" imgW="812520" imgH="34272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7481" y="2968175"/>
                        <a:ext cx="2800350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691322"/>
              </p:ext>
            </p:extLst>
          </p:nvPr>
        </p:nvGraphicFramePr>
        <p:xfrm>
          <a:off x="1726791" y="3966735"/>
          <a:ext cx="5390865" cy="523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Equazione" r:id="rId7" imgW="2222280" imgH="215640" progId="Equation.3">
                  <p:embed/>
                </p:oleObj>
              </mc:Choice>
              <mc:Fallback>
                <p:oleObj name="Equazione" r:id="rId7" imgW="2222280" imgH="21564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791" y="3966735"/>
                        <a:ext cx="5390865" cy="523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20" descr="Risultati immagini per stazione spaziale internazion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5"/>
          <a:stretch/>
        </p:blipFill>
        <p:spPr bwMode="auto">
          <a:xfrm flipH="1">
            <a:off x="1593830" y="4502087"/>
            <a:ext cx="5022376" cy="242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Gif Animate Auto (18)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656" y="5390723"/>
            <a:ext cx="19050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58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44218E-6 L -0.22361 -0.06221 C -0.27049 -0.07632 -0.34063 -0.08372 -0.41354 -0.08372 C -0.49688 -0.08372 -0.56337 -0.07632 -0.61024 -0.06221 L -0.83333 -2.44218E-6 " pathEditMode="relative" rAng="0" ptsTypes="FffFF">
                                      <p:cBhvr>
                                        <p:cTn id="55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67" y="-4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5900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Come calcoliamo le correnti?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80844"/>
              </p:ext>
            </p:extLst>
          </p:nvPr>
        </p:nvGraphicFramePr>
        <p:xfrm>
          <a:off x="3122045" y="632962"/>
          <a:ext cx="2702582" cy="1018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zione" r:id="rId3" imgW="571320" imgH="215640" progId="Equation.3">
                  <p:embed/>
                </p:oleObj>
              </mc:Choice>
              <mc:Fallback>
                <p:oleObj name="Equazione" r:id="rId3" imgW="5713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2045" y="632962"/>
                        <a:ext cx="2702582" cy="1018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uppo 14"/>
          <p:cNvGrpSpPr/>
          <p:nvPr/>
        </p:nvGrpSpPr>
        <p:grpSpPr>
          <a:xfrm>
            <a:off x="3122045" y="1255594"/>
            <a:ext cx="1556195" cy="711958"/>
            <a:chOff x="3122045" y="1255594"/>
            <a:chExt cx="1556195" cy="711958"/>
          </a:xfrm>
        </p:grpSpPr>
        <p:sp>
          <p:nvSpPr>
            <p:cNvPr id="8" name="CasellaDiTesto 7"/>
            <p:cNvSpPr txBox="1"/>
            <p:nvPr/>
          </p:nvSpPr>
          <p:spPr>
            <a:xfrm>
              <a:off x="3122045" y="1598220"/>
              <a:ext cx="1556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c</a:t>
              </a:r>
              <a:r>
                <a:rPr lang="it-IT" dirty="0" smtClean="0"/>
                <a:t>arica elettrica</a:t>
              </a:r>
              <a:endParaRPr lang="en-US" dirty="0"/>
            </a:p>
          </p:txBody>
        </p:sp>
        <p:cxnSp>
          <p:nvCxnSpPr>
            <p:cNvPr id="10" name="Connettore 2 9"/>
            <p:cNvCxnSpPr/>
            <p:nvPr/>
          </p:nvCxnSpPr>
          <p:spPr>
            <a:xfrm flipV="1">
              <a:off x="4285397" y="1255594"/>
              <a:ext cx="286603" cy="3426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o 15"/>
          <p:cNvGrpSpPr/>
          <p:nvPr/>
        </p:nvGrpSpPr>
        <p:grpSpPr>
          <a:xfrm>
            <a:off x="4804012" y="1255594"/>
            <a:ext cx="2109937" cy="928890"/>
            <a:chOff x="4804012" y="1255594"/>
            <a:chExt cx="2109937" cy="928890"/>
          </a:xfrm>
        </p:grpSpPr>
        <p:sp>
          <p:nvSpPr>
            <p:cNvPr id="6" name="CasellaDiTesto 5"/>
            <p:cNvSpPr txBox="1"/>
            <p:nvPr/>
          </p:nvSpPr>
          <p:spPr>
            <a:xfrm>
              <a:off x="4804012" y="1815152"/>
              <a:ext cx="2109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d</a:t>
              </a:r>
              <a:r>
                <a:rPr lang="it-IT" dirty="0" smtClean="0"/>
                <a:t>ensità delle cariche</a:t>
              </a:r>
              <a:endParaRPr lang="en-US" dirty="0"/>
            </a:p>
          </p:txBody>
        </p:sp>
        <p:cxnSp>
          <p:nvCxnSpPr>
            <p:cNvPr id="12" name="Connettore 2 11"/>
            <p:cNvCxnSpPr/>
            <p:nvPr/>
          </p:nvCxnSpPr>
          <p:spPr>
            <a:xfrm flipH="1" flipV="1">
              <a:off x="4981433" y="1255594"/>
              <a:ext cx="54591" cy="5595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o 16"/>
          <p:cNvGrpSpPr/>
          <p:nvPr/>
        </p:nvGrpSpPr>
        <p:grpSpPr>
          <a:xfrm>
            <a:off x="5527343" y="533105"/>
            <a:ext cx="2482610" cy="369332"/>
            <a:chOff x="5527343" y="533105"/>
            <a:chExt cx="2482610" cy="369332"/>
          </a:xfrm>
        </p:grpSpPr>
        <p:sp>
          <p:nvSpPr>
            <p:cNvPr id="7" name="CasellaDiTesto 6"/>
            <p:cNvSpPr txBox="1"/>
            <p:nvPr/>
          </p:nvSpPr>
          <p:spPr>
            <a:xfrm>
              <a:off x="5858980" y="533105"/>
              <a:ext cx="2150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velocità delle cariche</a:t>
              </a:r>
              <a:endParaRPr lang="en-US" dirty="0"/>
            </a:p>
          </p:txBody>
        </p:sp>
        <p:cxnSp>
          <p:nvCxnSpPr>
            <p:cNvPr id="14" name="Connettore 2 13"/>
            <p:cNvCxnSpPr>
              <a:stCxn id="7" idx="1"/>
            </p:cNvCxnSpPr>
            <p:nvPr/>
          </p:nvCxnSpPr>
          <p:spPr>
            <a:xfrm flipH="1">
              <a:off x="5527343" y="717771"/>
              <a:ext cx="331637" cy="1846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sellaDiTesto 17"/>
          <p:cNvSpPr txBox="1"/>
          <p:nvPr/>
        </p:nvSpPr>
        <p:spPr>
          <a:xfrm>
            <a:off x="423081" y="3098042"/>
            <a:ext cx="8434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Dobbiamo partire da una equazione che ci dica</a:t>
            </a:r>
          </a:p>
          <a:p>
            <a:endParaRPr lang="it-IT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come cambia la densità di cariche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nello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spazio e nel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tempo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49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dirty="0" smtClean="0"/>
              <a:t>Equazione di Continuità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66019"/>
            <a:ext cx="8686800" cy="22629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Il suo «titolo» è dato dal primo membro</a:t>
            </a:r>
          </a:p>
          <a:p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c</a:t>
            </a:r>
            <a:r>
              <a:rPr lang="it-IT" dirty="0" smtClean="0"/>
              <a:t>he significa «variazione nel tempo della densità»</a:t>
            </a:r>
            <a:endParaRPr lang="en-US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37667"/>
              </p:ext>
            </p:extLst>
          </p:nvPr>
        </p:nvGraphicFramePr>
        <p:xfrm>
          <a:off x="2699792" y="1772816"/>
          <a:ext cx="29559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zione" r:id="rId3" imgW="990360" imgH="355320" progId="Equation.3">
                  <p:embed/>
                </p:oleObj>
              </mc:Choice>
              <mc:Fallback>
                <p:oleObj name="Equazione" r:id="rId3" imgW="990360" imgH="355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9792" y="1772816"/>
                        <a:ext cx="2955925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79512" y="3571559"/>
            <a:ext cx="87419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Equivale a rispondere alla domanda: 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come cambia, giorno per giorno, la densità di abitanti di Quartu?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563928" y="4315162"/>
            <a:ext cx="7973145" cy="553998"/>
            <a:chOff x="585427" y="4869160"/>
            <a:chExt cx="7973145" cy="553998"/>
          </a:xfrm>
        </p:grpSpPr>
        <p:sp>
          <p:nvSpPr>
            <p:cNvPr id="6" name="CasellaDiTesto 5"/>
            <p:cNvSpPr txBox="1"/>
            <p:nvPr/>
          </p:nvSpPr>
          <p:spPr>
            <a:xfrm>
              <a:off x="585427" y="4869160"/>
              <a:ext cx="79731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Numero di arrivi in un giorno – Numero di partenze in un giorno + numero di nati in un giorno – numero di morti in un giorno</a:t>
              </a:r>
              <a:endParaRPr lang="en-US" sz="1200" dirty="0"/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585427" y="5146159"/>
              <a:ext cx="79731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>
              <a:off x="3470415" y="5146159"/>
              <a:ext cx="22031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Superficie del comune di Quartu</a:t>
              </a:r>
              <a:endParaRPr lang="en-US" sz="1200" dirty="0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358603" y="5595442"/>
            <a:ext cx="8580682" cy="534114"/>
            <a:chOff x="358603" y="5595442"/>
            <a:chExt cx="8580682" cy="534114"/>
          </a:xfrm>
        </p:grpSpPr>
        <p:sp>
          <p:nvSpPr>
            <p:cNvPr id="10" name="CasellaDiTesto 9"/>
            <p:cNvSpPr txBox="1"/>
            <p:nvPr/>
          </p:nvSpPr>
          <p:spPr>
            <a:xfrm>
              <a:off x="358603" y="5595442"/>
              <a:ext cx="85806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Numero di ingressi al secondo– Numero di uscite al secondo+ numero di generazioni al secondo– numero di ricombinazioni al secondo</a:t>
              </a:r>
              <a:endParaRPr lang="en-US" sz="1200" dirty="0"/>
            </a:p>
          </p:txBody>
        </p:sp>
        <p:cxnSp>
          <p:nvCxnSpPr>
            <p:cNvPr id="11" name="Connettore 1 10"/>
            <p:cNvCxnSpPr/>
            <p:nvPr/>
          </p:nvCxnSpPr>
          <p:spPr>
            <a:xfrm>
              <a:off x="358603" y="5852557"/>
              <a:ext cx="84267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/>
            <p:cNvSpPr txBox="1"/>
            <p:nvPr/>
          </p:nvSpPr>
          <p:spPr>
            <a:xfrm>
              <a:off x="4240849" y="5852557"/>
              <a:ext cx="6622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Volume</a:t>
              </a:r>
              <a:endParaRPr lang="en-US" sz="1200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6372200" y="1988840"/>
            <a:ext cx="277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FF0000"/>
                </a:solidFill>
              </a:rPr>
              <a:t>Come sarà per gli elettroni?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588224" y="836712"/>
            <a:ext cx="2333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FF0000"/>
                </a:solidFill>
              </a:rPr>
              <a:t>facciamo: per le lacune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20" name="Connettore 2 19"/>
          <p:cNvCxnSpPr/>
          <p:nvPr/>
        </p:nvCxnSpPr>
        <p:spPr>
          <a:xfrm>
            <a:off x="3635896" y="2358172"/>
            <a:ext cx="0" cy="3087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32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ttore 1 48"/>
          <p:cNvCxnSpPr/>
          <p:nvPr/>
        </p:nvCxnSpPr>
        <p:spPr>
          <a:xfrm>
            <a:off x="3050080" y="3098120"/>
            <a:ext cx="3265682" cy="473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V="1">
            <a:off x="3576691" y="2369733"/>
            <a:ext cx="2055020" cy="1274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3"/>
          <p:cNvGrpSpPr/>
          <p:nvPr/>
        </p:nvGrpSpPr>
        <p:grpSpPr>
          <a:xfrm>
            <a:off x="467544" y="322023"/>
            <a:ext cx="8580682" cy="534114"/>
            <a:chOff x="358603" y="5595442"/>
            <a:chExt cx="8580682" cy="534114"/>
          </a:xfrm>
        </p:grpSpPr>
        <p:sp>
          <p:nvSpPr>
            <p:cNvPr id="5" name="CasellaDiTesto 4"/>
            <p:cNvSpPr txBox="1"/>
            <p:nvPr/>
          </p:nvSpPr>
          <p:spPr>
            <a:xfrm>
              <a:off x="358603" y="5595442"/>
              <a:ext cx="85806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Numero di ingressi al secondo– Numero di uscite al secondo+ numero di generazioni al secondo– numero di ricombinazioni al secondo</a:t>
              </a:r>
              <a:endParaRPr lang="en-US" sz="1200" dirty="0"/>
            </a:p>
          </p:txBody>
        </p:sp>
        <p:cxnSp>
          <p:nvCxnSpPr>
            <p:cNvPr id="6" name="Connettore 1 5"/>
            <p:cNvCxnSpPr/>
            <p:nvPr/>
          </p:nvCxnSpPr>
          <p:spPr>
            <a:xfrm>
              <a:off x="358603" y="5852557"/>
              <a:ext cx="84267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sellaDiTesto 6"/>
            <p:cNvSpPr txBox="1"/>
            <p:nvPr/>
          </p:nvSpPr>
          <p:spPr>
            <a:xfrm>
              <a:off x="4240849" y="5852557"/>
              <a:ext cx="6622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Volume</a:t>
              </a:r>
              <a:endParaRPr lang="en-US" sz="1200" dirty="0"/>
            </a:p>
          </p:txBody>
        </p:sp>
      </p:grp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431919"/>
              </p:ext>
            </p:extLst>
          </p:nvPr>
        </p:nvGraphicFramePr>
        <p:xfrm>
          <a:off x="32226" y="312529"/>
          <a:ext cx="4587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" name="Equazione" r:id="rId3" imgW="304560" imgH="355320" progId="Equation.3">
                  <p:embed/>
                </p:oleObj>
              </mc:Choice>
              <mc:Fallback>
                <p:oleObj name="Equazione" r:id="rId3" imgW="304560" imgH="355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26" y="312529"/>
                        <a:ext cx="458787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3540641" y="1828800"/>
            <a:ext cx="1471446" cy="1722474"/>
          </a:xfrm>
          <a:prstGeom prst="rect">
            <a:avLst/>
          </a:prstGeom>
          <a:solidFill>
            <a:schemeClr val="bg1"/>
          </a:solidFill>
          <a:scene3d>
            <a:camera prst="isometricOffAxis2Right"/>
            <a:lightRig rig="threePt" dir="t"/>
          </a:scene3d>
          <a:sp3d extrusionH="431800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0070C0"/>
                </a:solidFill>
              </a:rPr>
              <a:t>A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389799" y="371748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691485" y="374938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x</a:t>
            </a:r>
            <a:r>
              <a:rPr lang="it-IT" dirty="0" err="1" smtClean="0"/>
              <a:t>+dx</a:t>
            </a:r>
            <a:endParaRPr lang="en-US" dirty="0"/>
          </a:p>
        </p:txBody>
      </p:sp>
      <p:cxnSp>
        <p:nvCxnSpPr>
          <p:cNvPr id="17" name="Connettore 2 16"/>
          <p:cNvCxnSpPr/>
          <p:nvPr/>
        </p:nvCxnSpPr>
        <p:spPr>
          <a:xfrm>
            <a:off x="2518430" y="3512807"/>
            <a:ext cx="3157870" cy="473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 flipV="1">
            <a:off x="3540642" y="1095154"/>
            <a:ext cx="36049" cy="2549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o 26"/>
          <p:cNvGrpSpPr/>
          <p:nvPr/>
        </p:nvGrpSpPr>
        <p:grpSpPr>
          <a:xfrm>
            <a:off x="4263653" y="577757"/>
            <a:ext cx="1317009" cy="635187"/>
            <a:chOff x="4274288" y="579138"/>
            <a:chExt cx="1317009" cy="635187"/>
          </a:xfrm>
        </p:grpSpPr>
        <p:sp>
          <p:nvSpPr>
            <p:cNvPr id="9" name="Ovale 8"/>
            <p:cNvSpPr/>
            <p:nvPr/>
          </p:nvSpPr>
          <p:spPr>
            <a:xfrm>
              <a:off x="4274288" y="579138"/>
              <a:ext cx="850605" cy="35652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6" name="Oggetto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7696325"/>
                </p:ext>
              </p:extLst>
            </p:nvPr>
          </p:nvGraphicFramePr>
          <p:xfrm>
            <a:off x="4888478" y="757401"/>
            <a:ext cx="702819" cy="4569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8" name="Equazione" r:id="rId5" imgW="253800" imgH="164880" progId="Equation.3">
                    <p:embed/>
                  </p:oleObj>
                </mc:Choice>
                <mc:Fallback>
                  <p:oleObj name="Equazione" r:id="rId5" imgW="253800" imgH="164880" progId="Equation.3">
                    <p:embed/>
                    <p:pic>
                      <p:nvPicPr>
                        <p:cNvPr id="0" name="Oggetto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8478" y="757401"/>
                          <a:ext cx="702819" cy="4569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Gruppo 37"/>
          <p:cNvGrpSpPr/>
          <p:nvPr/>
        </p:nvGrpSpPr>
        <p:grpSpPr>
          <a:xfrm>
            <a:off x="467544" y="322023"/>
            <a:ext cx="2922255" cy="3244048"/>
            <a:chOff x="467544" y="322023"/>
            <a:chExt cx="2922255" cy="3244048"/>
          </a:xfrm>
        </p:grpSpPr>
        <p:graphicFrame>
          <p:nvGraphicFramePr>
            <p:cNvPr id="25" name="Oggetto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3691351"/>
                </p:ext>
              </p:extLst>
            </p:nvPr>
          </p:nvGraphicFramePr>
          <p:xfrm>
            <a:off x="2402958" y="2624684"/>
            <a:ext cx="822325" cy="941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9" name="Equazione" r:id="rId7" imgW="342720" imgH="393480" progId="Equation.3">
                    <p:embed/>
                  </p:oleObj>
                </mc:Choice>
                <mc:Fallback>
                  <p:oleObj name="Equazione" r:id="rId7" imgW="34272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402958" y="2624684"/>
                          <a:ext cx="822325" cy="9413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" name="Gruppo 29"/>
            <p:cNvGrpSpPr/>
            <p:nvPr/>
          </p:nvGrpSpPr>
          <p:grpSpPr>
            <a:xfrm>
              <a:off x="467544" y="322023"/>
              <a:ext cx="2922255" cy="3190784"/>
              <a:chOff x="467544" y="322023"/>
              <a:chExt cx="2922255" cy="3190784"/>
            </a:xfrm>
          </p:grpSpPr>
          <p:sp>
            <p:nvSpPr>
              <p:cNvPr id="28" name="Ovale 27"/>
              <p:cNvSpPr/>
              <p:nvPr/>
            </p:nvSpPr>
            <p:spPr>
              <a:xfrm>
                <a:off x="467544" y="322023"/>
                <a:ext cx="1935414" cy="276999"/>
              </a:xfrm>
              <a:prstGeom prst="ellipse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e 28"/>
              <p:cNvSpPr/>
              <p:nvPr/>
            </p:nvSpPr>
            <p:spPr>
              <a:xfrm>
                <a:off x="2205683" y="2519916"/>
                <a:ext cx="1184116" cy="992891"/>
              </a:xfrm>
              <a:prstGeom prst="ellipse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ccia a destra 21"/>
              <p:cNvSpPr/>
              <p:nvPr/>
            </p:nvSpPr>
            <p:spPr>
              <a:xfrm rot="488043">
                <a:off x="2525517" y="2136316"/>
                <a:ext cx="829340" cy="55289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3" name="Connettore 2 32"/>
          <p:cNvCxnSpPr/>
          <p:nvPr/>
        </p:nvCxnSpPr>
        <p:spPr>
          <a:xfrm>
            <a:off x="4312168" y="1488558"/>
            <a:ext cx="445717" cy="9569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4289551" y="1214919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dx</a:t>
            </a:r>
            <a:endParaRPr lang="en-US" dirty="0"/>
          </a:p>
        </p:txBody>
      </p:sp>
      <p:grpSp>
        <p:nvGrpSpPr>
          <p:cNvPr id="37" name="Gruppo 36"/>
          <p:cNvGrpSpPr/>
          <p:nvPr/>
        </p:nvGrpSpPr>
        <p:grpSpPr>
          <a:xfrm>
            <a:off x="2518430" y="322023"/>
            <a:ext cx="3638843" cy="3580125"/>
            <a:chOff x="2518430" y="322023"/>
            <a:chExt cx="3638843" cy="3580125"/>
          </a:xfrm>
        </p:grpSpPr>
        <p:graphicFrame>
          <p:nvGraphicFramePr>
            <p:cNvPr id="31" name="Oggetto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7681496"/>
                </p:ext>
              </p:extLst>
            </p:nvPr>
          </p:nvGraphicFramePr>
          <p:xfrm>
            <a:off x="4695431" y="2962348"/>
            <a:ext cx="1398588" cy="93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0" name="Equazione" r:id="rId9" imgW="583920" imgH="393480" progId="Equation.3">
                    <p:embed/>
                  </p:oleObj>
                </mc:Choice>
                <mc:Fallback>
                  <p:oleObj name="Equazione" r:id="rId9" imgW="583920" imgH="393480" progId="Equation.3">
                    <p:embed/>
                    <p:pic>
                      <p:nvPicPr>
                        <p:cNvPr id="0" name="Oggetto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5431" y="2962348"/>
                          <a:ext cx="1398588" cy="939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Ovale 34"/>
            <p:cNvSpPr/>
            <p:nvPr/>
          </p:nvSpPr>
          <p:spPr>
            <a:xfrm>
              <a:off x="2518430" y="322023"/>
              <a:ext cx="1755858" cy="27699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e 35"/>
            <p:cNvSpPr/>
            <p:nvPr/>
          </p:nvSpPr>
          <p:spPr>
            <a:xfrm>
              <a:off x="4605993" y="2745100"/>
              <a:ext cx="1551280" cy="1157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ccia a destra 22"/>
            <p:cNvSpPr/>
            <p:nvPr/>
          </p:nvSpPr>
          <p:spPr>
            <a:xfrm rot="488043">
              <a:off x="4517350" y="2425623"/>
              <a:ext cx="829340" cy="552893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467544" y="116958"/>
            <a:ext cx="6324867" cy="5176064"/>
            <a:chOff x="467544" y="116958"/>
            <a:chExt cx="6324867" cy="5176064"/>
          </a:xfrm>
        </p:grpSpPr>
        <p:graphicFrame>
          <p:nvGraphicFramePr>
            <p:cNvPr id="39" name="Oggetto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53007"/>
                </p:ext>
              </p:extLst>
            </p:nvPr>
          </p:nvGraphicFramePr>
          <p:xfrm>
            <a:off x="1902837" y="4262438"/>
            <a:ext cx="1628988" cy="1030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1" name="Equazione" r:id="rId11" imgW="622080" imgH="393480" progId="Equation.3">
                    <p:embed/>
                  </p:oleObj>
                </mc:Choice>
                <mc:Fallback>
                  <p:oleObj name="Equazione" r:id="rId11" imgW="6220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902837" y="4262438"/>
                          <a:ext cx="1628988" cy="10305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Ovale 39"/>
            <p:cNvSpPr/>
            <p:nvPr/>
          </p:nvSpPr>
          <p:spPr>
            <a:xfrm>
              <a:off x="467544" y="116958"/>
              <a:ext cx="3822007" cy="818707"/>
            </a:xfrm>
            <a:prstGeom prst="ellipse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e 40"/>
            <p:cNvSpPr/>
            <p:nvPr/>
          </p:nvSpPr>
          <p:spPr>
            <a:xfrm rot="750660">
              <a:off x="1723470" y="2248447"/>
              <a:ext cx="5068941" cy="1881923"/>
            </a:xfrm>
            <a:prstGeom prst="ellipse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3644049" y="223284"/>
            <a:ext cx="2905607" cy="4725286"/>
            <a:chOff x="3644049" y="223284"/>
            <a:chExt cx="2905607" cy="4725286"/>
          </a:xfrm>
        </p:grpSpPr>
        <p:sp>
          <p:nvSpPr>
            <p:cNvPr id="43" name="Ovale 42"/>
            <p:cNvSpPr/>
            <p:nvPr/>
          </p:nvSpPr>
          <p:spPr>
            <a:xfrm>
              <a:off x="4349790" y="223284"/>
              <a:ext cx="2199866" cy="49435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4" name="Oggetto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6623822"/>
                </p:ext>
              </p:extLst>
            </p:nvPr>
          </p:nvGraphicFramePr>
          <p:xfrm>
            <a:off x="3644049" y="4550108"/>
            <a:ext cx="565150" cy="398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2" name="Equazione" r:id="rId13" imgW="215640" imgH="152280" progId="Equation.3">
                    <p:embed/>
                  </p:oleObj>
                </mc:Choice>
                <mc:Fallback>
                  <p:oleObj name="Equazione" r:id="rId13" imgW="215640" imgH="1522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644049" y="4550108"/>
                          <a:ext cx="565150" cy="3984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209929"/>
              </p:ext>
            </p:extLst>
          </p:nvPr>
        </p:nvGraphicFramePr>
        <p:xfrm>
          <a:off x="999046" y="4239694"/>
          <a:ext cx="882791" cy="1032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3" name="Equazione" r:id="rId15" imgW="304560" imgH="355320" progId="Equation.3">
                  <p:embed/>
                </p:oleObj>
              </mc:Choice>
              <mc:Fallback>
                <p:oleObj name="Equazione" r:id="rId15" imgW="304560" imgH="35532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046" y="4239694"/>
                        <a:ext cx="882791" cy="1032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o 11"/>
          <p:cNvGrpSpPr/>
          <p:nvPr/>
        </p:nvGrpSpPr>
        <p:grpSpPr>
          <a:xfrm>
            <a:off x="4292128" y="223284"/>
            <a:ext cx="4666006" cy="4701141"/>
            <a:chOff x="4292128" y="223284"/>
            <a:chExt cx="4666006" cy="4701141"/>
          </a:xfrm>
        </p:grpSpPr>
        <p:graphicFrame>
          <p:nvGraphicFramePr>
            <p:cNvPr id="2" name="Oggetto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6478913"/>
                </p:ext>
              </p:extLst>
            </p:nvPr>
          </p:nvGraphicFramePr>
          <p:xfrm>
            <a:off x="4292128" y="4559300"/>
            <a:ext cx="531812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4" name="Equazione" r:id="rId17" imgW="203040" imgH="139680" progId="Equation.3">
                    <p:embed/>
                  </p:oleObj>
                </mc:Choice>
                <mc:Fallback>
                  <p:oleObj name="Equazione" r:id="rId17" imgW="203040" imgH="139680" progId="Equation.3">
                    <p:embed/>
                    <p:pic>
                      <p:nvPicPr>
                        <p:cNvPr id="0" name="Oggetto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2128" y="4559300"/>
                          <a:ext cx="531812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Ovale 44"/>
            <p:cNvSpPr/>
            <p:nvPr/>
          </p:nvSpPr>
          <p:spPr>
            <a:xfrm>
              <a:off x="6549656" y="223284"/>
              <a:ext cx="2408478" cy="49435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Connettore 1 50"/>
          <p:cNvCxnSpPr/>
          <p:nvPr/>
        </p:nvCxnSpPr>
        <p:spPr>
          <a:xfrm>
            <a:off x="2585766" y="1857597"/>
            <a:ext cx="3265682" cy="473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3174119" y="1446448"/>
            <a:ext cx="3265682" cy="473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/>
          <p:cNvSpPr txBox="1"/>
          <p:nvPr/>
        </p:nvSpPr>
        <p:spPr>
          <a:xfrm>
            <a:off x="467544" y="6211669"/>
            <a:ext cx="825086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Per rendere questa espressione una equazione matematica risolubile, cerchiamo di esprimere TUTTO il secondo membro in funzione di </a:t>
            </a:r>
            <a:r>
              <a:rPr lang="it-IT" i="1" dirty="0" smtClean="0"/>
              <a:t>p</a:t>
            </a:r>
            <a:r>
              <a:rPr lang="it-IT" dirty="0" smtClean="0"/>
              <a:t>.</a:t>
            </a:r>
            <a:endParaRPr lang="en-US" dirty="0"/>
          </a:p>
        </p:txBody>
      </p:sp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488784"/>
              </p:ext>
            </p:extLst>
          </p:nvPr>
        </p:nvGraphicFramePr>
        <p:xfrm>
          <a:off x="6030913" y="4000500"/>
          <a:ext cx="29527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" name="Equazione" r:id="rId19" imgW="1904760" imgH="545760" progId="Equation.3">
                  <p:embed/>
                </p:oleObj>
              </mc:Choice>
              <mc:Fallback>
                <p:oleObj name="Equazione" r:id="rId19" imgW="1904760" imgH="545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30913" y="4000500"/>
                        <a:ext cx="295275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uppo 31"/>
          <p:cNvGrpSpPr/>
          <p:nvPr/>
        </p:nvGrpSpPr>
        <p:grpSpPr>
          <a:xfrm>
            <a:off x="2004892" y="4948570"/>
            <a:ext cx="4689796" cy="1040621"/>
            <a:chOff x="3037139" y="4712698"/>
            <a:chExt cx="4689796" cy="1040621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3037139" y="5383987"/>
              <a:ext cx="21204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Tasso di generazione</a:t>
              </a:r>
              <a:endParaRPr lang="en-US" dirty="0"/>
            </a:p>
          </p:txBody>
        </p:sp>
        <p:cxnSp>
          <p:nvCxnSpPr>
            <p:cNvPr id="19" name="Connettore 2 18"/>
            <p:cNvCxnSpPr>
              <a:stCxn id="13" idx="0"/>
              <a:endCxn id="44" idx="2"/>
            </p:cNvCxnSpPr>
            <p:nvPr/>
          </p:nvCxnSpPr>
          <p:spPr>
            <a:xfrm flipV="1">
              <a:off x="4097365" y="4712698"/>
              <a:ext cx="861506" cy="6712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asellaDiTesto 45"/>
            <p:cNvSpPr txBox="1"/>
            <p:nvPr/>
          </p:nvSpPr>
          <p:spPr>
            <a:xfrm>
              <a:off x="5309991" y="5383987"/>
              <a:ext cx="2416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Tasso di ricombinazione</a:t>
              </a:r>
              <a:endParaRPr lang="en-US" dirty="0"/>
            </a:p>
          </p:txBody>
        </p:sp>
        <p:cxnSp>
          <p:nvCxnSpPr>
            <p:cNvPr id="47" name="Connettore 2 46"/>
            <p:cNvCxnSpPr/>
            <p:nvPr/>
          </p:nvCxnSpPr>
          <p:spPr>
            <a:xfrm flipV="1">
              <a:off x="5381635" y="4731913"/>
              <a:ext cx="256605" cy="6520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AutoShape 205" descr="Risultati immagini per tas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0" name="AutoShape 207" descr="Risultati immagini per tas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45" name="Gruppo 2244"/>
          <p:cNvGrpSpPr/>
          <p:nvPr/>
        </p:nvGrpSpPr>
        <p:grpSpPr>
          <a:xfrm>
            <a:off x="5085794" y="4860596"/>
            <a:ext cx="3962432" cy="1281402"/>
            <a:chOff x="5085794" y="4860596"/>
            <a:chExt cx="3962432" cy="1281402"/>
          </a:xfrm>
        </p:grpSpPr>
        <p:pic>
          <p:nvPicPr>
            <p:cNvPr id="2256" name="Picture 208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622" y="4860596"/>
              <a:ext cx="1925604" cy="128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243" name="Oggetto 22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7447008"/>
                </p:ext>
              </p:extLst>
            </p:nvPr>
          </p:nvGraphicFramePr>
          <p:xfrm>
            <a:off x="6231217" y="5202920"/>
            <a:ext cx="70485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6" name="Equazione" r:id="rId22" imgW="419040" imgH="203040" progId="Equation.3">
                    <p:embed/>
                  </p:oleObj>
                </mc:Choice>
                <mc:Fallback>
                  <p:oleObj name="Equazione" r:id="rId22" imgW="41904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6231217" y="5202920"/>
                          <a:ext cx="704850" cy="341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44" name="CasellaDiTesto 2243"/>
            <p:cNvSpPr txBox="1"/>
            <p:nvPr/>
          </p:nvSpPr>
          <p:spPr>
            <a:xfrm>
              <a:off x="5085794" y="5273961"/>
              <a:ext cx="1152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i="1" dirty="0" smtClean="0"/>
                <a:t>Cosa è un tasso</a:t>
              </a:r>
              <a:endParaRPr lang="en-US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07458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562986" y="0"/>
            <a:ext cx="733647" cy="4890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Correnti</a:t>
            </a:r>
            <a:endParaRPr lang="en-US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046915"/>
              </p:ext>
            </p:extLst>
          </p:nvPr>
        </p:nvGraphicFramePr>
        <p:xfrm>
          <a:off x="0" y="0"/>
          <a:ext cx="3497917" cy="1052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zione" r:id="rId5" imgW="1307880" imgH="393480" progId="Equation.3">
                  <p:embed/>
                </p:oleObj>
              </mc:Choice>
              <mc:Fallback>
                <p:oleObj name="Equazione" r:id="rId5" imgW="13078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3497917" cy="1052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mobilità Galton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7683" y="2006675"/>
            <a:ext cx="6597724" cy="370832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0" y="1083345"/>
            <a:ext cx="8685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j-lt"/>
                <a:cs typeface="Arial" panose="020B0604020202020204" pitchFamily="34" charset="0"/>
              </a:rPr>
              <a:t>Cominciamo a guardare questo video:</a:t>
            </a:r>
          </a:p>
          <a:p>
            <a:r>
              <a:rPr lang="it-IT" dirty="0" smtClean="0">
                <a:latin typeface="+mj-lt"/>
                <a:cs typeface="Arial" panose="020B0604020202020204" pitchFamily="34" charset="0"/>
              </a:rPr>
              <a:t>Sotto l’azione della gravità (forza costante) le biglie scendono urtando ostacoli a ripetizione</a:t>
            </a:r>
          </a:p>
          <a:p>
            <a:r>
              <a:rPr lang="it-IT" dirty="0" smtClean="0">
                <a:latin typeface="+mj-lt"/>
                <a:cs typeface="Arial" panose="020B0604020202020204" pitchFamily="34" charset="0"/>
              </a:rPr>
              <a:t>Il loro moto NON è uniformemente accelerato, ma è un MOTO UNIFORME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71898" y="6038713"/>
            <a:ext cx="6443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C’è una </a:t>
            </a:r>
            <a:r>
              <a:rPr lang="it-IT" i="1" dirty="0" smtClean="0"/>
              <a:t>proporzionalità </a:t>
            </a:r>
            <a:r>
              <a:rPr lang="it-IT" dirty="0" smtClean="0"/>
              <a:t>tra velocità media di discesa e forza agente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71898" y="5738462"/>
            <a:ext cx="722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velocità media di discesa è minore della velocità istantanea di ogni biglia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4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562986" y="0"/>
            <a:ext cx="733647" cy="4890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Correnti</a:t>
            </a:r>
            <a:endParaRPr lang="en-US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91420"/>
              </p:ext>
            </p:extLst>
          </p:nvPr>
        </p:nvGraphicFramePr>
        <p:xfrm>
          <a:off x="0" y="0"/>
          <a:ext cx="3497917" cy="1052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zione" r:id="rId3" imgW="1307880" imgH="393480" progId="Equation.3">
                  <p:embed/>
                </p:oleObj>
              </mc:Choice>
              <mc:Fallback>
                <p:oleObj name="Equazione" r:id="rId3" imgW="13078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3497917" cy="1052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07458" y="1173707"/>
            <a:ext cx="75247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Per le lacune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 forza agente è il campo elettrico </a:t>
            </a:r>
            <a:r>
              <a:rPr lang="it-IT" i="1" dirty="0" err="1" smtClean="0"/>
              <a:t>qE</a:t>
            </a:r>
            <a:endParaRPr lang="it-IT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</a:t>
            </a:r>
            <a:r>
              <a:rPr lang="it-IT" dirty="0" smtClean="0"/>
              <a:t>li ostacoli sono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gli atomi del cristallo quando vibrano fuori dalla posizione di equilibrio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g</a:t>
            </a:r>
            <a:r>
              <a:rPr lang="it-IT" dirty="0" smtClean="0"/>
              <a:t>li atomi estranei, come i droganti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41194" y="2828835"/>
            <a:ext cx="76910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Assumiamo 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Ad ogni urto la particella si fermi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Tra un urto e l’altro riacquisti velocità sotto la azione della forza costante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Il tempo medio tra gli urti </a:t>
            </a:r>
            <a:r>
              <a:rPr lang="it-IT" dirty="0" err="1" smtClean="0">
                <a:latin typeface="Symbol" panose="05050102010706020507" pitchFamily="18" charset="2"/>
              </a:rPr>
              <a:t>t</a:t>
            </a:r>
            <a:r>
              <a:rPr lang="it-IT" baseline="-25000" dirty="0" err="1" smtClean="0"/>
              <a:t>c</a:t>
            </a:r>
            <a:r>
              <a:rPr lang="it-IT" dirty="0" smtClean="0"/>
              <a:t> sia essenzialmente legato alla agitazione termica</a:t>
            </a:r>
            <a:endParaRPr lang="en-US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290145"/>
              </p:ext>
            </p:extLst>
          </p:nvPr>
        </p:nvGraphicFramePr>
        <p:xfrm>
          <a:off x="2870200" y="3834565"/>
          <a:ext cx="3113088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zione" r:id="rId5" imgW="723600" imgH="241200" progId="Equation.3">
                  <p:embed/>
                </p:oleObj>
              </mc:Choice>
              <mc:Fallback>
                <p:oleObj name="Equazione" r:id="rId5" imgW="723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70200" y="3834565"/>
                        <a:ext cx="3113088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562986" y="4728522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Impulso=forza x tempo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636007" y="4737199"/>
            <a:ext cx="276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variazione quantità di moto</a:t>
            </a:r>
            <a:endParaRPr lang="en-US" dirty="0"/>
          </a:p>
        </p:txBody>
      </p:sp>
      <p:grpSp>
        <p:nvGrpSpPr>
          <p:cNvPr id="16" name="Gruppo 15"/>
          <p:cNvGrpSpPr/>
          <p:nvPr/>
        </p:nvGrpSpPr>
        <p:grpSpPr>
          <a:xfrm>
            <a:off x="1562986" y="5246594"/>
            <a:ext cx="7240114" cy="1738194"/>
            <a:chOff x="1562986" y="5246594"/>
            <a:chExt cx="7240114" cy="1738194"/>
          </a:xfrm>
        </p:grpSpPr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0246667"/>
                </p:ext>
              </p:extLst>
            </p:nvPr>
          </p:nvGraphicFramePr>
          <p:xfrm>
            <a:off x="1562986" y="5306847"/>
            <a:ext cx="1978025" cy="1266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4" name="Equazione" r:id="rId7" imgW="634680" imgH="406080" progId="Equation.3">
                    <p:embed/>
                  </p:oleObj>
                </mc:Choice>
                <mc:Fallback>
                  <p:oleObj name="Equazione" r:id="rId7" imgW="634680" imgH="4060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62986" y="5306847"/>
                          <a:ext cx="1978025" cy="1266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gget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7274024"/>
                </p:ext>
              </p:extLst>
            </p:nvPr>
          </p:nvGraphicFramePr>
          <p:xfrm>
            <a:off x="4852111" y="5246594"/>
            <a:ext cx="1701800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5" name="Equazione" r:id="rId9" imgW="545760" imgH="215640" progId="Equation.3">
                    <p:embed/>
                  </p:oleObj>
                </mc:Choice>
                <mc:Fallback>
                  <p:oleObj name="Equazione" r:id="rId9" imgW="545760" imgH="215640" progId="Equation.3">
                    <p:embed/>
                    <p:pic>
                      <p:nvPicPr>
                        <p:cNvPr id="0" name="Oggetto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2111" y="5246594"/>
                          <a:ext cx="1701800" cy="673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ggetto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569847"/>
                </p:ext>
              </p:extLst>
            </p:nvPr>
          </p:nvGraphicFramePr>
          <p:xfrm>
            <a:off x="4812709" y="5717963"/>
            <a:ext cx="1739900" cy="1266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6" name="Equazione" r:id="rId11" imgW="558720" imgH="406080" progId="Equation.3">
                    <p:embed/>
                  </p:oleObj>
                </mc:Choice>
                <mc:Fallback>
                  <p:oleObj name="Equazione" r:id="rId11" imgW="558720" imgH="406080" progId="Equation.3">
                    <p:embed/>
                    <p:pic>
                      <p:nvPicPr>
                        <p:cNvPr id="0" name="Oggetto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2709" y="5717963"/>
                          <a:ext cx="1739900" cy="1266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CasellaDiTesto 13"/>
            <p:cNvSpPr txBox="1"/>
            <p:nvPr/>
          </p:nvSpPr>
          <p:spPr>
            <a:xfrm>
              <a:off x="6844102" y="5540992"/>
              <a:ext cx="19589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="1" dirty="0" smtClean="0">
                  <a:solidFill>
                    <a:srgbClr val="FF0000"/>
                  </a:solidFill>
                </a:rPr>
                <a:t>mobilità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Freccia a destra 14"/>
            <p:cNvSpPr/>
            <p:nvPr/>
          </p:nvSpPr>
          <p:spPr>
            <a:xfrm>
              <a:off x="3738442" y="5717963"/>
              <a:ext cx="896520" cy="3539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017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075392"/>
              </p:ext>
            </p:extLst>
          </p:nvPr>
        </p:nvGraphicFramePr>
        <p:xfrm>
          <a:off x="757783" y="497722"/>
          <a:ext cx="1701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" name="Equazione" r:id="rId3" imgW="545760" imgH="215640" progId="Equation.3">
                  <p:embed/>
                </p:oleObj>
              </mc:Choice>
              <mc:Fallback>
                <p:oleObj name="Equazione" r:id="rId3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83" y="497722"/>
                        <a:ext cx="17018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599802"/>
              </p:ext>
            </p:extLst>
          </p:nvPr>
        </p:nvGraphicFramePr>
        <p:xfrm>
          <a:off x="692719" y="1405719"/>
          <a:ext cx="1308175" cy="952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Equazione" r:id="rId5" imgW="558720" imgH="406080" progId="Equation.3">
                  <p:embed/>
                </p:oleObj>
              </mc:Choice>
              <mc:Fallback>
                <p:oleObj name="Equazione" r:id="rId5" imgW="5587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19" y="1405719"/>
                        <a:ext cx="1308175" cy="9524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uppo 19"/>
          <p:cNvGrpSpPr/>
          <p:nvPr/>
        </p:nvGrpSpPr>
        <p:grpSpPr>
          <a:xfrm>
            <a:off x="4341813" y="-7245"/>
            <a:ext cx="4501303" cy="1035945"/>
            <a:chOff x="4341813" y="-7245"/>
            <a:chExt cx="4501303" cy="1035945"/>
          </a:xfrm>
        </p:grpSpPr>
        <p:sp>
          <p:nvSpPr>
            <p:cNvPr id="4" name="CasellaDiTesto 3"/>
            <p:cNvSpPr txBox="1"/>
            <p:nvPr/>
          </p:nvSpPr>
          <p:spPr>
            <a:xfrm>
              <a:off x="4358940" y="-7245"/>
              <a:ext cx="4484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Gli elettroni si muovono in direzione contraria</a:t>
              </a:r>
              <a:endParaRPr lang="en-US" dirty="0"/>
            </a:p>
          </p:txBody>
        </p:sp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9959348"/>
                </p:ext>
              </p:extLst>
            </p:nvPr>
          </p:nvGraphicFramePr>
          <p:xfrm>
            <a:off x="4341813" y="434975"/>
            <a:ext cx="1860550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6" name="Equazione" r:id="rId7" imgW="596880" imgH="190440" progId="Equation.3">
                    <p:embed/>
                  </p:oleObj>
                </mc:Choice>
                <mc:Fallback>
                  <p:oleObj name="Equazione" r:id="rId7" imgW="596880" imgH="190440" progId="Equation.3">
                    <p:embed/>
                    <p:pic>
                      <p:nvPicPr>
                        <p:cNvPr id="0" name="Oggetto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1813" y="434975"/>
                          <a:ext cx="1860550" cy="593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545261"/>
              </p:ext>
            </p:extLst>
          </p:nvPr>
        </p:nvGraphicFramePr>
        <p:xfrm>
          <a:off x="645034" y="4265704"/>
          <a:ext cx="217646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name="Equazione" r:id="rId9" imgW="698400" imgH="215640" progId="Equation.3">
                  <p:embed/>
                </p:oleObj>
              </mc:Choice>
              <mc:Fallback>
                <p:oleObj name="Equazione" r:id="rId9" imgW="698400" imgH="21564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34" y="4265704"/>
                        <a:ext cx="217646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394444"/>
              </p:ext>
            </p:extLst>
          </p:nvPr>
        </p:nvGraphicFramePr>
        <p:xfrm>
          <a:off x="702258" y="3010222"/>
          <a:ext cx="1795282" cy="678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" name="Equazione" r:id="rId11" imgW="571320" imgH="215640" progId="Equation.3">
                  <p:embed/>
                </p:oleObj>
              </mc:Choice>
              <mc:Fallback>
                <p:oleObj name="Equazione" r:id="rId11" imgW="5713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2258" y="3010222"/>
                        <a:ext cx="1795282" cy="678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uppo 21"/>
          <p:cNvGrpSpPr/>
          <p:nvPr/>
        </p:nvGrpSpPr>
        <p:grpSpPr>
          <a:xfrm>
            <a:off x="3675515" y="2319536"/>
            <a:ext cx="5468485" cy="1248237"/>
            <a:chOff x="3675515" y="2319536"/>
            <a:chExt cx="5468485" cy="1248237"/>
          </a:xfrm>
        </p:grpSpPr>
        <p:graphicFrame>
          <p:nvGraphicFramePr>
            <p:cNvPr id="14" name="Oggetto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6961780"/>
                </p:ext>
              </p:extLst>
            </p:nvPr>
          </p:nvGraphicFramePr>
          <p:xfrm>
            <a:off x="4453957" y="2969285"/>
            <a:ext cx="1955800" cy="598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9" name="Equazione" r:id="rId13" imgW="622080" imgH="190440" progId="Equation.3">
                    <p:embed/>
                  </p:oleObj>
                </mc:Choice>
                <mc:Fallback>
                  <p:oleObj name="Equazione" r:id="rId13" imgW="622080" imgH="190440" progId="Equation.3">
                    <p:embed/>
                    <p:pic>
                      <p:nvPicPr>
                        <p:cNvPr id="0" name="Oggetto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3957" y="2969285"/>
                          <a:ext cx="1955800" cy="598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sellaDiTesto 15"/>
            <p:cNvSpPr txBox="1"/>
            <p:nvPr/>
          </p:nvSpPr>
          <p:spPr>
            <a:xfrm>
              <a:off x="3675515" y="2319536"/>
              <a:ext cx="54684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La corrente di elettroni è diretta in verso opposto al moto degli elettroni stessi</a:t>
              </a:r>
              <a:endParaRPr lang="en-US" dirty="0"/>
            </a:p>
          </p:txBody>
        </p:sp>
      </p:grpSp>
      <p:sp>
        <p:nvSpPr>
          <p:cNvPr id="17" name="Freccia in giù 16"/>
          <p:cNvSpPr/>
          <p:nvPr/>
        </p:nvSpPr>
        <p:spPr>
          <a:xfrm>
            <a:off x="1392071" y="3618474"/>
            <a:ext cx="341194" cy="4469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uppo 20"/>
          <p:cNvGrpSpPr/>
          <p:nvPr/>
        </p:nvGrpSpPr>
        <p:grpSpPr>
          <a:xfrm>
            <a:off x="4421874" y="1045907"/>
            <a:ext cx="4358309" cy="1228299"/>
            <a:chOff x="4421874" y="1045907"/>
            <a:chExt cx="4358309" cy="1228299"/>
          </a:xfrm>
        </p:grpSpPr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1716386"/>
                </p:ext>
              </p:extLst>
            </p:nvPr>
          </p:nvGraphicFramePr>
          <p:xfrm>
            <a:off x="4421874" y="1337481"/>
            <a:ext cx="1296166" cy="93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0" name="Equazione" r:id="rId15" imgW="545760" imgH="393480" progId="Equation.3">
                    <p:embed/>
                  </p:oleObj>
                </mc:Choice>
                <mc:Fallback>
                  <p:oleObj name="Equazione" r:id="rId15" imgW="545760" imgH="393480" progId="Equation.3">
                    <p:embed/>
                    <p:pic>
                      <p:nvPicPr>
                        <p:cNvPr id="0" name="Oggetto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1874" y="1337481"/>
                          <a:ext cx="1296166" cy="936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CasellaDiTesto 17"/>
            <p:cNvSpPr txBox="1"/>
            <p:nvPr/>
          </p:nvSpPr>
          <p:spPr>
            <a:xfrm>
              <a:off x="4421874" y="1045907"/>
              <a:ext cx="4358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La loro mobilità si definisce in modo analogo</a:t>
              </a:r>
              <a:endParaRPr lang="en-US" dirty="0"/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333780" y="7245"/>
            <a:ext cx="2798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 questo vale per le lacune</a:t>
            </a:r>
            <a:endParaRPr lang="en-US" dirty="0"/>
          </a:p>
        </p:txBody>
      </p:sp>
      <p:grpSp>
        <p:nvGrpSpPr>
          <p:cNvPr id="24" name="Gruppo 23"/>
          <p:cNvGrpSpPr/>
          <p:nvPr/>
        </p:nvGrpSpPr>
        <p:grpSpPr>
          <a:xfrm>
            <a:off x="4421874" y="3596290"/>
            <a:ext cx="2116137" cy="1296340"/>
            <a:chOff x="4421874" y="3797496"/>
            <a:chExt cx="2116137" cy="1296340"/>
          </a:xfrm>
        </p:grpSpPr>
        <p:graphicFrame>
          <p:nvGraphicFramePr>
            <p:cNvPr id="15" name="Oggetto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4010774"/>
                </p:ext>
              </p:extLst>
            </p:nvPr>
          </p:nvGraphicFramePr>
          <p:xfrm>
            <a:off x="4421874" y="4493761"/>
            <a:ext cx="2116137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1" name="Equazione" r:id="rId17" imgW="672840" imgH="190440" progId="Equation.3">
                    <p:embed/>
                  </p:oleObj>
                </mc:Choice>
                <mc:Fallback>
                  <p:oleObj name="Equazione" r:id="rId17" imgW="672840" imgH="190440" progId="Equation.3">
                    <p:embed/>
                    <p:pic>
                      <p:nvPicPr>
                        <p:cNvPr id="0" name="Oggetto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1874" y="4493761"/>
                          <a:ext cx="2116137" cy="600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Freccia in giù 22"/>
            <p:cNvSpPr/>
            <p:nvPr/>
          </p:nvSpPr>
          <p:spPr>
            <a:xfrm>
              <a:off x="5297606" y="3797496"/>
              <a:ext cx="341194" cy="4469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163786" y="5249902"/>
            <a:ext cx="8699452" cy="673100"/>
            <a:chOff x="163786" y="5249902"/>
            <a:chExt cx="8699452" cy="673100"/>
          </a:xfrm>
        </p:grpSpPr>
        <p:sp>
          <p:nvSpPr>
            <p:cNvPr id="25" name="CasellaDiTesto 24"/>
            <p:cNvSpPr txBox="1"/>
            <p:nvPr/>
          </p:nvSpPr>
          <p:spPr>
            <a:xfrm>
              <a:off x="163786" y="5324842"/>
              <a:ext cx="2456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 smtClean="0">
                  <a:solidFill>
                    <a:srgbClr val="FF0000"/>
                  </a:solidFill>
                </a:rPr>
                <a:t>Corrente totale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27" name="Oggetto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1539578"/>
                </p:ext>
              </p:extLst>
            </p:nvPr>
          </p:nvGraphicFramePr>
          <p:xfrm>
            <a:off x="3956275" y="5249902"/>
            <a:ext cx="4906963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2" name="Equazione" r:id="rId19" imgW="1574640" imgH="215640" progId="Equation.3">
                    <p:embed/>
                  </p:oleObj>
                </mc:Choice>
                <mc:Fallback>
                  <p:oleObj name="Equazione" r:id="rId19" imgW="1574640" imgH="215640" progId="Equation.3">
                    <p:embed/>
                    <p:pic>
                      <p:nvPicPr>
                        <p:cNvPr id="0" name="Oggetto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6275" y="5249902"/>
                          <a:ext cx="4906963" cy="673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uppo 36"/>
          <p:cNvGrpSpPr/>
          <p:nvPr/>
        </p:nvGrpSpPr>
        <p:grpSpPr>
          <a:xfrm>
            <a:off x="668740" y="6063736"/>
            <a:ext cx="3862317" cy="794264"/>
            <a:chOff x="668740" y="6063736"/>
            <a:chExt cx="3862317" cy="794264"/>
          </a:xfrm>
        </p:grpSpPr>
        <p:sp>
          <p:nvSpPr>
            <p:cNvPr id="36" name="Rettangolo 35"/>
            <p:cNvSpPr/>
            <p:nvPr/>
          </p:nvSpPr>
          <p:spPr>
            <a:xfrm>
              <a:off x="668740" y="6063736"/>
              <a:ext cx="3862317" cy="79426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uppo 34"/>
            <p:cNvGrpSpPr/>
            <p:nvPr/>
          </p:nvGrpSpPr>
          <p:grpSpPr>
            <a:xfrm>
              <a:off x="798915" y="6159213"/>
              <a:ext cx="3609324" cy="569976"/>
              <a:chOff x="798915" y="6159213"/>
              <a:chExt cx="3609324" cy="569976"/>
            </a:xfrm>
          </p:grpSpPr>
          <p:graphicFrame>
            <p:nvGraphicFramePr>
              <p:cNvPr id="28" name="Oggetto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39644893"/>
                  </p:ext>
                </p:extLst>
              </p:nvPr>
            </p:nvGraphicFramePr>
            <p:xfrm>
              <a:off x="798915" y="6159213"/>
              <a:ext cx="1521204" cy="5699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13" name="Equazione" r:id="rId21" imgW="406080" imgH="152280" progId="Equation.3">
                      <p:embed/>
                    </p:oleObj>
                  </mc:Choice>
                  <mc:Fallback>
                    <p:oleObj name="Equazione" r:id="rId21" imgW="406080" imgH="152280" progId="Equation.3">
                      <p:embed/>
                      <p:pic>
                        <p:nvPicPr>
                          <p:cNvPr id="0" name="Oggetto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8915" y="6159213"/>
                            <a:ext cx="1521204" cy="5699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CasellaDiTesto 28"/>
              <p:cNvSpPr txBox="1"/>
              <p:nvPr/>
            </p:nvSpPr>
            <p:spPr>
              <a:xfrm>
                <a:off x="2509962" y="6228695"/>
                <a:ext cx="18982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i="1" dirty="0" smtClean="0"/>
                  <a:t>Legge di Ohm</a:t>
                </a:r>
                <a:endParaRPr lang="en-US" sz="2400" i="1" dirty="0"/>
              </a:p>
            </p:txBody>
          </p:sp>
        </p:grpSp>
      </p:grpSp>
      <p:grpSp>
        <p:nvGrpSpPr>
          <p:cNvPr id="34" name="Gruppo 33"/>
          <p:cNvGrpSpPr/>
          <p:nvPr/>
        </p:nvGrpSpPr>
        <p:grpSpPr>
          <a:xfrm>
            <a:off x="5752847" y="5786645"/>
            <a:ext cx="2724341" cy="800311"/>
            <a:chOff x="5752847" y="5786645"/>
            <a:chExt cx="2724341" cy="800311"/>
          </a:xfrm>
        </p:grpSpPr>
        <p:sp>
          <p:nvSpPr>
            <p:cNvPr id="31" name="Parentesi graffa aperta 30"/>
            <p:cNvSpPr/>
            <p:nvPr/>
          </p:nvSpPr>
          <p:spPr>
            <a:xfrm rot="16200000">
              <a:off x="7165075" y="4856669"/>
              <a:ext cx="382138" cy="224208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52847" y="6063736"/>
              <a:ext cx="1696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 dirty="0" smtClean="0"/>
                <a:t>Conducibilità</a:t>
              </a:r>
              <a:r>
                <a:rPr lang="it-IT" sz="2800" i="1" dirty="0" smtClean="0"/>
                <a:t> </a:t>
              </a:r>
              <a:r>
                <a:rPr lang="it-IT" sz="2800" i="1" dirty="0" smtClean="0">
                  <a:latin typeface="Symbol" panose="05050102010706020507" pitchFamily="18" charset="2"/>
                </a:rPr>
                <a:t>s</a:t>
              </a:r>
              <a:endParaRPr lang="en-US" sz="2800" i="1" dirty="0">
                <a:latin typeface="Symbol" panose="05050102010706020507" pitchFamily="18" charset="2"/>
              </a:endParaRPr>
            </a:p>
          </p:txBody>
        </p:sp>
      </p:grpSp>
      <p:sp>
        <p:nvSpPr>
          <p:cNvPr id="38" name="Rettangolo arrotondato 37"/>
          <p:cNvSpPr/>
          <p:nvPr/>
        </p:nvSpPr>
        <p:spPr>
          <a:xfrm>
            <a:off x="0" y="5049672"/>
            <a:ext cx="9144000" cy="18083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1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1574"/>
            <a:ext cx="5431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Misuriamo la mobilità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91821" y="2552141"/>
            <a:ext cx="5117910" cy="968991"/>
          </a:xfrm>
          <a:prstGeom prst="rect">
            <a:avLst/>
          </a:prstGeom>
          <a:scene3d>
            <a:camera prst="orthographicFront">
              <a:rot lat="298855" lon="301140" rev="26212"/>
            </a:camera>
            <a:lightRig rig="threePt" dir="t"/>
          </a:scene3d>
          <a:sp3d extrusionH="5080000" contourW="12700">
            <a:contourClr>
              <a:schemeClr val="tx2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e 5"/>
          <p:cNvSpPr/>
          <p:nvPr/>
        </p:nvSpPr>
        <p:spPr>
          <a:xfrm>
            <a:off x="832429" y="2840343"/>
            <a:ext cx="245660" cy="2593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627797" y="2442959"/>
            <a:ext cx="450292" cy="944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1121220" y="4492396"/>
            <a:ext cx="5117910" cy="968991"/>
          </a:xfrm>
          <a:prstGeom prst="rect">
            <a:avLst/>
          </a:prstGeom>
          <a:scene3d>
            <a:camera prst="orthographicFront">
              <a:rot lat="298855" lon="301140" rev="26212"/>
            </a:camera>
            <a:lightRig rig="threePt" dir="t"/>
          </a:scene3d>
          <a:sp3d extrusionH="5080000" contourW="12700">
            <a:contourClr>
              <a:schemeClr val="tx2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861828" y="4780598"/>
            <a:ext cx="245660" cy="2593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657196" y="4383214"/>
            <a:ext cx="450292" cy="944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po 18"/>
          <p:cNvGrpSpPr/>
          <p:nvPr/>
        </p:nvGrpSpPr>
        <p:grpSpPr>
          <a:xfrm>
            <a:off x="5404427" y="3958477"/>
            <a:ext cx="826990" cy="1946518"/>
            <a:chOff x="5540907" y="3508093"/>
            <a:chExt cx="826990" cy="1946518"/>
          </a:xfrm>
        </p:grpSpPr>
        <p:grpSp>
          <p:nvGrpSpPr>
            <p:cNvPr id="17" name="Gruppo 16"/>
            <p:cNvGrpSpPr/>
            <p:nvPr/>
          </p:nvGrpSpPr>
          <p:grpSpPr>
            <a:xfrm>
              <a:off x="5540907" y="3595764"/>
              <a:ext cx="364202" cy="1858847"/>
              <a:chOff x="5540907" y="3595764"/>
              <a:chExt cx="364202" cy="1858847"/>
            </a:xfrm>
          </p:grpSpPr>
          <p:sp>
            <p:nvSpPr>
              <p:cNvPr id="15" name="CasellaDiTesto 14"/>
              <p:cNvSpPr txBox="1"/>
              <p:nvPr/>
            </p:nvSpPr>
            <p:spPr>
              <a:xfrm>
                <a:off x="5540907" y="3595764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b="1" dirty="0" smtClean="0">
                    <a:solidFill>
                      <a:srgbClr val="FF0000"/>
                    </a:solidFill>
                  </a:rPr>
                  <a:t>+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CasellaDiTesto 15"/>
              <p:cNvSpPr txBox="1"/>
              <p:nvPr/>
            </p:nvSpPr>
            <p:spPr>
              <a:xfrm>
                <a:off x="5575371" y="4931391"/>
                <a:ext cx="2952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b="1" dirty="0" smtClean="0">
                    <a:solidFill>
                      <a:srgbClr val="FF0000"/>
                    </a:solidFill>
                  </a:rPr>
                  <a:t>-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" name="CasellaDiTesto 17"/>
            <p:cNvSpPr txBox="1"/>
            <p:nvPr/>
          </p:nvSpPr>
          <p:spPr>
            <a:xfrm>
              <a:off x="5870645" y="3508093"/>
              <a:ext cx="4972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>
                  <a:solidFill>
                    <a:srgbClr val="FF0000"/>
                  </a:solidFill>
                </a:rPr>
                <a:t>V</a:t>
              </a:r>
              <a:r>
                <a:rPr lang="it-IT" sz="2400" b="1" baseline="-25000" dirty="0" smtClean="0">
                  <a:solidFill>
                    <a:srgbClr val="FF0000"/>
                  </a:solidFill>
                </a:rPr>
                <a:t>H</a:t>
              </a:r>
              <a:endParaRPr lang="en-US" sz="2400" b="1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1310183" y="3699165"/>
            <a:ext cx="4312693" cy="2450452"/>
            <a:chOff x="1446663" y="3508093"/>
            <a:chExt cx="4312693" cy="2450452"/>
          </a:xfrm>
        </p:grpSpPr>
        <p:grpSp>
          <p:nvGrpSpPr>
            <p:cNvPr id="35" name="Gruppo 34"/>
            <p:cNvGrpSpPr/>
            <p:nvPr/>
          </p:nvGrpSpPr>
          <p:grpSpPr>
            <a:xfrm>
              <a:off x="1446663" y="3508093"/>
              <a:ext cx="2893326" cy="1931673"/>
              <a:chOff x="1446663" y="3508093"/>
              <a:chExt cx="2893326" cy="1931673"/>
            </a:xfrm>
          </p:grpSpPr>
          <p:grpSp>
            <p:nvGrpSpPr>
              <p:cNvPr id="29" name="Gruppo 28"/>
              <p:cNvGrpSpPr/>
              <p:nvPr/>
            </p:nvGrpSpPr>
            <p:grpSpPr>
              <a:xfrm>
                <a:off x="1446663" y="3508093"/>
                <a:ext cx="2179094" cy="1898608"/>
                <a:chOff x="1446663" y="3508093"/>
                <a:chExt cx="2179094" cy="1898608"/>
              </a:xfrm>
            </p:grpSpPr>
            <p:cxnSp>
              <p:nvCxnSpPr>
                <p:cNvPr id="21" name="Connettore 2 20"/>
                <p:cNvCxnSpPr/>
                <p:nvPr/>
              </p:nvCxnSpPr>
              <p:spPr>
                <a:xfrm flipV="1">
                  <a:off x="1446663" y="3508093"/>
                  <a:ext cx="1651379" cy="187224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ttore 2 21"/>
                <p:cNvCxnSpPr/>
                <p:nvPr/>
              </p:nvCxnSpPr>
              <p:spPr>
                <a:xfrm flipV="1">
                  <a:off x="1626359" y="3523747"/>
                  <a:ext cx="1651379" cy="187224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ttore 2 22"/>
                <p:cNvCxnSpPr/>
                <p:nvPr/>
              </p:nvCxnSpPr>
              <p:spPr>
                <a:xfrm flipV="1">
                  <a:off x="1794682" y="3518805"/>
                  <a:ext cx="1651379" cy="187224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ttore 2 23"/>
                <p:cNvCxnSpPr/>
                <p:nvPr/>
              </p:nvCxnSpPr>
              <p:spPr>
                <a:xfrm flipV="1">
                  <a:off x="1974378" y="3534459"/>
                  <a:ext cx="1651379" cy="187224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uppo 29"/>
              <p:cNvGrpSpPr/>
              <p:nvPr/>
            </p:nvGrpSpPr>
            <p:grpSpPr>
              <a:xfrm>
                <a:off x="2160895" y="3541158"/>
                <a:ext cx="2179094" cy="1898608"/>
                <a:chOff x="1446663" y="3508093"/>
                <a:chExt cx="2179094" cy="1898608"/>
              </a:xfrm>
            </p:grpSpPr>
            <p:cxnSp>
              <p:nvCxnSpPr>
                <p:cNvPr id="31" name="Connettore 2 30"/>
                <p:cNvCxnSpPr/>
                <p:nvPr/>
              </p:nvCxnSpPr>
              <p:spPr>
                <a:xfrm flipV="1">
                  <a:off x="1446663" y="3508093"/>
                  <a:ext cx="1651379" cy="187224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ttore 2 31"/>
                <p:cNvCxnSpPr/>
                <p:nvPr/>
              </p:nvCxnSpPr>
              <p:spPr>
                <a:xfrm flipV="1">
                  <a:off x="1626359" y="3523747"/>
                  <a:ext cx="1651379" cy="187224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ttore 2 32"/>
                <p:cNvCxnSpPr/>
                <p:nvPr/>
              </p:nvCxnSpPr>
              <p:spPr>
                <a:xfrm flipV="1">
                  <a:off x="1794682" y="3518805"/>
                  <a:ext cx="1651379" cy="187224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ttore 2 33"/>
                <p:cNvCxnSpPr/>
                <p:nvPr/>
              </p:nvCxnSpPr>
              <p:spPr>
                <a:xfrm flipV="1">
                  <a:off x="1974378" y="3534459"/>
                  <a:ext cx="1651379" cy="187224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Gruppo 35"/>
            <p:cNvGrpSpPr/>
            <p:nvPr/>
          </p:nvGrpSpPr>
          <p:grpSpPr>
            <a:xfrm>
              <a:off x="2866030" y="3565207"/>
              <a:ext cx="2893326" cy="1931673"/>
              <a:chOff x="1446663" y="3508093"/>
              <a:chExt cx="2893326" cy="1931673"/>
            </a:xfrm>
          </p:grpSpPr>
          <p:grpSp>
            <p:nvGrpSpPr>
              <p:cNvPr id="37" name="Gruppo 36"/>
              <p:cNvGrpSpPr/>
              <p:nvPr/>
            </p:nvGrpSpPr>
            <p:grpSpPr>
              <a:xfrm>
                <a:off x="1446663" y="3508093"/>
                <a:ext cx="2179094" cy="1898608"/>
                <a:chOff x="1446663" y="3508093"/>
                <a:chExt cx="2179094" cy="1898608"/>
              </a:xfrm>
            </p:grpSpPr>
            <p:cxnSp>
              <p:nvCxnSpPr>
                <p:cNvPr id="43" name="Connettore 2 42"/>
                <p:cNvCxnSpPr/>
                <p:nvPr/>
              </p:nvCxnSpPr>
              <p:spPr>
                <a:xfrm flipV="1">
                  <a:off x="1446663" y="3508093"/>
                  <a:ext cx="1651379" cy="187224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ttore 2 43"/>
                <p:cNvCxnSpPr/>
                <p:nvPr/>
              </p:nvCxnSpPr>
              <p:spPr>
                <a:xfrm flipV="1">
                  <a:off x="1626359" y="3523747"/>
                  <a:ext cx="1651379" cy="187224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ttore 2 44"/>
                <p:cNvCxnSpPr/>
                <p:nvPr/>
              </p:nvCxnSpPr>
              <p:spPr>
                <a:xfrm flipV="1">
                  <a:off x="1794682" y="3518805"/>
                  <a:ext cx="1651379" cy="187224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ttore 2 45"/>
                <p:cNvCxnSpPr/>
                <p:nvPr/>
              </p:nvCxnSpPr>
              <p:spPr>
                <a:xfrm flipV="1">
                  <a:off x="1974378" y="3534459"/>
                  <a:ext cx="1651379" cy="187224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o 37"/>
              <p:cNvGrpSpPr/>
              <p:nvPr/>
            </p:nvGrpSpPr>
            <p:grpSpPr>
              <a:xfrm>
                <a:off x="2160895" y="3541158"/>
                <a:ext cx="2179094" cy="1898608"/>
                <a:chOff x="1446663" y="3508093"/>
                <a:chExt cx="2179094" cy="1898608"/>
              </a:xfrm>
            </p:grpSpPr>
            <p:cxnSp>
              <p:nvCxnSpPr>
                <p:cNvPr id="39" name="Connettore 2 38"/>
                <p:cNvCxnSpPr/>
                <p:nvPr/>
              </p:nvCxnSpPr>
              <p:spPr>
                <a:xfrm flipV="1">
                  <a:off x="1446663" y="3508093"/>
                  <a:ext cx="1651379" cy="187224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ttore 2 39"/>
                <p:cNvCxnSpPr/>
                <p:nvPr/>
              </p:nvCxnSpPr>
              <p:spPr>
                <a:xfrm flipV="1">
                  <a:off x="1626359" y="3523747"/>
                  <a:ext cx="1651379" cy="187224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ttore 2 40"/>
                <p:cNvCxnSpPr/>
                <p:nvPr/>
              </p:nvCxnSpPr>
              <p:spPr>
                <a:xfrm flipV="1">
                  <a:off x="1794682" y="3518805"/>
                  <a:ext cx="1651379" cy="187224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ttore 2 41"/>
                <p:cNvCxnSpPr/>
                <p:nvPr/>
              </p:nvCxnSpPr>
              <p:spPr>
                <a:xfrm flipV="1">
                  <a:off x="1974378" y="3534459"/>
                  <a:ext cx="1651379" cy="187224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CasellaDiTesto 46"/>
            <p:cNvSpPr txBox="1"/>
            <p:nvPr/>
          </p:nvSpPr>
          <p:spPr>
            <a:xfrm>
              <a:off x="2160895" y="5496880"/>
              <a:ext cx="452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>
                  <a:solidFill>
                    <a:srgbClr val="0070C0"/>
                  </a:solidFill>
                </a:rPr>
                <a:t>B</a:t>
              </a:r>
              <a:r>
                <a:rPr lang="it-IT" sz="2400" b="1" baseline="-25000" dirty="0" smtClean="0">
                  <a:solidFill>
                    <a:srgbClr val="0070C0"/>
                  </a:solidFill>
                </a:rPr>
                <a:t>Z</a:t>
              </a:r>
              <a:endParaRPr lang="en-US" sz="2400" b="1" baseline="-25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49" name="Figura a mano libera 48"/>
          <p:cNvSpPr/>
          <p:nvPr/>
        </p:nvSpPr>
        <p:spPr>
          <a:xfrm>
            <a:off x="6237027" y="2183652"/>
            <a:ext cx="409433" cy="1351128"/>
          </a:xfrm>
          <a:custGeom>
            <a:avLst/>
            <a:gdLst>
              <a:gd name="connsiteX0" fmla="*/ 13648 w 409433"/>
              <a:gd name="connsiteY0" fmla="*/ 1187355 h 1187355"/>
              <a:gd name="connsiteX1" fmla="*/ 0 w 409433"/>
              <a:gd name="connsiteY1" fmla="*/ 395785 h 1187355"/>
              <a:gd name="connsiteX2" fmla="*/ 395785 w 409433"/>
              <a:gd name="connsiteY2" fmla="*/ 0 h 1187355"/>
              <a:gd name="connsiteX3" fmla="*/ 409433 w 409433"/>
              <a:gd name="connsiteY3" fmla="*/ 791570 h 1187355"/>
              <a:gd name="connsiteX4" fmla="*/ 13648 w 409433"/>
              <a:gd name="connsiteY4" fmla="*/ 1187355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433" h="1187355">
                <a:moveTo>
                  <a:pt x="13648" y="1187355"/>
                </a:moveTo>
                <a:lnTo>
                  <a:pt x="0" y="395785"/>
                </a:lnTo>
                <a:lnTo>
                  <a:pt x="395785" y="0"/>
                </a:lnTo>
                <a:lnTo>
                  <a:pt x="409433" y="791570"/>
                </a:lnTo>
                <a:lnTo>
                  <a:pt x="13648" y="118735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igura a mano libera 49"/>
          <p:cNvSpPr/>
          <p:nvPr/>
        </p:nvSpPr>
        <p:spPr>
          <a:xfrm>
            <a:off x="6258899" y="4086664"/>
            <a:ext cx="409433" cy="1187355"/>
          </a:xfrm>
          <a:custGeom>
            <a:avLst/>
            <a:gdLst>
              <a:gd name="connsiteX0" fmla="*/ 13648 w 409433"/>
              <a:gd name="connsiteY0" fmla="*/ 1187355 h 1187355"/>
              <a:gd name="connsiteX1" fmla="*/ 0 w 409433"/>
              <a:gd name="connsiteY1" fmla="*/ 395785 h 1187355"/>
              <a:gd name="connsiteX2" fmla="*/ 395785 w 409433"/>
              <a:gd name="connsiteY2" fmla="*/ 0 h 1187355"/>
              <a:gd name="connsiteX3" fmla="*/ 409433 w 409433"/>
              <a:gd name="connsiteY3" fmla="*/ 791570 h 1187355"/>
              <a:gd name="connsiteX4" fmla="*/ 13648 w 409433"/>
              <a:gd name="connsiteY4" fmla="*/ 1187355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433" h="1187355">
                <a:moveTo>
                  <a:pt x="13648" y="1187355"/>
                </a:moveTo>
                <a:lnTo>
                  <a:pt x="0" y="395785"/>
                </a:lnTo>
                <a:lnTo>
                  <a:pt x="395785" y="0"/>
                </a:lnTo>
                <a:lnTo>
                  <a:pt x="409433" y="791570"/>
                </a:lnTo>
                <a:lnTo>
                  <a:pt x="13648" y="118735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uppo 66"/>
          <p:cNvGrpSpPr/>
          <p:nvPr/>
        </p:nvGrpSpPr>
        <p:grpSpPr>
          <a:xfrm>
            <a:off x="295448" y="1483234"/>
            <a:ext cx="7777203" cy="2398194"/>
            <a:chOff x="295448" y="910018"/>
            <a:chExt cx="7777203" cy="2398194"/>
          </a:xfrm>
        </p:grpSpPr>
        <p:grpSp>
          <p:nvGrpSpPr>
            <p:cNvPr id="57" name="Gruppo 56"/>
            <p:cNvGrpSpPr/>
            <p:nvPr/>
          </p:nvGrpSpPr>
          <p:grpSpPr>
            <a:xfrm>
              <a:off x="607326" y="1485816"/>
              <a:ext cx="7465325" cy="1822396"/>
              <a:chOff x="607326" y="1485816"/>
              <a:chExt cx="7465325" cy="1822396"/>
            </a:xfrm>
          </p:grpSpPr>
          <p:sp>
            <p:nvSpPr>
              <p:cNvPr id="3" name="CasellaDiTesto 2"/>
              <p:cNvSpPr txBox="1"/>
              <p:nvPr/>
            </p:nvSpPr>
            <p:spPr>
              <a:xfrm>
                <a:off x="1121138" y="257858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+</a:t>
                </a:r>
                <a:endParaRPr lang="en-US" b="1" dirty="0"/>
              </a:p>
            </p:txBody>
          </p:sp>
          <p:sp>
            <p:nvSpPr>
              <p:cNvPr id="5" name="CasellaDiTesto 4"/>
              <p:cNvSpPr txBox="1"/>
              <p:nvPr/>
            </p:nvSpPr>
            <p:spPr>
              <a:xfrm>
                <a:off x="5954533" y="2592232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-</a:t>
                </a:r>
                <a:endParaRPr lang="en-US" b="1" dirty="0"/>
              </a:p>
            </p:txBody>
          </p:sp>
          <p:cxnSp>
            <p:nvCxnSpPr>
              <p:cNvPr id="52" name="Connettore 2 51"/>
              <p:cNvCxnSpPr/>
              <p:nvPr/>
            </p:nvCxnSpPr>
            <p:spPr>
              <a:xfrm flipV="1">
                <a:off x="607326" y="1965277"/>
                <a:ext cx="7465325" cy="136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2 52"/>
              <p:cNvCxnSpPr/>
              <p:nvPr/>
            </p:nvCxnSpPr>
            <p:spPr>
              <a:xfrm>
                <a:off x="1105300" y="1485816"/>
                <a:ext cx="0" cy="18223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CasellaDiTesto 62"/>
            <p:cNvSpPr txBox="1"/>
            <p:nvPr/>
          </p:nvSpPr>
          <p:spPr>
            <a:xfrm>
              <a:off x="782303" y="292173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y</a:t>
              </a:r>
              <a:endParaRPr lang="en-US" b="1" dirty="0"/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7772485" y="199680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x</a:t>
              </a:r>
              <a:endParaRPr lang="en-US" b="1" dirty="0"/>
            </a:p>
          </p:txBody>
        </p:sp>
        <p:cxnSp>
          <p:nvCxnSpPr>
            <p:cNvPr id="65" name="Connettore 2 64"/>
            <p:cNvCxnSpPr/>
            <p:nvPr/>
          </p:nvCxnSpPr>
          <p:spPr>
            <a:xfrm flipV="1">
              <a:off x="295448" y="1016671"/>
              <a:ext cx="1651379" cy="18722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asellaDiTesto 65"/>
            <p:cNvSpPr txBox="1"/>
            <p:nvPr/>
          </p:nvSpPr>
          <p:spPr>
            <a:xfrm>
              <a:off x="2010854" y="910018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z</a:t>
              </a:r>
              <a:endParaRPr lang="en-US" b="1" dirty="0"/>
            </a:p>
          </p:txBody>
        </p:sp>
      </p:grpSp>
      <p:grpSp>
        <p:nvGrpSpPr>
          <p:cNvPr id="68" name="Gruppo 67"/>
          <p:cNvGrpSpPr/>
          <p:nvPr/>
        </p:nvGrpSpPr>
        <p:grpSpPr>
          <a:xfrm>
            <a:off x="311368" y="3409874"/>
            <a:ext cx="7777203" cy="2398194"/>
            <a:chOff x="295448" y="910018"/>
            <a:chExt cx="7777203" cy="2398194"/>
          </a:xfrm>
        </p:grpSpPr>
        <p:grpSp>
          <p:nvGrpSpPr>
            <p:cNvPr id="69" name="Gruppo 68"/>
            <p:cNvGrpSpPr/>
            <p:nvPr/>
          </p:nvGrpSpPr>
          <p:grpSpPr>
            <a:xfrm>
              <a:off x="607326" y="1485816"/>
              <a:ext cx="7465325" cy="1822396"/>
              <a:chOff x="607326" y="1485816"/>
              <a:chExt cx="7465325" cy="1822396"/>
            </a:xfrm>
          </p:grpSpPr>
          <p:sp>
            <p:nvSpPr>
              <p:cNvPr id="74" name="CasellaDiTesto 73"/>
              <p:cNvSpPr txBox="1"/>
              <p:nvPr/>
            </p:nvSpPr>
            <p:spPr>
              <a:xfrm>
                <a:off x="1121138" y="257858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+</a:t>
                </a:r>
                <a:endParaRPr lang="en-US" b="1" dirty="0"/>
              </a:p>
            </p:txBody>
          </p:sp>
          <p:sp>
            <p:nvSpPr>
              <p:cNvPr id="75" name="CasellaDiTesto 74"/>
              <p:cNvSpPr txBox="1"/>
              <p:nvPr/>
            </p:nvSpPr>
            <p:spPr>
              <a:xfrm>
                <a:off x="5954533" y="2592232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-</a:t>
                </a:r>
                <a:endParaRPr lang="en-US" b="1" dirty="0"/>
              </a:p>
            </p:txBody>
          </p:sp>
          <p:cxnSp>
            <p:nvCxnSpPr>
              <p:cNvPr id="76" name="Connettore 2 75"/>
              <p:cNvCxnSpPr/>
              <p:nvPr/>
            </p:nvCxnSpPr>
            <p:spPr>
              <a:xfrm flipV="1">
                <a:off x="607326" y="1965277"/>
                <a:ext cx="7465325" cy="136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ttore 2 76"/>
              <p:cNvCxnSpPr/>
              <p:nvPr/>
            </p:nvCxnSpPr>
            <p:spPr>
              <a:xfrm>
                <a:off x="1105300" y="1485816"/>
                <a:ext cx="0" cy="18223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CasellaDiTesto 69"/>
            <p:cNvSpPr txBox="1"/>
            <p:nvPr/>
          </p:nvSpPr>
          <p:spPr>
            <a:xfrm>
              <a:off x="782303" y="292173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y</a:t>
              </a:r>
              <a:endParaRPr lang="en-US" b="1" dirty="0"/>
            </a:p>
          </p:txBody>
        </p:sp>
        <p:sp>
          <p:nvSpPr>
            <p:cNvPr id="71" name="CasellaDiTesto 70"/>
            <p:cNvSpPr txBox="1"/>
            <p:nvPr/>
          </p:nvSpPr>
          <p:spPr>
            <a:xfrm>
              <a:off x="7772485" y="199680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x</a:t>
              </a:r>
              <a:endParaRPr lang="en-US" b="1" dirty="0"/>
            </a:p>
          </p:txBody>
        </p:sp>
        <p:cxnSp>
          <p:nvCxnSpPr>
            <p:cNvPr id="72" name="Connettore 2 71"/>
            <p:cNvCxnSpPr/>
            <p:nvPr/>
          </p:nvCxnSpPr>
          <p:spPr>
            <a:xfrm flipV="1">
              <a:off x="295448" y="1016671"/>
              <a:ext cx="1651379" cy="18722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CasellaDiTesto 72"/>
            <p:cNvSpPr txBox="1"/>
            <p:nvPr/>
          </p:nvSpPr>
          <p:spPr>
            <a:xfrm>
              <a:off x="2010854" y="910018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z</a:t>
              </a:r>
              <a:endParaRPr lang="en-US" b="1" dirty="0"/>
            </a:p>
          </p:txBody>
        </p:sp>
      </p:grpSp>
      <p:sp>
        <p:nvSpPr>
          <p:cNvPr id="78" name="CasellaDiTesto 77"/>
          <p:cNvSpPr txBox="1"/>
          <p:nvPr/>
        </p:nvSpPr>
        <p:spPr>
          <a:xfrm>
            <a:off x="6098052" y="157703"/>
            <a:ext cx="251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Semiconduttore di tipo p</a:t>
            </a:r>
            <a:endParaRPr lang="en-US" dirty="0"/>
          </a:p>
        </p:txBody>
      </p:sp>
      <p:graphicFrame>
        <p:nvGraphicFramePr>
          <p:cNvPr id="79" name="Oggetto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289255"/>
              </p:ext>
            </p:extLst>
          </p:nvPr>
        </p:nvGraphicFramePr>
        <p:xfrm>
          <a:off x="301768" y="696312"/>
          <a:ext cx="3669729" cy="503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zione" r:id="rId3" imgW="1574640" imgH="215640" progId="Equation.3">
                  <p:embed/>
                </p:oleObj>
              </mc:Choice>
              <mc:Fallback>
                <p:oleObj name="Equazione" r:id="rId3" imgW="15746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768" y="696312"/>
                        <a:ext cx="3669729" cy="503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ggetto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939864"/>
              </p:ext>
            </p:extLst>
          </p:nvPr>
        </p:nvGraphicFramePr>
        <p:xfrm>
          <a:off x="6191617" y="527035"/>
          <a:ext cx="2649817" cy="820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zione" r:id="rId5" imgW="1269720" imgH="393480" progId="Equation.3">
                  <p:embed/>
                </p:oleObj>
              </mc:Choice>
              <mc:Fallback>
                <p:oleObj name="Equazione" r:id="rId5" imgW="12697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1617" y="527035"/>
                        <a:ext cx="2649817" cy="820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5" name="Gruppo 84"/>
          <p:cNvGrpSpPr/>
          <p:nvPr/>
        </p:nvGrpSpPr>
        <p:grpSpPr>
          <a:xfrm>
            <a:off x="5395326" y="2586869"/>
            <a:ext cx="394660" cy="924931"/>
            <a:chOff x="5395326" y="2586869"/>
            <a:chExt cx="394660" cy="924931"/>
          </a:xfrm>
        </p:grpSpPr>
        <p:cxnSp>
          <p:nvCxnSpPr>
            <p:cNvPr id="82" name="Connettore 2 81"/>
            <p:cNvCxnSpPr/>
            <p:nvPr/>
          </p:nvCxnSpPr>
          <p:spPr>
            <a:xfrm>
              <a:off x="5731889" y="2586869"/>
              <a:ext cx="0" cy="92493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ttangolo 83"/>
            <p:cNvSpPr/>
            <p:nvPr/>
          </p:nvSpPr>
          <p:spPr>
            <a:xfrm>
              <a:off x="5395326" y="3014689"/>
              <a:ext cx="394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/>
                <a:t>W</a:t>
              </a:r>
              <a:endParaRPr lang="en-US" b="1" dirty="0"/>
            </a:p>
          </p:txBody>
        </p:sp>
      </p:grpSp>
      <p:grpSp>
        <p:nvGrpSpPr>
          <p:cNvPr id="86" name="Gruppo 85"/>
          <p:cNvGrpSpPr/>
          <p:nvPr/>
        </p:nvGrpSpPr>
        <p:grpSpPr>
          <a:xfrm>
            <a:off x="5397598" y="4486213"/>
            <a:ext cx="394660" cy="924931"/>
            <a:chOff x="5395326" y="2586869"/>
            <a:chExt cx="394660" cy="924931"/>
          </a:xfrm>
        </p:grpSpPr>
        <p:cxnSp>
          <p:nvCxnSpPr>
            <p:cNvPr id="87" name="Connettore 2 86"/>
            <p:cNvCxnSpPr/>
            <p:nvPr/>
          </p:nvCxnSpPr>
          <p:spPr>
            <a:xfrm>
              <a:off x="5731889" y="2586869"/>
              <a:ext cx="0" cy="92493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ttangolo 87"/>
            <p:cNvSpPr/>
            <p:nvPr/>
          </p:nvSpPr>
          <p:spPr>
            <a:xfrm>
              <a:off x="5395326" y="3014689"/>
              <a:ext cx="394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/>
                <a:t>W</a:t>
              </a:r>
              <a:endParaRPr lang="en-US" b="1" dirty="0"/>
            </a:p>
          </p:txBody>
        </p:sp>
      </p:grpSp>
      <p:sp>
        <p:nvSpPr>
          <p:cNvPr id="89" name="CasellaDiTesto 88"/>
          <p:cNvSpPr txBox="1"/>
          <p:nvPr/>
        </p:nvSpPr>
        <p:spPr>
          <a:xfrm>
            <a:off x="858819" y="6488667"/>
            <a:ext cx="1906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Forza di </a:t>
            </a:r>
            <a:r>
              <a:rPr lang="it-IT" sz="1400" i="1" dirty="0" err="1" smtClean="0"/>
              <a:t>Lorentz</a:t>
            </a:r>
            <a:r>
              <a:rPr lang="it-IT" sz="1400" i="1" dirty="0" smtClean="0"/>
              <a:t> lungo y</a:t>
            </a:r>
            <a:endParaRPr lang="en-US" sz="1400" i="1" dirty="0"/>
          </a:p>
        </p:txBody>
      </p:sp>
      <p:graphicFrame>
        <p:nvGraphicFramePr>
          <p:cNvPr id="90" name="Oggetto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238155"/>
              </p:ext>
            </p:extLst>
          </p:nvPr>
        </p:nvGraphicFramePr>
        <p:xfrm>
          <a:off x="2359926" y="5916549"/>
          <a:ext cx="30035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zione" r:id="rId7" imgW="1193760" imgH="355320" progId="Equation.3">
                  <p:embed/>
                </p:oleObj>
              </mc:Choice>
              <mc:Fallback>
                <p:oleObj name="Equazione" r:id="rId7" imgW="1193760" imgH="355320" progId="Equation.3">
                  <p:embed/>
                  <p:pic>
                    <p:nvPicPr>
                      <p:cNvPr id="0" name="Oggetto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926" y="5916549"/>
                        <a:ext cx="300355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CasellaDiTesto 90"/>
          <p:cNvSpPr txBox="1"/>
          <p:nvPr/>
        </p:nvSpPr>
        <p:spPr>
          <a:xfrm>
            <a:off x="3409701" y="6642555"/>
            <a:ext cx="1942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Forza del campo lungo y</a:t>
            </a:r>
            <a:endParaRPr lang="en-US" sz="1400" i="1" dirty="0"/>
          </a:p>
        </p:txBody>
      </p:sp>
      <p:graphicFrame>
        <p:nvGraphicFramePr>
          <p:cNvPr id="92" name="Oggetto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337219"/>
              </p:ext>
            </p:extLst>
          </p:nvPr>
        </p:nvGraphicFramePr>
        <p:xfrm>
          <a:off x="7073319" y="4931562"/>
          <a:ext cx="1998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zione" r:id="rId9" imgW="850680" imgH="393480" progId="Equation.3">
                  <p:embed/>
                </p:oleObj>
              </mc:Choice>
              <mc:Fallback>
                <p:oleObj name="Equazione" r:id="rId9" imgW="850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73319" y="4931562"/>
                        <a:ext cx="1998663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ggetto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900636"/>
              </p:ext>
            </p:extLst>
          </p:nvPr>
        </p:nvGraphicFramePr>
        <p:xfrm>
          <a:off x="7058025" y="5937250"/>
          <a:ext cx="203041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zione" r:id="rId11" imgW="863280" imgH="393480" progId="Equation.3">
                  <p:embed/>
                </p:oleObj>
              </mc:Choice>
              <mc:Fallback>
                <p:oleObj name="Equazione" r:id="rId11" imgW="863280" imgH="393480" progId="Equation.3">
                  <p:embed/>
                  <p:pic>
                    <p:nvPicPr>
                      <p:cNvPr id="0" name="Oggetto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025" y="5937250"/>
                        <a:ext cx="2030413" cy="9239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5" name="Connettore 2 94"/>
          <p:cNvCxnSpPr/>
          <p:nvPr/>
        </p:nvCxnSpPr>
        <p:spPr>
          <a:xfrm>
            <a:off x="8325134" y="1852566"/>
            <a:ext cx="13648" cy="3124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2 96"/>
          <p:cNvCxnSpPr/>
          <p:nvPr/>
        </p:nvCxnSpPr>
        <p:spPr>
          <a:xfrm flipV="1">
            <a:off x="5586528" y="5461420"/>
            <a:ext cx="1578547" cy="10272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sellaDiTesto 97"/>
          <p:cNvSpPr txBox="1"/>
          <p:nvPr/>
        </p:nvSpPr>
        <p:spPr>
          <a:xfrm>
            <a:off x="6299842" y="2270816"/>
            <a:ext cx="433132" cy="584775"/>
          </a:xfrm>
          <a:prstGeom prst="rect">
            <a:avLst/>
          </a:prstGeom>
          <a:noFill/>
          <a:scene3d>
            <a:camera prst="isometricOffAxis2Right">
              <a:rot lat="1680000" lon="18599998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9" name="CasellaDiTesto 98"/>
          <p:cNvSpPr txBox="1"/>
          <p:nvPr/>
        </p:nvSpPr>
        <p:spPr>
          <a:xfrm>
            <a:off x="6315762" y="4183808"/>
            <a:ext cx="433132" cy="584775"/>
          </a:xfrm>
          <a:prstGeom prst="rect">
            <a:avLst/>
          </a:prstGeom>
          <a:noFill/>
          <a:scene3d>
            <a:camera prst="isometricOffAxis2Right">
              <a:rot lat="1680000" lon="18599998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A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00" name="Oggetto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505032"/>
              </p:ext>
            </p:extLst>
          </p:nvPr>
        </p:nvGraphicFramePr>
        <p:xfrm>
          <a:off x="4127525" y="696312"/>
          <a:ext cx="1147332" cy="487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zione" r:id="rId13" imgW="507960" imgH="215640" progId="Equation.3">
                  <p:embed/>
                </p:oleObj>
              </mc:Choice>
              <mc:Fallback>
                <p:oleObj name="Equazione" r:id="rId13" imgW="5079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27525" y="696312"/>
                        <a:ext cx="1147332" cy="487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70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42368E-6 L 0.60139 -0.000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77521E-8 L 0.08958 -0.00994 L 0.22674 -0.04117 L 0.34462 -0.04325 L 0.48785 -0.04325 L 0.59826 -0.04325 " pathEditMode="relative" rAng="0" ptsTypes="AAAA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13" y="-2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89" grpId="0"/>
      <p:bldP spid="91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3892</TotalTime>
  <Words>470</Words>
  <Application>Microsoft Office PowerPoint</Application>
  <PresentationFormat>Presentazione su schermo (4:3)</PresentationFormat>
  <Paragraphs>89</Paragraphs>
  <Slides>8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Tema di Office</vt:lpstr>
      <vt:lpstr>Equazione</vt:lpstr>
      <vt:lpstr>Microsoft Equation 3.0</vt:lpstr>
      <vt:lpstr>Presentazione standard di PowerPoint</vt:lpstr>
      <vt:lpstr>Presentazione standard di PowerPoint</vt:lpstr>
      <vt:lpstr>Equazione di Continuità</vt:lpstr>
      <vt:lpstr>Presentazione standard di PowerPoint</vt:lpstr>
      <vt:lpstr>Correnti</vt:lpstr>
      <vt:lpstr>Correnti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</dc:creator>
  <cp:lastModifiedBy>Massimo</cp:lastModifiedBy>
  <cp:revision>46</cp:revision>
  <dcterms:created xsi:type="dcterms:W3CDTF">2020-03-12T15:39:50Z</dcterms:created>
  <dcterms:modified xsi:type="dcterms:W3CDTF">2020-03-21T11:39:35Z</dcterms:modified>
</cp:coreProperties>
</file>