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8" r:id="rId3"/>
    <p:sldId id="274" r:id="rId4"/>
    <p:sldId id="257" r:id="rId5"/>
    <p:sldId id="275" r:id="rId6"/>
    <p:sldId id="276" r:id="rId7"/>
    <p:sldId id="262" r:id="rId8"/>
    <p:sldId id="273" r:id="rId9"/>
    <p:sldId id="259" r:id="rId10"/>
    <p:sldId id="261" r:id="rId11"/>
    <p:sldId id="267" r:id="rId12"/>
    <p:sldId id="268" r:id="rId13"/>
    <p:sldId id="280" r:id="rId14"/>
    <p:sldId id="269" r:id="rId15"/>
    <p:sldId id="290" r:id="rId16"/>
    <p:sldId id="285" r:id="rId17"/>
    <p:sldId id="286" r:id="rId18"/>
    <p:sldId id="291" r:id="rId19"/>
    <p:sldId id="281" r:id="rId20"/>
    <p:sldId id="283" r:id="rId21"/>
    <p:sldId id="284" r:id="rId22"/>
    <p:sldId id="289" r:id="rId23"/>
    <p:sldId id="282" r:id="rId24"/>
    <p:sldId id="270" r:id="rId25"/>
    <p:sldId id="271" r:id="rId26"/>
    <p:sldId id="265" r:id="rId27"/>
    <p:sldId id="266" r:id="rId28"/>
    <p:sldId id="264" r:id="rId29"/>
    <p:sldId id="292" r:id="rId30"/>
    <p:sldId id="293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>
        <p:scale>
          <a:sx n="70" d="100"/>
          <a:sy n="70" d="100"/>
        </p:scale>
        <p:origin x="-510" y="-66"/>
      </p:cViewPr>
      <p:guideLst>
        <p:guide orient="horz" pos="193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1.wmf"/><Relationship Id="rId4" Type="http://schemas.openxmlformats.org/officeDocument/2006/relationships/image" Target="../media/image7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4" Type="http://schemas.openxmlformats.org/officeDocument/2006/relationships/image" Target="../media/image96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8.wmf"/><Relationship Id="rId1" Type="http://schemas.openxmlformats.org/officeDocument/2006/relationships/image" Target="../media/image9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FD3B-775A-478F-BDFE-BD43583B5050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1DB3-5327-4279-9A8D-C0650CA50F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6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FD3B-775A-478F-BDFE-BD43583B5050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1DB3-5327-4279-9A8D-C0650CA50F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2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FD3B-775A-478F-BDFE-BD43583B5050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1DB3-5327-4279-9A8D-C0650CA50F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FD3B-775A-478F-BDFE-BD43583B5050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1DB3-5327-4279-9A8D-C0650CA50F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0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FD3B-775A-478F-BDFE-BD43583B5050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1DB3-5327-4279-9A8D-C0650CA50F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2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FD3B-775A-478F-BDFE-BD43583B5050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1DB3-5327-4279-9A8D-C0650CA50F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0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FD3B-775A-478F-BDFE-BD43583B5050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1DB3-5327-4279-9A8D-C0650CA50F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1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FD3B-775A-478F-BDFE-BD43583B5050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1DB3-5327-4279-9A8D-C0650CA50F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8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FD3B-775A-478F-BDFE-BD43583B5050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1DB3-5327-4279-9A8D-C0650CA50F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1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FD3B-775A-478F-BDFE-BD43583B5050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1DB3-5327-4279-9A8D-C0650CA50F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9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FD3B-775A-478F-BDFE-BD43583B5050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1DB3-5327-4279-9A8D-C0650CA50F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9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0FD3B-775A-478F-BDFE-BD43583B5050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31DB3-5327-4279-9A8D-C0650CA50F7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3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33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62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7.wmf"/><Relationship Id="rId20" Type="http://schemas.openxmlformats.org/officeDocument/2006/relationships/image" Target="../media/image59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3.bin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65.bin"/><Relationship Id="rId4" Type="http://schemas.openxmlformats.org/officeDocument/2006/relationships/image" Target="../media/image51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5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71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64.wmf"/><Relationship Id="rId17" Type="http://schemas.openxmlformats.org/officeDocument/2006/relationships/image" Target="../media/image67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6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6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image" Target="../media/image71.png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4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0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79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81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83.bin"/><Relationship Id="rId10" Type="http://schemas.openxmlformats.org/officeDocument/2006/relationships/image" Target="../media/image79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85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91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8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82.wmf"/><Relationship Id="rId4" Type="http://schemas.openxmlformats.org/officeDocument/2006/relationships/image" Target="../media/image80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84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97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4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3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95.bin"/><Relationship Id="rId14" Type="http://schemas.openxmlformats.org/officeDocument/2006/relationships/image" Target="../media/image90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8.bin"/><Relationship Id="rId7" Type="http://schemas.openxmlformats.org/officeDocument/2006/relationships/image" Target="../media/image9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9.bin"/><Relationship Id="rId5" Type="http://schemas.openxmlformats.org/officeDocument/2006/relationships/image" Target="../media/image72.png"/><Relationship Id="rId4" Type="http://schemas.openxmlformats.org/officeDocument/2006/relationships/image" Target="../media/image9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image" Target="../media/image72.png"/><Relationship Id="rId7" Type="http://schemas.openxmlformats.org/officeDocument/2006/relationships/image" Target="../media/image9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01.bin"/><Relationship Id="rId11" Type="http://schemas.openxmlformats.org/officeDocument/2006/relationships/image" Target="../media/image96.wmf"/><Relationship Id="rId5" Type="http://schemas.openxmlformats.org/officeDocument/2006/relationships/image" Target="../media/image93.wmf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95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7" Type="http://schemas.openxmlformats.org/officeDocument/2006/relationships/image" Target="../media/image9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5.bin"/><Relationship Id="rId5" Type="http://schemas.openxmlformats.org/officeDocument/2006/relationships/image" Target="../media/image97.wmf"/><Relationship Id="rId4" Type="http://schemas.openxmlformats.org/officeDocument/2006/relationships/oleObject" Target="../embeddings/oleObject10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2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Supplementi BJT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</a:t>
            </a:r>
            <a:r>
              <a:rPr lang="it-IT" dirty="0" err="1" smtClean="0"/>
              <a:t>slides</a:t>
            </a:r>
            <a:r>
              <a:rPr lang="it-IT" dirty="0" smtClean="0"/>
              <a:t> seguenti sono solamente un supporto al testo, e non una dispensa autonoma.</a:t>
            </a:r>
          </a:p>
          <a:p>
            <a:r>
              <a:rPr lang="it-IT" dirty="0" smtClean="0"/>
              <a:t>Sono soprattutto orientati a chiarire alcuni passaggi non completamente sviluppati </a:t>
            </a:r>
            <a:r>
              <a:rPr lang="it-IT" smtClean="0"/>
              <a:t>nel libro.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16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866690"/>
              </p:ext>
            </p:extLst>
          </p:nvPr>
        </p:nvGraphicFramePr>
        <p:xfrm>
          <a:off x="1183264" y="637741"/>
          <a:ext cx="7553325" cy="281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2" name="Equazione" r:id="rId3" imgW="3390840" imgH="1257120" progId="Equation.3">
                  <p:embed/>
                </p:oleObj>
              </mc:Choice>
              <mc:Fallback>
                <p:oleObj name="Equazione" r:id="rId3" imgW="3390840" imgH="125712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3264" y="637741"/>
                        <a:ext cx="7553325" cy="28114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359126"/>
              </p:ext>
            </p:extLst>
          </p:nvPr>
        </p:nvGraphicFramePr>
        <p:xfrm>
          <a:off x="180111" y="4065011"/>
          <a:ext cx="3451225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3" name="Equazione" r:id="rId5" imgW="1549080" imgH="1180800" progId="Equation.3">
                  <p:embed/>
                </p:oleObj>
              </mc:Choice>
              <mc:Fallback>
                <p:oleObj name="Equazione" r:id="rId5" imgW="1549080" imgH="118080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11" y="4065011"/>
                        <a:ext cx="3451225" cy="264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80111" y="3541791"/>
            <a:ext cx="2623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Nel modo attivo:</a:t>
            </a:r>
            <a:endParaRPr lang="en-US" sz="2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810000" y="89973"/>
            <a:ext cx="1982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err="1" smtClean="0"/>
              <a:t>Ebers-Moll</a:t>
            </a:r>
            <a:endParaRPr lang="en-US" sz="3200" dirty="0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060588"/>
              </p:ext>
            </p:extLst>
          </p:nvPr>
        </p:nvGraphicFramePr>
        <p:xfrm>
          <a:off x="4244377" y="4106574"/>
          <a:ext cx="1113904" cy="813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4" name="Equazione" r:id="rId7" imgW="520560" imgH="380880" progId="Equation.3">
                  <p:embed/>
                </p:oleObj>
              </mc:Choice>
              <mc:Fallback>
                <p:oleObj name="Equazione" r:id="rId7" imgW="52056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44377" y="4106574"/>
                        <a:ext cx="1113904" cy="813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6244753" y="4267199"/>
            <a:ext cx="2491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Fattore di amplificazione</a:t>
            </a:r>
          </a:p>
          <a:p>
            <a:r>
              <a:rPr lang="it-IT" dirty="0"/>
              <a:t>i</a:t>
            </a:r>
            <a:r>
              <a:rPr lang="it-IT" dirty="0" smtClean="0"/>
              <a:t>n base comune</a:t>
            </a:r>
            <a:endParaRPr lang="en-US" dirty="0"/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450101"/>
              </p:ext>
            </p:extLst>
          </p:nvPr>
        </p:nvGraphicFramePr>
        <p:xfrm>
          <a:off x="4043363" y="5326063"/>
          <a:ext cx="21748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25" name="Equazione" r:id="rId9" imgW="1015920" imgH="380880" progId="Equation.3">
                  <p:embed/>
                </p:oleObj>
              </mc:Choice>
              <mc:Fallback>
                <p:oleObj name="Equazione" r:id="rId9" imgW="1015920" imgH="38088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3363" y="5326063"/>
                        <a:ext cx="2174875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6244753" y="5326063"/>
            <a:ext cx="2491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Fattore di amplificazione</a:t>
            </a:r>
          </a:p>
          <a:p>
            <a:r>
              <a:rPr lang="it-IT" dirty="0"/>
              <a:t>i</a:t>
            </a:r>
            <a:r>
              <a:rPr lang="it-IT" dirty="0" smtClean="0"/>
              <a:t>n emettitore comune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5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905901"/>
              </p:ext>
            </p:extLst>
          </p:nvPr>
        </p:nvGraphicFramePr>
        <p:xfrm>
          <a:off x="1183264" y="637741"/>
          <a:ext cx="7553325" cy="281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3" name="Equazione" r:id="rId3" imgW="3390840" imgH="1257120" progId="Equation.3">
                  <p:embed/>
                </p:oleObj>
              </mc:Choice>
              <mc:Fallback>
                <p:oleObj name="Equazione" r:id="rId3" imgW="339084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3264" y="637741"/>
                        <a:ext cx="7553325" cy="28114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182545"/>
              </p:ext>
            </p:extLst>
          </p:nvPr>
        </p:nvGraphicFramePr>
        <p:xfrm>
          <a:off x="193675" y="4065588"/>
          <a:ext cx="3422650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4" name="Equazione" r:id="rId5" imgW="1536480" imgH="1180800" progId="Equation.3">
                  <p:embed/>
                </p:oleObj>
              </mc:Choice>
              <mc:Fallback>
                <p:oleObj name="Equazione" r:id="rId5" imgW="153648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4065588"/>
                        <a:ext cx="3422650" cy="264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80111" y="3541791"/>
            <a:ext cx="2841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Nel modo inverso:</a:t>
            </a:r>
            <a:endParaRPr lang="en-US" sz="2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810000" y="89973"/>
            <a:ext cx="1982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err="1" smtClean="0"/>
              <a:t>Ebers-Moll</a:t>
            </a:r>
            <a:endParaRPr lang="en-US" sz="3200" dirty="0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592470"/>
              </p:ext>
            </p:extLst>
          </p:nvPr>
        </p:nvGraphicFramePr>
        <p:xfrm>
          <a:off x="4244377" y="4106574"/>
          <a:ext cx="1113904" cy="813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5" name="Equazione" r:id="rId7" imgW="520560" imgH="380880" progId="Equation.3">
                  <p:embed/>
                </p:oleObj>
              </mc:Choice>
              <mc:Fallback>
                <p:oleObj name="Equazione" r:id="rId7" imgW="52056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44377" y="4106574"/>
                        <a:ext cx="1113904" cy="813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661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325614"/>
              </p:ext>
            </p:extLst>
          </p:nvPr>
        </p:nvGraphicFramePr>
        <p:xfrm>
          <a:off x="1183264" y="637741"/>
          <a:ext cx="7553325" cy="281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4" name="Equazione" r:id="rId3" imgW="3390840" imgH="1257120" progId="Equation.3">
                  <p:embed/>
                </p:oleObj>
              </mc:Choice>
              <mc:Fallback>
                <p:oleObj name="Equazione" r:id="rId3" imgW="339084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3264" y="637741"/>
                        <a:ext cx="7553325" cy="28114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810000" y="89973"/>
            <a:ext cx="1982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err="1" smtClean="0"/>
              <a:t>Ebers-Moll</a:t>
            </a:r>
            <a:endParaRPr lang="en-US" sz="3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80111" y="3541791"/>
            <a:ext cx="3962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A collettore aperto (I</a:t>
            </a:r>
            <a:r>
              <a:rPr lang="it-IT" sz="2800" baseline="-25000" dirty="0" smtClean="0"/>
              <a:t>C</a:t>
            </a:r>
            <a:r>
              <a:rPr lang="it-IT" sz="2800" dirty="0" smtClean="0"/>
              <a:t>=0):</a:t>
            </a:r>
            <a:endParaRPr lang="en-US" sz="2800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3430"/>
              </p:ext>
            </p:extLst>
          </p:nvPr>
        </p:nvGraphicFramePr>
        <p:xfrm>
          <a:off x="180111" y="4065011"/>
          <a:ext cx="4765675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5" name="Equazione" r:id="rId5" imgW="2501640" imgH="419040" progId="Equation.3">
                  <p:embed/>
                </p:oleObj>
              </mc:Choice>
              <mc:Fallback>
                <p:oleObj name="Equazione" r:id="rId5" imgW="25016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0111" y="4065011"/>
                        <a:ext cx="4765675" cy="798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048845"/>
              </p:ext>
            </p:extLst>
          </p:nvPr>
        </p:nvGraphicFramePr>
        <p:xfrm>
          <a:off x="236538" y="4864100"/>
          <a:ext cx="5757862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6" name="Equazione" r:id="rId7" imgW="2920680" imgH="419040" progId="Equation.3">
                  <p:embed/>
                </p:oleObj>
              </mc:Choice>
              <mc:Fallback>
                <p:oleObj name="Equazione" r:id="rId7" imgW="29206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6538" y="4864100"/>
                        <a:ext cx="5757862" cy="827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6165359" y="5160350"/>
            <a:ext cx="2289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e questo dà I</a:t>
            </a:r>
            <a:r>
              <a:rPr lang="it-IT" sz="2800" baseline="-25000" dirty="0" smtClean="0"/>
              <a:t>F0</a:t>
            </a:r>
            <a:endParaRPr lang="en-US" sz="2800" baseline="-25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370109" y="4232096"/>
            <a:ext cx="1277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per cui:</a:t>
            </a:r>
            <a:endParaRPr lang="en-US" sz="2800" baseline="-25000" dirty="0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499520"/>
              </p:ext>
            </p:extLst>
          </p:nvPr>
        </p:nvGraphicFramePr>
        <p:xfrm>
          <a:off x="187325" y="6269038"/>
          <a:ext cx="247808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7" name="Equazione" r:id="rId9" imgW="1257120" imgH="190440" progId="Equation.3">
                  <p:embed/>
                </p:oleObj>
              </mc:Choice>
              <mc:Fallback>
                <p:oleObj name="Equazione" r:id="rId9" imgW="1257120" imgH="190440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6269038"/>
                        <a:ext cx="2478088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2136610" y="5683406"/>
            <a:ext cx="4680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A collettore aperto </a:t>
            </a:r>
            <a:r>
              <a:rPr lang="it-IT" sz="2800" i="1" dirty="0" smtClean="0">
                <a:solidFill>
                  <a:srgbClr val="FF0000"/>
                </a:solidFill>
              </a:rPr>
              <a:t>e</a:t>
            </a:r>
            <a:r>
              <a:rPr lang="it-IT" sz="2800" dirty="0" smtClean="0"/>
              <a:t> con V</a:t>
            </a:r>
            <a:r>
              <a:rPr lang="it-IT" sz="2800" baseline="-25000" dirty="0" smtClean="0"/>
              <a:t>EB</a:t>
            </a:r>
            <a:r>
              <a:rPr lang="it-IT" sz="2800" dirty="0" smtClean="0"/>
              <a:t>&lt;0</a:t>
            </a:r>
            <a:endParaRPr lang="en-US" sz="2800" dirty="0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667344"/>
              </p:ext>
            </p:extLst>
          </p:nvPr>
        </p:nvGraphicFramePr>
        <p:xfrm>
          <a:off x="3982173" y="6105525"/>
          <a:ext cx="19272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98" name="Equazione" r:id="rId11" imgW="977760" imgH="380880" progId="Equation.3">
                  <p:embed/>
                </p:oleObj>
              </mc:Choice>
              <mc:Fallback>
                <p:oleObj name="Equazione" r:id="rId11" imgW="977760" imgH="380880" progId="Equation.3">
                  <p:embed/>
                  <p:pic>
                    <p:nvPicPr>
                      <p:cNvPr id="0" name="Ogget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2173" y="6105525"/>
                        <a:ext cx="19272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uppo 16"/>
          <p:cNvGrpSpPr/>
          <p:nvPr/>
        </p:nvGrpSpPr>
        <p:grpSpPr>
          <a:xfrm>
            <a:off x="4945786" y="6105525"/>
            <a:ext cx="4063760" cy="557673"/>
            <a:chOff x="4945786" y="6105525"/>
            <a:chExt cx="4063760" cy="557673"/>
          </a:xfrm>
        </p:grpSpPr>
        <p:sp>
          <p:nvSpPr>
            <p:cNvPr id="13" name="CasellaDiTesto 12"/>
            <p:cNvSpPr txBox="1"/>
            <p:nvPr/>
          </p:nvSpPr>
          <p:spPr>
            <a:xfrm>
              <a:off x="6165359" y="6139978"/>
              <a:ext cx="28441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i="1" dirty="0" smtClean="0"/>
                <a:t>È la corrente di saturazione della sola giunzione EB</a:t>
              </a:r>
              <a:endParaRPr lang="en-US" sz="1400" i="1" dirty="0"/>
            </a:p>
          </p:txBody>
        </p:sp>
        <p:sp>
          <p:nvSpPr>
            <p:cNvPr id="14" name="Ovale 13"/>
            <p:cNvSpPr/>
            <p:nvPr/>
          </p:nvSpPr>
          <p:spPr>
            <a:xfrm>
              <a:off x="4945786" y="6105525"/>
              <a:ext cx="729800" cy="42139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Connettore 2 15"/>
            <p:cNvCxnSpPr>
              <a:stCxn id="13" idx="1"/>
            </p:cNvCxnSpPr>
            <p:nvPr/>
          </p:nvCxnSpPr>
          <p:spPr>
            <a:xfrm flipH="1" flipV="1">
              <a:off x="5675586" y="6316224"/>
              <a:ext cx="489773" cy="853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252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287204"/>
              </p:ext>
            </p:extLst>
          </p:nvPr>
        </p:nvGraphicFramePr>
        <p:xfrm>
          <a:off x="1183264" y="637741"/>
          <a:ext cx="7553325" cy="281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36" name="Equazione" r:id="rId3" imgW="3390840" imgH="1257120" progId="Equation.3">
                  <p:embed/>
                </p:oleObj>
              </mc:Choice>
              <mc:Fallback>
                <p:oleObj name="Equazione" r:id="rId3" imgW="339084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3264" y="637741"/>
                        <a:ext cx="7553325" cy="28114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810000" y="89973"/>
            <a:ext cx="1982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err="1" smtClean="0"/>
              <a:t>Ebers-Moll</a:t>
            </a:r>
            <a:endParaRPr lang="en-US" sz="32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80111" y="3541791"/>
            <a:ext cx="41814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A emettitore aperto (I</a:t>
            </a:r>
            <a:r>
              <a:rPr lang="it-IT" sz="2800" baseline="-25000" dirty="0" smtClean="0"/>
              <a:t>E</a:t>
            </a:r>
            <a:r>
              <a:rPr lang="it-IT" sz="2800" dirty="0" smtClean="0"/>
              <a:t>=0):</a:t>
            </a:r>
            <a:endParaRPr lang="en-US" sz="2800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232787"/>
              </p:ext>
            </p:extLst>
          </p:nvPr>
        </p:nvGraphicFramePr>
        <p:xfrm>
          <a:off x="190500" y="4065588"/>
          <a:ext cx="4741863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37" name="Equazione" r:id="rId5" imgW="2489040" imgH="419040" progId="Equation.3">
                  <p:embed/>
                </p:oleObj>
              </mc:Choice>
              <mc:Fallback>
                <p:oleObj name="Equazione" r:id="rId5" imgW="24890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500" y="4065588"/>
                        <a:ext cx="4741863" cy="79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553896"/>
              </p:ext>
            </p:extLst>
          </p:nvPr>
        </p:nvGraphicFramePr>
        <p:xfrm>
          <a:off x="247650" y="4864100"/>
          <a:ext cx="573405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38" name="Equazione" r:id="rId7" imgW="2908080" imgH="419040" progId="Equation.3">
                  <p:embed/>
                </p:oleObj>
              </mc:Choice>
              <mc:Fallback>
                <p:oleObj name="Equazione" r:id="rId7" imgW="29080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7650" y="4864100"/>
                        <a:ext cx="5734050" cy="827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6165359" y="5160350"/>
            <a:ext cx="2289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e questo dà I</a:t>
            </a:r>
            <a:r>
              <a:rPr lang="it-IT" sz="2800" baseline="-25000" dirty="0" smtClean="0"/>
              <a:t>R0</a:t>
            </a:r>
            <a:endParaRPr lang="en-US" sz="2800" baseline="-25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370109" y="4232096"/>
            <a:ext cx="1277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per cui:</a:t>
            </a:r>
            <a:endParaRPr lang="en-US" sz="2800" baseline="-25000" dirty="0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994155"/>
              </p:ext>
            </p:extLst>
          </p:nvPr>
        </p:nvGraphicFramePr>
        <p:xfrm>
          <a:off x="274638" y="6269038"/>
          <a:ext cx="230187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39" name="Equazione" r:id="rId9" imgW="1168200" imgH="190440" progId="Equation.3">
                  <p:embed/>
                </p:oleObj>
              </mc:Choice>
              <mc:Fallback>
                <p:oleObj name="Equazione" r:id="rId9" imgW="11682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8" y="6269038"/>
                        <a:ext cx="2301875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2136610" y="5683406"/>
            <a:ext cx="4845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A emettitore aperto </a:t>
            </a:r>
            <a:r>
              <a:rPr lang="it-IT" sz="2800" i="1" dirty="0" smtClean="0">
                <a:solidFill>
                  <a:srgbClr val="FF0000"/>
                </a:solidFill>
              </a:rPr>
              <a:t>e</a:t>
            </a:r>
            <a:r>
              <a:rPr lang="it-IT" sz="2800" dirty="0" smtClean="0"/>
              <a:t> con V</a:t>
            </a:r>
            <a:r>
              <a:rPr lang="it-IT" sz="2800" baseline="-25000" dirty="0"/>
              <a:t>C</a:t>
            </a:r>
            <a:r>
              <a:rPr lang="it-IT" sz="2800" baseline="-25000" dirty="0" smtClean="0"/>
              <a:t>B</a:t>
            </a:r>
            <a:r>
              <a:rPr lang="it-IT" sz="2800" dirty="0" smtClean="0"/>
              <a:t>&lt;0</a:t>
            </a:r>
            <a:endParaRPr lang="en-US" sz="2800" dirty="0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148039"/>
              </p:ext>
            </p:extLst>
          </p:nvPr>
        </p:nvGraphicFramePr>
        <p:xfrm>
          <a:off x="4081463" y="6105525"/>
          <a:ext cx="17272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0" name="Equazione" r:id="rId11" imgW="876240" imgH="380880" progId="Equation.3">
                  <p:embed/>
                </p:oleObj>
              </mc:Choice>
              <mc:Fallback>
                <p:oleObj name="Equazione" r:id="rId11" imgW="8762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1463" y="6105525"/>
                        <a:ext cx="17272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uppo 16"/>
          <p:cNvGrpSpPr/>
          <p:nvPr/>
        </p:nvGrpSpPr>
        <p:grpSpPr>
          <a:xfrm>
            <a:off x="4945786" y="6105525"/>
            <a:ext cx="4063760" cy="557673"/>
            <a:chOff x="4945786" y="6105525"/>
            <a:chExt cx="4063760" cy="557673"/>
          </a:xfrm>
        </p:grpSpPr>
        <p:sp>
          <p:nvSpPr>
            <p:cNvPr id="13" name="CasellaDiTesto 12"/>
            <p:cNvSpPr txBox="1"/>
            <p:nvPr/>
          </p:nvSpPr>
          <p:spPr>
            <a:xfrm>
              <a:off x="6165359" y="6139978"/>
              <a:ext cx="28441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i="1" dirty="0" smtClean="0"/>
                <a:t>È la corrente di saturazione della sola giunzione CB</a:t>
              </a:r>
              <a:endParaRPr lang="en-US" sz="1400" i="1" dirty="0"/>
            </a:p>
          </p:txBody>
        </p:sp>
        <p:sp>
          <p:nvSpPr>
            <p:cNvPr id="14" name="Ovale 13"/>
            <p:cNvSpPr/>
            <p:nvPr/>
          </p:nvSpPr>
          <p:spPr>
            <a:xfrm>
              <a:off x="4945786" y="6105525"/>
              <a:ext cx="729800" cy="42139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Connettore 2 15"/>
            <p:cNvCxnSpPr>
              <a:stCxn id="13" idx="1"/>
            </p:cNvCxnSpPr>
            <p:nvPr/>
          </p:nvCxnSpPr>
          <p:spPr>
            <a:xfrm flipH="1" flipV="1">
              <a:off x="5675586" y="6316224"/>
              <a:ext cx="489773" cy="853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663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50939" y="505672"/>
            <a:ext cx="56421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400" dirty="0" smtClean="0"/>
              <a:t>Risposte dinamiche</a:t>
            </a:r>
            <a:endParaRPr lang="en-US" sz="54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786879" y="3855344"/>
            <a:ext cx="2785121" cy="135421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sz="2800" dirty="0" smtClean="0"/>
              <a:t>Commutazione </a:t>
            </a:r>
            <a:r>
              <a:rPr lang="it-IT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Impedenza stato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Impedenza stato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Tempo di commutazione</a:t>
            </a:r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4698758" y="1886527"/>
            <a:ext cx="3087384" cy="190821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it-IT" sz="2800" dirty="0" smtClean="0"/>
              <a:t>Amplificazione </a:t>
            </a:r>
            <a:r>
              <a:rPr lang="it-IT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Modello per i piccoli segnali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Conduttanza di entrata </a:t>
            </a:r>
            <a:r>
              <a:rPr lang="it-IT" dirty="0" err="1" smtClean="0"/>
              <a:t>g</a:t>
            </a:r>
            <a:r>
              <a:rPr lang="it-IT" baseline="-25000" dirty="0" err="1" smtClean="0"/>
              <a:t>EB</a:t>
            </a: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 smtClean="0"/>
              <a:t>Transconduttanza</a:t>
            </a:r>
            <a:r>
              <a:rPr lang="it-IT" dirty="0" smtClean="0"/>
              <a:t> </a:t>
            </a:r>
            <a:r>
              <a:rPr lang="it-IT" dirty="0" err="1" smtClean="0"/>
              <a:t>g</a:t>
            </a:r>
            <a:r>
              <a:rPr lang="it-IT" baseline="-25000" dirty="0" err="1" smtClean="0"/>
              <a:t>m</a:t>
            </a:r>
            <a:endParaRPr lang="it-IT" baseline="-25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Frequenza di taglio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629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367644" y="1160748"/>
            <a:ext cx="6858096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6000" dirty="0" smtClean="0"/>
              <a:t>Amplificazione </a:t>
            </a:r>
            <a:r>
              <a:rPr lang="it-IT" sz="4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4400" dirty="0" smtClean="0"/>
              <a:t>Modello per i piccoli segnali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4400" dirty="0" smtClean="0"/>
              <a:t>Conduttanza di entrata </a:t>
            </a:r>
            <a:r>
              <a:rPr lang="it-IT" sz="4400" dirty="0" err="1" smtClean="0"/>
              <a:t>g</a:t>
            </a:r>
            <a:r>
              <a:rPr lang="it-IT" sz="4400" baseline="-25000" dirty="0" err="1" smtClean="0"/>
              <a:t>EB</a:t>
            </a:r>
            <a:endParaRPr lang="it-IT" sz="4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4400" dirty="0" err="1" smtClean="0"/>
              <a:t>Transconduttanza</a:t>
            </a:r>
            <a:r>
              <a:rPr lang="it-IT" sz="4400" dirty="0" smtClean="0"/>
              <a:t> </a:t>
            </a:r>
            <a:r>
              <a:rPr lang="it-IT" sz="4400" dirty="0" err="1" smtClean="0"/>
              <a:t>g</a:t>
            </a:r>
            <a:r>
              <a:rPr lang="it-IT" sz="4400" baseline="-25000" dirty="0" err="1" smtClean="0"/>
              <a:t>m</a:t>
            </a:r>
            <a:endParaRPr lang="it-IT" sz="4400" baseline="-25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4400" dirty="0" smtClean="0"/>
              <a:t>Frequenza di taglio</a:t>
            </a:r>
            <a:endParaRPr lang="it-IT" sz="4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384795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673708"/>
              </p:ext>
            </p:extLst>
          </p:nvPr>
        </p:nvGraphicFramePr>
        <p:xfrm>
          <a:off x="3116551" y="214024"/>
          <a:ext cx="3451225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18" name="Equazione" r:id="rId3" imgW="1549080" imgH="1180800" progId="Equation.3">
                  <p:embed/>
                </p:oleObj>
              </mc:Choice>
              <mc:Fallback>
                <p:oleObj name="Equazione" r:id="rId3" imgW="154908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551" y="214024"/>
                        <a:ext cx="3451225" cy="264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680898"/>
              </p:ext>
            </p:extLst>
          </p:nvPr>
        </p:nvGraphicFramePr>
        <p:xfrm>
          <a:off x="0" y="2855624"/>
          <a:ext cx="5091113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19" name="Equazione" r:id="rId5" imgW="2286000" imgH="901440" progId="Equation.3">
                  <p:embed/>
                </p:oleObj>
              </mc:Choice>
              <mc:Fallback>
                <p:oleObj name="Equazione" r:id="rId5" imgW="228600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55624"/>
                        <a:ext cx="5091113" cy="201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9351364"/>
              </p:ext>
            </p:extLst>
          </p:nvPr>
        </p:nvGraphicFramePr>
        <p:xfrm>
          <a:off x="1282700" y="4792663"/>
          <a:ext cx="3552536" cy="1911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0" name="Equazione" r:id="rId7" imgW="1676160" imgH="901440" progId="Equation.3">
                  <p:embed/>
                </p:oleObj>
              </mc:Choice>
              <mc:Fallback>
                <p:oleObj name="Equazione" r:id="rId7" imgW="1676160" imgH="901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82700" y="4792663"/>
                        <a:ext cx="3552536" cy="19111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0" y="-47586"/>
            <a:ext cx="219989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sz="2800" dirty="0" smtClean="0"/>
              <a:t>Piccoli segnali</a:t>
            </a:r>
            <a:endParaRPr lang="en-US" sz="2800" dirty="0"/>
          </a:p>
        </p:txBody>
      </p:sp>
      <p:sp>
        <p:nvSpPr>
          <p:cNvPr id="8" name="Freccia a destra 7"/>
          <p:cNvSpPr/>
          <p:nvPr/>
        </p:nvSpPr>
        <p:spPr>
          <a:xfrm>
            <a:off x="5430982" y="5472545"/>
            <a:ext cx="568036" cy="415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sellaDiTesto 8"/>
          <p:cNvSpPr txBox="1"/>
          <p:nvPr/>
        </p:nvSpPr>
        <p:spPr>
          <a:xfrm>
            <a:off x="6567776" y="5472545"/>
            <a:ext cx="1824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Modello  pag.164</a:t>
            </a:r>
            <a:endParaRPr lang="en-US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651164" y="882133"/>
            <a:ext cx="1780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Approssimazioni </a:t>
            </a:r>
          </a:p>
          <a:p>
            <a:r>
              <a:rPr lang="it-IT" dirty="0" smtClean="0"/>
              <a:t>del Modo attivo</a:t>
            </a:r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2923309" y="105641"/>
            <a:ext cx="3893127" cy="274998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920234"/>
              </p:ext>
            </p:extLst>
          </p:nvPr>
        </p:nvGraphicFramePr>
        <p:xfrm>
          <a:off x="6865139" y="3132522"/>
          <a:ext cx="15271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1" name="Equazione" r:id="rId9" imgW="685800" imgH="419040" progId="Equation.3">
                  <p:embed/>
                </p:oleObj>
              </mc:Choice>
              <mc:Fallback>
                <p:oleObj name="Equazione" r:id="rId9" imgW="685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5139" y="3132522"/>
                        <a:ext cx="152717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ccia a destra 10"/>
          <p:cNvSpPr/>
          <p:nvPr/>
        </p:nvSpPr>
        <p:spPr>
          <a:xfrm>
            <a:off x="5430982" y="3496601"/>
            <a:ext cx="568036" cy="415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/>
          <p:cNvSpPr txBox="1"/>
          <p:nvPr/>
        </p:nvSpPr>
        <p:spPr>
          <a:xfrm>
            <a:off x="5138259" y="5042872"/>
            <a:ext cx="1875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Transconduttanza</a:t>
            </a:r>
            <a:endParaRPr lang="en-US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250031" y="6093296"/>
            <a:ext cx="237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Conduttanza di entrata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99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animBg="1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100603" y="154310"/>
            <a:ext cx="2942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Frequenza di taglio</a:t>
            </a:r>
            <a:endParaRPr lang="en-US" sz="2800" dirty="0"/>
          </a:p>
        </p:txBody>
      </p:sp>
      <p:grpSp>
        <p:nvGrpSpPr>
          <p:cNvPr id="12" name="Gruppo 11"/>
          <p:cNvGrpSpPr/>
          <p:nvPr/>
        </p:nvGrpSpPr>
        <p:grpSpPr>
          <a:xfrm>
            <a:off x="961697" y="1459468"/>
            <a:ext cx="6031478" cy="1545322"/>
            <a:chOff x="961697" y="1459468"/>
            <a:chExt cx="6031478" cy="1545322"/>
          </a:xfrm>
        </p:grpSpPr>
        <p:graphicFrame>
          <p:nvGraphicFramePr>
            <p:cNvPr id="2" name="Oggetto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0111947"/>
                </p:ext>
              </p:extLst>
            </p:nvPr>
          </p:nvGraphicFramePr>
          <p:xfrm>
            <a:off x="3817225" y="1604579"/>
            <a:ext cx="1509548" cy="12300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06" name="Equazione" r:id="rId3" imgW="685800" imgH="558720" progId="Equation.3">
                    <p:embed/>
                  </p:oleObj>
                </mc:Choice>
                <mc:Fallback>
                  <p:oleObj name="Equazione" r:id="rId3" imgW="685800" imgH="55872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817225" y="1604579"/>
                          <a:ext cx="1509548" cy="123000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CasellaDiTesto 2"/>
            <p:cNvSpPr txBox="1"/>
            <p:nvPr/>
          </p:nvSpPr>
          <p:spPr>
            <a:xfrm>
              <a:off x="4981904" y="1459468"/>
              <a:ext cx="18819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Amplificazione DC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" name="CasellaDiTesto 4"/>
            <p:cNvSpPr txBox="1"/>
            <p:nvPr/>
          </p:nvSpPr>
          <p:spPr>
            <a:xfrm>
              <a:off x="5093616" y="2635458"/>
              <a:ext cx="18995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>
                  <a:solidFill>
                    <a:srgbClr val="FF0000"/>
                  </a:solidFill>
                </a:rPr>
                <a:t>f</a:t>
              </a:r>
              <a:r>
                <a:rPr lang="it-IT" baseline="-25000" dirty="0" err="1" smtClean="0">
                  <a:solidFill>
                    <a:srgbClr val="FF0000"/>
                  </a:solidFill>
                </a:rPr>
                <a:t>T</a:t>
              </a:r>
              <a:r>
                <a:rPr lang="it-IT" dirty="0" smtClean="0">
                  <a:solidFill>
                    <a:srgbClr val="FF0000"/>
                  </a:solidFill>
                </a:rPr>
                <a:t> in base comune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961697" y="1986455"/>
              <a:ext cx="1591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BASE COMUNE</a:t>
              </a:r>
              <a:endParaRPr lang="en-US" dirty="0"/>
            </a:p>
          </p:txBody>
        </p:sp>
      </p:grpSp>
      <p:grpSp>
        <p:nvGrpSpPr>
          <p:cNvPr id="13" name="Gruppo 12"/>
          <p:cNvGrpSpPr/>
          <p:nvPr/>
        </p:nvGrpSpPr>
        <p:grpSpPr>
          <a:xfrm>
            <a:off x="861136" y="3182027"/>
            <a:ext cx="7421725" cy="1525822"/>
            <a:chOff x="961697" y="3861082"/>
            <a:chExt cx="7421725" cy="1525822"/>
          </a:xfrm>
        </p:grpSpPr>
        <p:sp>
          <p:nvSpPr>
            <p:cNvPr id="7" name="CasellaDiTesto 6"/>
            <p:cNvSpPr txBox="1"/>
            <p:nvPr/>
          </p:nvSpPr>
          <p:spPr>
            <a:xfrm>
              <a:off x="961697" y="4204138"/>
              <a:ext cx="23192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EMETTITORE COMUNE</a:t>
              </a:r>
              <a:endParaRPr lang="en-US" dirty="0"/>
            </a:p>
          </p:txBody>
        </p:sp>
        <p:graphicFrame>
          <p:nvGraphicFramePr>
            <p:cNvPr id="8" name="Oggetto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1803012"/>
                </p:ext>
              </p:extLst>
            </p:nvPr>
          </p:nvGraphicFramePr>
          <p:xfrm>
            <a:off x="3400425" y="3944938"/>
            <a:ext cx="2374900" cy="1257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07" name="Equazione" r:id="rId5" imgW="1079280" imgH="571320" progId="Equation.3">
                    <p:embed/>
                  </p:oleObj>
                </mc:Choice>
                <mc:Fallback>
                  <p:oleObj name="Equazione" r:id="rId5" imgW="1079280" imgH="571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0425" y="3944938"/>
                          <a:ext cx="2374900" cy="1257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CasellaDiTesto 8"/>
            <p:cNvSpPr txBox="1"/>
            <p:nvPr/>
          </p:nvSpPr>
          <p:spPr>
            <a:xfrm>
              <a:off x="5775325" y="3861082"/>
              <a:ext cx="18819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Amplificazione DC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5897164" y="5017572"/>
              <a:ext cx="2486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>
                  <a:solidFill>
                    <a:srgbClr val="FF0000"/>
                  </a:solidFill>
                </a:rPr>
                <a:t>f</a:t>
              </a:r>
              <a:r>
                <a:rPr lang="it-IT" baseline="-25000" dirty="0" err="1" smtClean="0">
                  <a:solidFill>
                    <a:srgbClr val="FF0000"/>
                  </a:solidFill>
                </a:rPr>
                <a:t>T</a:t>
              </a:r>
              <a:r>
                <a:rPr lang="it-IT" dirty="0" smtClean="0">
                  <a:solidFill>
                    <a:srgbClr val="FF0000"/>
                  </a:solidFill>
                </a:rPr>
                <a:t> in </a:t>
              </a:r>
              <a:r>
                <a:rPr lang="it-IT" dirty="0" err="1" smtClean="0">
                  <a:solidFill>
                    <a:srgbClr val="FF0000"/>
                  </a:solidFill>
                </a:rPr>
                <a:t>emettirore</a:t>
              </a:r>
              <a:r>
                <a:rPr lang="it-IT" dirty="0" smtClean="0">
                  <a:solidFill>
                    <a:srgbClr val="FF0000"/>
                  </a:solidFill>
                </a:rPr>
                <a:t>  comune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315919"/>
              </p:ext>
            </p:extLst>
          </p:nvPr>
        </p:nvGraphicFramePr>
        <p:xfrm>
          <a:off x="3454603" y="4917160"/>
          <a:ext cx="2234793" cy="533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8" name="Equazione" r:id="rId7" imgW="850680" imgH="203040" progId="Equation.3">
                  <p:embed/>
                </p:oleObj>
              </mc:Choice>
              <mc:Fallback>
                <p:oleObj name="Equazione" r:id="rId7" imgW="8506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54603" y="4917160"/>
                        <a:ext cx="2234793" cy="533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3817225" y="6004449"/>
            <a:ext cx="1616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Figura pag. 165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7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27684" y="1772816"/>
            <a:ext cx="611821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dirty="0" smtClean="0"/>
              <a:t>Commutazione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4400" dirty="0" smtClean="0"/>
              <a:t>Impedenza stato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4400" dirty="0" smtClean="0"/>
              <a:t>Impedenza stato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4400" dirty="0" smtClean="0"/>
              <a:t>Tempo di commutazione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7895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63983" y="274638"/>
            <a:ext cx="8229600" cy="1143000"/>
          </a:xfrm>
        </p:spPr>
        <p:txBody>
          <a:bodyPr/>
          <a:lstStyle/>
          <a:p>
            <a:r>
              <a:rPr lang="it-IT" dirty="0" smtClean="0"/>
              <a:t>Impedenza dello stato off</a:t>
            </a:r>
            <a:endParaRPr lang="en-US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667180"/>
              </p:ext>
            </p:extLst>
          </p:nvPr>
        </p:nvGraphicFramePr>
        <p:xfrm>
          <a:off x="96641" y="1264525"/>
          <a:ext cx="6603763" cy="1004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75" name="Equazione" r:id="rId3" imgW="2755800" imgH="419040" progId="Equation.3">
                  <p:embed/>
                </p:oleObj>
              </mc:Choice>
              <mc:Fallback>
                <p:oleObj name="Equazione" r:id="rId3" imgW="27558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641" y="1264525"/>
                        <a:ext cx="6603763" cy="1004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uppo 51"/>
          <p:cNvGrpSpPr/>
          <p:nvPr/>
        </p:nvGrpSpPr>
        <p:grpSpPr>
          <a:xfrm>
            <a:off x="102153" y="3431927"/>
            <a:ext cx="4770472" cy="3029256"/>
            <a:chOff x="1071183" y="3356992"/>
            <a:chExt cx="4770472" cy="3029256"/>
          </a:xfrm>
        </p:grpSpPr>
        <p:sp>
          <p:nvSpPr>
            <p:cNvPr id="38" name="Rettangolo 37"/>
            <p:cNvSpPr/>
            <p:nvPr/>
          </p:nvSpPr>
          <p:spPr>
            <a:xfrm flipH="1">
              <a:off x="1451892" y="4725144"/>
              <a:ext cx="2328020" cy="16611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3787811" y="3356992"/>
              <a:ext cx="1376052" cy="30243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3491880" y="3645024"/>
              <a:ext cx="591863" cy="72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>
                  <a:solidFill>
                    <a:schemeClr val="tx1"/>
                  </a:solidFill>
                </a:rPr>
                <a:t>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ttangolo 9"/>
            <p:cNvSpPr/>
            <p:nvPr/>
          </p:nvSpPr>
          <p:spPr>
            <a:xfrm>
              <a:off x="3491880" y="4365104"/>
              <a:ext cx="591863" cy="72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>
                  <a:solidFill>
                    <a:schemeClr val="tx1"/>
                  </a:solidFill>
                </a:rPr>
                <a:t>n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3495164" y="5085184"/>
              <a:ext cx="591863" cy="72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>
                  <a:solidFill>
                    <a:schemeClr val="tx1"/>
                  </a:solidFill>
                </a:rPr>
                <a:t>P</a:t>
              </a:r>
              <a:r>
                <a:rPr lang="it-IT" b="1" baseline="30000" dirty="0" smtClean="0">
                  <a:solidFill>
                    <a:schemeClr val="tx1"/>
                  </a:solidFill>
                </a:rPr>
                <a:t>+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Ovale 12"/>
            <p:cNvSpPr/>
            <p:nvPr/>
          </p:nvSpPr>
          <p:spPr>
            <a:xfrm>
              <a:off x="1071183" y="5481228"/>
              <a:ext cx="792088" cy="76470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igura a mano libera 13"/>
            <p:cNvSpPr/>
            <p:nvPr/>
          </p:nvSpPr>
          <p:spPr>
            <a:xfrm>
              <a:off x="1281777" y="5805264"/>
              <a:ext cx="409903" cy="173420"/>
            </a:xfrm>
            <a:custGeom>
              <a:avLst/>
              <a:gdLst>
                <a:gd name="connsiteX0" fmla="*/ 0 w 409903"/>
                <a:gd name="connsiteY0" fmla="*/ 173420 h 173420"/>
                <a:gd name="connsiteX1" fmla="*/ 110358 w 409903"/>
                <a:gd name="connsiteY1" fmla="*/ 173420 h 173420"/>
                <a:gd name="connsiteX2" fmla="*/ 110358 w 409903"/>
                <a:gd name="connsiteY2" fmla="*/ 0 h 173420"/>
                <a:gd name="connsiteX3" fmla="*/ 299545 w 409903"/>
                <a:gd name="connsiteY3" fmla="*/ 0 h 173420"/>
                <a:gd name="connsiteX4" fmla="*/ 299545 w 409903"/>
                <a:gd name="connsiteY4" fmla="*/ 173420 h 173420"/>
                <a:gd name="connsiteX5" fmla="*/ 409903 w 409903"/>
                <a:gd name="connsiteY5" fmla="*/ 173420 h 173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9903" h="173420">
                  <a:moveTo>
                    <a:pt x="0" y="173420"/>
                  </a:moveTo>
                  <a:lnTo>
                    <a:pt x="110358" y="173420"/>
                  </a:lnTo>
                  <a:lnTo>
                    <a:pt x="110358" y="0"/>
                  </a:lnTo>
                  <a:lnTo>
                    <a:pt x="299545" y="0"/>
                  </a:lnTo>
                  <a:lnTo>
                    <a:pt x="299545" y="173420"/>
                  </a:lnTo>
                  <a:lnTo>
                    <a:pt x="409903" y="17342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4932040" y="4869160"/>
              <a:ext cx="43204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uppo 21"/>
            <p:cNvGrpSpPr/>
            <p:nvPr/>
          </p:nvGrpSpPr>
          <p:grpSpPr>
            <a:xfrm>
              <a:off x="5019847" y="4869160"/>
              <a:ext cx="288032" cy="216024"/>
              <a:chOff x="5868144" y="4149080"/>
              <a:chExt cx="288032" cy="216024"/>
            </a:xfrm>
          </p:grpSpPr>
          <p:cxnSp>
            <p:nvCxnSpPr>
              <p:cNvPr id="17" name="Connettore 1 16"/>
              <p:cNvCxnSpPr/>
              <p:nvPr/>
            </p:nvCxnSpPr>
            <p:spPr>
              <a:xfrm>
                <a:off x="5940152" y="4149080"/>
                <a:ext cx="14401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ttore 1 18"/>
              <p:cNvCxnSpPr/>
              <p:nvPr/>
            </p:nvCxnSpPr>
            <p:spPr>
              <a:xfrm>
                <a:off x="5868144" y="4221088"/>
                <a:ext cx="288032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ttore 1 19"/>
              <p:cNvCxnSpPr/>
              <p:nvPr/>
            </p:nvCxnSpPr>
            <p:spPr>
              <a:xfrm>
                <a:off x="5940152" y="4293096"/>
                <a:ext cx="14401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ttore 1 20"/>
              <p:cNvCxnSpPr/>
              <p:nvPr/>
            </p:nvCxnSpPr>
            <p:spPr>
              <a:xfrm>
                <a:off x="5868144" y="4365104"/>
                <a:ext cx="288032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Connettore 2 25"/>
            <p:cNvCxnSpPr/>
            <p:nvPr/>
          </p:nvCxnSpPr>
          <p:spPr>
            <a:xfrm flipV="1">
              <a:off x="3787811" y="5990897"/>
              <a:ext cx="0" cy="39043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sellaDiTesto 26"/>
            <p:cNvSpPr txBox="1"/>
            <p:nvPr/>
          </p:nvSpPr>
          <p:spPr>
            <a:xfrm>
              <a:off x="3851920" y="601199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I</a:t>
              </a:r>
              <a:r>
                <a:rPr lang="it-IT" baseline="-25000" dirty="0" smtClean="0"/>
                <a:t>E</a:t>
              </a:r>
              <a:endParaRPr lang="en-US" baseline="-25000" dirty="0"/>
            </a:p>
          </p:txBody>
        </p:sp>
        <p:cxnSp>
          <p:nvCxnSpPr>
            <p:cNvPr id="28" name="Connettore 2 27"/>
            <p:cNvCxnSpPr/>
            <p:nvPr/>
          </p:nvCxnSpPr>
          <p:spPr>
            <a:xfrm flipV="1">
              <a:off x="4267954" y="3356992"/>
              <a:ext cx="415765" cy="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asellaDiTesto 29"/>
            <p:cNvSpPr txBox="1"/>
            <p:nvPr/>
          </p:nvSpPr>
          <p:spPr>
            <a:xfrm>
              <a:off x="4267954" y="336191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I</a:t>
              </a:r>
              <a:r>
                <a:rPr lang="it-IT" baseline="-25000" dirty="0"/>
                <a:t>C</a:t>
              </a:r>
              <a:endParaRPr lang="en-US" baseline="-25000" dirty="0"/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5042965" y="3821113"/>
              <a:ext cx="250100" cy="802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igura a mano libera 33"/>
            <p:cNvSpPr/>
            <p:nvPr/>
          </p:nvSpPr>
          <p:spPr>
            <a:xfrm rot="5400000">
              <a:off x="4766909" y="4097169"/>
              <a:ext cx="802212" cy="250100"/>
            </a:xfrm>
            <a:custGeom>
              <a:avLst/>
              <a:gdLst>
                <a:gd name="connsiteX0" fmla="*/ 0 w 9112103"/>
                <a:gd name="connsiteY0" fmla="*/ 712381 h 1446028"/>
                <a:gd name="connsiteX1" fmla="*/ 255182 w 9112103"/>
                <a:gd name="connsiteY1" fmla="*/ 712381 h 1446028"/>
                <a:gd name="connsiteX2" fmla="*/ 978196 w 9112103"/>
                <a:gd name="connsiteY2" fmla="*/ 0 h 1446028"/>
                <a:gd name="connsiteX3" fmla="*/ 2424224 w 9112103"/>
                <a:gd name="connsiteY3" fmla="*/ 1446028 h 1446028"/>
                <a:gd name="connsiteX4" fmla="*/ 3848986 w 9112103"/>
                <a:gd name="connsiteY4" fmla="*/ 0 h 1446028"/>
                <a:gd name="connsiteX5" fmla="*/ 5295014 w 9112103"/>
                <a:gd name="connsiteY5" fmla="*/ 1446028 h 1446028"/>
                <a:gd name="connsiteX6" fmla="*/ 6730410 w 9112103"/>
                <a:gd name="connsiteY6" fmla="*/ 10632 h 1446028"/>
                <a:gd name="connsiteX7" fmla="*/ 8176438 w 9112103"/>
                <a:gd name="connsiteY7" fmla="*/ 1446028 h 1446028"/>
                <a:gd name="connsiteX8" fmla="*/ 8878186 w 9112103"/>
                <a:gd name="connsiteY8" fmla="*/ 712381 h 1446028"/>
                <a:gd name="connsiteX9" fmla="*/ 9112103 w 9112103"/>
                <a:gd name="connsiteY9" fmla="*/ 712381 h 144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12103" h="1446028">
                  <a:moveTo>
                    <a:pt x="0" y="712381"/>
                  </a:moveTo>
                  <a:lnTo>
                    <a:pt x="255182" y="712381"/>
                  </a:lnTo>
                  <a:lnTo>
                    <a:pt x="978196" y="0"/>
                  </a:lnTo>
                  <a:lnTo>
                    <a:pt x="2424224" y="1446028"/>
                  </a:lnTo>
                  <a:lnTo>
                    <a:pt x="3848986" y="0"/>
                  </a:lnTo>
                  <a:lnTo>
                    <a:pt x="5295014" y="1446028"/>
                  </a:lnTo>
                  <a:lnTo>
                    <a:pt x="6730410" y="10632"/>
                  </a:lnTo>
                  <a:lnTo>
                    <a:pt x="8176438" y="1446028"/>
                  </a:lnTo>
                  <a:lnTo>
                    <a:pt x="8878186" y="712381"/>
                  </a:lnTo>
                  <a:lnTo>
                    <a:pt x="9112103" y="712381"/>
                  </a:lnTo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4646027" y="418043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R</a:t>
              </a:r>
              <a:r>
                <a:rPr lang="it-IT" baseline="-25000" dirty="0" smtClean="0"/>
                <a:t>L</a:t>
              </a:r>
              <a:endParaRPr lang="en-US" baseline="-25000" dirty="0"/>
            </a:p>
          </p:txBody>
        </p:sp>
        <p:sp>
          <p:nvSpPr>
            <p:cNvPr id="41" name="Rettangolo 40"/>
            <p:cNvSpPr/>
            <p:nvPr/>
          </p:nvSpPr>
          <p:spPr>
            <a:xfrm>
              <a:off x="1386610" y="4941168"/>
              <a:ext cx="125050" cy="329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igura a mano libera 41"/>
            <p:cNvSpPr/>
            <p:nvPr/>
          </p:nvSpPr>
          <p:spPr>
            <a:xfrm rot="5400000">
              <a:off x="1284586" y="5043192"/>
              <a:ext cx="329098" cy="125050"/>
            </a:xfrm>
            <a:custGeom>
              <a:avLst/>
              <a:gdLst>
                <a:gd name="connsiteX0" fmla="*/ 0 w 9112103"/>
                <a:gd name="connsiteY0" fmla="*/ 712381 h 1446028"/>
                <a:gd name="connsiteX1" fmla="*/ 255182 w 9112103"/>
                <a:gd name="connsiteY1" fmla="*/ 712381 h 1446028"/>
                <a:gd name="connsiteX2" fmla="*/ 978196 w 9112103"/>
                <a:gd name="connsiteY2" fmla="*/ 0 h 1446028"/>
                <a:gd name="connsiteX3" fmla="*/ 2424224 w 9112103"/>
                <a:gd name="connsiteY3" fmla="*/ 1446028 h 1446028"/>
                <a:gd name="connsiteX4" fmla="*/ 3848986 w 9112103"/>
                <a:gd name="connsiteY4" fmla="*/ 0 h 1446028"/>
                <a:gd name="connsiteX5" fmla="*/ 5295014 w 9112103"/>
                <a:gd name="connsiteY5" fmla="*/ 1446028 h 1446028"/>
                <a:gd name="connsiteX6" fmla="*/ 6730410 w 9112103"/>
                <a:gd name="connsiteY6" fmla="*/ 10632 h 1446028"/>
                <a:gd name="connsiteX7" fmla="*/ 8176438 w 9112103"/>
                <a:gd name="connsiteY7" fmla="*/ 1446028 h 1446028"/>
                <a:gd name="connsiteX8" fmla="*/ 8878186 w 9112103"/>
                <a:gd name="connsiteY8" fmla="*/ 712381 h 1446028"/>
                <a:gd name="connsiteX9" fmla="*/ 9112103 w 9112103"/>
                <a:gd name="connsiteY9" fmla="*/ 712381 h 144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12103" h="1446028">
                  <a:moveTo>
                    <a:pt x="0" y="712381"/>
                  </a:moveTo>
                  <a:lnTo>
                    <a:pt x="255182" y="712381"/>
                  </a:lnTo>
                  <a:lnTo>
                    <a:pt x="978196" y="0"/>
                  </a:lnTo>
                  <a:lnTo>
                    <a:pt x="2424224" y="1446028"/>
                  </a:lnTo>
                  <a:lnTo>
                    <a:pt x="3848986" y="0"/>
                  </a:lnTo>
                  <a:lnTo>
                    <a:pt x="5295014" y="1446028"/>
                  </a:lnTo>
                  <a:lnTo>
                    <a:pt x="6730410" y="10632"/>
                  </a:lnTo>
                  <a:lnTo>
                    <a:pt x="8176438" y="1446028"/>
                  </a:lnTo>
                  <a:lnTo>
                    <a:pt x="8878186" y="712381"/>
                  </a:lnTo>
                  <a:lnTo>
                    <a:pt x="9112103" y="712381"/>
                  </a:lnTo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Connettore 2 42"/>
            <p:cNvCxnSpPr/>
            <p:nvPr/>
          </p:nvCxnSpPr>
          <p:spPr>
            <a:xfrm flipH="1" flipV="1">
              <a:off x="2267744" y="4725144"/>
              <a:ext cx="348158" cy="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CasellaDiTesto 44"/>
            <p:cNvSpPr txBox="1"/>
            <p:nvPr/>
          </p:nvSpPr>
          <p:spPr>
            <a:xfrm>
              <a:off x="1531458" y="4946555"/>
              <a:ext cx="377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R</a:t>
              </a:r>
              <a:r>
                <a:rPr lang="it-IT" baseline="-25000" dirty="0" smtClean="0"/>
                <a:t>S</a:t>
              </a:r>
              <a:endParaRPr lang="en-US" baseline="-25000" dirty="0"/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2291774" y="4736385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I</a:t>
              </a:r>
              <a:r>
                <a:rPr lang="it-IT" baseline="-25000" dirty="0" smtClean="0"/>
                <a:t>B</a:t>
              </a:r>
              <a:endParaRPr lang="en-US" baseline="-25000" dirty="0"/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5216902" y="460784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-</a:t>
              </a:r>
              <a:endParaRPr lang="en-US" baseline="-25000" dirty="0"/>
            </a:p>
          </p:txBody>
        </p:sp>
        <p:sp>
          <p:nvSpPr>
            <p:cNvPr id="49" name="CasellaDiTesto 48"/>
            <p:cNvSpPr txBox="1"/>
            <p:nvPr/>
          </p:nvSpPr>
          <p:spPr>
            <a:xfrm>
              <a:off x="5182800" y="504789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+</a:t>
              </a:r>
              <a:endParaRPr lang="en-US" baseline="-25000" dirty="0"/>
            </a:p>
          </p:txBody>
        </p:sp>
        <p:sp>
          <p:nvSpPr>
            <p:cNvPr id="50" name="CasellaDiTesto 49"/>
            <p:cNvSpPr txBox="1"/>
            <p:nvPr/>
          </p:nvSpPr>
          <p:spPr>
            <a:xfrm>
              <a:off x="5364088" y="4828510"/>
              <a:ext cx="4775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V</a:t>
              </a:r>
              <a:r>
                <a:rPr lang="it-IT" baseline="-25000" dirty="0" smtClean="0"/>
                <a:t>CC</a:t>
              </a:r>
              <a:endParaRPr lang="en-US" baseline="-25000" dirty="0"/>
            </a:p>
          </p:txBody>
        </p:sp>
      </p:grpSp>
      <p:graphicFrame>
        <p:nvGraphicFramePr>
          <p:cNvPr id="51" name="Oggetto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762750"/>
              </p:ext>
            </p:extLst>
          </p:nvPr>
        </p:nvGraphicFramePr>
        <p:xfrm>
          <a:off x="4633841" y="5433690"/>
          <a:ext cx="429418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76" name="Equazione" r:id="rId5" imgW="1676160" imgH="393480" progId="Equation.3">
                  <p:embed/>
                </p:oleObj>
              </mc:Choice>
              <mc:Fallback>
                <p:oleObj name="Equazione" r:id="rId5" imgW="1676160" imgH="39348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841" y="5433690"/>
                        <a:ext cx="4294188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uppo 11"/>
          <p:cNvGrpSpPr/>
          <p:nvPr/>
        </p:nvGrpSpPr>
        <p:grpSpPr>
          <a:xfrm>
            <a:off x="5071497" y="3431927"/>
            <a:ext cx="3930500" cy="1842012"/>
            <a:chOff x="5071497" y="3431927"/>
            <a:chExt cx="3930500" cy="1842012"/>
          </a:xfrm>
        </p:grpSpPr>
        <p:sp>
          <p:nvSpPr>
            <p:cNvPr id="3" name="CasellaDiTesto 2"/>
            <p:cNvSpPr txBox="1"/>
            <p:nvPr/>
          </p:nvSpPr>
          <p:spPr>
            <a:xfrm>
              <a:off x="5071497" y="3431927"/>
              <a:ext cx="3930500" cy="1200329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it-IT" sz="2400" dirty="0" smtClean="0"/>
                <a:t>Una buona </a:t>
              </a:r>
              <a:r>
                <a:rPr lang="it-IT" sz="2400" dirty="0" err="1" smtClean="0"/>
                <a:t>R</a:t>
              </a:r>
              <a:r>
                <a:rPr lang="it-IT" sz="2400" baseline="-25000" dirty="0" err="1" smtClean="0"/>
                <a:t>off</a:t>
              </a:r>
              <a:r>
                <a:rPr lang="it-IT" sz="2400" dirty="0" smtClean="0"/>
                <a:t> ha valori alti.</a:t>
              </a:r>
            </a:p>
            <a:p>
              <a:r>
                <a:rPr lang="it-IT" sz="2400" dirty="0" smtClean="0"/>
                <a:t>Piccole correnti di saturazione</a:t>
              </a:r>
            </a:p>
            <a:p>
              <a:r>
                <a:rPr lang="it-IT" sz="2400" dirty="0"/>
                <a:t>p</a:t>
              </a:r>
              <a:r>
                <a:rPr lang="it-IT" sz="2400" dirty="0" smtClean="0"/>
                <a:t>er BE e CE</a:t>
              </a:r>
              <a:endParaRPr lang="en-US" sz="2400" dirty="0"/>
            </a:p>
          </p:txBody>
        </p:sp>
        <p:sp>
          <p:nvSpPr>
            <p:cNvPr id="8" name="Freccia in giù 7"/>
            <p:cNvSpPr/>
            <p:nvPr/>
          </p:nvSpPr>
          <p:spPr>
            <a:xfrm rot="10800000">
              <a:off x="6621584" y="4649218"/>
              <a:ext cx="648072" cy="62472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uppo 17"/>
          <p:cNvGrpSpPr/>
          <p:nvPr/>
        </p:nvGrpSpPr>
        <p:grpSpPr>
          <a:xfrm>
            <a:off x="4486567" y="2316163"/>
            <a:ext cx="4641727" cy="1068903"/>
            <a:chOff x="4486567" y="2316163"/>
            <a:chExt cx="4641727" cy="1068903"/>
          </a:xfrm>
        </p:grpSpPr>
        <p:graphicFrame>
          <p:nvGraphicFramePr>
            <p:cNvPr id="6" name="Oggetto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817848"/>
                </p:ext>
              </p:extLst>
            </p:nvPr>
          </p:nvGraphicFramePr>
          <p:xfrm>
            <a:off x="7401094" y="2316163"/>
            <a:ext cx="1727200" cy="752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77" name="Equazione" r:id="rId7" imgW="876240" imgH="380880" progId="Equation.3">
                    <p:embed/>
                  </p:oleObj>
                </mc:Choice>
                <mc:Fallback>
                  <p:oleObj name="Equazione" r:id="rId7" imgW="876240" imgH="380880" progId="Equation.3">
                    <p:embed/>
                    <p:pic>
                      <p:nvPicPr>
                        <p:cNvPr id="0" name="Oggetto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01094" y="2316163"/>
                          <a:ext cx="1727200" cy="752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ggetto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9743550"/>
                </p:ext>
              </p:extLst>
            </p:nvPr>
          </p:nvGraphicFramePr>
          <p:xfrm>
            <a:off x="5163863" y="2316163"/>
            <a:ext cx="1927225" cy="752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78" name="Equazione" r:id="rId9" imgW="977900" imgH="381000" progId="Equation.3">
                    <p:embed/>
                  </p:oleObj>
                </mc:Choice>
                <mc:Fallback>
                  <p:oleObj name="Equazione" r:id="rId9" imgW="977900" imgH="381000" progId="Equation.3">
                    <p:embed/>
                    <p:pic>
                      <p:nvPicPr>
                        <p:cNvPr id="0" name="Oggetto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3863" y="2316163"/>
                          <a:ext cx="1927225" cy="752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CasellaDiTesto 15"/>
            <p:cNvSpPr txBox="1"/>
            <p:nvPr/>
          </p:nvSpPr>
          <p:spPr>
            <a:xfrm>
              <a:off x="4486567" y="3015734"/>
              <a:ext cx="4588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Ricordando da </a:t>
              </a:r>
              <a:r>
                <a:rPr lang="it-IT" dirty="0" err="1" smtClean="0"/>
                <a:t>Ebers-Moll</a:t>
              </a:r>
              <a:r>
                <a:rPr lang="it-IT" dirty="0" smtClean="0"/>
                <a:t> il legame con I</a:t>
              </a:r>
              <a:r>
                <a:rPr lang="it-IT" baseline="-25000" dirty="0" smtClean="0"/>
                <a:t>E0</a:t>
              </a:r>
              <a:r>
                <a:rPr lang="it-IT" dirty="0" smtClean="0"/>
                <a:t> e I</a:t>
              </a:r>
              <a:r>
                <a:rPr lang="it-IT" baseline="-25000" dirty="0" smtClean="0"/>
                <a:t>C0</a:t>
              </a:r>
              <a:endParaRPr lang="en-US" dirty="0"/>
            </a:p>
          </p:txBody>
        </p:sp>
      </p:grpSp>
      <p:graphicFrame>
        <p:nvGraphicFramePr>
          <p:cNvPr id="24" name="Ogget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708015"/>
              </p:ext>
            </p:extLst>
          </p:nvPr>
        </p:nvGraphicFramePr>
        <p:xfrm>
          <a:off x="7036747" y="285830"/>
          <a:ext cx="1949710" cy="1162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79" name="Equazione" r:id="rId11" imgW="660240" imgH="393480" progId="Equation.3">
                  <p:embed/>
                </p:oleObj>
              </mc:Choice>
              <mc:Fallback>
                <p:oleObj name="Equazione" r:id="rId11" imgW="660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036747" y="285830"/>
                        <a:ext cx="1949710" cy="116232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uppo 28"/>
          <p:cNvGrpSpPr/>
          <p:nvPr/>
        </p:nvGrpSpPr>
        <p:grpSpPr>
          <a:xfrm>
            <a:off x="96641" y="2316163"/>
            <a:ext cx="2960374" cy="884237"/>
            <a:chOff x="96641" y="2316163"/>
            <a:chExt cx="2960374" cy="884237"/>
          </a:xfrm>
        </p:grpSpPr>
        <p:graphicFrame>
          <p:nvGraphicFramePr>
            <p:cNvPr id="5" name="Oggetto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6727773"/>
                </p:ext>
              </p:extLst>
            </p:nvPr>
          </p:nvGraphicFramePr>
          <p:xfrm>
            <a:off x="96641" y="2647156"/>
            <a:ext cx="2960374" cy="553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80" name="Equazione" r:id="rId13" imgW="1155600" imgH="215640" progId="Equation.3">
                    <p:embed/>
                  </p:oleObj>
                </mc:Choice>
                <mc:Fallback>
                  <p:oleObj name="Equazione" r:id="rId13" imgW="1155600" imgH="215640" progId="Equation.3">
                    <p:embed/>
                    <p:pic>
                      <p:nvPicPr>
                        <p:cNvPr id="0" name="Oggetto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641" y="2647156"/>
                          <a:ext cx="2960374" cy="5532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CasellaDiTesto 24"/>
            <p:cNvSpPr txBox="1"/>
            <p:nvPr/>
          </p:nvSpPr>
          <p:spPr>
            <a:xfrm>
              <a:off x="722650" y="2316163"/>
              <a:ext cx="17616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Off= interdizione</a:t>
              </a:r>
              <a:endParaRPr lang="en-US" dirty="0"/>
            </a:p>
          </p:txBody>
        </p:sp>
      </p:grpSp>
      <p:sp>
        <p:nvSpPr>
          <p:cNvPr id="47" name="CasellaDiTesto 46"/>
          <p:cNvSpPr txBox="1"/>
          <p:nvPr/>
        </p:nvSpPr>
        <p:spPr>
          <a:xfrm>
            <a:off x="6945619" y="6436205"/>
            <a:ext cx="1420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Formula 4.81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6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541041"/>
              </p:ext>
            </p:extLst>
          </p:nvPr>
        </p:nvGraphicFramePr>
        <p:xfrm>
          <a:off x="0" y="646331"/>
          <a:ext cx="9063526" cy="1934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1" name="Equazione" r:id="rId3" imgW="4241800" imgH="901700" progId="Equation.3">
                  <p:embed/>
                </p:oleObj>
              </mc:Choice>
              <mc:Fallback>
                <p:oleObj name="Equazione" r:id="rId3" imgW="4241800" imgH="901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46331"/>
                        <a:ext cx="9063526" cy="19349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CasellaDiTesto 34"/>
          <p:cNvSpPr txBox="1"/>
          <p:nvPr/>
        </p:nvSpPr>
        <p:spPr>
          <a:xfrm>
            <a:off x="1489444" y="0"/>
            <a:ext cx="6505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Concentrazione minoritari in base</a:t>
            </a:r>
            <a:endParaRPr lang="en-US" sz="3600" dirty="0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343717"/>
              </p:ext>
            </p:extLst>
          </p:nvPr>
        </p:nvGraphicFramePr>
        <p:xfrm>
          <a:off x="107950" y="4162425"/>
          <a:ext cx="8929688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2" name="Equazione" r:id="rId5" imgW="4178160" imgH="1269720" progId="Equation.3">
                  <p:embed/>
                </p:oleObj>
              </mc:Choice>
              <mc:Fallback>
                <p:oleObj name="Equazione" r:id="rId5" imgW="4178160" imgH="126972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4162425"/>
                        <a:ext cx="8929688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uppo 21"/>
          <p:cNvGrpSpPr/>
          <p:nvPr/>
        </p:nvGrpSpPr>
        <p:grpSpPr>
          <a:xfrm>
            <a:off x="1068968" y="2402828"/>
            <a:ext cx="7994558" cy="1767840"/>
            <a:chOff x="0" y="2281101"/>
            <a:chExt cx="9144000" cy="2295797"/>
          </a:xfrm>
        </p:grpSpPr>
        <p:grpSp>
          <p:nvGrpSpPr>
            <p:cNvPr id="37" name="Gruppo 36"/>
            <p:cNvGrpSpPr/>
            <p:nvPr/>
          </p:nvGrpSpPr>
          <p:grpSpPr>
            <a:xfrm>
              <a:off x="0" y="2281101"/>
              <a:ext cx="9144000" cy="2295797"/>
              <a:chOff x="0" y="0"/>
              <a:chExt cx="9144000" cy="2295797"/>
            </a:xfrm>
          </p:grpSpPr>
          <p:sp>
            <p:nvSpPr>
              <p:cNvPr id="4" name="Rectangle 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" name="Rettangolo 5"/>
              <p:cNvSpPr/>
              <p:nvPr/>
            </p:nvSpPr>
            <p:spPr>
              <a:xfrm>
                <a:off x="3129107" y="404664"/>
                <a:ext cx="2988332" cy="144016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ttangolo 6"/>
              <p:cNvSpPr/>
              <p:nvPr/>
            </p:nvSpPr>
            <p:spPr>
              <a:xfrm>
                <a:off x="2519772" y="404664"/>
                <a:ext cx="576064" cy="14401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ttangolo 7"/>
              <p:cNvSpPr/>
              <p:nvPr/>
            </p:nvSpPr>
            <p:spPr>
              <a:xfrm>
                <a:off x="6048164" y="404664"/>
                <a:ext cx="972108" cy="14401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ttangolo 8"/>
              <p:cNvSpPr/>
              <p:nvPr/>
            </p:nvSpPr>
            <p:spPr>
              <a:xfrm>
                <a:off x="7020272" y="404664"/>
                <a:ext cx="1800200" cy="144016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ttangolo 9"/>
              <p:cNvSpPr/>
              <p:nvPr/>
            </p:nvSpPr>
            <p:spPr>
              <a:xfrm>
                <a:off x="539552" y="404664"/>
                <a:ext cx="1980220" cy="144016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Connettore 1 11"/>
              <p:cNvCxnSpPr/>
              <p:nvPr/>
            </p:nvCxnSpPr>
            <p:spPr>
              <a:xfrm>
                <a:off x="2519772" y="404664"/>
                <a:ext cx="0" cy="144016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ttore 1 12"/>
              <p:cNvCxnSpPr/>
              <p:nvPr/>
            </p:nvCxnSpPr>
            <p:spPr>
              <a:xfrm>
                <a:off x="3129107" y="404664"/>
                <a:ext cx="2733" cy="144016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ttore 1 13"/>
              <p:cNvCxnSpPr/>
              <p:nvPr/>
            </p:nvCxnSpPr>
            <p:spPr>
              <a:xfrm>
                <a:off x="6056458" y="404664"/>
                <a:ext cx="0" cy="144016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ttore 1 14"/>
              <p:cNvCxnSpPr/>
              <p:nvPr/>
            </p:nvCxnSpPr>
            <p:spPr>
              <a:xfrm>
                <a:off x="7020272" y="404664"/>
                <a:ext cx="0" cy="144016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ttore 1 16"/>
              <p:cNvCxnSpPr/>
              <p:nvPr/>
            </p:nvCxnSpPr>
            <p:spPr>
              <a:xfrm>
                <a:off x="539552" y="404664"/>
                <a:ext cx="82809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ttore 1 17"/>
              <p:cNvCxnSpPr/>
              <p:nvPr/>
            </p:nvCxnSpPr>
            <p:spPr>
              <a:xfrm>
                <a:off x="539552" y="1844824"/>
                <a:ext cx="8604448" cy="0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CasellaDiTesto 18"/>
              <p:cNvSpPr txBox="1"/>
              <p:nvPr/>
            </p:nvSpPr>
            <p:spPr>
              <a:xfrm>
                <a:off x="5867100" y="1926465"/>
                <a:ext cx="38985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W</a:t>
                </a:r>
                <a:endParaRPr lang="en-US" dirty="0"/>
              </a:p>
            </p:txBody>
          </p:sp>
          <p:sp>
            <p:nvSpPr>
              <p:cNvPr id="24" name="CasellaDiTesto 23"/>
              <p:cNvSpPr txBox="1"/>
              <p:nvPr/>
            </p:nvSpPr>
            <p:spPr>
              <a:xfrm>
                <a:off x="3013667" y="1907540"/>
                <a:ext cx="30168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0</a:t>
                </a:r>
                <a:endParaRPr lang="en-US" dirty="0"/>
              </a:p>
            </p:txBody>
          </p:sp>
          <p:sp>
            <p:nvSpPr>
              <p:cNvPr id="25" name="CasellaDiTesto 24"/>
              <p:cNvSpPr txBox="1"/>
              <p:nvPr/>
            </p:nvSpPr>
            <p:spPr>
              <a:xfrm>
                <a:off x="2320912" y="1907535"/>
                <a:ext cx="42992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-</a:t>
                </a:r>
                <a:r>
                  <a:rPr lang="it-IT" dirty="0" err="1" smtClean="0"/>
                  <a:t>x</a:t>
                </a:r>
                <a:r>
                  <a:rPr lang="it-IT" baseline="-25000" dirty="0" err="1" smtClean="0"/>
                  <a:t>E</a:t>
                </a:r>
                <a:endParaRPr lang="en-US" baseline="-25000" dirty="0"/>
              </a:p>
            </p:txBody>
          </p:sp>
          <p:sp>
            <p:nvSpPr>
              <p:cNvPr id="26" name="CasellaDiTesto 25"/>
              <p:cNvSpPr txBox="1"/>
              <p:nvPr/>
            </p:nvSpPr>
            <p:spPr>
              <a:xfrm>
                <a:off x="6874584" y="1926465"/>
                <a:ext cx="36580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it-IT" dirty="0" err="1" smtClean="0"/>
                  <a:t>x</a:t>
                </a:r>
                <a:r>
                  <a:rPr lang="it-IT" baseline="-25000" dirty="0" err="1" smtClean="0"/>
                  <a:t>C</a:t>
                </a:r>
                <a:endParaRPr lang="en-US" baseline="-25000" dirty="0"/>
              </a:p>
            </p:txBody>
          </p:sp>
          <p:cxnSp>
            <p:nvCxnSpPr>
              <p:cNvPr id="31" name="Connettore 2 30"/>
              <p:cNvCxnSpPr/>
              <p:nvPr/>
            </p:nvCxnSpPr>
            <p:spPr>
              <a:xfrm flipV="1">
                <a:off x="3130473" y="0"/>
                <a:ext cx="0" cy="184482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6" name="Gruppo 45"/>
            <p:cNvGrpSpPr/>
            <p:nvPr/>
          </p:nvGrpSpPr>
          <p:grpSpPr>
            <a:xfrm>
              <a:off x="539552" y="2775121"/>
              <a:ext cx="8280920" cy="1295384"/>
              <a:chOff x="539552" y="494020"/>
              <a:chExt cx="8280920" cy="1295384"/>
            </a:xfrm>
          </p:grpSpPr>
          <p:sp>
            <p:nvSpPr>
              <p:cNvPr id="38" name="Arco 37"/>
              <p:cNvSpPr/>
              <p:nvPr/>
            </p:nvSpPr>
            <p:spPr>
              <a:xfrm>
                <a:off x="7020272" y="494020"/>
                <a:ext cx="1800200" cy="1154671"/>
              </a:xfrm>
              <a:prstGeom prst="arc">
                <a:avLst>
                  <a:gd name="adj1" fmla="val 5245516"/>
                  <a:gd name="adj2" fmla="val 10930896"/>
                </a:avLst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" name="Connettore 1 39"/>
              <p:cNvCxnSpPr/>
              <p:nvPr/>
            </p:nvCxnSpPr>
            <p:spPr>
              <a:xfrm flipH="1">
                <a:off x="2519772" y="1124744"/>
                <a:ext cx="450050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Arco 40"/>
              <p:cNvSpPr/>
              <p:nvPr/>
            </p:nvSpPr>
            <p:spPr>
              <a:xfrm>
                <a:off x="1467272" y="527957"/>
                <a:ext cx="1052500" cy="1261447"/>
              </a:xfrm>
              <a:prstGeom prst="arc">
                <a:avLst>
                  <a:gd name="adj1" fmla="val 21465989"/>
                  <a:gd name="adj2" fmla="val 5314850"/>
                </a:avLst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Connettore 1 42"/>
              <p:cNvCxnSpPr>
                <a:stCxn id="38" idx="0"/>
              </p:cNvCxnSpPr>
              <p:nvPr/>
            </p:nvCxnSpPr>
            <p:spPr>
              <a:xfrm>
                <a:off x="7946323" y="1648451"/>
                <a:ext cx="874149" cy="24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1 43"/>
              <p:cNvCxnSpPr/>
              <p:nvPr/>
            </p:nvCxnSpPr>
            <p:spPr>
              <a:xfrm>
                <a:off x="539552" y="1789164"/>
                <a:ext cx="1485699" cy="24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po 20"/>
            <p:cNvGrpSpPr/>
            <p:nvPr/>
          </p:nvGrpSpPr>
          <p:grpSpPr>
            <a:xfrm>
              <a:off x="539552" y="2602635"/>
              <a:ext cx="8280920" cy="888709"/>
              <a:chOff x="539552" y="2685765"/>
              <a:chExt cx="8280920" cy="888709"/>
            </a:xfrm>
          </p:grpSpPr>
          <p:sp>
            <p:nvSpPr>
              <p:cNvPr id="3" name="Arco 2"/>
              <p:cNvSpPr/>
              <p:nvPr/>
            </p:nvSpPr>
            <p:spPr>
              <a:xfrm>
                <a:off x="3164510" y="2685765"/>
                <a:ext cx="3092440" cy="888709"/>
              </a:xfrm>
              <a:prstGeom prst="arc">
                <a:avLst>
                  <a:gd name="adj1" fmla="val 546596"/>
                  <a:gd name="adj2" fmla="val 10804437"/>
                </a:avLst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Connettore 1 15"/>
              <p:cNvCxnSpPr/>
              <p:nvPr/>
            </p:nvCxnSpPr>
            <p:spPr>
              <a:xfrm flipH="1">
                <a:off x="539552" y="3130119"/>
                <a:ext cx="258955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ttore 1 38"/>
              <p:cNvCxnSpPr/>
              <p:nvPr/>
            </p:nvCxnSpPr>
            <p:spPr>
              <a:xfrm flipH="1">
                <a:off x="6062026" y="3351448"/>
                <a:ext cx="275844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CasellaDiTesto 41"/>
          <p:cNvSpPr txBox="1"/>
          <p:nvPr/>
        </p:nvSpPr>
        <p:spPr>
          <a:xfrm>
            <a:off x="3066989" y="4216701"/>
            <a:ext cx="42410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Densità di corrente </a:t>
            </a:r>
            <a:r>
              <a:rPr lang="it-IT" sz="3600" dirty="0" err="1" smtClean="0"/>
              <a:t>J</a:t>
            </a:r>
            <a:r>
              <a:rPr lang="it-IT" sz="3600" baseline="-25000" dirty="0" err="1" smtClean="0"/>
              <a:t>p</a:t>
            </a:r>
            <a:endParaRPr lang="en-US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88753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1499199" y="4662131"/>
            <a:ext cx="7524836" cy="157444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1511660" y="3087688"/>
            <a:ext cx="7524836" cy="157444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959" y="152636"/>
            <a:ext cx="8229600" cy="1143000"/>
          </a:xfrm>
        </p:spPr>
        <p:txBody>
          <a:bodyPr/>
          <a:lstStyle/>
          <a:p>
            <a:r>
              <a:rPr lang="it-IT" dirty="0"/>
              <a:t>Impedenza dello stato </a:t>
            </a:r>
            <a:r>
              <a:rPr lang="it-IT" dirty="0" smtClean="0"/>
              <a:t>on </a:t>
            </a:r>
            <a:endParaRPr lang="en-US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309355"/>
              </p:ext>
            </p:extLst>
          </p:nvPr>
        </p:nvGraphicFramePr>
        <p:xfrm>
          <a:off x="13389" y="1402261"/>
          <a:ext cx="4759639" cy="1469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18" name="Equazione" r:id="rId3" imgW="2755800" imgH="850680" progId="Equation.3">
                  <p:embed/>
                </p:oleObj>
              </mc:Choice>
              <mc:Fallback>
                <p:oleObj name="Equazione" r:id="rId3" imgW="2755800" imgH="850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89" y="1402261"/>
                        <a:ext cx="4759639" cy="1469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75142"/>
              </p:ext>
            </p:extLst>
          </p:nvPr>
        </p:nvGraphicFramePr>
        <p:xfrm>
          <a:off x="1798638" y="3087688"/>
          <a:ext cx="386238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19" name="Equazione" r:id="rId5" imgW="2057400" imgH="393480" progId="Equation.3">
                  <p:embed/>
                </p:oleObj>
              </mc:Choice>
              <mc:Fallback>
                <p:oleObj name="Equazione" r:id="rId5" imgW="2057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8638" y="3087688"/>
                        <a:ext cx="3862387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4821947" y="176820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≈</a:t>
            </a:r>
            <a:endParaRPr lang="en-US" sz="2800" dirty="0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080161"/>
              </p:ext>
            </p:extLst>
          </p:nvPr>
        </p:nvGraphicFramePr>
        <p:xfrm>
          <a:off x="2662880" y="3877906"/>
          <a:ext cx="2598737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20" name="Equazione" r:id="rId7" imgW="1384200" imgH="419040" progId="Equation.3">
                  <p:embed/>
                </p:oleObj>
              </mc:Choice>
              <mc:Fallback>
                <p:oleObj name="Equazione" r:id="rId7" imgW="1384200" imgH="41904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880" y="3877906"/>
                        <a:ext cx="2598737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859211"/>
              </p:ext>
            </p:extLst>
          </p:nvPr>
        </p:nvGraphicFramePr>
        <p:xfrm>
          <a:off x="1726718" y="4662131"/>
          <a:ext cx="40052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21" name="Equazione" r:id="rId9" imgW="2133360" imgH="393480" progId="Equation.3">
                  <p:embed/>
                </p:oleObj>
              </mc:Choice>
              <mc:Fallback>
                <p:oleObj name="Equazione" r:id="rId9" imgW="2133360" imgH="39348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6718" y="4662131"/>
                        <a:ext cx="4005263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390096"/>
              </p:ext>
            </p:extLst>
          </p:nvPr>
        </p:nvGraphicFramePr>
        <p:xfrm>
          <a:off x="2665413" y="5416550"/>
          <a:ext cx="26225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22" name="Equazione" r:id="rId11" imgW="1396800" imgH="419040" progId="Equation.3">
                  <p:embed/>
                </p:oleObj>
              </mc:Choice>
              <mc:Fallback>
                <p:oleObj name="Equazione" r:id="rId11" imgW="1396800" imgH="41904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5416550"/>
                        <a:ext cx="262255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967761"/>
              </p:ext>
            </p:extLst>
          </p:nvPr>
        </p:nvGraphicFramePr>
        <p:xfrm>
          <a:off x="7383303" y="152636"/>
          <a:ext cx="1828799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23" name="Equazione" r:id="rId13" imgW="609480" imgH="380880" progId="Equation.3">
                  <p:embed/>
                </p:oleObj>
              </mc:Choice>
              <mc:Fallback>
                <p:oleObj name="Equazione" r:id="rId13" imgW="60948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383303" y="152636"/>
                        <a:ext cx="1828799" cy="114300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uppo 15"/>
          <p:cNvGrpSpPr/>
          <p:nvPr/>
        </p:nvGrpSpPr>
        <p:grpSpPr>
          <a:xfrm>
            <a:off x="5261617" y="1428750"/>
            <a:ext cx="3883025" cy="1679700"/>
            <a:chOff x="5261617" y="1428750"/>
            <a:chExt cx="3883025" cy="1679700"/>
          </a:xfrm>
        </p:grpSpPr>
        <p:graphicFrame>
          <p:nvGraphicFramePr>
            <p:cNvPr id="6" name="Oggetto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7247972"/>
                </p:ext>
              </p:extLst>
            </p:nvPr>
          </p:nvGraphicFramePr>
          <p:xfrm>
            <a:off x="5261617" y="1428750"/>
            <a:ext cx="3883025" cy="1382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024" name="Equazione" r:id="rId15" imgW="2247840" imgH="799920" progId="Equation.3">
                    <p:embed/>
                  </p:oleObj>
                </mc:Choice>
                <mc:Fallback>
                  <p:oleObj name="Equazione" r:id="rId15" imgW="2247840" imgH="799920" progId="Equation.3">
                    <p:embed/>
                    <p:pic>
                      <p:nvPicPr>
                        <p:cNvPr id="0" name="Oggetto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61617" y="1428750"/>
                          <a:ext cx="3883025" cy="1382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CasellaDiTesto 14"/>
            <p:cNvSpPr txBox="1"/>
            <p:nvPr/>
          </p:nvSpPr>
          <p:spPr>
            <a:xfrm>
              <a:off x="6192180" y="2739118"/>
              <a:ext cx="16766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On=Saturazione</a:t>
              </a:r>
              <a:endParaRPr lang="en-US" dirty="0"/>
            </a:p>
          </p:txBody>
        </p:sp>
      </p:grpSp>
      <p:grpSp>
        <p:nvGrpSpPr>
          <p:cNvPr id="19" name="Gruppo 18"/>
          <p:cNvGrpSpPr/>
          <p:nvPr/>
        </p:nvGrpSpPr>
        <p:grpSpPr>
          <a:xfrm>
            <a:off x="6163882" y="3249613"/>
            <a:ext cx="2604174" cy="1221005"/>
            <a:chOff x="6163882" y="3249613"/>
            <a:chExt cx="2604174" cy="1221005"/>
          </a:xfrm>
        </p:grpSpPr>
        <p:graphicFrame>
          <p:nvGraphicFramePr>
            <p:cNvPr id="8" name="Oggetto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5573354"/>
                </p:ext>
              </p:extLst>
            </p:nvPr>
          </p:nvGraphicFramePr>
          <p:xfrm>
            <a:off x="6434138" y="3249613"/>
            <a:ext cx="2278062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025" name="Equazione" r:id="rId17" imgW="1155600" imgH="190440" progId="Equation.3">
                    <p:embed/>
                  </p:oleObj>
                </mc:Choice>
                <mc:Fallback>
                  <p:oleObj name="Equazione" r:id="rId17" imgW="1155600" imgH="190440" progId="Equation.3">
                    <p:embed/>
                    <p:pic>
                      <p:nvPicPr>
                        <p:cNvPr id="0" name="Oggetto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34138" y="3249613"/>
                          <a:ext cx="2278062" cy="376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ettangolo 16"/>
            <p:cNvSpPr/>
            <p:nvPr/>
          </p:nvSpPr>
          <p:spPr>
            <a:xfrm>
              <a:off x="6163882" y="3824287"/>
              <a:ext cx="260417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dirty="0"/>
                <a:t>Ricordando da </a:t>
              </a:r>
              <a:r>
                <a:rPr lang="it-IT" dirty="0" err="1" smtClean="0"/>
                <a:t>Ebers-Moll</a:t>
              </a:r>
              <a:endParaRPr lang="it-IT" dirty="0" smtClean="0"/>
            </a:p>
            <a:p>
              <a:r>
                <a:rPr lang="it-IT" dirty="0" smtClean="0"/>
                <a:t>il </a:t>
              </a:r>
              <a:r>
                <a:rPr lang="it-IT" dirty="0"/>
                <a:t>legame con I</a:t>
              </a:r>
              <a:r>
                <a:rPr lang="it-IT" baseline="-25000" dirty="0"/>
                <a:t>E0</a:t>
              </a:r>
              <a:r>
                <a:rPr lang="it-IT" dirty="0"/>
                <a:t> e I</a:t>
              </a:r>
              <a:r>
                <a:rPr lang="it-IT" baseline="-25000" dirty="0"/>
                <a:t>C0</a:t>
              </a:r>
              <a:endParaRPr lang="en-US" dirty="0"/>
            </a:p>
          </p:txBody>
        </p:sp>
      </p:grpSp>
      <p:grpSp>
        <p:nvGrpSpPr>
          <p:cNvPr id="20" name="Gruppo 19"/>
          <p:cNvGrpSpPr/>
          <p:nvPr/>
        </p:nvGrpSpPr>
        <p:grpSpPr>
          <a:xfrm>
            <a:off x="6225836" y="4833938"/>
            <a:ext cx="2604174" cy="1194610"/>
            <a:chOff x="6225836" y="4833938"/>
            <a:chExt cx="2604174" cy="1194610"/>
          </a:xfrm>
        </p:grpSpPr>
        <p:graphicFrame>
          <p:nvGraphicFramePr>
            <p:cNvPr id="11" name="Oggetto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2709082"/>
                </p:ext>
              </p:extLst>
            </p:nvPr>
          </p:nvGraphicFramePr>
          <p:xfrm>
            <a:off x="6461125" y="4833938"/>
            <a:ext cx="2151063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026" name="Equazione" r:id="rId19" imgW="1091880" imgH="190440" progId="Equation.3">
                    <p:embed/>
                  </p:oleObj>
                </mc:Choice>
                <mc:Fallback>
                  <p:oleObj name="Equazione" r:id="rId19" imgW="1091880" imgH="190440" progId="Equation.3">
                    <p:embed/>
                    <p:pic>
                      <p:nvPicPr>
                        <p:cNvPr id="0" name="Oggetto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61125" y="4833938"/>
                          <a:ext cx="2151063" cy="376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Rettangolo 17"/>
            <p:cNvSpPr/>
            <p:nvPr/>
          </p:nvSpPr>
          <p:spPr>
            <a:xfrm>
              <a:off x="6225836" y="5382217"/>
              <a:ext cx="260417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dirty="0"/>
                <a:t>Ricordando da </a:t>
              </a:r>
              <a:r>
                <a:rPr lang="it-IT" dirty="0" err="1" smtClean="0"/>
                <a:t>Ebers-Moll</a:t>
              </a:r>
              <a:endParaRPr lang="it-IT" dirty="0" smtClean="0"/>
            </a:p>
            <a:p>
              <a:r>
                <a:rPr lang="it-IT" dirty="0" smtClean="0"/>
                <a:t>il </a:t>
              </a:r>
              <a:r>
                <a:rPr lang="it-IT" dirty="0"/>
                <a:t>legame con I</a:t>
              </a:r>
              <a:r>
                <a:rPr lang="it-IT" baseline="-25000" dirty="0"/>
                <a:t>E0</a:t>
              </a:r>
              <a:r>
                <a:rPr lang="it-IT" dirty="0"/>
                <a:t> e I</a:t>
              </a:r>
              <a:r>
                <a:rPr lang="it-IT" baseline="-25000" dirty="0"/>
                <a:t>C0</a:t>
              </a:r>
              <a:endParaRPr lang="en-US" dirty="0"/>
            </a:p>
          </p:txBody>
        </p:sp>
      </p:grpSp>
      <p:sp>
        <p:nvSpPr>
          <p:cNvPr id="21" name="CasellaDiTesto 20"/>
          <p:cNvSpPr txBox="1"/>
          <p:nvPr/>
        </p:nvSpPr>
        <p:spPr>
          <a:xfrm>
            <a:off x="2462291" y="6394726"/>
            <a:ext cx="3899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Usiamo ora V</a:t>
            </a:r>
            <a:r>
              <a:rPr lang="it-IT" b="1" baseline="-25000" dirty="0" smtClean="0"/>
              <a:t>EB</a:t>
            </a:r>
            <a:r>
              <a:rPr lang="it-IT" b="1" dirty="0" smtClean="0"/>
              <a:t> e V</a:t>
            </a:r>
            <a:r>
              <a:rPr lang="it-IT" b="1" baseline="-25000" dirty="0" smtClean="0"/>
              <a:t>CB</a:t>
            </a:r>
            <a:r>
              <a:rPr lang="it-IT" b="1" dirty="0" smtClean="0"/>
              <a:t> per ricostruire </a:t>
            </a:r>
            <a:r>
              <a:rPr lang="it-IT" b="1" dirty="0"/>
              <a:t>V</a:t>
            </a:r>
            <a:r>
              <a:rPr lang="it-IT" b="1" baseline="-25000" dirty="0"/>
              <a:t>EC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429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7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52636"/>
            <a:ext cx="8229600" cy="1143000"/>
          </a:xfrm>
        </p:spPr>
        <p:txBody>
          <a:bodyPr/>
          <a:lstStyle/>
          <a:p>
            <a:r>
              <a:rPr lang="it-IT" dirty="0"/>
              <a:t>Impedenza dello stato </a:t>
            </a:r>
            <a:r>
              <a:rPr lang="it-IT" dirty="0" smtClean="0"/>
              <a:t>on</a:t>
            </a:r>
            <a:endParaRPr lang="en-US" dirty="0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393999"/>
              </p:ext>
            </p:extLst>
          </p:nvPr>
        </p:nvGraphicFramePr>
        <p:xfrm>
          <a:off x="755576" y="1449507"/>
          <a:ext cx="2598737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42" name="Equazione" r:id="rId3" imgW="1384200" imgH="419040" progId="Equation.3">
                  <p:embed/>
                </p:oleObj>
              </mc:Choice>
              <mc:Fallback>
                <p:oleObj name="Equazione" r:id="rId3" imgW="1384200" imgH="41904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449507"/>
                        <a:ext cx="2598737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829151"/>
              </p:ext>
            </p:extLst>
          </p:nvPr>
        </p:nvGraphicFramePr>
        <p:xfrm>
          <a:off x="4572000" y="1417638"/>
          <a:ext cx="26225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43" name="Equazione" r:id="rId5" imgW="1396800" imgH="419040" progId="Equation.3">
                  <p:embed/>
                </p:oleObj>
              </mc:Choice>
              <mc:Fallback>
                <p:oleObj name="Equazione" r:id="rId5" imgW="1396800" imgH="419040" progId="Equation.3">
                  <p:embed/>
                  <p:pic>
                    <p:nvPicPr>
                      <p:cNvPr id="0" name="Ogget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17638"/>
                        <a:ext cx="262255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724771"/>
              </p:ext>
            </p:extLst>
          </p:nvPr>
        </p:nvGraphicFramePr>
        <p:xfrm>
          <a:off x="863588" y="4076037"/>
          <a:ext cx="6870701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44" name="Equazione" r:id="rId7" imgW="3288960" imgH="419040" progId="Equation.3">
                  <p:embed/>
                </p:oleObj>
              </mc:Choice>
              <mc:Fallback>
                <p:oleObj name="Equazione" r:id="rId7" imgW="3288960" imgH="419040" progId="Equation.3">
                  <p:embed/>
                  <p:pic>
                    <p:nvPicPr>
                      <p:cNvPr id="0" name="Oggetto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588" y="4076037"/>
                        <a:ext cx="6870701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055908"/>
              </p:ext>
            </p:extLst>
          </p:nvPr>
        </p:nvGraphicFramePr>
        <p:xfrm>
          <a:off x="3239852" y="2201863"/>
          <a:ext cx="22447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45" name="Equazione" r:id="rId9" imgW="876240" imgH="190440" progId="Equation.3">
                  <p:embed/>
                </p:oleObj>
              </mc:Choice>
              <mc:Fallback>
                <p:oleObj name="Equazione" r:id="rId9" imgW="876240" imgH="190440" progId="Equation.3">
                  <p:embed/>
                  <p:pic>
                    <p:nvPicPr>
                      <p:cNvPr id="0" name="Ogget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9852" y="2201863"/>
                        <a:ext cx="224472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01972"/>
              </p:ext>
            </p:extLst>
          </p:nvPr>
        </p:nvGraphicFramePr>
        <p:xfrm>
          <a:off x="93863" y="5045603"/>
          <a:ext cx="4082093" cy="1689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46" name="Equazione" r:id="rId11" imgW="2057400" imgH="850680" progId="Equation.3">
                  <p:embed/>
                </p:oleObj>
              </mc:Choice>
              <mc:Fallback>
                <p:oleObj name="Equazione" r:id="rId11" imgW="2057400" imgH="850680" progId="Equation.3">
                  <p:embed/>
                  <p:pic>
                    <p:nvPicPr>
                      <p:cNvPr id="0" name="Ogget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63" y="5045603"/>
                        <a:ext cx="4082093" cy="16892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967761"/>
              </p:ext>
            </p:extLst>
          </p:nvPr>
        </p:nvGraphicFramePr>
        <p:xfrm>
          <a:off x="7383463" y="152400"/>
          <a:ext cx="1828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47" name="Equazione" r:id="rId13" imgW="609480" imgH="380880" progId="Equation.3">
                  <p:embed/>
                </p:oleObj>
              </mc:Choice>
              <mc:Fallback>
                <p:oleObj name="Equazione" r:id="rId13" imgW="609480" imgH="380880" progId="Equation.3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3463" y="152400"/>
                        <a:ext cx="1828800" cy="11430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uppo 5"/>
          <p:cNvGrpSpPr/>
          <p:nvPr/>
        </p:nvGrpSpPr>
        <p:grpSpPr>
          <a:xfrm>
            <a:off x="23751" y="2550189"/>
            <a:ext cx="6926173" cy="1525848"/>
            <a:chOff x="23751" y="2550189"/>
            <a:chExt cx="6926173" cy="1525848"/>
          </a:xfrm>
        </p:grpSpPr>
        <p:graphicFrame>
          <p:nvGraphicFramePr>
            <p:cNvPr id="17" name="Oggetto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543272"/>
                </p:ext>
              </p:extLst>
            </p:nvPr>
          </p:nvGraphicFramePr>
          <p:xfrm>
            <a:off x="3438340" y="3401166"/>
            <a:ext cx="1822450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48" name="Equazione" r:id="rId15" imgW="711000" imgH="190440" progId="Equation.3">
                    <p:embed/>
                  </p:oleObj>
                </mc:Choice>
                <mc:Fallback>
                  <p:oleObj name="Equazione" r:id="rId15" imgW="711000" imgH="190440" progId="Equation.3">
                    <p:embed/>
                    <p:pic>
                      <p:nvPicPr>
                        <p:cNvPr id="0" name="Oggetto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8340" y="3401166"/>
                          <a:ext cx="1822450" cy="488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7801" name="Picture 153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51" y="2550189"/>
              <a:ext cx="2265471" cy="15258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CasellaDiTesto 4"/>
            <p:cNvSpPr txBox="1"/>
            <p:nvPr/>
          </p:nvSpPr>
          <p:spPr>
            <a:xfrm>
              <a:off x="2373928" y="2714815"/>
              <a:ext cx="4575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Esprimiamo le correnti in termini </a:t>
              </a:r>
            </a:p>
            <a:p>
              <a:r>
                <a:rPr lang="it-IT" dirty="0" smtClean="0"/>
                <a:t>di corrente di ingresso </a:t>
              </a:r>
              <a:r>
                <a:rPr lang="it-IT" dirty="0" smtClean="0"/>
                <a:t>I</a:t>
              </a:r>
              <a:r>
                <a:rPr lang="it-IT" baseline="-25000" dirty="0"/>
                <a:t>B</a:t>
              </a:r>
              <a:r>
                <a:rPr lang="it-IT" dirty="0" smtClean="0"/>
                <a:t> </a:t>
              </a:r>
              <a:r>
                <a:rPr lang="it-IT" dirty="0" smtClean="0"/>
                <a:t>e corrente di uscita I</a:t>
              </a:r>
              <a:r>
                <a:rPr lang="it-IT" baseline="-25000" dirty="0" smtClean="0"/>
                <a:t>C</a:t>
              </a:r>
              <a:endParaRPr lang="en-US" baseline="-25000" dirty="0"/>
            </a:p>
          </p:txBody>
        </p:sp>
      </p:grpSp>
      <p:grpSp>
        <p:nvGrpSpPr>
          <p:cNvPr id="13" name="Gruppo 12"/>
          <p:cNvGrpSpPr/>
          <p:nvPr/>
        </p:nvGrpSpPr>
        <p:grpSpPr>
          <a:xfrm>
            <a:off x="4349565" y="5340022"/>
            <a:ext cx="4464210" cy="902975"/>
            <a:chOff x="4526451" y="3755961"/>
            <a:chExt cx="4464210" cy="902975"/>
          </a:xfrm>
        </p:grpSpPr>
        <p:sp>
          <p:nvSpPr>
            <p:cNvPr id="14" name="CasellaDiTesto 13"/>
            <p:cNvSpPr txBox="1"/>
            <p:nvPr/>
          </p:nvSpPr>
          <p:spPr>
            <a:xfrm>
              <a:off x="5083373" y="3755961"/>
              <a:ext cx="3907288" cy="830997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it-IT" sz="2400" dirty="0" smtClean="0"/>
                <a:t>Una buona </a:t>
              </a:r>
              <a:r>
                <a:rPr lang="it-IT" sz="2400" dirty="0" err="1" smtClean="0"/>
                <a:t>R</a:t>
              </a:r>
              <a:r>
                <a:rPr lang="it-IT" sz="2400" baseline="-25000" dirty="0" err="1" smtClean="0"/>
                <a:t>on</a:t>
              </a:r>
              <a:r>
                <a:rPr lang="it-IT" sz="2400" dirty="0" smtClean="0"/>
                <a:t> ha valori bassi.</a:t>
              </a:r>
            </a:p>
            <a:p>
              <a:r>
                <a:rPr lang="it-IT" sz="2400" dirty="0" smtClean="0"/>
                <a:t>Alte correnti I</a:t>
              </a:r>
              <a:r>
                <a:rPr lang="it-IT" sz="2400" baseline="-25000" dirty="0" smtClean="0"/>
                <a:t>C</a:t>
              </a:r>
              <a:endParaRPr lang="en-US" sz="2400" dirty="0"/>
            </a:p>
          </p:txBody>
        </p:sp>
        <p:sp>
          <p:nvSpPr>
            <p:cNvPr id="20" name="Freccia in giù 19"/>
            <p:cNvSpPr/>
            <p:nvPr/>
          </p:nvSpPr>
          <p:spPr>
            <a:xfrm rot="16200000">
              <a:off x="4514776" y="4022539"/>
              <a:ext cx="648072" cy="62472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CasellaDiTesto 6"/>
          <p:cNvSpPr txBox="1"/>
          <p:nvPr/>
        </p:nvSpPr>
        <p:spPr>
          <a:xfrm>
            <a:off x="4196164" y="6488668"/>
            <a:ext cx="1420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Formula 4.82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1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0" name="Picture 6" descr="Risultati immagini per retta di carico bj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026" y="2463722"/>
            <a:ext cx="4305650" cy="3003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4749026" y="2958213"/>
            <a:ext cx="205511" cy="290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978011"/>
              </p:ext>
            </p:extLst>
          </p:nvPr>
        </p:nvGraphicFramePr>
        <p:xfrm>
          <a:off x="4966228" y="947077"/>
          <a:ext cx="3415952" cy="674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0" name="Equazione" r:id="rId4" imgW="965160" imgH="190440" progId="Equation.3">
                  <p:embed/>
                </p:oleObj>
              </mc:Choice>
              <mc:Fallback>
                <p:oleObj name="Equazione" r:id="rId4" imgW="9651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66228" y="947077"/>
                        <a:ext cx="3415952" cy="674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ggetto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515358"/>
              </p:ext>
            </p:extLst>
          </p:nvPr>
        </p:nvGraphicFramePr>
        <p:xfrm>
          <a:off x="2411412" y="3717032"/>
          <a:ext cx="2160588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1" name="Equazione" r:id="rId6" imgW="863280" imgH="380880" progId="Equation.3">
                  <p:embed/>
                </p:oleObj>
              </mc:Choice>
              <mc:Fallback>
                <p:oleObj name="Equazione" r:id="rId6" imgW="863280" imgH="38088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2" y="3717032"/>
                        <a:ext cx="2160588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CasellaDiTesto 38"/>
          <p:cNvSpPr txBox="1"/>
          <p:nvPr/>
        </p:nvSpPr>
        <p:spPr>
          <a:xfrm>
            <a:off x="2729461" y="4599810"/>
            <a:ext cx="154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Retta di carico</a:t>
            </a:r>
            <a:endParaRPr lang="en-US" b="1" dirty="0"/>
          </a:p>
        </p:txBody>
      </p:sp>
      <p:sp>
        <p:nvSpPr>
          <p:cNvPr id="40" name="Parentesi graffa chiusa 39"/>
          <p:cNvSpPr/>
          <p:nvPr/>
        </p:nvSpPr>
        <p:spPr>
          <a:xfrm>
            <a:off x="4352856" y="3717032"/>
            <a:ext cx="396170" cy="1404156"/>
          </a:xfrm>
          <a:prstGeom prst="rightBrace">
            <a:avLst>
              <a:gd name="adj1" fmla="val 49672"/>
              <a:gd name="adj2" fmla="val 4902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Connettore 2 42"/>
          <p:cNvCxnSpPr>
            <a:stCxn id="40" idx="1"/>
          </p:cNvCxnSpPr>
          <p:nvPr/>
        </p:nvCxnSpPr>
        <p:spPr>
          <a:xfrm flipV="1">
            <a:off x="4749026" y="3965594"/>
            <a:ext cx="1623174" cy="43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sellaDiTesto 45"/>
          <p:cNvSpPr txBox="1"/>
          <p:nvPr/>
        </p:nvSpPr>
        <p:spPr>
          <a:xfrm>
            <a:off x="304104" y="5500898"/>
            <a:ext cx="4214615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dirty="0" smtClean="0"/>
              <a:t>La retta di carico dice che passando </a:t>
            </a:r>
          </a:p>
          <a:p>
            <a:r>
              <a:rPr lang="it-IT" dirty="0" smtClean="0"/>
              <a:t>dalla interdizione (bassa </a:t>
            </a:r>
            <a:r>
              <a:rPr lang="it-IT" dirty="0" err="1" smtClean="0"/>
              <a:t>Ic</a:t>
            </a:r>
            <a:r>
              <a:rPr lang="it-IT" dirty="0" smtClean="0"/>
              <a:t> alta impedenza)</a:t>
            </a:r>
          </a:p>
          <a:p>
            <a:r>
              <a:rPr lang="it-IT" dirty="0" smtClean="0"/>
              <a:t>alla saturazione (alta </a:t>
            </a:r>
            <a:r>
              <a:rPr lang="it-IT" dirty="0" err="1" smtClean="0"/>
              <a:t>Ic</a:t>
            </a:r>
            <a:r>
              <a:rPr lang="it-IT" dirty="0" smtClean="0"/>
              <a:t> bassa impedenza)</a:t>
            </a:r>
          </a:p>
          <a:p>
            <a:r>
              <a:rPr lang="it-IT" dirty="0"/>
              <a:t>s</a:t>
            </a:r>
            <a:r>
              <a:rPr lang="it-IT" dirty="0" smtClean="0"/>
              <a:t>i transita attraverso la regione attiva</a:t>
            </a:r>
            <a:endParaRPr lang="en-US" dirty="0"/>
          </a:p>
        </p:txBody>
      </p:sp>
      <p:grpSp>
        <p:nvGrpSpPr>
          <p:cNvPr id="50" name="Gruppo 49"/>
          <p:cNvGrpSpPr/>
          <p:nvPr/>
        </p:nvGrpSpPr>
        <p:grpSpPr>
          <a:xfrm>
            <a:off x="4851781" y="5560382"/>
            <a:ext cx="4171655" cy="1477328"/>
            <a:chOff x="4851781" y="5560382"/>
            <a:chExt cx="4171655" cy="1477328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7" name="CasellaDiTesto 46"/>
            <p:cNvSpPr txBox="1"/>
            <p:nvPr/>
          </p:nvSpPr>
          <p:spPr>
            <a:xfrm>
              <a:off x="4851781" y="5560382"/>
              <a:ext cx="4171655" cy="1477328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In bassa impedenza, la corrente è costante</a:t>
              </a:r>
            </a:p>
            <a:p>
              <a:endParaRPr lang="it-IT" dirty="0"/>
            </a:p>
            <a:p>
              <a:endParaRPr lang="it-IT" dirty="0" smtClean="0"/>
            </a:p>
            <a:p>
              <a:endParaRPr lang="it-IT" dirty="0"/>
            </a:p>
            <a:p>
              <a:endParaRPr lang="en-US" dirty="0"/>
            </a:p>
          </p:txBody>
        </p:sp>
        <p:graphicFrame>
          <p:nvGraphicFramePr>
            <p:cNvPr id="48" name="Oggetto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3211019"/>
                </p:ext>
              </p:extLst>
            </p:nvPr>
          </p:nvGraphicFramePr>
          <p:xfrm>
            <a:off x="5949950" y="5905500"/>
            <a:ext cx="1366838" cy="952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12" name="Equazione" r:id="rId8" imgW="545760" imgH="380880" progId="Equation.3">
                    <p:embed/>
                  </p:oleObj>
                </mc:Choice>
                <mc:Fallback>
                  <p:oleObj name="Equazione" r:id="rId8" imgW="545760" imgH="380880" progId="Equation.3">
                    <p:embed/>
                    <p:pic>
                      <p:nvPicPr>
                        <p:cNvPr id="0" name="Oggetto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9950" y="5905500"/>
                          <a:ext cx="1366838" cy="952500"/>
                        </a:xfrm>
                        <a:prstGeom prst="rect">
                          <a:avLst/>
                        </a:prstGeom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" name="CasellaDiTesto 51"/>
          <p:cNvSpPr txBox="1"/>
          <p:nvPr/>
        </p:nvSpPr>
        <p:spPr>
          <a:xfrm>
            <a:off x="-9098" y="-5767"/>
            <a:ext cx="2912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/>
              <a:t>Retta di carico</a:t>
            </a:r>
            <a:endParaRPr lang="en-US" sz="3600" b="1" dirty="0"/>
          </a:p>
        </p:txBody>
      </p:sp>
      <p:grpSp>
        <p:nvGrpSpPr>
          <p:cNvPr id="56" name="Gruppo 55"/>
          <p:cNvGrpSpPr/>
          <p:nvPr/>
        </p:nvGrpSpPr>
        <p:grpSpPr>
          <a:xfrm>
            <a:off x="767352" y="382447"/>
            <a:ext cx="4092680" cy="2696106"/>
            <a:chOff x="767352" y="382447"/>
            <a:chExt cx="4092680" cy="2696106"/>
          </a:xfrm>
        </p:grpSpPr>
        <p:grpSp>
          <p:nvGrpSpPr>
            <p:cNvPr id="49" name="Gruppo 48"/>
            <p:cNvGrpSpPr/>
            <p:nvPr/>
          </p:nvGrpSpPr>
          <p:grpSpPr>
            <a:xfrm>
              <a:off x="767352" y="382447"/>
              <a:ext cx="4092680" cy="2696106"/>
              <a:chOff x="260176" y="382447"/>
              <a:chExt cx="4092680" cy="2696106"/>
            </a:xfrm>
          </p:grpSpPr>
          <p:grpSp>
            <p:nvGrpSpPr>
              <p:cNvPr id="7" name="Gruppo 6"/>
              <p:cNvGrpSpPr/>
              <p:nvPr/>
            </p:nvGrpSpPr>
            <p:grpSpPr>
              <a:xfrm>
                <a:off x="260176" y="382447"/>
                <a:ext cx="4092680" cy="2696106"/>
                <a:chOff x="1071183" y="3310096"/>
                <a:chExt cx="4770472" cy="3076152"/>
              </a:xfrm>
            </p:grpSpPr>
            <p:sp>
              <p:nvSpPr>
                <p:cNvPr id="8" name="Rettangolo 7"/>
                <p:cNvSpPr/>
                <p:nvPr/>
              </p:nvSpPr>
              <p:spPr>
                <a:xfrm flipH="1">
                  <a:off x="1451892" y="4725144"/>
                  <a:ext cx="2328020" cy="1661104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ttangolo 8"/>
                <p:cNvSpPr/>
                <p:nvPr/>
              </p:nvSpPr>
              <p:spPr>
                <a:xfrm>
                  <a:off x="3787811" y="3356992"/>
                  <a:ext cx="1376052" cy="3024336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ttangolo 9"/>
                <p:cNvSpPr/>
                <p:nvPr/>
              </p:nvSpPr>
              <p:spPr>
                <a:xfrm>
                  <a:off x="3491880" y="3645024"/>
                  <a:ext cx="591863" cy="72008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it-IT" b="1" dirty="0" smtClean="0">
                      <a:solidFill>
                        <a:schemeClr val="tx1"/>
                      </a:solidFill>
                    </a:rPr>
                    <a:t>p</a:t>
                  </a: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Rettangolo 10"/>
                <p:cNvSpPr/>
                <p:nvPr/>
              </p:nvSpPr>
              <p:spPr>
                <a:xfrm>
                  <a:off x="3491880" y="4365104"/>
                  <a:ext cx="591863" cy="72008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it-IT" b="1" dirty="0">
                      <a:solidFill>
                        <a:schemeClr val="tx1"/>
                      </a:solidFill>
                    </a:rPr>
                    <a:t>n</a:t>
                  </a: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Rettangolo 11"/>
                <p:cNvSpPr/>
                <p:nvPr/>
              </p:nvSpPr>
              <p:spPr>
                <a:xfrm>
                  <a:off x="3495164" y="5085184"/>
                  <a:ext cx="591863" cy="72008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it-IT" b="1" dirty="0" smtClean="0">
                      <a:solidFill>
                        <a:schemeClr val="tx1"/>
                      </a:solidFill>
                    </a:rPr>
                    <a:t>P</a:t>
                  </a:r>
                  <a:r>
                    <a:rPr lang="it-IT" b="1" baseline="30000" dirty="0" smtClean="0">
                      <a:solidFill>
                        <a:schemeClr val="tx1"/>
                      </a:solidFill>
                    </a:rPr>
                    <a:t>+</a:t>
                  </a:r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Ovale 12"/>
                <p:cNvSpPr/>
                <p:nvPr/>
              </p:nvSpPr>
              <p:spPr>
                <a:xfrm>
                  <a:off x="1071183" y="5481228"/>
                  <a:ext cx="792088" cy="764704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Figura a mano libera 13"/>
                <p:cNvSpPr/>
                <p:nvPr/>
              </p:nvSpPr>
              <p:spPr>
                <a:xfrm>
                  <a:off x="1281777" y="5805264"/>
                  <a:ext cx="409903" cy="173420"/>
                </a:xfrm>
                <a:custGeom>
                  <a:avLst/>
                  <a:gdLst>
                    <a:gd name="connsiteX0" fmla="*/ 0 w 409903"/>
                    <a:gd name="connsiteY0" fmla="*/ 173420 h 173420"/>
                    <a:gd name="connsiteX1" fmla="*/ 110358 w 409903"/>
                    <a:gd name="connsiteY1" fmla="*/ 173420 h 173420"/>
                    <a:gd name="connsiteX2" fmla="*/ 110358 w 409903"/>
                    <a:gd name="connsiteY2" fmla="*/ 0 h 173420"/>
                    <a:gd name="connsiteX3" fmla="*/ 299545 w 409903"/>
                    <a:gd name="connsiteY3" fmla="*/ 0 h 173420"/>
                    <a:gd name="connsiteX4" fmla="*/ 299545 w 409903"/>
                    <a:gd name="connsiteY4" fmla="*/ 173420 h 173420"/>
                    <a:gd name="connsiteX5" fmla="*/ 409903 w 409903"/>
                    <a:gd name="connsiteY5" fmla="*/ 173420 h 1734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09903" h="173420">
                      <a:moveTo>
                        <a:pt x="0" y="173420"/>
                      </a:moveTo>
                      <a:lnTo>
                        <a:pt x="110358" y="173420"/>
                      </a:lnTo>
                      <a:lnTo>
                        <a:pt x="110358" y="0"/>
                      </a:lnTo>
                      <a:lnTo>
                        <a:pt x="299545" y="0"/>
                      </a:lnTo>
                      <a:lnTo>
                        <a:pt x="299545" y="173420"/>
                      </a:lnTo>
                      <a:lnTo>
                        <a:pt x="409903" y="173420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ttangolo 14"/>
                <p:cNvSpPr/>
                <p:nvPr/>
              </p:nvSpPr>
              <p:spPr>
                <a:xfrm>
                  <a:off x="4932040" y="4869160"/>
                  <a:ext cx="432048" cy="2160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" name="Gruppo 15"/>
                <p:cNvGrpSpPr/>
                <p:nvPr/>
              </p:nvGrpSpPr>
              <p:grpSpPr>
                <a:xfrm>
                  <a:off x="5019847" y="4869160"/>
                  <a:ext cx="288032" cy="216024"/>
                  <a:chOff x="5868144" y="4149080"/>
                  <a:chExt cx="288032" cy="216024"/>
                </a:xfrm>
              </p:grpSpPr>
              <p:cxnSp>
                <p:nvCxnSpPr>
                  <p:cNvPr id="32" name="Connettore 1 31"/>
                  <p:cNvCxnSpPr/>
                  <p:nvPr/>
                </p:nvCxnSpPr>
                <p:spPr>
                  <a:xfrm>
                    <a:off x="5940152" y="4149080"/>
                    <a:ext cx="144016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Connettore 1 32"/>
                  <p:cNvCxnSpPr/>
                  <p:nvPr/>
                </p:nvCxnSpPr>
                <p:spPr>
                  <a:xfrm>
                    <a:off x="5868144" y="4221088"/>
                    <a:ext cx="288032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nettore 1 33"/>
                  <p:cNvCxnSpPr/>
                  <p:nvPr/>
                </p:nvCxnSpPr>
                <p:spPr>
                  <a:xfrm>
                    <a:off x="5940152" y="4293096"/>
                    <a:ext cx="144016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Connettore 1 34"/>
                  <p:cNvCxnSpPr/>
                  <p:nvPr/>
                </p:nvCxnSpPr>
                <p:spPr>
                  <a:xfrm>
                    <a:off x="5868144" y="4365104"/>
                    <a:ext cx="288032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" name="Connettore 2 16"/>
                <p:cNvCxnSpPr/>
                <p:nvPr/>
              </p:nvCxnSpPr>
              <p:spPr>
                <a:xfrm flipV="1">
                  <a:off x="3787811" y="5990897"/>
                  <a:ext cx="0" cy="390431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CasellaDiTesto 17"/>
                <p:cNvSpPr txBox="1"/>
                <p:nvPr/>
              </p:nvSpPr>
              <p:spPr>
                <a:xfrm>
                  <a:off x="3336305" y="5891973"/>
                  <a:ext cx="317716" cy="369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smtClean="0"/>
                    <a:t>I</a:t>
                  </a:r>
                  <a:r>
                    <a:rPr lang="it-IT" baseline="-25000" dirty="0" smtClean="0"/>
                    <a:t>E</a:t>
                  </a:r>
                  <a:endParaRPr lang="en-US" baseline="-25000" dirty="0"/>
                </a:p>
              </p:txBody>
            </p:sp>
            <p:cxnSp>
              <p:nvCxnSpPr>
                <p:cNvPr id="19" name="Connettore 2 18"/>
                <p:cNvCxnSpPr/>
                <p:nvPr/>
              </p:nvCxnSpPr>
              <p:spPr>
                <a:xfrm flipV="1">
                  <a:off x="4267954" y="3356992"/>
                  <a:ext cx="415765" cy="1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CasellaDiTesto 19"/>
                <p:cNvSpPr txBox="1"/>
                <p:nvPr/>
              </p:nvSpPr>
              <p:spPr>
                <a:xfrm>
                  <a:off x="4493308" y="3310096"/>
                  <a:ext cx="324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smtClean="0"/>
                    <a:t>I</a:t>
                  </a:r>
                  <a:r>
                    <a:rPr lang="it-IT" baseline="-25000" dirty="0"/>
                    <a:t>C</a:t>
                  </a:r>
                  <a:endParaRPr lang="en-US" baseline="-25000" dirty="0"/>
                </a:p>
              </p:txBody>
            </p:sp>
            <p:sp>
              <p:nvSpPr>
                <p:cNvPr id="21" name="Rettangolo 20"/>
                <p:cNvSpPr/>
                <p:nvPr/>
              </p:nvSpPr>
              <p:spPr>
                <a:xfrm>
                  <a:off x="5042965" y="3821113"/>
                  <a:ext cx="250100" cy="8022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Figura a mano libera 21"/>
                <p:cNvSpPr/>
                <p:nvPr/>
              </p:nvSpPr>
              <p:spPr>
                <a:xfrm rot="5400000">
                  <a:off x="4766909" y="4097169"/>
                  <a:ext cx="802212" cy="250100"/>
                </a:xfrm>
                <a:custGeom>
                  <a:avLst/>
                  <a:gdLst>
                    <a:gd name="connsiteX0" fmla="*/ 0 w 9112103"/>
                    <a:gd name="connsiteY0" fmla="*/ 712381 h 1446028"/>
                    <a:gd name="connsiteX1" fmla="*/ 255182 w 9112103"/>
                    <a:gd name="connsiteY1" fmla="*/ 712381 h 1446028"/>
                    <a:gd name="connsiteX2" fmla="*/ 978196 w 9112103"/>
                    <a:gd name="connsiteY2" fmla="*/ 0 h 1446028"/>
                    <a:gd name="connsiteX3" fmla="*/ 2424224 w 9112103"/>
                    <a:gd name="connsiteY3" fmla="*/ 1446028 h 1446028"/>
                    <a:gd name="connsiteX4" fmla="*/ 3848986 w 9112103"/>
                    <a:gd name="connsiteY4" fmla="*/ 0 h 1446028"/>
                    <a:gd name="connsiteX5" fmla="*/ 5295014 w 9112103"/>
                    <a:gd name="connsiteY5" fmla="*/ 1446028 h 1446028"/>
                    <a:gd name="connsiteX6" fmla="*/ 6730410 w 9112103"/>
                    <a:gd name="connsiteY6" fmla="*/ 10632 h 1446028"/>
                    <a:gd name="connsiteX7" fmla="*/ 8176438 w 9112103"/>
                    <a:gd name="connsiteY7" fmla="*/ 1446028 h 1446028"/>
                    <a:gd name="connsiteX8" fmla="*/ 8878186 w 9112103"/>
                    <a:gd name="connsiteY8" fmla="*/ 712381 h 1446028"/>
                    <a:gd name="connsiteX9" fmla="*/ 9112103 w 9112103"/>
                    <a:gd name="connsiteY9" fmla="*/ 712381 h 14460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112103" h="1446028">
                      <a:moveTo>
                        <a:pt x="0" y="712381"/>
                      </a:moveTo>
                      <a:lnTo>
                        <a:pt x="255182" y="712381"/>
                      </a:lnTo>
                      <a:lnTo>
                        <a:pt x="978196" y="0"/>
                      </a:lnTo>
                      <a:lnTo>
                        <a:pt x="2424224" y="1446028"/>
                      </a:lnTo>
                      <a:lnTo>
                        <a:pt x="3848986" y="0"/>
                      </a:lnTo>
                      <a:lnTo>
                        <a:pt x="5295014" y="1446028"/>
                      </a:lnTo>
                      <a:lnTo>
                        <a:pt x="6730410" y="10632"/>
                      </a:lnTo>
                      <a:lnTo>
                        <a:pt x="8176438" y="1446028"/>
                      </a:lnTo>
                      <a:lnTo>
                        <a:pt x="8878186" y="712381"/>
                      </a:lnTo>
                      <a:lnTo>
                        <a:pt x="9112103" y="712381"/>
                      </a:lnTo>
                    </a:path>
                  </a:pathLst>
                </a:cu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CasellaDiTesto 22"/>
                <p:cNvSpPr txBox="1"/>
                <p:nvPr/>
              </p:nvSpPr>
              <p:spPr>
                <a:xfrm>
                  <a:off x="4646027" y="4180438"/>
                  <a:ext cx="3738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smtClean="0"/>
                    <a:t>R</a:t>
                  </a:r>
                  <a:r>
                    <a:rPr lang="it-IT" baseline="-25000" dirty="0" smtClean="0"/>
                    <a:t>L</a:t>
                  </a:r>
                  <a:endParaRPr lang="en-US" baseline="-25000" dirty="0"/>
                </a:p>
              </p:txBody>
            </p:sp>
            <p:sp>
              <p:nvSpPr>
                <p:cNvPr id="24" name="Rettangolo 23"/>
                <p:cNvSpPr/>
                <p:nvPr/>
              </p:nvSpPr>
              <p:spPr>
                <a:xfrm>
                  <a:off x="1386610" y="4941168"/>
                  <a:ext cx="125050" cy="32909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Figura a mano libera 24"/>
                <p:cNvSpPr/>
                <p:nvPr/>
              </p:nvSpPr>
              <p:spPr>
                <a:xfrm rot="5400000">
                  <a:off x="1284586" y="5043192"/>
                  <a:ext cx="329098" cy="125050"/>
                </a:xfrm>
                <a:custGeom>
                  <a:avLst/>
                  <a:gdLst>
                    <a:gd name="connsiteX0" fmla="*/ 0 w 9112103"/>
                    <a:gd name="connsiteY0" fmla="*/ 712381 h 1446028"/>
                    <a:gd name="connsiteX1" fmla="*/ 255182 w 9112103"/>
                    <a:gd name="connsiteY1" fmla="*/ 712381 h 1446028"/>
                    <a:gd name="connsiteX2" fmla="*/ 978196 w 9112103"/>
                    <a:gd name="connsiteY2" fmla="*/ 0 h 1446028"/>
                    <a:gd name="connsiteX3" fmla="*/ 2424224 w 9112103"/>
                    <a:gd name="connsiteY3" fmla="*/ 1446028 h 1446028"/>
                    <a:gd name="connsiteX4" fmla="*/ 3848986 w 9112103"/>
                    <a:gd name="connsiteY4" fmla="*/ 0 h 1446028"/>
                    <a:gd name="connsiteX5" fmla="*/ 5295014 w 9112103"/>
                    <a:gd name="connsiteY5" fmla="*/ 1446028 h 1446028"/>
                    <a:gd name="connsiteX6" fmla="*/ 6730410 w 9112103"/>
                    <a:gd name="connsiteY6" fmla="*/ 10632 h 1446028"/>
                    <a:gd name="connsiteX7" fmla="*/ 8176438 w 9112103"/>
                    <a:gd name="connsiteY7" fmla="*/ 1446028 h 1446028"/>
                    <a:gd name="connsiteX8" fmla="*/ 8878186 w 9112103"/>
                    <a:gd name="connsiteY8" fmla="*/ 712381 h 1446028"/>
                    <a:gd name="connsiteX9" fmla="*/ 9112103 w 9112103"/>
                    <a:gd name="connsiteY9" fmla="*/ 712381 h 14460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9112103" h="1446028">
                      <a:moveTo>
                        <a:pt x="0" y="712381"/>
                      </a:moveTo>
                      <a:lnTo>
                        <a:pt x="255182" y="712381"/>
                      </a:lnTo>
                      <a:lnTo>
                        <a:pt x="978196" y="0"/>
                      </a:lnTo>
                      <a:lnTo>
                        <a:pt x="2424224" y="1446028"/>
                      </a:lnTo>
                      <a:lnTo>
                        <a:pt x="3848986" y="0"/>
                      </a:lnTo>
                      <a:lnTo>
                        <a:pt x="5295014" y="1446028"/>
                      </a:lnTo>
                      <a:lnTo>
                        <a:pt x="6730410" y="10632"/>
                      </a:lnTo>
                      <a:lnTo>
                        <a:pt x="8176438" y="1446028"/>
                      </a:lnTo>
                      <a:lnTo>
                        <a:pt x="8878186" y="712381"/>
                      </a:lnTo>
                      <a:lnTo>
                        <a:pt x="9112103" y="712381"/>
                      </a:lnTo>
                    </a:path>
                  </a:pathLst>
                </a:cu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" name="Connettore 2 25"/>
                <p:cNvCxnSpPr/>
                <p:nvPr/>
              </p:nvCxnSpPr>
              <p:spPr>
                <a:xfrm flipH="1" flipV="1">
                  <a:off x="2267744" y="4725144"/>
                  <a:ext cx="348158" cy="1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CasellaDiTesto 26"/>
                <p:cNvSpPr txBox="1"/>
                <p:nvPr/>
              </p:nvSpPr>
              <p:spPr>
                <a:xfrm>
                  <a:off x="1531458" y="4946555"/>
                  <a:ext cx="3772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smtClean="0"/>
                    <a:t>R</a:t>
                  </a:r>
                  <a:r>
                    <a:rPr lang="it-IT" baseline="-25000" dirty="0" smtClean="0"/>
                    <a:t>S</a:t>
                  </a:r>
                  <a:endParaRPr lang="en-US" baseline="-25000" dirty="0"/>
                </a:p>
              </p:txBody>
            </p:sp>
            <p:sp>
              <p:nvSpPr>
                <p:cNvPr id="28" name="CasellaDiTesto 27"/>
                <p:cNvSpPr txBox="1"/>
                <p:nvPr/>
              </p:nvSpPr>
              <p:spPr>
                <a:xfrm>
                  <a:off x="2291774" y="4736385"/>
                  <a:ext cx="3257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smtClean="0"/>
                    <a:t>I</a:t>
                  </a:r>
                  <a:r>
                    <a:rPr lang="it-IT" baseline="-25000" dirty="0" smtClean="0"/>
                    <a:t>B</a:t>
                  </a:r>
                  <a:endParaRPr lang="en-US" baseline="-25000" dirty="0"/>
                </a:p>
              </p:txBody>
            </p:sp>
            <p:sp>
              <p:nvSpPr>
                <p:cNvPr id="29" name="CasellaDiTesto 28"/>
                <p:cNvSpPr txBox="1"/>
                <p:nvPr/>
              </p:nvSpPr>
              <p:spPr>
                <a:xfrm>
                  <a:off x="5216902" y="4607840"/>
                  <a:ext cx="2551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smtClean="0"/>
                    <a:t>-</a:t>
                  </a:r>
                  <a:endParaRPr lang="en-US" baseline="-25000" dirty="0"/>
                </a:p>
              </p:txBody>
            </p:sp>
            <p:sp>
              <p:nvSpPr>
                <p:cNvPr id="30" name="CasellaDiTesto 29"/>
                <p:cNvSpPr txBox="1"/>
                <p:nvPr/>
              </p:nvSpPr>
              <p:spPr>
                <a:xfrm>
                  <a:off x="5182800" y="5047895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smtClean="0"/>
                    <a:t>+</a:t>
                  </a:r>
                  <a:endParaRPr lang="en-US" baseline="-25000" dirty="0"/>
                </a:p>
              </p:txBody>
            </p:sp>
            <p:sp>
              <p:nvSpPr>
                <p:cNvPr id="31" name="CasellaDiTesto 30"/>
                <p:cNvSpPr txBox="1"/>
                <p:nvPr/>
              </p:nvSpPr>
              <p:spPr>
                <a:xfrm>
                  <a:off x="5364088" y="4828510"/>
                  <a:ext cx="4775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dirty="0" smtClean="0"/>
                    <a:t>V</a:t>
                  </a:r>
                  <a:r>
                    <a:rPr lang="it-IT" baseline="-25000" dirty="0" smtClean="0"/>
                    <a:t>CC</a:t>
                  </a:r>
                  <a:endParaRPr lang="en-US" baseline="-25000" dirty="0"/>
                </a:p>
              </p:txBody>
            </p:sp>
          </p:grpSp>
          <p:cxnSp>
            <p:nvCxnSpPr>
              <p:cNvPr id="37" name="Connettore 2 36"/>
              <p:cNvCxnSpPr/>
              <p:nvPr/>
            </p:nvCxnSpPr>
            <p:spPr>
              <a:xfrm>
                <a:off x="2989341" y="437776"/>
                <a:ext cx="0" cy="2640777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CasellaDiTesto 40"/>
              <p:cNvSpPr txBox="1"/>
              <p:nvPr/>
            </p:nvSpPr>
            <p:spPr>
              <a:xfrm>
                <a:off x="3002748" y="1552529"/>
                <a:ext cx="4714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V</a:t>
                </a:r>
                <a:r>
                  <a:rPr lang="it-IT" baseline="-25000" dirty="0" smtClean="0"/>
                  <a:t>EC</a:t>
                </a:r>
                <a:endParaRPr lang="en-US" baseline="-25000" dirty="0"/>
              </a:p>
            </p:txBody>
          </p:sp>
        </p:grpSp>
        <p:cxnSp>
          <p:nvCxnSpPr>
            <p:cNvPr id="53" name="Connettore 1 52"/>
            <p:cNvCxnSpPr/>
            <p:nvPr/>
          </p:nvCxnSpPr>
          <p:spPr>
            <a:xfrm>
              <a:off x="863588" y="2649354"/>
              <a:ext cx="5134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88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9" grpId="0"/>
      <p:bldP spid="40" grpId="0" animBg="1"/>
      <p:bldP spid="4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7" t="20259" r="19907" b="13578"/>
          <a:stretch/>
        </p:blipFill>
        <p:spPr bwMode="auto">
          <a:xfrm>
            <a:off x="346840" y="1040524"/>
            <a:ext cx="8040415" cy="4840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-9098" y="-5767"/>
            <a:ext cx="48973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/>
              <a:t>Tempo di commutazione</a:t>
            </a:r>
            <a:endParaRPr lang="en-US" sz="3600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6660232" y="2164214"/>
            <a:ext cx="96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Input</a:t>
            </a:r>
            <a:endParaRPr lang="en-US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141293" y="4293096"/>
            <a:ext cx="1229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Output</a:t>
            </a:r>
            <a:endParaRPr lang="en-US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8193" y="6101413"/>
            <a:ext cx="790761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Tutto si gioca sull’accumulo e svuotamento di cariche in base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8131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411452"/>
              </p:ext>
            </p:extLst>
          </p:nvPr>
        </p:nvGraphicFramePr>
        <p:xfrm>
          <a:off x="40296" y="2858763"/>
          <a:ext cx="9063526" cy="1934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2" name="Equazione" r:id="rId3" imgW="4241800" imgH="901700" progId="Equation.3">
                  <p:embed/>
                </p:oleObj>
              </mc:Choice>
              <mc:Fallback>
                <p:oleObj name="Equazione" r:id="rId3" imgW="4241800" imgH="901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6" y="2858763"/>
                        <a:ext cx="9063526" cy="19349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gget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232126"/>
              </p:ext>
            </p:extLst>
          </p:nvPr>
        </p:nvGraphicFramePr>
        <p:xfrm>
          <a:off x="1200237" y="5536879"/>
          <a:ext cx="7283078" cy="890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3" name="Equazione" r:id="rId5" imgW="3429000" imgH="419100" progId="Equation.3">
                  <p:embed/>
                </p:oleObj>
              </mc:Choice>
              <mc:Fallback>
                <p:oleObj name="Equazione" r:id="rId5" imgW="3429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237" y="5536879"/>
                        <a:ext cx="7283078" cy="8901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CasellaDiTesto 34"/>
          <p:cNvSpPr txBox="1"/>
          <p:nvPr/>
        </p:nvSpPr>
        <p:spPr>
          <a:xfrm>
            <a:off x="1589219" y="2276872"/>
            <a:ext cx="6505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Concentrazione minoritari in base</a:t>
            </a:r>
            <a:endParaRPr lang="en-US" sz="36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2798854" y="4807421"/>
            <a:ext cx="3546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Base corta W&lt;&lt;</a:t>
            </a:r>
            <a:r>
              <a:rPr lang="it-IT" sz="3600" dirty="0" err="1" smtClean="0"/>
              <a:t>L</a:t>
            </a:r>
            <a:r>
              <a:rPr lang="it-IT" sz="3600" baseline="-25000" dirty="0" err="1" smtClean="0"/>
              <a:t>p</a:t>
            </a:r>
            <a:endParaRPr lang="en-US" sz="3600" baseline="-25000" dirty="0"/>
          </a:p>
        </p:txBody>
      </p:sp>
      <p:grpSp>
        <p:nvGrpSpPr>
          <p:cNvPr id="32" name="Gruppo 31"/>
          <p:cNvGrpSpPr/>
          <p:nvPr/>
        </p:nvGrpSpPr>
        <p:grpSpPr>
          <a:xfrm>
            <a:off x="574721" y="260648"/>
            <a:ext cx="7994558" cy="1767840"/>
            <a:chOff x="0" y="2281101"/>
            <a:chExt cx="9144000" cy="2295797"/>
          </a:xfrm>
        </p:grpSpPr>
        <p:grpSp>
          <p:nvGrpSpPr>
            <p:cNvPr id="39" name="Gruppo 38"/>
            <p:cNvGrpSpPr/>
            <p:nvPr/>
          </p:nvGrpSpPr>
          <p:grpSpPr>
            <a:xfrm>
              <a:off x="0" y="2281101"/>
              <a:ext cx="9144000" cy="2295797"/>
              <a:chOff x="0" y="0"/>
              <a:chExt cx="9144000" cy="2295797"/>
            </a:xfrm>
          </p:grpSpPr>
          <p:sp>
            <p:nvSpPr>
              <p:cNvPr id="55" name="Rectangle 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6" name="Rettangolo 55"/>
              <p:cNvSpPr/>
              <p:nvPr/>
            </p:nvSpPr>
            <p:spPr>
              <a:xfrm>
                <a:off x="3129107" y="404664"/>
                <a:ext cx="2988332" cy="144016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ttangolo 56"/>
              <p:cNvSpPr/>
              <p:nvPr/>
            </p:nvSpPr>
            <p:spPr>
              <a:xfrm>
                <a:off x="2519772" y="404664"/>
                <a:ext cx="576064" cy="14401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ttangolo 57"/>
              <p:cNvSpPr/>
              <p:nvPr/>
            </p:nvSpPr>
            <p:spPr>
              <a:xfrm>
                <a:off x="6048164" y="404664"/>
                <a:ext cx="972108" cy="14401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ttangolo 58"/>
              <p:cNvSpPr/>
              <p:nvPr/>
            </p:nvSpPr>
            <p:spPr>
              <a:xfrm>
                <a:off x="7020272" y="404664"/>
                <a:ext cx="1800200" cy="144016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ttangolo 59"/>
              <p:cNvSpPr/>
              <p:nvPr/>
            </p:nvSpPr>
            <p:spPr>
              <a:xfrm>
                <a:off x="539552" y="404664"/>
                <a:ext cx="1980220" cy="144016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Connettore 1 60"/>
              <p:cNvCxnSpPr/>
              <p:nvPr/>
            </p:nvCxnSpPr>
            <p:spPr>
              <a:xfrm>
                <a:off x="2519772" y="404664"/>
                <a:ext cx="0" cy="144016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ttore 1 61"/>
              <p:cNvCxnSpPr/>
              <p:nvPr/>
            </p:nvCxnSpPr>
            <p:spPr>
              <a:xfrm>
                <a:off x="3129107" y="404664"/>
                <a:ext cx="2733" cy="144016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ttore 1 62"/>
              <p:cNvCxnSpPr/>
              <p:nvPr/>
            </p:nvCxnSpPr>
            <p:spPr>
              <a:xfrm>
                <a:off x="6056458" y="404664"/>
                <a:ext cx="0" cy="144016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ttore 1 63"/>
              <p:cNvCxnSpPr/>
              <p:nvPr/>
            </p:nvCxnSpPr>
            <p:spPr>
              <a:xfrm>
                <a:off x="7020272" y="404664"/>
                <a:ext cx="0" cy="144016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ttore 1 64"/>
              <p:cNvCxnSpPr/>
              <p:nvPr/>
            </p:nvCxnSpPr>
            <p:spPr>
              <a:xfrm>
                <a:off x="539552" y="404664"/>
                <a:ext cx="828092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onnettore 1 65"/>
              <p:cNvCxnSpPr/>
              <p:nvPr/>
            </p:nvCxnSpPr>
            <p:spPr>
              <a:xfrm>
                <a:off x="539552" y="1844824"/>
                <a:ext cx="8604448" cy="0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CasellaDiTesto 66"/>
              <p:cNvSpPr txBox="1"/>
              <p:nvPr/>
            </p:nvSpPr>
            <p:spPr>
              <a:xfrm>
                <a:off x="5867100" y="1926465"/>
                <a:ext cx="38985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W</a:t>
                </a:r>
                <a:endParaRPr lang="en-US" dirty="0"/>
              </a:p>
            </p:txBody>
          </p:sp>
          <p:sp>
            <p:nvSpPr>
              <p:cNvPr id="68" name="CasellaDiTesto 67"/>
              <p:cNvSpPr txBox="1"/>
              <p:nvPr/>
            </p:nvSpPr>
            <p:spPr>
              <a:xfrm>
                <a:off x="3013667" y="1907540"/>
                <a:ext cx="30168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0</a:t>
                </a:r>
                <a:endParaRPr lang="en-US" dirty="0"/>
              </a:p>
            </p:txBody>
          </p:sp>
          <p:sp>
            <p:nvSpPr>
              <p:cNvPr id="69" name="CasellaDiTesto 68"/>
              <p:cNvSpPr txBox="1"/>
              <p:nvPr/>
            </p:nvSpPr>
            <p:spPr>
              <a:xfrm>
                <a:off x="2320912" y="1907535"/>
                <a:ext cx="42992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-</a:t>
                </a:r>
                <a:r>
                  <a:rPr lang="it-IT" dirty="0" err="1" smtClean="0"/>
                  <a:t>x</a:t>
                </a:r>
                <a:r>
                  <a:rPr lang="it-IT" baseline="-25000" dirty="0" err="1" smtClean="0"/>
                  <a:t>E</a:t>
                </a:r>
                <a:endParaRPr lang="en-US" baseline="-25000" dirty="0"/>
              </a:p>
            </p:txBody>
          </p:sp>
          <p:sp>
            <p:nvSpPr>
              <p:cNvPr id="70" name="CasellaDiTesto 69"/>
              <p:cNvSpPr txBox="1"/>
              <p:nvPr/>
            </p:nvSpPr>
            <p:spPr>
              <a:xfrm>
                <a:off x="6874584" y="1926465"/>
                <a:ext cx="36580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it-IT" dirty="0" err="1" smtClean="0"/>
                  <a:t>x</a:t>
                </a:r>
                <a:r>
                  <a:rPr lang="it-IT" baseline="-25000" dirty="0" err="1" smtClean="0"/>
                  <a:t>C</a:t>
                </a:r>
                <a:endParaRPr lang="en-US" baseline="-25000" dirty="0"/>
              </a:p>
            </p:txBody>
          </p:sp>
          <p:cxnSp>
            <p:nvCxnSpPr>
              <p:cNvPr id="71" name="Connettore 2 70"/>
              <p:cNvCxnSpPr/>
              <p:nvPr/>
            </p:nvCxnSpPr>
            <p:spPr>
              <a:xfrm flipV="1">
                <a:off x="3130473" y="0"/>
                <a:ext cx="0" cy="184482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2" name="Gruppo 41"/>
            <p:cNvGrpSpPr/>
            <p:nvPr/>
          </p:nvGrpSpPr>
          <p:grpSpPr>
            <a:xfrm>
              <a:off x="539552" y="2775121"/>
              <a:ext cx="8280920" cy="1295384"/>
              <a:chOff x="539552" y="494020"/>
              <a:chExt cx="8280920" cy="1295384"/>
            </a:xfrm>
          </p:grpSpPr>
          <p:sp>
            <p:nvSpPr>
              <p:cNvPr id="50" name="Arco 49"/>
              <p:cNvSpPr/>
              <p:nvPr/>
            </p:nvSpPr>
            <p:spPr>
              <a:xfrm>
                <a:off x="7020272" y="494020"/>
                <a:ext cx="1800200" cy="1154671"/>
              </a:xfrm>
              <a:prstGeom prst="arc">
                <a:avLst>
                  <a:gd name="adj1" fmla="val 5245516"/>
                  <a:gd name="adj2" fmla="val 10930896"/>
                </a:avLst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Connettore 1 50"/>
              <p:cNvCxnSpPr/>
              <p:nvPr/>
            </p:nvCxnSpPr>
            <p:spPr>
              <a:xfrm flipH="1">
                <a:off x="2519772" y="1124744"/>
                <a:ext cx="450050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Arco 51"/>
              <p:cNvSpPr/>
              <p:nvPr/>
            </p:nvSpPr>
            <p:spPr>
              <a:xfrm>
                <a:off x="1467272" y="527957"/>
                <a:ext cx="1052500" cy="1261447"/>
              </a:xfrm>
              <a:prstGeom prst="arc">
                <a:avLst>
                  <a:gd name="adj1" fmla="val 21465989"/>
                  <a:gd name="adj2" fmla="val 5314850"/>
                </a:avLst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Connettore 1 52"/>
              <p:cNvCxnSpPr>
                <a:stCxn id="50" idx="0"/>
              </p:cNvCxnSpPr>
              <p:nvPr/>
            </p:nvCxnSpPr>
            <p:spPr>
              <a:xfrm>
                <a:off x="7946323" y="1648451"/>
                <a:ext cx="874149" cy="24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ttore 1 53"/>
              <p:cNvCxnSpPr/>
              <p:nvPr/>
            </p:nvCxnSpPr>
            <p:spPr>
              <a:xfrm>
                <a:off x="539552" y="1789164"/>
                <a:ext cx="1485699" cy="24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uppo 44"/>
            <p:cNvGrpSpPr/>
            <p:nvPr/>
          </p:nvGrpSpPr>
          <p:grpSpPr>
            <a:xfrm>
              <a:off x="539552" y="2602635"/>
              <a:ext cx="8280920" cy="888709"/>
              <a:chOff x="539552" y="2685765"/>
              <a:chExt cx="8280920" cy="888709"/>
            </a:xfrm>
          </p:grpSpPr>
          <p:sp>
            <p:nvSpPr>
              <p:cNvPr id="47" name="Arco 46"/>
              <p:cNvSpPr/>
              <p:nvPr/>
            </p:nvSpPr>
            <p:spPr>
              <a:xfrm>
                <a:off x="3164510" y="2685765"/>
                <a:ext cx="3092440" cy="888709"/>
              </a:xfrm>
              <a:prstGeom prst="arc">
                <a:avLst>
                  <a:gd name="adj1" fmla="val 546596"/>
                  <a:gd name="adj2" fmla="val 10804437"/>
                </a:avLst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Connettore 1 47"/>
              <p:cNvCxnSpPr/>
              <p:nvPr/>
            </p:nvCxnSpPr>
            <p:spPr>
              <a:xfrm flipH="1">
                <a:off x="539552" y="3130119"/>
                <a:ext cx="258955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ttore 1 48"/>
              <p:cNvCxnSpPr/>
              <p:nvPr/>
            </p:nvCxnSpPr>
            <p:spPr>
              <a:xfrm flipH="1">
                <a:off x="6062026" y="3351448"/>
                <a:ext cx="275844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5363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248319"/>
              </p:ext>
            </p:extLst>
          </p:nvPr>
        </p:nvGraphicFramePr>
        <p:xfrm>
          <a:off x="410441" y="397163"/>
          <a:ext cx="728345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2" name="Equazione" r:id="rId3" imgW="3429000" imgH="419100" progId="Equation.3">
                  <p:embed/>
                </p:oleObj>
              </mc:Choice>
              <mc:Fallback>
                <p:oleObj name="Equazione" r:id="rId3" imgW="3429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441" y="397163"/>
                        <a:ext cx="728345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575109" y="1315460"/>
            <a:ext cx="6820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Carica immagazzinata in base nel modo attivo</a:t>
            </a:r>
            <a:endParaRPr lang="en-US" sz="2800" dirty="0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742830"/>
              </p:ext>
            </p:extLst>
          </p:nvPr>
        </p:nvGraphicFramePr>
        <p:xfrm>
          <a:off x="357188" y="2085975"/>
          <a:ext cx="833437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3" name="Equazione" r:id="rId5" imgW="3924000" imgH="444240" progId="Equation.3">
                  <p:embed/>
                </p:oleObj>
              </mc:Choice>
              <mc:Fallback>
                <p:oleObj name="Equazione" r:id="rId5" imgW="39240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2085975"/>
                        <a:ext cx="8334375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230984"/>
              </p:ext>
            </p:extLst>
          </p:nvPr>
        </p:nvGraphicFramePr>
        <p:xfrm>
          <a:off x="230188" y="3486150"/>
          <a:ext cx="6797675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4" name="Equazione" r:id="rId7" imgW="3288960" imgH="1054080" progId="Equation.3">
                  <p:embed/>
                </p:oleObj>
              </mc:Choice>
              <mc:Fallback>
                <p:oleObj name="Equazione" r:id="rId7" imgW="3288960" imgH="1054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0188" y="3486150"/>
                        <a:ext cx="6797675" cy="2176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575109" y="3030538"/>
            <a:ext cx="148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Essendo:</a:t>
            </a:r>
            <a:endParaRPr lang="en-US" sz="2800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47689"/>
              </p:ext>
            </p:extLst>
          </p:nvPr>
        </p:nvGraphicFramePr>
        <p:xfrm>
          <a:off x="6256791" y="5544458"/>
          <a:ext cx="181133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5" name="Equazione" r:id="rId9" imgW="876240" imgH="444240" progId="Equation.3">
                  <p:embed/>
                </p:oleObj>
              </mc:Choice>
              <mc:Fallback>
                <p:oleObj name="Equazione" r:id="rId9" imgW="876240" imgH="44424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6791" y="5544458"/>
                        <a:ext cx="1811337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4370594" y="5711171"/>
            <a:ext cx="1560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abbiamo: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331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174210"/>
              </p:ext>
            </p:extLst>
          </p:nvPr>
        </p:nvGraphicFramePr>
        <p:xfrm>
          <a:off x="0" y="1793121"/>
          <a:ext cx="9063526" cy="1934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8" name="Equazione" r:id="rId3" imgW="4241800" imgH="901700" progId="Equation.3">
                  <p:embed/>
                </p:oleObj>
              </mc:Choice>
              <mc:Fallback>
                <p:oleObj name="Equazione" r:id="rId3" imgW="4241800" imgH="901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93121"/>
                        <a:ext cx="9063526" cy="19349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CasellaDiTesto 34"/>
          <p:cNvSpPr txBox="1"/>
          <p:nvPr/>
        </p:nvSpPr>
        <p:spPr>
          <a:xfrm>
            <a:off x="1068968" y="-4833"/>
            <a:ext cx="7533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Tempo di transito dei minoritari in base</a:t>
            </a:r>
            <a:endParaRPr lang="en-US" sz="3600" dirty="0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038930"/>
              </p:ext>
            </p:extLst>
          </p:nvPr>
        </p:nvGraphicFramePr>
        <p:xfrm>
          <a:off x="-2686" y="3728031"/>
          <a:ext cx="9066212" cy="193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9" name="Equazione" r:id="rId5" imgW="4241520" imgH="901440" progId="Equation.3">
                  <p:embed/>
                </p:oleObj>
              </mc:Choice>
              <mc:Fallback>
                <p:oleObj name="Equazione" r:id="rId5" imgW="42415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86" y="3728031"/>
                        <a:ext cx="9066212" cy="193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187017"/>
              </p:ext>
            </p:extLst>
          </p:nvPr>
        </p:nvGraphicFramePr>
        <p:xfrm>
          <a:off x="448974" y="1114425"/>
          <a:ext cx="206216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60" name="Equazione" r:id="rId7" imgW="965160" imgH="215640" progId="Equation.3">
                  <p:embed/>
                </p:oleObj>
              </mc:Choice>
              <mc:Fallback>
                <p:oleObj name="Equazione" r:id="rId7" imgW="965160" imgH="21564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74" y="1114425"/>
                        <a:ext cx="2062162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441394"/>
              </p:ext>
            </p:extLst>
          </p:nvPr>
        </p:nvGraphicFramePr>
        <p:xfrm>
          <a:off x="3081338" y="788988"/>
          <a:ext cx="298132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61" name="Equazione" r:id="rId9" imgW="1396800" imgH="444240" progId="Equation.3">
                  <p:embed/>
                </p:oleObj>
              </mc:Choice>
              <mc:Fallback>
                <p:oleObj name="Equazione" r:id="rId9" imgW="1396800" imgH="444240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338" y="788988"/>
                        <a:ext cx="298132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523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157236"/>
              </p:ext>
            </p:extLst>
          </p:nvPr>
        </p:nvGraphicFramePr>
        <p:xfrm>
          <a:off x="1886672" y="2405062"/>
          <a:ext cx="5264150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" name="Equazione" r:id="rId3" imgW="2463480" imgH="672840" progId="Equation.3">
                  <p:embed/>
                </p:oleObj>
              </mc:Choice>
              <mc:Fallback>
                <p:oleObj name="Equazione" r:id="rId3" imgW="24634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6672" y="2405062"/>
                        <a:ext cx="5264150" cy="1443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CasellaDiTesto 34"/>
          <p:cNvSpPr txBox="1"/>
          <p:nvPr/>
        </p:nvSpPr>
        <p:spPr>
          <a:xfrm>
            <a:off x="1068968" y="-4833"/>
            <a:ext cx="75330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Tempo di transito dei minoritari in base</a:t>
            </a:r>
          </a:p>
          <a:p>
            <a:r>
              <a:rPr lang="it-IT" sz="3600" dirty="0" smtClean="0"/>
              <a:t>(modo attivo)</a:t>
            </a:r>
            <a:endParaRPr lang="en-US" sz="3600" dirty="0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401522"/>
              </p:ext>
            </p:extLst>
          </p:nvPr>
        </p:nvGraphicFramePr>
        <p:xfrm>
          <a:off x="1339850" y="3848100"/>
          <a:ext cx="5076825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6" name="Equazione" r:id="rId5" imgW="2374560" imgH="660240" progId="Equation.3">
                  <p:embed/>
                </p:oleObj>
              </mc:Choice>
              <mc:Fallback>
                <p:oleObj name="Equazione" r:id="rId5" imgW="23745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3848100"/>
                        <a:ext cx="5076825" cy="14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344326"/>
              </p:ext>
            </p:extLst>
          </p:nvPr>
        </p:nvGraphicFramePr>
        <p:xfrm>
          <a:off x="448974" y="1405380"/>
          <a:ext cx="206216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7" name="Equazione" r:id="rId7" imgW="965160" imgH="215640" progId="Equation.3">
                  <p:embed/>
                </p:oleObj>
              </mc:Choice>
              <mc:Fallback>
                <p:oleObj name="Equazione" r:id="rId7" imgW="965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74" y="1405380"/>
                        <a:ext cx="2062162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139833"/>
              </p:ext>
            </p:extLst>
          </p:nvPr>
        </p:nvGraphicFramePr>
        <p:xfrm>
          <a:off x="3081338" y="1079500"/>
          <a:ext cx="298132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8" name="Equazione" r:id="rId9" imgW="1396800" imgH="444240" progId="Equation.3">
                  <p:embed/>
                </p:oleObj>
              </mc:Choice>
              <mc:Fallback>
                <p:oleObj name="Equazione" r:id="rId9" imgW="13968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338" y="1079500"/>
                        <a:ext cx="298132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907518"/>
              </p:ext>
            </p:extLst>
          </p:nvPr>
        </p:nvGraphicFramePr>
        <p:xfrm>
          <a:off x="2511136" y="5402407"/>
          <a:ext cx="325278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9" name="Equazione" r:id="rId11" imgW="1523880" imgH="444240" progId="Equation.3">
                  <p:embed/>
                </p:oleObj>
              </mc:Choice>
              <mc:Fallback>
                <p:oleObj name="Equazione" r:id="rId11" imgW="1523880" imgH="444240" progId="Equation.3">
                  <p:embed/>
                  <p:pic>
                    <p:nvPicPr>
                      <p:cNvPr id="0" name="Oggetto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1136" y="5402407"/>
                        <a:ext cx="325278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255997"/>
              </p:ext>
            </p:extLst>
          </p:nvPr>
        </p:nvGraphicFramePr>
        <p:xfrm>
          <a:off x="6664325" y="5924550"/>
          <a:ext cx="243998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0" name="Equazione" r:id="rId13" imgW="1180800" imgH="419040" progId="Equation.3">
                  <p:embed/>
                </p:oleObj>
              </mc:Choice>
              <mc:Fallback>
                <p:oleObj name="Equazione" r:id="rId13" imgW="1180800" imgH="41904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4325" y="5924550"/>
                        <a:ext cx="2439988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507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001019"/>
              </p:ext>
            </p:extLst>
          </p:nvPr>
        </p:nvGraphicFramePr>
        <p:xfrm>
          <a:off x="4159250" y="83793"/>
          <a:ext cx="312261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6" name="Equazione" r:id="rId3" imgW="1460160" imgH="419040" progId="Equation.3">
                  <p:embed/>
                </p:oleObj>
              </mc:Choice>
              <mc:Fallback>
                <p:oleObj name="Equazione" r:id="rId3" imgW="1460160" imgH="41904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0" y="83793"/>
                        <a:ext cx="3122612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097712"/>
              </p:ext>
            </p:extLst>
          </p:nvPr>
        </p:nvGraphicFramePr>
        <p:xfrm>
          <a:off x="3290887" y="982318"/>
          <a:ext cx="399097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7" name="Equazione" r:id="rId5" imgW="1866600" imgH="419040" progId="Equation.3">
                  <p:embed/>
                </p:oleObj>
              </mc:Choice>
              <mc:Fallback>
                <p:oleObj name="Equazione" r:id="rId5" imgW="1866600" imgH="41904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7" y="982318"/>
                        <a:ext cx="3990975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427096"/>
              </p:ext>
            </p:extLst>
          </p:nvPr>
        </p:nvGraphicFramePr>
        <p:xfrm>
          <a:off x="2937812" y="2000250"/>
          <a:ext cx="4887912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8" name="Equazione" r:id="rId7" imgW="2286000" imgH="444240" progId="Equation.3">
                  <p:embed/>
                </p:oleObj>
              </mc:Choice>
              <mc:Fallback>
                <p:oleObj name="Equazione" r:id="rId7" imgW="2286000" imgH="44424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7812" y="2000250"/>
                        <a:ext cx="4887912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825917"/>
              </p:ext>
            </p:extLst>
          </p:nvPr>
        </p:nvGraphicFramePr>
        <p:xfrm>
          <a:off x="2570162" y="2973532"/>
          <a:ext cx="630078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9" name="Equazione" r:id="rId9" imgW="2946240" imgH="444240" progId="Equation.3">
                  <p:embed/>
                </p:oleObj>
              </mc:Choice>
              <mc:Fallback>
                <p:oleObj name="Equazione" r:id="rId9" imgW="2946240" imgH="44424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162" y="2973532"/>
                        <a:ext cx="6300787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042272"/>
              </p:ext>
            </p:extLst>
          </p:nvPr>
        </p:nvGraphicFramePr>
        <p:xfrm>
          <a:off x="3710781" y="3977554"/>
          <a:ext cx="3394075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0" name="Equazione" r:id="rId11" imgW="1587240" imgH="393480" progId="Equation.3">
                  <p:embed/>
                </p:oleObj>
              </mc:Choice>
              <mc:Fallback>
                <p:oleObj name="Equazione" r:id="rId11" imgW="1587240" imgH="39348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0781" y="3977554"/>
                        <a:ext cx="3394075" cy="84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462052"/>
              </p:ext>
            </p:extLst>
          </p:nvPr>
        </p:nvGraphicFramePr>
        <p:xfrm>
          <a:off x="3749675" y="5395913"/>
          <a:ext cx="1928813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1" name="Equazione" r:id="rId13" imgW="901440" imgH="393480" progId="Equation.3">
                  <p:embed/>
                </p:oleObj>
              </mc:Choice>
              <mc:Fallback>
                <p:oleObj name="Equazione" r:id="rId13" imgW="901440" imgH="39348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9675" y="5395913"/>
                        <a:ext cx="1928813" cy="8429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3093604" y="6238875"/>
            <a:ext cx="3213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Equazione del controllo di carica</a:t>
            </a:r>
            <a:endParaRPr lang="en-US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0" y="9836"/>
            <a:ext cx="3773021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sz="2800" dirty="0" smtClean="0"/>
              <a:t>Tempo di commutazione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050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1544595"/>
            <a:ext cx="69813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La relazione</a:t>
            </a:r>
          </a:p>
          <a:p>
            <a:r>
              <a:rPr lang="it-IT" sz="2400" dirty="0" smtClean="0"/>
              <a:t>si applica solo al transitorio attraverso la regione attiva</a:t>
            </a:r>
          </a:p>
          <a:p>
            <a:r>
              <a:rPr lang="it-IT" sz="2400" dirty="0"/>
              <a:t>s</a:t>
            </a:r>
            <a:r>
              <a:rPr lang="it-IT" sz="2400" dirty="0" smtClean="0"/>
              <a:t>ia in apertura che in chiusura</a:t>
            </a:r>
            <a:endParaRPr lang="en-US" sz="2400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40864"/>
              </p:ext>
            </p:extLst>
          </p:nvPr>
        </p:nvGraphicFramePr>
        <p:xfrm>
          <a:off x="188178" y="152636"/>
          <a:ext cx="2594830" cy="1132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Equazione" r:id="rId3" imgW="901440" imgH="393480" progId="Equation.3">
                  <p:embed/>
                </p:oleObj>
              </mc:Choice>
              <mc:Fallback>
                <p:oleObj name="Equazione" r:id="rId3" imgW="9014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178" y="152636"/>
                        <a:ext cx="2594830" cy="11329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7" t="53341" r="19907" b="13578"/>
          <a:stretch/>
        </p:blipFill>
        <p:spPr bwMode="auto">
          <a:xfrm>
            <a:off x="1339224" y="4762936"/>
            <a:ext cx="6465552" cy="194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/>
          <p:cNvSpPr/>
          <p:nvPr/>
        </p:nvSpPr>
        <p:spPr>
          <a:xfrm>
            <a:off x="3239852" y="5229200"/>
            <a:ext cx="540060" cy="1224136"/>
          </a:xfrm>
          <a:prstGeom prst="rect">
            <a:avLst/>
          </a:prstGeom>
          <a:solidFill>
            <a:srgbClr val="FFFF0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ttangolo 7"/>
          <p:cNvSpPr/>
          <p:nvPr/>
        </p:nvSpPr>
        <p:spPr>
          <a:xfrm>
            <a:off x="5006590" y="5229200"/>
            <a:ext cx="933562" cy="1224136"/>
          </a:xfrm>
          <a:prstGeom prst="rect">
            <a:avLst/>
          </a:prstGeom>
          <a:solidFill>
            <a:srgbClr val="FFFF00">
              <a:alpha val="4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uppo 16"/>
          <p:cNvGrpSpPr/>
          <p:nvPr/>
        </p:nvGrpSpPr>
        <p:grpSpPr>
          <a:xfrm>
            <a:off x="1907704" y="2908247"/>
            <a:ext cx="4032448" cy="2032921"/>
            <a:chOff x="1907704" y="2908247"/>
            <a:chExt cx="4032448" cy="2032921"/>
          </a:xfrm>
        </p:grpSpPr>
        <p:sp>
          <p:nvSpPr>
            <p:cNvPr id="9" name="CasellaDiTesto 8"/>
            <p:cNvSpPr txBox="1"/>
            <p:nvPr/>
          </p:nvSpPr>
          <p:spPr>
            <a:xfrm>
              <a:off x="2161518" y="2908247"/>
              <a:ext cx="36740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it-IT" sz="2400" dirty="0" err="1" smtClean="0"/>
                <a:t>i</a:t>
              </a:r>
              <a:r>
                <a:rPr lang="it-IT" sz="2400" baseline="-25000" dirty="0" err="1" smtClean="0"/>
                <a:t>B</a:t>
              </a:r>
              <a:endParaRPr lang="en-US" sz="2400" baseline="-25000" dirty="0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1907704" y="4545124"/>
              <a:ext cx="680962" cy="3960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2781579" y="3234460"/>
              <a:ext cx="340481" cy="3960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Connettore 2 12"/>
            <p:cNvCxnSpPr/>
            <p:nvPr/>
          </p:nvCxnSpPr>
          <p:spPr>
            <a:xfrm>
              <a:off x="2635152" y="4743146"/>
              <a:ext cx="33050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2 13"/>
            <p:cNvCxnSpPr/>
            <p:nvPr/>
          </p:nvCxnSpPr>
          <p:spPr>
            <a:xfrm flipV="1">
              <a:off x="2635152" y="3068638"/>
              <a:ext cx="0" cy="167450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igura a mano libera 15"/>
            <p:cNvSpPr/>
            <p:nvPr/>
          </p:nvSpPr>
          <p:spPr>
            <a:xfrm>
              <a:off x="2620370" y="3411940"/>
              <a:ext cx="2702257" cy="1337481"/>
            </a:xfrm>
            <a:custGeom>
              <a:avLst/>
              <a:gdLst>
                <a:gd name="connsiteX0" fmla="*/ 0 w 2702257"/>
                <a:gd name="connsiteY0" fmla="*/ 1323833 h 1337481"/>
                <a:gd name="connsiteX1" fmla="*/ 627797 w 2702257"/>
                <a:gd name="connsiteY1" fmla="*/ 1337481 h 1337481"/>
                <a:gd name="connsiteX2" fmla="*/ 641445 w 2702257"/>
                <a:gd name="connsiteY2" fmla="*/ 13648 h 1337481"/>
                <a:gd name="connsiteX3" fmla="*/ 2074460 w 2702257"/>
                <a:gd name="connsiteY3" fmla="*/ 0 h 1337481"/>
                <a:gd name="connsiteX4" fmla="*/ 2088108 w 2702257"/>
                <a:gd name="connsiteY4" fmla="*/ 1323833 h 1337481"/>
                <a:gd name="connsiteX5" fmla="*/ 2702257 w 2702257"/>
                <a:gd name="connsiteY5" fmla="*/ 1296538 h 1337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2257" h="1337481">
                  <a:moveTo>
                    <a:pt x="0" y="1323833"/>
                  </a:moveTo>
                  <a:lnTo>
                    <a:pt x="627797" y="1337481"/>
                  </a:lnTo>
                  <a:lnTo>
                    <a:pt x="641445" y="13648"/>
                  </a:lnTo>
                  <a:lnTo>
                    <a:pt x="2074460" y="0"/>
                  </a:lnTo>
                  <a:lnTo>
                    <a:pt x="2088108" y="1323833"/>
                  </a:lnTo>
                  <a:lnTo>
                    <a:pt x="2702257" y="1296538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ttangolo 18"/>
          <p:cNvSpPr/>
          <p:nvPr/>
        </p:nvSpPr>
        <p:spPr>
          <a:xfrm>
            <a:off x="647564" y="4578270"/>
            <a:ext cx="11161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attiva</a:t>
            </a:r>
          </a:p>
          <a:p>
            <a:r>
              <a:rPr lang="it-IT" sz="2800" dirty="0" err="1" smtClean="0"/>
              <a:t>i</a:t>
            </a:r>
            <a:r>
              <a:rPr lang="it-IT" sz="2800" baseline="-25000" dirty="0" err="1" smtClean="0"/>
              <a:t>B</a:t>
            </a:r>
            <a:r>
              <a:rPr lang="it-IT" sz="2800" dirty="0" smtClean="0"/>
              <a:t>=I</a:t>
            </a:r>
            <a:r>
              <a:rPr lang="it-IT" sz="2800" baseline="-25000" dirty="0" smtClean="0"/>
              <a:t>B</a:t>
            </a:r>
            <a:endParaRPr lang="en-US" sz="2800" baseline="-25000" dirty="0"/>
          </a:p>
        </p:txBody>
      </p:sp>
      <p:cxnSp>
        <p:nvCxnSpPr>
          <p:cNvPr id="21" name="Connettore 2 20"/>
          <p:cNvCxnSpPr/>
          <p:nvPr/>
        </p:nvCxnSpPr>
        <p:spPr>
          <a:xfrm>
            <a:off x="1619672" y="5237745"/>
            <a:ext cx="1890210" cy="603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21"/>
          <p:cNvSpPr/>
          <p:nvPr/>
        </p:nvSpPr>
        <p:spPr>
          <a:xfrm>
            <a:off x="6444208" y="4714524"/>
            <a:ext cx="11161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attiva</a:t>
            </a:r>
          </a:p>
          <a:p>
            <a:r>
              <a:rPr lang="it-IT" sz="2800" dirty="0" err="1" smtClean="0"/>
              <a:t>i</a:t>
            </a:r>
            <a:r>
              <a:rPr lang="it-IT" sz="2800" baseline="-25000" dirty="0" err="1" smtClean="0"/>
              <a:t>B</a:t>
            </a:r>
            <a:r>
              <a:rPr lang="it-IT" sz="2800" dirty="0" smtClean="0"/>
              <a:t>=0</a:t>
            </a:r>
            <a:endParaRPr lang="en-US" sz="2800" baseline="-25000" dirty="0"/>
          </a:p>
        </p:txBody>
      </p:sp>
      <p:cxnSp>
        <p:nvCxnSpPr>
          <p:cNvPr id="23" name="Connettore 2 22"/>
          <p:cNvCxnSpPr/>
          <p:nvPr/>
        </p:nvCxnSpPr>
        <p:spPr>
          <a:xfrm flipH="1">
            <a:off x="5724127" y="5229200"/>
            <a:ext cx="720081" cy="559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3741224" y="6447577"/>
            <a:ext cx="1271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saturazione</a:t>
            </a:r>
            <a:endParaRPr lang="en-US" dirty="0"/>
          </a:p>
        </p:txBody>
      </p:sp>
      <p:sp>
        <p:nvSpPr>
          <p:cNvPr id="26" name="Rettangolo 25"/>
          <p:cNvSpPr/>
          <p:nvPr/>
        </p:nvSpPr>
        <p:spPr>
          <a:xfrm>
            <a:off x="3779912" y="5229200"/>
            <a:ext cx="1232366" cy="1587709"/>
          </a:xfrm>
          <a:prstGeom prst="rect">
            <a:avLst/>
          </a:prstGeom>
          <a:solidFill>
            <a:schemeClr val="accent6">
              <a:lumMod val="20000"/>
              <a:lumOff val="8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asellaDiTesto 28"/>
          <p:cNvSpPr txBox="1"/>
          <p:nvPr/>
        </p:nvSpPr>
        <p:spPr>
          <a:xfrm rot="16200000">
            <a:off x="2275867" y="5607143"/>
            <a:ext cx="1323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>
                <a:solidFill>
                  <a:srgbClr val="FF0000"/>
                </a:solidFill>
              </a:rPr>
              <a:t>interdizione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 rot="16200000">
            <a:off x="5553795" y="5546829"/>
            <a:ext cx="1323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>
                <a:solidFill>
                  <a:srgbClr val="FF0000"/>
                </a:solidFill>
              </a:rPr>
              <a:t>interdizione</a:t>
            </a:r>
            <a:endParaRPr 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31" name="Ogget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330351"/>
              </p:ext>
            </p:extLst>
          </p:nvPr>
        </p:nvGraphicFramePr>
        <p:xfrm>
          <a:off x="1954362" y="1483532"/>
          <a:ext cx="1734902" cy="615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name="Equazione" r:id="rId6" imgW="1180800" imgH="419040" progId="Equation.3">
                  <p:embed/>
                </p:oleObj>
              </mc:Choice>
              <mc:Fallback>
                <p:oleObj name="Equazione" r:id="rId6" imgW="11808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54362" y="1483532"/>
                        <a:ext cx="1734902" cy="615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ttangolo 31"/>
          <p:cNvSpPr/>
          <p:nvPr/>
        </p:nvSpPr>
        <p:spPr>
          <a:xfrm>
            <a:off x="2821813" y="152636"/>
            <a:ext cx="59956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/>
              <a:t>L’equazione del controllo di carica </a:t>
            </a:r>
            <a:endParaRPr lang="it-IT" sz="3200" dirty="0" smtClean="0"/>
          </a:p>
          <a:p>
            <a:r>
              <a:rPr lang="it-IT" sz="3200" dirty="0" smtClean="0"/>
              <a:t>è </a:t>
            </a:r>
            <a:r>
              <a:rPr lang="it-IT" sz="3200" dirty="0"/>
              <a:t>sempre valida </a:t>
            </a:r>
          </a:p>
        </p:txBody>
      </p:sp>
    </p:spTree>
    <p:extLst>
      <p:ext uri="{BB962C8B-B14F-4D97-AF65-F5344CB8AC3E}">
        <p14:creationId xmlns:p14="http://schemas.microsoft.com/office/powerpoint/2010/main" val="283035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o 19"/>
          <p:cNvGrpSpPr/>
          <p:nvPr/>
        </p:nvGrpSpPr>
        <p:grpSpPr>
          <a:xfrm>
            <a:off x="0" y="0"/>
            <a:ext cx="7429021" cy="1828800"/>
            <a:chOff x="1489444" y="0"/>
            <a:chExt cx="7429021" cy="1828800"/>
          </a:xfrm>
        </p:grpSpPr>
        <p:graphicFrame>
          <p:nvGraphicFramePr>
            <p:cNvPr id="5" name="Oggetto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77001070"/>
                </p:ext>
              </p:extLst>
            </p:nvPr>
          </p:nvGraphicFramePr>
          <p:xfrm>
            <a:off x="1489444" y="722148"/>
            <a:ext cx="6938536" cy="11066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63" name="Equazione" r:id="rId3" imgW="2641320" imgH="419040" progId="Equation.3">
                    <p:embed/>
                  </p:oleObj>
                </mc:Choice>
                <mc:Fallback>
                  <p:oleObj name="Equazione" r:id="rId3" imgW="264132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9444" y="722148"/>
                          <a:ext cx="6938536" cy="110665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CasellaDiTesto 34"/>
            <p:cNvSpPr txBox="1"/>
            <p:nvPr/>
          </p:nvSpPr>
          <p:spPr>
            <a:xfrm>
              <a:off x="1489444" y="0"/>
              <a:ext cx="74290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600" dirty="0" smtClean="0"/>
                <a:t>Concentrazione minoritari in collettore</a:t>
              </a:r>
              <a:endParaRPr lang="en-US" sz="3600" dirty="0"/>
            </a:p>
          </p:txBody>
        </p:sp>
      </p:grpSp>
      <p:grpSp>
        <p:nvGrpSpPr>
          <p:cNvPr id="23" name="Gruppo 22"/>
          <p:cNvGrpSpPr/>
          <p:nvPr/>
        </p:nvGrpSpPr>
        <p:grpSpPr>
          <a:xfrm>
            <a:off x="0" y="1870841"/>
            <a:ext cx="7639655" cy="1828034"/>
            <a:chOff x="1641844" y="1870841"/>
            <a:chExt cx="7639655" cy="1828034"/>
          </a:xfrm>
        </p:grpSpPr>
        <p:graphicFrame>
          <p:nvGraphicFramePr>
            <p:cNvPr id="36" name="Oggetto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1752296"/>
                </p:ext>
              </p:extLst>
            </p:nvPr>
          </p:nvGraphicFramePr>
          <p:xfrm>
            <a:off x="1757363" y="2592388"/>
            <a:ext cx="6705600" cy="1106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64" name="Equazione" r:id="rId5" imgW="2552400" imgH="419040" progId="Equation.3">
                    <p:embed/>
                  </p:oleObj>
                </mc:Choice>
                <mc:Fallback>
                  <p:oleObj name="Equazione" r:id="rId5" imgW="25524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7363" y="2592388"/>
                          <a:ext cx="6705600" cy="110648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CasellaDiTesto 44"/>
            <p:cNvSpPr txBox="1"/>
            <p:nvPr/>
          </p:nvSpPr>
          <p:spPr>
            <a:xfrm>
              <a:off x="1641844" y="1870841"/>
              <a:ext cx="76396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600" dirty="0" smtClean="0"/>
                <a:t>Concentrazione minoritari in emettitore</a:t>
              </a:r>
              <a:endParaRPr lang="en-US" sz="3600" dirty="0"/>
            </a:p>
          </p:txBody>
        </p:sp>
      </p:grpSp>
      <p:grpSp>
        <p:nvGrpSpPr>
          <p:cNvPr id="29" name="Gruppo 28"/>
          <p:cNvGrpSpPr/>
          <p:nvPr/>
        </p:nvGrpSpPr>
        <p:grpSpPr>
          <a:xfrm>
            <a:off x="0" y="3807428"/>
            <a:ext cx="5947339" cy="921297"/>
            <a:chOff x="2042231" y="4029074"/>
            <a:chExt cx="5947339" cy="921297"/>
          </a:xfrm>
        </p:grpSpPr>
        <p:sp>
          <p:nvSpPr>
            <p:cNvPr id="42" name="CasellaDiTesto 41"/>
            <p:cNvSpPr txBox="1"/>
            <p:nvPr/>
          </p:nvSpPr>
          <p:spPr>
            <a:xfrm>
              <a:off x="2042231" y="4169733"/>
              <a:ext cx="39990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600" dirty="0" smtClean="0"/>
                <a:t>Densità di corrente </a:t>
              </a:r>
              <a:endParaRPr lang="en-US" sz="3600" baseline="-25000" dirty="0"/>
            </a:p>
          </p:txBody>
        </p:sp>
        <p:graphicFrame>
          <p:nvGraphicFramePr>
            <p:cNvPr id="11" name="Oggetto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4536383"/>
                </p:ext>
              </p:extLst>
            </p:nvPr>
          </p:nvGraphicFramePr>
          <p:xfrm>
            <a:off x="6026150" y="4029074"/>
            <a:ext cx="1963420" cy="921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65" name="Equazione" r:id="rId7" imgW="812520" imgH="380880" progId="Equation.3">
                    <p:embed/>
                  </p:oleObj>
                </mc:Choice>
                <mc:Fallback>
                  <p:oleObj name="Equazione" r:id="rId7" imgW="812520" imgH="3808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026150" y="4029074"/>
                          <a:ext cx="1963420" cy="92129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" name="Oggetto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071608"/>
              </p:ext>
            </p:extLst>
          </p:nvPr>
        </p:nvGraphicFramePr>
        <p:xfrm>
          <a:off x="4447080" y="5661327"/>
          <a:ext cx="43084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6" name="Equazione" r:id="rId9" imgW="1854000" imgH="419040" progId="Equation.3">
                  <p:embed/>
                </p:oleObj>
              </mc:Choice>
              <mc:Fallback>
                <p:oleObj name="Equazione" r:id="rId9" imgW="1854000" imgH="419040" progId="Equation.3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7080" y="5661327"/>
                        <a:ext cx="430847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gget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847996"/>
              </p:ext>
            </p:extLst>
          </p:nvPr>
        </p:nvGraphicFramePr>
        <p:xfrm>
          <a:off x="4447080" y="4683427"/>
          <a:ext cx="44862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7" name="Equazione" r:id="rId11" imgW="1930320" imgH="419040" progId="Equation.3">
                  <p:embed/>
                </p:oleObj>
              </mc:Choice>
              <mc:Fallback>
                <p:oleObj name="Equazione" r:id="rId11" imgW="1930320" imgH="419040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7080" y="4683427"/>
                        <a:ext cx="448627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CasellaDiTesto 46"/>
          <p:cNvSpPr txBox="1"/>
          <p:nvPr/>
        </p:nvSpPr>
        <p:spPr>
          <a:xfrm>
            <a:off x="0" y="5255228"/>
            <a:ext cx="3879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Correnti di elettroni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378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7" t="53341" r="19907" b="13578"/>
          <a:stretch/>
        </p:blipFill>
        <p:spPr bwMode="auto">
          <a:xfrm>
            <a:off x="-83826" y="476672"/>
            <a:ext cx="9210927" cy="2772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77988"/>
              </p:ext>
            </p:extLst>
          </p:nvPr>
        </p:nvGraphicFramePr>
        <p:xfrm>
          <a:off x="1776512" y="1376772"/>
          <a:ext cx="851272" cy="1197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name="Equazione" r:id="rId4" imgW="406080" imgH="571320" progId="Equation.3">
                  <p:embed/>
                </p:oleObj>
              </mc:Choice>
              <mc:Fallback>
                <p:oleObj name="Equazione" r:id="rId4" imgW="406080" imgH="571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76512" y="1376772"/>
                        <a:ext cx="851272" cy="119710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522429"/>
              </p:ext>
            </p:extLst>
          </p:nvPr>
        </p:nvGraphicFramePr>
        <p:xfrm>
          <a:off x="6192180" y="1225701"/>
          <a:ext cx="85090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0" name="Equazione" r:id="rId6" imgW="406080" imgH="571320" progId="Equation.3">
                  <p:embed/>
                </p:oleObj>
              </mc:Choice>
              <mc:Fallback>
                <p:oleObj name="Equazione" r:id="rId6" imgW="406080" imgH="57132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180" y="1225701"/>
                        <a:ext cx="850900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Connettore 1 8"/>
          <p:cNvCxnSpPr/>
          <p:nvPr/>
        </p:nvCxnSpPr>
        <p:spPr>
          <a:xfrm flipV="1">
            <a:off x="6084168" y="692696"/>
            <a:ext cx="0" cy="172998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182190"/>
              </p:ext>
            </p:extLst>
          </p:nvPr>
        </p:nvGraphicFramePr>
        <p:xfrm>
          <a:off x="65992" y="3599812"/>
          <a:ext cx="2034491" cy="864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1" name="Equazione" r:id="rId8" imgW="927000" imgH="393480" progId="Equation.3">
                  <p:embed/>
                </p:oleObj>
              </mc:Choice>
              <mc:Fallback>
                <p:oleObj name="Equazione" r:id="rId8" imgW="927000" imgH="39348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92" y="3599812"/>
                        <a:ext cx="2034491" cy="864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661149"/>
              </p:ext>
            </p:extLst>
          </p:nvPr>
        </p:nvGraphicFramePr>
        <p:xfrm>
          <a:off x="6840252" y="3557865"/>
          <a:ext cx="1945576" cy="900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2" name="Equazione" r:id="rId10" imgW="850680" imgH="393480" progId="Equation.3">
                  <p:embed/>
                </p:oleObj>
              </mc:Choice>
              <mc:Fallback>
                <p:oleObj name="Equazione" r:id="rId10" imgW="850680" imgH="393480" progId="Equation.3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0252" y="3557865"/>
                        <a:ext cx="1945576" cy="9002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uppo 11"/>
          <p:cNvGrpSpPr/>
          <p:nvPr/>
        </p:nvGrpSpPr>
        <p:grpSpPr>
          <a:xfrm>
            <a:off x="575557" y="238926"/>
            <a:ext cx="6012668" cy="524235"/>
            <a:chOff x="1907704" y="2908247"/>
            <a:chExt cx="4032448" cy="2032921"/>
          </a:xfrm>
        </p:grpSpPr>
        <p:sp>
          <p:nvSpPr>
            <p:cNvPr id="13" name="CasellaDiTesto 12"/>
            <p:cNvSpPr txBox="1"/>
            <p:nvPr/>
          </p:nvSpPr>
          <p:spPr>
            <a:xfrm>
              <a:off x="2161518" y="2908247"/>
              <a:ext cx="36740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it-IT" sz="2400" dirty="0" err="1" smtClean="0"/>
                <a:t>i</a:t>
              </a:r>
              <a:r>
                <a:rPr lang="it-IT" sz="2400" baseline="-25000" dirty="0" err="1" smtClean="0"/>
                <a:t>B</a:t>
              </a:r>
              <a:endParaRPr lang="en-US" sz="2400" baseline="-25000" dirty="0"/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1907704" y="4545124"/>
              <a:ext cx="680962" cy="3960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2781579" y="3234460"/>
              <a:ext cx="340481" cy="3960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Connettore 2 15"/>
            <p:cNvCxnSpPr/>
            <p:nvPr/>
          </p:nvCxnSpPr>
          <p:spPr>
            <a:xfrm>
              <a:off x="2635152" y="4743146"/>
              <a:ext cx="33050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2 16"/>
            <p:cNvCxnSpPr/>
            <p:nvPr/>
          </p:nvCxnSpPr>
          <p:spPr>
            <a:xfrm flipV="1">
              <a:off x="2635152" y="3068638"/>
              <a:ext cx="0" cy="167450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igura a mano libera 17"/>
            <p:cNvSpPr/>
            <p:nvPr/>
          </p:nvSpPr>
          <p:spPr>
            <a:xfrm>
              <a:off x="2620370" y="3411940"/>
              <a:ext cx="2702257" cy="1337481"/>
            </a:xfrm>
            <a:custGeom>
              <a:avLst/>
              <a:gdLst>
                <a:gd name="connsiteX0" fmla="*/ 0 w 2702257"/>
                <a:gd name="connsiteY0" fmla="*/ 1323833 h 1337481"/>
                <a:gd name="connsiteX1" fmla="*/ 627797 w 2702257"/>
                <a:gd name="connsiteY1" fmla="*/ 1337481 h 1337481"/>
                <a:gd name="connsiteX2" fmla="*/ 641445 w 2702257"/>
                <a:gd name="connsiteY2" fmla="*/ 13648 h 1337481"/>
                <a:gd name="connsiteX3" fmla="*/ 2074460 w 2702257"/>
                <a:gd name="connsiteY3" fmla="*/ 0 h 1337481"/>
                <a:gd name="connsiteX4" fmla="*/ 2088108 w 2702257"/>
                <a:gd name="connsiteY4" fmla="*/ 1323833 h 1337481"/>
                <a:gd name="connsiteX5" fmla="*/ 2702257 w 2702257"/>
                <a:gd name="connsiteY5" fmla="*/ 1296538 h 1337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2257" h="1337481">
                  <a:moveTo>
                    <a:pt x="0" y="1323833"/>
                  </a:moveTo>
                  <a:lnTo>
                    <a:pt x="627797" y="1337481"/>
                  </a:lnTo>
                  <a:lnTo>
                    <a:pt x="641445" y="13648"/>
                  </a:lnTo>
                  <a:lnTo>
                    <a:pt x="2074460" y="0"/>
                  </a:lnTo>
                  <a:lnTo>
                    <a:pt x="2088108" y="1323833"/>
                  </a:lnTo>
                  <a:lnTo>
                    <a:pt x="2702257" y="1296538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" name="Connettore 2 19"/>
          <p:cNvCxnSpPr>
            <a:endCxn id="21" idx="1"/>
          </p:cNvCxnSpPr>
          <p:nvPr/>
        </p:nvCxnSpPr>
        <p:spPr>
          <a:xfrm flipV="1">
            <a:off x="2100984" y="3572921"/>
            <a:ext cx="1543691" cy="435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arentesi graffa aperta 20"/>
          <p:cNvSpPr/>
          <p:nvPr/>
        </p:nvSpPr>
        <p:spPr>
          <a:xfrm rot="16200000">
            <a:off x="3428697" y="2336417"/>
            <a:ext cx="431955" cy="2041053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ttore 2 22"/>
          <p:cNvCxnSpPr>
            <a:endCxn id="24" idx="1"/>
          </p:cNvCxnSpPr>
          <p:nvPr/>
        </p:nvCxnSpPr>
        <p:spPr>
          <a:xfrm flipH="1" flipV="1">
            <a:off x="5374685" y="3599812"/>
            <a:ext cx="1213540" cy="2972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entesi graffa aperta 23"/>
          <p:cNvSpPr/>
          <p:nvPr/>
        </p:nvSpPr>
        <p:spPr>
          <a:xfrm rot="16200000">
            <a:off x="5158707" y="2674351"/>
            <a:ext cx="431955" cy="141896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6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2530552" y="153416"/>
            <a:ext cx="3761754" cy="2164029"/>
            <a:chOff x="1071183" y="3356992"/>
            <a:chExt cx="4770472" cy="3029256"/>
          </a:xfrm>
        </p:grpSpPr>
        <p:sp>
          <p:nvSpPr>
            <p:cNvPr id="5" name="Rettangolo 4"/>
            <p:cNvSpPr/>
            <p:nvPr/>
          </p:nvSpPr>
          <p:spPr>
            <a:xfrm flipH="1">
              <a:off x="1451892" y="4725144"/>
              <a:ext cx="2328020" cy="16611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ttangolo 5"/>
            <p:cNvSpPr/>
            <p:nvPr/>
          </p:nvSpPr>
          <p:spPr>
            <a:xfrm>
              <a:off x="3787811" y="3356992"/>
              <a:ext cx="1376052" cy="30243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ttangolo 6"/>
            <p:cNvSpPr/>
            <p:nvPr/>
          </p:nvSpPr>
          <p:spPr>
            <a:xfrm>
              <a:off x="3491880" y="3645024"/>
              <a:ext cx="591863" cy="72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>
                  <a:solidFill>
                    <a:schemeClr val="tx1"/>
                  </a:solidFill>
                </a:rPr>
                <a:t>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ttangolo 7"/>
            <p:cNvSpPr/>
            <p:nvPr/>
          </p:nvSpPr>
          <p:spPr>
            <a:xfrm>
              <a:off x="3491880" y="4365104"/>
              <a:ext cx="591863" cy="72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>
                  <a:solidFill>
                    <a:schemeClr val="tx1"/>
                  </a:solidFill>
                </a:rPr>
                <a:t>n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ttangolo 8"/>
            <p:cNvSpPr/>
            <p:nvPr/>
          </p:nvSpPr>
          <p:spPr>
            <a:xfrm>
              <a:off x="3495164" y="5085184"/>
              <a:ext cx="591863" cy="7200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>
                  <a:solidFill>
                    <a:schemeClr val="tx1"/>
                  </a:solidFill>
                </a:rPr>
                <a:t>P</a:t>
              </a:r>
              <a:r>
                <a:rPr lang="it-IT" b="1" baseline="30000" dirty="0" smtClean="0">
                  <a:solidFill>
                    <a:schemeClr val="tx1"/>
                  </a:solidFill>
                </a:rPr>
                <a:t>+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Ovale 9"/>
            <p:cNvSpPr/>
            <p:nvPr/>
          </p:nvSpPr>
          <p:spPr>
            <a:xfrm>
              <a:off x="1071183" y="5481228"/>
              <a:ext cx="792088" cy="76470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igura a mano libera 10"/>
            <p:cNvSpPr/>
            <p:nvPr/>
          </p:nvSpPr>
          <p:spPr>
            <a:xfrm>
              <a:off x="1281777" y="5805264"/>
              <a:ext cx="409903" cy="173420"/>
            </a:xfrm>
            <a:custGeom>
              <a:avLst/>
              <a:gdLst>
                <a:gd name="connsiteX0" fmla="*/ 0 w 409903"/>
                <a:gd name="connsiteY0" fmla="*/ 173420 h 173420"/>
                <a:gd name="connsiteX1" fmla="*/ 110358 w 409903"/>
                <a:gd name="connsiteY1" fmla="*/ 173420 h 173420"/>
                <a:gd name="connsiteX2" fmla="*/ 110358 w 409903"/>
                <a:gd name="connsiteY2" fmla="*/ 0 h 173420"/>
                <a:gd name="connsiteX3" fmla="*/ 299545 w 409903"/>
                <a:gd name="connsiteY3" fmla="*/ 0 h 173420"/>
                <a:gd name="connsiteX4" fmla="*/ 299545 w 409903"/>
                <a:gd name="connsiteY4" fmla="*/ 173420 h 173420"/>
                <a:gd name="connsiteX5" fmla="*/ 409903 w 409903"/>
                <a:gd name="connsiteY5" fmla="*/ 173420 h 173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9903" h="173420">
                  <a:moveTo>
                    <a:pt x="0" y="173420"/>
                  </a:moveTo>
                  <a:lnTo>
                    <a:pt x="110358" y="173420"/>
                  </a:lnTo>
                  <a:lnTo>
                    <a:pt x="110358" y="0"/>
                  </a:lnTo>
                  <a:lnTo>
                    <a:pt x="299545" y="0"/>
                  </a:lnTo>
                  <a:lnTo>
                    <a:pt x="299545" y="173420"/>
                  </a:lnTo>
                  <a:lnTo>
                    <a:pt x="409903" y="173420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4932040" y="4869160"/>
              <a:ext cx="43204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uppo 12"/>
            <p:cNvGrpSpPr/>
            <p:nvPr/>
          </p:nvGrpSpPr>
          <p:grpSpPr>
            <a:xfrm>
              <a:off x="5019847" y="4869160"/>
              <a:ext cx="288032" cy="216024"/>
              <a:chOff x="5868144" y="4149080"/>
              <a:chExt cx="288032" cy="216024"/>
            </a:xfrm>
          </p:grpSpPr>
          <p:cxnSp>
            <p:nvCxnSpPr>
              <p:cNvPr id="29" name="Connettore 1 28"/>
              <p:cNvCxnSpPr/>
              <p:nvPr/>
            </p:nvCxnSpPr>
            <p:spPr>
              <a:xfrm>
                <a:off x="5940152" y="4149080"/>
                <a:ext cx="14401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ttore 1 29"/>
              <p:cNvCxnSpPr/>
              <p:nvPr/>
            </p:nvCxnSpPr>
            <p:spPr>
              <a:xfrm>
                <a:off x="5868144" y="4221088"/>
                <a:ext cx="288032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ttore 1 30"/>
              <p:cNvCxnSpPr/>
              <p:nvPr/>
            </p:nvCxnSpPr>
            <p:spPr>
              <a:xfrm>
                <a:off x="5940152" y="4293096"/>
                <a:ext cx="14401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ttore 1 31"/>
              <p:cNvCxnSpPr/>
              <p:nvPr/>
            </p:nvCxnSpPr>
            <p:spPr>
              <a:xfrm>
                <a:off x="5868144" y="4365104"/>
                <a:ext cx="288032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Connettore 2 13"/>
            <p:cNvCxnSpPr/>
            <p:nvPr/>
          </p:nvCxnSpPr>
          <p:spPr>
            <a:xfrm flipV="1">
              <a:off x="3787811" y="5990897"/>
              <a:ext cx="0" cy="39043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asellaDiTesto 14"/>
            <p:cNvSpPr txBox="1"/>
            <p:nvPr/>
          </p:nvSpPr>
          <p:spPr>
            <a:xfrm>
              <a:off x="3851920" y="601199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I</a:t>
              </a:r>
              <a:r>
                <a:rPr lang="it-IT" baseline="-25000" dirty="0" smtClean="0"/>
                <a:t>E</a:t>
              </a:r>
              <a:endParaRPr lang="en-US" baseline="-25000" dirty="0"/>
            </a:p>
          </p:txBody>
        </p:sp>
        <p:cxnSp>
          <p:nvCxnSpPr>
            <p:cNvPr id="16" name="Connettore 2 15"/>
            <p:cNvCxnSpPr/>
            <p:nvPr/>
          </p:nvCxnSpPr>
          <p:spPr>
            <a:xfrm flipV="1">
              <a:off x="4267954" y="3356992"/>
              <a:ext cx="415765" cy="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asellaDiTesto 16"/>
            <p:cNvSpPr txBox="1"/>
            <p:nvPr/>
          </p:nvSpPr>
          <p:spPr>
            <a:xfrm>
              <a:off x="4267954" y="336191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I</a:t>
              </a:r>
              <a:r>
                <a:rPr lang="it-IT" baseline="-25000" dirty="0"/>
                <a:t>C</a:t>
              </a:r>
              <a:endParaRPr lang="en-US" baseline="-25000" dirty="0"/>
            </a:p>
          </p:txBody>
        </p:sp>
        <p:sp>
          <p:nvSpPr>
            <p:cNvPr id="18" name="Rettangolo 17"/>
            <p:cNvSpPr/>
            <p:nvPr/>
          </p:nvSpPr>
          <p:spPr>
            <a:xfrm>
              <a:off x="5042965" y="3821113"/>
              <a:ext cx="250100" cy="8022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igura a mano libera 18"/>
            <p:cNvSpPr/>
            <p:nvPr/>
          </p:nvSpPr>
          <p:spPr>
            <a:xfrm rot="5400000">
              <a:off x="4766909" y="4097169"/>
              <a:ext cx="802212" cy="250100"/>
            </a:xfrm>
            <a:custGeom>
              <a:avLst/>
              <a:gdLst>
                <a:gd name="connsiteX0" fmla="*/ 0 w 9112103"/>
                <a:gd name="connsiteY0" fmla="*/ 712381 h 1446028"/>
                <a:gd name="connsiteX1" fmla="*/ 255182 w 9112103"/>
                <a:gd name="connsiteY1" fmla="*/ 712381 h 1446028"/>
                <a:gd name="connsiteX2" fmla="*/ 978196 w 9112103"/>
                <a:gd name="connsiteY2" fmla="*/ 0 h 1446028"/>
                <a:gd name="connsiteX3" fmla="*/ 2424224 w 9112103"/>
                <a:gd name="connsiteY3" fmla="*/ 1446028 h 1446028"/>
                <a:gd name="connsiteX4" fmla="*/ 3848986 w 9112103"/>
                <a:gd name="connsiteY4" fmla="*/ 0 h 1446028"/>
                <a:gd name="connsiteX5" fmla="*/ 5295014 w 9112103"/>
                <a:gd name="connsiteY5" fmla="*/ 1446028 h 1446028"/>
                <a:gd name="connsiteX6" fmla="*/ 6730410 w 9112103"/>
                <a:gd name="connsiteY6" fmla="*/ 10632 h 1446028"/>
                <a:gd name="connsiteX7" fmla="*/ 8176438 w 9112103"/>
                <a:gd name="connsiteY7" fmla="*/ 1446028 h 1446028"/>
                <a:gd name="connsiteX8" fmla="*/ 8878186 w 9112103"/>
                <a:gd name="connsiteY8" fmla="*/ 712381 h 1446028"/>
                <a:gd name="connsiteX9" fmla="*/ 9112103 w 9112103"/>
                <a:gd name="connsiteY9" fmla="*/ 712381 h 144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12103" h="1446028">
                  <a:moveTo>
                    <a:pt x="0" y="712381"/>
                  </a:moveTo>
                  <a:lnTo>
                    <a:pt x="255182" y="712381"/>
                  </a:lnTo>
                  <a:lnTo>
                    <a:pt x="978196" y="0"/>
                  </a:lnTo>
                  <a:lnTo>
                    <a:pt x="2424224" y="1446028"/>
                  </a:lnTo>
                  <a:lnTo>
                    <a:pt x="3848986" y="0"/>
                  </a:lnTo>
                  <a:lnTo>
                    <a:pt x="5295014" y="1446028"/>
                  </a:lnTo>
                  <a:lnTo>
                    <a:pt x="6730410" y="10632"/>
                  </a:lnTo>
                  <a:lnTo>
                    <a:pt x="8176438" y="1446028"/>
                  </a:lnTo>
                  <a:lnTo>
                    <a:pt x="8878186" y="712381"/>
                  </a:lnTo>
                  <a:lnTo>
                    <a:pt x="9112103" y="712381"/>
                  </a:lnTo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asellaDiTesto 19"/>
            <p:cNvSpPr txBox="1"/>
            <p:nvPr/>
          </p:nvSpPr>
          <p:spPr>
            <a:xfrm>
              <a:off x="4646027" y="418043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R</a:t>
              </a:r>
              <a:r>
                <a:rPr lang="it-IT" baseline="-25000" dirty="0" smtClean="0"/>
                <a:t>L</a:t>
              </a:r>
              <a:endParaRPr lang="en-US" baseline="-25000" dirty="0"/>
            </a:p>
          </p:txBody>
        </p:sp>
        <p:sp>
          <p:nvSpPr>
            <p:cNvPr id="21" name="Rettangolo 20"/>
            <p:cNvSpPr/>
            <p:nvPr/>
          </p:nvSpPr>
          <p:spPr>
            <a:xfrm>
              <a:off x="1386610" y="4941168"/>
              <a:ext cx="125050" cy="3290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igura a mano libera 21"/>
            <p:cNvSpPr/>
            <p:nvPr/>
          </p:nvSpPr>
          <p:spPr>
            <a:xfrm rot="5400000">
              <a:off x="1284586" y="5043192"/>
              <a:ext cx="329098" cy="125050"/>
            </a:xfrm>
            <a:custGeom>
              <a:avLst/>
              <a:gdLst>
                <a:gd name="connsiteX0" fmla="*/ 0 w 9112103"/>
                <a:gd name="connsiteY0" fmla="*/ 712381 h 1446028"/>
                <a:gd name="connsiteX1" fmla="*/ 255182 w 9112103"/>
                <a:gd name="connsiteY1" fmla="*/ 712381 h 1446028"/>
                <a:gd name="connsiteX2" fmla="*/ 978196 w 9112103"/>
                <a:gd name="connsiteY2" fmla="*/ 0 h 1446028"/>
                <a:gd name="connsiteX3" fmla="*/ 2424224 w 9112103"/>
                <a:gd name="connsiteY3" fmla="*/ 1446028 h 1446028"/>
                <a:gd name="connsiteX4" fmla="*/ 3848986 w 9112103"/>
                <a:gd name="connsiteY4" fmla="*/ 0 h 1446028"/>
                <a:gd name="connsiteX5" fmla="*/ 5295014 w 9112103"/>
                <a:gd name="connsiteY5" fmla="*/ 1446028 h 1446028"/>
                <a:gd name="connsiteX6" fmla="*/ 6730410 w 9112103"/>
                <a:gd name="connsiteY6" fmla="*/ 10632 h 1446028"/>
                <a:gd name="connsiteX7" fmla="*/ 8176438 w 9112103"/>
                <a:gd name="connsiteY7" fmla="*/ 1446028 h 1446028"/>
                <a:gd name="connsiteX8" fmla="*/ 8878186 w 9112103"/>
                <a:gd name="connsiteY8" fmla="*/ 712381 h 1446028"/>
                <a:gd name="connsiteX9" fmla="*/ 9112103 w 9112103"/>
                <a:gd name="connsiteY9" fmla="*/ 712381 h 1446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12103" h="1446028">
                  <a:moveTo>
                    <a:pt x="0" y="712381"/>
                  </a:moveTo>
                  <a:lnTo>
                    <a:pt x="255182" y="712381"/>
                  </a:lnTo>
                  <a:lnTo>
                    <a:pt x="978196" y="0"/>
                  </a:lnTo>
                  <a:lnTo>
                    <a:pt x="2424224" y="1446028"/>
                  </a:lnTo>
                  <a:lnTo>
                    <a:pt x="3848986" y="0"/>
                  </a:lnTo>
                  <a:lnTo>
                    <a:pt x="5295014" y="1446028"/>
                  </a:lnTo>
                  <a:lnTo>
                    <a:pt x="6730410" y="10632"/>
                  </a:lnTo>
                  <a:lnTo>
                    <a:pt x="8176438" y="1446028"/>
                  </a:lnTo>
                  <a:lnTo>
                    <a:pt x="8878186" y="712381"/>
                  </a:lnTo>
                  <a:lnTo>
                    <a:pt x="9112103" y="712381"/>
                  </a:lnTo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Connettore 2 22"/>
            <p:cNvCxnSpPr/>
            <p:nvPr/>
          </p:nvCxnSpPr>
          <p:spPr>
            <a:xfrm flipH="1" flipV="1">
              <a:off x="2267744" y="4725144"/>
              <a:ext cx="348158" cy="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asellaDiTesto 23"/>
            <p:cNvSpPr txBox="1"/>
            <p:nvPr/>
          </p:nvSpPr>
          <p:spPr>
            <a:xfrm>
              <a:off x="1531458" y="4946555"/>
              <a:ext cx="377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R</a:t>
              </a:r>
              <a:r>
                <a:rPr lang="it-IT" baseline="-25000" dirty="0" smtClean="0"/>
                <a:t>S</a:t>
              </a:r>
              <a:endParaRPr lang="en-US" baseline="-25000" dirty="0"/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2291774" y="4736385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I</a:t>
              </a:r>
              <a:r>
                <a:rPr lang="it-IT" baseline="-25000" dirty="0" smtClean="0"/>
                <a:t>B</a:t>
              </a:r>
              <a:endParaRPr lang="en-US" baseline="-25000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5216902" y="460784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-</a:t>
              </a:r>
              <a:endParaRPr lang="en-US" baseline="-25000" dirty="0"/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5182800" y="504789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+</a:t>
              </a:r>
              <a:endParaRPr lang="en-US" baseline="-25000" dirty="0"/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5364088" y="4828510"/>
              <a:ext cx="4775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V</a:t>
              </a:r>
              <a:r>
                <a:rPr lang="it-IT" baseline="-25000" dirty="0" smtClean="0"/>
                <a:t>CC</a:t>
              </a:r>
              <a:endParaRPr lang="en-US" baseline="-25000" dirty="0"/>
            </a:p>
          </p:txBody>
        </p:sp>
      </p:grpSp>
      <p:pic>
        <p:nvPicPr>
          <p:cNvPr id="30722" name="Picture 2" descr="http://www.electroyou.it/fidocad/cache/4ce87d85e618d8b5aea1054530fdc859e7b9ba6c_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625" y="2448560"/>
            <a:ext cx="5690749" cy="442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4" name="Ogget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454065"/>
              </p:ext>
            </p:extLst>
          </p:nvPr>
        </p:nvGraphicFramePr>
        <p:xfrm>
          <a:off x="6834188" y="1011238"/>
          <a:ext cx="1303337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0" name="Equazione" r:id="rId4" imgW="609480" imgH="380880" progId="Equation.3">
                  <p:embed/>
                </p:oleObj>
              </mc:Choice>
              <mc:Fallback>
                <p:oleObj name="Equazione" r:id="rId4" imgW="609480" imgH="38088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4188" y="1011238"/>
                        <a:ext cx="1303337" cy="81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ggetto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062817"/>
              </p:ext>
            </p:extLst>
          </p:nvPr>
        </p:nvGraphicFramePr>
        <p:xfrm>
          <a:off x="531813" y="906463"/>
          <a:ext cx="1085850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1" name="Equazione" r:id="rId6" imgW="507960" imgH="380880" progId="Equation.3">
                  <p:embed/>
                </p:oleObj>
              </mc:Choice>
              <mc:Fallback>
                <p:oleObj name="Equazione" r:id="rId6" imgW="507960" imgH="380880" progId="Equation.3">
                  <p:embed/>
                  <p:pic>
                    <p:nvPicPr>
                      <p:cNvPr id="0" name="Oggetto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906463"/>
                        <a:ext cx="1085850" cy="81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CasellaDiTesto 35"/>
          <p:cNvSpPr txBox="1"/>
          <p:nvPr/>
        </p:nvSpPr>
        <p:spPr>
          <a:xfrm>
            <a:off x="1041981" y="2852936"/>
            <a:ext cx="667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</a:t>
            </a:r>
            <a:r>
              <a:rPr lang="it-IT" baseline="-25000" dirty="0" smtClean="0"/>
              <a:t>B</a:t>
            </a:r>
            <a:r>
              <a:rPr lang="it-IT" dirty="0" smtClean="0"/>
              <a:t>(V</a:t>
            </a:r>
            <a:r>
              <a:rPr lang="it-IT" baseline="-25000" dirty="0" smtClean="0"/>
              <a:t>S</a:t>
            </a:r>
            <a:r>
              <a:rPr lang="it-IT" dirty="0" smtClean="0"/>
              <a:t>)</a:t>
            </a:r>
            <a:endParaRPr lang="en-US" dirty="0"/>
          </a:p>
        </p:txBody>
      </p:sp>
      <p:cxnSp>
        <p:nvCxnSpPr>
          <p:cNvPr id="38" name="Connettore 2 37"/>
          <p:cNvCxnSpPr/>
          <p:nvPr/>
        </p:nvCxnSpPr>
        <p:spPr>
          <a:xfrm>
            <a:off x="1726625" y="3032956"/>
            <a:ext cx="5411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42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540377"/>
              </p:ext>
            </p:extLst>
          </p:nvPr>
        </p:nvGraphicFramePr>
        <p:xfrm>
          <a:off x="-1" y="641496"/>
          <a:ext cx="9166091" cy="1533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8" name="Equazione" r:id="rId3" imgW="4114800" imgH="685800" progId="Equation.3">
                  <p:embed/>
                </p:oleObj>
              </mc:Choice>
              <mc:Fallback>
                <p:oleObj name="Equazione" r:id="rId3" imgW="4114800" imgH="68580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641496"/>
                        <a:ext cx="9166091" cy="1533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551819"/>
              </p:ext>
            </p:extLst>
          </p:nvPr>
        </p:nvGraphicFramePr>
        <p:xfrm>
          <a:off x="-27710" y="2058988"/>
          <a:ext cx="9218040" cy="154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9" name="Equazione" r:id="rId5" imgW="4114800" imgH="685800" progId="Equation.3">
                  <p:embed/>
                </p:oleObj>
              </mc:Choice>
              <mc:Fallback>
                <p:oleObj name="Equazione" r:id="rId5" imgW="4114800" imgH="68580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7710" y="2058988"/>
                        <a:ext cx="9218040" cy="1543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2817737" y="-4835"/>
            <a:ext cx="3508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Correnti di lacune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774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847117"/>
              </p:ext>
            </p:extLst>
          </p:nvPr>
        </p:nvGraphicFramePr>
        <p:xfrm>
          <a:off x="-1" y="641496"/>
          <a:ext cx="9166091" cy="1533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7" name="Equazione" r:id="rId3" imgW="4114800" imgH="685800" progId="Equation.3">
                  <p:embed/>
                </p:oleObj>
              </mc:Choice>
              <mc:Fallback>
                <p:oleObj name="Equazione" r:id="rId3" imgW="41148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641496"/>
                        <a:ext cx="9166091" cy="1533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2817737" y="-4835"/>
            <a:ext cx="2794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Correnti totali</a:t>
            </a:r>
            <a:endParaRPr lang="en-US" sz="3600" dirty="0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141613"/>
              </p:ext>
            </p:extLst>
          </p:nvPr>
        </p:nvGraphicFramePr>
        <p:xfrm>
          <a:off x="1509006" y="2105724"/>
          <a:ext cx="4103523" cy="931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8" name="Equazione" r:id="rId5" imgW="1854200" imgH="419100" progId="Equation.3">
                  <p:embed/>
                </p:oleObj>
              </mc:Choice>
              <mc:Fallback>
                <p:oleObj name="Equazione" r:id="rId5" imgW="1854200" imgH="419100" progId="Equation.3">
                  <p:embed/>
                  <p:pic>
                    <p:nvPicPr>
                      <p:cNvPr id="0" name="Oggetto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006" y="2105724"/>
                        <a:ext cx="4103523" cy="9313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tangolo arrotondato 4"/>
          <p:cNvSpPr/>
          <p:nvPr/>
        </p:nvSpPr>
        <p:spPr>
          <a:xfrm>
            <a:off x="3515710" y="704561"/>
            <a:ext cx="1954924" cy="935056"/>
          </a:xfrm>
          <a:prstGeom prst="roundRect">
            <a:avLst>
              <a:gd name="adj" fmla="val 27084"/>
            </a:avLst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3594537" y="2102050"/>
            <a:ext cx="1954924" cy="935056"/>
          </a:xfrm>
          <a:prstGeom prst="roundRect">
            <a:avLst>
              <a:gd name="adj" fmla="val 27084"/>
            </a:avLst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989081"/>
              </p:ext>
            </p:extLst>
          </p:nvPr>
        </p:nvGraphicFramePr>
        <p:xfrm>
          <a:off x="6946681" y="2511371"/>
          <a:ext cx="2065166" cy="557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9" name="Equazione" r:id="rId7" imgW="799920" imgH="215640" progId="Equation.3">
                  <p:embed/>
                </p:oleObj>
              </mc:Choice>
              <mc:Fallback>
                <p:oleObj name="Equazione" r:id="rId7" imgW="7999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46681" y="2511371"/>
                        <a:ext cx="2065166" cy="557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2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161881"/>
              </p:ext>
            </p:extLst>
          </p:nvPr>
        </p:nvGraphicFramePr>
        <p:xfrm>
          <a:off x="-1" y="641496"/>
          <a:ext cx="9166091" cy="1533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6" name="Equazione" r:id="rId3" imgW="4114800" imgH="685800" progId="Equation.3">
                  <p:embed/>
                </p:oleObj>
              </mc:Choice>
              <mc:Fallback>
                <p:oleObj name="Equazione" r:id="rId3" imgW="41148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641496"/>
                        <a:ext cx="9166091" cy="1533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424988"/>
              </p:ext>
            </p:extLst>
          </p:nvPr>
        </p:nvGraphicFramePr>
        <p:xfrm>
          <a:off x="-1" y="3966615"/>
          <a:ext cx="9218040" cy="154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7" name="Equazione" r:id="rId5" imgW="4114800" imgH="685800" progId="Equation.3">
                  <p:embed/>
                </p:oleObj>
              </mc:Choice>
              <mc:Fallback>
                <p:oleObj name="Equazione" r:id="rId5" imgW="41148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3966615"/>
                        <a:ext cx="9218040" cy="1543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2817737" y="-4835"/>
            <a:ext cx="2794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Correnti totali</a:t>
            </a:r>
            <a:endParaRPr lang="en-US" sz="3600" dirty="0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277210"/>
              </p:ext>
            </p:extLst>
          </p:nvPr>
        </p:nvGraphicFramePr>
        <p:xfrm>
          <a:off x="1509006" y="2105724"/>
          <a:ext cx="4103523" cy="931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8" name="Equazione" r:id="rId7" imgW="1854200" imgH="419100" progId="Equation.3">
                  <p:embed/>
                </p:oleObj>
              </mc:Choice>
              <mc:Fallback>
                <p:oleObj name="Equazione" r:id="rId7" imgW="18542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006" y="2105724"/>
                        <a:ext cx="4103523" cy="9313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177378"/>
              </p:ext>
            </p:extLst>
          </p:nvPr>
        </p:nvGraphicFramePr>
        <p:xfrm>
          <a:off x="3637408" y="5237795"/>
          <a:ext cx="4198060" cy="915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9" name="Equazione" r:id="rId9" imgW="1930320" imgH="419040" progId="Equation.3">
                  <p:embed/>
                </p:oleObj>
              </mc:Choice>
              <mc:Fallback>
                <p:oleObj name="Equazione" r:id="rId9" imgW="19303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7408" y="5237795"/>
                        <a:ext cx="4198060" cy="9150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tangolo arrotondato 4"/>
          <p:cNvSpPr/>
          <p:nvPr/>
        </p:nvSpPr>
        <p:spPr>
          <a:xfrm>
            <a:off x="3515710" y="704561"/>
            <a:ext cx="1954924" cy="935056"/>
          </a:xfrm>
          <a:prstGeom prst="roundRect">
            <a:avLst>
              <a:gd name="adj" fmla="val 27084"/>
            </a:avLst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3594537" y="2102050"/>
            <a:ext cx="1954924" cy="935056"/>
          </a:xfrm>
          <a:prstGeom prst="roundRect">
            <a:avLst>
              <a:gd name="adj" fmla="val 27084"/>
            </a:avLst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5801714" y="4045628"/>
            <a:ext cx="1954924" cy="935056"/>
          </a:xfrm>
          <a:prstGeom prst="roundRect">
            <a:avLst>
              <a:gd name="adj" fmla="val 27084"/>
            </a:avLst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5801714" y="5217815"/>
            <a:ext cx="1954924" cy="935056"/>
          </a:xfrm>
          <a:prstGeom prst="roundRect">
            <a:avLst>
              <a:gd name="adj" fmla="val 27084"/>
            </a:avLst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817737" y="-4835"/>
            <a:ext cx="5199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Correnti totali (</a:t>
            </a:r>
            <a:r>
              <a:rPr lang="it-IT" sz="3600" dirty="0" err="1" smtClean="0"/>
              <a:t>Ebers-Moll</a:t>
            </a:r>
            <a:r>
              <a:rPr lang="it-IT" sz="3600" dirty="0" smtClean="0"/>
              <a:t>)</a:t>
            </a:r>
            <a:endParaRPr lang="en-US" sz="3600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066544"/>
              </p:ext>
            </p:extLst>
          </p:nvPr>
        </p:nvGraphicFramePr>
        <p:xfrm>
          <a:off x="795337" y="697780"/>
          <a:ext cx="7553325" cy="281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3" name="Equazione" r:id="rId3" imgW="3390840" imgH="1257120" progId="Equation.3">
                  <p:embed/>
                </p:oleObj>
              </mc:Choice>
              <mc:Fallback>
                <p:oleObj name="Equazione" r:id="rId3" imgW="3390840" imgH="125712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7" y="697780"/>
                        <a:ext cx="7553325" cy="28114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763557"/>
              </p:ext>
            </p:extLst>
          </p:nvPr>
        </p:nvGraphicFramePr>
        <p:xfrm>
          <a:off x="454747" y="3526328"/>
          <a:ext cx="4519036" cy="1596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4" name="Equazione" r:id="rId5" imgW="2552400" imgH="901440" progId="Equation.3">
                  <p:embed/>
                </p:oleObj>
              </mc:Choice>
              <mc:Fallback>
                <p:oleObj name="Equazione" r:id="rId5" imgW="2552400" imgH="90144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747" y="3526328"/>
                        <a:ext cx="4519036" cy="1596539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17456"/>
              </p:ext>
            </p:extLst>
          </p:nvPr>
        </p:nvGraphicFramePr>
        <p:xfrm>
          <a:off x="457633" y="5136718"/>
          <a:ext cx="4541837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5" name="Equazione" r:id="rId7" imgW="2565360" imgH="901440" progId="Equation.3">
                  <p:embed/>
                </p:oleObj>
              </mc:Choice>
              <mc:Fallback>
                <p:oleObj name="Equazione" r:id="rId7" imgW="2565360" imgH="90144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633" y="5136718"/>
                        <a:ext cx="4541837" cy="1597025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159470"/>
              </p:ext>
            </p:extLst>
          </p:nvPr>
        </p:nvGraphicFramePr>
        <p:xfrm>
          <a:off x="5818911" y="4210526"/>
          <a:ext cx="3061190" cy="1630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6" name="Equazione" r:id="rId9" imgW="1600200" imgH="850680" progId="Equation.3">
                  <p:embed/>
                </p:oleObj>
              </mc:Choice>
              <mc:Fallback>
                <p:oleObj name="Equazione" r:id="rId9" imgW="1600200" imgH="850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18911" y="4210526"/>
                        <a:ext cx="3061190" cy="1630176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190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929190"/>
              </p:ext>
            </p:extLst>
          </p:nvPr>
        </p:nvGraphicFramePr>
        <p:xfrm>
          <a:off x="1523999" y="1397001"/>
          <a:ext cx="6954983" cy="2496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931"/>
                <a:gridCol w="1224743"/>
                <a:gridCol w="1341119"/>
                <a:gridCol w="1457499"/>
                <a:gridCol w="1648691"/>
              </a:tblGrid>
              <a:tr h="28841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Attivo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Inverso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Saturazione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Interdizione</a:t>
                      </a:r>
                      <a:endParaRPr lang="en-US" dirty="0"/>
                    </a:p>
                  </a:txBody>
                  <a:tcPr/>
                </a:tc>
              </a:tr>
              <a:tr h="938875">
                <a:tc>
                  <a:txBody>
                    <a:bodyPr/>
                    <a:lstStyle/>
                    <a:p>
                      <a:r>
                        <a:rPr lang="it-IT" dirty="0" smtClean="0"/>
                        <a:t>V</a:t>
                      </a:r>
                      <a:r>
                        <a:rPr lang="it-IT" baseline="-25000" dirty="0" smtClean="0"/>
                        <a:t>EB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FORWARD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REVERSE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FORWARD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REVERSE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192073">
                <a:tc>
                  <a:txBody>
                    <a:bodyPr/>
                    <a:lstStyle/>
                    <a:p>
                      <a:r>
                        <a:rPr lang="it-IT" dirty="0" smtClean="0"/>
                        <a:t>V</a:t>
                      </a:r>
                      <a:r>
                        <a:rPr lang="it-IT" baseline="-25000" dirty="0" smtClean="0"/>
                        <a:t>CB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REVERSE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FORWARD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FORWARD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REVERSE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878089" y="623455"/>
            <a:ext cx="5387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Modi di Funzionamento e polarizzazione delle giunzioni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88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764362"/>
              </p:ext>
            </p:extLst>
          </p:nvPr>
        </p:nvGraphicFramePr>
        <p:xfrm>
          <a:off x="4508500" y="0"/>
          <a:ext cx="4635500" cy="143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3" name="Equazione" r:id="rId3" imgW="1930320" imgH="596880" progId="Equation.3">
                  <p:embed/>
                </p:oleObj>
              </mc:Choice>
              <mc:Fallback>
                <p:oleObj name="Equazione" r:id="rId3" imgW="1930320" imgH="596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8500" y="0"/>
                        <a:ext cx="4635500" cy="1433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230683"/>
              </p:ext>
            </p:extLst>
          </p:nvPr>
        </p:nvGraphicFramePr>
        <p:xfrm>
          <a:off x="0" y="873655"/>
          <a:ext cx="4351338" cy="177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4" name="Equazione" r:id="rId5" imgW="2286000" imgH="927000" progId="Equation.3">
                  <p:embed/>
                </p:oleObj>
              </mc:Choice>
              <mc:Fallback>
                <p:oleObj name="Equazione" r:id="rId5" imgW="2286000" imgH="92700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73655"/>
                        <a:ext cx="4351338" cy="177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049464"/>
              </p:ext>
            </p:extLst>
          </p:nvPr>
        </p:nvGraphicFramePr>
        <p:xfrm>
          <a:off x="-13855" y="2643717"/>
          <a:ext cx="4424072" cy="1799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5" name="Equazione" r:id="rId7" imgW="2286000" imgH="927000" progId="Equation.3">
                  <p:embed/>
                </p:oleObj>
              </mc:Choice>
              <mc:Fallback>
                <p:oleObj name="Equazione" r:id="rId7" imgW="2286000" imgH="92700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3855" y="2643717"/>
                        <a:ext cx="4424072" cy="1799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336930"/>
              </p:ext>
            </p:extLst>
          </p:nvPr>
        </p:nvGraphicFramePr>
        <p:xfrm>
          <a:off x="0" y="0"/>
          <a:ext cx="3532909" cy="873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6" name="Equazione" r:id="rId9" imgW="1701720" imgH="419040" progId="Equation.3">
                  <p:embed/>
                </p:oleObj>
              </mc:Choice>
              <mc:Fallback>
                <p:oleObj name="Equazione" r:id="rId9" imgW="1701720" imgH="419040" progId="Equation.3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3532909" cy="8736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897993"/>
              </p:ext>
            </p:extLst>
          </p:nvPr>
        </p:nvGraphicFramePr>
        <p:xfrm>
          <a:off x="5441950" y="1484313"/>
          <a:ext cx="3017838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7" name="Equazione" r:id="rId11" imgW="1257120" imgH="660240" progId="Equation.3">
                  <p:embed/>
                </p:oleObj>
              </mc:Choice>
              <mc:Fallback>
                <p:oleObj name="Equazione" r:id="rId11" imgW="1257120" imgH="66024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1950" y="1484313"/>
                        <a:ext cx="3017838" cy="1584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128215"/>
              </p:ext>
            </p:extLst>
          </p:nvPr>
        </p:nvGraphicFramePr>
        <p:xfrm>
          <a:off x="150018" y="4858327"/>
          <a:ext cx="8843963" cy="152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8" name="Equazione" r:id="rId13" imgW="3682800" imgH="634680" progId="Equation.3">
                  <p:embed/>
                </p:oleObj>
              </mc:Choice>
              <mc:Fallback>
                <p:oleObj name="Equazione" r:id="rId13" imgW="3682800" imgH="63468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" y="4858327"/>
                        <a:ext cx="8843963" cy="15255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5111893" y="2978729"/>
            <a:ext cx="38820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000" dirty="0" smtClean="0"/>
              <a:t>Coefficienti </a:t>
            </a:r>
          </a:p>
          <a:p>
            <a:pPr algn="ctr"/>
            <a:r>
              <a:rPr lang="it-IT" sz="4000" dirty="0" smtClean="0"/>
              <a:t>per il modo attivo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8084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7133</TotalTime>
  <Words>545</Words>
  <Application>Microsoft Office PowerPoint</Application>
  <PresentationFormat>Presentazione su schermo (4:3)</PresentationFormat>
  <Paragraphs>184</Paragraphs>
  <Slides>31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3" baseType="lpstr">
      <vt:lpstr>Tema di Office</vt:lpstr>
      <vt:lpstr>Equazione</vt:lpstr>
      <vt:lpstr>Supplementi BJT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Impedenza dello stato off</vt:lpstr>
      <vt:lpstr>Impedenza dello stato on </vt:lpstr>
      <vt:lpstr>Impedenza dello stato 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</dc:creator>
  <cp:lastModifiedBy>Massimo</cp:lastModifiedBy>
  <cp:revision>113</cp:revision>
  <dcterms:created xsi:type="dcterms:W3CDTF">2015-05-21T09:37:56Z</dcterms:created>
  <dcterms:modified xsi:type="dcterms:W3CDTF">2018-04-10T14:34:08Z</dcterms:modified>
</cp:coreProperties>
</file>