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5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7C80"/>
    <a:srgbClr val="FFF7D7"/>
    <a:srgbClr val="D9F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4EA8-5744-4F02-BC0D-66985CDBDE32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911B-94D0-41BC-A53C-CDB3BABDAD8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9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4EA8-5744-4F02-BC0D-66985CDBDE32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911B-94D0-41BC-A53C-CDB3BABDAD8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7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4EA8-5744-4F02-BC0D-66985CDBDE32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911B-94D0-41BC-A53C-CDB3BABDAD8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6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4EA8-5744-4F02-BC0D-66985CDBDE32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911B-94D0-41BC-A53C-CDB3BABDAD8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56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4EA8-5744-4F02-BC0D-66985CDBDE32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911B-94D0-41BC-A53C-CDB3BABDAD8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5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4EA8-5744-4F02-BC0D-66985CDBDE32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911B-94D0-41BC-A53C-CDB3BABDAD8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19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4EA8-5744-4F02-BC0D-66985CDBDE32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911B-94D0-41BC-A53C-CDB3BABDAD8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5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4EA8-5744-4F02-BC0D-66985CDBDE32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911B-94D0-41BC-A53C-CDB3BABDAD8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2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4EA8-5744-4F02-BC0D-66985CDBDE32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911B-94D0-41BC-A53C-CDB3BABDAD8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94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4EA8-5744-4F02-BC0D-66985CDBDE32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911B-94D0-41BC-A53C-CDB3BABDAD8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9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4EA8-5744-4F02-BC0D-66985CDBDE32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911B-94D0-41BC-A53C-CDB3BABDAD8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4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34EA8-5744-4F02-BC0D-66985CDBDE32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A911B-94D0-41BC-A53C-CDB3BABDAD8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7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9.png"/><Relationship Id="rId7" Type="http://schemas.openxmlformats.org/officeDocument/2006/relationships/image" Target="../media/image34.wmf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33.wmf"/><Relationship Id="rId10" Type="http://schemas.openxmlformats.org/officeDocument/2006/relationships/image" Target="../media/image35.wmf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1.wmf"/><Relationship Id="rId1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3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18.png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4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3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9.wmf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0.bin"/><Relationship Id="rId7" Type="http://schemas.openxmlformats.org/officeDocument/2006/relationships/image" Target="../media/image18.png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7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.wmf"/><Relationship Id="rId22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30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wmf"/><Relationship Id="rId20" Type="http://schemas.openxmlformats.org/officeDocument/2006/relationships/image" Target="../media/image3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55154" y="1412776"/>
            <a:ext cx="6233693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0" dirty="0" smtClean="0"/>
              <a:t>BJT</a:t>
            </a:r>
          </a:p>
          <a:p>
            <a:pPr algn="ctr"/>
            <a:r>
              <a:rPr lang="it-IT" sz="4400" dirty="0" err="1" smtClean="0"/>
              <a:t>Bipolar</a:t>
            </a:r>
            <a:r>
              <a:rPr lang="it-IT" sz="4400" dirty="0" smtClean="0"/>
              <a:t> Junction Transistor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09251" y="3675881"/>
            <a:ext cx="561903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b="1" dirty="0"/>
              <a:t>Non idealità</a:t>
            </a:r>
          </a:p>
          <a:p>
            <a:endParaRPr lang="it-IT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Base con drogaggio graduale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Resistenza di base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Modulazione della larghezza di base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Correnti di saturazione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Tensioni di rottura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Correnti di generazione-ricombinazione e alto livello di iniezione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9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15783"/>
            <a:ext cx="5103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Tensioni di rottura (breakdown del </a:t>
            </a:r>
            <a:r>
              <a:rPr lang="it-IT" sz="2400" b="1" dirty="0" err="1" smtClean="0"/>
              <a:t>bjt</a:t>
            </a:r>
            <a:r>
              <a:rPr lang="it-IT" sz="2400" b="1" dirty="0" smtClean="0"/>
              <a:t>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25669" y="977461"/>
            <a:ext cx="8292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Anche la tensione di breakdown nel </a:t>
            </a:r>
            <a:r>
              <a:rPr lang="it-IT" dirty="0" err="1" smtClean="0"/>
              <a:t>bjt</a:t>
            </a:r>
            <a:r>
              <a:rPr lang="it-IT" dirty="0" smtClean="0"/>
              <a:t> si collega a quella della giunzione  in inversa, ma non è identica a questa</a:t>
            </a:r>
            <a:endParaRPr lang="en-US" dirty="0"/>
          </a:p>
        </p:txBody>
      </p:sp>
      <p:grpSp>
        <p:nvGrpSpPr>
          <p:cNvPr id="20" name="Gruppo 19"/>
          <p:cNvGrpSpPr/>
          <p:nvPr/>
        </p:nvGrpSpPr>
        <p:grpSpPr>
          <a:xfrm>
            <a:off x="425669" y="1952367"/>
            <a:ext cx="8718331" cy="1090613"/>
            <a:chOff x="425669" y="2207172"/>
            <a:chExt cx="8718331" cy="1090613"/>
          </a:xfrm>
        </p:grpSpPr>
        <p:cxnSp>
          <p:nvCxnSpPr>
            <p:cNvPr id="13" name="Connettore 2 12"/>
            <p:cNvCxnSpPr/>
            <p:nvPr/>
          </p:nvCxnSpPr>
          <p:spPr>
            <a:xfrm>
              <a:off x="8718331" y="2555566"/>
              <a:ext cx="0" cy="663388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asellaDiTesto 5"/>
            <p:cNvSpPr txBox="1"/>
            <p:nvPr/>
          </p:nvSpPr>
          <p:spPr>
            <a:xfrm>
              <a:off x="425669" y="2207172"/>
              <a:ext cx="62904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dirty="0" smtClean="0"/>
                <a:t>Chiamiamo BV</a:t>
              </a:r>
              <a:r>
                <a:rPr lang="it-IT" baseline="-25000" dirty="0" smtClean="0"/>
                <a:t>CB0</a:t>
              </a:r>
              <a:r>
                <a:rPr lang="it-IT" dirty="0" smtClean="0"/>
                <a:t> la tensione di breakdown propria della giunzione base collettore, misurata lasciando aperto l’emettitore e portando in forte inversa BC, appunto fino al breakdown.</a:t>
              </a:r>
              <a:endParaRPr lang="en-US" dirty="0"/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7518" y="2207172"/>
              <a:ext cx="1420813" cy="1090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CasellaDiTesto 8"/>
            <p:cNvSpPr txBox="1"/>
            <p:nvPr/>
          </p:nvSpPr>
          <p:spPr>
            <a:xfrm rot="16200000">
              <a:off x="6965823" y="2812202"/>
              <a:ext cx="6633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>
                  <a:solidFill>
                    <a:srgbClr val="FF0000"/>
                  </a:solidFill>
                </a:rPr>
                <a:t>aperta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0" name="Rettangolo 9"/>
            <p:cNvSpPr/>
            <p:nvPr/>
          </p:nvSpPr>
          <p:spPr>
            <a:xfrm>
              <a:off x="8586283" y="2673648"/>
              <a:ext cx="55771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it-IT" dirty="0"/>
                <a:t>V</a:t>
              </a:r>
              <a:r>
                <a:rPr lang="it-IT" baseline="-25000" dirty="0"/>
                <a:t>CB0</a:t>
              </a:r>
              <a:endParaRPr lang="en-US" dirty="0"/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386387" y="5282305"/>
            <a:ext cx="8757613" cy="1407957"/>
            <a:chOff x="386387" y="5282305"/>
            <a:chExt cx="8757613" cy="140795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806" y="5282305"/>
              <a:ext cx="1296144" cy="1405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CasellaDiTesto 7"/>
            <p:cNvSpPr txBox="1"/>
            <p:nvPr/>
          </p:nvSpPr>
          <p:spPr>
            <a:xfrm>
              <a:off x="386387" y="5592086"/>
              <a:ext cx="73624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Vogliamo stimare come questa sia collegata alla tensione di rottura del transistor in configurazione di emettitore comune e base lasciata aperta.</a:t>
              </a:r>
            </a:p>
            <a:p>
              <a:r>
                <a:rPr lang="it-IT" dirty="0" smtClean="0"/>
                <a:t>La chiameremo </a:t>
              </a:r>
              <a:r>
                <a:rPr lang="it-IT" dirty="0"/>
                <a:t>BV</a:t>
              </a:r>
              <a:r>
                <a:rPr lang="it-IT" baseline="-25000" dirty="0"/>
                <a:t>CB0</a:t>
              </a:r>
              <a:endParaRPr lang="en-US" dirty="0"/>
            </a:p>
          </p:txBody>
        </p:sp>
        <p:sp>
          <p:nvSpPr>
            <p:cNvPr id="11" name="CasellaDiTesto 10"/>
            <p:cNvSpPr txBox="1"/>
            <p:nvPr/>
          </p:nvSpPr>
          <p:spPr>
            <a:xfrm rot="16200000">
              <a:off x="6950516" y="6204680"/>
              <a:ext cx="6633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>
                  <a:solidFill>
                    <a:srgbClr val="FF0000"/>
                  </a:solidFill>
                </a:rPr>
                <a:t>aperta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Connettore 2 14"/>
            <p:cNvCxnSpPr/>
            <p:nvPr/>
          </p:nvCxnSpPr>
          <p:spPr>
            <a:xfrm>
              <a:off x="8763800" y="5282305"/>
              <a:ext cx="0" cy="1403486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ttangolo 15"/>
            <p:cNvSpPr/>
            <p:nvPr/>
          </p:nvSpPr>
          <p:spPr>
            <a:xfrm>
              <a:off x="8594298" y="5768806"/>
              <a:ext cx="5497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it-IT" dirty="0" smtClean="0"/>
                <a:t>V</a:t>
              </a:r>
              <a:r>
                <a:rPr lang="it-IT" baseline="-25000" dirty="0" smtClean="0"/>
                <a:t>CE0</a:t>
              </a:r>
              <a:endParaRPr lang="en-US" dirty="0"/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425670" y="3218954"/>
            <a:ext cx="6290440" cy="1236663"/>
            <a:chOff x="425670" y="3218954"/>
            <a:chExt cx="6290440" cy="1236663"/>
          </a:xfrm>
        </p:grpSpPr>
        <p:sp>
          <p:nvSpPr>
            <p:cNvPr id="17" name="CasellaDiTesto 16"/>
            <p:cNvSpPr txBox="1"/>
            <p:nvPr/>
          </p:nvSpPr>
          <p:spPr>
            <a:xfrm>
              <a:off x="425670" y="3321432"/>
              <a:ext cx="3862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Una forma empirica da il fattore di moltiplicazione M in questa situazione</a:t>
              </a:r>
              <a:endParaRPr lang="en-US" dirty="0"/>
            </a:p>
          </p:txBody>
        </p:sp>
        <p:graphicFrame>
          <p:nvGraphicFramePr>
            <p:cNvPr id="19" name="Oggetto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0028989"/>
                </p:ext>
              </p:extLst>
            </p:nvPr>
          </p:nvGraphicFramePr>
          <p:xfrm>
            <a:off x="4366610" y="3218954"/>
            <a:ext cx="2349500" cy="1236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6" name="Equazione" r:id="rId5" imgW="1180800" imgH="622080" progId="Equation.3">
                    <p:embed/>
                  </p:oleObj>
                </mc:Choice>
                <mc:Fallback>
                  <p:oleObj name="Equazione" r:id="rId5" imgW="1180800" imgH="622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6610" y="3218954"/>
                          <a:ext cx="2349500" cy="1236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CasellaDiTesto 17"/>
          <p:cNvSpPr txBox="1"/>
          <p:nvPr/>
        </p:nvSpPr>
        <p:spPr>
          <a:xfrm>
            <a:off x="295415" y="4116351"/>
            <a:ext cx="4808483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Rispetto alla formula 4.48 del libro, abbiamo inserito un suffisso BC per il fattore M, per indicare che è quello calcolato per la polarizzazione di base-collettore, ed abbiamo specificato che la tensione V è appunto tra base e collettore con emettitore aperto, ossia V</a:t>
            </a:r>
            <a:r>
              <a:rPr lang="it-IT" sz="1400" baseline="-25000" dirty="0" smtClean="0"/>
              <a:t>CB0</a:t>
            </a:r>
            <a:endParaRPr lang="en-US" sz="1400" baseline="-25000" dirty="0"/>
          </a:p>
        </p:txBody>
      </p:sp>
    </p:spTree>
    <p:extLst>
      <p:ext uri="{BB962C8B-B14F-4D97-AF65-F5344CB8AC3E}">
        <p14:creationId xmlns:p14="http://schemas.microsoft.com/office/powerpoint/2010/main" val="411790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2 12"/>
          <p:cNvCxnSpPr/>
          <p:nvPr/>
        </p:nvCxnSpPr>
        <p:spPr>
          <a:xfrm>
            <a:off x="8718331" y="1395404"/>
            <a:ext cx="0" cy="6633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0" y="15783"/>
            <a:ext cx="5103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Tensioni di rottura (breakdown del </a:t>
            </a:r>
            <a:r>
              <a:rPr lang="it-IT" sz="2400" b="1" dirty="0" err="1" smtClean="0"/>
              <a:t>bjt</a:t>
            </a:r>
            <a:r>
              <a:rPr lang="it-IT" sz="2400" b="1" dirty="0" smtClean="0"/>
              <a:t>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518" y="1047010"/>
            <a:ext cx="142081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 rot="16200000">
            <a:off x="6965823" y="1652040"/>
            <a:ext cx="663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aperta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8586283" y="1513486"/>
            <a:ext cx="55771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dirty="0"/>
              <a:t>V</a:t>
            </a:r>
            <a:r>
              <a:rPr lang="it-IT" baseline="-25000" dirty="0"/>
              <a:t>CB0</a:t>
            </a:r>
            <a:endParaRPr lang="en-US" dirty="0"/>
          </a:p>
        </p:txBody>
      </p:sp>
      <p:graphicFrame>
        <p:nvGraphicFramePr>
          <p:cNvPr id="19" name="Ogget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423988"/>
              </p:ext>
            </p:extLst>
          </p:nvPr>
        </p:nvGraphicFramePr>
        <p:xfrm>
          <a:off x="223838" y="1076325"/>
          <a:ext cx="2349500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3" name="Equazione" r:id="rId4" imgW="1180800" imgH="622080" progId="Equation.3">
                  <p:embed/>
                </p:oleObj>
              </mc:Choice>
              <mc:Fallback>
                <p:oleObj name="Equazione" r:id="rId4" imgW="118080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076325"/>
                        <a:ext cx="2349500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425669" y="788276"/>
            <a:ext cx="4162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Prima di tutto mettiamo in evidenza V</a:t>
            </a:r>
            <a:r>
              <a:rPr lang="it-IT" baseline="-25000" dirty="0" smtClean="0"/>
              <a:t>CB0</a:t>
            </a:r>
            <a:r>
              <a:rPr lang="it-IT" dirty="0" smtClean="0"/>
              <a:t> </a:t>
            </a:r>
            <a:endParaRPr lang="en-US" dirty="0"/>
          </a:p>
        </p:txBody>
      </p:sp>
      <p:sp>
        <p:nvSpPr>
          <p:cNvPr id="3" name="Freccia a destra 2"/>
          <p:cNvSpPr/>
          <p:nvPr/>
        </p:nvSpPr>
        <p:spPr>
          <a:xfrm>
            <a:off x="2885090" y="1355834"/>
            <a:ext cx="551793" cy="236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303904"/>
              </p:ext>
            </p:extLst>
          </p:nvPr>
        </p:nvGraphicFramePr>
        <p:xfrm>
          <a:off x="4208463" y="1087438"/>
          <a:ext cx="2779712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name="Equazione" r:id="rId6" imgW="1396800" imgH="507960" progId="Equation.3">
                  <p:embed/>
                </p:oleObj>
              </mc:Choice>
              <mc:Fallback>
                <p:oleObj name="Equazione" r:id="rId6" imgW="1396800" imgH="507960" progId="Equation.3">
                  <p:embed/>
                  <p:pic>
                    <p:nvPicPr>
                      <p:cNvPr id="0" name="Oggetto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8463" y="1087438"/>
                        <a:ext cx="2779712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uppo 24"/>
          <p:cNvGrpSpPr/>
          <p:nvPr/>
        </p:nvGrpSpPr>
        <p:grpSpPr>
          <a:xfrm>
            <a:off x="425668" y="2425715"/>
            <a:ext cx="8757614" cy="2348121"/>
            <a:chOff x="425668" y="2425715"/>
            <a:chExt cx="8757614" cy="234812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6088" y="2425715"/>
              <a:ext cx="1296144" cy="1405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CasellaDiTesto 7"/>
            <p:cNvSpPr txBox="1"/>
            <p:nvPr/>
          </p:nvSpPr>
          <p:spPr>
            <a:xfrm>
              <a:off x="425668" y="3850506"/>
              <a:ext cx="73624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Vogliamo stimare come questa sia collegata alla tensione di rottura del transistor in configurazione di emettitore comune e base lasciata aperta.</a:t>
              </a:r>
            </a:p>
            <a:p>
              <a:r>
                <a:rPr lang="it-IT" dirty="0" smtClean="0"/>
                <a:t>La chiameremo </a:t>
              </a:r>
              <a:r>
                <a:rPr lang="it-IT" dirty="0"/>
                <a:t>BV</a:t>
              </a:r>
              <a:r>
                <a:rPr lang="it-IT" baseline="-25000" dirty="0"/>
                <a:t>CB0</a:t>
              </a:r>
              <a:endParaRPr lang="en-US" dirty="0"/>
            </a:p>
          </p:txBody>
        </p:sp>
        <p:sp>
          <p:nvSpPr>
            <p:cNvPr id="11" name="CasellaDiTesto 10"/>
            <p:cNvSpPr txBox="1"/>
            <p:nvPr/>
          </p:nvSpPr>
          <p:spPr>
            <a:xfrm rot="16200000">
              <a:off x="6989798" y="3348090"/>
              <a:ext cx="6633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>
                  <a:solidFill>
                    <a:srgbClr val="FF0000"/>
                  </a:solidFill>
                </a:rPr>
                <a:t>aperta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Connettore 2 14"/>
            <p:cNvCxnSpPr/>
            <p:nvPr/>
          </p:nvCxnSpPr>
          <p:spPr>
            <a:xfrm>
              <a:off x="8803082" y="2425715"/>
              <a:ext cx="0" cy="1403486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ttangolo 15"/>
            <p:cNvSpPr/>
            <p:nvPr/>
          </p:nvSpPr>
          <p:spPr>
            <a:xfrm>
              <a:off x="8633580" y="2912216"/>
              <a:ext cx="5497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it-IT" dirty="0" smtClean="0"/>
                <a:t>V</a:t>
              </a:r>
              <a:r>
                <a:rPr lang="it-IT" baseline="-25000" dirty="0" smtClean="0"/>
                <a:t>CE0</a:t>
              </a:r>
              <a:endParaRPr lang="en-US" dirty="0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425669" y="3281548"/>
              <a:ext cx="66928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Ora passiamo alla configurazione in emettitore comune a base aperta.</a:t>
              </a:r>
              <a:endParaRPr lang="en-US" dirty="0"/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456822" y="4818017"/>
            <a:ext cx="8451610" cy="889046"/>
            <a:chOff x="456822" y="4818017"/>
            <a:chExt cx="8451610" cy="889046"/>
          </a:xfrm>
        </p:grpSpPr>
        <p:graphicFrame>
          <p:nvGraphicFramePr>
            <p:cNvPr id="18" name="Oggetto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3583490"/>
                </p:ext>
              </p:extLst>
            </p:nvPr>
          </p:nvGraphicFramePr>
          <p:xfrm>
            <a:off x="2605088" y="5210175"/>
            <a:ext cx="1689100" cy="496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5" name="Equazione" r:id="rId9" imgW="647640" imgH="190440" progId="Equation.3">
                    <p:embed/>
                  </p:oleObj>
                </mc:Choice>
                <mc:Fallback>
                  <p:oleObj name="Equazione" r:id="rId9" imgW="647640" imgH="1904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605088" y="5210175"/>
                          <a:ext cx="1689100" cy="4968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CasellaDiTesto 20"/>
            <p:cNvSpPr txBox="1"/>
            <p:nvPr/>
          </p:nvSpPr>
          <p:spPr>
            <a:xfrm>
              <a:off x="456822" y="4818017"/>
              <a:ext cx="8451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La corrente che entra nel collettore, dovuta ai contributi di emettitore e base, è sempre esprimibile come</a:t>
              </a:r>
              <a:endParaRPr lang="en-US" dirty="0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4588347" y="5301735"/>
              <a:ext cx="2244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(slide 30 di «</a:t>
              </a:r>
              <a:r>
                <a:rPr lang="it-IT" b="1" dirty="0" err="1" smtClean="0"/>
                <a:t>bjt</a:t>
              </a:r>
              <a:r>
                <a:rPr lang="it-IT" b="1" dirty="0" smtClean="0"/>
                <a:t> basi</a:t>
              </a:r>
              <a:r>
                <a:rPr lang="it-IT" dirty="0" smtClean="0"/>
                <a:t>»)</a:t>
              </a:r>
              <a:endParaRPr lang="en-US" dirty="0"/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583324" y="6053138"/>
            <a:ext cx="7811376" cy="496887"/>
            <a:chOff x="583324" y="6053138"/>
            <a:chExt cx="7811376" cy="496887"/>
          </a:xfrm>
        </p:grpSpPr>
        <p:sp>
          <p:nvSpPr>
            <p:cNvPr id="23" name="CasellaDiTesto 22"/>
            <p:cNvSpPr txBox="1"/>
            <p:nvPr/>
          </p:nvSpPr>
          <p:spPr>
            <a:xfrm>
              <a:off x="583324" y="6117021"/>
              <a:ext cx="3819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A causa della moltiplicazione, abbiamo</a:t>
              </a:r>
              <a:endParaRPr lang="en-US" dirty="0"/>
            </a:p>
          </p:txBody>
        </p:sp>
        <p:graphicFrame>
          <p:nvGraphicFramePr>
            <p:cNvPr id="24" name="Oggetto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2083261"/>
                </p:ext>
              </p:extLst>
            </p:nvPr>
          </p:nvGraphicFramePr>
          <p:xfrm>
            <a:off x="5083175" y="6053138"/>
            <a:ext cx="3311525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6" name="Equazione" r:id="rId11" imgW="1269720" imgH="190440" progId="Equation.3">
                    <p:embed/>
                  </p:oleObj>
                </mc:Choice>
                <mc:Fallback>
                  <p:oleObj name="Equazione" r:id="rId11" imgW="1269720" imgH="190440" progId="Equation.3">
                    <p:embed/>
                    <p:pic>
                      <p:nvPicPr>
                        <p:cNvPr id="0" name="Oggetto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3175" y="6053138"/>
                          <a:ext cx="3311525" cy="496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8066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15783"/>
            <a:ext cx="5103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Tensioni di rottura (breakdown del </a:t>
            </a:r>
            <a:r>
              <a:rPr lang="it-IT" sz="2400" b="1" dirty="0" err="1" smtClean="0"/>
              <a:t>bjt</a:t>
            </a:r>
            <a:r>
              <a:rPr lang="it-IT" sz="2400" b="1" dirty="0" smtClean="0"/>
              <a:t>)</a:t>
            </a:r>
          </a:p>
        </p:txBody>
      </p:sp>
      <p:grpSp>
        <p:nvGrpSpPr>
          <p:cNvPr id="36" name="Gruppo 35"/>
          <p:cNvGrpSpPr/>
          <p:nvPr/>
        </p:nvGrpSpPr>
        <p:grpSpPr>
          <a:xfrm>
            <a:off x="157655" y="741095"/>
            <a:ext cx="6255845" cy="496888"/>
            <a:chOff x="157655" y="741095"/>
            <a:chExt cx="6255845" cy="496888"/>
          </a:xfrm>
        </p:grpSpPr>
        <p:sp>
          <p:nvSpPr>
            <p:cNvPr id="23" name="CasellaDiTesto 22"/>
            <p:cNvSpPr txBox="1"/>
            <p:nvPr/>
          </p:nvSpPr>
          <p:spPr>
            <a:xfrm>
              <a:off x="157655" y="772511"/>
              <a:ext cx="3960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Se ora teniamo la base aperta, abbiamo </a:t>
              </a:r>
              <a:endParaRPr lang="en-US" dirty="0"/>
            </a:p>
          </p:txBody>
        </p:sp>
        <p:graphicFrame>
          <p:nvGraphicFramePr>
            <p:cNvPr id="5" name="Oggetto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5636611"/>
                </p:ext>
              </p:extLst>
            </p:nvPr>
          </p:nvGraphicFramePr>
          <p:xfrm>
            <a:off x="5254625" y="741095"/>
            <a:ext cx="1158875" cy="496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3" name="Equazione" r:id="rId3" imgW="444240" imgH="190440" progId="Equation.3">
                    <p:embed/>
                  </p:oleObj>
                </mc:Choice>
                <mc:Fallback>
                  <p:oleObj name="Equazione" r:id="rId3" imgW="444240" imgH="190440" progId="Equation.3">
                    <p:embed/>
                    <p:pic>
                      <p:nvPicPr>
                        <p:cNvPr id="0" name="Oggetto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4625" y="741095"/>
                          <a:ext cx="1158875" cy="496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" name="Ogget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315666"/>
              </p:ext>
            </p:extLst>
          </p:nvPr>
        </p:nvGraphicFramePr>
        <p:xfrm>
          <a:off x="482338" y="1517294"/>
          <a:ext cx="331152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4" name="Equazione" r:id="rId5" imgW="1269720" imgH="190440" progId="Equation.3">
                  <p:embed/>
                </p:oleObj>
              </mc:Choice>
              <mc:Fallback>
                <p:oleObj name="Equazione" r:id="rId5" imgW="1269720" imgH="190440" progId="Equation.3">
                  <p:embed/>
                  <p:pic>
                    <p:nvPicPr>
                      <p:cNvPr id="0" name="Oggetto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338" y="1517294"/>
                        <a:ext cx="3311525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uppo 36"/>
          <p:cNvGrpSpPr/>
          <p:nvPr/>
        </p:nvGrpSpPr>
        <p:grpSpPr>
          <a:xfrm>
            <a:off x="4118548" y="1544638"/>
            <a:ext cx="4131690" cy="496887"/>
            <a:chOff x="4118548" y="1544638"/>
            <a:chExt cx="4131690" cy="496887"/>
          </a:xfrm>
        </p:grpSpPr>
        <p:graphicFrame>
          <p:nvGraphicFramePr>
            <p:cNvPr id="24" name="Oggetto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0318560"/>
                </p:ext>
              </p:extLst>
            </p:nvPr>
          </p:nvGraphicFramePr>
          <p:xfrm>
            <a:off x="4938713" y="1544638"/>
            <a:ext cx="3311525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5" name="Equazione" r:id="rId7" imgW="1269720" imgH="190440" progId="Equation.3">
                    <p:embed/>
                  </p:oleObj>
                </mc:Choice>
                <mc:Fallback>
                  <p:oleObj name="Equazione" r:id="rId7" imgW="126972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8713" y="1544638"/>
                          <a:ext cx="3311525" cy="496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Freccia a destra 19"/>
            <p:cNvSpPr/>
            <p:nvPr/>
          </p:nvSpPr>
          <p:spPr>
            <a:xfrm>
              <a:off x="4118548" y="1765738"/>
              <a:ext cx="599090" cy="22071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uppo 39"/>
          <p:cNvGrpSpPr/>
          <p:nvPr/>
        </p:nvGrpSpPr>
        <p:grpSpPr>
          <a:xfrm>
            <a:off x="4118548" y="2159000"/>
            <a:ext cx="2642615" cy="836613"/>
            <a:chOff x="4118548" y="2159000"/>
            <a:chExt cx="2642615" cy="836613"/>
          </a:xfrm>
        </p:grpSpPr>
        <p:graphicFrame>
          <p:nvGraphicFramePr>
            <p:cNvPr id="25" name="Oggetto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8814918"/>
                </p:ext>
              </p:extLst>
            </p:nvPr>
          </p:nvGraphicFramePr>
          <p:xfrm>
            <a:off x="4810125" y="2159000"/>
            <a:ext cx="1951038" cy="836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6" name="Equazione" r:id="rId9" imgW="888840" imgH="380880" progId="Equation.3">
                    <p:embed/>
                  </p:oleObj>
                </mc:Choice>
                <mc:Fallback>
                  <p:oleObj name="Equazione" r:id="rId9" imgW="888840" imgH="380880" progId="Equation.3">
                    <p:embed/>
                    <p:pic>
                      <p:nvPicPr>
                        <p:cNvPr id="0" name="Oggetto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0125" y="2159000"/>
                          <a:ext cx="1951038" cy="836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CasellaDiTesto 25"/>
            <p:cNvSpPr txBox="1"/>
            <p:nvPr/>
          </p:nvSpPr>
          <p:spPr>
            <a:xfrm>
              <a:off x="4118548" y="2270234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ossia</a:t>
              </a:r>
              <a:endParaRPr lang="en-US" dirty="0"/>
            </a:p>
          </p:txBody>
        </p:sp>
      </p:grpSp>
      <p:grpSp>
        <p:nvGrpSpPr>
          <p:cNvPr id="38" name="Gruppo 37"/>
          <p:cNvGrpSpPr/>
          <p:nvPr/>
        </p:nvGrpSpPr>
        <p:grpSpPr>
          <a:xfrm>
            <a:off x="472965" y="3059668"/>
            <a:ext cx="8029955" cy="1588532"/>
            <a:chOff x="472965" y="3059668"/>
            <a:chExt cx="8029955" cy="1588532"/>
          </a:xfrm>
        </p:grpSpPr>
        <p:graphicFrame>
          <p:nvGraphicFramePr>
            <p:cNvPr id="27" name="Oggetto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3816279"/>
                </p:ext>
              </p:extLst>
            </p:nvPr>
          </p:nvGraphicFramePr>
          <p:xfrm>
            <a:off x="710449" y="3429000"/>
            <a:ext cx="1841500" cy="954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7" name="Equazione" r:id="rId11" imgW="736560" imgH="380880" progId="Equation.3">
                    <p:embed/>
                  </p:oleObj>
                </mc:Choice>
                <mc:Fallback>
                  <p:oleObj name="Equazione" r:id="rId11" imgW="736560" imgH="380880" progId="Equation.3">
                    <p:embed/>
                    <p:pic>
                      <p:nvPicPr>
                        <p:cNvPr id="0" name="Oggetto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0449" y="3429000"/>
                          <a:ext cx="1841500" cy="954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CasellaDiTesto 27"/>
            <p:cNvSpPr txBox="1"/>
            <p:nvPr/>
          </p:nvSpPr>
          <p:spPr>
            <a:xfrm>
              <a:off x="472965" y="3059668"/>
              <a:ext cx="80299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Visto che abbiamo aperto la base, è meglio riferire I</a:t>
              </a:r>
              <a:r>
                <a:rPr lang="it-IT" baseline="-25000" dirty="0" smtClean="0"/>
                <a:t>CB0</a:t>
              </a:r>
              <a:r>
                <a:rPr lang="it-IT" dirty="0" smtClean="0"/>
                <a:t> a I</a:t>
              </a:r>
              <a:r>
                <a:rPr lang="it-IT" baseline="-25000" dirty="0" smtClean="0"/>
                <a:t>CE0</a:t>
              </a:r>
              <a:r>
                <a:rPr lang="it-IT" dirty="0" smtClean="0"/>
                <a:t>  (</a:t>
              </a:r>
              <a:r>
                <a:rPr lang="it-IT" dirty="0"/>
                <a:t>slide </a:t>
              </a:r>
              <a:r>
                <a:rPr lang="it-IT" dirty="0" smtClean="0"/>
                <a:t>31di </a:t>
              </a:r>
              <a:r>
                <a:rPr lang="it-IT" dirty="0"/>
                <a:t>«</a:t>
              </a:r>
              <a:r>
                <a:rPr lang="it-IT" b="1" dirty="0" err="1"/>
                <a:t>bjt</a:t>
              </a:r>
              <a:r>
                <a:rPr lang="it-IT" b="1" dirty="0"/>
                <a:t> basi</a:t>
              </a:r>
              <a:r>
                <a:rPr lang="it-IT" dirty="0" smtClean="0"/>
                <a:t>»)</a:t>
              </a:r>
              <a:endParaRPr lang="en-US" dirty="0"/>
            </a:p>
          </p:txBody>
        </p:sp>
        <p:graphicFrame>
          <p:nvGraphicFramePr>
            <p:cNvPr id="29" name="Oggetto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5523310"/>
                </p:ext>
              </p:extLst>
            </p:nvPr>
          </p:nvGraphicFramePr>
          <p:xfrm>
            <a:off x="4056063" y="3554413"/>
            <a:ext cx="3408362" cy="1093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8" name="Equazione" r:id="rId13" imgW="1307880" imgH="419040" progId="Equation.3">
                    <p:embed/>
                  </p:oleObj>
                </mc:Choice>
                <mc:Fallback>
                  <p:oleObj name="Equazione" r:id="rId13" imgW="1307880" imgH="419040" progId="Equation.3">
                    <p:embed/>
                    <p:pic>
                      <p:nvPicPr>
                        <p:cNvPr id="0" name="Oggetto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6063" y="3554413"/>
                          <a:ext cx="3408362" cy="1093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694" y="69928"/>
            <a:ext cx="1296144" cy="140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CasellaDiTesto 32"/>
          <p:cNvSpPr txBox="1"/>
          <p:nvPr/>
        </p:nvSpPr>
        <p:spPr>
          <a:xfrm rot="16200000">
            <a:off x="7104404" y="992303"/>
            <a:ext cx="663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aperta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34" name="Connettore 2 33"/>
          <p:cNvCxnSpPr/>
          <p:nvPr/>
        </p:nvCxnSpPr>
        <p:spPr>
          <a:xfrm>
            <a:off x="8917688" y="69928"/>
            <a:ext cx="0" cy="140348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tangolo 34"/>
          <p:cNvSpPr/>
          <p:nvPr/>
        </p:nvSpPr>
        <p:spPr>
          <a:xfrm>
            <a:off x="8748186" y="556429"/>
            <a:ext cx="54970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dirty="0" smtClean="0"/>
              <a:t>V</a:t>
            </a:r>
            <a:r>
              <a:rPr lang="it-IT" baseline="-25000" dirty="0" smtClean="0"/>
              <a:t>CE0</a:t>
            </a:r>
            <a:endParaRPr lang="en-US" dirty="0"/>
          </a:p>
        </p:txBody>
      </p:sp>
      <p:grpSp>
        <p:nvGrpSpPr>
          <p:cNvPr id="39" name="Gruppo 38"/>
          <p:cNvGrpSpPr/>
          <p:nvPr/>
        </p:nvGrpSpPr>
        <p:grpSpPr>
          <a:xfrm>
            <a:off x="388907" y="4777003"/>
            <a:ext cx="8198069" cy="1732569"/>
            <a:chOff x="388907" y="4777003"/>
            <a:chExt cx="8198069" cy="1732569"/>
          </a:xfrm>
        </p:grpSpPr>
        <p:sp>
          <p:nvSpPr>
            <p:cNvPr id="30" name="CasellaDiTesto 29"/>
            <p:cNvSpPr txBox="1"/>
            <p:nvPr/>
          </p:nvSpPr>
          <p:spPr>
            <a:xfrm>
              <a:off x="388907" y="4777003"/>
              <a:ext cx="81980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Il termine tra parentesi quadra è ora il fattore  </a:t>
              </a:r>
              <a:r>
                <a:rPr lang="it-IT" dirty="0" err="1" smtClean="0"/>
                <a:t>M</a:t>
              </a:r>
              <a:r>
                <a:rPr lang="it-IT" baseline="-25000" dirty="0" err="1" smtClean="0"/>
                <a:t>EC</a:t>
              </a:r>
              <a:r>
                <a:rPr lang="it-IT" dirty="0" err="1" smtClean="0"/>
                <a:t>di</a:t>
              </a:r>
              <a:r>
                <a:rPr lang="it-IT" dirty="0" smtClean="0"/>
                <a:t> moltiplicazione della corrente I</a:t>
              </a:r>
              <a:r>
                <a:rPr lang="it-IT" baseline="-25000" dirty="0" smtClean="0"/>
                <a:t>CE0</a:t>
              </a:r>
              <a:r>
                <a:rPr lang="it-IT" dirty="0" smtClean="0"/>
                <a:t>, che è l’unica che entra nel collettore, essendo la base aperta.</a:t>
              </a:r>
              <a:endParaRPr lang="en-US" dirty="0"/>
            </a:p>
          </p:txBody>
        </p:sp>
        <p:graphicFrame>
          <p:nvGraphicFramePr>
            <p:cNvPr id="31" name="Oggetto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9253349"/>
                </p:ext>
              </p:extLst>
            </p:nvPr>
          </p:nvGraphicFramePr>
          <p:xfrm>
            <a:off x="2849643" y="5428484"/>
            <a:ext cx="3136900" cy="1081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9" name="Equazione" r:id="rId16" imgW="1104840" imgH="380880" progId="Equation.3">
                    <p:embed/>
                  </p:oleObj>
                </mc:Choice>
                <mc:Fallback>
                  <p:oleObj name="Equazione" r:id="rId16" imgW="1104840" imgH="3808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849643" y="5428484"/>
                          <a:ext cx="3136900" cy="10810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2989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685944"/>
              </p:ext>
            </p:extLst>
          </p:nvPr>
        </p:nvGraphicFramePr>
        <p:xfrm>
          <a:off x="5470635" y="970682"/>
          <a:ext cx="2396359" cy="1260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" name="Equazione" r:id="rId3" imgW="1180800" imgH="622080" progId="Equation.3">
                  <p:embed/>
                </p:oleObj>
              </mc:Choice>
              <mc:Fallback>
                <p:oleObj name="Equazione" r:id="rId3" imgW="1180800" imgH="622080" progId="Equation.3">
                  <p:embed/>
                  <p:pic>
                    <p:nvPicPr>
                      <p:cNvPr id="0" name="Oggetto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635" y="970682"/>
                        <a:ext cx="2396359" cy="1260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341559"/>
              </p:ext>
            </p:extLst>
          </p:nvPr>
        </p:nvGraphicFramePr>
        <p:xfrm>
          <a:off x="457364" y="1106870"/>
          <a:ext cx="2349500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" name="Equazione" r:id="rId5" imgW="1180800" imgH="622080" progId="Equation.3">
                  <p:embed/>
                </p:oleObj>
              </mc:Choice>
              <mc:Fallback>
                <p:oleObj name="Equazione" r:id="rId5" imgW="1180800" imgH="622080" progId="Equation.3">
                  <p:embed/>
                  <p:pic>
                    <p:nvPicPr>
                      <p:cNvPr id="0" name="Oggetto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64" y="1106870"/>
                        <a:ext cx="2349500" cy="123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173422" y="502254"/>
            <a:ext cx="8797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Ora, ipotizziamo che una relazione analoga a quella per l’emettitore aperto valga per la base aperta</a:t>
            </a:r>
            <a:endParaRPr lang="en-US" dirty="0"/>
          </a:p>
        </p:txBody>
      </p:sp>
      <p:sp>
        <p:nvSpPr>
          <p:cNvPr id="8" name="Freccia a destra 7"/>
          <p:cNvSpPr/>
          <p:nvPr/>
        </p:nvSpPr>
        <p:spPr>
          <a:xfrm>
            <a:off x="3799490" y="1324303"/>
            <a:ext cx="1024758" cy="3310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486780"/>
              </p:ext>
            </p:extLst>
          </p:nvPr>
        </p:nvGraphicFramePr>
        <p:xfrm>
          <a:off x="1175762" y="5020387"/>
          <a:ext cx="6272213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" name="Equazione" r:id="rId7" imgW="2628720" imgH="622080" progId="Equation.3">
                  <p:embed/>
                </p:oleObj>
              </mc:Choice>
              <mc:Fallback>
                <p:oleObj name="Equazione" r:id="rId7" imgW="2628720" imgH="622080" progId="Equation.3">
                  <p:embed/>
                  <p:pic>
                    <p:nvPicPr>
                      <p:cNvPr id="0" name="Ogget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5762" y="5020387"/>
                        <a:ext cx="6272213" cy="148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0" y="15783"/>
            <a:ext cx="5103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Tensioni di rottura (breakdown del </a:t>
            </a:r>
            <a:r>
              <a:rPr lang="it-IT" sz="2400" b="1" dirty="0" err="1" smtClean="0"/>
              <a:t>bjt</a:t>
            </a:r>
            <a:r>
              <a:rPr lang="it-IT" sz="2400" b="1" dirty="0" smtClean="0"/>
              <a:t>)</a:t>
            </a:r>
          </a:p>
        </p:txBody>
      </p:sp>
      <p:grpSp>
        <p:nvGrpSpPr>
          <p:cNvPr id="17" name="Gruppo 16"/>
          <p:cNvGrpSpPr/>
          <p:nvPr/>
        </p:nvGrpSpPr>
        <p:grpSpPr>
          <a:xfrm>
            <a:off x="173422" y="2323255"/>
            <a:ext cx="5659711" cy="869262"/>
            <a:chOff x="173422" y="2323255"/>
            <a:chExt cx="5659711" cy="869262"/>
          </a:xfrm>
        </p:grpSpPr>
        <p:graphicFrame>
          <p:nvGraphicFramePr>
            <p:cNvPr id="9" name="Oggetto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5892964"/>
                </p:ext>
              </p:extLst>
            </p:nvPr>
          </p:nvGraphicFramePr>
          <p:xfrm>
            <a:off x="3310869" y="2323255"/>
            <a:ext cx="2522264" cy="869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1" name="Equazione" r:id="rId9" imgW="1104840" imgH="380880" progId="Equation.3">
                    <p:embed/>
                  </p:oleObj>
                </mc:Choice>
                <mc:Fallback>
                  <p:oleObj name="Equazione" r:id="rId9" imgW="1104840" imgH="380880" progId="Equation.3">
                    <p:embed/>
                    <p:pic>
                      <p:nvPicPr>
                        <p:cNvPr id="0" name="Oggetto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0869" y="2323255"/>
                          <a:ext cx="2522264" cy="869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CasellaDiTesto 14"/>
            <p:cNvSpPr txBox="1"/>
            <p:nvPr/>
          </p:nvSpPr>
          <p:spPr>
            <a:xfrm>
              <a:off x="173422" y="2605831"/>
              <a:ext cx="3115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Ricordiamo il risultato ottenuto</a:t>
              </a:r>
              <a:endParaRPr lang="en-US" dirty="0"/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173422" y="3429000"/>
            <a:ext cx="7746328" cy="1302014"/>
            <a:chOff x="173422" y="3429000"/>
            <a:chExt cx="7746328" cy="1302014"/>
          </a:xfrm>
        </p:grpSpPr>
        <p:graphicFrame>
          <p:nvGraphicFramePr>
            <p:cNvPr id="11" name="Oggetto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4430017"/>
                </p:ext>
              </p:extLst>
            </p:nvPr>
          </p:nvGraphicFramePr>
          <p:xfrm>
            <a:off x="1224250" y="3429000"/>
            <a:ext cx="6695500" cy="13020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2" name="Equazione" r:id="rId11" imgW="2806560" imgH="545760" progId="Equation.3">
                    <p:embed/>
                  </p:oleObj>
                </mc:Choice>
                <mc:Fallback>
                  <p:oleObj name="Equazione" r:id="rId11" imgW="2806560" imgH="545760" progId="Equation.3">
                    <p:embed/>
                    <p:pic>
                      <p:nvPicPr>
                        <p:cNvPr id="0" name="Oggetto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4250" y="3429000"/>
                          <a:ext cx="6695500" cy="13020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sellaDiTesto 15"/>
            <p:cNvSpPr txBox="1"/>
            <p:nvPr/>
          </p:nvSpPr>
          <p:spPr>
            <a:xfrm>
              <a:off x="173422" y="3429000"/>
              <a:ext cx="19922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Facciamo due conti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4116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677924"/>
              </p:ext>
            </p:extLst>
          </p:nvPr>
        </p:nvGraphicFramePr>
        <p:xfrm>
          <a:off x="472856" y="654653"/>
          <a:ext cx="2743309" cy="1442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Equazione" r:id="rId3" imgW="1180800" imgH="622080" progId="Equation.3">
                  <p:embed/>
                </p:oleObj>
              </mc:Choice>
              <mc:Fallback>
                <p:oleObj name="Equazione" r:id="rId3" imgW="1180800" imgH="622080" progId="Equation.3">
                  <p:embed/>
                  <p:pic>
                    <p:nvPicPr>
                      <p:cNvPr id="0" name="Ogget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856" y="654653"/>
                        <a:ext cx="2743309" cy="14425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017244"/>
              </p:ext>
            </p:extLst>
          </p:nvPr>
        </p:nvGraphicFramePr>
        <p:xfrm>
          <a:off x="4704250" y="616985"/>
          <a:ext cx="3605212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2" name="Equazione" r:id="rId5" imgW="1511280" imgH="622080" progId="Equation.3">
                  <p:embed/>
                </p:oleObj>
              </mc:Choice>
              <mc:Fallback>
                <p:oleObj name="Equazione" r:id="rId5" imgW="1511280" imgH="622080" progId="Equation.3">
                  <p:embed/>
                  <p:pic>
                    <p:nvPicPr>
                      <p:cNvPr id="0" name="Oggetto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4250" y="616985"/>
                        <a:ext cx="3605212" cy="148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898634" y="499939"/>
            <a:ext cx="1094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ipotizzato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746258" y="477448"/>
            <a:ext cx="1019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calcolato</a:t>
            </a:r>
            <a:endParaRPr lang="en-US" dirty="0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01967"/>
              </p:ext>
            </p:extLst>
          </p:nvPr>
        </p:nvGraphicFramePr>
        <p:xfrm>
          <a:off x="829182" y="2541970"/>
          <a:ext cx="2328863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" name="Equazione" r:id="rId7" imgW="1002960" imgH="457200" progId="Equation.3">
                  <p:embed/>
                </p:oleObj>
              </mc:Choice>
              <mc:Fallback>
                <p:oleObj name="Equazione" r:id="rId7" imgW="1002960" imgH="45720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182" y="2541970"/>
                        <a:ext cx="2328863" cy="10604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2601311" y="6200368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Fig.4.16</a:t>
            </a:r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99544" y="4209393"/>
            <a:ext cx="3578773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/>
              <a:t>In base aperta la tensione di breakdown è molto minore che in emettitore aperto</a:t>
            </a:r>
            <a:endParaRPr lang="en-US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0" y="15783"/>
            <a:ext cx="5103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Tensioni di rottura (breakdown del </a:t>
            </a:r>
            <a:r>
              <a:rPr lang="it-IT" sz="2400" b="1" dirty="0" err="1" smtClean="0"/>
              <a:t>bjt</a:t>
            </a:r>
            <a:r>
              <a:rPr lang="it-IT" sz="2400" b="1" dirty="0" smtClean="0"/>
              <a:t>)</a:t>
            </a:r>
          </a:p>
        </p:txBody>
      </p:sp>
      <p:pic>
        <p:nvPicPr>
          <p:cNvPr id="12328" name="Picture 4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2352675"/>
            <a:ext cx="526097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87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769" y="-71517"/>
            <a:ext cx="4194175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" y="15783"/>
            <a:ext cx="5297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Correnti di generazione-ricombinazione e alto livello di iniezione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657600" y="418238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Fig.4.17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266956" y="2104695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I</a:t>
            </a:r>
            <a:r>
              <a:rPr lang="it-IT" sz="2400" b="1" baseline="-25000" dirty="0" smtClean="0"/>
              <a:t>C</a:t>
            </a:r>
            <a:endParaRPr lang="en-US" sz="2400" b="1" baseline="-250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761095" y="432068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I</a:t>
            </a:r>
            <a:r>
              <a:rPr lang="it-IT" sz="2400" b="1" baseline="-25000" dirty="0" smtClean="0"/>
              <a:t>B</a:t>
            </a:r>
            <a:endParaRPr lang="en-US" sz="2400" b="1" baseline="-250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20717" y="1686909"/>
            <a:ext cx="4493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 piccoli valori di polarizzazione diretta, sono rilevanti le correnti di ricombinazione nella regione di svuotamento di BE.</a:t>
            </a:r>
          </a:p>
          <a:p>
            <a:r>
              <a:rPr lang="it-IT" dirty="0" smtClean="0"/>
              <a:t>Queste NON portano cariche all’emettitore.</a:t>
            </a:r>
            <a:endParaRPr lang="en-US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20717" y="3351385"/>
            <a:ext cx="4493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 grandi valori di iniezione, la corrente di collettore viene limitata dagli effetti della resistenza serie.</a:t>
            </a:r>
            <a:endParaRPr lang="en-US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20718" y="5197543"/>
            <a:ext cx="4855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 smtClean="0"/>
              <a:t>Viene così a definirsi una regione di funzionamento ottimale, dove questi effetti sono trascurabili</a:t>
            </a:r>
            <a:endParaRPr lang="en-US" dirty="0"/>
          </a:p>
        </p:txBody>
      </p:sp>
      <p:sp>
        <p:nvSpPr>
          <p:cNvPr id="18" name="Ovale 17"/>
          <p:cNvSpPr/>
          <p:nvPr/>
        </p:nvSpPr>
        <p:spPr>
          <a:xfrm rot="2166703">
            <a:off x="6357382" y="2463037"/>
            <a:ext cx="295037" cy="10487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e 19"/>
          <p:cNvSpPr/>
          <p:nvPr/>
        </p:nvSpPr>
        <p:spPr>
          <a:xfrm rot="3128390">
            <a:off x="7508432" y="-158317"/>
            <a:ext cx="435868" cy="795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tangolo 20"/>
          <p:cNvSpPr/>
          <p:nvPr/>
        </p:nvSpPr>
        <p:spPr>
          <a:xfrm>
            <a:off x="220718" y="4761187"/>
            <a:ext cx="4182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Entrambi i fenomeni riducono il guadagno.</a:t>
            </a:r>
          </a:p>
        </p:txBody>
      </p:sp>
      <p:grpSp>
        <p:nvGrpSpPr>
          <p:cNvPr id="22" name="Gruppo 21"/>
          <p:cNvGrpSpPr/>
          <p:nvPr/>
        </p:nvGrpSpPr>
        <p:grpSpPr>
          <a:xfrm>
            <a:off x="4950372" y="285811"/>
            <a:ext cx="3409833" cy="6342894"/>
            <a:chOff x="4950372" y="285811"/>
            <a:chExt cx="3409833" cy="6342894"/>
          </a:xfrm>
        </p:grpSpPr>
        <p:grpSp>
          <p:nvGrpSpPr>
            <p:cNvPr id="19" name="Gruppo 18"/>
            <p:cNvGrpSpPr/>
            <p:nvPr/>
          </p:nvGrpSpPr>
          <p:grpSpPr>
            <a:xfrm>
              <a:off x="4950372" y="4761187"/>
              <a:ext cx="3409833" cy="1867518"/>
              <a:chOff x="4950372" y="4761187"/>
              <a:chExt cx="3409833" cy="1867518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954" t="64462" r="28752" b="8405"/>
              <a:stretch/>
            </p:blipFill>
            <p:spPr bwMode="auto">
              <a:xfrm>
                <a:off x="5896305" y="4761187"/>
                <a:ext cx="2463900" cy="1429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11" name="Oggetto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16838224"/>
                  </p:ext>
                </p:extLst>
              </p:nvPr>
            </p:nvGraphicFramePr>
            <p:xfrm>
              <a:off x="4950372" y="5082162"/>
              <a:ext cx="911248" cy="7195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30" name="Equazione" r:id="rId5" imgW="482400" imgH="380880" progId="Equation.3">
                      <p:embed/>
                    </p:oleObj>
                  </mc:Choice>
                  <mc:Fallback>
                    <p:oleObj name="Equazione" r:id="rId5" imgW="482400" imgH="380880" progId="Equation.3">
                      <p:embed/>
                      <p:pic>
                        <p:nvPicPr>
                          <p:cNvPr id="0" name="Oggetto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50372" y="5082162"/>
                            <a:ext cx="911248" cy="71954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CasellaDiTesto 13"/>
              <p:cNvSpPr txBox="1"/>
              <p:nvPr/>
            </p:nvSpPr>
            <p:spPr>
              <a:xfrm>
                <a:off x="6940543" y="6167040"/>
                <a:ext cx="375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b="1" dirty="0" smtClean="0"/>
                  <a:t>I</a:t>
                </a:r>
                <a:r>
                  <a:rPr lang="it-IT" sz="2400" b="1" baseline="-25000" dirty="0" smtClean="0"/>
                  <a:t>C</a:t>
                </a:r>
                <a:endParaRPr lang="en-US" sz="2400" b="1" baseline="-25000" dirty="0"/>
              </a:p>
            </p:txBody>
          </p:sp>
        </p:grpSp>
        <p:cxnSp>
          <p:nvCxnSpPr>
            <p:cNvPr id="7" name="Connettore 1 6"/>
            <p:cNvCxnSpPr/>
            <p:nvPr/>
          </p:nvCxnSpPr>
          <p:spPr>
            <a:xfrm flipV="1">
              <a:off x="6812921" y="299542"/>
              <a:ext cx="0" cy="550216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 flipV="1">
              <a:off x="7532881" y="285811"/>
              <a:ext cx="0" cy="550216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ttangolo 16"/>
          <p:cNvSpPr/>
          <p:nvPr/>
        </p:nvSpPr>
        <p:spPr>
          <a:xfrm>
            <a:off x="6812921" y="5155324"/>
            <a:ext cx="719960" cy="63265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6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 animBg="1"/>
      <p:bldP spid="20" grpId="0" animBg="1"/>
      <p:bldP spid="21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3" y="796605"/>
            <a:ext cx="4005263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5729576" y="1544786"/>
            <a:ext cx="3206605" cy="2102997"/>
          </a:xfrm>
          <a:prstGeom prst="rect">
            <a:avLst/>
          </a:prstGeom>
          <a:solidFill>
            <a:srgbClr val="FFCC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Collettore p</a:t>
            </a:r>
            <a:endParaRPr lang="en-US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3829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Base con drogaggio graduale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654654" y="4045006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Fig. 4.11</a:t>
            </a:r>
            <a:endParaRPr lang="en-US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5929744" y="1052946"/>
            <a:ext cx="2698054" cy="1140108"/>
          </a:xfrm>
          <a:prstGeom prst="roundRect">
            <a:avLst>
              <a:gd name="adj" fmla="val 44616"/>
            </a:avLst>
          </a:prstGeom>
          <a:gradFill>
            <a:gsLst>
              <a:gs pos="0">
                <a:srgbClr val="00B050"/>
              </a:gs>
              <a:gs pos="100000">
                <a:srgbClr val="D9FDD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algn="r"/>
            <a:r>
              <a:rPr lang="it-IT" b="1" dirty="0" smtClean="0"/>
              <a:t>Base n</a:t>
            </a:r>
            <a:endParaRPr lang="en-US" b="1" dirty="0"/>
          </a:p>
        </p:txBody>
      </p:sp>
      <p:sp>
        <p:nvSpPr>
          <p:cNvPr id="17" name="Rettangolo 16"/>
          <p:cNvSpPr/>
          <p:nvPr/>
        </p:nvSpPr>
        <p:spPr>
          <a:xfrm>
            <a:off x="5729576" y="3647783"/>
            <a:ext cx="3200403" cy="581889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Substrato p</a:t>
            </a:r>
            <a:r>
              <a:rPr lang="it-IT" b="1" baseline="30000" dirty="0" smtClean="0"/>
              <a:t>+</a:t>
            </a:r>
            <a:endParaRPr lang="en-US" b="1" baseline="30000" dirty="0"/>
          </a:p>
        </p:txBody>
      </p:sp>
      <p:sp>
        <p:nvSpPr>
          <p:cNvPr id="8" name="Rettangolo arrotondato 7"/>
          <p:cNvSpPr/>
          <p:nvPr/>
        </p:nvSpPr>
        <p:spPr>
          <a:xfrm>
            <a:off x="6243988" y="1173604"/>
            <a:ext cx="1411685" cy="742363"/>
          </a:xfrm>
          <a:prstGeom prst="roundRect">
            <a:avLst>
              <a:gd name="adj" fmla="val 35330"/>
            </a:avLst>
          </a:prstGeom>
          <a:gradFill>
            <a:gsLst>
              <a:gs pos="34600">
                <a:srgbClr val="FF0000"/>
              </a:gs>
              <a:gs pos="0">
                <a:srgbClr val="FF0000"/>
              </a:gs>
              <a:gs pos="100000">
                <a:srgbClr val="FFF7D7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it-IT" b="1" dirty="0" smtClean="0"/>
              <a:t>Emettitore</a:t>
            </a:r>
            <a:endParaRPr lang="en-US" b="1" dirty="0"/>
          </a:p>
        </p:txBody>
      </p:sp>
      <p:sp>
        <p:nvSpPr>
          <p:cNvPr id="15" name="Rettangolo 14"/>
          <p:cNvSpPr/>
          <p:nvPr/>
        </p:nvSpPr>
        <p:spPr>
          <a:xfrm rot="5400000">
            <a:off x="6993079" y="-418374"/>
            <a:ext cx="699658" cy="322666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 rot="16200000">
            <a:off x="4766605" y="2706018"/>
            <a:ext cx="1575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Crescita epitassiale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481459" y="1021565"/>
            <a:ext cx="1146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00B050"/>
                </a:solidFill>
              </a:rPr>
              <a:t>Diffusione di 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drogante n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6243988" y="1021565"/>
            <a:ext cx="1146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Diffusione di </a:t>
            </a:r>
          </a:p>
          <a:p>
            <a:r>
              <a:rPr lang="it-IT" sz="1400" dirty="0" smtClean="0">
                <a:solidFill>
                  <a:srgbClr val="FF0000"/>
                </a:solidFill>
              </a:rPr>
              <a:t>drogante p</a:t>
            </a:r>
            <a:r>
              <a:rPr lang="it-IT" sz="1400" baseline="30000" dirty="0" smtClean="0">
                <a:solidFill>
                  <a:srgbClr val="FF0000"/>
                </a:solidFill>
              </a:rPr>
              <a:t>+</a:t>
            </a:r>
            <a:endParaRPr lang="en-US" sz="1400" baseline="30000" dirty="0">
              <a:solidFill>
                <a:srgbClr val="FF0000"/>
              </a:solidFill>
            </a:endParaRPr>
          </a:p>
        </p:txBody>
      </p:sp>
      <p:grpSp>
        <p:nvGrpSpPr>
          <p:cNvPr id="24" name="Gruppo 23"/>
          <p:cNvGrpSpPr/>
          <p:nvPr/>
        </p:nvGrpSpPr>
        <p:grpSpPr>
          <a:xfrm>
            <a:off x="621102" y="3950898"/>
            <a:ext cx="1293717" cy="1416147"/>
            <a:chOff x="621102" y="3950898"/>
            <a:chExt cx="1293717" cy="1416147"/>
          </a:xfrm>
        </p:grpSpPr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07" y="4558146"/>
              <a:ext cx="1186712" cy="808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sp>
          <p:nvSpPr>
            <p:cNvPr id="19" name="Figura a mano libera 18"/>
            <p:cNvSpPr/>
            <p:nvPr/>
          </p:nvSpPr>
          <p:spPr>
            <a:xfrm>
              <a:off x="621102" y="3950898"/>
              <a:ext cx="879894" cy="163977"/>
            </a:xfrm>
            <a:custGeom>
              <a:avLst/>
              <a:gdLst>
                <a:gd name="connsiteX0" fmla="*/ 0 w 879894"/>
                <a:gd name="connsiteY0" fmla="*/ 163902 h 163977"/>
                <a:gd name="connsiteX1" fmla="*/ 422694 w 879894"/>
                <a:gd name="connsiteY1" fmla="*/ 163902 h 163977"/>
                <a:gd name="connsiteX2" fmla="*/ 569343 w 879894"/>
                <a:gd name="connsiteY2" fmla="*/ 155276 h 163977"/>
                <a:gd name="connsiteX3" fmla="*/ 776377 w 879894"/>
                <a:gd name="connsiteY3" fmla="*/ 86264 h 163977"/>
                <a:gd name="connsiteX4" fmla="*/ 879894 w 879894"/>
                <a:gd name="connsiteY4" fmla="*/ 0 h 16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9894" h="163977">
                  <a:moveTo>
                    <a:pt x="0" y="163902"/>
                  </a:moveTo>
                  <a:lnTo>
                    <a:pt x="422694" y="163902"/>
                  </a:lnTo>
                  <a:cubicBezTo>
                    <a:pt x="517584" y="162464"/>
                    <a:pt x="510396" y="168216"/>
                    <a:pt x="569343" y="155276"/>
                  </a:cubicBezTo>
                  <a:cubicBezTo>
                    <a:pt x="628290" y="142336"/>
                    <a:pt x="724619" y="112143"/>
                    <a:pt x="776377" y="86264"/>
                  </a:cubicBezTo>
                  <a:cubicBezTo>
                    <a:pt x="828135" y="60385"/>
                    <a:pt x="854014" y="30192"/>
                    <a:pt x="879894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CasellaDiTesto 21"/>
          <p:cNvSpPr txBox="1"/>
          <p:nvPr/>
        </p:nvSpPr>
        <p:spPr>
          <a:xfrm>
            <a:off x="3603009" y="4962595"/>
            <a:ext cx="49335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Le lacune sentono un campo attraversando la base</a:t>
            </a:r>
          </a:p>
          <a:p>
            <a:r>
              <a:rPr lang="it-IT" dirty="0" smtClean="0"/>
              <a:t>Il campo le accelera verso il collettore</a:t>
            </a:r>
          </a:p>
          <a:p>
            <a:r>
              <a:rPr lang="it-IT" dirty="0" smtClean="0"/>
              <a:t>Il transistor diventa più veloce</a:t>
            </a:r>
          </a:p>
          <a:p>
            <a:r>
              <a:rPr lang="it-IT" dirty="0" smtClean="0"/>
              <a:t>C’è meno tempo per ricombinazioni in base</a:t>
            </a:r>
          </a:p>
          <a:p>
            <a:r>
              <a:rPr lang="it-IT" dirty="0" smtClean="0"/>
              <a:t>Migliora il fattore di trasporto in base </a:t>
            </a:r>
          </a:p>
          <a:p>
            <a:r>
              <a:rPr lang="it-IT" dirty="0" smtClean="0"/>
              <a:t> </a:t>
            </a:r>
            <a:r>
              <a:rPr lang="it-IT" sz="1400" dirty="0" smtClean="0"/>
              <a:t>slide 23 di «basi </a:t>
            </a:r>
            <a:r>
              <a:rPr lang="it-IT" sz="1400" dirty="0" err="1" smtClean="0"/>
              <a:t>bjt</a:t>
            </a:r>
            <a:r>
              <a:rPr lang="it-IT" sz="1400" dirty="0" smtClean="0"/>
              <a:t>»</a:t>
            </a:r>
            <a:endParaRPr lang="en-US" sz="1400" dirty="0"/>
          </a:p>
        </p:txBody>
      </p:sp>
      <p:graphicFrame>
        <p:nvGraphicFramePr>
          <p:cNvPr id="23" name="Ogget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209612"/>
              </p:ext>
            </p:extLst>
          </p:nvPr>
        </p:nvGraphicFramePr>
        <p:xfrm>
          <a:off x="7591078" y="5953220"/>
          <a:ext cx="92710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zione" r:id="rId5" imgW="533160" imgH="406080" progId="Equation.3">
                  <p:embed/>
                </p:oleObj>
              </mc:Choice>
              <mc:Fallback>
                <p:oleObj name="Equazione" r:id="rId5" imgW="533160" imgH="406080" progId="Equation.3">
                  <p:embed/>
                  <p:pic>
                    <p:nvPicPr>
                      <p:cNvPr id="0" name="Ogget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1078" y="5953220"/>
                        <a:ext cx="927100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Connettore 1 25"/>
          <p:cNvCxnSpPr/>
          <p:nvPr/>
        </p:nvCxnSpPr>
        <p:spPr>
          <a:xfrm flipV="1">
            <a:off x="6585141" y="1517489"/>
            <a:ext cx="1" cy="286955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 flipH="1">
            <a:off x="728107" y="3104665"/>
            <a:ext cx="27384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4066300" y="3891117"/>
            <a:ext cx="1695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/>
              <a:t>p</a:t>
            </a:r>
            <a:r>
              <a:rPr lang="it-IT" sz="1400" b="1" dirty="0" smtClean="0"/>
              <a:t>rocesso costruttivo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68181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8" grpId="0" animBg="1"/>
      <p:bldP spid="13" grpId="0"/>
      <p:bldP spid="16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1" y="2548128"/>
            <a:ext cx="4633913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51" name="Connettore 1 2050"/>
          <p:cNvCxnSpPr/>
          <p:nvPr/>
        </p:nvCxnSpPr>
        <p:spPr>
          <a:xfrm flipV="1">
            <a:off x="6846361" y="330429"/>
            <a:ext cx="1196680" cy="6045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0" y="0"/>
            <a:ext cx="2496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Resistenza di base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82913" y="5164358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Fig. 4.12</a:t>
            </a:r>
            <a:endParaRPr lang="en-US" dirty="0"/>
          </a:p>
        </p:txBody>
      </p:sp>
      <p:grpSp>
        <p:nvGrpSpPr>
          <p:cNvPr id="5" name="Gruppo 4"/>
          <p:cNvGrpSpPr/>
          <p:nvPr/>
        </p:nvGrpSpPr>
        <p:grpSpPr>
          <a:xfrm>
            <a:off x="5729576" y="433370"/>
            <a:ext cx="3226663" cy="2802654"/>
            <a:chOff x="5729576" y="845129"/>
            <a:chExt cx="3226663" cy="2802654"/>
          </a:xfrm>
        </p:grpSpPr>
        <p:sp>
          <p:nvSpPr>
            <p:cNvPr id="17" name="Rettangolo 16"/>
            <p:cNvSpPr/>
            <p:nvPr/>
          </p:nvSpPr>
          <p:spPr>
            <a:xfrm>
              <a:off x="5729576" y="1544786"/>
              <a:ext cx="3206605" cy="2102997"/>
            </a:xfrm>
            <a:prstGeom prst="rect">
              <a:avLst/>
            </a:prstGeom>
            <a:solidFill>
              <a:srgbClr val="FFCCC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smtClean="0"/>
                <a:t>Collettore p</a:t>
              </a:r>
              <a:endParaRPr lang="en-US" b="1" dirty="0"/>
            </a:p>
          </p:txBody>
        </p:sp>
        <p:sp>
          <p:nvSpPr>
            <p:cNvPr id="18" name="Rettangolo arrotondato 17"/>
            <p:cNvSpPr/>
            <p:nvPr/>
          </p:nvSpPr>
          <p:spPr>
            <a:xfrm>
              <a:off x="5929744" y="1052946"/>
              <a:ext cx="2698054" cy="1140108"/>
            </a:xfrm>
            <a:prstGeom prst="roundRect">
              <a:avLst>
                <a:gd name="adj" fmla="val 44616"/>
              </a:avLst>
            </a:prstGeom>
            <a:gradFill>
              <a:gsLst>
                <a:gs pos="0">
                  <a:srgbClr val="00B050"/>
                </a:gs>
                <a:gs pos="100000">
                  <a:srgbClr val="D9FDD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b"/>
            <a:lstStyle/>
            <a:p>
              <a:pPr algn="r"/>
              <a:r>
                <a:rPr lang="it-IT" b="1" dirty="0" smtClean="0"/>
                <a:t>Base n</a:t>
              </a:r>
              <a:endParaRPr lang="en-US" b="1" dirty="0"/>
            </a:p>
          </p:txBody>
        </p:sp>
        <p:sp>
          <p:nvSpPr>
            <p:cNvPr id="19" name="Rettangolo arrotondato 18"/>
            <p:cNvSpPr/>
            <p:nvPr/>
          </p:nvSpPr>
          <p:spPr>
            <a:xfrm>
              <a:off x="6243988" y="1173604"/>
              <a:ext cx="1411685" cy="742363"/>
            </a:xfrm>
            <a:prstGeom prst="roundRect">
              <a:avLst>
                <a:gd name="adj" fmla="val 35330"/>
              </a:avLst>
            </a:prstGeom>
            <a:gradFill>
              <a:gsLst>
                <a:gs pos="34600">
                  <a:srgbClr val="FF0000"/>
                </a:gs>
                <a:gs pos="0">
                  <a:srgbClr val="FF0000"/>
                </a:gs>
                <a:gs pos="100000">
                  <a:srgbClr val="FFF7D7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it-IT" b="1" dirty="0" smtClean="0"/>
                <a:t>Emettitore</a:t>
              </a:r>
              <a:endParaRPr lang="en-US" b="1" dirty="0"/>
            </a:p>
          </p:txBody>
        </p:sp>
        <p:sp>
          <p:nvSpPr>
            <p:cNvPr id="20" name="Rettangolo 19"/>
            <p:cNvSpPr/>
            <p:nvPr/>
          </p:nvSpPr>
          <p:spPr>
            <a:xfrm rot="5400000">
              <a:off x="6993079" y="-418374"/>
              <a:ext cx="699658" cy="3226663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baseline="30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Rettangolo 23"/>
          <p:cNvSpPr/>
          <p:nvPr/>
        </p:nvSpPr>
        <p:spPr>
          <a:xfrm>
            <a:off x="6589986" y="959841"/>
            <a:ext cx="520262" cy="173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ttangolo 25"/>
          <p:cNvSpPr/>
          <p:nvPr/>
        </p:nvSpPr>
        <p:spPr>
          <a:xfrm>
            <a:off x="7782910" y="962352"/>
            <a:ext cx="520262" cy="173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ttangolo 26"/>
          <p:cNvSpPr/>
          <p:nvPr/>
        </p:nvSpPr>
        <p:spPr>
          <a:xfrm>
            <a:off x="5740085" y="3256810"/>
            <a:ext cx="3196095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sellaDiTesto 24"/>
          <p:cNvSpPr txBox="1"/>
          <p:nvPr/>
        </p:nvSpPr>
        <p:spPr>
          <a:xfrm>
            <a:off x="6445482" y="629309"/>
            <a:ext cx="801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contatto</a:t>
            </a:r>
            <a:endParaRPr lang="en-US" sz="1400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7635009" y="623043"/>
            <a:ext cx="801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contatto</a:t>
            </a:r>
            <a:endParaRPr lang="en-US" sz="1400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6985651" y="3223699"/>
            <a:ext cx="801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contatto</a:t>
            </a:r>
            <a:endParaRPr lang="en-US" sz="1400" dirty="0"/>
          </a:p>
        </p:txBody>
      </p:sp>
      <p:cxnSp>
        <p:nvCxnSpPr>
          <p:cNvPr id="31" name="Connettore 1 30"/>
          <p:cNvCxnSpPr/>
          <p:nvPr/>
        </p:nvCxnSpPr>
        <p:spPr>
          <a:xfrm>
            <a:off x="6846361" y="49906"/>
            <a:ext cx="0" cy="573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8043041" y="43861"/>
            <a:ext cx="0" cy="573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CasellaDiTesto 2047"/>
          <p:cNvSpPr txBox="1"/>
          <p:nvPr/>
        </p:nvSpPr>
        <p:spPr>
          <a:xfrm>
            <a:off x="7198473" y="188405"/>
            <a:ext cx="4748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V</a:t>
            </a:r>
            <a:r>
              <a:rPr lang="it-IT" baseline="-25000" dirty="0" smtClean="0"/>
              <a:t>EB</a:t>
            </a:r>
            <a:endParaRPr lang="en-US" baseline="-25000" dirty="0"/>
          </a:p>
        </p:txBody>
      </p:sp>
      <p:sp>
        <p:nvSpPr>
          <p:cNvPr id="2052" name="Figura a mano libera 2051"/>
          <p:cNvSpPr/>
          <p:nvPr/>
        </p:nvSpPr>
        <p:spPr>
          <a:xfrm>
            <a:off x="6968359" y="1164793"/>
            <a:ext cx="1109545" cy="475341"/>
          </a:xfrm>
          <a:custGeom>
            <a:avLst/>
            <a:gdLst>
              <a:gd name="connsiteX0" fmla="*/ 1103586 w 1109545"/>
              <a:gd name="connsiteY0" fmla="*/ 0 h 475341"/>
              <a:gd name="connsiteX1" fmla="*/ 1072055 w 1109545"/>
              <a:gd name="connsiteY1" fmla="*/ 236482 h 475341"/>
              <a:gd name="connsiteX2" fmla="*/ 819807 w 1109545"/>
              <a:gd name="connsiteY2" fmla="*/ 441434 h 475341"/>
              <a:gd name="connsiteX3" fmla="*/ 0 w 1109545"/>
              <a:gd name="connsiteY3" fmla="*/ 472965 h 475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545" h="475341">
                <a:moveTo>
                  <a:pt x="1103586" y="0"/>
                </a:moveTo>
                <a:cubicBezTo>
                  <a:pt x="1111469" y="81455"/>
                  <a:pt x="1119352" y="162910"/>
                  <a:pt x="1072055" y="236482"/>
                </a:cubicBezTo>
                <a:cubicBezTo>
                  <a:pt x="1024758" y="310054"/>
                  <a:pt x="998483" y="402020"/>
                  <a:pt x="819807" y="441434"/>
                </a:cubicBezTo>
                <a:cubicBezTo>
                  <a:pt x="641131" y="480848"/>
                  <a:pt x="320565" y="476906"/>
                  <a:pt x="0" y="472965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Freccia in giù 2052"/>
          <p:cNvSpPr/>
          <p:nvPr/>
        </p:nvSpPr>
        <p:spPr>
          <a:xfrm>
            <a:off x="6684579" y="1266599"/>
            <a:ext cx="283780" cy="7180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CasellaDiTesto 2054"/>
          <p:cNvSpPr txBox="1"/>
          <p:nvPr/>
        </p:nvSpPr>
        <p:spPr>
          <a:xfrm>
            <a:off x="4755451" y="3647782"/>
            <a:ext cx="42724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Base corta significa, in questo caso, un percorso resistivo per la corrente di base I</a:t>
            </a:r>
            <a:r>
              <a:rPr lang="it-IT" baseline="-25000" dirty="0" smtClean="0"/>
              <a:t>B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 smtClean="0"/>
              <a:t>Vi sarà una caduta di potenziale al termine del percorso.</a:t>
            </a:r>
          </a:p>
          <a:p>
            <a:endParaRPr lang="it-IT" dirty="0" smtClean="0"/>
          </a:p>
          <a:p>
            <a:r>
              <a:rPr lang="it-IT" dirty="0" smtClean="0"/>
              <a:t>Vi è una V</a:t>
            </a:r>
            <a:r>
              <a:rPr lang="it-IT" baseline="-25000" dirty="0" smtClean="0"/>
              <a:t>BE</a:t>
            </a:r>
            <a:r>
              <a:rPr lang="it-IT" dirty="0" smtClean="0"/>
              <a:t> maggiore sul bordo dell’emettitore che non al centro.</a:t>
            </a:r>
          </a:p>
          <a:p>
            <a:endParaRPr lang="it-IT" dirty="0"/>
          </a:p>
          <a:p>
            <a:r>
              <a:rPr lang="it-IT" dirty="0" smtClean="0"/>
              <a:t>La corrente da Emettitore a Base e Collettore si concentra sui bordi</a:t>
            </a:r>
            <a:endParaRPr lang="en-US" dirty="0"/>
          </a:p>
        </p:txBody>
      </p:sp>
      <p:sp>
        <p:nvSpPr>
          <p:cNvPr id="2056" name="Ovale 2055"/>
          <p:cNvSpPr/>
          <p:nvPr/>
        </p:nvSpPr>
        <p:spPr>
          <a:xfrm>
            <a:off x="2081048" y="3429000"/>
            <a:ext cx="472966" cy="4020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24" y="474018"/>
            <a:ext cx="4633913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0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  <p:bldP spid="20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590550" y="1133027"/>
            <a:ext cx="8345631" cy="2102997"/>
          </a:xfrm>
          <a:prstGeom prst="rect">
            <a:avLst/>
          </a:prstGeom>
          <a:solidFill>
            <a:srgbClr val="FFCC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Collettore p</a:t>
            </a:r>
            <a:endParaRPr lang="en-US" b="1" dirty="0"/>
          </a:p>
        </p:txBody>
      </p:sp>
      <p:sp>
        <p:nvSpPr>
          <p:cNvPr id="15" name="Rettangolo arrotondato 14"/>
          <p:cNvSpPr/>
          <p:nvPr/>
        </p:nvSpPr>
        <p:spPr>
          <a:xfrm>
            <a:off x="5929744" y="641187"/>
            <a:ext cx="2698054" cy="1140108"/>
          </a:xfrm>
          <a:prstGeom prst="roundRect">
            <a:avLst>
              <a:gd name="adj" fmla="val 44616"/>
            </a:avLst>
          </a:prstGeom>
          <a:gradFill>
            <a:gsLst>
              <a:gs pos="0">
                <a:srgbClr val="00B050"/>
              </a:gs>
              <a:gs pos="100000">
                <a:srgbClr val="D9FDD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algn="r"/>
            <a:r>
              <a:rPr lang="it-IT" b="1" dirty="0" smtClean="0"/>
              <a:t>B</a:t>
            </a:r>
            <a:endParaRPr lang="en-US" b="1" dirty="0"/>
          </a:p>
        </p:txBody>
      </p:sp>
      <p:sp>
        <p:nvSpPr>
          <p:cNvPr id="16" name="Rettangolo arrotondato 15"/>
          <p:cNvSpPr/>
          <p:nvPr/>
        </p:nvSpPr>
        <p:spPr>
          <a:xfrm>
            <a:off x="6553200" y="761845"/>
            <a:ext cx="1102473" cy="742363"/>
          </a:xfrm>
          <a:prstGeom prst="roundRect">
            <a:avLst>
              <a:gd name="adj" fmla="val 35330"/>
            </a:avLst>
          </a:prstGeom>
          <a:gradFill>
            <a:gsLst>
              <a:gs pos="34600">
                <a:srgbClr val="FF0000"/>
              </a:gs>
              <a:gs pos="0">
                <a:srgbClr val="FF0000"/>
              </a:gs>
              <a:gs pos="100000">
                <a:srgbClr val="FFF7D7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it-IT" b="1" dirty="0"/>
              <a:t>E</a:t>
            </a:r>
            <a:endParaRPr lang="en-US" b="1" dirty="0"/>
          </a:p>
        </p:txBody>
      </p:sp>
      <p:sp>
        <p:nvSpPr>
          <p:cNvPr id="20" name="Rettangolo 19"/>
          <p:cNvSpPr/>
          <p:nvPr/>
        </p:nvSpPr>
        <p:spPr>
          <a:xfrm>
            <a:off x="590551" y="3223700"/>
            <a:ext cx="8345630" cy="788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ttangolo arrotondato 28"/>
          <p:cNvSpPr/>
          <p:nvPr/>
        </p:nvSpPr>
        <p:spPr>
          <a:xfrm>
            <a:off x="1014844" y="660237"/>
            <a:ext cx="4414406" cy="1140108"/>
          </a:xfrm>
          <a:prstGeom prst="roundRect">
            <a:avLst>
              <a:gd name="adj" fmla="val 44616"/>
            </a:avLst>
          </a:prstGeom>
          <a:gradFill>
            <a:gsLst>
              <a:gs pos="0">
                <a:srgbClr val="00B050"/>
              </a:gs>
              <a:gs pos="100000">
                <a:srgbClr val="D9FDD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algn="ctr"/>
            <a:r>
              <a:rPr lang="it-IT" b="1" dirty="0" smtClean="0"/>
              <a:t>B</a:t>
            </a:r>
            <a:endParaRPr lang="en-US" b="1" dirty="0"/>
          </a:p>
        </p:txBody>
      </p:sp>
      <p:sp>
        <p:nvSpPr>
          <p:cNvPr id="30" name="Rettangolo arrotondato 29"/>
          <p:cNvSpPr/>
          <p:nvPr/>
        </p:nvSpPr>
        <p:spPr>
          <a:xfrm>
            <a:off x="1466851" y="761844"/>
            <a:ext cx="1143000" cy="742363"/>
          </a:xfrm>
          <a:prstGeom prst="roundRect">
            <a:avLst>
              <a:gd name="adj" fmla="val 35330"/>
            </a:avLst>
          </a:prstGeom>
          <a:gradFill>
            <a:gsLst>
              <a:gs pos="34600">
                <a:srgbClr val="FF0000"/>
              </a:gs>
              <a:gs pos="0">
                <a:srgbClr val="FF0000"/>
              </a:gs>
              <a:gs pos="100000">
                <a:srgbClr val="FFF7D7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it-IT" b="1" dirty="0"/>
              <a:t>E</a:t>
            </a:r>
            <a:endParaRPr lang="en-US" b="1" dirty="0"/>
          </a:p>
        </p:txBody>
      </p:sp>
      <p:sp>
        <p:nvSpPr>
          <p:cNvPr id="31" name="Rettangolo arrotondato 30"/>
          <p:cNvSpPr/>
          <p:nvPr/>
        </p:nvSpPr>
        <p:spPr>
          <a:xfrm>
            <a:off x="3638550" y="783199"/>
            <a:ext cx="1134845" cy="742363"/>
          </a:xfrm>
          <a:prstGeom prst="roundRect">
            <a:avLst>
              <a:gd name="adj" fmla="val 35330"/>
            </a:avLst>
          </a:prstGeom>
          <a:gradFill>
            <a:gsLst>
              <a:gs pos="34600">
                <a:srgbClr val="FF0000"/>
              </a:gs>
              <a:gs pos="0">
                <a:srgbClr val="FF0000"/>
              </a:gs>
              <a:gs pos="100000">
                <a:srgbClr val="FFF7D7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it-IT" b="1" dirty="0" smtClean="0"/>
              <a:t>E</a:t>
            </a:r>
            <a:endParaRPr lang="en-US" b="1" dirty="0"/>
          </a:p>
        </p:txBody>
      </p:sp>
      <p:sp>
        <p:nvSpPr>
          <p:cNvPr id="17" name="Rettangolo 16"/>
          <p:cNvSpPr/>
          <p:nvPr/>
        </p:nvSpPr>
        <p:spPr>
          <a:xfrm rot="5400000">
            <a:off x="4423566" y="-3399646"/>
            <a:ext cx="699658" cy="836569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5041481" y="783199"/>
            <a:ext cx="1944170" cy="3498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ttangolo 31"/>
          <p:cNvSpPr/>
          <p:nvPr/>
        </p:nvSpPr>
        <p:spPr>
          <a:xfrm>
            <a:off x="5219700" y="990600"/>
            <a:ext cx="1619250" cy="142428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ttangolo 33"/>
          <p:cNvSpPr/>
          <p:nvPr/>
        </p:nvSpPr>
        <p:spPr>
          <a:xfrm>
            <a:off x="2121072" y="768545"/>
            <a:ext cx="1944170" cy="3498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ttangolo 34"/>
          <p:cNvSpPr/>
          <p:nvPr/>
        </p:nvSpPr>
        <p:spPr>
          <a:xfrm>
            <a:off x="2299291" y="991712"/>
            <a:ext cx="1619250" cy="142428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ttangolo 35"/>
          <p:cNvSpPr/>
          <p:nvPr/>
        </p:nvSpPr>
        <p:spPr>
          <a:xfrm>
            <a:off x="7787409" y="991585"/>
            <a:ext cx="643401" cy="1310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igura a mano libera 36"/>
          <p:cNvSpPr/>
          <p:nvPr/>
        </p:nvSpPr>
        <p:spPr>
          <a:xfrm>
            <a:off x="8059479" y="776178"/>
            <a:ext cx="978195" cy="233916"/>
          </a:xfrm>
          <a:custGeom>
            <a:avLst/>
            <a:gdLst>
              <a:gd name="connsiteX0" fmla="*/ 0 w 978195"/>
              <a:gd name="connsiteY0" fmla="*/ 233916 h 233916"/>
              <a:gd name="connsiteX1" fmla="*/ 0 w 978195"/>
              <a:gd name="connsiteY1" fmla="*/ 0 h 233916"/>
              <a:gd name="connsiteX2" fmla="*/ 978195 w 978195"/>
              <a:gd name="connsiteY2" fmla="*/ 0 h 23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8195" h="233916">
                <a:moveTo>
                  <a:pt x="0" y="233916"/>
                </a:moveTo>
                <a:lnTo>
                  <a:pt x="0" y="0"/>
                </a:lnTo>
                <a:lnTo>
                  <a:pt x="978195" y="0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igura a mano libera 37"/>
          <p:cNvSpPr/>
          <p:nvPr/>
        </p:nvSpPr>
        <p:spPr>
          <a:xfrm>
            <a:off x="287079" y="595425"/>
            <a:ext cx="2615609" cy="180753"/>
          </a:xfrm>
          <a:custGeom>
            <a:avLst/>
            <a:gdLst>
              <a:gd name="connsiteX0" fmla="*/ 2615609 w 2615609"/>
              <a:gd name="connsiteY0" fmla="*/ 180753 h 180753"/>
              <a:gd name="connsiteX1" fmla="*/ 2615609 w 2615609"/>
              <a:gd name="connsiteY1" fmla="*/ 10632 h 180753"/>
              <a:gd name="connsiteX2" fmla="*/ 0 w 2615609"/>
              <a:gd name="connsiteY2" fmla="*/ 0 h 18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5609" h="180753">
                <a:moveTo>
                  <a:pt x="2615609" y="180753"/>
                </a:moveTo>
                <a:lnTo>
                  <a:pt x="2615609" y="10632"/>
                </a:lnTo>
                <a:lnTo>
                  <a:pt x="0" y="0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asellaDiTesto 42"/>
          <p:cNvSpPr txBox="1"/>
          <p:nvPr/>
        </p:nvSpPr>
        <p:spPr>
          <a:xfrm>
            <a:off x="0" y="0"/>
            <a:ext cx="5442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Resistenza di base Soluzione </a:t>
            </a:r>
            <a:r>
              <a:rPr lang="it-IT" sz="2400" b="1" dirty="0" err="1" smtClean="0"/>
              <a:t>interdigitata</a:t>
            </a:r>
            <a:endParaRPr lang="it-IT" sz="2400" b="1" dirty="0" smtClean="0"/>
          </a:p>
        </p:txBody>
      </p:sp>
      <p:sp>
        <p:nvSpPr>
          <p:cNvPr id="44" name="CasellaDiTesto 43"/>
          <p:cNvSpPr txBox="1"/>
          <p:nvPr/>
        </p:nvSpPr>
        <p:spPr>
          <a:xfrm>
            <a:off x="6604162" y="5425594"/>
            <a:ext cx="2254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Controllate la fig.4.13.</a:t>
            </a:r>
          </a:p>
          <a:p>
            <a:r>
              <a:rPr lang="it-IT" dirty="0" smtClean="0"/>
              <a:t>Ma questa è meglio.</a:t>
            </a:r>
          </a:p>
          <a:p>
            <a:r>
              <a:rPr lang="it-IT" dirty="0" smtClean="0"/>
              <a:t>E’ un Darlington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3587"/>
            <a:ext cx="5962650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496" y="3559838"/>
            <a:ext cx="2146300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86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15783"/>
            <a:ext cx="4784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Modulazione della larghezza di base</a:t>
            </a:r>
          </a:p>
        </p:txBody>
      </p:sp>
      <p:sp>
        <p:nvSpPr>
          <p:cNvPr id="26" name="Figura a mano libera 25"/>
          <p:cNvSpPr/>
          <p:nvPr/>
        </p:nvSpPr>
        <p:spPr>
          <a:xfrm flipV="1">
            <a:off x="3854763" y="1857960"/>
            <a:ext cx="4140084" cy="2161309"/>
          </a:xfrm>
          <a:custGeom>
            <a:avLst/>
            <a:gdLst>
              <a:gd name="connsiteX0" fmla="*/ 0 w 6622473"/>
              <a:gd name="connsiteY0" fmla="*/ 0 h 2161309"/>
              <a:gd name="connsiteX1" fmla="*/ 1884218 w 6622473"/>
              <a:gd name="connsiteY1" fmla="*/ 0 h 2161309"/>
              <a:gd name="connsiteX2" fmla="*/ 2563091 w 6622473"/>
              <a:gd name="connsiteY2" fmla="*/ 110837 h 2161309"/>
              <a:gd name="connsiteX3" fmla="*/ 3325091 w 6622473"/>
              <a:gd name="connsiteY3" fmla="*/ 512618 h 2161309"/>
              <a:gd name="connsiteX4" fmla="*/ 3740727 w 6622473"/>
              <a:gd name="connsiteY4" fmla="*/ 651164 h 2161309"/>
              <a:gd name="connsiteX5" fmla="*/ 4197927 w 6622473"/>
              <a:gd name="connsiteY5" fmla="*/ 665018 h 2161309"/>
              <a:gd name="connsiteX6" fmla="*/ 6622473 w 6622473"/>
              <a:gd name="connsiteY6" fmla="*/ 678873 h 2161309"/>
              <a:gd name="connsiteX7" fmla="*/ 6622473 w 6622473"/>
              <a:gd name="connsiteY7" fmla="*/ 2161309 h 2161309"/>
              <a:gd name="connsiteX8" fmla="*/ 3934691 w 6622473"/>
              <a:gd name="connsiteY8" fmla="*/ 2147455 h 2161309"/>
              <a:gd name="connsiteX9" fmla="*/ 3629891 w 6622473"/>
              <a:gd name="connsiteY9" fmla="*/ 2092037 h 2161309"/>
              <a:gd name="connsiteX10" fmla="*/ 3297382 w 6622473"/>
              <a:gd name="connsiteY10" fmla="*/ 1981200 h 2161309"/>
              <a:gd name="connsiteX11" fmla="*/ 3089564 w 6622473"/>
              <a:gd name="connsiteY11" fmla="*/ 1870364 h 2161309"/>
              <a:gd name="connsiteX12" fmla="*/ 2618509 w 6622473"/>
              <a:gd name="connsiteY12" fmla="*/ 1607127 h 2161309"/>
              <a:gd name="connsiteX13" fmla="*/ 2327564 w 6622473"/>
              <a:gd name="connsiteY13" fmla="*/ 1524000 h 2161309"/>
              <a:gd name="connsiteX14" fmla="*/ 1870364 w 6622473"/>
              <a:gd name="connsiteY14" fmla="*/ 1468582 h 2161309"/>
              <a:gd name="connsiteX15" fmla="*/ 1233055 w 6622473"/>
              <a:gd name="connsiteY15" fmla="*/ 1454727 h 2161309"/>
              <a:gd name="connsiteX16" fmla="*/ 526473 w 6622473"/>
              <a:gd name="connsiteY16" fmla="*/ 1454727 h 2161309"/>
              <a:gd name="connsiteX17" fmla="*/ 0 w 6622473"/>
              <a:gd name="connsiteY17" fmla="*/ 1454727 h 2161309"/>
              <a:gd name="connsiteX18" fmla="*/ 0 w 6622473"/>
              <a:gd name="connsiteY18" fmla="*/ 0 h 216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622473" h="2161309">
                <a:moveTo>
                  <a:pt x="0" y="0"/>
                </a:moveTo>
                <a:lnTo>
                  <a:pt x="1884218" y="0"/>
                </a:lnTo>
                <a:lnTo>
                  <a:pt x="2563091" y="110837"/>
                </a:lnTo>
                <a:lnTo>
                  <a:pt x="3325091" y="512618"/>
                </a:lnTo>
                <a:lnTo>
                  <a:pt x="3740727" y="651164"/>
                </a:lnTo>
                <a:lnTo>
                  <a:pt x="4197927" y="665018"/>
                </a:lnTo>
                <a:lnTo>
                  <a:pt x="6622473" y="678873"/>
                </a:lnTo>
                <a:lnTo>
                  <a:pt x="6622473" y="2161309"/>
                </a:lnTo>
                <a:lnTo>
                  <a:pt x="3934691" y="2147455"/>
                </a:lnTo>
                <a:lnTo>
                  <a:pt x="3629891" y="2092037"/>
                </a:lnTo>
                <a:lnTo>
                  <a:pt x="3297382" y="1981200"/>
                </a:lnTo>
                <a:lnTo>
                  <a:pt x="3089564" y="1870364"/>
                </a:lnTo>
                <a:lnTo>
                  <a:pt x="2618509" y="1607127"/>
                </a:lnTo>
                <a:lnTo>
                  <a:pt x="2327564" y="1524000"/>
                </a:lnTo>
                <a:lnTo>
                  <a:pt x="1870364" y="1468582"/>
                </a:lnTo>
                <a:lnTo>
                  <a:pt x="1233055" y="1454727"/>
                </a:lnTo>
                <a:lnTo>
                  <a:pt x="526473" y="1454727"/>
                </a:lnTo>
                <a:lnTo>
                  <a:pt x="0" y="14547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uppo 84"/>
          <p:cNvGrpSpPr/>
          <p:nvPr/>
        </p:nvGrpSpPr>
        <p:grpSpPr>
          <a:xfrm>
            <a:off x="577889" y="1497742"/>
            <a:ext cx="7412045" cy="2521527"/>
            <a:chOff x="577889" y="914400"/>
            <a:chExt cx="7412045" cy="2521527"/>
          </a:xfrm>
        </p:grpSpPr>
        <p:grpSp>
          <p:nvGrpSpPr>
            <p:cNvPr id="27" name="Gruppo 26"/>
            <p:cNvGrpSpPr/>
            <p:nvPr/>
          </p:nvGrpSpPr>
          <p:grpSpPr>
            <a:xfrm flipV="1">
              <a:off x="3851919" y="914400"/>
              <a:ext cx="4138015" cy="1051017"/>
              <a:chOff x="1214651" y="1978925"/>
              <a:chExt cx="6619164" cy="632691"/>
            </a:xfrm>
          </p:grpSpPr>
          <p:sp>
            <p:nvSpPr>
              <p:cNvPr id="28" name="Figura a mano libera 27"/>
              <p:cNvSpPr/>
              <p:nvPr/>
            </p:nvSpPr>
            <p:spPr>
              <a:xfrm>
                <a:off x="3084394" y="1978925"/>
                <a:ext cx="2934269" cy="632691"/>
              </a:xfrm>
              <a:custGeom>
                <a:avLst/>
                <a:gdLst>
                  <a:gd name="connsiteX0" fmla="*/ 0 w 2934269"/>
                  <a:gd name="connsiteY0" fmla="*/ 0 h 632691"/>
                  <a:gd name="connsiteX1" fmla="*/ 777922 w 2934269"/>
                  <a:gd name="connsiteY1" fmla="*/ 136478 h 632691"/>
                  <a:gd name="connsiteX2" fmla="*/ 1473958 w 2934269"/>
                  <a:gd name="connsiteY2" fmla="*/ 477672 h 632691"/>
                  <a:gd name="connsiteX3" fmla="*/ 2060812 w 2934269"/>
                  <a:gd name="connsiteY3" fmla="*/ 614150 h 632691"/>
                  <a:gd name="connsiteX4" fmla="*/ 2934269 w 2934269"/>
                  <a:gd name="connsiteY4" fmla="*/ 627797 h 632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4269" h="632691">
                    <a:moveTo>
                      <a:pt x="0" y="0"/>
                    </a:moveTo>
                    <a:cubicBezTo>
                      <a:pt x="266131" y="28433"/>
                      <a:pt x="532262" y="56866"/>
                      <a:pt x="777922" y="136478"/>
                    </a:cubicBezTo>
                    <a:cubicBezTo>
                      <a:pt x="1023582" y="216090"/>
                      <a:pt x="1260143" y="398060"/>
                      <a:pt x="1473958" y="477672"/>
                    </a:cubicBezTo>
                    <a:cubicBezTo>
                      <a:pt x="1687773" y="557284"/>
                      <a:pt x="1817427" y="589129"/>
                      <a:pt x="2060812" y="614150"/>
                    </a:cubicBezTo>
                    <a:cubicBezTo>
                      <a:pt x="2304197" y="639171"/>
                      <a:pt x="2619233" y="633484"/>
                      <a:pt x="2934269" y="627797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Connettore 1 28"/>
              <p:cNvCxnSpPr/>
              <p:nvPr/>
            </p:nvCxnSpPr>
            <p:spPr>
              <a:xfrm>
                <a:off x="6018663" y="2611616"/>
                <a:ext cx="18151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ttore 1 29"/>
              <p:cNvCxnSpPr>
                <a:stCxn id="28" idx="0"/>
              </p:cNvCxnSpPr>
              <p:nvPr/>
            </p:nvCxnSpPr>
            <p:spPr>
              <a:xfrm flipH="1">
                <a:off x="1214651" y="1978925"/>
                <a:ext cx="186974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uppo 30"/>
            <p:cNvGrpSpPr/>
            <p:nvPr/>
          </p:nvGrpSpPr>
          <p:grpSpPr>
            <a:xfrm flipV="1">
              <a:off x="3851919" y="1649861"/>
              <a:ext cx="4138015" cy="1051017"/>
              <a:chOff x="1214651" y="1978925"/>
              <a:chExt cx="6619164" cy="632691"/>
            </a:xfrm>
          </p:grpSpPr>
          <p:sp>
            <p:nvSpPr>
              <p:cNvPr id="32" name="Figura a mano libera 31"/>
              <p:cNvSpPr/>
              <p:nvPr/>
            </p:nvSpPr>
            <p:spPr>
              <a:xfrm>
                <a:off x="3084394" y="1978925"/>
                <a:ext cx="2934269" cy="632691"/>
              </a:xfrm>
              <a:custGeom>
                <a:avLst/>
                <a:gdLst>
                  <a:gd name="connsiteX0" fmla="*/ 0 w 2934269"/>
                  <a:gd name="connsiteY0" fmla="*/ 0 h 632691"/>
                  <a:gd name="connsiteX1" fmla="*/ 777922 w 2934269"/>
                  <a:gd name="connsiteY1" fmla="*/ 136478 h 632691"/>
                  <a:gd name="connsiteX2" fmla="*/ 1473958 w 2934269"/>
                  <a:gd name="connsiteY2" fmla="*/ 477672 h 632691"/>
                  <a:gd name="connsiteX3" fmla="*/ 2060812 w 2934269"/>
                  <a:gd name="connsiteY3" fmla="*/ 614150 h 632691"/>
                  <a:gd name="connsiteX4" fmla="*/ 2934269 w 2934269"/>
                  <a:gd name="connsiteY4" fmla="*/ 627797 h 632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4269" h="632691">
                    <a:moveTo>
                      <a:pt x="0" y="0"/>
                    </a:moveTo>
                    <a:cubicBezTo>
                      <a:pt x="266131" y="28433"/>
                      <a:pt x="532262" y="56866"/>
                      <a:pt x="777922" y="136478"/>
                    </a:cubicBezTo>
                    <a:cubicBezTo>
                      <a:pt x="1023582" y="216090"/>
                      <a:pt x="1260143" y="398060"/>
                      <a:pt x="1473958" y="477672"/>
                    </a:cubicBezTo>
                    <a:cubicBezTo>
                      <a:pt x="1687773" y="557284"/>
                      <a:pt x="1817427" y="589129"/>
                      <a:pt x="2060812" y="614150"/>
                    </a:cubicBezTo>
                    <a:cubicBezTo>
                      <a:pt x="2304197" y="639171"/>
                      <a:pt x="2619233" y="633484"/>
                      <a:pt x="2934269" y="627797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Connettore 1 32"/>
              <p:cNvCxnSpPr/>
              <p:nvPr/>
            </p:nvCxnSpPr>
            <p:spPr>
              <a:xfrm>
                <a:off x="6018663" y="2611616"/>
                <a:ext cx="1815152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1 33"/>
              <p:cNvCxnSpPr>
                <a:stCxn id="32" idx="0"/>
              </p:cNvCxnSpPr>
              <p:nvPr/>
            </p:nvCxnSpPr>
            <p:spPr>
              <a:xfrm flipH="1">
                <a:off x="1214651" y="1978925"/>
                <a:ext cx="186974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o 35"/>
            <p:cNvGrpSpPr/>
            <p:nvPr/>
          </p:nvGrpSpPr>
          <p:grpSpPr>
            <a:xfrm flipV="1">
              <a:off x="3851919" y="2384910"/>
              <a:ext cx="4138015" cy="1051017"/>
              <a:chOff x="1214651" y="1978925"/>
              <a:chExt cx="6619164" cy="632691"/>
            </a:xfrm>
          </p:grpSpPr>
          <p:sp>
            <p:nvSpPr>
              <p:cNvPr id="37" name="Figura a mano libera 36"/>
              <p:cNvSpPr/>
              <p:nvPr/>
            </p:nvSpPr>
            <p:spPr>
              <a:xfrm>
                <a:off x="3084394" y="1978925"/>
                <a:ext cx="2934269" cy="632691"/>
              </a:xfrm>
              <a:custGeom>
                <a:avLst/>
                <a:gdLst>
                  <a:gd name="connsiteX0" fmla="*/ 0 w 2934269"/>
                  <a:gd name="connsiteY0" fmla="*/ 0 h 632691"/>
                  <a:gd name="connsiteX1" fmla="*/ 777922 w 2934269"/>
                  <a:gd name="connsiteY1" fmla="*/ 136478 h 632691"/>
                  <a:gd name="connsiteX2" fmla="*/ 1473958 w 2934269"/>
                  <a:gd name="connsiteY2" fmla="*/ 477672 h 632691"/>
                  <a:gd name="connsiteX3" fmla="*/ 2060812 w 2934269"/>
                  <a:gd name="connsiteY3" fmla="*/ 614150 h 632691"/>
                  <a:gd name="connsiteX4" fmla="*/ 2934269 w 2934269"/>
                  <a:gd name="connsiteY4" fmla="*/ 627797 h 632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4269" h="632691">
                    <a:moveTo>
                      <a:pt x="0" y="0"/>
                    </a:moveTo>
                    <a:cubicBezTo>
                      <a:pt x="266131" y="28433"/>
                      <a:pt x="532262" y="56866"/>
                      <a:pt x="777922" y="136478"/>
                    </a:cubicBezTo>
                    <a:cubicBezTo>
                      <a:pt x="1023582" y="216090"/>
                      <a:pt x="1260143" y="398060"/>
                      <a:pt x="1473958" y="477672"/>
                    </a:cubicBezTo>
                    <a:cubicBezTo>
                      <a:pt x="1687773" y="557284"/>
                      <a:pt x="1817427" y="589129"/>
                      <a:pt x="2060812" y="614150"/>
                    </a:cubicBezTo>
                    <a:cubicBezTo>
                      <a:pt x="2304197" y="639171"/>
                      <a:pt x="2619233" y="633484"/>
                      <a:pt x="2934269" y="627797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Connettore 1 37"/>
              <p:cNvCxnSpPr/>
              <p:nvPr/>
            </p:nvCxnSpPr>
            <p:spPr>
              <a:xfrm>
                <a:off x="6018663" y="2611616"/>
                <a:ext cx="18151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1 38"/>
              <p:cNvCxnSpPr>
                <a:stCxn id="37" idx="0"/>
              </p:cNvCxnSpPr>
              <p:nvPr/>
            </p:nvCxnSpPr>
            <p:spPr>
              <a:xfrm flipH="1">
                <a:off x="1214651" y="1978925"/>
                <a:ext cx="186974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Figura a mano libera 39"/>
            <p:cNvSpPr/>
            <p:nvPr/>
          </p:nvSpPr>
          <p:spPr>
            <a:xfrm flipH="1" flipV="1">
              <a:off x="577889" y="1274618"/>
              <a:ext cx="4140084" cy="2161309"/>
            </a:xfrm>
            <a:custGeom>
              <a:avLst/>
              <a:gdLst>
                <a:gd name="connsiteX0" fmla="*/ 0 w 6622473"/>
                <a:gd name="connsiteY0" fmla="*/ 0 h 2161309"/>
                <a:gd name="connsiteX1" fmla="*/ 1884218 w 6622473"/>
                <a:gd name="connsiteY1" fmla="*/ 0 h 2161309"/>
                <a:gd name="connsiteX2" fmla="*/ 2563091 w 6622473"/>
                <a:gd name="connsiteY2" fmla="*/ 110837 h 2161309"/>
                <a:gd name="connsiteX3" fmla="*/ 3325091 w 6622473"/>
                <a:gd name="connsiteY3" fmla="*/ 512618 h 2161309"/>
                <a:gd name="connsiteX4" fmla="*/ 3740727 w 6622473"/>
                <a:gd name="connsiteY4" fmla="*/ 651164 h 2161309"/>
                <a:gd name="connsiteX5" fmla="*/ 4197927 w 6622473"/>
                <a:gd name="connsiteY5" fmla="*/ 665018 h 2161309"/>
                <a:gd name="connsiteX6" fmla="*/ 6622473 w 6622473"/>
                <a:gd name="connsiteY6" fmla="*/ 678873 h 2161309"/>
                <a:gd name="connsiteX7" fmla="*/ 6622473 w 6622473"/>
                <a:gd name="connsiteY7" fmla="*/ 2161309 h 2161309"/>
                <a:gd name="connsiteX8" fmla="*/ 3934691 w 6622473"/>
                <a:gd name="connsiteY8" fmla="*/ 2147455 h 2161309"/>
                <a:gd name="connsiteX9" fmla="*/ 3629891 w 6622473"/>
                <a:gd name="connsiteY9" fmla="*/ 2092037 h 2161309"/>
                <a:gd name="connsiteX10" fmla="*/ 3297382 w 6622473"/>
                <a:gd name="connsiteY10" fmla="*/ 1981200 h 2161309"/>
                <a:gd name="connsiteX11" fmla="*/ 3089564 w 6622473"/>
                <a:gd name="connsiteY11" fmla="*/ 1870364 h 2161309"/>
                <a:gd name="connsiteX12" fmla="*/ 2618509 w 6622473"/>
                <a:gd name="connsiteY12" fmla="*/ 1607127 h 2161309"/>
                <a:gd name="connsiteX13" fmla="*/ 2327564 w 6622473"/>
                <a:gd name="connsiteY13" fmla="*/ 1524000 h 2161309"/>
                <a:gd name="connsiteX14" fmla="*/ 1870364 w 6622473"/>
                <a:gd name="connsiteY14" fmla="*/ 1468582 h 2161309"/>
                <a:gd name="connsiteX15" fmla="*/ 1233055 w 6622473"/>
                <a:gd name="connsiteY15" fmla="*/ 1454727 h 2161309"/>
                <a:gd name="connsiteX16" fmla="*/ 526473 w 6622473"/>
                <a:gd name="connsiteY16" fmla="*/ 1454727 h 2161309"/>
                <a:gd name="connsiteX17" fmla="*/ 0 w 6622473"/>
                <a:gd name="connsiteY17" fmla="*/ 1454727 h 2161309"/>
                <a:gd name="connsiteX18" fmla="*/ 0 w 6622473"/>
                <a:gd name="connsiteY18" fmla="*/ 0 h 216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22473" h="2161309">
                  <a:moveTo>
                    <a:pt x="0" y="0"/>
                  </a:moveTo>
                  <a:lnTo>
                    <a:pt x="1884218" y="0"/>
                  </a:lnTo>
                  <a:lnTo>
                    <a:pt x="2563091" y="110837"/>
                  </a:lnTo>
                  <a:lnTo>
                    <a:pt x="3325091" y="512618"/>
                  </a:lnTo>
                  <a:lnTo>
                    <a:pt x="3740727" y="651164"/>
                  </a:lnTo>
                  <a:lnTo>
                    <a:pt x="4197927" y="665018"/>
                  </a:lnTo>
                  <a:lnTo>
                    <a:pt x="6622473" y="678873"/>
                  </a:lnTo>
                  <a:lnTo>
                    <a:pt x="6622473" y="2161309"/>
                  </a:lnTo>
                  <a:lnTo>
                    <a:pt x="3934691" y="2147455"/>
                  </a:lnTo>
                  <a:lnTo>
                    <a:pt x="3629891" y="2092037"/>
                  </a:lnTo>
                  <a:lnTo>
                    <a:pt x="3297382" y="1981200"/>
                  </a:lnTo>
                  <a:lnTo>
                    <a:pt x="3089564" y="1870364"/>
                  </a:lnTo>
                  <a:lnTo>
                    <a:pt x="2618509" y="1607127"/>
                  </a:lnTo>
                  <a:lnTo>
                    <a:pt x="2327564" y="1524000"/>
                  </a:lnTo>
                  <a:lnTo>
                    <a:pt x="1870364" y="1468582"/>
                  </a:lnTo>
                  <a:lnTo>
                    <a:pt x="1233055" y="1454727"/>
                  </a:lnTo>
                  <a:lnTo>
                    <a:pt x="526473" y="1454727"/>
                  </a:lnTo>
                  <a:lnTo>
                    <a:pt x="0" y="14547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uppo 40"/>
            <p:cNvGrpSpPr/>
            <p:nvPr/>
          </p:nvGrpSpPr>
          <p:grpSpPr>
            <a:xfrm flipH="1" flipV="1">
              <a:off x="582801" y="1623481"/>
              <a:ext cx="4138015" cy="341936"/>
              <a:chOff x="1214651" y="1978925"/>
              <a:chExt cx="6619164" cy="632691"/>
            </a:xfrm>
          </p:grpSpPr>
          <p:sp>
            <p:nvSpPr>
              <p:cNvPr id="42" name="Figura a mano libera 41"/>
              <p:cNvSpPr/>
              <p:nvPr/>
            </p:nvSpPr>
            <p:spPr>
              <a:xfrm>
                <a:off x="3084394" y="1978925"/>
                <a:ext cx="2934269" cy="632691"/>
              </a:xfrm>
              <a:custGeom>
                <a:avLst/>
                <a:gdLst>
                  <a:gd name="connsiteX0" fmla="*/ 0 w 2934269"/>
                  <a:gd name="connsiteY0" fmla="*/ 0 h 632691"/>
                  <a:gd name="connsiteX1" fmla="*/ 777922 w 2934269"/>
                  <a:gd name="connsiteY1" fmla="*/ 136478 h 632691"/>
                  <a:gd name="connsiteX2" fmla="*/ 1473958 w 2934269"/>
                  <a:gd name="connsiteY2" fmla="*/ 477672 h 632691"/>
                  <a:gd name="connsiteX3" fmla="*/ 2060812 w 2934269"/>
                  <a:gd name="connsiteY3" fmla="*/ 614150 h 632691"/>
                  <a:gd name="connsiteX4" fmla="*/ 2934269 w 2934269"/>
                  <a:gd name="connsiteY4" fmla="*/ 627797 h 632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4269" h="632691">
                    <a:moveTo>
                      <a:pt x="0" y="0"/>
                    </a:moveTo>
                    <a:cubicBezTo>
                      <a:pt x="266131" y="28433"/>
                      <a:pt x="532262" y="56866"/>
                      <a:pt x="777922" y="136478"/>
                    </a:cubicBezTo>
                    <a:cubicBezTo>
                      <a:pt x="1023582" y="216090"/>
                      <a:pt x="1260143" y="398060"/>
                      <a:pt x="1473958" y="477672"/>
                    </a:cubicBezTo>
                    <a:cubicBezTo>
                      <a:pt x="1687773" y="557284"/>
                      <a:pt x="1817427" y="589129"/>
                      <a:pt x="2060812" y="614150"/>
                    </a:cubicBezTo>
                    <a:cubicBezTo>
                      <a:pt x="2304197" y="639171"/>
                      <a:pt x="2619233" y="633484"/>
                      <a:pt x="2934269" y="627797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Connettore 1 42"/>
              <p:cNvCxnSpPr/>
              <p:nvPr/>
            </p:nvCxnSpPr>
            <p:spPr>
              <a:xfrm>
                <a:off x="6018663" y="2611616"/>
                <a:ext cx="18151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1 43"/>
              <p:cNvCxnSpPr>
                <a:stCxn id="42" idx="0"/>
              </p:cNvCxnSpPr>
              <p:nvPr/>
            </p:nvCxnSpPr>
            <p:spPr>
              <a:xfrm flipH="1">
                <a:off x="1214651" y="1978925"/>
                <a:ext cx="186974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uppo 44"/>
            <p:cNvGrpSpPr/>
            <p:nvPr/>
          </p:nvGrpSpPr>
          <p:grpSpPr>
            <a:xfrm flipH="1" flipV="1">
              <a:off x="582801" y="2358942"/>
              <a:ext cx="4138015" cy="341936"/>
              <a:chOff x="1214651" y="1978925"/>
              <a:chExt cx="6619164" cy="632691"/>
            </a:xfrm>
          </p:grpSpPr>
          <p:sp>
            <p:nvSpPr>
              <p:cNvPr id="46" name="Figura a mano libera 45"/>
              <p:cNvSpPr/>
              <p:nvPr/>
            </p:nvSpPr>
            <p:spPr>
              <a:xfrm>
                <a:off x="3084394" y="1978925"/>
                <a:ext cx="2934269" cy="632691"/>
              </a:xfrm>
              <a:custGeom>
                <a:avLst/>
                <a:gdLst>
                  <a:gd name="connsiteX0" fmla="*/ 0 w 2934269"/>
                  <a:gd name="connsiteY0" fmla="*/ 0 h 632691"/>
                  <a:gd name="connsiteX1" fmla="*/ 777922 w 2934269"/>
                  <a:gd name="connsiteY1" fmla="*/ 136478 h 632691"/>
                  <a:gd name="connsiteX2" fmla="*/ 1473958 w 2934269"/>
                  <a:gd name="connsiteY2" fmla="*/ 477672 h 632691"/>
                  <a:gd name="connsiteX3" fmla="*/ 2060812 w 2934269"/>
                  <a:gd name="connsiteY3" fmla="*/ 614150 h 632691"/>
                  <a:gd name="connsiteX4" fmla="*/ 2934269 w 2934269"/>
                  <a:gd name="connsiteY4" fmla="*/ 627797 h 632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4269" h="632691">
                    <a:moveTo>
                      <a:pt x="0" y="0"/>
                    </a:moveTo>
                    <a:cubicBezTo>
                      <a:pt x="266131" y="28433"/>
                      <a:pt x="532262" y="56866"/>
                      <a:pt x="777922" y="136478"/>
                    </a:cubicBezTo>
                    <a:cubicBezTo>
                      <a:pt x="1023582" y="216090"/>
                      <a:pt x="1260143" y="398060"/>
                      <a:pt x="1473958" y="477672"/>
                    </a:cubicBezTo>
                    <a:cubicBezTo>
                      <a:pt x="1687773" y="557284"/>
                      <a:pt x="1817427" y="589129"/>
                      <a:pt x="2060812" y="614150"/>
                    </a:cubicBezTo>
                    <a:cubicBezTo>
                      <a:pt x="2304197" y="639171"/>
                      <a:pt x="2619233" y="633484"/>
                      <a:pt x="2934269" y="627797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" name="Connettore 1 46"/>
              <p:cNvCxnSpPr/>
              <p:nvPr/>
            </p:nvCxnSpPr>
            <p:spPr>
              <a:xfrm>
                <a:off x="6018663" y="2611616"/>
                <a:ext cx="1815152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1 47"/>
              <p:cNvCxnSpPr>
                <a:stCxn id="46" idx="0"/>
              </p:cNvCxnSpPr>
              <p:nvPr/>
            </p:nvCxnSpPr>
            <p:spPr>
              <a:xfrm flipH="1">
                <a:off x="1214651" y="1978925"/>
                <a:ext cx="186974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uppo 49"/>
            <p:cNvGrpSpPr/>
            <p:nvPr/>
          </p:nvGrpSpPr>
          <p:grpSpPr>
            <a:xfrm flipH="1" flipV="1">
              <a:off x="582801" y="3093991"/>
              <a:ext cx="4138015" cy="341936"/>
              <a:chOff x="1214651" y="1978925"/>
              <a:chExt cx="6619164" cy="632691"/>
            </a:xfrm>
          </p:grpSpPr>
          <p:sp>
            <p:nvSpPr>
              <p:cNvPr id="51" name="Figura a mano libera 50"/>
              <p:cNvSpPr/>
              <p:nvPr/>
            </p:nvSpPr>
            <p:spPr>
              <a:xfrm>
                <a:off x="3084394" y="1978925"/>
                <a:ext cx="2934269" cy="632691"/>
              </a:xfrm>
              <a:custGeom>
                <a:avLst/>
                <a:gdLst>
                  <a:gd name="connsiteX0" fmla="*/ 0 w 2934269"/>
                  <a:gd name="connsiteY0" fmla="*/ 0 h 632691"/>
                  <a:gd name="connsiteX1" fmla="*/ 777922 w 2934269"/>
                  <a:gd name="connsiteY1" fmla="*/ 136478 h 632691"/>
                  <a:gd name="connsiteX2" fmla="*/ 1473958 w 2934269"/>
                  <a:gd name="connsiteY2" fmla="*/ 477672 h 632691"/>
                  <a:gd name="connsiteX3" fmla="*/ 2060812 w 2934269"/>
                  <a:gd name="connsiteY3" fmla="*/ 614150 h 632691"/>
                  <a:gd name="connsiteX4" fmla="*/ 2934269 w 2934269"/>
                  <a:gd name="connsiteY4" fmla="*/ 627797 h 632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4269" h="632691">
                    <a:moveTo>
                      <a:pt x="0" y="0"/>
                    </a:moveTo>
                    <a:cubicBezTo>
                      <a:pt x="266131" y="28433"/>
                      <a:pt x="532262" y="56866"/>
                      <a:pt x="777922" y="136478"/>
                    </a:cubicBezTo>
                    <a:cubicBezTo>
                      <a:pt x="1023582" y="216090"/>
                      <a:pt x="1260143" y="398060"/>
                      <a:pt x="1473958" y="477672"/>
                    </a:cubicBezTo>
                    <a:cubicBezTo>
                      <a:pt x="1687773" y="557284"/>
                      <a:pt x="1817427" y="589129"/>
                      <a:pt x="2060812" y="614150"/>
                    </a:cubicBezTo>
                    <a:cubicBezTo>
                      <a:pt x="2304197" y="639171"/>
                      <a:pt x="2619233" y="633484"/>
                      <a:pt x="2934269" y="627797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Connettore 1 51"/>
              <p:cNvCxnSpPr/>
              <p:nvPr/>
            </p:nvCxnSpPr>
            <p:spPr>
              <a:xfrm>
                <a:off x="6018663" y="2611616"/>
                <a:ext cx="18151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ttore 1 52"/>
              <p:cNvCxnSpPr>
                <a:stCxn id="51" idx="0"/>
              </p:cNvCxnSpPr>
              <p:nvPr/>
            </p:nvCxnSpPr>
            <p:spPr>
              <a:xfrm flipH="1">
                <a:off x="1214651" y="1978925"/>
                <a:ext cx="186974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Rettangolo 89"/>
          <p:cNvSpPr/>
          <p:nvPr/>
        </p:nvSpPr>
        <p:spPr>
          <a:xfrm>
            <a:off x="5031311" y="814174"/>
            <a:ext cx="1416786" cy="4057388"/>
          </a:xfrm>
          <a:prstGeom prst="rect">
            <a:avLst/>
          </a:prstGeom>
          <a:solidFill>
            <a:schemeClr val="bg2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b="1" dirty="0">
                <a:solidFill>
                  <a:schemeClr val="tx1"/>
                </a:solidFill>
              </a:rPr>
              <a:t>Regione di svuotamento </a:t>
            </a:r>
            <a:r>
              <a:rPr lang="it-IT" sz="1400" b="1" dirty="0" smtClean="0">
                <a:solidFill>
                  <a:schemeClr val="tx1"/>
                </a:solidFill>
              </a:rPr>
              <a:t>BC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1" name="Rettangolo 90"/>
          <p:cNvSpPr/>
          <p:nvPr/>
        </p:nvSpPr>
        <p:spPr>
          <a:xfrm>
            <a:off x="2135148" y="814175"/>
            <a:ext cx="1416786" cy="4057388"/>
          </a:xfrm>
          <a:prstGeom prst="rect">
            <a:avLst/>
          </a:prstGeom>
          <a:solidFill>
            <a:schemeClr val="bg2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Regione di svuotamento BE</a:t>
            </a:r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94" name="Gruppo 93"/>
          <p:cNvGrpSpPr/>
          <p:nvPr/>
        </p:nvGrpSpPr>
        <p:grpSpPr>
          <a:xfrm>
            <a:off x="3862425" y="814175"/>
            <a:ext cx="4148521" cy="4057388"/>
            <a:chOff x="3862425" y="814175"/>
            <a:chExt cx="4148521" cy="4057388"/>
          </a:xfrm>
        </p:grpSpPr>
        <p:grpSp>
          <p:nvGrpSpPr>
            <p:cNvPr id="84" name="Gruppo 83"/>
            <p:cNvGrpSpPr/>
            <p:nvPr/>
          </p:nvGrpSpPr>
          <p:grpSpPr>
            <a:xfrm>
              <a:off x="3862425" y="1044019"/>
              <a:ext cx="4148521" cy="2985756"/>
              <a:chOff x="3862425" y="460677"/>
              <a:chExt cx="4148521" cy="2985756"/>
            </a:xfrm>
          </p:grpSpPr>
          <p:grpSp>
            <p:nvGrpSpPr>
              <p:cNvPr id="75" name="Gruppo 74"/>
              <p:cNvGrpSpPr/>
              <p:nvPr/>
            </p:nvGrpSpPr>
            <p:grpSpPr>
              <a:xfrm>
                <a:off x="3862425" y="1932175"/>
                <a:ext cx="4138015" cy="1514258"/>
                <a:chOff x="3862425" y="1932175"/>
                <a:chExt cx="4138015" cy="1514258"/>
              </a:xfrm>
            </p:grpSpPr>
            <p:sp>
              <p:nvSpPr>
                <p:cNvPr id="72" name="Figura a mano libera 71"/>
                <p:cNvSpPr/>
                <p:nvPr/>
              </p:nvSpPr>
              <p:spPr>
                <a:xfrm flipV="1">
                  <a:off x="4621403" y="1939583"/>
                  <a:ext cx="2528061" cy="1506850"/>
                </a:xfrm>
                <a:custGeom>
                  <a:avLst/>
                  <a:gdLst>
                    <a:gd name="connsiteX0" fmla="*/ 0 w 2934269"/>
                    <a:gd name="connsiteY0" fmla="*/ 0 h 632691"/>
                    <a:gd name="connsiteX1" fmla="*/ 777922 w 2934269"/>
                    <a:gd name="connsiteY1" fmla="*/ 136478 h 632691"/>
                    <a:gd name="connsiteX2" fmla="*/ 1473958 w 2934269"/>
                    <a:gd name="connsiteY2" fmla="*/ 477672 h 632691"/>
                    <a:gd name="connsiteX3" fmla="*/ 2060812 w 2934269"/>
                    <a:gd name="connsiteY3" fmla="*/ 614150 h 632691"/>
                    <a:gd name="connsiteX4" fmla="*/ 2934269 w 2934269"/>
                    <a:gd name="connsiteY4" fmla="*/ 627797 h 632691"/>
                    <a:gd name="connsiteX0" fmla="*/ 0 w 3589949"/>
                    <a:gd name="connsiteY0" fmla="*/ 0 h 632691"/>
                    <a:gd name="connsiteX1" fmla="*/ 1433602 w 3589949"/>
                    <a:gd name="connsiteY1" fmla="*/ 136478 h 632691"/>
                    <a:gd name="connsiteX2" fmla="*/ 2129638 w 3589949"/>
                    <a:gd name="connsiteY2" fmla="*/ 477672 h 632691"/>
                    <a:gd name="connsiteX3" fmla="*/ 2716492 w 3589949"/>
                    <a:gd name="connsiteY3" fmla="*/ 614150 h 632691"/>
                    <a:gd name="connsiteX4" fmla="*/ 3589949 w 3589949"/>
                    <a:gd name="connsiteY4" fmla="*/ 627797 h 632691"/>
                    <a:gd name="connsiteX0" fmla="*/ 0 w 3589949"/>
                    <a:gd name="connsiteY0" fmla="*/ 0 h 632691"/>
                    <a:gd name="connsiteX1" fmla="*/ 1433602 w 3589949"/>
                    <a:gd name="connsiteY1" fmla="*/ 129891 h 632691"/>
                    <a:gd name="connsiteX2" fmla="*/ 2129638 w 3589949"/>
                    <a:gd name="connsiteY2" fmla="*/ 477672 h 632691"/>
                    <a:gd name="connsiteX3" fmla="*/ 2716492 w 3589949"/>
                    <a:gd name="connsiteY3" fmla="*/ 614150 h 632691"/>
                    <a:gd name="connsiteX4" fmla="*/ 3589949 w 3589949"/>
                    <a:gd name="connsiteY4" fmla="*/ 627797 h 632691"/>
                    <a:gd name="connsiteX0" fmla="*/ 0 w 4043883"/>
                    <a:gd name="connsiteY0" fmla="*/ 0 h 632691"/>
                    <a:gd name="connsiteX1" fmla="*/ 1433602 w 4043883"/>
                    <a:gd name="connsiteY1" fmla="*/ 129891 h 632691"/>
                    <a:gd name="connsiteX2" fmla="*/ 2129638 w 4043883"/>
                    <a:gd name="connsiteY2" fmla="*/ 477672 h 632691"/>
                    <a:gd name="connsiteX3" fmla="*/ 2716492 w 4043883"/>
                    <a:gd name="connsiteY3" fmla="*/ 614150 h 632691"/>
                    <a:gd name="connsiteX4" fmla="*/ 4043883 w 4043883"/>
                    <a:gd name="connsiteY4" fmla="*/ 627797 h 632691"/>
                    <a:gd name="connsiteX0" fmla="*/ 0 w 4043883"/>
                    <a:gd name="connsiteY0" fmla="*/ 0 h 635862"/>
                    <a:gd name="connsiteX1" fmla="*/ 1433602 w 4043883"/>
                    <a:gd name="connsiteY1" fmla="*/ 129891 h 635862"/>
                    <a:gd name="connsiteX2" fmla="*/ 2129638 w 4043883"/>
                    <a:gd name="connsiteY2" fmla="*/ 477672 h 635862"/>
                    <a:gd name="connsiteX3" fmla="*/ 3220862 w 4043883"/>
                    <a:gd name="connsiteY3" fmla="*/ 620738 h 635862"/>
                    <a:gd name="connsiteX4" fmla="*/ 4043883 w 4043883"/>
                    <a:gd name="connsiteY4" fmla="*/ 627797 h 635862"/>
                    <a:gd name="connsiteX0" fmla="*/ 0 w 4043883"/>
                    <a:gd name="connsiteY0" fmla="*/ 0 h 635862"/>
                    <a:gd name="connsiteX1" fmla="*/ 1433602 w 4043883"/>
                    <a:gd name="connsiteY1" fmla="*/ 129891 h 635862"/>
                    <a:gd name="connsiteX2" fmla="*/ 2306169 w 4043883"/>
                    <a:gd name="connsiteY2" fmla="*/ 477672 h 635862"/>
                    <a:gd name="connsiteX3" fmla="*/ 3220862 w 4043883"/>
                    <a:gd name="connsiteY3" fmla="*/ 620738 h 635862"/>
                    <a:gd name="connsiteX4" fmla="*/ 4043883 w 4043883"/>
                    <a:gd name="connsiteY4" fmla="*/ 627797 h 635862"/>
                    <a:gd name="connsiteX0" fmla="*/ 0 w 4043883"/>
                    <a:gd name="connsiteY0" fmla="*/ 0 h 635862"/>
                    <a:gd name="connsiteX1" fmla="*/ 1408383 w 4043883"/>
                    <a:gd name="connsiteY1" fmla="*/ 156240 h 635862"/>
                    <a:gd name="connsiteX2" fmla="*/ 2306169 w 4043883"/>
                    <a:gd name="connsiteY2" fmla="*/ 477672 h 635862"/>
                    <a:gd name="connsiteX3" fmla="*/ 3220862 w 4043883"/>
                    <a:gd name="connsiteY3" fmla="*/ 620738 h 635862"/>
                    <a:gd name="connsiteX4" fmla="*/ 4043883 w 4043883"/>
                    <a:gd name="connsiteY4" fmla="*/ 627797 h 635862"/>
                    <a:gd name="connsiteX0" fmla="*/ 0 w 4043883"/>
                    <a:gd name="connsiteY0" fmla="*/ 0 h 629596"/>
                    <a:gd name="connsiteX1" fmla="*/ 1408383 w 4043883"/>
                    <a:gd name="connsiteY1" fmla="*/ 156240 h 629596"/>
                    <a:gd name="connsiteX2" fmla="*/ 2306169 w 4043883"/>
                    <a:gd name="connsiteY2" fmla="*/ 477672 h 629596"/>
                    <a:gd name="connsiteX3" fmla="*/ 3145208 w 4043883"/>
                    <a:gd name="connsiteY3" fmla="*/ 600977 h 629596"/>
                    <a:gd name="connsiteX4" fmla="*/ 4043883 w 4043883"/>
                    <a:gd name="connsiteY4" fmla="*/ 627797 h 629596"/>
                    <a:gd name="connsiteX0" fmla="*/ 0 w 4043883"/>
                    <a:gd name="connsiteY0" fmla="*/ 0 h 629596"/>
                    <a:gd name="connsiteX1" fmla="*/ 1282291 w 4043883"/>
                    <a:gd name="connsiteY1" fmla="*/ 123304 h 629596"/>
                    <a:gd name="connsiteX2" fmla="*/ 2306169 w 4043883"/>
                    <a:gd name="connsiteY2" fmla="*/ 477672 h 629596"/>
                    <a:gd name="connsiteX3" fmla="*/ 3145208 w 4043883"/>
                    <a:gd name="connsiteY3" fmla="*/ 600977 h 629596"/>
                    <a:gd name="connsiteX4" fmla="*/ 4043883 w 4043883"/>
                    <a:gd name="connsiteY4" fmla="*/ 627797 h 629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43883" h="629596">
                      <a:moveTo>
                        <a:pt x="0" y="0"/>
                      </a:moveTo>
                      <a:cubicBezTo>
                        <a:pt x="266131" y="28433"/>
                        <a:pt x="897929" y="43692"/>
                        <a:pt x="1282291" y="123304"/>
                      </a:cubicBezTo>
                      <a:cubicBezTo>
                        <a:pt x="1666653" y="202916"/>
                        <a:pt x="1995683" y="398060"/>
                        <a:pt x="2306169" y="477672"/>
                      </a:cubicBezTo>
                      <a:cubicBezTo>
                        <a:pt x="2616655" y="557284"/>
                        <a:pt x="2901823" y="575956"/>
                        <a:pt x="3145208" y="600977"/>
                      </a:cubicBezTo>
                      <a:cubicBezTo>
                        <a:pt x="3388593" y="625998"/>
                        <a:pt x="3728847" y="633484"/>
                        <a:pt x="4043883" y="627797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3" name="Connettore 1 72"/>
                <p:cNvCxnSpPr/>
                <p:nvPr/>
              </p:nvCxnSpPr>
              <p:spPr>
                <a:xfrm flipV="1">
                  <a:off x="6865685" y="1932175"/>
                  <a:ext cx="1134755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nettore 1 73"/>
                <p:cNvCxnSpPr>
                  <a:stCxn id="72" idx="0"/>
                </p:cNvCxnSpPr>
                <p:nvPr/>
              </p:nvCxnSpPr>
              <p:spPr>
                <a:xfrm flipH="1">
                  <a:off x="3862425" y="3446433"/>
                  <a:ext cx="758978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Gruppo 75"/>
              <p:cNvGrpSpPr/>
              <p:nvPr/>
            </p:nvGrpSpPr>
            <p:grpSpPr>
              <a:xfrm>
                <a:off x="3872931" y="1202756"/>
                <a:ext cx="4138015" cy="1514258"/>
                <a:chOff x="3862425" y="1932175"/>
                <a:chExt cx="4138015" cy="1514258"/>
              </a:xfrm>
            </p:grpSpPr>
            <p:sp>
              <p:nvSpPr>
                <p:cNvPr id="77" name="Figura a mano libera 76"/>
                <p:cNvSpPr/>
                <p:nvPr/>
              </p:nvSpPr>
              <p:spPr>
                <a:xfrm flipV="1">
                  <a:off x="4621403" y="1939583"/>
                  <a:ext cx="2528061" cy="1506850"/>
                </a:xfrm>
                <a:custGeom>
                  <a:avLst/>
                  <a:gdLst>
                    <a:gd name="connsiteX0" fmla="*/ 0 w 2934269"/>
                    <a:gd name="connsiteY0" fmla="*/ 0 h 632691"/>
                    <a:gd name="connsiteX1" fmla="*/ 777922 w 2934269"/>
                    <a:gd name="connsiteY1" fmla="*/ 136478 h 632691"/>
                    <a:gd name="connsiteX2" fmla="*/ 1473958 w 2934269"/>
                    <a:gd name="connsiteY2" fmla="*/ 477672 h 632691"/>
                    <a:gd name="connsiteX3" fmla="*/ 2060812 w 2934269"/>
                    <a:gd name="connsiteY3" fmla="*/ 614150 h 632691"/>
                    <a:gd name="connsiteX4" fmla="*/ 2934269 w 2934269"/>
                    <a:gd name="connsiteY4" fmla="*/ 627797 h 632691"/>
                    <a:gd name="connsiteX0" fmla="*/ 0 w 3589949"/>
                    <a:gd name="connsiteY0" fmla="*/ 0 h 632691"/>
                    <a:gd name="connsiteX1" fmla="*/ 1433602 w 3589949"/>
                    <a:gd name="connsiteY1" fmla="*/ 136478 h 632691"/>
                    <a:gd name="connsiteX2" fmla="*/ 2129638 w 3589949"/>
                    <a:gd name="connsiteY2" fmla="*/ 477672 h 632691"/>
                    <a:gd name="connsiteX3" fmla="*/ 2716492 w 3589949"/>
                    <a:gd name="connsiteY3" fmla="*/ 614150 h 632691"/>
                    <a:gd name="connsiteX4" fmla="*/ 3589949 w 3589949"/>
                    <a:gd name="connsiteY4" fmla="*/ 627797 h 632691"/>
                    <a:gd name="connsiteX0" fmla="*/ 0 w 3589949"/>
                    <a:gd name="connsiteY0" fmla="*/ 0 h 632691"/>
                    <a:gd name="connsiteX1" fmla="*/ 1433602 w 3589949"/>
                    <a:gd name="connsiteY1" fmla="*/ 129891 h 632691"/>
                    <a:gd name="connsiteX2" fmla="*/ 2129638 w 3589949"/>
                    <a:gd name="connsiteY2" fmla="*/ 477672 h 632691"/>
                    <a:gd name="connsiteX3" fmla="*/ 2716492 w 3589949"/>
                    <a:gd name="connsiteY3" fmla="*/ 614150 h 632691"/>
                    <a:gd name="connsiteX4" fmla="*/ 3589949 w 3589949"/>
                    <a:gd name="connsiteY4" fmla="*/ 627797 h 632691"/>
                    <a:gd name="connsiteX0" fmla="*/ 0 w 4043883"/>
                    <a:gd name="connsiteY0" fmla="*/ 0 h 632691"/>
                    <a:gd name="connsiteX1" fmla="*/ 1433602 w 4043883"/>
                    <a:gd name="connsiteY1" fmla="*/ 129891 h 632691"/>
                    <a:gd name="connsiteX2" fmla="*/ 2129638 w 4043883"/>
                    <a:gd name="connsiteY2" fmla="*/ 477672 h 632691"/>
                    <a:gd name="connsiteX3" fmla="*/ 2716492 w 4043883"/>
                    <a:gd name="connsiteY3" fmla="*/ 614150 h 632691"/>
                    <a:gd name="connsiteX4" fmla="*/ 4043883 w 4043883"/>
                    <a:gd name="connsiteY4" fmla="*/ 627797 h 632691"/>
                    <a:gd name="connsiteX0" fmla="*/ 0 w 4043883"/>
                    <a:gd name="connsiteY0" fmla="*/ 0 h 635862"/>
                    <a:gd name="connsiteX1" fmla="*/ 1433602 w 4043883"/>
                    <a:gd name="connsiteY1" fmla="*/ 129891 h 635862"/>
                    <a:gd name="connsiteX2" fmla="*/ 2129638 w 4043883"/>
                    <a:gd name="connsiteY2" fmla="*/ 477672 h 635862"/>
                    <a:gd name="connsiteX3" fmla="*/ 3220862 w 4043883"/>
                    <a:gd name="connsiteY3" fmla="*/ 620738 h 635862"/>
                    <a:gd name="connsiteX4" fmla="*/ 4043883 w 4043883"/>
                    <a:gd name="connsiteY4" fmla="*/ 627797 h 635862"/>
                    <a:gd name="connsiteX0" fmla="*/ 0 w 4043883"/>
                    <a:gd name="connsiteY0" fmla="*/ 0 h 635862"/>
                    <a:gd name="connsiteX1" fmla="*/ 1433602 w 4043883"/>
                    <a:gd name="connsiteY1" fmla="*/ 129891 h 635862"/>
                    <a:gd name="connsiteX2" fmla="*/ 2306169 w 4043883"/>
                    <a:gd name="connsiteY2" fmla="*/ 477672 h 635862"/>
                    <a:gd name="connsiteX3" fmla="*/ 3220862 w 4043883"/>
                    <a:gd name="connsiteY3" fmla="*/ 620738 h 635862"/>
                    <a:gd name="connsiteX4" fmla="*/ 4043883 w 4043883"/>
                    <a:gd name="connsiteY4" fmla="*/ 627797 h 635862"/>
                    <a:gd name="connsiteX0" fmla="*/ 0 w 4043883"/>
                    <a:gd name="connsiteY0" fmla="*/ 0 h 635862"/>
                    <a:gd name="connsiteX1" fmla="*/ 1408383 w 4043883"/>
                    <a:gd name="connsiteY1" fmla="*/ 156240 h 635862"/>
                    <a:gd name="connsiteX2" fmla="*/ 2306169 w 4043883"/>
                    <a:gd name="connsiteY2" fmla="*/ 477672 h 635862"/>
                    <a:gd name="connsiteX3" fmla="*/ 3220862 w 4043883"/>
                    <a:gd name="connsiteY3" fmla="*/ 620738 h 635862"/>
                    <a:gd name="connsiteX4" fmla="*/ 4043883 w 4043883"/>
                    <a:gd name="connsiteY4" fmla="*/ 627797 h 635862"/>
                    <a:gd name="connsiteX0" fmla="*/ 0 w 4043883"/>
                    <a:gd name="connsiteY0" fmla="*/ 0 h 629596"/>
                    <a:gd name="connsiteX1" fmla="*/ 1408383 w 4043883"/>
                    <a:gd name="connsiteY1" fmla="*/ 156240 h 629596"/>
                    <a:gd name="connsiteX2" fmla="*/ 2306169 w 4043883"/>
                    <a:gd name="connsiteY2" fmla="*/ 477672 h 629596"/>
                    <a:gd name="connsiteX3" fmla="*/ 3145208 w 4043883"/>
                    <a:gd name="connsiteY3" fmla="*/ 600977 h 629596"/>
                    <a:gd name="connsiteX4" fmla="*/ 4043883 w 4043883"/>
                    <a:gd name="connsiteY4" fmla="*/ 627797 h 629596"/>
                    <a:gd name="connsiteX0" fmla="*/ 0 w 4043883"/>
                    <a:gd name="connsiteY0" fmla="*/ 0 h 629596"/>
                    <a:gd name="connsiteX1" fmla="*/ 1282291 w 4043883"/>
                    <a:gd name="connsiteY1" fmla="*/ 123304 h 629596"/>
                    <a:gd name="connsiteX2" fmla="*/ 2306169 w 4043883"/>
                    <a:gd name="connsiteY2" fmla="*/ 477672 h 629596"/>
                    <a:gd name="connsiteX3" fmla="*/ 3145208 w 4043883"/>
                    <a:gd name="connsiteY3" fmla="*/ 600977 h 629596"/>
                    <a:gd name="connsiteX4" fmla="*/ 4043883 w 4043883"/>
                    <a:gd name="connsiteY4" fmla="*/ 627797 h 629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43883" h="629596">
                      <a:moveTo>
                        <a:pt x="0" y="0"/>
                      </a:moveTo>
                      <a:cubicBezTo>
                        <a:pt x="266131" y="28433"/>
                        <a:pt x="897929" y="43692"/>
                        <a:pt x="1282291" y="123304"/>
                      </a:cubicBezTo>
                      <a:cubicBezTo>
                        <a:pt x="1666653" y="202916"/>
                        <a:pt x="1995683" y="398060"/>
                        <a:pt x="2306169" y="477672"/>
                      </a:cubicBezTo>
                      <a:cubicBezTo>
                        <a:pt x="2616655" y="557284"/>
                        <a:pt x="2901823" y="575956"/>
                        <a:pt x="3145208" y="600977"/>
                      </a:cubicBezTo>
                      <a:cubicBezTo>
                        <a:pt x="3388593" y="625998"/>
                        <a:pt x="3728847" y="633484"/>
                        <a:pt x="4043883" y="627797"/>
                      </a:cubicBez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8" name="Connettore 1 77"/>
                <p:cNvCxnSpPr/>
                <p:nvPr/>
              </p:nvCxnSpPr>
              <p:spPr>
                <a:xfrm flipV="1">
                  <a:off x="6865685" y="1932175"/>
                  <a:ext cx="1134755" cy="0"/>
                </a:xfrm>
                <a:prstGeom prst="line">
                  <a:avLst/>
                </a:prstGeom>
                <a:ln w="3175">
                  <a:solidFill>
                    <a:srgbClr val="FF0000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Connettore 1 78"/>
                <p:cNvCxnSpPr>
                  <a:stCxn id="77" idx="0"/>
                </p:cNvCxnSpPr>
                <p:nvPr/>
              </p:nvCxnSpPr>
              <p:spPr>
                <a:xfrm flipH="1">
                  <a:off x="3862425" y="3446433"/>
                  <a:ext cx="758978" cy="0"/>
                </a:xfrm>
                <a:prstGeom prst="line">
                  <a:avLst/>
                </a:prstGeom>
                <a:ln w="3175">
                  <a:solidFill>
                    <a:srgbClr val="FF0000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Gruppo 79"/>
              <p:cNvGrpSpPr/>
              <p:nvPr/>
            </p:nvGrpSpPr>
            <p:grpSpPr>
              <a:xfrm>
                <a:off x="3872931" y="460677"/>
                <a:ext cx="4138015" cy="1514258"/>
                <a:chOff x="3862425" y="1932175"/>
                <a:chExt cx="4138015" cy="1514258"/>
              </a:xfrm>
            </p:grpSpPr>
            <p:sp>
              <p:nvSpPr>
                <p:cNvPr id="81" name="Figura a mano libera 80"/>
                <p:cNvSpPr/>
                <p:nvPr/>
              </p:nvSpPr>
              <p:spPr>
                <a:xfrm flipV="1">
                  <a:off x="4621403" y="1939583"/>
                  <a:ext cx="2528061" cy="1506850"/>
                </a:xfrm>
                <a:custGeom>
                  <a:avLst/>
                  <a:gdLst>
                    <a:gd name="connsiteX0" fmla="*/ 0 w 2934269"/>
                    <a:gd name="connsiteY0" fmla="*/ 0 h 632691"/>
                    <a:gd name="connsiteX1" fmla="*/ 777922 w 2934269"/>
                    <a:gd name="connsiteY1" fmla="*/ 136478 h 632691"/>
                    <a:gd name="connsiteX2" fmla="*/ 1473958 w 2934269"/>
                    <a:gd name="connsiteY2" fmla="*/ 477672 h 632691"/>
                    <a:gd name="connsiteX3" fmla="*/ 2060812 w 2934269"/>
                    <a:gd name="connsiteY3" fmla="*/ 614150 h 632691"/>
                    <a:gd name="connsiteX4" fmla="*/ 2934269 w 2934269"/>
                    <a:gd name="connsiteY4" fmla="*/ 627797 h 632691"/>
                    <a:gd name="connsiteX0" fmla="*/ 0 w 3589949"/>
                    <a:gd name="connsiteY0" fmla="*/ 0 h 632691"/>
                    <a:gd name="connsiteX1" fmla="*/ 1433602 w 3589949"/>
                    <a:gd name="connsiteY1" fmla="*/ 136478 h 632691"/>
                    <a:gd name="connsiteX2" fmla="*/ 2129638 w 3589949"/>
                    <a:gd name="connsiteY2" fmla="*/ 477672 h 632691"/>
                    <a:gd name="connsiteX3" fmla="*/ 2716492 w 3589949"/>
                    <a:gd name="connsiteY3" fmla="*/ 614150 h 632691"/>
                    <a:gd name="connsiteX4" fmla="*/ 3589949 w 3589949"/>
                    <a:gd name="connsiteY4" fmla="*/ 627797 h 632691"/>
                    <a:gd name="connsiteX0" fmla="*/ 0 w 3589949"/>
                    <a:gd name="connsiteY0" fmla="*/ 0 h 632691"/>
                    <a:gd name="connsiteX1" fmla="*/ 1433602 w 3589949"/>
                    <a:gd name="connsiteY1" fmla="*/ 129891 h 632691"/>
                    <a:gd name="connsiteX2" fmla="*/ 2129638 w 3589949"/>
                    <a:gd name="connsiteY2" fmla="*/ 477672 h 632691"/>
                    <a:gd name="connsiteX3" fmla="*/ 2716492 w 3589949"/>
                    <a:gd name="connsiteY3" fmla="*/ 614150 h 632691"/>
                    <a:gd name="connsiteX4" fmla="*/ 3589949 w 3589949"/>
                    <a:gd name="connsiteY4" fmla="*/ 627797 h 632691"/>
                    <a:gd name="connsiteX0" fmla="*/ 0 w 4043883"/>
                    <a:gd name="connsiteY0" fmla="*/ 0 h 632691"/>
                    <a:gd name="connsiteX1" fmla="*/ 1433602 w 4043883"/>
                    <a:gd name="connsiteY1" fmla="*/ 129891 h 632691"/>
                    <a:gd name="connsiteX2" fmla="*/ 2129638 w 4043883"/>
                    <a:gd name="connsiteY2" fmla="*/ 477672 h 632691"/>
                    <a:gd name="connsiteX3" fmla="*/ 2716492 w 4043883"/>
                    <a:gd name="connsiteY3" fmla="*/ 614150 h 632691"/>
                    <a:gd name="connsiteX4" fmla="*/ 4043883 w 4043883"/>
                    <a:gd name="connsiteY4" fmla="*/ 627797 h 632691"/>
                    <a:gd name="connsiteX0" fmla="*/ 0 w 4043883"/>
                    <a:gd name="connsiteY0" fmla="*/ 0 h 635862"/>
                    <a:gd name="connsiteX1" fmla="*/ 1433602 w 4043883"/>
                    <a:gd name="connsiteY1" fmla="*/ 129891 h 635862"/>
                    <a:gd name="connsiteX2" fmla="*/ 2129638 w 4043883"/>
                    <a:gd name="connsiteY2" fmla="*/ 477672 h 635862"/>
                    <a:gd name="connsiteX3" fmla="*/ 3220862 w 4043883"/>
                    <a:gd name="connsiteY3" fmla="*/ 620738 h 635862"/>
                    <a:gd name="connsiteX4" fmla="*/ 4043883 w 4043883"/>
                    <a:gd name="connsiteY4" fmla="*/ 627797 h 635862"/>
                    <a:gd name="connsiteX0" fmla="*/ 0 w 4043883"/>
                    <a:gd name="connsiteY0" fmla="*/ 0 h 635862"/>
                    <a:gd name="connsiteX1" fmla="*/ 1433602 w 4043883"/>
                    <a:gd name="connsiteY1" fmla="*/ 129891 h 635862"/>
                    <a:gd name="connsiteX2" fmla="*/ 2306169 w 4043883"/>
                    <a:gd name="connsiteY2" fmla="*/ 477672 h 635862"/>
                    <a:gd name="connsiteX3" fmla="*/ 3220862 w 4043883"/>
                    <a:gd name="connsiteY3" fmla="*/ 620738 h 635862"/>
                    <a:gd name="connsiteX4" fmla="*/ 4043883 w 4043883"/>
                    <a:gd name="connsiteY4" fmla="*/ 627797 h 635862"/>
                    <a:gd name="connsiteX0" fmla="*/ 0 w 4043883"/>
                    <a:gd name="connsiteY0" fmla="*/ 0 h 635862"/>
                    <a:gd name="connsiteX1" fmla="*/ 1408383 w 4043883"/>
                    <a:gd name="connsiteY1" fmla="*/ 156240 h 635862"/>
                    <a:gd name="connsiteX2" fmla="*/ 2306169 w 4043883"/>
                    <a:gd name="connsiteY2" fmla="*/ 477672 h 635862"/>
                    <a:gd name="connsiteX3" fmla="*/ 3220862 w 4043883"/>
                    <a:gd name="connsiteY3" fmla="*/ 620738 h 635862"/>
                    <a:gd name="connsiteX4" fmla="*/ 4043883 w 4043883"/>
                    <a:gd name="connsiteY4" fmla="*/ 627797 h 635862"/>
                    <a:gd name="connsiteX0" fmla="*/ 0 w 4043883"/>
                    <a:gd name="connsiteY0" fmla="*/ 0 h 629596"/>
                    <a:gd name="connsiteX1" fmla="*/ 1408383 w 4043883"/>
                    <a:gd name="connsiteY1" fmla="*/ 156240 h 629596"/>
                    <a:gd name="connsiteX2" fmla="*/ 2306169 w 4043883"/>
                    <a:gd name="connsiteY2" fmla="*/ 477672 h 629596"/>
                    <a:gd name="connsiteX3" fmla="*/ 3145208 w 4043883"/>
                    <a:gd name="connsiteY3" fmla="*/ 600977 h 629596"/>
                    <a:gd name="connsiteX4" fmla="*/ 4043883 w 4043883"/>
                    <a:gd name="connsiteY4" fmla="*/ 627797 h 629596"/>
                    <a:gd name="connsiteX0" fmla="*/ 0 w 4043883"/>
                    <a:gd name="connsiteY0" fmla="*/ 0 h 629596"/>
                    <a:gd name="connsiteX1" fmla="*/ 1282291 w 4043883"/>
                    <a:gd name="connsiteY1" fmla="*/ 123304 h 629596"/>
                    <a:gd name="connsiteX2" fmla="*/ 2306169 w 4043883"/>
                    <a:gd name="connsiteY2" fmla="*/ 477672 h 629596"/>
                    <a:gd name="connsiteX3" fmla="*/ 3145208 w 4043883"/>
                    <a:gd name="connsiteY3" fmla="*/ 600977 h 629596"/>
                    <a:gd name="connsiteX4" fmla="*/ 4043883 w 4043883"/>
                    <a:gd name="connsiteY4" fmla="*/ 627797 h 629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43883" h="629596">
                      <a:moveTo>
                        <a:pt x="0" y="0"/>
                      </a:moveTo>
                      <a:cubicBezTo>
                        <a:pt x="266131" y="28433"/>
                        <a:pt x="897929" y="43692"/>
                        <a:pt x="1282291" y="123304"/>
                      </a:cubicBezTo>
                      <a:cubicBezTo>
                        <a:pt x="1666653" y="202916"/>
                        <a:pt x="1995683" y="398060"/>
                        <a:pt x="2306169" y="477672"/>
                      </a:cubicBezTo>
                      <a:cubicBezTo>
                        <a:pt x="2616655" y="557284"/>
                        <a:pt x="2901823" y="575956"/>
                        <a:pt x="3145208" y="600977"/>
                      </a:cubicBezTo>
                      <a:cubicBezTo>
                        <a:pt x="3388593" y="625998"/>
                        <a:pt x="3728847" y="633484"/>
                        <a:pt x="4043883" y="627797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2" name="Connettore 1 81"/>
                <p:cNvCxnSpPr/>
                <p:nvPr/>
              </p:nvCxnSpPr>
              <p:spPr>
                <a:xfrm flipV="1">
                  <a:off x="6865685" y="1932175"/>
                  <a:ext cx="1134755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Connettore 1 82"/>
                <p:cNvCxnSpPr>
                  <a:stCxn id="81" idx="0"/>
                </p:cNvCxnSpPr>
                <p:nvPr/>
              </p:nvCxnSpPr>
              <p:spPr>
                <a:xfrm flipH="1">
                  <a:off x="3862425" y="3446433"/>
                  <a:ext cx="758978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2" name="Rettangolo 91"/>
            <p:cNvSpPr/>
            <p:nvPr/>
          </p:nvSpPr>
          <p:spPr>
            <a:xfrm>
              <a:off x="4720816" y="814175"/>
              <a:ext cx="310495" cy="4057388"/>
            </a:xfrm>
            <a:prstGeom prst="rect">
              <a:avLst/>
            </a:prstGeom>
            <a:solidFill>
              <a:schemeClr val="bg2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93" name="Rettangolo 92"/>
            <p:cNvSpPr/>
            <p:nvPr/>
          </p:nvSpPr>
          <p:spPr>
            <a:xfrm>
              <a:off x="6448097" y="814175"/>
              <a:ext cx="583324" cy="4057388"/>
            </a:xfrm>
            <a:prstGeom prst="rect">
              <a:avLst/>
            </a:prstGeom>
            <a:solidFill>
              <a:schemeClr val="bg2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5" name="CasellaDiTesto 94"/>
          <p:cNvSpPr txBox="1"/>
          <p:nvPr/>
        </p:nvSpPr>
        <p:spPr>
          <a:xfrm>
            <a:off x="4004441" y="185796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W</a:t>
            </a:r>
            <a:endParaRPr lang="en-US" dirty="0"/>
          </a:p>
        </p:txBody>
      </p:sp>
      <p:sp>
        <p:nvSpPr>
          <p:cNvPr id="96" name="CasellaDiTesto 95"/>
          <p:cNvSpPr txBox="1"/>
          <p:nvPr/>
        </p:nvSpPr>
        <p:spPr>
          <a:xfrm>
            <a:off x="288944" y="5044965"/>
            <a:ext cx="85661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Aumentando la polarizzazione inversa V</a:t>
            </a:r>
            <a:r>
              <a:rPr lang="it-IT" baseline="-25000" dirty="0" smtClean="0"/>
              <a:t>BC</a:t>
            </a:r>
            <a:r>
              <a:rPr lang="it-IT" dirty="0" smtClean="0"/>
              <a:t>, e quindi aumentando anche V</a:t>
            </a:r>
            <a:r>
              <a:rPr lang="it-IT" baseline="-25000" dirty="0" smtClean="0"/>
              <a:t>EC</a:t>
            </a:r>
            <a:r>
              <a:rPr lang="it-IT" dirty="0" smtClean="0"/>
              <a:t>, la regione di svuotamento BC si estende, in parte a spese della larghezza di base W.</a:t>
            </a:r>
          </a:p>
          <a:p>
            <a:endParaRPr lang="it-IT" dirty="0"/>
          </a:p>
          <a:p>
            <a:r>
              <a:rPr lang="it-IT" dirty="0" smtClean="0"/>
              <a:t>La base offre una resistenza decrescente al passaggio delle lacune.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137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15783"/>
            <a:ext cx="4784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Modulazione della larghezza di base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250370" y="788276"/>
            <a:ext cx="4643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L’effetto lo vediamo sui coefficienti di guadagno</a:t>
            </a:r>
            <a:endParaRPr lang="en-US" dirty="0"/>
          </a:p>
        </p:txBody>
      </p:sp>
      <p:grpSp>
        <p:nvGrpSpPr>
          <p:cNvPr id="2" name="Gruppo 1"/>
          <p:cNvGrpSpPr/>
          <p:nvPr/>
        </p:nvGrpSpPr>
        <p:grpSpPr>
          <a:xfrm>
            <a:off x="393422" y="1494299"/>
            <a:ext cx="7108277" cy="1292225"/>
            <a:chOff x="273598" y="1647266"/>
            <a:chExt cx="7108277" cy="1292225"/>
          </a:xfrm>
        </p:grpSpPr>
        <p:graphicFrame>
          <p:nvGraphicFramePr>
            <p:cNvPr id="6" name="Ogget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0092946"/>
                </p:ext>
              </p:extLst>
            </p:nvPr>
          </p:nvGraphicFramePr>
          <p:xfrm>
            <a:off x="273598" y="1647266"/>
            <a:ext cx="3113088" cy="1292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16" name="Equazione" r:id="rId3" imgW="1498320" imgH="622080" progId="Equation.3">
                    <p:embed/>
                  </p:oleObj>
                </mc:Choice>
                <mc:Fallback>
                  <p:oleObj name="Equazione" r:id="rId3" imgW="1498320" imgH="622080" progId="Equation.3">
                    <p:embed/>
                    <p:pic>
                      <p:nvPicPr>
                        <p:cNvPr id="0" name="Oggetto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598" y="1647266"/>
                          <a:ext cx="3113088" cy="1292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ggetto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7226556"/>
                </p:ext>
              </p:extLst>
            </p:nvPr>
          </p:nvGraphicFramePr>
          <p:xfrm>
            <a:off x="5086350" y="1647266"/>
            <a:ext cx="2295525" cy="790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17" name="Equazione" r:id="rId5" imgW="1104840" imgH="380880" progId="Equation.3">
                    <p:embed/>
                  </p:oleObj>
                </mc:Choice>
                <mc:Fallback>
                  <p:oleObj name="Equazione" r:id="rId5" imgW="1104840" imgH="380880" progId="Equation.3">
                    <p:embed/>
                    <p:pic>
                      <p:nvPicPr>
                        <p:cNvPr id="0" name="Oggetto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6350" y="1647266"/>
                          <a:ext cx="2295525" cy="790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42100"/>
            <a:ext cx="1296144" cy="140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8" y="427635"/>
            <a:ext cx="142081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po 2"/>
          <p:cNvGrpSpPr/>
          <p:nvPr/>
        </p:nvGrpSpPr>
        <p:grpSpPr>
          <a:xfrm>
            <a:off x="1166861" y="2740658"/>
            <a:ext cx="6810276" cy="1376684"/>
            <a:chOff x="1113698" y="2894130"/>
            <a:chExt cx="6810276" cy="1376684"/>
          </a:xfrm>
        </p:grpSpPr>
        <p:graphicFrame>
          <p:nvGraphicFramePr>
            <p:cNvPr id="7" name="Oggetto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8754233"/>
                </p:ext>
              </p:extLst>
            </p:nvPr>
          </p:nvGraphicFramePr>
          <p:xfrm>
            <a:off x="1113698" y="3283316"/>
            <a:ext cx="1627187" cy="987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18" name="Equazione" r:id="rId9" imgW="711000" imgH="431640" progId="Equation.3">
                    <p:embed/>
                  </p:oleObj>
                </mc:Choice>
                <mc:Fallback>
                  <p:oleObj name="Equazione" r:id="rId9" imgW="711000" imgH="431640" progId="Equation.3">
                    <p:embed/>
                    <p:pic>
                      <p:nvPicPr>
                        <p:cNvPr id="0" name="Oggetto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3698" y="3283316"/>
                          <a:ext cx="1627187" cy="9874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ggetto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6970632"/>
                </p:ext>
              </p:extLst>
            </p:nvPr>
          </p:nvGraphicFramePr>
          <p:xfrm>
            <a:off x="6175511" y="3263462"/>
            <a:ext cx="1326188" cy="936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19" name="Equazione" r:id="rId11" imgW="558720" imgH="393480" progId="Equation.3">
                    <p:embed/>
                  </p:oleObj>
                </mc:Choice>
                <mc:Fallback>
                  <p:oleObj name="Equazione" r:id="rId11" imgW="558720" imgH="393480" progId="Equation.3">
                    <p:embed/>
                    <p:pic>
                      <p:nvPicPr>
                        <p:cNvPr id="0" name="Oggetto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5511" y="3263462"/>
                          <a:ext cx="1326188" cy="9361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5" name="Gruppo 14"/>
            <p:cNvGrpSpPr/>
            <p:nvPr/>
          </p:nvGrpSpPr>
          <p:grpSpPr>
            <a:xfrm>
              <a:off x="2081048" y="2894130"/>
              <a:ext cx="5842926" cy="369332"/>
              <a:chOff x="2081048" y="3263462"/>
              <a:chExt cx="5842926" cy="369332"/>
            </a:xfrm>
          </p:grpSpPr>
          <p:sp>
            <p:nvSpPr>
              <p:cNvPr id="12" name="CasellaDiTesto 11"/>
              <p:cNvSpPr txBox="1"/>
              <p:nvPr/>
            </p:nvSpPr>
            <p:spPr>
              <a:xfrm>
                <a:off x="2081048" y="3263462"/>
                <a:ext cx="54206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Per basi corte                e  buone efficienze di emettitore </a:t>
                </a:r>
                <a:endParaRPr lang="en-US" dirty="0"/>
              </a:p>
            </p:txBody>
          </p:sp>
          <p:graphicFrame>
            <p:nvGraphicFramePr>
              <p:cNvPr id="13" name="Oggetto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90079834"/>
                  </p:ext>
                </p:extLst>
              </p:nvPr>
            </p:nvGraphicFramePr>
            <p:xfrm>
              <a:off x="3493432" y="3320939"/>
              <a:ext cx="715962" cy="3118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20" name="Equazione" r:id="rId13" imgW="495000" imgH="215640" progId="Equation.3">
                      <p:embed/>
                    </p:oleObj>
                  </mc:Choice>
                  <mc:Fallback>
                    <p:oleObj name="Equazione" r:id="rId13" imgW="495000" imgH="215640" progId="Equation.3">
                      <p:embed/>
                      <p:pic>
                        <p:nvPicPr>
                          <p:cNvPr id="0" name="Oggetto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93432" y="3320939"/>
                            <a:ext cx="715962" cy="31185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" name="Oggetto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10799431"/>
                  </p:ext>
                </p:extLst>
              </p:nvPr>
            </p:nvGraphicFramePr>
            <p:xfrm>
              <a:off x="7501699" y="3320334"/>
              <a:ext cx="422275" cy="2555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21" name="Equazione" r:id="rId15" imgW="291960" imgH="177480" progId="Equation.3">
                      <p:embed/>
                    </p:oleObj>
                  </mc:Choice>
                  <mc:Fallback>
                    <p:oleObj name="Equazione" r:id="rId15" imgW="291960" imgH="177480" progId="Equation.3">
                      <p:embed/>
                      <p:pic>
                        <p:nvPicPr>
                          <p:cNvPr id="0" name="Oggetto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01699" y="3320334"/>
                            <a:ext cx="422275" cy="2555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3" name="CasellaDiTesto 22"/>
          <p:cNvSpPr txBox="1"/>
          <p:nvPr/>
        </p:nvSpPr>
        <p:spPr>
          <a:xfrm>
            <a:off x="272955" y="4067033"/>
            <a:ext cx="85980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Qui occorrerebbe calcolare quanto si riduce la regione neutra di base W all’aumentare della larghezza della regione di svuotamento della giunzione BC.</a:t>
            </a:r>
          </a:p>
          <a:p>
            <a:r>
              <a:rPr lang="it-IT" sz="1400" dirty="0" smtClean="0"/>
              <a:t>Tuttavia non si procede in questa direzione per evitare la confusione creata dal simbolo W, che è usato sia per la regione neutra sopra detta, sia per la regione di svuotamento delle giunzioni.</a:t>
            </a:r>
          </a:p>
          <a:p>
            <a:endParaRPr lang="it-IT" sz="1400" dirty="0"/>
          </a:p>
          <a:p>
            <a:r>
              <a:rPr lang="it-IT" dirty="0" smtClean="0"/>
              <a:t>Basterà fare un conto qualitativo:  supponiamo                          così che </a:t>
            </a:r>
            <a:endParaRPr lang="en-US" dirty="0"/>
          </a:p>
        </p:txBody>
      </p:sp>
      <p:graphicFrame>
        <p:nvGraphicFramePr>
          <p:cNvPr id="24" name="Oggetto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920329"/>
              </p:ext>
            </p:extLst>
          </p:nvPr>
        </p:nvGraphicFramePr>
        <p:xfrm>
          <a:off x="4844536" y="4953995"/>
          <a:ext cx="116998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2" name="Equazione" r:id="rId17" imgW="698400" imgH="431640" progId="Equation.3">
                  <p:embed/>
                </p:oleObj>
              </mc:Choice>
              <mc:Fallback>
                <p:oleObj name="Equazione" r:id="rId17" imgW="6984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844536" y="4953995"/>
                        <a:ext cx="1169987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ggetto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068763"/>
              </p:ext>
            </p:extLst>
          </p:nvPr>
        </p:nvGraphicFramePr>
        <p:xfrm>
          <a:off x="6972917" y="4953640"/>
          <a:ext cx="1127125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3" name="Equazione" r:id="rId19" imgW="672840" imgH="419040" progId="Equation.3">
                  <p:embed/>
                </p:oleObj>
              </mc:Choice>
              <mc:Fallback>
                <p:oleObj name="Equazione" r:id="rId19" imgW="672840" imgH="419040" progId="Equation.3">
                  <p:embed/>
                  <p:pic>
                    <p:nvPicPr>
                      <p:cNvPr id="0" name="Oggetto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917" y="4953640"/>
                        <a:ext cx="1127125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asellaDiTesto 25"/>
          <p:cNvSpPr txBox="1"/>
          <p:nvPr/>
        </p:nvSpPr>
        <p:spPr>
          <a:xfrm>
            <a:off x="272955" y="5669465"/>
            <a:ext cx="429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Ora ipotizziamo di dimezzare questo valore restringendo la regione neutra di base</a:t>
            </a:r>
            <a:endParaRPr lang="en-US" dirty="0"/>
          </a:p>
        </p:txBody>
      </p:sp>
      <p:graphicFrame>
        <p:nvGraphicFramePr>
          <p:cNvPr id="27" name="Oggetto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919077"/>
              </p:ext>
            </p:extLst>
          </p:nvPr>
        </p:nvGraphicFramePr>
        <p:xfrm>
          <a:off x="4791373" y="5630680"/>
          <a:ext cx="116998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4" name="Equazione" r:id="rId21" imgW="698400" imgH="431640" progId="Equation.3">
                  <p:embed/>
                </p:oleObj>
              </mc:Choice>
              <mc:Fallback>
                <p:oleObj name="Equazione" r:id="rId21" imgW="698400" imgH="431640" progId="Equation.3">
                  <p:embed/>
                  <p:pic>
                    <p:nvPicPr>
                      <p:cNvPr id="0" name="Oggetto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373" y="5630680"/>
                        <a:ext cx="1169987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Freccia a destra 27"/>
          <p:cNvSpPr/>
          <p:nvPr/>
        </p:nvSpPr>
        <p:spPr>
          <a:xfrm>
            <a:off x="6250675" y="5862640"/>
            <a:ext cx="642954" cy="129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ggetto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177411"/>
              </p:ext>
            </p:extLst>
          </p:nvPr>
        </p:nvGraphicFramePr>
        <p:xfrm>
          <a:off x="6991350" y="5641975"/>
          <a:ext cx="1127125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5" name="Equazione" r:id="rId23" imgW="672840" imgH="419040" progId="Equation.3">
                  <p:embed/>
                </p:oleObj>
              </mc:Choice>
              <mc:Fallback>
                <p:oleObj name="Equazione" r:id="rId23" imgW="672840" imgH="419040" progId="Equation.3">
                  <p:embed/>
                  <p:pic>
                    <p:nvPicPr>
                      <p:cNvPr id="0" name="Oggetto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350" y="5641975"/>
                        <a:ext cx="1127125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CasellaDiTesto 29"/>
          <p:cNvSpPr txBox="1"/>
          <p:nvPr/>
        </p:nvSpPr>
        <p:spPr>
          <a:xfrm>
            <a:off x="614426" y="6488668"/>
            <a:ext cx="814126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L’effetto è evidentissimo in emettitore comune, e quasi trascurabile in base comune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93" y="1266818"/>
            <a:ext cx="91440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42100"/>
            <a:ext cx="1296144" cy="140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0" y="15783"/>
            <a:ext cx="4784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Modulazione della larghezza di base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29068"/>
            <a:ext cx="86137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48"/>
            <a:ext cx="142081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33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15783"/>
            <a:ext cx="3171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Correnti di saturazione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42499" y="1805161"/>
            <a:ext cx="799455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ttangolo 16"/>
          <p:cNvSpPr/>
          <p:nvPr/>
        </p:nvSpPr>
        <p:spPr>
          <a:xfrm>
            <a:off x="5077588" y="2859716"/>
            <a:ext cx="813360" cy="110897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n</a:t>
            </a:r>
            <a:endParaRPr lang="en-US" b="1" dirty="0"/>
          </a:p>
        </p:txBody>
      </p:sp>
      <p:sp>
        <p:nvSpPr>
          <p:cNvPr id="18" name="Rettangolo 17"/>
          <p:cNvSpPr/>
          <p:nvPr/>
        </p:nvSpPr>
        <p:spPr>
          <a:xfrm>
            <a:off x="4574274" y="2859716"/>
            <a:ext cx="503650" cy="1108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ttangolo 18"/>
          <p:cNvSpPr/>
          <p:nvPr/>
        </p:nvSpPr>
        <p:spPr>
          <a:xfrm>
            <a:off x="5830382" y="2859716"/>
            <a:ext cx="849910" cy="1108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tangolo 19"/>
          <p:cNvSpPr/>
          <p:nvPr/>
        </p:nvSpPr>
        <p:spPr>
          <a:xfrm>
            <a:off x="6680291" y="2859716"/>
            <a:ext cx="2463709" cy="11089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p</a:t>
            </a:r>
            <a:endParaRPr lang="en-US" b="1" dirty="0"/>
          </a:p>
        </p:txBody>
      </p:sp>
      <p:sp>
        <p:nvSpPr>
          <p:cNvPr id="21" name="Rettangolo 20"/>
          <p:cNvSpPr/>
          <p:nvPr/>
        </p:nvSpPr>
        <p:spPr>
          <a:xfrm>
            <a:off x="2842977" y="2859716"/>
            <a:ext cx="1731297" cy="11089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p</a:t>
            </a:r>
            <a:endParaRPr lang="en-US" b="1" dirty="0"/>
          </a:p>
        </p:txBody>
      </p:sp>
      <p:cxnSp>
        <p:nvCxnSpPr>
          <p:cNvPr id="22" name="Connettore 1 21"/>
          <p:cNvCxnSpPr/>
          <p:nvPr/>
        </p:nvCxnSpPr>
        <p:spPr>
          <a:xfrm>
            <a:off x="4574274" y="2859716"/>
            <a:ext cx="0" cy="1108971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5107013" y="2859716"/>
            <a:ext cx="2389" cy="1108971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5837633" y="2859716"/>
            <a:ext cx="0" cy="1108971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6680291" y="2859716"/>
            <a:ext cx="0" cy="1108971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1014227" y="2859716"/>
            <a:ext cx="72399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1014227" y="3225737"/>
            <a:ext cx="752283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5672078" y="4031553"/>
            <a:ext cx="340844" cy="2843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W</a:t>
            </a:r>
            <a:endParaRPr lang="en-US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5006084" y="4016980"/>
            <a:ext cx="263763" cy="2843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0</a:t>
            </a:r>
            <a:endParaRPr lang="en-US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4400412" y="4016976"/>
            <a:ext cx="375882" cy="2843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-</a:t>
            </a:r>
            <a:r>
              <a:rPr lang="it-IT" dirty="0" err="1" smtClean="0"/>
              <a:t>x</a:t>
            </a:r>
            <a:r>
              <a:rPr lang="it-IT" baseline="-25000" dirty="0" err="1" smtClean="0"/>
              <a:t>E</a:t>
            </a:r>
            <a:endParaRPr lang="en-US" baseline="-25000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6552917" y="4031553"/>
            <a:ext cx="319823" cy="2843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/>
              <a:t>x</a:t>
            </a:r>
            <a:r>
              <a:rPr lang="it-IT" baseline="-25000" dirty="0" err="1" smtClean="0"/>
              <a:t>C</a:t>
            </a:r>
            <a:endParaRPr lang="en-US" baseline="-25000" dirty="0"/>
          </a:p>
        </p:txBody>
      </p:sp>
      <p:cxnSp>
        <p:nvCxnSpPr>
          <p:cNvPr id="32" name="Connettore 2 31"/>
          <p:cNvCxnSpPr/>
          <p:nvPr/>
        </p:nvCxnSpPr>
        <p:spPr>
          <a:xfrm flipV="1">
            <a:off x="3279457" y="1805161"/>
            <a:ext cx="0" cy="14205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542499" y="1805161"/>
            <a:ext cx="799455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ttangolo 33"/>
          <p:cNvSpPr/>
          <p:nvPr/>
        </p:nvSpPr>
        <p:spPr>
          <a:xfrm>
            <a:off x="361950" y="613391"/>
            <a:ext cx="5522789" cy="110897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n</a:t>
            </a:r>
            <a:endParaRPr lang="en-US" b="1" dirty="0"/>
          </a:p>
        </p:txBody>
      </p:sp>
      <p:sp>
        <p:nvSpPr>
          <p:cNvPr id="35" name="Rettangolo 34"/>
          <p:cNvSpPr/>
          <p:nvPr/>
        </p:nvSpPr>
        <p:spPr>
          <a:xfrm>
            <a:off x="5824173" y="613391"/>
            <a:ext cx="849910" cy="1108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ttangolo 35"/>
          <p:cNvSpPr/>
          <p:nvPr/>
        </p:nvSpPr>
        <p:spPr>
          <a:xfrm>
            <a:off x="6674082" y="613391"/>
            <a:ext cx="2469918" cy="11089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p</a:t>
            </a:r>
            <a:endParaRPr lang="en-US" b="1" dirty="0"/>
          </a:p>
        </p:txBody>
      </p:sp>
      <p:cxnSp>
        <p:nvCxnSpPr>
          <p:cNvPr id="38" name="Connettore 1 37"/>
          <p:cNvCxnSpPr/>
          <p:nvPr/>
        </p:nvCxnSpPr>
        <p:spPr>
          <a:xfrm>
            <a:off x="5831424" y="613391"/>
            <a:ext cx="0" cy="1108971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>
            <a:off x="6674082" y="613391"/>
            <a:ext cx="0" cy="1108971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igura a mano libera 43"/>
          <p:cNvSpPr/>
          <p:nvPr/>
        </p:nvSpPr>
        <p:spPr>
          <a:xfrm>
            <a:off x="6673932" y="1458421"/>
            <a:ext cx="2470068" cy="263501"/>
          </a:xfrm>
          <a:custGeom>
            <a:avLst/>
            <a:gdLst>
              <a:gd name="connsiteX0" fmla="*/ 0 w 2470068"/>
              <a:gd name="connsiteY0" fmla="*/ 263501 h 263501"/>
              <a:gd name="connsiteX1" fmla="*/ 368136 w 2470068"/>
              <a:gd name="connsiteY1" fmla="*/ 109122 h 263501"/>
              <a:gd name="connsiteX2" fmla="*/ 1650671 w 2470068"/>
              <a:gd name="connsiteY2" fmla="*/ 14119 h 263501"/>
              <a:gd name="connsiteX3" fmla="*/ 2470068 w 2470068"/>
              <a:gd name="connsiteY3" fmla="*/ 2244 h 2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0068" h="263501">
                <a:moveTo>
                  <a:pt x="0" y="263501"/>
                </a:moveTo>
                <a:cubicBezTo>
                  <a:pt x="46512" y="207093"/>
                  <a:pt x="93024" y="150686"/>
                  <a:pt x="368136" y="109122"/>
                </a:cubicBezTo>
                <a:cubicBezTo>
                  <a:pt x="643248" y="67558"/>
                  <a:pt x="1300349" y="31932"/>
                  <a:pt x="1650671" y="14119"/>
                </a:cubicBezTo>
                <a:cubicBezTo>
                  <a:pt x="2000993" y="-3694"/>
                  <a:pt x="2235530" y="-725"/>
                  <a:pt x="2470068" y="22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Connettore 1 45"/>
          <p:cNvCxnSpPr>
            <a:stCxn id="44" idx="3"/>
          </p:cNvCxnSpPr>
          <p:nvPr/>
        </p:nvCxnSpPr>
        <p:spPr>
          <a:xfrm flipH="1" flipV="1">
            <a:off x="6673932" y="1458421"/>
            <a:ext cx="2470068" cy="224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/>
          <p:cNvSpPr txBox="1"/>
          <p:nvPr/>
        </p:nvSpPr>
        <p:spPr>
          <a:xfrm>
            <a:off x="6837115" y="1115083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n</a:t>
            </a:r>
            <a:r>
              <a:rPr lang="it-IT" baseline="-25000" dirty="0" smtClean="0">
                <a:solidFill>
                  <a:srgbClr val="0070C0"/>
                </a:solidFill>
              </a:rPr>
              <a:t>p0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7676445" y="1410022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70C0"/>
                </a:solidFill>
              </a:rPr>
              <a:t>n</a:t>
            </a:r>
            <a:r>
              <a:rPr lang="it-IT" baseline="-25000" dirty="0" err="1" smtClean="0">
                <a:solidFill>
                  <a:srgbClr val="0070C0"/>
                </a:solidFill>
              </a:rPr>
              <a:t>p</a:t>
            </a:r>
            <a:r>
              <a:rPr lang="it-IT" dirty="0" smtClean="0">
                <a:solidFill>
                  <a:srgbClr val="0070C0"/>
                </a:solidFill>
              </a:rPr>
              <a:t>(x)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cxnSp>
        <p:nvCxnSpPr>
          <p:cNvPr id="49" name="Connettore 1 48"/>
          <p:cNvCxnSpPr/>
          <p:nvPr/>
        </p:nvCxnSpPr>
        <p:spPr>
          <a:xfrm flipH="1">
            <a:off x="361950" y="1458686"/>
            <a:ext cx="5382804" cy="2572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igura a mano libera 50"/>
          <p:cNvSpPr/>
          <p:nvPr/>
        </p:nvSpPr>
        <p:spPr>
          <a:xfrm flipH="1">
            <a:off x="3346703" y="1458420"/>
            <a:ext cx="2470068" cy="263501"/>
          </a:xfrm>
          <a:custGeom>
            <a:avLst/>
            <a:gdLst>
              <a:gd name="connsiteX0" fmla="*/ 0 w 2470068"/>
              <a:gd name="connsiteY0" fmla="*/ 263501 h 263501"/>
              <a:gd name="connsiteX1" fmla="*/ 368136 w 2470068"/>
              <a:gd name="connsiteY1" fmla="*/ 109122 h 263501"/>
              <a:gd name="connsiteX2" fmla="*/ 1650671 w 2470068"/>
              <a:gd name="connsiteY2" fmla="*/ 14119 h 263501"/>
              <a:gd name="connsiteX3" fmla="*/ 2470068 w 2470068"/>
              <a:gd name="connsiteY3" fmla="*/ 2244 h 2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0068" h="263501">
                <a:moveTo>
                  <a:pt x="0" y="263501"/>
                </a:moveTo>
                <a:cubicBezTo>
                  <a:pt x="46512" y="207093"/>
                  <a:pt x="93024" y="150686"/>
                  <a:pt x="368136" y="109122"/>
                </a:cubicBezTo>
                <a:cubicBezTo>
                  <a:pt x="643248" y="67558"/>
                  <a:pt x="1300349" y="31932"/>
                  <a:pt x="1650671" y="14119"/>
                </a:cubicBezTo>
                <a:cubicBezTo>
                  <a:pt x="2000993" y="-3694"/>
                  <a:pt x="2235530" y="-725"/>
                  <a:pt x="2470068" y="224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Connettore 1 52"/>
          <p:cNvCxnSpPr/>
          <p:nvPr/>
        </p:nvCxnSpPr>
        <p:spPr>
          <a:xfrm flipH="1">
            <a:off x="361950" y="1458420"/>
            <a:ext cx="2947266" cy="259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>
            <a:off x="5077588" y="1122792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p</a:t>
            </a:r>
            <a:r>
              <a:rPr lang="it-IT" baseline="-25000" dirty="0" smtClean="0">
                <a:solidFill>
                  <a:srgbClr val="FF0000"/>
                </a:solidFill>
              </a:rPr>
              <a:t>n0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4148547" y="1415896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70C0"/>
                </a:solidFill>
              </a:rPr>
              <a:t>p</a:t>
            </a:r>
            <a:r>
              <a:rPr lang="it-IT" baseline="-25000" dirty="0" err="1">
                <a:solidFill>
                  <a:srgbClr val="0070C0"/>
                </a:solidFill>
              </a:rPr>
              <a:t>n</a:t>
            </a:r>
            <a:r>
              <a:rPr lang="it-IT" dirty="0" smtClean="0">
                <a:solidFill>
                  <a:srgbClr val="0070C0"/>
                </a:solidFill>
              </a:rPr>
              <a:t>(x)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57" name="Figura a mano libera 56"/>
          <p:cNvSpPr/>
          <p:nvPr/>
        </p:nvSpPr>
        <p:spPr>
          <a:xfrm>
            <a:off x="6706619" y="3705151"/>
            <a:ext cx="2470068" cy="263501"/>
          </a:xfrm>
          <a:custGeom>
            <a:avLst/>
            <a:gdLst>
              <a:gd name="connsiteX0" fmla="*/ 0 w 2470068"/>
              <a:gd name="connsiteY0" fmla="*/ 263501 h 263501"/>
              <a:gd name="connsiteX1" fmla="*/ 368136 w 2470068"/>
              <a:gd name="connsiteY1" fmla="*/ 109122 h 263501"/>
              <a:gd name="connsiteX2" fmla="*/ 1650671 w 2470068"/>
              <a:gd name="connsiteY2" fmla="*/ 14119 h 263501"/>
              <a:gd name="connsiteX3" fmla="*/ 2470068 w 2470068"/>
              <a:gd name="connsiteY3" fmla="*/ 2244 h 2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0068" h="263501">
                <a:moveTo>
                  <a:pt x="0" y="263501"/>
                </a:moveTo>
                <a:cubicBezTo>
                  <a:pt x="46512" y="207093"/>
                  <a:pt x="93024" y="150686"/>
                  <a:pt x="368136" y="109122"/>
                </a:cubicBezTo>
                <a:cubicBezTo>
                  <a:pt x="643248" y="67558"/>
                  <a:pt x="1300349" y="31932"/>
                  <a:pt x="1650671" y="14119"/>
                </a:cubicBezTo>
                <a:cubicBezTo>
                  <a:pt x="2000993" y="-3694"/>
                  <a:pt x="2235530" y="-725"/>
                  <a:pt x="2470068" y="22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Connettore 1 57"/>
          <p:cNvCxnSpPr>
            <a:stCxn id="57" idx="3"/>
          </p:cNvCxnSpPr>
          <p:nvPr/>
        </p:nvCxnSpPr>
        <p:spPr>
          <a:xfrm flipH="1" flipV="1">
            <a:off x="6706619" y="3705151"/>
            <a:ext cx="2470068" cy="224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sellaDiTesto 58"/>
          <p:cNvSpPr txBox="1"/>
          <p:nvPr/>
        </p:nvSpPr>
        <p:spPr>
          <a:xfrm>
            <a:off x="6869802" y="3361813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n</a:t>
            </a:r>
            <a:r>
              <a:rPr lang="it-IT" baseline="-25000" dirty="0" smtClean="0">
                <a:solidFill>
                  <a:srgbClr val="0070C0"/>
                </a:solidFill>
              </a:rPr>
              <a:t>p0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7709132" y="3656752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70C0"/>
                </a:solidFill>
              </a:rPr>
              <a:t>n</a:t>
            </a:r>
            <a:r>
              <a:rPr lang="it-IT" baseline="-25000" dirty="0" err="1" smtClean="0">
                <a:solidFill>
                  <a:srgbClr val="0070C0"/>
                </a:solidFill>
              </a:rPr>
              <a:t>p</a:t>
            </a:r>
            <a:r>
              <a:rPr lang="it-IT" dirty="0" smtClean="0">
                <a:solidFill>
                  <a:srgbClr val="0070C0"/>
                </a:solidFill>
              </a:rPr>
              <a:t>(x)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cxnSp>
        <p:nvCxnSpPr>
          <p:cNvPr id="62" name="Connettore 1 61"/>
          <p:cNvCxnSpPr/>
          <p:nvPr/>
        </p:nvCxnSpPr>
        <p:spPr>
          <a:xfrm flipH="1">
            <a:off x="2842977" y="3841418"/>
            <a:ext cx="172902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sellaDiTesto 62"/>
          <p:cNvSpPr txBox="1"/>
          <p:nvPr/>
        </p:nvSpPr>
        <p:spPr>
          <a:xfrm>
            <a:off x="2857577" y="347759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70C0"/>
                </a:solidFill>
              </a:rPr>
              <a:t>n</a:t>
            </a:r>
            <a:r>
              <a:rPr lang="it-IT" baseline="-25000" dirty="0" err="1" smtClean="0">
                <a:solidFill>
                  <a:srgbClr val="0070C0"/>
                </a:solidFill>
              </a:rPr>
              <a:t>p</a:t>
            </a:r>
            <a:r>
              <a:rPr lang="it-IT" dirty="0" smtClean="0">
                <a:solidFill>
                  <a:srgbClr val="0070C0"/>
                </a:solidFill>
              </a:rPr>
              <a:t>(x)=n</a:t>
            </a:r>
            <a:r>
              <a:rPr lang="it-IT" baseline="-25000" dirty="0" smtClean="0">
                <a:solidFill>
                  <a:srgbClr val="0070C0"/>
                </a:solidFill>
              </a:rPr>
              <a:t>p0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66" name="Figura a mano libera 65"/>
          <p:cNvSpPr/>
          <p:nvPr/>
        </p:nvSpPr>
        <p:spPr>
          <a:xfrm flipH="1">
            <a:off x="5107013" y="3836900"/>
            <a:ext cx="717160" cy="131751"/>
          </a:xfrm>
          <a:custGeom>
            <a:avLst/>
            <a:gdLst>
              <a:gd name="connsiteX0" fmla="*/ 0 w 2470068"/>
              <a:gd name="connsiteY0" fmla="*/ 263501 h 263501"/>
              <a:gd name="connsiteX1" fmla="*/ 368136 w 2470068"/>
              <a:gd name="connsiteY1" fmla="*/ 109122 h 263501"/>
              <a:gd name="connsiteX2" fmla="*/ 1650671 w 2470068"/>
              <a:gd name="connsiteY2" fmla="*/ 14119 h 263501"/>
              <a:gd name="connsiteX3" fmla="*/ 2470068 w 2470068"/>
              <a:gd name="connsiteY3" fmla="*/ 2244 h 2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0068" h="263501">
                <a:moveTo>
                  <a:pt x="0" y="263501"/>
                </a:moveTo>
                <a:cubicBezTo>
                  <a:pt x="46512" y="207093"/>
                  <a:pt x="93024" y="150686"/>
                  <a:pt x="368136" y="109122"/>
                </a:cubicBezTo>
                <a:cubicBezTo>
                  <a:pt x="643248" y="67558"/>
                  <a:pt x="1300349" y="31932"/>
                  <a:pt x="1650671" y="14119"/>
                </a:cubicBezTo>
                <a:cubicBezTo>
                  <a:pt x="2000993" y="-3694"/>
                  <a:pt x="2235530" y="-725"/>
                  <a:pt x="2470068" y="224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asellaDiTesto 68"/>
          <p:cNvSpPr txBox="1"/>
          <p:nvPr/>
        </p:nvSpPr>
        <p:spPr>
          <a:xfrm>
            <a:off x="4775482" y="246615"/>
            <a:ext cx="267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 una giunzione in inversa</a:t>
            </a:r>
            <a:endParaRPr lang="en-US" dirty="0"/>
          </a:p>
        </p:txBody>
      </p:sp>
      <p:sp>
        <p:nvSpPr>
          <p:cNvPr id="70" name="CasellaDiTesto 69"/>
          <p:cNvSpPr txBox="1"/>
          <p:nvPr/>
        </p:nvSpPr>
        <p:spPr>
          <a:xfrm>
            <a:off x="3708625" y="2242316"/>
            <a:ext cx="4405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 un </a:t>
            </a:r>
            <a:r>
              <a:rPr lang="it-IT" dirty="0" err="1" smtClean="0"/>
              <a:t>bjt</a:t>
            </a:r>
            <a:r>
              <a:rPr lang="it-IT" dirty="0" smtClean="0"/>
              <a:t> con BC in inversa e collettore aperto</a:t>
            </a:r>
            <a:endParaRPr lang="en-US" dirty="0"/>
          </a:p>
        </p:txBody>
      </p:sp>
      <p:sp>
        <p:nvSpPr>
          <p:cNvPr id="71" name="CasellaDiTesto 70"/>
          <p:cNvSpPr txBox="1"/>
          <p:nvPr/>
        </p:nvSpPr>
        <p:spPr>
          <a:xfrm>
            <a:off x="247034" y="4440174"/>
            <a:ext cx="864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Perché la corrente di saturazione di BC nel </a:t>
            </a:r>
            <a:r>
              <a:rPr lang="it-IT" dirty="0" err="1" smtClean="0"/>
              <a:t>bjt</a:t>
            </a:r>
            <a:r>
              <a:rPr lang="it-IT" dirty="0" smtClean="0"/>
              <a:t> è minore di quella della giunzione semplice?</a:t>
            </a:r>
            <a:endParaRPr lang="en-US" dirty="0"/>
          </a:p>
        </p:txBody>
      </p:sp>
      <p:sp>
        <p:nvSpPr>
          <p:cNvPr id="74" name="CasellaDiTesto 73"/>
          <p:cNvSpPr txBox="1"/>
          <p:nvPr/>
        </p:nvSpPr>
        <p:spPr>
          <a:xfrm>
            <a:off x="1760774" y="5175609"/>
            <a:ext cx="25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Nella giunzione semplice</a:t>
            </a:r>
            <a:endParaRPr lang="en-US" dirty="0"/>
          </a:p>
        </p:txBody>
      </p:sp>
      <p:graphicFrame>
        <p:nvGraphicFramePr>
          <p:cNvPr id="75" name="Oggetto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917968"/>
              </p:ext>
            </p:extLst>
          </p:nvPr>
        </p:nvGraphicFramePr>
        <p:xfrm>
          <a:off x="4790408" y="4942762"/>
          <a:ext cx="22415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Equazione" r:id="rId3" imgW="1091880" imgH="406080" progId="Equation.3">
                  <p:embed/>
                </p:oleObj>
              </mc:Choice>
              <mc:Fallback>
                <p:oleObj name="Equazione" r:id="rId3" imgW="1091880" imgH="406080" progId="Equation.3">
                  <p:embed/>
                  <p:pic>
                    <p:nvPicPr>
                      <p:cNvPr id="0" name="Oggetto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0408" y="4942762"/>
                        <a:ext cx="224155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CasellaDiTesto 75"/>
          <p:cNvSpPr txBox="1"/>
          <p:nvPr/>
        </p:nvSpPr>
        <p:spPr>
          <a:xfrm>
            <a:off x="229299" y="5817476"/>
            <a:ext cx="8601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Per il transistor dobbiamo tornare a densità e correnti di diffusione, per il caso di corrente nulla in emettitore. Ci basta focalizzare il discorso sulle lacune (per gli elettroni in collettore non cambia nulla)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06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178611"/>
              </p:ext>
            </p:extLst>
          </p:nvPr>
        </p:nvGraphicFramePr>
        <p:xfrm>
          <a:off x="3990890" y="26079"/>
          <a:ext cx="361156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0" name="Equazione" r:id="rId3" imgW="2133360" imgH="444240" progId="Equation.3">
                  <p:embed/>
                </p:oleObj>
              </mc:Choice>
              <mc:Fallback>
                <p:oleObj name="Equazione" r:id="rId3" imgW="21333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890" y="26079"/>
                        <a:ext cx="361156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487647" y="496872"/>
            <a:ext cx="2523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 regione neutra di base</a:t>
            </a:r>
            <a:endParaRPr lang="en-US" dirty="0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155232"/>
              </p:ext>
            </p:extLst>
          </p:nvPr>
        </p:nvGraphicFramePr>
        <p:xfrm>
          <a:off x="3978676" y="819807"/>
          <a:ext cx="4563343" cy="757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1" name="Equazione" r:id="rId5" imgW="2831760" imgH="469800" progId="Equation.3">
                  <p:embed/>
                </p:oleObj>
              </mc:Choice>
              <mc:Fallback>
                <p:oleObj name="Equazione" r:id="rId5" imgW="283176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78676" y="819807"/>
                        <a:ext cx="4563343" cy="757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955152"/>
              </p:ext>
            </p:extLst>
          </p:nvPr>
        </p:nvGraphicFramePr>
        <p:xfrm>
          <a:off x="1243775" y="5722778"/>
          <a:ext cx="6916922" cy="1229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2" name="Equazione" r:id="rId7" imgW="2501640" imgH="444240" progId="Equation.3">
                  <p:embed/>
                </p:oleObj>
              </mc:Choice>
              <mc:Fallback>
                <p:oleObj name="Equazione" r:id="rId7" imgW="2501640" imgH="444240" progId="Equation.3">
                  <p:embed/>
                  <p:pic>
                    <p:nvPicPr>
                      <p:cNvPr id="0" name="Oggetto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775" y="5722778"/>
                        <a:ext cx="6916922" cy="1229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ttangolo 21"/>
          <p:cNvSpPr/>
          <p:nvPr/>
        </p:nvSpPr>
        <p:spPr>
          <a:xfrm>
            <a:off x="0" y="0"/>
            <a:ext cx="9144000" cy="160808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uppo 27"/>
          <p:cNvGrpSpPr/>
          <p:nvPr/>
        </p:nvGrpSpPr>
        <p:grpSpPr>
          <a:xfrm>
            <a:off x="0" y="1618593"/>
            <a:ext cx="9144000" cy="579873"/>
            <a:chOff x="0" y="1618593"/>
            <a:chExt cx="9144000" cy="579873"/>
          </a:xfrm>
        </p:grpSpPr>
        <p:sp>
          <p:nvSpPr>
            <p:cNvPr id="6" name="CasellaDiTesto 5"/>
            <p:cNvSpPr txBox="1"/>
            <p:nvPr/>
          </p:nvSpPr>
          <p:spPr>
            <a:xfrm>
              <a:off x="392081" y="1723863"/>
              <a:ext cx="4242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Per avere corrente nulla in emettitore (x=0)</a:t>
              </a:r>
              <a:endParaRPr lang="en-US" dirty="0"/>
            </a:p>
          </p:txBody>
        </p:sp>
        <p:graphicFrame>
          <p:nvGraphicFramePr>
            <p:cNvPr id="9" name="Oggetto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6073384"/>
                </p:ext>
              </p:extLst>
            </p:nvPr>
          </p:nvGraphicFramePr>
          <p:xfrm>
            <a:off x="6752662" y="1768713"/>
            <a:ext cx="756745" cy="298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13" name="Equazione" r:id="rId9" imgW="355320" imgH="139680" progId="Equation.3">
                    <p:embed/>
                  </p:oleObj>
                </mc:Choice>
                <mc:Fallback>
                  <p:oleObj name="Equazione" r:id="rId9" imgW="355320" imgH="139680" progId="Equation.3">
                    <p:embed/>
                    <p:pic>
                      <p:nvPicPr>
                        <p:cNvPr id="0" name="Oggetto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2662" y="1768713"/>
                          <a:ext cx="756745" cy="2983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Rettangolo 22"/>
            <p:cNvSpPr/>
            <p:nvPr/>
          </p:nvSpPr>
          <p:spPr>
            <a:xfrm flipV="1">
              <a:off x="0" y="1618593"/>
              <a:ext cx="9144000" cy="579873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0" y="2198465"/>
            <a:ext cx="9144000" cy="2104828"/>
            <a:chOff x="0" y="2198465"/>
            <a:chExt cx="9144000" cy="2104828"/>
          </a:xfrm>
        </p:grpSpPr>
        <p:graphicFrame>
          <p:nvGraphicFramePr>
            <p:cNvPr id="10" name="Oggetto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4042919"/>
                </p:ext>
              </p:extLst>
            </p:nvPr>
          </p:nvGraphicFramePr>
          <p:xfrm>
            <a:off x="1366386" y="3300798"/>
            <a:ext cx="2753021" cy="6169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14" name="Equazione" r:id="rId11" imgW="1879560" imgH="419040" progId="Equation.3">
                    <p:embed/>
                  </p:oleObj>
                </mc:Choice>
                <mc:Fallback>
                  <p:oleObj name="Equazione" r:id="rId11" imgW="187956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6386" y="3300798"/>
                          <a:ext cx="2753021" cy="616981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rgbClr val="00B0F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ggetto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1029049"/>
                </p:ext>
              </p:extLst>
            </p:nvPr>
          </p:nvGraphicFramePr>
          <p:xfrm>
            <a:off x="1366386" y="2582870"/>
            <a:ext cx="2386013" cy="752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15" name="Equazione" r:id="rId13" imgW="1409400" imgH="444240" progId="Equation.3">
                    <p:embed/>
                  </p:oleObj>
                </mc:Choice>
                <mc:Fallback>
                  <p:oleObj name="Equazione" r:id="rId13" imgW="1409400" imgH="444240" progId="Equation.3">
                    <p:embed/>
                    <p:pic>
                      <p:nvPicPr>
                        <p:cNvPr id="0" name="Oggetto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6386" y="2582870"/>
                          <a:ext cx="2386013" cy="752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ggetto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7151310"/>
                </p:ext>
              </p:extLst>
            </p:nvPr>
          </p:nvGraphicFramePr>
          <p:xfrm>
            <a:off x="5395566" y="2626117"/>
            <a:ext cx="2467248" cy="1523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16" name="Equazione" r:id="rId15" imgW="1358640" imgH="838080" progId="Equation.3">
                    <p:embed/>
                  </p:oleObj>
                </mc:Choice>
                <mc:Fallback>
                  <p:oleObj name="Equazione" r:id="rId15" imgW="1358640" imgH="838080" progId="Equation.3">
                    <p:embed/>
                    <p:pic>
                      <p:nvPicPr>
                        <p:cNvPr id="0" name="Oggetto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5566" y="2626117"/>
                          <a:ext cx="2467248" cy="1523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sellaDiTesto 15"/>
            <p:cNvSpPr txBox="1"/>
            <p:nvPr/>
          </p:nvSpPr>
          <p:spPr>
            <a:xfrm>
              <a:off x="1472505" y="3995516"/>
              <a:ext cx="24175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Condizione al contorno in x=W</a:t>
              </a:r>
              <a:endParaRPr lang="en-US" sz="1400" dirty="0"/>
            </a:p>
          </p:txBody>
        </p:sp>
        <p:sp>
          <p:nvSpPr>
            <p:cNvPr id="17" name="Freccia a destra 16"/>
            <p:cNvSpPr/>
            <p:nvPr/>
          </p:nvSpPr>
          <p:spPr>
            <a:xfrm>
              <a:off x="4477406" y="3156177"/>
              <a:ext cx="646387" cy="3310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ttangolo 23"/>
            <p:cNvSpPr/>
            <p:nvPr/>
          </p:nvSpPr>
          <p:spPr>
            <a:xfrm flipV="1">
              <a:off x="0" y="2198465"/>
              <a:ext cx="9144000" cy="2104827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0" y="4248916"/>
            <a:ext cx="9144000" cy="1563932"/>
            <a:chOff x="0" y="4248916"/>
            <a:chExt cx="9144000" cy="1563932"/>
          </a:xfrm>
        </p:grpSpPr>
        <p:graphicFrame>
          <p:nvGraphicFramePr>
            <p:cNvPr id="15" name="Oggetto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3064354"/>
                </p:ext>
              </p:extLst>
            </p:nvPr>
          </p:nvGraphicFramePr>
          <p:xfrm>
            <a:off x="356955" y="4248916"/>
            <a:ext cx="3966598" cy="1379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17" name="Equazione" r:id="rId17" imgW="2412720" imgH="838080" progId="Equation.3">
                    <p:embed/>
                  </p:oleObj>
                </mc:Choice>
                <mc:Fallback>
                  <p:oleObj name="Equazione" r:id="rId17" imgW="2412720" imgH="838080" progId="Equation.3">
                    <p:embed/>
                    <p:pic>
                      <p:nvPicPr>
                        <p:cNvPr id="0" name="Oggetto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955" y="4248916"/>
                          <a:ext cx="3966598" cy="1379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CasellaDiTesto 17"/>
            <p:cNvSpPr txBox="1"/>
            <p:nvPr/>
          </p:nvSpPr>
          <p:spPr>
            <a:xfrm>
              <a:off x="1031451" y="5243818"/>
              <a:ext cx="871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densità</a:t>
              </a:r>
              <a:endParaRPr lang="en-US" dirty="0"/>
            </a:p>
          </p:txBody>
        </p:sp>
        <p:graphicFrame>
          <p:nvGraphicFramePr>
            <p:cNvPr id="19" name="Oggetto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0030576"/>
                </p:ext>
              </p:extLst>
            </p:nvPr>
          </p:nvGraphicFramePr>
          <p:xfrm>
            <a:off x="4718280" y="4275532"/>
            <a:ext cx="4068763" cy="1379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18" name="Equazione" r:id="rId19" imgW="2476440" imgH="838080" progId="Equation.3">
                    <p:embed/>
                  </p:oleObj>
                </mc:Choice>
                <mc:Fallback>
                  <p:oleObj name="Equazione" r:id="rId19" imgW="2476440" imgH="838080" progId="Equation.3">
                    <p:embed/>
                    <p:pic>
                      <p:nvPicPr>
                        <p:cNvPr id="0" name="Oggetto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8280" y="4275532"/>
                          <a:ext cx="4068763" cy="1379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CasellaDiTesto 19"/>
            <p:cNvSpPr txBox="1"/>
            <p:nvPr/>
          </p:nvSpPr>
          <p:spPr>
            <a:xfrm>
              <a:off x="5123793" y="5258850"/>
              <a:ext cx="984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corrente</a:t>
              </a:r>
              <a:endParaRPr lang="en-US" dirty="0"/>
            </a:p>
          </p:txBody>
        </p:sp>
        <p:sp>
          <p:nvSpPr>
            <p:cNvPr id="25" name="Rettangolo 24"/>
            <p:cNvSpPr/>
            <p:nvPr/>
          </p:nvSpPr>
          <p:spPr>
            <a:xfrm flipV="1">
              <a:off x="0" y="4303292"/>
              <a:ext cx="9144000" cy="1509556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CasellaDiTesto 28"/>
          <p:cNvSpPr txBox="1"/>
          <p:nvPr/>
        </p:nvSpPr>
        <p:spPr>
          <a:xfrm>
            <a:off x="0" y="15783"/>
            <a:ext cx="3171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Correnti di saturazione</a:t>
            </a:r>
          </a:p>
        </p:txBody>
      </p:sp>
    </p:spTree>
    <p:extLst>
      <p:ext uri="{BB962C8B-B14F-4D97-AF65-F5344CB8AC3E}">
        <p14:creationId xmlns:p14="http://schemas.microsoft.com/office/powerpoint/2010/main" val="314165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928</Words>
  <Application>Microsoft Office PowerPoint</Application>
  <PresentationFormat>Presentazione su schermo (4:3)</PresentationFormat>
  <Paragraphs>149</Paragraphs>
  <Slides>15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15</vt:i4>
      </vt:variant>
    </vt:vector>
  </HeadingPairs>
  <TitlesOfParts>
    <vt:vector size="18" baseType="lpstr">
      <vt:lpstr>Tema di Office</vt:lpstr>
      <vt:lpstr>Equazione</vt:lpstr>
      <vt:lpstr>Microsoft Equation 3.0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Massimo</dc:creator>
  <cp:lastModifiedBy>Massimo</cp:lastModifiedBy>
  <cp:revision>55</cp:revision>
  <dcterms:created xsi:type="dcterms:W3CDTF">2020-05-04T07:44:31Z</dcterms:created>
  <dcterms:modified xsi:type="dcterms:W3CDTF">2020-05-05T17:50:31Z</dcterms:modified>
</cp:coreProperties>
</file>