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75" r:id="rId2"/>
    <p:sldId id="256" r:id="rId3"/>
    <p:sldId id="284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8" r:id="rId14"/>
    <p:sldId id="300" r:id="rId15"/>
    <p:sldId id="301" r:id="rId16"/>
    <p:sldId id="302" r:id="rId17"/>
    <p:sldId id="304" r:id="rId18"/>
    <p:sldId id="267" r:id="rId19"/>
    <p:sldId id="268" r:id="rId20"/>
    <p:sldId id="305" r:id="rId21"/>
    <p:sldId id="271" r:id="rId22"/>
    <p:sldId id="272" r:id="rId23"/>
    <p:sldId id="311" r:id="rId24"/>
    <p:sldId id="306" r:id="rId25"/>
    <p:sldId id="312" r:id="rId26"/>
    <p:sldId id="307" r:id="rId27"/>
    <p:sldId id="308" r:id="rId28"/>
    <p:sldId id="309" r:id="rId29"/>
    <p:sldId id="310" r:id="rId30"/>
    <p:sldId id="316" r:id="rId31"/>
    <p:sldId id="317" r:id="rId32"/>
    <p:sldId id="313" r:id="rId33"/>
    <p:sldId id="31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13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5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4" Type="http://schemas.openxmlformats.org/officeDocument/2006/relationships/image" Target="../media/image8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6" Type="http://schemas.openxmlformats.org/officeDocument/2006/relationships/image" Target="../media/image88.wmf"/><Relationship Id="rId5" Type="http://schemas.openxmlformats.org/officeDocument/2006/relationships/image" Target="../media/image87.wmf"/><Relationship Id="rId4" Type="http://schemas.openxmlformats.org/officeDocument/2006/relationships/image" Target="../media/image8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0.wmf"/><Relationship Id="rId1" Type="http://schemas.openxmlformats.org/officeDocument/2006/relationships/image" Target="../media/image34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834F5-C3BA-4CDF-9CB9-A26F62A0E299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E84E6-C57C-4201-BD40-B5A6A6D244F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95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D424-393F-4491-A8FB-68ED98E5971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75A1-A877-48D3-9851-E716180D1D8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1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D424-393F-4491-A8FB-68ED98E5971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75A1-A877-48D3-9851-E716180D1D8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1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D424-393F-4491-A8FB-68ED98E5971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75A1-A877-48D3-9851-E716180D1D8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6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D424-393F-4491-A8FB-68ED98E5971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75A1-A877-48D3-9851-E716180D1D8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28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D424-393F-4491-A8FB-68ED98E5971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75A1-A877-48D3-9851-E716180D1D8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1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D424-393F-4491-A8FB-68ED98E5971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75A1-A877-48D3-9851-E716180D1D8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0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D424-393F-4491-A8FB-68ED98E5971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75A1-A877-48D3-9851-E716180D1D8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26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D424-393F-4491-A8FB-68ED98E5971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75A1-A877-48D3-9851-E716180D1D8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879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D424-393F-4491-A8FB-68ED98E5971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75A1-A877-48D3-9851-E716180D1D8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87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D424-393F-4491-A8FB-68ED98E5971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75A1-A877-48D3-9851-E716180D1D8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76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D424-393F-4491-A8FB-68ED98E5971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75A1-A877-48D3-9851-E716180D1D8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80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BD424-393F-4491-A8FB-68ED98E5971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275A1-A877-48D3-9851-E716180D1D8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2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4.png"/><Relationship Id="rId7" Type="http://schemas.openxmlformats.org/officeDocument/2006/relationships/image" Target="../media/image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2.png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15.png"/><Relationship Id="rId9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18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9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36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3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29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image" Target="../media/image48.png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47.wmf"/><Relationship Id="rId5" Type="http://schemas.openxmlformats.org/officeDocument/2006/relationships/image" Target="../media/image44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46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5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54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61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50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62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7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9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71.wmf"/><Relationship Id="rId4" Type="http://schemas.openxmlformats.org/officeDocument/2006/relationships/image" Target="../media/image68.wmf"/><Relationship Id="rId9" Type="http://schemas.openxmlformats.org/officeDocument/2006/relationships/oleObject" Target="../embeddings/oleObject57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7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76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6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9.wmf"/><Relationship Id="rId11" Type="http://schemas.openxmlformats.org/officeDocument/2006/relationships/image" Target="../media/image82.png"/><Relationship Id="rId5" Type="http://schemas.openxmlformats.org/officeDocument/2006/relationships/oleObject" Target="../embeddings/oleObject65.bin"/><Relationship Id="rId10" Type="http://schemas.openxmlformats.org/officeDocument/2006/relationships/image" Target="../media/image81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67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13" Type="http://schemas.openxmlformats.org/officeDocument/2006/relationships/image" Target="../media/image87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12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84.wmf"/><Relationship Id="rId11" Type="http://schemas.openxmlformats.org/officeDocument/2006/relationships/image" Target="../media/image82.png"/><Relationship Id="rId5" Type="http://schemas.openxmlformats.org/officeDocument/2006/relationships/oleObject" Target="../embeddings/oleObject69.bin"/><Relationship Id="rId15" Type="http://schemas.openxmlformats.org/officeDocument/2006/relationships/image" Target="../media/image88.wmf"/><Relationship Id="rId10" Type="http://schemas.openxmlformats.org/officeDocument/2006/relationships/image" Target="../media/image86.wmf"/><Relationship Id="rId4" Type="http://schemas.openxmlformats.org/officeDocument/2006/relationships/image" Target="../media/image83.wmf"/><Relationship Id="rId9" Type="http://schemas.openxmlformats.org/officeDocument/2006/relationships/oleObject" Target="../embeddings/oleObject71.bin"/><Relationship Id="rId14" Type="http://schemas.openxmlformats.org/officeDocument/2006/relationships/oleObject" Target="../embeddings/oleObject73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gif"/><Relationship Id="rId2" Type="http://schemas.openxmlformats.org/officeDocument/2006/relationships/image" Target="../media/image8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5" Type="http://schemas.openxmlformats.org/officeDocument/2006/relationships/image" Target="../media/image92.jpeg"/><Relationship Id="rId4" Type="http://schemas.openxmlformats.org/officeDocument/2006/relationships/image" Target="../media/image91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s://it.wikipedia.org/w/index.php?title=Eldon_C._Hall&amp;action=edit&amp;redlink=1" TargetMode="External"/><Relationship Id="rId13" Type="http://schemas.openxmlformats.org/officeDocument/2006/relationships/hyperlink" Target="https://it.wikipedia.org/wiki/Raytheon" TargetMode="External"/><Relationship Id="rId18" Type="http://schemas.openxmlformats.org/officeDocument/2006/relationships/hyperlink" Target="https://it.wikipedia.org/wiki/Porta_logica" TargetMode="External"/><Relationship Id="rId26" Type="http://schemas.openxmlformats.org/officeDocument/2006/relationships/hyperlink" Target="https://en.wikipedia.org/wiki/Apollo_Guidance_Computer" TargetMode="External"/><Relationship Id="rId3" Type="http://schemas.openxmlformats.org/officeDocument/2006/relationships/hyperlink" Target="https://it.wikipedia.org/wiki/NASA" TargetMode="External"/><Relationship Id="rId21" Type="http://schemas.openxmlformats.org/officeDocument/2006/relationships/hyperlink" Target="https://it.wikipedia.org/wiki/Memoria_a_nuclei_di_ferrite" TargetMode="External"/><Relationship Id="rId7" Type="http://schemas.openxmlformats.org/officeDocument/2006/relationships/hyperlink" Target="https://it.wikipedia.org/wiki/Charles_Stark_Draper" TargetMode="External"/><Relationship Id="rId12" Type="http://schemas.openxmlformats.org/officeDocument/2006/relationships/hyperlink" Target="https://it.wikipedia.org/w/index.php?title=Hugh_Blair-Smith&amp;action=edit&amp;redlink=1" TargetMode="External"/><Relationship Id="rId17" Type="http://schemas.openxmlformats.org/officeDocument/2006/relationships/hyperlink" Target="https://it.wikipedia.org/wiki/Circuiti_integrati" TargetMode="External"/><Relationship Id="rId25" Type="http://schemas.openxmlformats.org/officeDocument/2006/relationships/image" Target="../media/image94.jpeg"/><Relationship Id="rId2" Type="http://schemas.openxmlformats.org/officeDocument/2006/relationships/hyperlink" Target="https://it.wikipedia.org/wiki/Programma_Apollo" TargetMode="External"/><Relationship Id="rId16" Type="http://schemas.openxmlformats.org/officeDocument/2006/relationships/hyperlink" Target="https://it.wikipedia.org/wiki/Read-Only_Memory" TargetMode="External"/><Relationship Id="rId20" Type="http://schemas.openxmlformats.org/officeDocument/2006/relationships/hyperlink" Target="https://it.wikipedia.org/w/index.php?title=Wire-wrapping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t.wikipedia.org/w/index.php?title=MIT_Instrumentation_Laboratory&amp;action=edit&amp;redlink=1" TargetMode="External"/><Relationship Id="rId11" Type="http://schemas.openxmlformats.org/officeDocument/2006/relationships/hyperlink" Target="https://it.wikipedia.org/w/index.php?title=Ramon_Alonso&amp;action=edit&amp;redlink=1" TargetMode="External"/><Relationship Id="rId24" Type="http://schemas.openxmlformats.org/officeDocument/2006/relationships/hyperlink" Target="https://it.wikipedia.org/wiki/Isteresi" TargetMode="External"/><Relationship Id="rId5" Type="http://schemas.openxmlformats.org/officeDocument/2006/relationships/hyperlink" Target="https://it.wikipedia.org/wiki/Modulo_Lunare_Apollo" TargetMode="External"/><Relationship Id="rId15" Type="http://schemas.openxmlformats.org/officeDocument/2006/relationships/hyperlink" Target="https://it.wikipedia.org/wiki/RAM" TargetMode="External"/><Relationship Id="rId23" Type="http://schemas.openxmlformats.org/officeDocument/2006/relationships/hyperlink" Target="https://it.wikipedia.org/wiki/Ferromagnetico" TargetMode="External"/><Relationship Id="rId10" Type="http://schemas.openxmlformats.org/officeDocument/2006/relationships/hyperlink" Target="https://it.wikipedia.org/w/index.php?title=Albert_Hopkins&amp;action=edit&amp;redlink=1" TargetMode="External"/><Relationship Id="rId19" Type="http://schemas.openxmlformats.org/officeDocument/2006/relationships/hyperlink" Target="https://it.wikipedia.org/wiki/Algebra_di_Boole#NOR" TargetMode="External"/><Relationship Id="rId4" Type="http://schemas.openxmlformats.org/officeDocument/2006/relationships/hyperlink" Target="https://it.wikipedia.org/wiki/Modulo_di_Comando" TargetMode="External"/><Relationship Id="rId9" Type="http://schemas.openxmlformats.org/officeDocument/2006/relationships/hyperlink" Target="https://it.wikipedia.org/w/index.php?title=J.H._Laning_Jr.&amp;action=edit&amp;redlink=1" TargetMode="External"/><Relationship Id="rId14" Type="http://schemas.openxmlformats.org/officeDocument/2006/relationships/hyperlink" Target="https://it.wikipedia.org/wiki/Word" TargetMode="External"/><Relationship Id="rId22" Type="http://schemas.openxmlformats.org/officeDocument/2006/relationships/hyperlink" Target="https://it.wikipedia.org/wiki/Campo_magnetico" TargetMode="External"/><Relationship Id="rId27" Type="http://schemas.openxmlformats.org/officeDocument/2006/relationships/image" Target="../media/image9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440085" y="1412776"/>
            <a:ext cx="6263831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8000" dirty="0" smtClean="0"/>
              <a:t>BJT</a:t>
            </a:r>
          </a:p>
          <a:p>
            <a:pPr algn="ctr"/>
            <a:r>
              <a:rPr lang="it-IT" sz="4400" dirty="0" err="1" smtClean="0"/>
              <a:t>Bipolar</a:t>
            </a:r>
            <a:r>
              <a:rPr lang="it-IT" sz="4400" dirty="0" smtClean="0"/>
              <a:t> Junction Transistor</a:t>
            </a:r>
          </a:p>
          <a:p>
            <a:pPr algn="ctr"/>
            <a:endParaRPr lang="it-IT" sz="4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b="1" dirty="0" smtClean="0"/>
              <a:t>Principi fisici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 smtClean="0"/>
              <a:t>Equazioni di </a:t>
            </a:r>
            <a:r>
              <a:rPr lang="it-IT" sz="3200" dirty="0" err="1" smtClean="0"/>
              <a:t>Ebers-Moll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349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ttangolo 68"/>
          <p:cNvSpPr/>
          <p:nvPr/>
        </p:nvSpPr>
        <p:spPr>
          <a:xfrm>
            <a:off x="4000736" y="1853701"/>
            <a:ext cx="3989198" cy="685801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8" name="Rettangolo 67"/>
          <p:cNvSpPr/>
          <p:nvPr/>
        </p:nvSpPr>
        <p:spPr>
          <a:xfrm>
            <a:off x="582802" y="936604"/>
            <a:ext cx="3989198" cy="685801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 smtClean="0">
                <a:solidFill>
                  <a:schemeClr val="tx1"/>
                </a:solidFill>
              </a:rPr>
              <a:t>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0" name="Rettangolo 39"/>
          <p:cNvSpPr/>
          <p:nvPr/>
        </p:nvSpPr>
        <p:spPr>
          <a:xfrm>
            <a:off x="582802" y="2747714"/>
            <a:ext cx="7407132" cy="722851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6" name="Figura a mano libera 75"/>
          <p:cNvSpPr/>
          <p:nvPr/>
        </p:nvSpPr>
        <p:spPr>
          <a:xfrm flipH="1">
            <a:off x="531642" y="2745128"/>
            <a:ext cx="2978727" cy="365525"/>
          </a:xfrm>
          <a:custGeom>
            <a:avLst/>
            <a:gdLst>
              <a:gd name="connsiteX0" fmla="*/ 0 w 2978727"/>
              <a:gd name="connsiteY0" fmla="*/ 0 h 706582"/>
              <a:gd name="connsiteX1" fmla="*/ 2978727 w 2978727"/>
              <a:gd name="connsiteY1" fmla="*/ 0 h 706582"/>
              <a:gd name="connsiteX2" fmla="*/ 2978727 w 2978727"/>
              <a:gd name="connsiteY2" fmla="*/ 706582 h 706582"/>
              <a:gd name="connsiteX3" fmla="*/ 1343891 w 2978727"/>
              <a:gd name="connsiteY3" fmla="*/ 706582 h 706582"/>
              <a:gd name="connsiteX4" fmla="*/ 1039091 w 2978727"/>
              <a:gd name="connsiteY4" fmla="*/ 609600 h 706582"/>
              <a:gd name="connsiteX5" fmla="*/ 845127 w 2978727"/>
              <a:gd name="connsiteY5" fmla="*/ 526473 h 706582"/>
              <a:gd name="connsiteX6" fmla="*/ 678873 w 2978727"/>
              <a:gd name="connsiteY6" fmla="*/ 332509 h 706582"/>
              <a:gd name="connsiteX7" fmla="*/ 512618 w 2978727"/>
              <a:gd name="connsiteY7" fmla="*/ 180109 h 706582"/>
              <a:gd name="connsiteX8" fmla="*/ 249382 w 2978727"/>
              <a:gd name="connsiteY8" fmla="*/ 83127 h 706582"/>
              <a:gd name="connsiteX9" fmla="*/ 0 w 2978727"/>
              <a:gd name="connsiteY9" fmla="*/ 0 h 70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8727" h="706582">
                <a:moveTo>
                  <a:pt x="0" y="0"/>
                </a:moveTo>
                <a:lnTo>
                  <a:pt x="2978727" y="0"/>
                </a:lnTo>
                <a:lnTo>
                  <a:pt x="2978727" y="706582"/>
                </a:lnTo>
                <a:lnTo>
                  <a:pt x="1343891" y="706582"/>
                </a:lnTo>
                <a:lnTo>
                  <a:pt x="1039091" y="609600"/>
                </a:lnTo>
                <a:lnTo>
                  <a:pt x="845127" y="526473"/>
                </a:lnTo>
                <a:lnTo>
                  <a:pt x="678873" y="332509"/>
                </a:lnTo>
                <a:lnTo>
                  <a:pt x="512618" y="180109"/>
                </a:lnTo>
                <a:lnTo>
                  <a:pt x="249382" y="8312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igura a mano libera 74"/>
          <p:cNvSpPr/>
          <p:nvPr/>
        </p:nvSpPr>
        <p:spPr>
          <a:xfrm>
            <a:off x="5029200" y="2715491"/>
            <a:ext cx="2978727" cy="1317422"/>
          </a:xfrm>
          <a:custGeom>
            <a:avLst/>
            <a:gdLst>
              <a:gd name="connsiteX0" fmla="*/ 0 w 2978727"/>
              <a:gd name="connsiteY0" fmla="*/ 0 h 706582"/>
              <a:gd name="connsiteX1" fmla="*/ 2978727 w 2978727"/>
              <a:gd name="connsiteY1" fmla="*/ 0 h 706582"/>
              <a:gd name="connsiteX2" fmla="*/ 2978727 w 2978727"/>
              <a:gd name="connsiteY2" fmla="*/ 706582 h 706582"/>
              <a:gd name="connsiteX3" fmla="*/ 1343891 w 2978727"/>
              <a:gd name="connsiteY3" fmla="*/ 706582 h 706582"/>
              <a:gd name="connsiteX4" fmla="*/ 1039091 w 2978727"/>
              <a:gd name="connsiteY4" fmla="*/ 609600 h 706582"/>
              <a:gd name="connsiteX5" fmla="*/ 845127 w 2978727"/>
              <a:gd name="connsiteY5" fmla="*/ 526473 h 706582"/>
              <a:gd name="connsiteX6" fmla="*/ 678873 w 2978727"/>
              <a:gd name="connsiteY6" fmla="*/ 332509 h 706582"/>
              <a:gd name="connsiteX7" fmla="*/ 512618 w 2978727"/>
              <a:gd name="connsiteY7" fmla="*/ 180109 h 706582"/>
              <a:gd name="connsiteX8" fmla="*/ 249382 w 2978727"/>
              <a:gd name="connsiteY8" fmla="*/ 83127 h 706582"/>
              <a:gd name="connsiteX9" fmla="*/ 0 w 2978727"/>
              <a:gd name="connsiteY9" fmla="*/ 0 h 70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8727" h="706582">
                <a:moveTo>
                  <a:pt x="0" y="0"/>
                </a:moveTo>
                <a:lnTo>
                  <a:pt x="2978727" y="0"/>
                </a:lnTo>
                <a:lnTo>
                  <a:pt x="2978727" y="706582"/>
                </a:lnTo>
                <a:lnTo>
                  <a:pt x="1343891" y="706582"/>
                </a:lnTo>
                <a:lnTo>
                  <a:pt x="1039091" y="609600"/>
                </a:lnTo>
                <a:lnTo>
                  <a:pt x="845127" y="526473"/>
                </a:lnTo>
                <a:lnTo>
                  <a:pt x="678873" y="332509"/>
                </a:lnTo>
                <a:lnTo>
                  <a:pt x="512618" y="180109"/>
                </a:lnTo>
                <a:lnTo>
                  <a:pt x="249382" y="8312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igura a mano libera 66"/>
          <p:cNvSpPr/>
          <p:nvPr/>
        </p:nvSpPr>
        <p:spPr>
          <a:xfrm flipH="1">
            <a:off x="2201117" y="1281545"/>
            <a:ext cx="2701636" cy="351191"/>
          </a:xfrm>
          <a:custGeom>
            <a:avLst/>
            <a:gdLst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96982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138546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701636 w 2701636"/>
              <a:gd name="connsiteY0" fmla="*/ 678873 h 678873"/>
              <a:gd name="connsiteX1" fmla="*/ 138545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6 w 2701636"/>
              <a:gd name="connsiteY0" fmla="*/ 678873 h 678873"/>
              <a:gd name="connsiteX1" fmla="*/ 41563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7 w 2701637"/>
              <a:gd name="connsiteY0" fmla="*/ 678873 h 678873"/>
              <a:gd name="connsiteX1" fmla="*/ 0 w 2701637"/>
              <a:gd name="connsiteY1" fmla="*/ 665018 h 678873"/>
              <a:gd name="connsiteX2" fmla="*/ 1 w 2701637"/>
              <a:gd name="connsiteY2" fmla="*/ 13855 h 678873"/>
              <a:gd name="connsiteX3" fmla="*/ 1343892 w 2701637"/>
              <a:gd name="connsiteY3" fmla="*/ 0 h 678873"/>
              <a:gd name="connsiteX4" fmla="*/ 1801092 w 2701637"/>
              <a:gd name="connsiteY4" fmla="*/ 138546 h 678873"/>
              <a:gd name="connsiteX5" fmla="*/ 2147455 w 2701637"/>
              <a:gd name="connsiteY5" fmla="*/ 429491 h 678873"/>
              <a:gd name="connsiteX6" fmla="*/ 2313710 w 2701637"/>
              <a:gd name="connsiteY6" fmla="*/ 581891 h 678873"/>
              <a:gd name="connsiteX7" fmla="*/ 2604655 w 2701637"/>
              <a:gd name="connsiteY7" fmla="*/ 678873 h 678873"/>
              <a:gd name="connsiteX0" fmla="*/ 2701636 w 2701636"/>
              <a:gd name="connsiteY0" fmla="*/ 678873 h 678873"/>
              <a:gd name="connsiteX1" fmla="*/ 13853 w 2701636"/>
              <a:gd name="connsiteY1" fmla="*/ 678872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1636" h="678873">
                <a:moveTo>
                  <a:pt x="2701636" y="678873"/>
                </a:moveTo>
                <a:lnTo>
                  <a:pt x="13853" y="678872"/>
                </a:lnTo>
                <a:cubicBezTo>
                  <a:pt x="13853" y="461818"/>
                  <a:pt x="0" y="230909"/>
                  <a:pt x="0" y="13855"/>
                </a:cubicBezTo>
                <a:lnTo>
                  <a:pt x="1343891" y="0"/>
                </a:lnTo>
                <a:lnTo>
                  <a:pt x="1801091" y="138546"/>
                </a:lnTo>
                <a:lnTo>
                  <a:pt x="2147454" y="429491"/>
                </a:lnTo>
                <a:lnTo>
                  <a:pt x="2313709" y="581891"/>
                </a:lnTo>
                <a:lnTo>
                  <a:pt x="2604654" y="678873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igura a mano libera 63"/>
          <p:cNvSpPr/>
          <p:nvPr/>
        </p:nvSpPr>
        <p:spPr>
          <a:xfrm>
            <a:off x="3699164" y="1274618"/>
            <a:ext cx="2701636" cy="1265758"/>
          </a:xfrm>
          <a:custGeom>
            <a:avLst/>
            <a:gdLst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96982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138546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701636 w 2701636"/>
              <a:gd name="connsiteY0" fmla="*/ 678873 h 678873"/>
              <a:gd name="connsiteX1" fmla="*/ 138545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6 w 2701636"/>
              <a:gd name="connsiteY0" fmla="*/ 678873 h 678873"/>
              <a:gd name="connsiteX1" fmla="*/ 41563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7 w 2701637"/>
              <a:gd name="connsiteY0" fmla="*/ 678873 h 678873"/>
              <a:gd name="connsiteX1" fmla="*/ 0 w 2701637"/>
              <a:gd name="connsiteY1" fmla="*/ 665018 h 678873"/>
              <a:gd name="connsiteX2" fmla="*/ 1 w 2701637"/>
              <a:gd name="connsiteY2" fmla="*/ 13855 h 678873"/>
              <a:gd name="connsiteX3" fmla="*/ 1343892 w 2701637"/>
              <a:gd name="connsiteY3" fmla="*/ 0 h 678873"/>
              <a:gd name="connsiteX4" fmla="*/ 1801092 w 2701637"/>
              <a:gd name="connsiteY4" fmla="*/ 138546 h 678873"/>
              <a:gd name="connsiteX5" fmla="*/ 2147455 w 2701637"/>
              <a:gd name="connsiteY5" fmla="*/ 429491 h 678873"/>
              <a:gd name="connsiteX6" fmla="*/ 2313710 w 2701637"/>
              <a:gd name="connsiteY6" fmla="*/ 581891 h 678873"/>
              <a:gd name="connsiteX7" fmla="*/ 2604655 w 2701637"/>
              <a:gd name="connsiteY7" fmla="*/ 678873 h 678873"/>
              <a:gd name="connsiteX0" fmla="*/ 2701636 w 2701636"/>
              <a:gd name="connsiteY0" fmla="*/ 678873 h 678873"/>
              <a:gd name="connsiteX1" fmla="*/ 13853 w 2701636"/>
              <a:gd name="connsiteY1" fmla="*/ 678872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1636" h="678873">
                <a:moveTo>
                  <a:pt x="2701636" y="678873"/>
                </a:moveTo>
                <a:lnTo>
                  <a:pt x="13853" y="678872"/>
                </a:lnTo>
                <a:cubicBezTo>
                  <a:pt x="13853" y="461818"/>
                  <a:pt x="0" y="230909"/>
                  <a:pt x="0" y="13855"/>
                </a:cubicBezTo>
                <a:lnTo>
                  <a:pt x="1343891" y="0"/>
                </a:lnTo>
                <a:lnTo>
                  <a:pt x="1801091" y="138546"/>
                </a:lnTo>
                <a:lnTo>
                  <a:pt x="2147454" y="429491"/>
                </a:lnTo>
                <a:lnTo>
                  <a:pt x="2313709" y="581891"/>
                </a:lnTo>
                <a:lnTo>
                  <a:pt x="2604654" y="678873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uppo 8"/>
          <p:cNvGrpSpPr/>
          <p:nvPr/>
        </p:nvGrpSpPr>
        <p:grpSpPr>
          <a:xfrm>
            <a:off x="3851919" y="2745127"/>
            <a:ext cx="4138015" cy="1275079"/>
            <a:chOff x="1214651" y="1978925"/>
            <a:chExt cx="6619164" cy="632691"/>
          </a:xfrm>
        </p:grpSpPr>
        <p:sp>
          <p:nvSpPr>
            <p:cNvPr id="10" name="Figura a mano libera 9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Connettore 1 10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1 11"/>
            <p:cNvCxnSpPr>
              <a:stCxn id="10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po 12"/>
          <p:cNvGrpSpPr/>
          <p:nvPr/>
        </p:nvGrpSpPr>
        <p:grpSpPr>
          <a:xfrm>
            <a:off x="3851919" y="2009666"/>
            <a:ext cx="4138015" cy="1275079"/>
            <a:chOff x="1214651" y="1978925"/>
            <a:chExt cx="6619164" cy="632691"/>
          </a:xfrm>
        </p:grpSpPr>
        <p:sp>
          <p:nvSpPr>
            <p:cNvPr id="14" name="Figura a mano libera 13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Connettore 1 14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>
              <a:stCxn id="14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o 17"/>
          <p:cNvGrpSpPr/>
          <p:nvPr/>
        </p:nvGrpSpPr>
        <p:grpSpPr>
          <a:xfrm>
            <a:off x="3851919" y="1274617"/>
            <a:ext cx="4138015" cy="1275079"/>
            <a:chOff x="1214651" y="1978925"/>
            <a:chExt cx="6619164" cy="632691"/>
          </a:xfrm>
        </p:grpSpPr>
        <p:sp>
          <p:nvSpPr>
            <p:cNvPr id="19" name="Figura a mano libera 18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Connettore 1 19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/>
            <p:cNvCxnSpPr>
              <a:stCxn id="19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o 22"/>
          <p:cNvGrpSpPr/>
          <p:nvPr/>
        </p:nvGrpSpPr>
        <p:grpSpPr>
          <a:xfrm flipH="1">
            <a:off x="582801" y="2745128"/>
            <a:ext cx="4138015" cy="353777"/>
            <a:chOff x="1214651" y="1978925"/>
            <a:chExt cx="6619164" cy="632691"/>
          </a:xfrm>
        </p:grpSpPr>
        <p:sp>
          <p:nvSpPr>
            <p:cNvPr id="24" name="Figura a mano libera 23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Connettore 1 24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/>
            <p:cNvCxnSpPr>
              <a:stCxn id="24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uppo 26"/>
          <p:cNvGrpSpPr/>
          <p:nvPr/>
        </p:nvGrpSpPr>
        <p:grpSpPr>
          <a:xfrm flipH="1">
            <a:off x="582801" y="2009667"/>
            <a:ext cx="4138015" cy="353777"/>
            <a:chOff x="1214651" y="1978925"/>
            <a:chExt cx="6619164" cy="632691"/>
          </a:xfrm>
        </p:grpSpPr>
        <p:sp>
          <p:nvSpPr>
            <p:cNvPr id="28" name="Figura a mano libera 27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Connettore 1 28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1 29"/>
            <p:cNvCxnSpPr>
              <a:stCxn id="28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Connettore 1 30"/>
          <p:cNvCxnSpPr/>
          <p:nvPr/>
        </p:nvCxnSpPr>
        <p:spPr>
          <a:xfrm flipH="1">
            <a:off x="612715" y="2060263"/>
            <a:ext cx="1728190" cy="1"/>
          </a:xfrm>
          <a:prstGeom prst="line">
            <a:avLst/>
          </a:prstGeom>
          <a:ln w="28575">
            <a:solidFill>
              <a:srgbClr val="92D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/>
          <p:cNvGrpSpPr/>
          <p:nvPr/>
        </p:nvGrpSpPr>
        <p:grpSpPr>
          <a:xfrm flipH="1">
            <a:off x="582801" y="1274618"/>
            <a:ext cx="4138015" cy="353777"/>
            <a:chOff x="1214651" y="1978925"/>
            <a:chExt cx="6619164" cy="632691"/>
          </a:xfrm>
        </p:grpSpPr>
        <p:sp>
          <p:nvSpPr>
            <p:cNvPr id="33" name="Figura a mano libera 32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Connettore 1 33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1 34"/>
            <p:cNvCxnSpPr>
              <a:stCxn id="33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Connettore 1 38"/>
          <p:cNvCxnSpPr/>
          <p:nvPr/>
        </p:nvCxnSpPr>
        <p:spPr>
          <a:xfrm flipH="1">
            <a:off x="6300192" y="2974691"/>
            <a:ext cx="1689742" cy="0"/>
          </a:xfrm>
          <a:prstGeom prst="line">
            <a:avLst/>
          </a:prstGeom>
          <a:ln w="28575">
            <a:solidFill>
              <a:srgbClr val="92D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 flipH="1">
            <a:off x="3437779" y="2391350"/>
            <a:ext cx="1583022" cy="17319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asellaDiTesto 73"/>
          <p:cNvSpPr txBox="1"/>
          <p:nvPr/>
        </p:nvSpPr>
        <p:spPr>
          <a:xfrm>
            <a:off x="555074" y="234534"/>
            <a:ext cx="2025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Modo attivo</a:t>
            </a:r>
            <a:endParaRPr lang="en-US" sz="2800" b="1" dirty="0"/>
          </a:p>
        </p:txBody>
      </p:sp>
      <p:sp>
        <p:nvSpPr>
          <p:cNvPr id="5" name="Freccia curva 4"/>
          <p:cNvSpPr/>
          <p:nvPr/>
        </p:nvSpPr>
        <p:spPr>
          <a:xfrm rot="5400000">
            <a:off x="5066302" y="587410"/>
            <a:ext cx="739588" cy="1728192"/>
          </a:xfrm>
          <a:prstGeom prst="bentArrow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bg1"/>
              </a:gs>
            </a:gsLst>
            <a:lin ang="2700000" scaled="1"/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6" name="Freccia a sinistra 5"/>
          <p:cNvSpPr/>
          <p:nvPr/>
        </p:nvSpPr>
        <p:spPr>
          <a:xfrm>
            <a:off x="1961977" y="3150704"/>
            <a:ext cx="1236662" cy="319861"/>
          </a:xfrm>
          <a:prstGeom prst="lef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uppo 40"/>
          <p:cNvGrpSpPr/>
          <p:nvPr/>
        </p:nvGrpSpPr>
        <p:grpSpPr>
          <a:xfrm>
            <a:off x="3276600" y="4710766"/>
            <a:ext cx="2590800" cy="2024611"/>
            <a:chOff x="2974289" y="4653136"/>
            <a:chExt cx="2590800" cy="1653626"/>
          </a:xfrm>
        </p:grpSpPr>
        <p:grpSp>
          <p:nvGrpSpPr>
            <p:cNvPr id="42" name="Gruppo 41"/>
            <p:cNvGrpSpPr/>
            <p:nvPr/>
          </p:nvGrpSpPr>
          <p:grpSpPr>
            <a:xfrm>
              <a:off x="2974289" y="4653136"/>
              <a:ext cx="2590800" cy="1653626"/>
              <a:chOff x="3276600" y="4761646"/>
              <a:chExt cx="2590800" cy="1653626"/>
            </a:xfrm>
          </p:grpSpPr>
          <p:grpSp>
            <p:nvGrpSpPr>
              <p:cNvPr id="46" name="Gruppo 45"/>
              <p:cNvGrpSpPr/>
              <p:nvPr/>
            </p:nvGrpSpPr>
            <p:grpSpPr>
              <a:xfrm>
                <a:off x="3768436" y="4761646"/>
                <a:ext cx="2098964" cy="1584176"/>
                <a:chOff x="2916381" y="2204864"/>
                <a:chExt cx="2098964" cy="1584176"/>
              </a:xfrm>
            </p:grpSpPr>
            <p:sp>
              <p:nvSpPr>
                <p:cNvPr id="50" name="Figura a mano libera 49"/>
                <p:cNvSpPr/>
                <p:nvPr/>
              </p:nvSpPr>
              <p:spPr>
                <a:xfrm>
                  <a:off x="4003964" y="2701636"/>
                  <a:ext cx="1011381" cy="429491"/>
                </a:xfrm>
                <a:custGeom>
                  <a:avLst/>
                  <a:gdLst>
                    <a:gd name="connsiteX0" fmla="*/ 0 w 1011381"/>
                    <a:gd name="connsiteY0" fmla="*/ 429491 h 429491"/>
                    <a:gd name="connsiteX1" fmla="*/ 277091 w 1011381"/>
                    <a:gd name="connsiteY1" fmla="*/ 13855 h 429491"/>
                    <a:gd name="connsiteX2" fmla="*/ 1011381 w 1011381"/>
                    <a:gd name="connsiteY2" fmla="*/ 0 h 429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11381" h="429491">
                      <a:moveTo>
                        <a:pt x="0" y="429491"/>
                      </a:moveTo>
                      <a:lnTo>
                        <a:pt x="277091" y="13855"/>
                      </a:lnTo>
                      <a:lnTo>
                        <a:pt x="1011381" y="0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1" name="Connettore 1 50"/>
                <p:cNvCxnSpPr/>
                <p:nvPr/>
              </p:nvCxnSpPr>
              <p:spPr>
                <a:xfrm flipV="1">
                  <a:off x="3185107" y="3131127"/>
                  <a:ext cx="1026853" cy="1385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nettore 1 51"/>
                <p:cNvCxnSpPr/>
                <p:nvPr/>
              </p:nvCxnSpPr>
              <p:spPr>
                <a:xfrm>
                  <a:off x="3698533" y="3131127"/>
                  <a:ext cx="0" cy="65791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Ovale 52"/>
                <p:cNvSpPr/>
                <p:nvPr/>
              </p:nvSpPr>
              <p:spPr>
                <a:xfrm>
                  <a:off x="2916381" y="2204864"/>
                  <a:ext cx="1555058" cy="1255220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7" name="CasellaDiTesto 46"/>
              <p:cNvSpPr txBox="1"/>
              <p:nvPr/>
            </p:nvSpPr>
            <p:spPr>
              <a:xfrm>
                <a:off x="3276600" y="5243124"/>
                <a:ext cx="296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E</a:t>
                </a:r>
                <a:endParaRPr lang="en-US" dirty="0"/>
              </a:p>
            </p:txBody>
          </p:sp>
          <p:sp>
            <p:nvSpPr>
              <p:cNvPr id="48" name="CasellaDiTesto 47"/>
              <p:cNvSpPr txBox="1"/>
              <p:nvPr/>
            </p:nvSpPr>
            <p:spPr>
              <a:xfrm>
                <a:off x="5377877" y="5262153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C</a:t>
                </a:r>
                <a:endParaRPr lang="en-US" dirty="0"/>
              </a:p>
            </p:txBody>
          </p:sp>
          <p:sp>
            <p:nvSpPr>
              <p:cNvPr id="49" name="CasellaDiTesto 48"/>
              <p:cNvSpPr txBox="1"/>
              <p:nvPr/>
            </p:nvSpPr>
            <p:spPr>
              <a:xfrm>
                <a:off x="4612567" y="6045940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B</a:t>
                </a:r>
                <a:endParaRPr lang="en-US" dirty="0"/>
              </a:p>
            </p:txBody>
          </p:sp>
        </p:grpSp>
        <p:sp>
          <p:nvSpPr>
            <p:cNvPr id="43" name="Figura a mano libera 42"/>
            <p:cNvSpPr/>
            <p:nvPr/>
          </p:nvSpPr>
          <p:spPr>
            <a:xfrm>
              <a:off x="3079409" y="5167585"/>
              <a:ext cx="898634" cy="425669"/>
            </a:xfrm>
            <a:custGeom>
              <a:avLst/>
              <a:gdLst>
                <a:gd name="connsiteX0" fmla="*/ 898634 w 898634"/>
                <a:gd name="connsiteY0" fmla="*/ 425669 h 425669"/>
                <a:gd name="connsiteX1" fmla="*/ 630621 w 898634"/>
                <a:gd name="connsiteY1" fmla="*/ 0 h 425669"/>
                <a:gd name="connsiteX2" fmla="*/ 0 w 898634"/>
                <a:gd name="connsiteY2" fmla="*/ 0 h 425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8634" h="425669">
                  <a:moveTo>
                    <a:pt x="898634" y="425669"/>
                  </a:moveTo>
                  <a:lnTo>
                    <a:pt x="630621" y="0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Connettore 2 44"/>
            <p:cNvCxnSpPr>
              <a:stCxn id="43" idx="0"/>
              <a:endCxn id="43" idx="1"/>
            </p:cNvCxnSpPr>
            <p:nvPr/>
          </p:nvCxnSpPr>
          <p:spPr>
            <a:xfrm flipH="1" flipV="1">
              <a:off x="3710030" y="5167585"/>
              <a:ext cx="268013" cy="42566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Connettore 2 53"/>
          <p:cNvCxnSpPr/>
          <p:nvPr/>
        </p:nvCxnSpPr>
        <p:spPr>
          <a:xfrm>
            <a:off x="3100657" y="5340630"/>
            <a:ext cx="0" cy="118572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sellaDiTesto 54"/>
          <p:cNvSpPr txBox="1"/>
          <p:nvPr/>
        </p:nvSpPr>
        <p:spPr>
          <a:xfrm>
            <a:off x="454409" y="4920735"/>
            <a:ext cx="1393138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dirty="0" smtClean="0"/>
              <a:t>V</a:t>
            </a:r>
            <a:r>
              <a:rPr lang="it-IT" baseline="-25000" dirty="0" smtClean="0"/>
              <a:t>EB</a:t>
            </a:r>
            <a:r>
              <a:rPr lang="it-IT" dirty="0" smtClean="0"/>
              <a:t>&lt;0 </a:t>
            </a:r>
            <a:r>
              <a:rPr lang="it-IT" sz="1400" dirty="0" smtClean="0"/>
              <a:t>(diretta)</a:t>
            </a:r>
          </a:p>
          <a:p>
            <a:r>
              <a:rPr lang="it-IT" dirty="0" smtClean="0"/>
              <a:t>V</a:t>
            </a:r>
            <a:r>
              <a:rPr lang="it-IT" baseline="-25000" dirty="0" smtClean="0"/>
              <a:t>CB</a:t>
            </a:r>
            <a:r>
              <a:rPr lang="it-IT" dirty="0" smtClean="0"/>
              <a:t>&gt;0 </a:t>
            </a:r>
            <a:r>
              <a:rPr lang="it-IT" sz="1400" dirty="0" smtClean="0"/>
              <a:t>(inversa)</a:t>
            </a:r>
            <a:endParaRPr lang="en-US" sz="1400" baseline="-25000" dirty="0"/>
          </a:p>
          <a:p>
            <a:endParaRPr lang="en-US" baseline="-25000" dirty="0"/>
          </a:p>
        </p:txBody>
      </p:sp>
      <p:cxnSp>
        <p:nvCxnSpPr>
          <p:cNvPr id="56" name="Connettore 2 55"/>
          <p:cNvCxnSpPr/>
          <p:nvPr/>
        </p:nvCxnSpPr>
        <p:spPr>
          <a:xfrm>
            <a:off x="6012096" y="5301455"/>
            <a:ext cx="0" cy="118572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sellaDiTesto 56"/>
          <p:cNvSpPr txBox="1"/>
          <p:nvPr/>
        </p:nvSpPr>
        <p:spPr>
          <a:xfrm>
            <a:off x="6033657" y="5752452"/>
            <a:ext cx="479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</a:t>
            </a:r>
            <a:r>
              <a:rPr lang="it-IT" baseline="-25000" dirty="0"/>
              <a:t>C</a:t>
            </a:r>
            <a:r>
              <a:rPr lang="it-IT" baseline="-25000" dirty="0" smtClean="0"/>
              <a:t>B</a:t>
            </a:r>
            <a:endParaRPr lang="en-US" baseline="-25000" dirty="0"/>
          </a:p>
        </p:txBody>
      </p:sp>
      <p:sp>
        <p:nvSpPr>
          <p:cNvPr id="58" name="CasellaDiTesto 57"/>
          <p:cNvSpPr txBox="1"/>
          <p:nvPr/>
        </p:nvSpPr>
        <p:spPr>
          <a:xfrm>
            <a:off x="6626467" y="5798618"/>
            <a:ext cx="2083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i="1"/>
            </a:lvl1pPr>
          </a:lstStyle>
          <a:p>
            <a:r>
              <a:rPr lang="it-IT" dirty="0"/>
              <a:t>Tensione tra base e collettore</a:t>
            </a:r>
            <a:endParaRPr lang="en-US" dirty="0"/>
          </a:p>
        </p:txBody>
      </p:sp>
      <p:sp>
        <p:nvSpPr>
          <p:cNvPr id="59" name="CasellaDiTesto 58"/>
          <p:cNvSpPr txBox="1"/>
          <p:nvPr/>
        </p:nvSpPr>
        <p:spPr>
          <a:xfrm>
            <a:off x="582802" y="5867622"/>
            <a:ext cx="2083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Tensione tra base e </a:t>
            </a:r>
            <a:r>
              <a:rPr lang="it-IT" sz="1200" i="1" dirty="0" err="1" smtClean="0"/>
              <a:t>emettirore</a:t>
            </a:r>
            <a:endParaRPr lang="en-US" sz="1200" i="1" dirty="0"/>
          </a:p>
        </p:txBody>
      </p:sp>
      <p:cxnSp>
        <p:nvCxnSpPr>
          <p:cNvPr id="60" name="Connettore 2 59"/>
          <p:cNvCxnSpPr/>
          <p:nvPr/>
        </p:nvCxnSpPr>
        <p:spPr>
          <a:xfrm flipH="1">
            <a:off x="3247806" y="4572011"/>
            <a:ext cx="2722015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sellaDiTesto 60"/>
          <p:cNvSpPr txBox="1"/>
          <p:nvPr/>
        </p:nvSpPr>
        <p:spPr>
          <a:xfrm>
            <a:off x="3460550" y="4261075"/>
            <a:ext cx="28915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Tensione tra base e </a:t>
            </a:r>
            <a:r>
              <a:rPr lang="it-IT" sz="1200" i="1" dirty="0" err="1" smtClean="0"/>
              <a:t>emettirore</a:t>
            </a:r>
            <a:r>
              <a:rPr lang="it-IT" sz="1200" i="1" dirty="0" smtClean="0"/>
              <a:t> </a:t>
            </a:r>
            <a:r>
              <a:rPr lang="it-IT" dirty="0" smtClean="0"/>
              <a:t>V</a:t>
            </a:r>
            <a:r>
              <a:rPr lang="it-IT" baseline="-25000" dirty="0" smtClean="0"/>
              <a:t>EC</a:t>
            </a:r>
            <a:endParaRPr lang="en-US" baseline="-25000" dirty="0"/>
          </a:p>
          <a:p>
            <a:endParaRPr lang="en-US" sz="1200" i="1" dirty="0"/>
          </a:p>
        </p:txBody>
      </p:sp>
      <p:sp>
        <p:nvSpPr>
          <p:cNvPr id="63" name="CasellaDiTesto 62"/>
          <p:cNvSpPr txBox="1"/>
          <p:nvPr/>
        </p:nvSpPr>
        <p:spPr>
          <a:xfrm>
            <a:off x="6387027" y="4558739"/>
            <a:ext cx="2756973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b="1" dirty="0" smtClean="0"/>
              <a:t>Elettroni fluiscono tra E </a:t>
            </a:r>
            <a:r>
              <a:rPr lang="it-IT" b="1" dirty="0" err="1" smtClean="0"/>
              <a:t>e</a:t>
            </a:r>
            <a:r>
              <a:rPr lang="it-IT" b="1" dirty="0" smtClean="0"/>
              <a:t> C</a:t>
            </a:r>
          </a:p>
          <a:p>
            <a:r>
              <a:rPr lang="it-IT" b="1" dirty="0" smtClean="0"/>
              <a:t>Lacune fluiscono tra B e </a:t>
            </a:r>
            <a:r>
              <a:rPr lang="it-IT" b="1" dirty="0" err="1" smtClean="0"/>
              <a:t>E</a:t>
            </a:r>
            <a:endParaRPr lang="en-US" b="1" dirty="0"/>
          </a:p>
        </p:txBody>
      </p:sp>
      <p:sp>
        <p:nvSpPr>
          <p:cNvPr id="2" name="Figura a mano libera 1"/>
          <p:cNvSpPr/>
          <p:nvPr/>
        </p:nvSpPr>
        <p:spPr>
          <a:xfrm>
            <a:off x="3207224" y="5024949"/>
            <a:ext cx="1241946" cy="1566920"/>
          </a:xfrm>
          <a:custGeom>
            <a:avLst/>
            <a:gdLst>
              <a:gd name="connsiteX0" fmla="*/ 1241946 w 1241946"/>
              <a:gd name="connsiteY0" fmla="*/ 1566920 h 1566920"/>
              <a:gd name="connsiteX1" fmla="*/ 1009934 w 1241946"/>
              <a:gd name="connsiteY1" fmla="*/ 229439 h 1566920"/>
              <a:gd name="connsiteX2" fmla="*/ 0 w 1241946"/>
              <a:gd name="connsiteY2" fmla="*/ 11075 h 1566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41946" h="1566920">
                <a:moveTo>
                  <a:pt x="1241946" y="1566920"/>
                </a:moveTo>
                <a:cubicBezTo>
                  <a:pt x="1229435" y="1027833"/>
                  <a:pt x="1216925" y="488746"/>
                  <a:pt x="1009934" y="229439"/>
                </a:cubicBezTo>
                <a:cubicBezTo>
                  <a:pt x="802943" y="-29868"/>
                  <a:pt x="401471" y="-9397"/>
                  <a:pt x="0" y="11075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igura a mano libera 2"/>
          <p:cNvSpPr/>
          <p:nvPr/>
        </p:nvSpPr>
        <p:spPr>
          <a:xfrm>
            <a:off x="3261815" y="5145206"/>
            <a:ext cx="2511188" cy="27295"/>
          </a:xfrm>
          <a:custGeom>
            <a:avLst/>
            <a:gdLst>
              <a:gd name="connsiteX0" fmla="*/ 2511188 w 2511188"/>
              <a:gd name="connsiteY0" fmla="*/ 0 h 27295"/>
              <a:gd name="connsiteX1" fmla="*/ 0 w 2511188"/>
              <a:gd name="connsiteY1" fmla="*/ 27295 h 27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11188" h="27295">
                <a:moveTo>
                  <a:pt x="2511188" y="0"/>
                </a:moveTo>
                <a:lnTo>
                  <a:pt x="0" y="27295"/>
                </a:lnTo>
              </a:path>
            </a:pathLst>
          </a:custGeom>
          <a:noFill/>
          <a:ln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asellaDiTesto 3"/>
          <p:cNvSpPr txBox="1"/>
          <p:nvPr/>
        </p:nvSpPr>
        <p:spPr>
          <a:xfrm>
            <a:off x="5735115" y="4815073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B050"/>
                </a:solidFill>
              </a:rPr>
              <a:t>I</a:t>
            </a:r>
            <a:r>
              <a:rPr lang="it-IT" b="1" baseline="-25000" dirty="0" smtClean="0">
                <a:solidFill>
                  <a:srgbClr val="00B050"/>
                </a:solidFill>
              </a:rPr>
              <a:t>C</a:t>
            </a:r>
            <a:endParaRPr lang="en-US" b="1" baseline="-25000" dirty="0">
              <a:solidFill>
                <a:srgbClr val="00B050"/>
              </a:solidFill>
            </a:endParaRPr>
          </a:p>
        </p:txBody>
      </p:sp>
      <p:sp>
        <p:nvSpPr>
          <p:cNvPr id="65" name="CasellaDiTesto 64"/>
          <p:cNvSpPr txBox="1"/>
          <p:nvPr/>
        </p:nvSpPr>
        <p:spPr>
          <a:xfrm>
            <a:off x="4114250" y="6261238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</a:t>
            </a:r>
            <a:r>
              <a:rPr lang="it-IT" b="1" baseline="-25000" dirty="0" smtClean="0">
                <a:solidFill>
                  <a:srgbClr val="FF0000"/>
                </a:solidFill>
              </a:rPr>
              <a:t>B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66" name="CasellaDiTesto 65"/>
          <p:cNvSpPr txBox="1"/>
          <p:nvPr/>
        </p:nvSpPr>
        <p:spPr>
          <a:xfrm>
            <a:off x="3041153" y="4654807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I</a:t>
            </a:r>
            <a:r>
              <a:rPr lang="it-IT" b="1" baseline="-25000" dirty="0" smtClean="0"/>
              <a:t>E</a:t>
            </a:r>
            <a:r>
              <a:rPr lang="it-IT" b="1" dirty="0" smtClean="0"/>
              <a:t>=</a:t>
            </a:r>
            <a:r>
              <a:rPr lang="it-IT" b="1" dirty="0" smtClean="0">
                <a:solidFill>
                  <a:srgbClr val="FF0000"/>
                </a:solidFill>
              </a:rPr>
              <a:t>I</a:t>
            </a:r>
            <a:r>
              <a:rPr lang="it-IT" b="1" baseline="-25000" dirty="0" smtClean="0">
                <a:solidFill>
                  <a:srgbClr val="FF0000"/>
                </a:solidFill>
              </a:rPr>
              <a:t>B</a:t>
            </a:r>
            <a:r>
              <a:rPr lang="it-IT" b="1" dirty="0" smtClean="0">
                <a:solidFill>
                  <a:srgbClr val="FF0000"/>
                </a:solidFill>
              </a:rPr>
              <a:t>+</a:t>
            </a:r>
            <a:r>
              <a:rPr lang="it-IT" b="1" dirty="0" smtClean="0">
                <a:solidFill>
                  <a:srgbClr val="00B050"/>
                </a:solidFill>
              </a:rPr>
              <a:t>I</a:t>
            </a:r>
            <a:r>
              <a:rPr lang="it-IT" b="1" baseline="-25000" dirty="0" smtClean="0">
                <a:solidFill>
                  <a:srgbClr val="00B050"/>
                </a:solidFill>
              </a:rPr>
              <a:t>C</a:t>
            </a:r>
            <a:endParaRPr lang="en-US" b="1" baseline="-25000" dirty="0">
              <a:solidFill>
                <a:srgbClr val="00B050"/>
              </a:solidFill>
            </a:endParaRPr>
          </a:p>
        </p:txBody>
      </p:sp>
      <p:sp>
        <p:nvSpPr>
          <p:cNvPr id="70" name="CasellaDiTesto 69"/>
          <p:cNvSpPr txBox="1"/>
          <p:nvPr/>
        </p:nvSpPr>
        <p:spPr>
          <a:xfrm>
            <a:off x="2625847" y="5775289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</a:t>
            </a:r>
            <a:r>
              <a:rPr lang="it-IT" baseline="-25000" dirty="0" smtClean="0"/>
              <a:t>EB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07213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igura a mano libera 70"/>
          <p:cNvSpPr/>
          <p:nvPr/>
        </p:nvSpPr>
        <p:spPr>
          <a:xfrm flipH="1">
            <a:off x="2159552" y="2745614"/>
            <a:ext cx="2701636" cy="678873"/>
          </a:xfrm>
          <a:custGeom>
            <a:avLst/>
            <a:gdLst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96982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138546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701636 w 2701636"/>
              <a:gd name="connsiteY0" fmla="*/ 678873 h 678873"/>
              <a:gd name="connsiteX1" fmla="*/ 138545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6 w 2701636"/>
              <a:gd name="connsiteY0" fmla="*/ 678873 h 678873"/>
              <a:gd name="connsiteX1" fmla="*/ 41563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7 w 2701637"/>
              <a:gd name="connsiteY0" fmla="*/ 678873 h 678873"/>
              <a:gd name="connsiteX1" fmla="*/ 0 w 2701637"/>
              <a:gd name="connsiteY1" fmla="*/ 665018 h 678873"/>
              <a:gd name="connsiteX2" fmla="*/ 1 w 2701637"/>
              <a:gd name="connsiteY2" fmla="*/ 13855 h 678873"/>
              <a:gd name="connsiteX3" fmla="*/ 1343892 w 2701637"/>
              <a:gd name="connsiteY3" fmla="*/ 0 h 678873"/>
              <a:gd name="connsiteX4" fmla="*/ 1801092 w 2701637"/>
              <a:gd name="connsiteY4" fmla="*/ 138546 h 678873"/>
              <a:gd name="connsiteX5" fmla="*/ 2147455 w 2701637"/>
              <a:gd name="connsiteY5" fmla="*/ 429491 h 678873"/>
              <a:gd name="connsiteX6" fmla="*/ 2313710 w 2701637"/>
              <a:gd name="connsiteY6" fmla="*/ 581891 h 678873"/>
              <a:gd name="connsiteX7" fmla="*/ 2604655 w 2701637"/>
              <a:gd name="connsiteY7" fmla="*/ 678873 h 678873"/>
              <a:gd name="connsiteX0" fmla="*/ 2701636 w 2701636"/>
              <a:gd name="connsiteY0" fmla="*/ 678873 h 678873"/>
              <a:gd name="connsiteX1" fmla="*/ 13853 w 2701636"/>
              <a:gd name="connsiteY1" fmla="*/ 678872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1636" h="678873">
                <a:moveTo>
                  <a:pt x="2701636" y="678873"/>
                </a:moveTo>
                <a:lnTo>
                  <a:pt x="13853" y="678872"/>
                </a:lnTo>
                <a:cubicBezTo>
                  <a:pt x="13853" y="461818"/>
                  <a:pt x="0" y="230909"/>
                  <a:pt x="0" y="13855"/>
                </a:cubicBezTo>
                <a:lnTo>
                  <a:pt x="1343891" y="0"/>
                </a:lnTo>
                <a:lnTo>
                  <a:pt x="1801091" y="138546"/>
                </a:lnTo>
                <a:lnTo>
                  <a:pt x="2147454" y="429491"/>
                </a:lnTo>
                <a:lnTo>
                  <a:pt x="2313709" y="581891"/>
                </a:lnTo>
                <a:lnTo>
                  <a:pt x="2604654" y="678873"/>
                </a:lnTo>
              </a:path>
            </a:pathLst>
          </a:custGeom>
          <a:gradFill flip="none" rotWithShape="1">
            <a:gsLst>
              <a:gs pos="0">
                <a:srgbClr val="FF0000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igura a mano libera 75"/>
          <p:cNvSpPr/>
          <p:nvPr/>
        </p:nvSpPr>
        <p:spPr>
          <a:xfrm flipH="1">
            <a:off x="531643" y="2745128"/>
            <a:ext cx="2978727" cy="706582"/>
          </a:xfrm>
          <a:custGeom>
            <a:avLst/>
            <a:gdLst>
              <a:gd name="connsiteX0" fmla="*/ 0 w 2978727"/>
              <a:gd name="connsiteY0" fmla="*/ 0 h 706582"/>
              <a:gd name="connsiteX1" fmla="*/ 2978727 w 2978727"/>
              <a:gd name="connsiteY1" fmla="*/ 0 h 706582"/>
              <a:gd name="connsiteX2" fmla="*/ 2978727 w 2978727"/>
              <a:gd name="connsiteY2" fmla="*/ 706582 h 706582"/>
              <a:gd name="connsiteX3" fmla="*/ 1343891 w 2978727"/>
              <a:gd name="connsiteY3" fmla="*/ 706582 h 706582"/>
              <a:gd name="connsiteX4" fmla="*/ 1039091 w 2978727"/>
              <a:gd name="connsiteY4" fmla="*/ 609600 h 706582"/>
              <a:gd name="connsiteX5" fmla="*/ 845127 w 2978727"/>
              <a:gd name="connsiteY5" fmla="*/ 526473 h 706582"/>
              <a:gd name="connsiteX6" fmla="*/ 678873 w 2978727"/>
              <a:gd name="connsiteY6" fmla="*/ 332509 h 706582"/>
              <a:gd name="connsiteX7" fmla="*/ 512618 w 2978727"/>
              <a:gd name="connsiteY7" fmla="*/ 180109 h 706582"/>
              <a:gd name="connsiteX8" fmla="*/ 249382 w 2978727"/>
              <a:gd name="connsiteY8" fmla="*/ 83127 h 706582"/>
              <a:gd name="connsiteX9" fmla="*/ 0 w 2978727"/>
              <a:gd name="connsiteY9" fmla="*/ 0 h 70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8727" h="706582">
                <a:moveTo>
                  <a:pt x="0" y="0"/>
                </a:moveTo>
                <a:lnTo>
                  <a:pt x="2978727" y="0"/>
                </a:lnTo>
                <a:lnTo>
                  <a:pt x="2978727" y="706582"/>
                </a:lnTo>
                <a:lnTo>
                  <a:pt x="1343891" y="706582"/>
                </a:lnTo>
                <a:lnTo>
                  <a:pt x="1039091" y="609600"/>
                </a:lnTo>
                <a:lnTo>
                  <a:pt x="845127" y="526473"/>
                </a:lnTo>
                <a:lnTo>
                  <a:pt x="678873" y="332509"/>
                </a:lnTo>
                <a:lnTo>
                  <a:pt x="512618" y="180109"/>
                </a:lnTo>
                <a:lnTo>
                  <a:pt x="249382" y="8312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igura a mano libera 69"/>
          <p:cNvSpPr/>
          <p:nvPr/>
        </p:nvSpPr>
        <p:spPr>
          <a:xfrm>
            <a:off x="3699164" y="2759469"/>
            <a:ext cx="2701636" cy="678873"/>
          </a:xfrm>
          <a:custGeom>
            <a:avLst/>
            <a:gdLst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96982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138546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701636 w 2701636"/>
              <a:gd name="connsiteY0" fmla="*/ 678873 h 678873"/>
              <a:gd name="connsiteX1" fmla="*/ 138545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6 w 2701636"/>
              <a:gd name="connsiteY0" fmla="*/ 678873 h 678873"/>
              <a:gd name="connsiteX1" fmla="*/ 41563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7 w 2701637"/>
              <a:gd name="connsiteY0" fmla="*/ 678873 h 678873"/>
              <a:gd name="connsiteX1" fmla="*/ 0 w 2701637"/>
              <a:gd name="connsiteY1" fmla="*/ 665018 h 678873"/>
              <a:gd name="connsiteX2" fmla="*/ 1 w 2701637"/>
              <a:gd name="connsiteY2" fmla="*/ 13855 h 678873"/>
              <a:gd name="connsiteX3" fmla="*/ 1343892 w 2701637"/>
              <a:gd name="connsiteY3" fmla="*/ 0 h 678873"/>
              <a:gd name="connsiteX4" fmla="*/ 1801092 w 2701637"/>
              <a:gd name="connsiteY4" fmla="*/ 138546 h 678873"/>
              <a:gd name="connsiteX5" fmla="*/ 2147455 w 2701637"/>
              <a:gd name="connsiteY5" fmla="*/ 429491 h 678873"/>
              <a:gd name="connsiteX6" fmla="*/ 2313710 w 2701637"/>
              <a:gd name="connsiteY6" fmla="*/ 581891 h 678873"/>
              <a:gd name="connsiteX7" fmla="*/ 2604655 w 2701637"/>
              <a:gd name="connsiteY7" fmla="*/ 678873 h 678873"/>
              <a:gd name="connsiteX0" fmla="*/ 2701636 w 2701636"/>
              <a:gd name="connsiteY0" fmla="*/ 678873 h 678873"/>
              <a:gd name="connsiteX1" fmla="*/ 13853 w 2701636"/>
              <a:gd name="connsiteY1" fmla="*/ 678872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1636" h="678873">
                <a:moveTo>
                  <a:pt x="2701636" y="678873"/>
                </a:moveTo>
                <a:lnTo>
                  <a:pt x="13853" y="678872"/>
                </a:lnTo>
                <a:cubicBezTo>
                  <a:pt x="13853" y="461818"/>
                  <a:pt x="0" y="230909"/>
                  <a:pt x="0" y="13855"/>
                </a:cubicBezTo>
                <a:lnTo>
                  <a:pt x="1343891" y="0"/>
                </a:lnTo>
                <a:lnTo>
                  <a:pt x="1801091" y="138546"/>
                </a:lnTo>
                <a:lnTo>
                  <a:pt x="2147454" y="429491"/>
                </a:lnTo>
                <a:lnTo>
                  <a:pt x="2313709" y="581891"/>
                </a:lnTo>
                <a:lnTo>
                  <a:pt x="2604654" y="678873"/>
                </a:lnTo>
              </a:path>
            </a:pathLst>
          </a:custGeom>
          <a:gradFill flip="none" rotWithShape="1">
            <a:gsLst>
              <a:gs pos="0">
                <a:srgbClr val="FF0000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 smtClean="0">
                <a:solidFill>
                  <a:schemeClr val="tx1"/>
                </a:solidFill>
              </a:rPr>
              <a:t>       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5" name="Figura a mano libera 74"/>
          <p:cNvSpPr/>
          <p:nvPr/>
        </p:nvSpPr>
        <p:spPr>
          <a:xfrm>
            <a:off x="5029200" y="2715491"/>
            <a:ext cx="2978727" cy="706582"/>
          </a:xfrm>
          <a:custGeom>
            <a:avLst/>
            <a:gdLst>
              <a:gd name="connsiteX0" fmla="*/ 0 w 2978727"/>
              <a:gd name="connsiteY0" fmla="*/ 0 h 706582"/>
              <a:gd name="connsiteX1" fmla="*/ 2978727 w 2978727"/>
              <a:gd name="connsiteY1" fmla="*/ 0 h 706582"/>
              <a:gd name="connsiteX2" fmla="*/ 2978727 w 2978727"/>
              <a:gd name="connsiteY2" fmla="*/ 706582 h 706582"/>
              <a:gd name="connsiteX3" fmla="*/ 1343891 w 2978727"/>
              <a:gd name="connsiteY3" fmla="*/ 706582 h 706582"/>
              <a:gd name="connsiteX4" fmla="*/ 1039091 w 2978727"/>
              <a:gd name="connsiteY4" fmla="*/ 609600 h 706582"/>
              <a:gd name="connsiteX5" fmla="*/ 845127 w 2978727"/>
              <a:gd name="connsiteY5" fmla="*/ 526473 h 706582"/>
              <a:gd name="connsiteX6" fmla="*/ 678873 w 2978727"/>
              <a:gd name="connsiteY6" fmla="*/ 332509 h 706582"/>
              <a:gd name="connsiteX7" fmla="*/ 512618 w 2978727"/>
              <a:gd name="connsiteY7" fmla="*/ 180109 h 706582"/>
              <a:gd name="connsiteX8" fmla="*/ 249382 w 2978727"/>
              <a:gd name="connsiteY8" fmla="*/ 83127 h 706582"/>
              <a:gd name="connsiteX9" fmla="*/ 0 w 2978727"/>
              <a:gd name="connsiteY9" fmla="*/ 0 h 70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8727" h="706582">
                <a:moveTo>
                  <a:pt x="0" y="0"/>
                </a:moveTo>
                <a:lnTo>
                  <a:pt x="2978727" y="0"/>
                </a:lnTo>
                <a:lnTo>
                  <a:pt x="2978727" y="706582"/>
                </a:lnTo>
                <a:lnTo>
                  <a:pt x="1343891" y="706582"/>
                </a:lnTo>
                <a:lnTo>
                  <a:pt x="1039091" y="609600"/>
                </a:lnTo>
                <a:lnTo>
                  <a:pt x="845127" y="526473"/>
                </a:lnTo>
                <a:lnTo>
                  <a:pt x="678873" y="332509"/>
                </a:lnTo>
                <a:lnTo>
                  <a:pt x="512618" y="180109"/>
                </a:lnTo>
                <a:lnTo>
                  <a:pt x="249382" y="8312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ttangolo 68"/>
          <p:cNvSpPr/>
          <p:nvPr/>
        </p:nvSpPr>
        <p:spPr>
          <a:xfrm>
            <a:off x="4000736" y="1270359"/>
            <a:ext cx="3989198" cy="685801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8" name="Rettangolo 67"/>
          <p:cNvSpPr/>
          <p:nvPr/>
        </p:nvSpPr>
        <p:spPr>
          <a:xfrm>
            <a:off x="582802" y="1267690"/>
            <a:ext cx="3989198" cy="685801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 smtClean="0">
                <a:solidFill>
                  <a:schemeClr val="tx1"/>
                </a:solidFill>
              </a:rPr>
              <a:t>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7" name="Figura a mano libera 66"/>
          <p:cNvSpPr/>
          <p:nvPr/>
        </p:nvSpPr>
        <p:spPr>
          <a:xfrm flipH="1">
            <a:off x="2201117" y="1281545"/>
            <a:ext cx="2701636" cy="678873"/>
          </a:xfrm>
          <a:custGeom>
            <a:avLst/>
            <a:gdLst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96982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138546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701636 w 2701636"/>
              <a:gd name="connsiteY0" fmla="*/ 678873 h 678873"/>
              <a:gd name="connsiteX1" fmla="*/ 138545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6 w 2701636"/>
              <a:gd name="connsiteY0" fmla="*/ 678873 h 678873"/>
              <a:gd name="connsiteX1" fmla="*/ 41563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7 w 2701637"/>
              <a:gd name="connsiteY0" fmla="*/ 678873 h 678873"/>
              <a:gd name="connsiteX1" fmla="*/ 0 w 2701637"/>
              <a:gd name="connsiteY1" fmla="*/ 665018 h 678873"/>
              <a:gd name="connsiteX2" fmla="*/ 1 w 2701637"/>
              <a:gd name="connsiteY2" fmla="*/ 13855 h 678873"/>
              <a:gd name="connsiteX3" fmla="*/ 1343892 w 2701637"/>
              <a:gd name="connsiteY3" fmla="*/ 0 h 678873"/>
              <a:gd name="connsiteX4" fmla="*/ 1801092 w 2701637"/>
              <a:gd name="connsiteY4" fmla="*/ 138546 h 678873"/>
              <a:gd name="connsiteX5" fmla="*/ 2147455 w 2701637"/>
              <a:gd name="connsiteY5" fmla="*/ 429491 h 678873"/>
              <a:gd name="connsiteX6" fmla="*/ 2313710 w 2701637"/>
              <a:gd name="connsiteY6" fmla="*/ 581891 h 678873"/>
              <a:gd name="connsiteX7" fmla="*/ 2604655 w 2701637"/>
              <a:gd name="connsiteY7" fmla="*/ 678873 h 678873"/>
              <a:gd name="connsiteX0" fmla="*/ 2701636 w 2701636"/>
              <a:gd name="connsiteY0" fmla="*/ 678873 h 678873"/>
              <a:gd name="connsiteX1" fmla="*/ 13853 w 2701636"/>
              <a:gd name="connsiteY1" fmla="*/ 678872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1636" h="678873">
                <a:moveTo>
                  <a:pt x="2701636" y="678873"/>
                </a:moveTo>
                <a:lnTo>
                  <a:pt x="13853" y="678872"/>
                </a:lnTo>
                <a:cubicBezTo>
                  <a:pt x="13853" y="461818"/>
                  <a:pt x="0" y="230909"/>
                  <a:pt x="0" y="13855"/>
                </a:cubicBezTo>
                <a:lnTo>
                  <a:pt x="1343891" y="0"/>
                </a:lnTo>
                <a:lnTo>
                  <a:pt x="1801091" y="138546"/>
                </a:lnTo>
                <a:lnTo>
                  <a:pt x="2147454" y="429491"/>
                </a:lnTo>
                <a:lnTo>
                  <a:pt x="2313709" y="581891"/>
                </a:lnTo>
                <a:lnTo>
                  <a:pt x="2604654" y="678873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igura a mano libera 63"/>
          <p:cNvSpPr/>
          <p:nvPr/>
        </p:nvSpPr>
        <p:spPr>
          <a:xfrm>
            <a:off x="3699164" y="1274618"/>
            <a:ext cx="2701636" cy="678873"/>
          </a:xfrm>
          <a:custGeom>
            <a:avLst/>
            <a:gdLst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96982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138546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701636 w 2701636"/>
              <a:gd name="connsiteY0" fmla="*/ 678873 h 678873"/>
              <a:gd name="connsiteX1" fmla="*/ 138545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6 w 2701636"/>
              <a:gd name="connsiteY0" fmla="*/ 678873 h 678873"/>
              <a:gd name="connsiteX1" fmla="*/ 41563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7 w 2701637"/>
              <a:gd name="connsiteY0" fmla="*/ 678873 h 678873"/>
              <a:gd name="connsiteX1" fmla="*/ 0 w 2701637"/>
              <a:gd name="connsiteY1" fmla="*/ 665018 h 678873"/>
              <a:gd name="connsiteX2" fmla="*/ 1 w 2701637"/>
              <a:gd name="connsiteY2" fmla="*/ 13855 h 678873"/>
              <a:gd name="connsiteX3" fmla="*/ 1343892 w 2701637"/>
              <a:gd name="connsiteY3" fmla="*/ 0 h 678873"/>
              <a:gd name="connsiteX4" fmla="*/ 1801092 w 2701637"/>
              <a:gd name="connsiteY4" fmla="*/ 138546 h 678873"/>
              <a:gd name="connsiteX5" fmla="*/ 2147455 w 2701637"/>
              <a:gd name="connsiteY5" fmla="*/ 429491 h 678873"/>
              <a:gd name="connsiteX6" fmla="*/ 2313710 w 2701637"/>
              <a:gd name="connsiteY6" fmla="*/ 581891 h 678873"/>
              <a:gd name="connsiteX7" fmla="*/ 2604655 w 2701637"/>
              <a:gd name="connsiteY7" fmla="*/ 678873 h 678873"/>
              <a:gd name="connsiteX0" fmla="*/ 2701636 w 2701636"/>
              <a:gd name="connsiteY0" fmla="*/ 678873 h 678873"/>
              <a:gd name="connsiteX1" fmla="*/ 13853 w 2701636"/>
              <a:gd name="connsiteY1" fmla="*/ 678872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1636" h="678873">
                <a:moveTo>
                  <a:pt x="2701636" y="678873"/>
                </a:moveTo>
                <a:lnTo>
                  <a:pt x="13853" y="678872"/>
                </a:lnTo>
                <a:cubicBezTo>
                  <a:pt x="13853" y="461818"/>
                  <a:pt x="0" y="230909"/>
                  <a:pt x="0" y="13855"/>
                </a:cubicBezTo>
                <a:lnTo>
                  <a:pt x="1343891" y="0"/>
                </a:lnTo>
                <a:lnTo>
                  <a:pt x="1801091" y="138546"/>
                </a:lnTo>
                <a:lnTo>
                  <a:pt x="2147454" y="429491"/>
                </a:lnTo>
                <a:lnTo>
                  <a:pt x="2313709" y="581891"/>
                </a:lnTo>
                <a:lnTo>
                  <a:pt x="2604654" y="678873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uppo 8"/>
          <p:cNvGrpSpPr/>
          <p:nvPr/>
        </p:nvGrpSpPr>
        <p:grpSpPr>
          <a:xfrm>
            <a:off x="3851919" y="2745128"/>
            <a:ext cx="4138015" cy="683872"/>
            <a:chOff x="1214651" y="1978925"/>
            <a:chExt cx="6619164" cy="632691"/>
          </a:xfrm>
        </p:grpSpPr>
        <p:sp>
          <p:nvSpPr>
            <p:cNvPr id="10" name="Figura a mano libera 9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Connettore 1 10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1 11"/>
            <p:cNvCxnSpPr>
              <a:stCxn id="10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po 12"/>
          <p:cNvGrpSpPr/>
          <p:nvPr/>
        </p:nvGrpSpPr>
        <p:grpSpPr>
          <a:xfrm>
            <a:off x="3851919" y="2009667"/>
            <a:ext cx="4138015" cy="683872"/>
            <a:chOff x="1214651" y="1978925"/>
            <a:chExt cx="6619164" cy="632691"/>
          </a:xfrm>
        </p:grpSpPr>
        <p:sp>
          <p:nvSpPr>
            <p:cNvPr id="14" name="Figura a mano libera 13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Connettore 1 14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>
              <a:stCxn id="14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o 17"/>
          <p:cNvGrpSpPr/>
          <p:nvPr/>
        </p:nvGrpSpPr>
        <p:grpSpPr>
          <a:xfrm>
            <a:off x="3851919" y="1274618"/>
            <a:ext cx="4138015" cy="683872"/>
            <a:chOff x="1214651" y="1978925"/>
            <a:chExt cx="6619164" cy="632691"/>
          </a:xfrm>
        </p:grpSpPr>
        <p:sp>
          <p:nvSpPr>
            <p:cNvPr id="19" name="Figura a mano libera 18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Connettore 1 19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/>
            <p:cNvCxnSpPr>
              <a:stCxn id="19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o 22"/>
          <p:cNvGrpSpPr/>
          <p:nvPr/>
        </p:nvGrpSpPr>
        <p:grpSpPr>
          <a:xfrm flipH="1">
            <a:off x="582802" y="2745128"/>
            <a:ext cx="4138015" cy="683872"/>
            <a:chOff x="1214651" y="1978925"/>
            <a:chExt cx="6619164" cy="632691"/>
          </a:xfrm>
        </p:grpSpPr>
        <p:sp>
          <p:nvSpPr>
            <p:cNvPr id="24" name="Figura a mano libera 23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Connettore 1 24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/>
            <p:cNvCxnSpPr>
              <a:stCxn id="24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uppo 26"/>
          <p:cNvGrpSpPr/>
          <p:nvPr/>
        </p:nvGrpSpPr>
        <p:grpSpPr>
          <a:xfrm flipH="1">
            <a:off x="582802" y="2009667"/>
            <a:ext cx="4138015" cy="683872"/>
            <a:chOff x="1214651" y="1978925"/>
            <a:chExt cx="6619164" cy="632691"/>
          </a:xfrm>
        </p:grpSpPr>
        <p:sp>
          <p:nvSpPr>
            <p:cNvPr id="28" name="Figura a mano libera 27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Connettore 1 28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1 29"/>
            <p:cNvCxnSpPr>
              <a:stCxn id="28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Connettore 1 30"/>
          <p:cNvCxnSpPr/>
          <p:nvPr/>
        </p:nvCxnSpPr>
        <p:spPr>
          <a:xfrm flipH="1">
            <a:off x="612715" y="2391349"/>
            <a:ext cx="1728190" cy="1"/>
          </a:xfrm>
          <a:prstGeom prst="line">
            <a:avLst/>
          </a:prstGeom>
          <a:ln w="28575">
            <a:solidFill>
              <a:srgbClr val="92D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/>
          <p:cNvGrpSpPr/>
          <p:nvPr/>
        </p:nvGrpSpPr>
        <p:grpSpPr>
          <a:xfrm flipH="1">
            <a:off x="582802" y="1274618"/>
            <a:ext cx="4138015" cy="683872"/>
            <a:chOff x="1214651" y="1978925"/>
            <a:chExt cx="6619164" cy="632691"/>
          </a:xfrm>
        </p:grpSpPr>
        <p:sp>
          <p:nvSpPr>
            <p:cNvPr id="33" name="Figura a mano libera 32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Connettore 1 33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1 34"/>
            <p:cNvCxnSpPr>
              <a:stCxn id="33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Connettore 1 38"/>
          <p:cNvCxnSpPr/>
          <p:nvPr/>
        </p:nvCxnSpPr>
        <p:spPr>
          <a:xfrm flipH="1">
            <a:off x="6300192" y="2391349"/>
            <a:ext cx="1689742" cy="0"/>
          </a:xfrm>
          <a:prstGeom prst="line">
            <a:avLst/>
          </a:prstGeom>
          <a:ln w="28575">
            <a:solidFill>
              <a:srgbClr val="92D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 flipH="1">
            <a:off x="3437779" y="2391350"/>
            <a:ext cx="1583022" cy="17319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asellaDiTesto 73"/>
          <p:cNvSpPr txBox="1"/>
          <p:nvPr/>
        </p:nvSpPr>
        <p:spPr>
          <a:xfrm>
            <a:off x="555074" y="234534"/>
            <a:ext cx="1604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Equilibrio</a:t>
            </a:r>
            <a:endParaRPr lang="en-US" sz="2800" b="1" dirty="0"/>
          </a:p>
        </p:txBody>
      </p:sp>
      <p:grpSp>
        <p:nvGrpSpPr>
          <p:cNvPr id="38" name="Gruppo 37"/>
          <p:cNvGrpSpPr/>
          <p:nvPr/>
        </p:nvGrpSpPr>
        <p:grpSpPr>
          <a:xfrm>
            <a:off x="3276600" y="4710766"/>
            <a:ext cx="2590800" cy="2024611"/>
            <a:chOff x="2974289" y="4653136"/>
            <a:chExt cx="2590800" cy="1653626"/>
          </a:xfrm>
        </p:grpSpPr>
        <p:grpSp>
          <p:nvGrpSpPr>
            <p:cNvPr id="40" name="Gruppo 39"/>
            <p:cNvGrpSpPr/>
            <p:nvPr/>
          </p:nvGrpSpPr>
          <p:grpSpPr>
            <a:xfrm>
              <a:off x="2974289" y="4653136"/>
              <a:ext cx="2590800" cy="1653626"/>
              <a:chOff x="3276600" y="4761646"/>
              <a:chExt cx="2590800" cy="1653626"/>
            </a:xfrm>
          </p:grpSpPr>
          <p:grpSp>
            <p:nvGrpSpPr>
              <p:cNvPr id="43" name="Gruppo 42"/>
              <p:cNvGrpSpPr/>
              <p:nvPr/>
            </p:nvGrpSpPr>
            <p:grpSpPr>
              <a:xfrm>
                <a:off x="3768436" y="4761646"/>
                <a:ext cx="2098964" cy="1584176"/>
                <a:chOff x="2916381" y="2204864"/>
                <a:chExt cx="2098964" cy="1584176"/>
              </a:xfrm>
            </p:grpSpPr>
            <p:sp>
              <p:nvSpPr>
                <p:cNvPr id="48" name="Figura a mano libera 47"/>
                <p:cNvSpPr/>
                <p:nvPr/>
              </p:nvSpPr>
              <p:spPr>
                <a:xfrm>
                  <a:off x="4003964" y="2701636"/>
                  <a:ext cx="1011381" cy="429491"/>
                </a:xfrm>
                <a:custGeom>
                  <a:avLst/>
                  <a:gdLst>
                    <a:gd name="connsiteX0" fmla="*/ 0 w 1011381"/>
                    <a:gd name="connsiteY0" fmla="*/ 429491 h 429491"/>
                    <a:gd name="connsiteX1" fmla="*/ 277091 w 1011381"/>
                    <a:gd name="connsiteY1" fmla="*/ 13855 h 429491"/>
                    <a:gd name="connsiteX2" fmla="*/ 1011381 w 1011381"/>
                    <a:gd name="connsiteY2" fmla="*/ 0 h 429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11381" h="429491">
                      <a:moveTo>
                        <a:pt x="0" y="429491"/>
                      </a:moveTo>
                      <a:lnTo>
                        <a:pt x="277091" y="13855"/>
                      </a:lnTo>
                      <a:lnTo>
                        <a:pt x="1011381" y="0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9" name="Connettore 1 48"/>
                <p:cNvCxnSpPr/>
                <p:nvPr/>
              </p:nvCxnSpPr>
              <p:spPr>
                <a:xfrm flipV="1">
                  <a:off x="3185107" y="3131127"/>
                  <a:ext cx="1026853" cy="1385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nettore 1 49"/>
                <p:cNvCxnSpPr/>
                <p:nvPr/>
              </p:nvCxnSpPr>
              <p:spPr>
                <a:xfrm>
                  <a:off x="3698533" y="3131127"/>
                  <a:ext cx="0" cy="65791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Ovale 50"/>
                <p:cNvSpPr/>
                <p:nvPr/>
              </p:nvSpPr>
              <p:spPr>
                <a:xfrm>
                  <a:off x="2916381" y="2204864"/>
                  <a:ext cx="1555058" cy="1255220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5" name="CasellaDiTesto 44"/>
              <p:cNvSpPr txBox="1"/>
              <p:nvPr/>
            </p:nvSpPr>
            <p:spPr>
              <a:xfrm>
                <a:off x="3276600" y="5243124"/>
                <a:ext cx="296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E</a:t>
                </a:r>
                <a:endParaRPr lang="en-US" dirty="0"/>
              </a:p>
            </p:txBody>
          </p:sp>
          <p:sp>
            <p:nvSpPr>
              <p:cNvPr id="46" name="CasellaDiTesto 45"/>
              <p:cNvSpPr txBox="1"/>
              <p:nvPr/>
            </p:nvSpPr>
            <p:spPr>
              <a:xfrm>
                <a:off x="5377877" y="5262153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C</a:t>
                </a:r>
                <a:endParaRPr lang="en-US" dirty="0"/>
              </a:p>
            </p:txBody>
          </p:sp>
          <p:sp>
            <p:nvSpPr>
              <p:cNvPr id="47" name="CasellaDiTesto 46"/>
              <p:cNvSpPr txBox="1"/>
              <p:nvPr/>
            </p:nvSpPr>
            <p:spPr>
              <a:xfrm>
                <a:off x="4612567" y="6045940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B</a:t>
                </a:r>
                <a:endParaRPr lang="en-US" dirty="0"/>
              </a:p>
            </p:txBody>
          </p:sp>
        </p:grpSp>
        <p:sp>
          <p:nvSpPr>
            <p:cNvPr id="41" name="Figura a mano libera 40"/>
            <p:cNvSpPr/>
            <p:nvPr/>
          </p:nvSpPr>
          <p:spPr>
            <a:xfrm>
              <a:off x="3079409" y="5167585"/>
              <a:ext cx="898634" cy="425669"/>
            </a:xfrm>
            <a:custGeom>
              <a:avLst/>
              <a:gdLst>
                <a:gd name="connsiteX0" fmla="*/ 898634 w 898634"/>
                <a:gd name="connsiteY0" fmla="*/ 425669 h 425669"/>
                <a:gd name="connsiteX1" fmla="*/ 630621 w 898634"/>
                <a:gd name="connsiteY1" fmla="*/ 0 h 425669"/>
                <a:gd name="connsiteX2" fmla="*/ 0 w 898634"/>
                <a:gd name="connsiteY2" fmla="*/ 0 h 425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8634" h="425669">
                  <a:moveTo>
                    <a:pt x="898634" y="425669"/>
                  </a:moveTo>
                  <a:lnTo>
                    <a:pt x="630621" y="0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Connettore 2 41"/>
            <p:cNvCxnSpPr>
              <a:stCxn id="41" idx="0"/>
              <a:endCxn id="41" idx="1"/>
            </p:cNvCxnSpPr>
            <p:nvPr/>
          </p:nvCxnSpPr>
          <p:spPr>
            <a:xfrm flipH="1" flipV="1">
              <a:off x="3710030" y="5167585"/>
              <a:ext cx="268013" cy="42566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Connettore 2 51"/>
          <p:cNvCxnSpPr/>
          <p:nvPr/>
        </p:nvCxnSpPr>
        <p:spPr>
          <a:xfrm>
            <a:off x="3100657" y="5340630"/>
            <a:ext cx="0" cy="118572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sellaDiTesto 52"/>
          <p:cNvSpPr txBox="1"/>
          <p:nvPr/>
        </p:nvSpPr>
        <p:spPr>
          <a:xfrm>
            <a:off x="454409" y="4920735"/>
            <a:ext cx="707245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dirty="0" smtClean="0"/>
              <a:t>V</a:t>
            </a:r>
            <a:r>
              <a:rPr lang="it-IT" baseline="-25000" dirty="0" smtClean="0"/>
              <a:t>EB</a:t>
            </a:r>
            <a:r>
              <a:rPr lang="it-IT" dirty="0" smtClean="0"/>
              <a:t>=0</a:t>
            </a:r>
          </a:p>
          <a:p>
            <a:r>
              <a:rPr lang="it-IT" dirty="0" smtClean="0"/>
              <a:t>V</a:t>
            </a:r>
            <a:r>
              <a:rPr lang="it-IT" baseline="-25000" dirty="0" smtClean="0"/>
              <a:t>CB</a:t>
            </a:r>
            <a:r>
              <a:rPr lang="it-IT" dirty="0" smtClean="0"/>
              <a:t>=0</a:t>
            </a:r>
            <a:endParaRPr lang="en-US" baseline="-25000" dirty="0"/>
          </a:p>
          <a:p>
            <a:endParaRPr lang="en-US" baseline="-25000" dirty="0"/>
          </a:p>
        </p:txBody>
      </p:sp>
      <p:cxnSp>
        <p:nvCxnSpPr>
          <p:cNvPr id="54" name="Connettore 2 53"/>
          <p:cNvCxnSpPr/>
          <p:nvPr/>
        </p:nvCxnSpPr>
        <p:spPr>
          <a:xfrm>
            <a:off x="6012096" y="5301455"/>
            <a:ext cx="0" cy="118572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sellaDiTesto 54"/>
          <p:cNvSpPr txBox="1"/>
          <p:nvPr/>
        </p:nvSpPr>
        <p:spPr>
          <a:xfrm>
            <a:off x="6033657" y="5752452"/>
            <a:ext cx="479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</a:t>
            </a:r>
            <a:r>
              <a:rPr lang="it-IT" baseline="-25000" dirty="0"/>
              <a:t>C</a:t>
            </a:r>
            <a:r>
              <a:rPr lang="it-IT" baseline="-25000" dirty="0" smtClean="0"/>
              <a:t>B</a:t>
            </a:r>
            <a:endParaRPr lang="en-US" baseline="-25000" dirty="0"/>
          </a:p>
        </p:txBody>
      </p:sp>
      <p:sp>
        <p:nvSpPr>
          <p:cNvPr id="56" name="CasellaDiTesto 55"/>
          <p:cNvSpPr txBox="1"/>
          <p:nvPr/>
        </p:nvSpPr>
        <p:spPr>
          <a:xfrm>
            <a:off x="6626467" y="5798618"/>
            <a:ext cx="2083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i="1"/>
            </a:lvl1pPr>
          </a:lstStyle>
          <a:p>
            <a:r>
              <a:rPr lang="it-IT" dirty="0"/>
              <a:t>Tensione tra base e collettore</a:t>
            </a:r>
            <a:endParaRPr lang="en-US" dirty="0"/>
          </a:p>
        </p:txBody>
      </p:sp>
      <p:sp>
        <p:nvSpPr>
          <p:cNvPr id="57" name="CasellaDiTesto 56"/>
          <p:cNvSpPr txBox="1"/>
          <p:nvPr/>
        </p:nvSpPr>
        <p:spPr>
          <a:xfrm>
            <a:off x="582802" y="5867622"/>
            <a:ext cx="2083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Tensione tra base e </a:t>
            </a:r>
            <a:r>
              <a:rPr lang="it-IT" sz="1200" i="1" dirty="0" err="1" smtClean="0"/>
              <a:t>emettirore</a:t>
            </a:r>
            <a:endParaRPr lang="en-US" sz="1200" i="1" dirty="0"/>
          </a:p>
        </p:txBody>
      </p:sp>
      <p:cxnSp>
        <p:nvCxnSpPr>
          <p:cNvPr id="58" name="Connettore 2 57"/>
          <p:cNvCxnSpPr/>
          <p:nvPr/>
        </p:nvCxnSpPr>
        <p:spPr>
          <a:xfrm flipH="1">
            <a:off x="3247806" y="4572011"/>
            <a:ext cx="2722015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sellaDiTesto 58"/>
          <p:cNvSpPr txBox="1"/>
          <p:nvPr/>
        </p:nvSpPr>
        <p:spPr>
          <a:xfrm>
            <a:off x="3460550" y="4261075"/>
            <a:ext cx="28915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Tensione tra base e </a:t>
            </a:r>
            <a:r>
              <a:rPr lang="it-IT" sz="1200" i="1" dirty="0" err="1" smtClean="0"/>
              <a:t>emettirore</a:t>
            </a:r>
            <a:r>
              <a:rPr lang="it-IT" sz="1200" i="1" dirty="0" smtClean="0"/>
              <a:t> </a:t>
            </a:r>
            <a:r>
              <a:rPr lang="it-IT" dirty="0" smtClean="0"/>
              <a:t>V</a:t>
            </a:r>
            <a:r>
              <a:rPr lang="it-IT" baseline="-25000" dirty="0" smtClean="0"/>
              <a:t>EC</a:t>
            </a:r>
            <a:endParaRPr lang="en-US" baseline="-25000" dirty="0"/>
          </a:p>
          <a:p>
            <a:endParaRPr lang="en-US" sz="1200" i="1" dirty="0"/>
          </a:p>
        </p:txBody>
      </p:sp>
      <p:sp>
        <p:nvSpPr>
          <p:cNvPr id="60" name="CasellaDiTesto 59"/>
          <p:cNvSpPr txBox="1"/>
          <p:nvPr/>
        </p:nvSpPr>
        <p:spPr>
          <a:xfrm>
            <a:off x="2625847" y="5775289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</a:t>
            </a:r>
            <a:r>
              <a:rPr lang="it-IT" baseline="-25000" dirty="0" smtClean="0"/>
              <a:t>EB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92216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sellaDiTesto 73"/>
          <p:cNvSpPr txBox="1"/>
          <p:nvPr/>
        </p:nvSpPr>
        <p:spPr>
          <a:xfrm>
            <a:off x="555074" y="234534"/>
            <a:ext cx="2239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Modo inverso</a:t>
            </a:r>
            <a:endParaRPr lang="en-US" sz="2800" b="1" dirty="0"/>
          </a:p>
        </p:txBody>
      </p:sp>
      <p:sp>
        <p:nvSpPr>
          <p:cNvPr id="69" name="Rettangolo 68"/>
          <p:cNvSpPr/>
          <p:nvPr/>
        </p:nvSpPr>
        <p:spPr>
          <a:xfrm flipH="1">
            <a:off x="549635" y="1853701"/>
            <a:ext cx="3989198" cy="685801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 smtClean="0">
                <a:solidFill>
                  <a:schemeClr val="tx1"/>
                </a:solidFill>
              </a:rPr>
              <a:t>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8" name="Rettangolo 67"/>
          <p:cNvSpPr/>
          <p:nvPr/>
        </p:nvSpPr>
        <p:spPr>
          <a:xfrm flipH="1">
            <a:off x="3967569" y="936604"/>
            <a:ext cx="3989198" cy="685801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0" name="Rettangolo 39"/>
          <p:cNvSpPr/>
          <p:nvPr/>
        </p:nvSpPr>
        <p:spPr>
          <a:xfrm flipH="1">
            <a:off x="549635" y="2747714"/>
            <a:ext cx="7407132" cy="722851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6" name="Figura a mano libera 75"/>
          <p:cNvSpPr/>
          <p:nvPr/>
        </p:nvSpPr>
        <p:spPr>
          <a:xfrm>
            <a:off x="5029200" y="2745128"/>
            <a:ext cx="2978727" cy="365525"/>
          </a:xfrm>
          <a:custGeom>
            <a:avLst/>
            <a:gdLst>
              <a:gd name="connsiteX0" fmla="*/ 0 w 2978727"/>
              <a:gd name="connsiteY0" fmla="*/ 0 h 706582"/>
              <a:gd name="connsiteX1" fmla="*/ 2978727 w 2978727"/>
              <a:gd name="connsiteY1" fmla="*/ 0 h 706582"/>
              <a:gd name="connsiteX2" fmla="*/ 2978727 w 2978727"/>
              <a:gd name="connsiteY2" fmla="*/ 706582 h 706582"/>
              <a:gd name="connsiteX3" fmla="*/ 1343891 w 2978727"/>
              <a:gd name="connsiteY3" fmla="*/ 706582 h 706582"/>
              <a:gd name="connsiteX4" fmla="*/ 1039091 w 2978727"/>
              <a:gd name="connsiteY4" fmla="*/ 609600 h 706582"/>
              <a:gd name="connsiteX5" fmla="*/ 845127 w 2978727"/>
              <a:gd name="connsiteY5" fmla="*/ 526473 h 706582"/>
              <a:gd name="connsiteX6" fmla="*/ 678873 w 2978727"/>
              <a:gd name="connsiteY6" fmla="*/ 332509 h 706582"/>
              <a:gd name="connsiteX7" fmla="*/ 512618 w 2978727"/>
              <a:gd name="connsiteY7" fmla="*/ 180109 h 706582"/>
              <a:gd name="connsiteX8" fmla="*/ 249382 w 2978727"/>
              <a:gd name="connsiteY8" fmla="*/ 83127 h 706582"/>
              <a:gd name="connsiteX9" fmla="*/ 0 w 2978727"/>
              <a:gd name="connsiteY9" fmla="*/ 0 h 70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8727" h="706582">
                <a:moveTo>
                  <a:pt x="0" y="0"/>
                </a:moveTo>
                <a:lnTo>
                  <a:pt x="2978727" y="0"/>
                </a:lnTo>
                <a:lnTo>
                  <a:pt x="2978727" y="706582"/>
                </a:lnTo>
                <a:lnTo>
                  <a:pt x="1343891" y="706582"/>
                </a:lnTo>
                <a:lnTo>
                  <a:pt x="1039091" y="609600"/>
                </a:lnTo>
                <a:lnTo>
                  <a:pt x="845127" y="526473"/>
                </a:lnTo>
                <a:lnTo>
                  <a:pt x="678873" y="332509"/>
                </a:lnTo>
                <a:lnTo>
                  <a:pt x="512618" y="180109"/>
                </a:lnTo>
                <a:lnTo>
                  <a:pt x="249382" y="8312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igura a mano libera 74"/>
          <p:cNvSpPr/>
          <p:nvPr/>
        </p:nvSpPr>
        <p:spPr>
          <a:xfrm flipH="1">
            <a:off x="531642" y="2715491"/>
            <a:ext cx="2978727" cy="1317422"/>
          </a:xfrm>
          <a:custGeom>
            <a:avLst/>
            <a:gdLst>
              <a:gd name="connsiteX0" fmla="*/ 0 w 2978727"/>
              <a:gd name="connsiteY0" fmla="*/ 0 h 706582"/>
              <a:gd name="connsiteX1" fmla="*/ 2978727 w 2978727"/>
              <a:gd name="connsiteY1" fmla="*/ 0 h 706582"/>
              <a:gd name="connsiteX2" fmla="*/ 2978727 w 2978727"/>
              <a:gd name="connsiteY2" fmla="*/ 706582 h 706582"/>
              <a:gd name="connsiteX3" fmla="*/ 1343891 w 2978727"/>
              <a:gd name="connsiteY3" fmla="*/ 706582 h 706582"/>
              <a:gd name="connsiteX4" fmla="*/ 1039091 w 2978727"/>
              <a:gd name="connsiteY4" fmla="*/ 609600 h 706582"/>
              <a:gd name="connsiteX5" fmla="*/ 845127 w 2978727"/>
              <a:gd name="connsiteY5" fmla="*/ 526473 h 706582"/>
              <a:gd name="connsiteX6" fmla="*/ 678873 w 2978727"/>
              <a:gd name="connsiteY6" fmla="*/ 332509 h 706582"/>
              <a:gd name="connsiteX7" fmla="*/ 512618 w 2978727"/>
              <a:gd name="connsiteY7" fmla="*/ 180109 h 706582"/>
              <a:gd name="connsiteX8" fmla="*/ 249382 w 2978727"/>
              <a:gd name="connsiteY8" fmla="*/ 83127 h 706582"/>
              <a:gd name="connsiteX9" fmla="*/ 0 w 2978727"/>
              <a:gd name="connsiteY9" fmla="*/ 0 h 70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8727" h="706582">
                <a:moveTo>
                  <a:pt x="0" y="0"/>
                </a:moveTo>
                <a:lnTo>
                  <a:pt x="2978727" y="0"/>
                </a:lnTo>
                <a:lnTo>
                  <a:pt x="2978727" y="706582"/>
                </a:lnTo>
                <a:lnTo>
                  <a:pt x="1343891" y="706582"/>
                </a:lnTo>
                <a:lnTo>
                  <a:pt x="1039091" y="609600"/>
                </a:lnTo>
                <a:lnTo>
                  <a:pt x="845127" y="526473"/>
                </a:lnTo>
                <a:lnTo>
                  <a:pt x="678873" y="332509"/>
                </a:lnTo>
                <a:lnTo>
                  <a:pt x="512618" y="180109"/>
                </a:lnTo>
                <a:lnTo>
                  <a:pt x="249382" y="8312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igura a mano libera 66"/>
          <p:cNvSpPr/>
          <p:nvPr/>
        </p:nvSpPr>
        <p:spPr>
          <a:xfrm>
            <a:off x="3636816" y="1281545"/>
            <a:ext cx="2701636" cy="351191"/>
          </a:xfrm>
          <a:custGeom>
            <a:avLst/>
            <a:gdLst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96982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138546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701636 w 2701636"/>
              <a:gd name="connsiteY0" fmla="*/ 678873 h 678873"/>
              <a:gd name="connsiteX1" fmla="*/ 138545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6 w 2701636"/>
              <a:gd name="connsiteY0" fmla="*/ 678873 h 678873"/>
              <a:gd name="connsiteX1" fmla="*/ 41563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7 w 2701637"/>
              <a:gd name="connsiteY0" fmla="*/ 678873 h 678873"/>
              <a:gd name="connsiteX1" fmla="*/ 0 w 2701637"/>
              <a:gd name="connsiteY1" fmla="*/ 665018 h 678873"/>
              <a:gd name="connsiteX2" fmla="*/ 1 w 2701637"/>
              <a:gd name="connsiteY2" fmla="*/ 13855 h 678873"/>
              <a:gd name="connsiteX3" fmla="*/ 1343892 w 2701637"/>
              <a:gd name="connsiteY3" fmla="*/ 0 h 678873"/>
              <a:gd name="connsiteX4" fmla="*/ 1801092 w 2701637"/>
              <a:gd name="connsiteY4" fmla="*/ 138546 h 678873"/>
              <a:gd name="connsiteX5" fmla="*/ 2147455 w 2701637"/>
              <a:gd name="connsiteY5" fmla="*/ 429491 h 678873"/>
              <a:gd name="connsiteX6" fmla="*/ 2313710 w 2701637"/>
              <a:gd name="connsiteY6" fmla="*/ 581891 h 678873"/>
              <a:gd name="connsiteX7" fmla="*/ 2604655 w 2701637"/>
              <a:gd name="connsiteY7" fmla="*/ 678873 h 678873"/>
              <a:gd name="connsiteX0" fmla="*/ 2701636 w 2701636"/>
              <a:gd name="connsiteY0" fmla="*/ 678873 h 678873"/>
              <a:gd name="connsiteX1" fmla="*/ 13853 w 2701636"/>
              <a:gd name="connsiteY1" fmla="*/ 678872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1636" h="678873">
                <a:moveTo>
                  <a:pt x="2701636" y="678873"/>
                </a:moveTo>
                <a:lnTo>
                  <a:pt x="13853" y="678872"/>
                </a:lnTo>
                <a:cubicBezTo>
                  <a:pt x="13853" y="461818"/>
                  <a:pt x="0" y="230909"/>
                  <a:pt x="0" y="13855"/>
                </a:cubicBezTo>
                <a:lnTo>
                  <a:pt x="1343891" y="0"/>
                </a:lnTo>
                <a:lnTo>
                  <a:pt x="1801091" y="138546"/>
                </a:lnTo>
                <a:lnTo>
                  <a:pt x="2147454" y="429491"/>
                </a:lnTo>
                <a:lnTo>
                  <a:pt x="2313709" y="581891"/>
                </a:lnTo>
                <a:lnTo>
                  <a:pt x="2604654" y="678873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igura a mano libera 63"/>
          <p:cNvSpPr/>
          <p:nvPr/>
        </p:nvSpPr>
        <p:spPr>
          <a:xfrm flipH="1">
            <a:off x="2138769" y="1274618"/>
            <a:ext cx="2701636" cy="1265758"/>
          </a:xfrm>
          <a:custGeom>
            <a:avLst/>
            <a:gdLst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96982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138546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701636 w 2701636"/>
              <a:gd name="connsiteY0" fmla="*/ 678873 h 678873"/>
              <a:gd name="connsiteX1" fmla="*/ 138545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6 w 2701636"/>
              <a:gd name="connsiteY0" fmla="*/ 678873 h 678873"/>
              <a:gd name="connsiteX1" fmla="*/ 41563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7 w 2701637"/>
              <a:gd name="connsiteY0" fmla="*/ 678873 h 678873"/>
              <a:gd name="connsiteX1" fmla="*/ 0 w 2701637"/>
              <a:gd name="connsiteY1" fmla="*/ 665018 h 678873"/>
              <a:gd name="connsiteX2" fmla="*/ 1 w 2701637"/>
              <a:gd name="connsiteY2" fmla="*/ 13855 h 678873"/>
              <a:gd name="connsiteX3" fmla="*/ 1343892 w 2701637"/>
              <a:gd name="connsiteY3" fmla="*/ 0 h 678873"/>
              <a:gd name="connsiteX4" fmla="*/ 1801092 w 2701637"/>
              <a:gd name="connsiteY4" fmla="*/ 138546 h 678873"/>
              <a:gd name="connsiteX5" fmla="*/ 2147455 w 2701637"/>
              <a:gd name="connsiteY5" fmla="*/ 429491 h 678873"/>
              <a:gd name="connsiteX6" fmla="*/ 2313710 w 2701637"/>
              <a:gd name="connsiteY6" fmla="*/ 581891 h 678873"/>
              <a:gd name="connsiteX7" fmla="*/ 2604655 w 2701637"/>
              <a:gd name="connsiteY7" fmla="*/ 678873 h 678873"/>
              <a:gd name="connsiteX0" fmla="*/ 2701636 w 2701636"/>
              <a:gd name="connsiteY0" fmla="*/ 678873 h 678873"/>
              <a:gd name="connsiteX1" fmla="*/ 13853 w 2701636"/>
              <a:gd name="connsiteY1" fmla="*/ 678872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1636" h="678873">
                <a:moveTo>
                  <a:pt x="2701636" y="678873"/>
                </a:moveTo>
                <a:lnTo>
                  <a:pt x="13853" y="678872"/>
                </a:lnTo>
                <a:cubicBezTo>
                  <a:pt x="13853" y="461818"/>
                  <a:pt x="0" y="230909"/>
                  <a:pt x="0" y="13855"/>
                </a:cubicBezTo>
                <a:lnTo>
                  <a:pt x="1343891" y="0"/>
                </a:lnTo>
                <a:lnTo>
                  <a:pt x="1801091" y="138546"/>
                </a:lnTo>
                <a:lnTo>
                  <a:pt x="2147454" y="429491"/>
                </a:lnTo>
                <a:lnTo>
                  <a:pt x="2313709" y="581891"/>
                </a:lnTo>
                <a:lnTo>
                  <a:pt x="2604654" y="678873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uppo 8"/>
          <p:cNvGrpSpPr/>
          <p:nvPr/>
        </p:nvGrpSpPr>
        <p:grpSpPr>
          <a:xfrm flipH="1">
            <a:off x="549635" y="2745127"/>
            <a:ext cx="4138015" cy="1275079"/>
            <a:chOff x="1214651" y="1978925"/>
            <a:chExt cx="6619164" cy="632691"/>
          </a:xfrm>
        </p:grpSpPr>
        <p:sp>
          <p:nvSpPr>
            <p:cNvPr id="10" name="Figura a mano libera 9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Connettore 1 10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1 11"/>
            <p:cNvCxnSpPr>
              <a:stCxn id="10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po 12"/>
          <p:cNvGrpSpPr/>
          <p:nvPr/>
        </p:nvGrpSpPr>
        <p:grpSpPr>
          <a:xfrm flipH="1">
            <a:off x="549635" y="2009666"/>
            <a:ext cx="4138015" cy="1275079"/>
            <a:chOff x="1214651" y="1978925"/>
            <a:chExt cx="6619164" cy="632691"/>
          </a:xfrm>
        </p:grpSpPr>
        <p:sp>
          <p:nvSpPr>
            <p:cNvPr id="14" name="Figura a mano libera 13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Connettore 1 14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>
              <a:stCxn id="14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o 17"/>
          <p:cNvGrpSpPr/>
          <p:nvPr/>
        </p:nvGrpSpPr>
        <p:grpSpPr>
          <a:xfrm flipH="1">
            <a:off x="549635" y="1274617"/>
            <a:ext cx="4138015" cy="1275079"/>
            <a:chOff x="1214651" y="1978925"/>
            <a:chExt cx="6619164" cy="632691"/>
          </a:xfrm>
        </p:grpSpPr>
        <p:sp>
          <p:nvSpPr>
            <p:cNvPr id="19" name="Figura a mano libera 18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Connettore 1 19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/>
            <p:cNvCxnSpPr>
              <a:stCxn id="19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o 22"/>
          <p:cNvGrpSpPr/>
          <p:nvPr/>
        </p:nvGrpSpPr>
        <p:grpSpPr>
          <a:xfrm>
            <a:off x="3818753" y="2745128"/>
            <a:ext cx="4138015" cy="353777"/>
            <a:chOff x="1214651" y="1978925"/>
            <a:chExt cx="6619164" cy="632691"/>
          </a:xfrm>
        </p:grpSpPr>
        <p:sp>
          <p:nvSpPr>
            <p:cNvPr id="24" name="Figura a mano libera 23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Connettore 1 24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/>
            <p:cNvCxnSpPr>
              <a:stCxn id="24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uppo 26"/>
          <p:cNvGrpSpPr/>
          <p:nvPr/>
        </p:nvGrpSpPr>
        <p:grpSpPr>
          <a:xfrm>
            <a:off x="3818753" y="2009667"/>
            <a:ext cx="4138015" cy="353777"/>
            <a:chOff x="1214651" y="1978925"/>
            <a:chExt cx="6619164" cy="632691"/>
          </a:xfrm>
        </p:grpSpPr>
        <p:sp>
          <p:nvSpPr>
            <p:cNvPr id="28" name="Figura a mano libera 27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Connettore 1 28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1 29"/>
            <p:cNvCxnSpPr>
              <a:stCxn id="28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Connettore 1 30"/>
          <p:cNvCxnSpPr/>
          <p:nvPr/>
        </p:nvCxnSpPr>
        <p:spPr>
          <a:xfrm>
            <a:off x="6198664" y="2060263"/>
            <a:ext cx="1728190" cy="1"/>
          </a:xfrm>
          <a:prstGeom prst="line">
            <a:avLst/>
          </a:prstGeom>
          <a:ln w="28575">
            <a:solidFill>
              <a:srgbClr val="92D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/>
          <p:cNvGrpSpPr/>
          <p:nvPr/>
        </p:nvGrpSpPr>
        <p:grpSpPr>
          <a:xfrm>
            <a:off x="3818753" y="1274618"/>
            <a:ext cx="4138015" cy="353777"/>
            <a:chOff x="1214651" y="1978925"/>
            <a:chExt cx="6619164" cy="632691"/>
          </a:xfrm>
        </p:grpSpPr>
        <p:sp>
          <p:nvSpPr>
            <p:cNvPr id="33" name="Figura a mano libera 32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Connettore 1 33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1 34"/>
            <p:cNvCxnSpPr>
              <a:stCxn id="33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Connettore 1 38"/>
          <p:cNvCxnSpPr/>
          <p:nvPr/>
        </p:nvCxnSpPr>
        <p:spPr>
          <a:xfrm>
            <a:off x="549635" y="2974691"/>
            <a:ext cx="1689742" cy="0"/>
          </a:xfrm>
          <a:prstGeom prst="line">
            <a:avLst/>
          </a:prstGeom>
          <a:ln w="28575">
            <a:solidFill>
              <a:srgbClr val="92D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>
            <a:off x="3518768" y="2391350"/>
            <a:ext cx="1583022" cy="17319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ccia curva 4"/>
          <p:cNvSpPr/>
          <p:nvPr/>
        </p:nvSpPr>
        <p:spPr>
          <a:xfrm rot="16200000" flipH="1">
            <a:off x="2733679" y="587410"/>
            <a:ext cx="739588" cy="1728192"/>
          </a:xfrm>
          <a:prstGeom prst="bentArrow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bg1"/>
              </a:gs>
            </a:gsLst>
            <a:lin ang="2700000" scaled="1"/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6" name="Freccia a sinistra 5"/>
          <p:cNvSpPr/>
          <p:nvPr/>
        </p:nvSpPr>
        <p:spPr>
          <a:xfrm flipH="1">
            <a:off x="5340930" y="3150704"/>
            <a:ext cx="1236662" cy="319861"/>
          </a:xfrm>
          <a:prstGeom prst="lef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uppo 40"/>
          <p:cNvGrpSpPr/>
          <p:nvPr/>
        </p:nvGrpSpPr>
        <p:grpSpPr>
          <a:xfrm>
            <a:off x="3276600" y="4710766"/>
            <a:ext cx="2590800" cy="2024611"/>
            <a:chOff x="2974289" y="4653136"/>
            <a:chExt cx="2590800" cy="1653626"/>
          </a:xfrm>
        </p:grpSpPr>
        <p:grpSp>
          <p:nvGrpSpPr>
            <p:cNvPr id="42" name="Gruppo 41"/>
            <p:cNvGrpSpPr/>
            <p:nvPr/>
          </p:nvGrpSpPr>
          <p:grpSpPr>
            <a:xfrm>
              <a:off x="2974289" y="4653136"/>
              <a:ext cx="2590800" cy="1653626"/>
              <a:chOff x="3276600" y="4761646"/>
              <a:chExt cx="2590800" cy="1653626"/>
            </a:xfrm>
          </p:grpSpPr>
          <p:grpSp>
            <p:nvGrpSpPr>
              <p:cNvPr id="46" name="Gruppo 45"/>
              <p:cNvGrpSpPr/>
              <p:nvPr/>
            </p:nvGrpSpPr>
            <p:grpSpPr>
              <a:xfrm>
                <a:off x="3768436" y="4761646"/>
                <a:ext cx="2098964" cy="1584176"/>
                <a:chOff x="2916381" y="2204864"/>
                <a:chExt cx="2098964" cy="1584176"/>
              </a:xfrm>
            </p:grpSpPr>
            <p:sp>
              <p:nvSpPr>
                <p:cNvPr id="50" name="Figura a mano libera 49"/>
                <p:cNvSpPr/>
                <p:nvPr/>
              </p:nvSpPr>
              <p:spPr>
                <a:xfrm>
                  <a:off x="4003964" y="2701636"/>
                  <a:ext cx="1011381" cy="429491"/>
                </a:xfrm>
                <a:custGeom>
                  <a:avLst/>
                  <a:gdLst>
                    <a:gd name="connsiteX0" fmla="*/ 0 w 1011381"/>
                    <a:gd name="connsiteY0" fmla="*/ 429491 h 429491"/>
                    <a:gd name="connsiteX1" fmla="*/ 277091 w 1011381"/>
                    <a:gd name="connsiteY1" fmla="*/ 13855 h 429491"/>
                    <a:gd name="connsiteX2" fmla="*/ 1011381 w 1011381"/>
                    <a:gd name="connsiteY2" fmla="*/ 0 h 429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11381" h="429491">
                      <a:moveTo>
                        <a:pt x="0" y="429491"/>
                      </a:moveTo>
                      <a:lnTo>
                        <a:pt x="277091" y="13855"/>
                      </a:lnTo>
                      <a:lnTo>
                        <a:pt x="1011381" y="0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1" name="Connettore 1 50"/>
                <p:cNvCxnSpPr/>
                <p:nvPr/>
              </p:nvCxnSpPr>
              <p:spPr>
                <a:xfrm flipV="1">
                  <a:off x="3185107" y="3131127"/>
                  <a:ext cx="1026853" cy="1385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nettore 1 51"/>
                <p:cNvCxnSpPr/>
                <p:nvPr/>
              </p:nvCxnSpPr>
              <p:spPr>
                <a:xfrm>
                  <a:off x="3698533" y="3131127"/>
                  <a:ext cx="0" cy="65791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Ovale 52"/>
                <p:cNvSpPr/>
                <p:nvPr/>
              </p:nvSpPr>
              <p:spPr>
                <a:xfrm>
                  <a:off x="2916381" y="2204864"/>
                  <a:ext cx="1555058" cy="1255220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7" name="CasellaDiTesto 46"/>
              <p:cNvSpPr txBox="1"/>
              <p:nvPr/>
            </p:nvSpPr>
            <p:spPr>
              <a:xfrm>
                <a:off x="3276600" y="5243124"/>
                <a:ext cx="296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E</a:t>
                </a:r>
                <a:endParaRPr lang="en-US" dirty="0"/>
              </a:p>
            </p:txBody>
          </p:sp>
          <p:sp>
            <p:nvSpPr>
              <p:cNvPr id="48" name="CasellaDiTesto 47"/>
              <p:cNvSpPr txBox="1"/>
              <p:nvPr/>
            </p:nvSpPr>
            <p:spPr>
              <a:xfrm>
                <a:off x="5377877" y="5262153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C</a:t>
                </a:r>
                <a:endParaRPr lang="en-US" dirty="0"/>
              </a:p>
            </p:txBody>
          </p:sp>
          <p:sp>
            <p:nvSpPr>
              <p:cNvPr id="49" name="CasellaDiTesto 48"/>
              <p:cNvSpPr txBox="1"/>
              <p:nvPr/>
            </p:nvSpPr>
            <p:spPr>
              <a:xfrm>
                <a:off x="4612567" y="6045940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B</a:t>
                </a:r>
                <a:endParaRPr lang="en-US" dirty="0"/>
              </a:p>
            </p:txBody>
          </p:sp>
        </p:grpSp>
        <p:sp>
          <p:nvSpPr>
            <p:cNvPr id="43" name="Figura a mano libera 42"/>
            <p:cNvSpPr/>
            <p:nvPr/>
          </p:nvSpPr>
          <p:spPr>
            <a:xfrm>
              <a:off x="3079409" y="5167585"/>
              <a:ext cx="898634" cy="425669"/>
            </a:xfrm>
            <a:custGeom>
              <a:avLst/>
              <a:gdLst>
                <a:gd name="connsiteX0" fmla="*/ 898634 w 898634"/>
                <a:gd name="connsiteY0" fmla="*/ 425669 h 425669"/>
                <a:gd name="connsiteX1" fmla="*/ 630621 w 898634"/>
                <a:gd name="connsiteY1" fmla="*/ 0 h 425669"/>
                <a:gd name="connsiteX2" fmla="*/ 0 w 898634"/>
                <a:gd name="connsiteY2" fmla="*/ 0 h 425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8634" h="425669">
                  <a:moveTo>
                    <a:pt x="898634" y="425669"/>
                  </a:moveTo>
                  <a:lnTo>
                    <a:pt x="630621" y="0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Connettore 2 44"/>
            <p:cNvCxnSpPr>
              <a:stCxn id="43" idx="0"/>
              <a:endCxn id="43" idx="1"/>
            </p:cNvCxnSpPr>
            <p:nvPr/>
          </p:nvCxnSpPr>
          <p:spPr>
            <a:xfrm flipH="1" flipV="1">
              <a:off x="3710030" y="5167585"/>
              <a:ext cx="268013" cy="42566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Connettore 2 53"/>
          <p:cNvCxnSpPr/>
          <p:nvPr/>
        </p:nvCxnSpPr>
        <p:spPr>
          <a:xfrm>
            <a:off x="3100657" y="5340630"/>
            <a:ext cx="0" cy="118572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sellaDiTesto 54"/>
          <p:cNvSpPr txBox="1"/>
          <p:nvPr/>
        </p:nvSpPr>
        <p:spPr>
          <a:xfrm>
            <a:off x="454409" y="4920735"/>
            <a:ext cx="1362361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dirty="0" smtClean="0"/>
              <a:t>V</a:t>
            </a:r>
            <a:r>
              <a:rPr lang="it-IT" baseline="-25000" dirty="0" smtClean="0"/>
              <a:t>EB</a:t>
            </a:r>
            <a:r>
              <a:rPr lang="it-IT" dirty="0" smtClean="0"/>
              <a:t>&gt;0 </a:t>
            </a:r>
            <a:r>
              <a:rPr lang="it-IT" sz="1400" dirty="0" smtClean="0"/>
              <a:t>(</a:t>
            </a:r>
            <a:r>
              <a:rPr lang="it-IT" sz="1400" dirty="0" err="1" smtClean="0"/>
              <a:t>iversa</a:t>
            </a:r>
            <a:r>
              <a:rPr lang="it-IT" sz="1400" dirty="0" smtClean="0"/>
              <a:t>)</a:t>
            </a:r>
          </a:p>
          <a:p>
            <a:r>
              <a:rPr lang="it-IT" dirty="0" smtClean="0"/>
              <a:t>V</a:t>
            </a:r>
            <a:r>
              <a:rPr lang="it-IT" baseline="-25000" dirty="0" smtClean="0"/>
              <a:t>CB</a:t>
            </a:r>
            <a:r>
              <a:rPr lang="it-IT" dirty="0"/>
              <a:t>&lt;</a:t>
            </a:r>
            <a:r>
              <a:rPr lang="it-IT" dirty="0" smtClean="0"/>
              <a:t>0 </a:t>
            </a:r>
            <a:r>
              <a:rPr lang="it-IT" sz="1400" dirty="0" smtClean="0"/>
              <a:t>(diretta)</a:t>
            </a:r>
            <a:endParaRPr lang="en-US" sz="1400" baseline="-25000" dirty="0"/>
          </a:p>
          <a:p>
            <a:endParaRPr lang="en-US" baseline="-25000" dirty="0"/>
          </a:p>
        </p:txBody>
      </p:sp>
      <p:cxnSp>
        <p:nvCxnSpPr>
          <p:cNvPr id="56" name="Connettore 2 55"/>
          <p:cNvCxnSpPr/>
          <p:nvPr/>
        </p:nvCxnSpPr>
        <p:spPr>
          <a:xfrm>
            <a:off x="6012096" y="5301455"/>
            <a:ext cx="0" cy="118572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sellaDiTesto 56"/>
          <p:cNvSpPr txBox="1"/>
          <p:nvPr/>
        </p:nvSpPr>
        <p:spPr>
          <a:xfrm>
            <a:off x="6033657" y="5752452"/>
            <a:ext cx="479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</a:t>
            </a:r>
            <a:r>
              <a:rPr lang="it-IT" baseline="-25000" dirty="0"/>
              <a:t>C</a:t>
            </a:r>
            <a:r>
              <a:rPr lang="it-IT" baseline="-25000" dirty="0" smtClean="0"/>
              <a:t>B</a:t>
            </a:r>
            <a:endParaRPr lang="en-US" baseline="-25000" dirty="0"/>
          </a:p>
        </p:txBody>
      </p:sp>
      <p:sp>
        <p:nvSpPr>
          <p:cNvPr id="58" name="CasellaDiTesto 57"/>
          <p:cNvSpPr txBox="1"/>
          <p:nvPr/>
        </p:nvSpPr>
        <p:spPr>
          <a:xfrm>
            <a:off x="6626467" y="5798618"/>
            <a:ext cx="2083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i="1"/>
            </a:lvl1pPr>
          </a:lstStyle>
          <a:p>
            <a:r>
              <a:rPr lang="it-IT" dirty="0"/>
              <a:t>Tensione tra base e collettore</a:t>
            </a:r>
            <a:endParaRPr lang="en-US" dirty="0"/>
          </a:p>
        </p:txBody>
      </p:sp>
      <p:sp>
        <p:nvSpPr>
          <p:cNvPr id="59" name="CasellaDiTesto 58"/>
          <p:cNvSpPr txBox="1"/>
          <p:nvPr/>
        </p:nvSpPr>
        <p:spPr>
          <a:xfrm>
            <a:off x="582802" y="5867622"/>
            <a:ext cx="2083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Tensione tra base e </a:t>
            </a:r>
            <a:r>
              <a:rPr lang="it-IT" sz="1200" i="1" dirty="0" err="1" smtClean="0"/>
              <a:t>emettirore</a:t>
            </a:r>
            <a:endParaRPr lang="en-US" sz="1200" i="1" dirty="0"/>
          </a:p>
        </p:txBody>
      </p:sp>
      <p:cxnSp>
        <p:nvCxnSpPr>
          <p:cNvPr id="60" name="Connettore 2 59"/>
          <p:cNvCxnSpPr/>
          <p:nvPr/>
        </p:nvCxnSpPr>
        <p:spPr>
          <a:xfrm flipH="1">
            <a:off x="3247806" y="4572011"/>
            <a:ext cx="2722015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sellaDiTesto 60"/>
          <p:cNvSpPr txBox="1"/>
          <p:nvPr/>
        </p:nvSpPr>
        <p:spPr>
          <a:xfrm>
            <a:off x="3460550" y="4261075"/>
            <a:ext cx="28915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Tensione tra base e </a:t>
            </a:r>
            <a:r>
              <a:rPr lang="it-IT" sz="1200" i="1" dirty="0" err="1" smtClean="0"/>
              <a:t>emettirore</a:t>
            </a:r>
            <a:r>
              <a:rPr lang="it-IT" sz="1200" i="1" dirty="0" smtClean="0"/>
              <a:t> </a:t>
            </a:r>
            <a:r>
              <a:rPr lang="it-IT" dirty="0" smtClean="0"/>
              <a:t>V</a:t>
            </a:r>
            <a:r>
              <a:rPr lang="it-IT" baseline="-25000" dirty="0" smtClean="0"/>
              <a:t>EC</a:t>
            </a:r>
            <a:endParaRPr lang="en-US" baseline="-25000" dirty="0"/>
          </a:p>
          <a:p>
            <a:endParaRPr lang="en-US" sz="1200" i="1" dirty="0"/>
          </a:p>
        </p:txBody>
      </p:sp>
      <p:sp>
        <p:nvSpPr>
          <p:cNvPr id="62" name="CasellaDiTesto 61"/>
          <p:cNvSpPr txBox="1"/>
          <p:nvPr/>
        </p:nvSpPr>
        <p:spPr>
          <a:xfrm>
            <a:off x="6387027" y="4558739"/>
            <a:ext cx="2756973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b="1" dirty="0" smtClean="0"/>
              <a:t>Elettroni fluiscono tra C e </a:t>
            </a:r>
            <a:r>
              <a:rPr lang="it-IT" b="1" dirty="0" err="1" smtClean="0"/>
              <a:t>E</a:t>
            </a:r>
            <a:endParaRPr lang="it-IT" b="1" dirty="0" smtClean="0"/>
          </a:p>
          <a:p>
            <a:r>
              <a:rPr lang="it-IT" b="1" dirty="0" smtClean="0"/>
              <a:t>Lacune fluiscono tra B e C</a:t>
            </a:r>
            <a:endParaRPr lang="en-US" b="1" dirty="0"/>
          </a:p>
        </p:txBody>
      </p:sp>
      <p:sp>
        <p:nvSpPr>
          <p:cNvPr id="63" name="Figura a mano libera 62"/>
          <p:cNvSpPr/>
          <p:nvPr/>
        </p:nvSpPr>
        <p:spPr>
          <a:xfrm flipH="1">
            <a:off x="4640264" y="5024949"/>
            <a:ext cx="1241946" cy="1566920"/>
          </a:xfrm>
          <a:custGeom>
            <a:avLst/>
            <a:gdLst>
              <a:gd name="connsiteX0" fmla="*/ 1241946 w 1241946"/>
              <a:gd name="connsiteY0" fmla="*/ 1566920 h 1566920"/>
              <a:gd name="connsiteX1" fmla="*/ 1009934 w 1241946"/>
              <a:gd name="connsiteY1" fmla="*/ 229439 h 1566920"/>
              <a:gd name="connsiteX2" fmla="*/ 0 w 1241946"/>
              <a:gd name="connsiteY2" fmla="*/ 11075 h 1566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41946" h="1566920">
                <a:moveTo>
                  <a:pt x="1241946" y="1566920"/>
                </a:moveTo>
                <a:cubicBezTo>
                  <a:pt x="1229435" y="1027833"/>
                  <a:pt x="1216925" y="488746"/>
                  <a:pt x="1009934" y="229439"/>
                </a:cubicBezTo>
                <a:cubicBezTo>
                  <a:pt x="802943" y="-29868"/>
                  <a:pt x="401471" y="-9397"/>
                  <a:pt x="0" y="11075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igura a mano libera 64"/>
          <p:cNvSpPr/>
          <p:nvPr/>
        </p:nvSpPr>
        <p:spPr>
          <a:xfrm flipH="1">
            <a:off x="3261815" y="5145206"/>
            <a:ext cx="2511188" cy="27295"/>
          </a:xfrm>
          <a:custGeom>
            <a:avLst/>
            <a:gdLst>
              <a:gd name="connsiteX0" fmla="*/ 2511188 w 2511188"/>
              <a:gd name="connsiteY0" fmla="*/ 0 h 27295"/>
              <a:gd name="connsiteX1" fmla="*/ 0 w 2511188"/>
              <a:gd name="connsiteY1" fmla="*/ 27295 h 27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11188" h="27295">
                <a:moveTo>
                  <a:pt x="2511188" y="0"/>
                </a:moveTo>
                <a:lnTo>
                  <a:pt x="0" y="27295"/>
                </a:lnTo>
              </a:path>
            </a:pathLst>
          </a:custGeom>
          <a:noFill/>
          <a:ln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CasellaDiTesto 65"/>
          <p:cNvSpPr txBox="1"/>
          <p:nvPr/>
        </p:nvSpPr>
        <p:spPr>
          <a:xfrm>
            <a:off x="3133216" y="477587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B050"/>
                </a:solidFill>
              </a:rPr>
              <a:t>I</a:t>
            </a:r>
            <a:r>
              <a:rPr lang="it-IT" b="1" baseline="-25000" dirty="0">
                <a:solidFill>
                  <a:srgbClr val="00B050"/>
                </a:solidFill>
              </a:rPr>
              <a:t>E</a:t>
            </a:r>
            <a:endParaRPr lang="en-US" b="1" baseline="-25000" dirty="0">
              <a:solidFill>
                <a:srgbClr val="00B050"/>
              </a:solidFill>
            </a:endParaRPr>
          </a:p>
        </p:txBody>
      </p:sp>
      <p:sp>
        <p:nvSpPr>
          <p:cNvPr id="70" name="CasellaDiTesto 69"/>
          <p:cNvSpPr txBox="1"/>
          <p:nvPr/>
        </p:nvSpPr>
        <p:spPr>
          <a:xfrm>
            <a:off x="4612567" y="5878258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</a:t>
            </a:r>
            <a:r>
              <a:rPr lang="it-IT" b="1" baseline="-25000" dirty="0" smtClean="0">
                <a:solidFill>
                  <a:srgbClr val="FF0000"/>
                </a:solidFill>
              </a:rPr>
              <a:t>B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71" name="CasellaDiTesto 70"/>
          <p:cNvSpPr txBox="1"/>
          <p:nvPr/>
        </p:nvSpPr>
        <p:spPr>
          <a:xfrm>
            <a:off x="5321257" y="4654807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I</a:t>
            </a:r>
            <a:r>
              <a:rPr lang="it-IT" b="1" baseline="-25000" dirty="0" smtClean="0"/>
              <a:t>C</a:t>
            </a:r>
            <a:r>
              <a:rPr lang="it-IT" b="1" dirty="0" smtClean="0"/>
              <a:t>=</a:t>
            </a:r>
            <a:r>
              <a:rPr lang="it-IT" b="1" dirty="0" smtClean="0">
                <a:solidFill>
                  <a:srgbClr val="FF0000"/>
                </a:solidFill>
              </a:rPr>
              <a:t>I</a:t>
            </a:r>
            <a:r>
              <a:rPr lang="it-IT" b="1" baseline="-25000" dirty="0" smtClean="0">
                <a:solidFill>
                  <a:srgbClr val="FF0000"/>
                </a:solidFill>
              </a:rPr>
              <a:t>B</a:t>
            </a:r>
            <a:r>
              <a:rPr lang="it-IT" b="1" dirty="0" smtClean="0">
                <a:solidFill>
                  <a:srgbClr val="FF0000"/>
                </a:solidFill>
              </a:rPr>
              <a:t>+</a:t>
            </a:r>
            <a:r>
              <a:rPr lang="it-IT" b="1" dirty="0" smtClean="0">
                <a:solidFill>
                  <a:srgbClr val="00B050"/>
                </a:solidFill>
              </a:rPr>
              <a:t>I</a:t>
            </a:r>
            <a:r>
              <a:rPr lang="it-IT" b="1" baseline="-25000" dirty="0">
                <a:solidFill>
                  <a:srgbClr val="00B050"/>
                </a:solidFill>
              </a:rPr>
              <a:t>E</a:t>
            </a:r>
            <a:endParaRPr lang="en-US" b="1" baseline="-25000" dirty="0">
              <a:solidFill>
                <a:srgbClr val="00B050"/>
              </a:solidFill>
            </a:endParaRPr>
          </a:p>
        </p:txBody>
      </p:sp>
      <p:sp>
        <p:nvSpPr>
          <p:cNvPr id="72" name="CasellaDiTesto 71"/>
          <p:cNvSpPr txBox="1"/>
          <p:nvPr/>
        </p:nvSpPr>
        <p:spPr>
          <a:xfrm>
            <a:off x="2625847" y="5775289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</a:t>
            </a:r>
            <a:r>
              <a:rPr lang="it-IT" baseline="-25000" dirty="0" smtClean="0"/>
              <a:t>EB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83010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ttangolo 46"/>
          <p:cNvSpPr/>
          <p:nvPr/>
        </p:nvSpPr>
        <p:spPr>
          <a:xfrm>
            <a:off x="4932040" y="458784"/>
            <a:ext cx="3057894" cy="187220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50000">
                <a:schemeClr val="accent3">
                  <a:lumMod val="40000"/>
                  <a:lumOff val="6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ttangolo 47"/>
          <p:cNvSpPr/>
          <p:nvPr/>
        </p:nvSpPr>
        <p:spPr>
          <a:xfrm flipH="1">
            <a:off x="582801" y="458784"/>
            <a:ext cx="4349238" cy="187220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50000">
                <a:schemeClr val="accent3">
                  <a:lumMod val="40000"/>
                  <a:lumOff val="6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ttangolo 48"/>
          <p:cNvSpPr/>
          <p:nvPr/>
        </p:nvSpPr>
        <p:spPr>
          <a:xfrm rot="10800000">
            <a:off x="5020800" y="2613139"/>
            <a:ext cx="2975336" cy="14818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2">
                  <a:lumMod val="20000"/>
                  <a:lumOff val="8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ttangolo 49"/>
          <p:cNvSpPr/>
          <p:nvPr/>
        </p:nvSpPr>
        <p:spPr>
          <a:xfrm rot="10800000" flipH="1">
            <a:off x="576598" y="2628906"/>
            <a:ext cx="4444201" cy="14818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2">
                  <a:lumMod val="20000"/>
                  <a:lumOff val="8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167138" y="661391"/>
            <a:ext cx="1207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Emettitore</a:t>
            </a:r>
            <a:endParaRPr lang="en-US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742502" y="661391"/>
            <a:ext cx="1129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Collettore</a:t>
            </a:r>
            <a:endParaRPr lang="en-US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917588" y="661391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Base</a:t>
            </a:r>
            <a:endParaRPr lang="en-US" b="1" dirty="0"/>
          </a:p>
        </p:txBody>
      </p:sp>
      <p:sp>
        <p:nvSpPr>
          <p:cNvPr id="17" name="Figura a mano libera 16"/>
          <p:cNvSpPr/>
          <p:nvPr/>
        </p:nvSpPr>
        <p:spPr>
          <a:xfrm flipV="1">
            <a:off x="3854763" y="1274618"/>
            <a:ext cx="4140084" cy="2161309"/>
          </a:xfrm>
          <a:custGeom>
            <a:avLst/>
            <a:gdLst>
              <a:gd name="connsiteX0" fmla="*/ 0 w 6622473"/>
              <a:gd name="connsiteY0" fmla="*/ 0 h 2161309"/>
              <a:gd name="connsiteX1" fmla="*/ 1884218 w 6622473"/>
              <a:gd name="connsiteY1" fmla="*/ 0 h 2161309"/>
              <a:gd name="connsiteX2" fmla="*/ 2563091 w 6622473"/>
              <a:gd name="connsiteY2" fmla="*/ 110837 h 2161309"/>
              <a:gd name="connsiteX3" fmla="*/ 3325091 w 6622473"/>
              <a:gd name="connsiteY3" fmla="*/ 512618 h 2161309"/>
              <a:gd name="connsiteX4" fmla="*/ 3740727 w 6622473"/>
              <a:gd name="connsiteY4" fmla="*/ 651164 h 2161309"/>
              <a:gd name="connsiteX5" fmla="*/ 4197927 w 6622473"/>
              <a:gd name="connsiteY5" fmla="*/ 665018 h 2161309"/>
              <a:gd name="connsiteX6" fmla="*/ 6622473 w 6622473"/>
              <a:gd name="connsiteY6" fmla="*/ 678873 h 2161309"/>
              <a:gd name="connsiteX7" fmla="*/ 6622473 w 6622473"/>
              <a:gd name="connsiteY7" fmla="*/ 2161309 h 2161309"/>
              <a:gd name="connsiteX8" fmla="*/ 3934691 w 6622473"/>
              <a:gd name="connsiteY8" fmla="*/ 2147455 h 2161309"/>
              <a:gd name="connsiteX9" fmla="*/ 3629891 w 6622473"/>
              <a:gd name="connsiteY9" fmla="*/ 2092037 h 2161309"/>
              <a:gd name="connsiteX10" fmla="*/ 3297382 w 6622473"/>
              <a:gd name="connsiteY10" fmla="*/ 1981200 h 2161309"/>
              <a:gd name="connsiteX11" fmla="*/ 3089564 w 6622473"/>
              <a:gd name="connsiteY11" fmla="*/ 1870364 h 2161309"/>
              <a:gd name="connsiteX12" fmla="*/ 2618509 w 6622473"/>
              <a:gd name="connsiteY12" fmla="*/ 1607127 h 2161309"/>
              <a:gd name="connsiteX13" fmla="*/ 2327564 w 6622473"/>
              <a:gd name="connsiteY13" fmla="*/ 1524000 h 2161309"/>
              <a:gd name="connsiteX14" fmla="*/ 1870364 w 6622473"/>
              <a:gd name="connsiteY14" fmla="*/ 1468582 h 2161309"/>
              <a:gd name="connsiteX15" fmla="*/ 1233055 w 6622473"/>
              <a:gd name="connsiteY15" fmla="*/ 1454727 h 2161309"/>
              <a:gd name="connsiteX16" fmla="*/ 526473 w 6622473"/>
              <a:gd name="connsiteY16" fmla="*/ 1454727 h 2161309"/>
              <a:gd name="connsiteX17" fmla="*/ 0 w 6622473"/>
              <a:gd name="connsiteY17" fmla="*/ 1454727 h 2161309"/>
              <a:gd name="connsiteX18" fmla="*/ 0 w 6622473"/>
              <a:gd name="connsiteY18" fmla="*/ 0 h 216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622473" h="2161309">
                <a:moveTo>
                  <a:pt x="0" y="0"/>
                </a:moveTo>
                <a:lnTo>
                  <a:pt x="1884218" y="0"/>
                </a:lnTo>
                <a:lnTo>
                  <a:pt x="2563091" y="110837"/>
                </a:lnTo>
                <a:lnTo>
                  <a:pt x="3325091" y="512618"/>
                </a:lnTo>
                <a:lnTo>
                  <a:pt x="3740727" y="651164"/>
                </a:lnTo>
                <a:lnTo>
                  <a:pt x="4197927" y="665018"/>
                </a:lnTo>
                <a:lnTo>
                  <a:pt x="6622473" y="678873"/>
                </a:lnTo>
                <a:lnTo>
                  <a:pt x="6622473" y="2161309"/>
                </a:lnTo>
                <a:lnTo>
                  <a:pt x="3934691" y="2147455"/>
                </a:lnTo>
                <a:lnTo>
                  <a:pt x="3629891" y="2092037"/>
                </a:lnTo>
                <a:lnTo>
                  <a:pt x="3297382" y="1981200"/>
                </a:lnTo>
                <a:lnTo>
                  <a:pt x="3089564" y="1870364"/>
                </a:lnTo>
                <a:lnTo>
                  <a:pt x="2618509" y="1607127"/>
                </a:lnTo>
                <a:lnTo>
                  <a:pt x="2327564" y="1524000"/>
                </a:lnTo>
                <a:lnTo>
                  <a:pt x="1870364" y="1468582"/>
                </a:lnTo>
                <a:lnTo>
                  <a:pt x="1233055" y="1454727"/>
                </a:lnTo>
                <a:lnTo>
                  <a:pt x="526473" y="1454727"/>
                </a:lnTo>
                <a:lnTo>
                  <a:pt x="0" y="145472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uppo 19"/>
          <p:cNvGrpSpPr/>
          <p:nvPr/>
        </p:nvGrpSpPr>
        <p:grpSpPr>
          <a:xfrm flipV="1">
            <a:off x="3851919" y="1281545"/>
            <a:ext cx="4138015" cy="683872"/>
            <a:chOff x="1214651" y="1978925"/>
            <a:chExt cx="6619164" cy="632691"/>
          </a:xfrm>
        </p:grpSpPr>
        <p:sp>
          <p:nvSpPr>
            <p:cNvPr id="21" name="Figura a mano libera 20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Connettore 1 21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1 22"/>
            <p:cNvCxnSpPr>
              <a:stCxn id="21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uppo 23"/>
          <p:cNvGrpSpPr/>
          <p:nvPr/>
        </p:nvGrpSpPr>
        <p:grpSpPr>
          <a:xfrm flipV="1">
            <a:off x="3851919" y="2017006"/>
            <a:ext cx="4138015" cy="683872"/>
            <a:chOff x="1214651" y="1978925"/>
            <a:chExt cx="6619164" cy="632691"/>
          </a:xfrm>
        </p:grpSpPr>
        <p:sp>
          <p:nvSpPr>
            <p:cNvPr id="25" name="Figura a mano libera 24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Connettore 1 25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1 26"/>
            <p:cNvCxnSpPr>
              <a:stCxn id="25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Connettore 1 27"/>
          <p:cNvCxnSpPr/>
          <p:nvPr/>
        </p:nvCxnSpPr>
        <p:spPr>
          <a:xfrm flipV="1">
            <a:off x="3854763" y="2289657"/>
            <a:ext cx="4141375" cy="65616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uppo 28"/>
          <p:cNvGrpSpPr/>
          <p:nvPr/>
        </p:nvGrpSpPr>
        <p:grpSpPr>
          <a:xfrm flipV="1">
            <a:off x="3851919" y="2752055"/>
            <a:ext cx="4138015" cy="683872"/>
            <a:chOff x="1214651" y="1978925"/>
            <a:chExt cx="6619164" cy="632691"/>
          </a:xfrm>
        </p:grpSpPr>
        <p:sp>
          <p:nvSpPr>
            <p:cNvPr id="30" name="Figura a mano libera 29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Connettore 1 30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1 31"/>
            <p:cNvCxnSpPr>
              <a:stCxn id="30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Figura a mano libera 32"/>
          <p:cNvSpPr/>
          <p:nvPr/>
        </p:nvSpPr>
        <p:spPr>
          <a:xfrm flipH="1" flipV="1">
            <a:off x="577889" y="1274618"/>
            <a:ext cx="4140084" cy="2161309"/>
          </a:xfrm>
          <a:custGeom>
            <a:avLst/>
            <a:gdLst>
              <a:gd name="connsiteX0" fmla="*/ 0 w 6622473"/>
              <a:gd name="connsiteY0" fmla="*/ 0 h 2161309"/>
              <a:gd name="connsiteX1" fmla="*/ 1884218 w 6622473"/>
              <a:gd name="connsiteY1" fmla="*/ 0 h 2161309"/>
              <a:gd name="connsiteX2" fmla="*/ 2563091 w 6622473"/>
              <a:gd name="connsiteY2" fmla="*/ 110837 h 2161309"/>
              <a:gd name="connsiteX3" fmla="*/ 3325091 w 6622473"/>
              <a:gd name="connsiteY3" fmla="*/ 512618 h 2161309"/>
              <a:gd name="connsiteX4" fmla="*/ 3740727 w 6622473"/>
              <a:gd name="connsiteY4" fmla="*/ 651164 h 2161309"/>
              <a:gd name="connsiteX5" fmla="*/ 4197927 w 6622473"/>
              <a:gd name="connsiteY5" fmla="*/ 665018 h 2161309"/>
              <a:gd name="connsiteX6" fmla="*/ 6622473 w 6622473"/>
              <a:gd name="connsiteY6" fmla="*/ 678873 h 2161309"/>
              <a:gd name="connsiteX7" fmla="*/ 6622473 w 6622473"/>
              <a:gd name="connsiteY7" fmla="*/ 2161309 h 2161309"/>
              <a:gd name="connsiteX8" fmla="*/ 3934691 w 6622473"/>
              <a:gd name="connsiteY8" fmla="*/ 2147455 h 2161309"/>
              <a:gd name="connsiteX9" fmla="*/ 3629891 w 6622473"/>
              <a:gd name="connsiteY9" fmla="*/ 2092037 h 2161309"/>
              <a:gd name="connsiteX10" fmla="*/ 3297382 w 6622473"/>
              <a:gd name="connsiteY10" fmla="*/ 1981200 h 2161309"/>
              <a:gd name="connsiteX11" fmla="*/ 3089564 w 6622473"/>
              <a:gd name="connsiteY11" fmla="*/ 1870364 h 2161309"/>
              <a:gd name="connsiteX12" fmla="*/ 2618509 w 6622473"/>
              <a:gd name="connsiteY12" fmla="*/ 1607127 h 2161309"/>
              <a:gd name="connsiteX13" fmla="*/ 2327564 w 6622473"/>
              <a:gd name="connsiteY13" fmla="*/ 1524000 h 2161309"/>
              <a:gd name="connsiteX14" fmla="*/ 1870364 w 6622473"/>
              <a:gd name="connsiteY14" fmla="*/ 1468582 h 2161309"/>
              <a:gd name="connsiteX15" fmla="*/ 1233055 w 6622473"/>
              <a:gd name="connsiteY15" fmla="*/ 1454727 h 2161309"/>
              <a:gd name="connsiteX16" fmla="*/ 526473 w 6622473"/>
              <a:gd name="connsiteY16" fmla="*/ 1454727 h 2161309"/>
              <a:gd name="connsiteX17" fmla="*/ 0 w 6622473"/>
              <a:gd name="connsiteY17" fmla="*/ 1454727 h 2161309"/>
              <a:gd name="connsiteX18" fmla="*/ 0 w 6622473"/>
              <a:gd name="connsiteY18" fmla="*/ 0 h 216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622473" h="2161309">
                <a:moveTo>
                  <a:pt x="0" y="0"/>
                </a:moveTo>
                <a:lnTo>
                  <a:pt x="1884218" y="0"/>
                </a:lnTo>
                <a:lnTo>
                  <a:pt x="2563091" y="110837"/>
                </a:lnTo>
                <a:lnTo>
                  <a:pt x="3325091" y="512618"/>
                </a:lnTo>
                <a:lnTo>
                  <a:pt x="3740727" y="651164"/>
                </a:lnTo>
                <a:lnTo>
                  <a:pt x="4197927" y="665018"/>
                </a:lnTo>
                <a:lnTo>
                  <a:pt x="6622473" y="678873"/>
                </a:lnTo>
                <a:lnTo>
                  <a:pt x="6622473" y="2161309"/>
                </a:lnTo>
                <a:lnTo>
                  <a:pt x="3934691" y="2147455"/>
                </a:lnTo>
                <a:lnTo>
                  <a:pt x="3629891" y="2092037"/>
                </a:lnTo>
                <a:lnTo>
                  <a:pt x="3297382" y="1981200"/>
                </a:lnTo>
                <a:lnTo>
                  <a:pt x="3089564" y="1870364"/>
                </a:lnTo>
                <a:lnTo>
                  <a:pt x="2618509" y="1607127"/>
                </a:lnTo>
                <a:lnTo>
                  <a:pt x="2327564" y="1524000"/>
                </a:lnTo>
                <a:lnTo>
                  <a:pt x="1870364" y="1468582"/>
                </a:lnTo>
                <a:lnTo>
                  <a:pt x="1233055" y="1454727"/>
                </a:lnTo>
                <a:lnTo>
                  <a:pt x="526473" y="1454727"/>
                </a:lnTo>
                <a:lnTo>
                  <a:pt x="0" y="145472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uppo 33"/>
          <p:cNvGrpSpPr/>
          <p:nvPr/>
        </p:nvGrpSpPr>
        <p:grpSpPr>
          <a:xfrm flipH="1" flipV="1">
            <a:off x="582802" y="1281545"/>
            <a:ext cx="4138015" cy="683872"/>
            <a:chOff x="1214651" y="1978925"/>
            <a:chExt cx="6619164" cy="632691"/>
          </a:xfrm>
        </p:grpSpPr>
        <p:sp>
          <p:nvSpPr>
            <p:cNvPr id="35" name="Figura a mano libera 34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Connettore 1 35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1 36"/>
            <p:cNvCxnSpPr>
              <a:stCxn id="35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uppo 37"/>
          <p:cNvGrpSpPr/>
          <p:nvPr/>
        </p:nvGrpSpPr>
        <p:grpSpPr>
          <a:xfrm flipH="1" flipV="1">
            <a:off x="582802" y="2017006"/>
            <a:ext cx="4138015" cy="683872"/>
            <a:chOff x="1214651" y="1978925"/>
            <a:chExt cx="6619164" cy="632691"/>
          </a:xfrm>
        </p:grpSpPr>
        <p:sp>
          <p:nvSpPr>
            <p:cNvPr id="39" name="Figura a mano libera 38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Connettore 1 39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1 40"/>
            <p:cNvCxnSpPr>
              <a:stCxn id="39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Connettore 1 41"/>
          <p:cNvCxnSpPr/>
          <p:nvPr/>
        </p:nvCxnSpPr>
        <p:spPr>
          <a:xfrm flipH="1" flipV="1">
            <a:off x="576598" y="2289657"/>
            <a:ext cx="4141375" cy="65616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uppo 42"/>
          <p:cNvGrpSpPr/>
          <p:nvPr/>
        </p:nvGrpSpPr>
        <p:grpSpPr>
          <a:xfrm flipH="1" flipV="1">
            <a:off x="582802" y="2752055"/>
            <a:ext cx="4138015" cy="683872"/>
            <a:chOff x="1214651" y="1978925"/>
            <a:chExt cx="6619164" cy="632691"/>
          </a:xfrm>
        </p:grpSpPr>
        <p:sp>
          <p:nvSpPr>
            <p:cNvPr id="44" name="Figura a mano libera 43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Connettore 1 44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1 45"/>
            <p:cNvCxnSpPr>
              <a:stCxn id="44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uppo 50"/>
          <p:cNvGrpSpPr/>
          <p:nvPr/>
        </p:nvGrpSpPr>
        <p:grpSpPr>
          <a:xfrm>
            <a:off x="3276599" y="3737835"/>
            <a:ext cx="2590800" cy="2024611"/>
            <a:chOff x="2974289" y="4653136"/>
            <a:chExt cx="2590800" cy="1653626"/>
          </a:xfrm>
        </p:grpSpPr>
        <p:grpSp>
          <p:nvGrpSpPr>
            <p:cNvPr id="52" name="Gruppo 51"/>
            <p:cNvGrpSpPr/>
            <p:nvPr/>
          </p:nvGrpSpPr>
          <p:grpSpPr>
            <a:xfrm>
              <a:off x="2974289" y="4653136"/>
              <a:ext cx="2590800" cy="1653626"/>
              <a:chOff x="3276600" y="4761646"/>
              <a:chExt cx="2590800" cy="1653626"/>
            </a:xfrm>
          </p:grpSpPr>
          <p:grpSp>
            <p:nvGrpSpPr>
              <p:cNvPr id="55" name="Gruppo 54"/>
              <p:cNvGrpSpPr/>
              <p:nvPr/>
            </p:nvGrpSpPr>
            <p:grpSpPr>
              <a:xfrm>
                <a:off x="3768436" y="4761646"/>
                <a:ext cx="2098964" cy="1584176"/>
                <a:chOff x="2916381" y="2204864"/>
                <a:chExt cx="2098964" cy="1584176"/>
              </a:xfrm>
            </p:grpSpPr>
            <p:sp>
              <p:nvSpPr>
                <p:cNvPr id="59" name="Figura a mano libera 58"/>
                <p:cNvSpPr/>
                <p:nvPr/>
              </p:nvSpPr>
              <p:spPr>
                <a:xfrm>
                  <a:off x="4003964" y="2701636"/>
                  <a:ext cx="1011381" cy="429491"/>
                </a:xfrm>
                <a:custGeom>
                  <a:avLst/>
                  <a:gdLst>
                    <a:gd name="connsiteX0" fmla="*/ 0 w 1011381"/>
                    <a:gd name="connsiteY0" fmla="*/ 429491 h 429491"/>
                    <a:gd name="connsiteX1" fmla="*/ 277091 w 1011381"/>
                    <a:gd name="connsiteY1" fmla="*/ 13855 h 429491"/>
                    <a:gd name="connsiteX2" fmla="*/ 1011381 w 1011381"/>
                    <a:gd name="connsiteY2" fmla="*/ 0 h 429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11381" h="429491">
                      <a:moveTo>
                        <a:pt x="0" y="429491"/>
                      </a:moveTo>
                      <a:lnTo>
                        <a:pt x="277091" y="13855"/>
                      </a:lnTo>
                      <a:lnTo>
                        <a:pt x="1011381" y="0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0" name="Connettore 1 59"/>
                <p:cNvCxnSpPr/>
                <p:nvPr/>
              </p:nvCxnSpPr>
              <p:spPr>
                <a:xfrm flipV="1">
                  <a:off x="3185107" y="3131127"/>
                  <a:ext cx="1026853" cy="1385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Connettore 1 60"/>
                <p:cNvCxnSpPr/>
                <p:nvPr/>
              </p:nvCxnSpPr>
              <p:spPr>
                <a:xfrm>
                  <a:off x="3698533" y="3131127"/>
                  <a:ext cx="0" cy="65791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2" name="Ovale 61"/>
                <p:cNvSpPr/>
                <p:nvPr/>
              </p:nvSpPr>
              <p:spPr>
                <a:xfrm>
                  <a:off x="2916381" y="2204864"/>
                  <a:ext cx="1555058" cy="1255220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6" name="CasellaDiTesto 55"/>
              <p:cNvSpPr txBox="1"/>
              <p:nvPr/>
            </p:nvSpPr>
            <p:spPr>
              <a:xfrm>
                <a:off x="3276600" y="5243124"/>
                <a:ext cx="296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E</a:t>
                </a:r>
                <a:endParaRPr lang="en-US" dirty="0"/>
              </a:p>
            </p:txBody>
          </p:sp>
          <p:sp>
            <p:nvSpPr>
              <p:cNvPr id="57" name="CasellaDiTesto 56"/>
              <p:cNvSpPr txBox="1"/>
              <p:nvPr/>
            </p:nvSpPr>
            <p:spPr>
              <a:xfrm>
                <a:off x="5377877" y="5262153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C</a:t>
                </a:r>
                <a:endParaRPr lang="en-US" dirty="0"/>
              </a:p>
            </p:txBody>
          </p:sp>
          <p:sp>
            <p:nvSpPr>
              <p:cNvPr id="58" name="CasellaDiTesto 57"/>
              <p:cNvSpPr txBox="1"/>
              <p:nvPr/>
            </p:nvSpPr>
            <p:spPr>
              <a:xfrm>
                <a:off x="4612567" y="6045940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B</a:t>
                </a:r>
                <a:endParaRPr lang="en-US" dirty="0"/>
              </a:p>
            </p:txBody>
          </p:sp>
        </p:grpSp>
        <p:sp>
          <p:nvSpPr>
            <p:cNvPr id="53" name="Figura a mano libera 52"/>
            <p:cNvSpPr/>
            <p:nvPr/>
          </p:nvSpPr>
          <p:spPr>
            <a:xfrm>
              <a:off x="3079409" y="5167585"/>
              <a:ext cx="898634" cy="425669"/>
            </a:xfrm>
            <a:custGeom>
              <a:avLst/>
              <a:gdLst>
                <a:gd name="connsiteX0" fmla="*/ 898634 w 898634"/>
                <a:gd name="connsiteY0" fmla="*/ 425669 h 425669"/>
                <a:gd name="connsiteX1" fmla="*/ 630621 w 898634"/>
                <a:gd name="connsiteY1" fmla="*/ 0 h 425669"/>
                <a:gd name="connsiteX2" fmla="*/ 0 w 898634"/>
                <a:gd name="connsiteY2" fmla="*/ 0 h 425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8634" h="425669">
                  <a:moveTo>
                    <a:pt x="898634" y="425669"/>
                  </a:moveTo>
                  <a:lnTo>
                    <a:pt x="630621" y="0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Connettore 2 53"/>
            <p:cNvCxnSpPr>
              <a:stCxn id="53" idx="0"/>
              <a:endCxn id="53" idx="1"/>
            </p:cNvCxnSpPr>
            <p:nvPr/>
          </p:nvCxnSpPr>
          <p:spPr>
            <a:xfrm flipH="1" flipV="1">
              <a:off x="3710030" y="5167585"/>
              <a:ext cx="268013" cy="42566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CasellaDiTesto 62"/>
          <p:cNvSpPr txBox="1"/>
          <p:nvPr/>
        </p:nvSpPr>
        <p:spPr>
          <a:xfrm>
            <a:off x="-5028" y="0"/>
            <a:ext cx="6126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Caratteristiche statiche ideali. </a:t>
            </a:r>
            <a:r>
              <a:rPr lang="it-IT" sz="2000" b="1" dirty="0" smtClean="0"/>
              <a:t>Struttura </a:t>
            </a:r>
            <a:r>
              <a:rPr lang="it-IT" sz="2000" b="1" dirty="0" err="1" smtClean="0"/>
              <a:t>pnp</a:t>
            </a:r>
            <a:endParaRPr lang="it-IT" sz="2000" b="1" dirty="0"/>
          </a:p>
        </p:txBody>
      </p:sp>
      <p:cxnSp>
        <p:nvCxnSpPr>
          <p:cNvPr id="3" name="Connettore 1 2"/>
          <p:cNvCxnSpPr/>
          <p:nvPr/>
        </p:nvCxnSpPr>
        <p:spPr>
          <a:xfrm>
            <a:off x="3391000" y="5677415"/>
            <a:ext cx="2507310" cy="17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5685974" y="4687236"/>
            <a:ext cx="3165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Configurazione in base comune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42713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5" name="Gruppo 11264"/>
          <p:cNvGrpSpPr/>
          <p:nvPr/>
        </p:nvGrpSpPr>
        <p:grpSpPr>
          <a:xfrm>
            <a:off x="6719733" y="427760"/>
            <a:ext cx="2292350" cy="1468257"/>
            <a:chOff x="6594021" y="2128958"/>
            <a:chExt cx="2292350" cy="1468257"/>
          </a:xfrm>
        </p:grpSpPr>
        <p:pic>
          <p:nvPicPr>
            <p:cNvPr id="11273" name="Picture 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94021" y="2128958"/>
              <a:ext cx="2292350" cy="12017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</p:pic>
        <p:sp>
          <p:nvSpPr>
            <p:cNvPr id="11264" name="Rettangolo 11263"/>
            <p:cNvSpPr/>
            <p:nvPr/>
          </p:nvSpPr>
          <p:spPr>
            <a:xfrm>
              <a:off x="6594021" y="3330696"/>
              <a:ext cx="2292350" cy="2665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278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537" y="2532368"/>
            <a:ext cx="2292350" cy="1268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104" y="2356945"/>
            <a:ext cx="45720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50" y="733106"/>
            <a:ext cx="228600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01" y="417321"/>
            <a:ext cx="2292350" cy="1268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grpSp>
        <p:nvGrpSpPr>
          <p:cNvPr id="91" name="Gruppo 90"/>
          <p:cNvGrpSpPr/>
          <p:nvPr/>
        </p:nvGrpSpPr>
        <p:grpSpPr>
          <a:xfrm>
            <a:off x="5806819" y="4580078"/>
            <a:ext cx="2590800" cy="2024611"/>
            <a:chOff x="2974289" y="4653136"/>
            <a:chExt cx="2590800" cy="1653626"/>
          </a:xfrm>
        </p:grpSpPr>
        <p:grpSp>
          <p:nvGrpSpPr>
            <p:cNvPr id="92" name="Gruppo 91"/>
            <p:cNvGrpSpPr/>
            <p:nvPr/>
          </p:nvGrpSpPr>
          <p:grpSpPr>
            <a:xfrm>
              <a:off x="2974289" y="4653136"/>
              <a:ext cx="2590800" cy="1653626"/>
              <a:chOff x="3276600" y="4761646"/>
              <a:chExt cx="2590800" cy="1653626"/>
            </a:xfrm>
          </p:grpSpPr>
          <p:grpSp>
            <p:nvGrpSpPr>
              <p:cNvPr id="95" name="Gruppo 94"/>
              <p:cNvGrpSpPr/>
              <p:nvPr/>
            </p:nvGrpSpPr>
            <p:grpSpPr>
              <a:xfrm>
                <a:off x="3768436" y="4761646"/>
                <a:ext cx="2098964" cy="1584176"/>
                <a:chOff x="2916381" y="2204864"/>
                <a:chExt cx="2098964" cy="1584176"/>
              </a:xfrm>
            </p:grpSpPr>
            <p:sp>
              <p:nvSpPr>
                <p:cNvPr id="99" name="Figura a mano libera 98"/>
                <p:cNvSpPr/>
                <p:nvPr/>
              </p:nvSpPr>
              <p:spPr>
                <a:xfrm>
                  <a:off x="4003964" y="2701636"/>
                  <a:ext cx="1011381" cy="429491"/>
                </a:xfrm>
                <a:custGeom>
                  <a:avLst/>
                  <a:gdLst>
                    <a:gd name="connsiteX0" fmla="*/ 0 w 1011381"/>
                    <a:gd name="connsiteY0" fmla="*/ 429491 h 429491"/>
                    <a:gd name="connsiteX1" fmla="*/ 277091 w 1011381"/>
                    <a:gd name="connsiteY1" fmla="*/ 13855 h 429491"/>
                    <a:gd name="connsiteX2" fmla="*/ 1011381 w 1011381"/>
                    <a:gd name="connsiteY2" fmla="*/ 0 h 429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11381" h="429491">
                      <a:moveTo>
                        <a:pt x="0" y="429491"/>
                      </a:moveTo>
                      <a:lnTo>
                        <a:pt x="277091" y="13855"/>
                      </a:lnTo>
                      <a:lnTo>
                        <a:pt x="1011381" y="0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0" name="Connettore 1 99"/>
                <p:cNvCxnSpPr/>
                <p:nvPr/>
              </p:nvCxnSpPr>
              <p:spPr>
                <a:xfrm flipV="1">
                  <a:off x="3185107" y="3131127"/>
                  <a:ext cx="1026853" cy="1385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Connettore 1 100"/>
                <p:cNvCxnSpPr/>
                <p:nvPr/>
              </p:nvCxnSpPr>
              <p:spPr>
                <a:xfrm>
                  <a:off x="3698533" y="3131127"/>
                  <a:ext cx="0" cy="65791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" name="Ovale 101"/>
                <p:cNvSpPr/>
                <p:nvPr/>
              </p:nvSpPr>
              <p:spPr>
                <a:xfrm>
                  <a:off x="2916381" y="2204864"/>
                  <a:ext cx="1555058" cy="1255220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6" name="CasellaDiTesto 95"/>
              <p:cNvSpPr txBox="1"/>
              <p:nvPr/>
            </p:nvSpPr>
            <p:spPr>
              <a:xfrm>
                <a:off x="3276600" y="5243124"/>
                <a:ext cx="296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E</a:t>
                </a:r>
                <a:endParaRPr lang="en-US" dirty="0"/>
              </a:p>
            </p:txBody>
          </p:sp>
          <p:sp>
            <p:nvSpPr>
              <p:cNvPr id="97" name="CasellaDiTesto 96"/>
              <p:cNvSpPr txBox="1"/>
              <p:nvPr/>
            </p:nvSpPr>
            <p:spPr>
              <a:xfrm>
                <a:off x="5377877" y="5262153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C</a:t>
                </a:r>
                <a:endParaRPr lang="en-US" dirty="0"/>
              </a:p>
            </p:txBody>
          </p:sp>
          <p:sp>
            <p:nvSpPr>
              <p:cNvPr id="98" name="CasellaDiTesto 97"/>
              <p:cNvSpPr txBox="1"/>
              <p:nvPr/>
            </p:nvSpPr>
            <p:spPr>
              <a:xfrm>
                <a:off x="4612567" y="6045940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B</a:t>
                </a:r>
                <a:endParaRPr lang="en-US" dirty="0"/>
              </a:p>
            </p:txBody>
          </p:sp>
        </p:grpSp>
        <p:sp>
          <p:nvSpPr>
            <p:cNvPr id="93" name="Figura a mano libera 92"/>
            <p:cNvSpPr/>
            <p:nvPr/>
          </p:nvSpPr>
          <p:spPr>
            <a:xfrm>
              <a:off x="3079409" y="5167585"/>
              <a:ext cx="898634" cy="425669"/>
            </a:xfrm>
            <a:custGeom>
              <a:avLst/>
              <a:gdLst>
                <a:gd name="connsiteX0" fmla="*/ 898634 w 898634"/>
                <a:gd name="connsiteY0" fmla="*/ 425669 h 425669"/>
                <a:gd name="connsiteX1" fmla="*/ 630621 w 898634"/>
                <a:gd name="connsiteY1" fmla="*/ 0 h 425669"/>
                <a:gd name="connsiteX2" fmla="*/ 0 w 898634"/>
                <a:gd name="connsiteY2" fmla="*/ 0 h 425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8634" h="425669">
                  <a:moveTo>
                    <a:pt x="898634" y="425669"/>
                  </a:moveTo>
                  <a:lnTo>
                    <a:pt x="630621" y="0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4" name="Connettore 2 93"/>
            <p:cNvCxnSpPr>
              <a:stCxn id="93" idx="0"/>
              <a:endCxn id="93" idx="1"/>
            </p:cNvCxnSpPr>
            <p:nvPr/>
          </p:nvCxnSpPr>
          <p:spPr>
            <a:xfrm flipH="1" flipV="1">
              <a:off x="3710030" y="5167585"/>
              <a:ext cx="268013" cy="42566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806" y="417791"/>
            <a:ext cx="229235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3503" y="133388"/>
            <a:ext cx="2298700" cy="15668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88" name="Ovale 87"/>
          <p:cNvSpPr/>
          <p:nvPr/>
        </p:nvSpPr>
        <p:spPr>
          <a:xfrm>
            <a:off x="3833515" y="3169545"/>
            <a:ext cx="141507" cy="129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e 106"/>
          <p:cNvSpPr/>
          <p:nvPr/>
        </p:nvSpPr>
        <p:spPr>
          <a:xfrm>
            <a:off x="4175915" y="3167570"/>
            <a:ext cx="141507" cy="129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827" y="427760"/>
            <a:ext cx="2316163" cy="1268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140" name="Ovale 139"/>
          <p:cNvSpPr/>
          <p:nvPr/>
        </p:nvSpPr>
        <p:spPr>
          <a:xfrm>
            <a:off x="3833112" y="2999305"/>
            <a:ext cx="141507" cy="129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75" name="Connettore 1 11274"/>
          <p:cNvCxnSpPr/>
          <p:nvPr/>
        </p:nvCxnSpPr>
        <p:spPr>
          <a:xfrm>
            <a:off x="-22104" y="1550668"/>
            <a:ext cx="9166104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Ovale 316"/>
          <p:cNvSpPr/>
          <p:nvPr/>
        </p:nvSpPr>
        <p:spPr>
          <a:xfrm>
            <a:off x="1296856" y="3577387"/>
            <a:ext cx="141507" cy="129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87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730" y="2465694"/>
            <a:ext cx="2493963" cy="13350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288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63" y="5440777"/>
            <a:ext cx="22860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93" name="Picture 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15" y="5273033"/>
            <a:ext cx="2566987" cy="14271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385" name="Ovale 384"/>
          <p:cNvSpPr/>
          <p:nvPr/>
        </p:nvSpPr>
        <p:spPr>
          <a:xfrm>
            <a:off x="1307362" y="3918979"/>
            <a:ext cx="141507" cy="129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6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107" grpId="0" animBg="1"/>
      <p:bldP spid="140" grpId="0" animBg="1"/>
      <p:bldP spid="317" grpId="0" animBg="1"/>
      <p:bldP spid="38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606" y="513706"/>
            <a:ext cx="2292350" cy="1268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405" y="507356"/>
            <a:ext cx="2292350" cy="12747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052" y="2270300"/>
            <a:ext cx="45720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8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537" y="2532368"/>
            <a:ext cx="2292350" cy="1268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50" y="969596"/>
            <a:ext cx="228600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94" y="542200"/>
            <a:ext cx="2292350" cy="1268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806" y="543919"/>
            <a:ext cx="229235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986" y="245469"/>
            <a:ext cx="2298700" cy="15668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88" name="Ovale 87"/>
          <p:cNvSpPr/>
          <p:nvPr/>
        </p:nvSpPr>
        <p:spPr>
          <a:xfrm>
            <a:off x="3428703" y="3089090"/>
            <a:ext cx="141507" cy="129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e 106"/>
          <p:cNvSpPr/>
          <p:nvPr/>
        </p:nvSpPr>
        <p:spPr>
          <a:xfrm>
            <a:off x="3845567" y="3089090"/>
            <a:ext cx="141507" cy="129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e 139"/>
          <p:cNvSpPr/>
          <p:nvPr/>
        </p:nvSpPr>
        <p:spPr>
          <a:xfrm>
            <a:off x="3428702" y="3347142"/>
            <a:ext cx="141507" cy="129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75" name="Connettore 1 11274"/>
          <p:cNvCxnSpPr/>
          <p:nvPr/>
        </p:nvCxnSpPr>
        <p:spPr>
          <a:xfrm>
            <a:off x="-22104" y="1540550"/>
            <a:ext cx="9166104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Ovale 316"/>
          <p:cNvSpPr/>
          <p:nvPr/>
        </p:nvSpPr>
        <p:spPr>
          <a:xfrm>
            <a:off x="2354131" y="3577387"/>
            <a:ext cx="141507" cy="129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87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470" y="2465694"/>
            <a:ext cx="2493963" cy="13350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288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63" y="5440777"/>
            <a:ext cx="22860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93" name="Picture 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47" y="5273033"/>
            <a:ext cx="2566987" cy="14271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385" name="Ovale 384"/>
          <p:cNvSpPr/>
          <p:nvPr/>
        </p:nvSpPr>
        <p:spPr>
          <a:xfrm>
            <a:off x="2283377" y="3854466"/>
            <a:ext cx="141507" cy="129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uppo 5"/>
          <p:cNvGrpSpPr/>
          <p:nvPr/>
        </p:nvGrpSpPr>
        <p:grpSpPr>
          <a:xfrm>
            <a:off x="6174946" y="4252314"/>
            <a:ext cx="2371941" cy="2533222"/>
            <a:chOff x="6174946" y="4252314"/>
            <a:chExt cx="2371941" cy="2533222"/>
          </a:xfrm>
        </p:grpSpPr>
        <p:grpSp>
          <p:nvGrpSpPr>
            <p:cNvPr id="91" name="Gruppo 90"/>
            <p:cNvGrpSpPr/>
            <p:nvPr/>
          </p:nvGrpSpPr>
          <p:grpSpPr>
            <a:xfrm rot="5400000" flipH="1">
              <a:off x="5901896" y="4570034"/>
              <a:ext cx="2485680" cy="1939580"/>
              <a:chOff x="3079409" y="4653136"/>
              <a:chExt cx="2485680" cy="1584176"/>
            </a:xfrm>
          </p:grpSpPr>
          <p:grpSp>
            <p:nvGrpSpPr>
              <p:cNvPr id="95" name="Gruppo 94"/>
              <p:cNvGrpSpPr/>
              <p:nvPr/>
            </p:nvGrpSpPr>
            <p:grpSpPr>
              <a:xfrm>
                <a:off x="3466125" y="4653136"/>
                <a:ext cx="2098964" cy="1584176"/>
                <a:chOff x="2916381" y="2204864"/>
                <a:chExt cx="2098964" cy="1584176"/>
              </a:xfrm>
            </p:grpSpPr>
            <p:sp>
              <p:nvSpPr>
                <p:cNvPr id="99" name="Figura a mano libera 98"/>
                <p:cNvSpPr/>
                <p:nvPr/>
              </p:nvSpPr>
              <p:spPr>
                <a:xfrm>
                  <a:off x="4003964" y="2701636"/>
                  <a:ext cx="1011381" cy="429491"/>
                </a:xfrm>
                <a:custGeom>
                  <a:avLst/>
                  <a:gdLst>
                    <a:gd name="connsiteX0" fmla="*/ 0 w 1011381"/>
                    <a:gd name="connsiteY0" fmla="*/ 429491 h 429491"/>
                    <a:gd name="connsiteX1" fmla="*/ 277091 w 1011381"/>
                    <a:gd name="connsiteY1" fmla="*/ 13855 h 429491"/>
                    <a:gd name="connsiteX2" fmla="*/ 1011381 w 1011381"/>
                    <a:gd name="connsiteY2" fmla="*/ 0 h 429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11381" h="429491">
                      <a:moveTo>
                        <a:pt x="0" y="429491"/>
                      </a:moveTo>
                      <a:lnTo>
                        <a:pt x="277091" y="13855"/>
                      </a:lnTo>
                      <a:lnTo>
                        <a:pt x="1011381" y="0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0" name="Connettore 1 99"/>
                <p:cNvCxnSpPr/>
                <p:nvPr/>
              </p:nvCxnSpPr>
              <p:spPr>
                <a:xfrm flipV="1">
                  <a:off x="3185107" y="3131127"/>
                  <a:ext cx="1026853" cy="1385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Connettore 1 100"/>
                <p:cNvCxnSpPr/>
                <p:nvPr/>
              </p:nvCxnSpPr>
              <p:spPr>
                <a:xfrm>
                  <a:off x="3698533" y="3131127"/>
                  <a:ext cx="0" cy="65791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" name="Ovale 101"/>
                <p:cNvSpPr/>
                <p:nvPr/>
              </p:nvSpPr>
              <p:spPr>
                <a:xfrm>
                  <a:off x="2916381" y="2204864"/>
                  <a:ext cx="1555058" cy="1255220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3" name="Figura a mano libera 92"/>
              <p:cNvSpPr/>
              <p:nvPr/>
            </p:nvSpPr>
            <p:spPr>
              <a:xfrm>
                <a:off x="3079409" y="5167585"/>
                <a:ext cx="898634" cy="425669"/>
              </a:xfrm>
              <a:custGeom>
                <a:avLst/>
                <a:gdLst>
                  <a:gd name="connsiteX0" fmla="*/ 898634 w 898634"/>
                  <a:gd name="connsiteY0" fmla="*/ 425669 h 425669"/>
                  <a:gd name="connsiteX1" fmla="*/ 630621 w 898634"/>
                  <a:gd name="connsiteY1" fmla="*/ 0 h 425669"/>
                  <a:gd name="connsiteX2" fmla="*/ 0 w 898634"/>
                  <a:gd name="connsiteY2" fmla="*/ 0 h 425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98634" h="425669">
                    <a:moveTo>
                      <a:pt x="898634" y="425669"/>
                    </a:moveTo>
                    <a:lnTo>
                      <a:pt x="630621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4" name="Connettore 2 93"/>
              <p:cNvCxnSpPr>
                <a:stCxn id="93" idx="0"/>
                <a:endCxn id="93" idx="1"/>
              </p:cNvCxnSpPr>
              <p:nvPr/>
            </p:nvCxnSpPr>
            <p:spPr>
              <a:xfrm flipH="1" flipV="1">
                <a:off x="3710030" y="5167585"/>
                <a:ext cx="268013" cy="42566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CasellaDiTesto 32"/>
            <p:cNvSpPr txBox="1"/>
            <p:nvPr/>
          </p:nvSpPr>
          <p:spPr>
            <a:xfrm>
              <a:off x="7506305" y="6333346"/>
              <a:ext cx="296876" cy="4521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E</a:t>
              </a:r>
              <a:endParaRPr lang="en-US" dirty="0"/>
            </a:p>
          </p:txBody>
        </p:sp>
        <p:sp>
          <p:nvSpPr>
            <p:cNvPr id="34" name="CasellaDiTesto 33"/>
            <p:cNvSpPr txBox="1"/>
            <p:nvPr/>
          </p:nvSpPr>
          <p:spPr>
            <a:xfrm>
              <a:off x="6250437" y="5601590"/>
              <a:ext cx="309700" cy="4521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B</a:t>
              </a:r>
              <a:endParaRPr lang="en-US" dirty="0"/>
            </a:p>
          </p:txBody>
        </p:sp>
        <p:sp>
          <p:nvSpPr>
            <p:cNvPr id="35" name="CasellaDiTesto 34"/>
            <p:cNvSpPr txBox="1"/>
            <p:nvPr/>
          </p:nvSpPr>
          <p:spPr>
            <a:xfrm>
              <a:off x="7552142" y="4252314"/>
              <a:ext cx="308098" cy="4521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C</a:t>
              </a:r>
              <a:endParaRPr lang="en-US" dirty="0"/>
            </a:p>
          </p:txBody>
        </p:sp>
        <p:cxnSp>
          <p:nvCxnSpPr>
            <p:cNvPr id="3" name="Connettore 1 2"/>
            <p:cNvCxnSpPr>
              <a:stCxn id="99" idx="2"/>
            </p:cNvCxnSpPr>
            <p:nvPr/>
          </p:nvCxnSpPr>
          <p:spPr>
            <a:xfrm flipV="1">
              <a:off x="7506306" y="4296984"/>
              <a:ext cx="1040581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1 37"/>
            <p:cNvCxnSpPr/>
            <p:nvPr/>
          </p:nvCxnSpPr>
          <p:spPr>
            <a:xfrm>
              <a:off x="6254537" y="6782663"/>
              <a:ext cx="2186756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5996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107" grpId="0" animBg="1"/>
      <p:bldP spid="140" grpId="0" animBg="1"/>
      <p:bldP spid="317" grpId="0" animBg="1"/>
      <p:bldP spid="38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440085" y="1412776"/>
            <a:ext cx="6263831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8000" dirty="0" smtClean="0"/>
              <a:t>BJT</a:t>
            </a:r>
          </a:p>
          <a:p>
            <a:pPr algn="ctr"/>
            <a:r>
              <a:rPr lang="it-IT" sz="4400" dirty="0" err="1" smtClean="0"/>
              <a:t>Bipolar</a:t>
            </a:r>
            <a:r>
              <a:rPr lang="it-IT" sz="4400" dirty="0" smtClean="0"/>
              <a:t> Junction Transistor</a:t>
            </a:r>
          </a:p>
          <a:p>
            <a:pPr algn="ctr"/>
            <a:endParaRPr lang="it-IT" sz="4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 smtClean="0"/>
              <a:t>Principi fisici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b="1" dirty="0" smtClean="0"/>
              <a:t>Equazioni di </a:t>
            </a:r>
            <a:r>
              <a:rPr lang="it-IT" sz="3200" b="1" dirty="0" err="1" smtClean="0"/>
              <a:t>Ebers-Moll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8471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/>
          <p:nvPr/>
        </p:nvGrpSpPr>
        <p:grpSpPr>
          <a:xfrm>
            <a:off x="542499" y="1805161"/>
            <a:ext cx="7994558" cy="1767840"/>
            <a:chOff x="0" y="2281101"/>
            <a:chExt cx="9144000" cy="2295797"/>
          </a:xfrm>
        </p:grpSpPr>
        <p:grpSp>
          <p:nvGrpSpPr>
            <p:cNvPr id="5" name="Gruppo 4"/>
            <p:cNvGrpSpPr/>
            <p:nvPr/>
          </p:nvGrpSpPr>
          <p:grpSpPr>
            <a:xfrm>
              <a:off x="0" y="2281101"/>
              <a:ext cx="9144000" cy="2295797"/>
              <a:chOff x="0" y="0"/>
              <a:chExt cx="9144000" cy="2295797"/>
            </a:xfrm>
          </p:grpSpPr>
          <p:sp>
            <p:nvSpPr>
              <p:cNvPr id="16" name="Rectangle 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" name="Rettangolo 16"/>
              <p:cNvSpPr/>
              <p:nvPr/>
            </p:nvSpPr>
            <p:spPr>
              <a:xfrm>
                <a:off x="3129107" y="404664"/>
                <a:ext cx="2988332" cy="144016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b="1" dirty="0" smtClean="0"/>
                  <a:t>n</a:t>
                </a:r>
                <a:endParaRPr lang="en-US" b="1" dirty="0"/>
              </a:p>
            </p:txBody>
          </p:sp>
          <p:sp>
            <p:nvSpPr>
              <p:cNvPr id="18" name="Rettangolo 17"/>
              <p:cNvSpPr/>
              <p:nvPr/>
            </p:nvSpPr>
            <p:spPr>
              <a:xfrm>
                <a:off x="2519772" y="404664"/>
                <a:ext cx="576064" cy="14401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ttangolo 18"/>
              <p:cNvSpPr/>
              <p:nvPr/>
            </p:nvSpPr>
            <p:spPr>
              <a:xfrm>
                <a:off x="6048164" y="404664"/>
                <a:ext cx="972108" cy="14401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ttangolo 19"/>
              <p:cNvSpPr/>
              <p:nvPr/>
            </p:nvSpPr>
            <p:spPr>
              <a:xfrm>
                <a:off x="7020272" y="404664"/>
                <a:ext cx="1800200" cy="144016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b="1" dirty="0" smtClean="0"/>
                  <a:t>p</a:t>
                </a:r>
                <a:endParaRPr lang="en-US" b="1" dirty="0"/>
              </a:p>
            </p:txBody>
          </p:sp>
          <p:sp>
            <p:nvSpPr>
              <p:cNvPr id="21" name="Rettangolo 20"/>
              <p:cNvSpPr/>
              <p:nvPr/>
            </p:nvSpPr>
            <p:spPr>
              <a:xfrm>
                <a:off x="539552" y="404664"/>
                <a:ext cx="1980220" cy="144016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b="1" dirty="0" smtClean="0"/>
                  <a:t>p</a:t>
                </a:r>
                <a:endParaRPr lang="en-US" b="1" dirty="0"/>
              </a:p>
            </p:txBody>
          </p:sp>
          <p:cxnSp>
            <p:nvCxnSpPr>
              <p:cNvPr id="22" name="Connettore 1 21"/>
              <p:cNvCxnSpPr/>
              <p:nvPr/>
            </p:nvCxnSpPr>
            <p:spPr>
              <a:xfrm>
                <a:off x="2519772" y="404664"/>
                <a:ext cx="0" cy="144016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ttore 1 22"/>
              <p:cNvCxnSpPr/>
              <p:nvPr/>
            </p:nvCxnSpPr>
            <p:spPr>
              <a:xfrm>
                <a:off x="3129107" y="404664"/>
                <a:ext cx="2733" cy="144016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ttore 1 23"/>
              <p:cNvCxnSpPr/>
              <p:nvPr/>
            </p:nvCxnSpPr>
            <p:spPr>
              <a:xfrm>
                <a:off x="6056458" y="404664"/>
                <a:ext cx="0" cy="144016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ttore 1 24"/>
              <p:cNvCxnSpPr/>
              <p:nvPr/>
            </p:nvCxnSpPr>
            <p:spPr>
              <a:xfrm>
                <a:off x="7020272" y="404664"/>
                <a:ext cx="0" cy="144016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ttore 1 25"/>
              <p:cNvCxnSpPr/>
              <p:nvPr/>
            </p:nvCxnSpPr>
            <p:spPr>
              <a:xfrm>
                <a:off x="539552" y="404664"/>
                <a:ext cx="828092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ttore 1 26"/>
              <p:cNvCxnSpPr/>
              <p:nvPr/>
            </p:nvCxnSpPr>
            <p:spPr>
              <a:xfrm>
                <a:off x="539552" y="1844824"/>
                <a:ext cx="8604448" cy="0"/>
              </a:xfrm>
              <a:prstGeom prst="line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CasellaDiTesto 27"/>
              <p:cNvSpPr txBox="1"/>
              <p:nvPr/>
            </p:nvSpPr>
            <p:spPr>
              <a:xfrm>
                <a:off x="5867100" y="1926465"/>
                <a:ext cx="38985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W</a:t>
                </a:r>
                <a:endParaRPr lang="en-US" dirty="0"/>
              </a:p>
            </p:txBody>
          </p:sp>
          <p:sp>
            <p:nvSpPr>
              <p:cNvPr id="29" name="CasellaDiTesto 28"/>
              <p:cNvSpPr txBox="1"/>
              <p:nvPr/>
            </p:nvSpPr>
            <p:spPr>
              <a:xfrm>
                <a:off x="3013667" y="1907540"/>
                <a:ext cx="30168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0</a:t>
                </a:r>
                <a:endParaRPr lang="en-US" dirty="0"/>
              </a:p>
            </p:txBody>
          </p:sp>
          <p:sp>
            <p:nvSpPr>
              <p:cNvPr id="30" name="CasellaDiTesto 29"/>
              <p:cNvSpPr txBox="1"/>
              <p:nvPr/>
            </p:nvSpPr>
            <p:spPr>
              <a:xfrm>
                <a:off x="2320912" y="1907535"/>
                <a:ext cx="42992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-</a:t>
                </a:r>
                <a:r>
                  <a:rPr lang="it-IT" dirty="0" err="1" smtClean="0"/>
                  <a:t>x</a:t>
                </a:r>
                <a:r>
                  <a:rPr lang="it-IT" baseline="-25000" dirty="0" err="1" smtClean="0"/>
                  <a:t>E</a:t>
                </a:r>
                <a:endParaRPr lang="en-US" baseline="-25000" dirty="0"/>
              </a:p>
            </p:txBody>
          </p:sp>
          <p:sp>
            <p:nvSpPr>
              <p:cNvPr id="31" name="CasellaDiTesto 30"/>
              <p:cNvSpPr txBox="1"/>
              <p:nvPr/>
            </p:nvSpPr>
            <p:spPr>
              <a:xfrm>
                <a:off x="6874584" y="1926465"/>
                <a:ext cx="36580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it-IT" dirty="0" err="1" smtClean="0"/>
                  <a:t>x</a:t>
                </a:r>
                <a:r>
                  <a:rPr lang="it-IT" baseline="-25000" dirty="0" err="1" smtClean="0"/>
                  <a:t>C</a:t>
                </a:r>
                <a:endParaRPr lang="en-US" baseline="-25000" dirty="0"/>
              </a:p>
            </p:txBody>
          </p:sp>
          <p:cxnSp>
            <p:nvCxnSpPr>
              <p:cNvPr id="32" name="Connettore 2 31"/>
              <p:cNvCxnSpPr/>
              <p:nvPr/>
            </p:nvCxnSpPr>
            <p:spPr>
              <a:xfrm flipV="1">
                <a:off x="3130473" y="0"/>
                <a:ext cx="0" cy="184482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Rectangl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uppo 5"/>
            <p:cNvGrpSpPr/>
            <p:nvPr/>
          </p:nvGrpSpPr>
          <p:grpSpPr>
            <a:xfrm>
              <a:off x="539552" y="2775121"/>
              <a:ext cx="8280920" cy="1295384"/>
              <a:chOff x="539552" y="494020"/>
              <a:chExt cx="8280920" cy="1295384"/>
            </a:xfrm>
          </p:grpSpPr>
          <p:sp>
            <p:nvSpPr>
              <p:cNvPr id="11" name="Arco 10"/>
              <p:cNvSpPr/>
              <p:nvPr/>
            </p:nvSpPr>
            <p:spPr>
              <a:xfrm>
                <a:off x="7020272" y="494020"/>
                <a:ext cx="1800200" cy="1154671"/>
              </a:xfrm>
              <a:prstGeom prst="arc">
                <a:avLst>
                  <a:gd name="adj1" fmla="val 5245516"/>
                  <a:gd name="adj2" fmla="val 10930896"/>
                </a:avLst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Connettore 1 11"/>
              <p:cNvCxnSpPr/>
              <p:nvPr/>
            </p:nvCxnSpPr>
            <p:spPr>
              <a:xfrm flipH="1">
                <a:off x="2519772" y="1124744"/>
                <a:ext cx="4500500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Arco 12"/>
              <p:cNvSpPr/>
              <p:nvPr/>
            </p:nvSpPr>
            <p:spPr>
              <a:xfrm>
                <a:off x="1467272" y="527957"/>
                <a:ext cx="1052500" cy="1261447"/>
              </a:xfrm>
              <a:prstGeom prst="arc">
                <a:avLst>
                  <a:gd name="adj1" fmla="val 21465989"/>
                  <a:gd name="adj2" fmla="val 5314850"/>
                </a:avLst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Connettore 1 13"/>
              <p:cNvCxnSpPr>
                <a:stCxn id="11" idx="0"/>
              </p:cNvCxnSpPr>
              <p:nvPr/>
            </p:nvCxnSpPr>
            <p:spPr>
              <a:xfrm>
                <a:off x="7946323" y="1648451"/>
                <a:ext cx="874149" cy="24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ttore 1 14"/>
              <p:cNvCxnSpPr/>
              <p:nvPr/>
            </p:nvCxnSpPr>
            <p:spPr>
              <a:xfrm>
                <a:off x="539552" y="1789164"/>
                <a:ext cx="1485699" cy="24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uppo 6"/>
            <p:cNvGrpSpPr/>
            <p:nvPr/>
          </p:nvGrpSpPr>
          <p:grpSpPr>
            <a:xfrm>
              <a:off x="539552" y="2602635"/>
              <a:ext cx="8280920" cy="888709"/>
              <a:chOff x="539552" y="2685765"/>
              <a:chExt cx="8280920" cy="888709"/>
            </a:xfrm>
          </p:grpSpPr>
          <p:sp>
            <p:nvSpPr>
              <p:cNvPr id="8" name="Arco 7"/>
              <p:cNvSpPr/>
              <p:nvPr/>
            </p:nvSpPr>
            <p:spPr>
              <a:xfrm>
                <a:off x="3164510" y="2685765"/>
                <a:ext cx="3092440" cy="888709"/>
              </a:xfrm>
              <a:prstGeom prst="arc">
                <a:avLst>
                  <a:gd name="adj1" fmla="val 546596"/>
                  <a:gd name="adj2" fmla="val 10804437"/>
                </a:avLst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Connettore 1 8"/>
              <p:cNvCxnSpPr/>
              <p:nvPr/>
            </p:nvCxnSpPr>
            <p:spPr>
              <a:xfrm flipH="1">
                <a:off x="539552" y="3130119"/>
                <a:ext cx="258955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ttore 1 9"/>
              <p:cNvCxnSpPr/>
              <p:nvPr/>
            </p:nvCxnSpPr>
            <p:spPr>
              <a:xfrm flipH="1">
                <a:off x="6062026" y="3351448"/>
                <a:ext cx="275844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" name="CasellaDiTesto 33"/>
          <p:cNvSpPr txBox="1"/>
          <p:nvPr/>
        </p:nvSpPr>
        <p:spPr>
          <a:xfrm>
            <a:off x="0" y="0"/>
            <a:ext cx="82066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Ripetendo esattamente la via seguita per la giunzione </a:t>
            </a:r>
            <a:r>
              <a:rPr lang="it-IT" dirty="0" err="1" smtClean="0"/>
              <a:t>pn</a:t>
            </a:r>
            <a:r>
              <a:rPr lang="it-IT" dirty="0" smtClean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Risolviamo la equazione di continuità nelle </a:t>
            </a:r>
            <a:r>
              <a:rPr lang="it-IT" dirty="0"/>
              <a:t>z</a:t>
            </a:r>
            <a:r>
              <a:rPr lang="it-IT" dirty="0" smtClean="0"/>
              <a:t>one neutre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Imponiamo la condizione al contorno sul bordo delle regioni stesse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Calcoliamo le correnti di diffusione sui bordi delle regioni neutre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Sommiamo </a:t>
            </a:r>
            <a:r>
              <a:rPr lang="it-IT" dirty="0" err="1" smtClean="0"/>
              <a:t>Jn</a:t>
            </a:r>
            <a:r>
              <a:rPr lang="it-IT" dirty="0" smtClean="0"/>
              <a:t> calcolata sul bordo p e </a:t>
            </a:r>
            <a:r>
              <a:rPr lang="it-IT" dirty="0" err="1" smtClean="0"/>
              <a:t>Jp</a:t>
            </a:r>
            <a:r>
              <a:rPr lang="it-IT" dirty="0" smtClean="0"/>
              <a:t> calcolata sul bordo n, per ottenere le correnti di emettitore e collettore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La corrente di base sarà la differenza tra le due.</a:t>
            </a:r>
            <a:endParaRPr lang="en-US" dirty="0"/>
          </a:p>
        </p:txBody>
      </p:sp>
      <p:sp>
        <p:nvSpPr>
          <p:cNvPr id="36" name="Freccia in giù 35"/>
          <p:cNvSpPr/>
          <p:nvPr/>
        </p:nvSpPr>
        <p:spPr>
          <a:xfrm>
            <a:off x="4414345" y="3274026"/>
            <a:ext cx="219867" cy="298975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uppo 45"/>
          <p:cNvGrpSpPr/>
          <p:nvPr/>
        </p:nvGrpSpPr>
        <p:grpSpPr>
          <a:xfrm>
            <a:off x="434975" y="3266741"/>
            <a:ext cx="8431056" cy="2104824"/>
            <a:chOff x="434975" y="3266741"/>
            <a:chExt cx="8431056" cy="2104824"/>
          </a:xfrm>
        </p:grpSpPr>
        <p:graphicFrame>
          <p:nvGraphicFramePr>
            <p:cNvPr id="35" name="Oggetto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6391728"/>
                </p:ext>
              </p:extLst>
            </p:nvPr>
          </p:nvGraphicFramePr>
          <p:xfrm>
            <a:off x="2759603" y="3573001"/>
            <a:ext cx="3611563" cy="1052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40" name="Equazione" r:id="rId3" imgW="2133360" imgH="622080" progId="Equation.3">
                    <p:embed/>
                  </p:oleObj>
                </mc:Choice>
                <mc:Fallback>
                  <p:oleObj name="Equazione" r:id="rId3" imgW="2133360" imgH="622080" progId="Equation.3">
                    <p:embed/>
                    <p:pic>
                      <p:nvPicPr>
                        <p:cNvPr id="0" name="Oggetto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9603" y="3573001"/>
                          <a:ext cx="3611563" cy="1052513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ggetto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32852972"/>
                </p:ext>
              </p:extLst>
            </p:nvPr>
          </p:nvGraphicFramePr>
          <p:xfrm>
            <a:off x="434975" y="4343192"/>
            <a:ext cx="2235200" cy="1008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41" name="Equazione" r:id="rId5" imgW="1320480" imgH="596880" progId="Equation.3">
                    <p:embed/>
                  </p:oleObj>
                </mc:Choice>
                <mc:Fallback>
                  <p:oleObj name="Equazione" r:id="rId5" imgW="1320480" imgH="596880" progId="Equation.3">
                    <p:embed/>
                    <p:pic>
                      <p:nvPicPr>
                        <p:cNvPr id="0" name="Oggetto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975" y="4343192"/>
                          <a:ext cx="2235200" cy="1008063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ggetto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22403111"/>
                </p:ext>
              </p:extLst>
            </p:nvPr>
          </p:nvGraphicFramePr>
          <p:xfrm>
            <a:off x="6480019" y="4320640"/>
            <a:ext cx="2386012" cy="1050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42" name="Equazione" r:id="rId7" imgW="1409400" imgH="622080" progId="Equation.3">
                    <p:embed/>
                  </p:oleObj>
                </mc:Choice>
                <mc:Fallback>
                  <p:oleObj name="Equazione" r:id="rId7" imgW="1409400" imgH="622080" progId="Equation.3">
                    <p:embed/>
                    <p:pic>
                      <p:nvPicPr>
                        <p:cNvPr id="0" name="Oggetto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80019" y="4320640"/>
                          <a:ext cx="2386012" cy="1050925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" name="CasellaDiTesto 44"/>
            <p:cNvSpPr txBox="1"/>
            <p:nvPr/>
          </p:nvSpPr>
          <p:spPr>
            <a:xfrm>
              <a:off x="3286944" y="4734176"/>
              <a:ext cx="2560316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Soluzioni della equazione</a:t>
              </a:r>
              <a:endParaRPr lang="en-US" dirty="0"/>
            </a:p>
          </p:txBody>
        </p:sp>
        <p:sp>
          <p:nvSpPr>
            <p:cNvPr id="39" name="Freccia in giù 38"/>
            <p:cNvSpPr/>
            <p:nvPr/>
          </p:nvSpPr>
          <p:spPr>
            <a:xfrm>
              <a:off x="7489933" y="3266741"/>
              <a:ext cx="220850" cy="1320602"/>
            </a:xfrm>
            <a:prstGeom prst="down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ccia in giù 36"/>
            <p:cNvSpPr/>
            <p:nvPr/>
          </p:nvSpPr>
          <p:spPr>
            <a:xfrm>
              <a:off x="1442847" y="3266741"/>
              <a:ext cx="220850" cy="1320602"/>
            </a:xfrm>
            <a:prstGeom prst="down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uppo 47"/>
          <p:cNvGrpSpPr/>
          <p:nvPr/>
        </p:nvGrpSpPr>
        <p:grpSpPr>
          <a:xfrm>
            <a:off x="9717" y="5355796"/>
            <a:ext cx="9100329" cy="1344550"/>
            <a:chOff x="9717" y="5355796"/>
            <a:chExt cx="9100329" cy="1344550"/>
          </a:xfrm>
        </p:grpSpPr>
        <p:graphicFrame>
          <p:nvGraphicFramePr>
            <p:cNvPr id="41" name="Oggetto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87939031"/>
                </p:ext>
              </p:extLst>
            </p:nvPr>
          </p:nvGraphicFramePr>
          <p:xfrm>
            <a:off x="1825328" y="5355796"/>
            <a:ext cx="2698950" cy="6204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43" name="Equazione" r:id="rId9" imgW="1828800" imgH="419040" progId="Equation.3">
                    <p:embed/>
                  </p:oleObj>
                </mc:Choice>
                <mc:Fallback>
                  <p:oleObj name="Equazione" r:id="rId9" imgW="1828800" imgH="419040" progId="Equation.3">
                    <p:embed/>
                    <p:pic>
                      <p:nvPicPr>
                        <p:cNvPr id="0" name="Oggetto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5328" y="5355796"/>
                          <a:ext cx="2698950" cy="620474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rgbClr val="00B0F0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ggetto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79029944"/>
                </p:ext>
              </p:extLst>
            </p:nvPr>
          </p:nvGraphicFramePr>
          <p:xfrm>
            <a:off x="4546413" y="5360873"/>
            <a:ext cx="2753021" cy="6169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44" name="Equazione" r:id="rId11" imgW="1879560" imgH="419040" progId="Equation.3">
                    <p:embed/>
                  </p:oleObj>
                </mc:Choice>
                <mc:Fallback>
                  <p:oleObj name="Equazione" r:id="rId11" imgW="1879560" imgH="419040" progId="Equation.3">
                    <p:embed/>
                    <p:pic>
                      <p:nvPicPr>
                        <p:cNvPr id="0" name="Oggetto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46413" y="5360873"/>
                          <a:ext cx="2753021" cy="616981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rgbClr val="00B0F0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ggetto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05460517"/>
                </p:ext>
              </p:extLst>
            </p:nvPr>
          </p:nvGraphicFramePr>
          <p:xfrm>
            <a:off x="5890948" y="5993219"/>
            <a:ext cx="3219098" cy="7071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45" name="Equazione" r:id="rId13" imgW="1917360" imgH="419040" progId="Equation.3">
                    <p:embed/>
                  </p:oleObj>
                </mc:Choice>
                <mc:Fallback>
                  <p:oleObj name="Equazione" r:id="rId13" imgW="191736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90948" y="5993219"/>
                          <a:ext cx="3219098" cy="707127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rgbClr val="FFC000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ggetto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04402169"/>
                </p:ext>
              </p:extLst>
            </p:nvPr>
          </p:nvGraphicFramePr>
          <p:xfrm>
            <a:off x="9717" y="5991664"/>
            <a:ext cx="3299500" cy="6926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46" name="Equazione" r:id="rId15" imgW="2006280" imgH="419040" progId="Equation.3">
                    <p:embed/>
                  </p:oleObj>
                </mc:Choice>
                <mc:Fallback>
                  <p:oleObj name="Equazione" r:id="rId15" imgW="200628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17" y="5991664"/>
                          <a:ext cx="3299500" cy="692668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rgbClr val="FFC000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" name="CasellaDiTesto 46"/>
            <p:cNvSpPr txBox="1"/>
            <p:nvPr/>
          </p:nvSpPr>
          <p:spPr>
            <a:xfrm>
              <a:off x="3393799" y="6092214"/>
              <a:ext cx="2294346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Condizioni al contorno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2755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1933047"/>
              </p:ext>
            </p:extLst>
          </p:nvPr>
        </p:nvGraphicFramePr>
        <p:xfrm>
          <a:off x="0" y="646331"/>
          <a:ext cx="9063526" cy="1934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" name="Equazione" r:id="rId3" imgW="4241800" imgH="901700" progId="Equation.3">
                  <p:embed/>
                </p:oleObj>
              </mc:Choice>
              <mc:Fallback>
                <p:oleObj name="Equazione" r:id="rId3" imgW="4241800" imgH="901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46331"/>
                        <a:ext cx="9063526" cy="19349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CasellaDiTesto 34"/>
          <p:cNvSpPr txBox="1"/>
          <p:nvPr/>
        </p:nvSpPr>
        <p:spPr>
          <a:xfrm>
            <a:off x="1489444" y="0"/>
            <a:ext cx="6505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/>
              <a:t>Concentrazione minoritari in base</a:t>
            </a:r>
            <a:endParaRPr lang="en-US" sz="3600" dirty="0"/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455743"/>
              </p:ext>
            </p:extLst>
          </p:nvPr>
        </p:nvGraphicFramePr>
        <p:xfrm>
          <a:off x="107950" y="4162425"/>
          <a:ext cx="8929688" cy="272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" name="Equazione" r:id="rId5" imgW="4178160" imgH="1269720" progId="Equation.3">
                  <p:embed/>
                </p:oleObj>
              </mc:Choice>
              <mc:Fallback>
                <p:oleObj name="Equazione" r:id="rId5" imgW="4178160" imgH="1269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4162425"/>
                        <a:ext cx="8929688" cy="272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uppo 21"/>
          <p:cNvGrpSpPr/>
          <p:nvPr/>
        </p:nvGrpSpPr>
        <p:grpSpPr>
          <a:xfrm>
            <a:off x="1068968" y="2402828"/>
            <a:ext cx="7994558" cy="1767840"/>
            <a:chOff x="0" y="2281101"/>
            <a:chExt cx="9144000" cy="2295797"/>
          </a:xfrm>
        </p:grpSpPr>
        <p:grpSp>
          <p:nvGrpSpPr>
            <p:cNvPr id="37" name="Gruppo 36"/>
            <p:cNvGrpSpPr/>
            <p:nvPr/>
          </p:nvGrpSpPr>
          <p:grpSpPr>
            <a:xfrm>
              <a:off x="0" y="2281101"/>
              <a:ext cx="9144000" cy="2295797"/>
              <a:chOff x="0" y="0"/>
              <a:chExt cx="9144000" cy="2295797"/>
            </a:xfrm>
          </p:grpSpPr>
          <p:sp>
            <p:nvSpPr>
              <p:cNvPr id="4" name="Rectangle 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" name="Rettangolo 5"/>
              <p:cNvSpPr/>
              <p:nvPr/>
            </p:nvSpPr>
            <p:spPr>
              <a:xfrm>
                <a:off x="3129107" y="404664"/>
                <a:ext cx="2988332" cy="144016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ttangolo 6"/>
              <p:cNvSpPr/>
              <p:nvPr/>
            </p:nvSpPr>
            <p:spPr>
              <a:xfrm>
                <a:off x="2519772" y="404664"/>
                <a:ext cx="576064" cy="14401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ttangolo 7"/>
              <p:cNvSpPr/>
              <p:nvPr/>
            </p:nvSpPr>
            <p:spPr>
              <a:xfrm>
                <a:off x="6048164" y="404664"/>
                <a:ext cx="972108" cy="14401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ttangolo 8"/>
              <p:cNvSpPr/>
              <p:nvPr/>
            </p:nvSpPr>
            <p:spPr>
              <a:xfrm>
                <a:off x="7020272" y="404664"/>
                <a:ext cx="1800200" cy="144016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ttangolo 9"/>
              <p:cNvSpPr/>
              <p:nvPr/>
            </p:nvSpPr>
            <p:spPr>
              <a:xfrm>
                <a:off x="539552" y="404664"/>
                <a:ext cx="1980220" cy="144016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Connettore 1 11"/>
              <p:cNvCxnSpPr/>
              <p:nvPr/>
            </p:nvCxnSpPr>
            <p:spPr>
              <a:xfrm>
                <a:off x="2519772" y="404664"/>
                <a:ext cx="0" cy="144016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ttore 1 12"/>
              <p:cNvCxnSpPr/>
              <p:nvPr/>
            </p:nvCxnSpPr>
            <p:spPr>
              <a:xfrm>
                <a:off x="3129107" y="404664"/>
                <a:ext cx="2733" cy="144016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ttore 1 13"/>
              <p:cNvCxnSpPr/>
              <p:nvPr/>
            </p:nvCxnSpPr>
            <p:spPr>
              <a:xfrm>
                <a:off x="6056458" y="404664"/>
                <a:ext cx="0" cy="144016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ttore 1 14"/>
              <p:cNvCxnSpPr/>
              <p:nvPr/>
            </p:nvCxnSpPr>
            <p:spPr>
              <a:xfrm>
                <a:off x="7020272" y="404664"/>
                <a:ext cx="0" cy="144016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ttore 1 16"/>
              <p:cNvCxnSpPr/>
              <p:nvPr/>
            </p:nvCxnSpPr>
            <p:spPr>
              <a:xfrm>
                <a:off x="539552" y="404664"/>
                <a:ext cx="828092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ttore 1 17"/>
              <p:cNvCxnSpPr/>
              <p:nvPr/>
            </p:nvCxnSpPr>
            <p:spPr>
              <a:xfrm>
                <a:off x="539552" y="1844824"/>
                <a:ext cx="8604448" cy="0"/>
              </a:xfrm>
              <a:prstGeom prst="line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CasellaDiTesto 18"/>
              <p:cNvSpPr txBox="1"/>
              <p:nvPr/>
            </p:nvSpPr>
            <p:spPr>
              <a:xfrm>
                <a:off x="5867100" y="1926465"/>
                <a:ext cx="38985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W</a:t>
                </a:r>
                <a:endParaRPr lang="en-US" dirty="0"/>
              </a:p>
            </p:txBody>
          </p:sp>
          <p:sp>
            <p:nvSpPr>
              <p:cNvPr id="24" name="CasellaDiTesto 23"/>
              <p:cNvSpPr txBox="1"/>
              <p:nvPr/>
            </p:nvSpPr>
            <p:spPr>
              <a:xfrm>
                <a:off x="3013667" y="1907540"/>
                <a:ext cx="30168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0</a:t>
                </a:r>
                <a:endParaRPr lang="en-US" dirty="0"/>
              </a:p>
            </p:txBody>
          </p:sp>
          <p:sp>
            <p:nvSpPr>
              <p:cNvPr id="25" name="CasellaDiTesto 24"/>
              <p:cNvSpPr txBox="1"/>
              <p:nvPr/>
            </p:nvSpPr>
            <p:spPr>
              <a:xfrm>
                <a:off x="2320912" y="1907535"/>
                <a:ext cx="42992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-</a:t>
                </a:r>
                <a:r>
                  <a:rPr lang="it-IT" dirty="0" err="1" smtClean="0"/>
                  <a:t>x</a:t>
                </a:r>
                <a:r>
                  <a:rPr lang="it-IT" baseline="-25000" dirty="0" err="1" smtClean="0"/>
                  <a:t>E</a:t>
                </a:r>
                <a:endParaRPr lang="en-US" baseline="-25000" dirty="0"/>
              </a:p>
            </p:txBody>
          </p:sp>
          <p:sp>
            <p:nvSpPr>
              <p:cNvPr id="26" name="CasellaDiTesto 25"/>
              <p:cNvSpPr txBox="1"/>
              <p:nvPr/>
            </p:nvSpPr>
            <p:spPr>
              <a:xfrm>
                <a:off x="6874584" y="1926465"/>
                <a:ext cx="36580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it-IT" dirty="0" err="1" smtClean="0"/>
                  <a:t>x</a:t>
                </a:r>
                <a:r>
                  <a:rPr lang="it-IT" baseline="-25000" dirty="0" err="1" smtClean="0"/>
                  <a:t>C</a:t>
                </a:r>
                <a:endParaRPr lang="en-US" baseline="-25000" dirty="0"/>
              </a:p>
            </p:txBody>
          </p:sp>
          <p:cxnSp>
            <p:nvCxnSpPr>
              <p:cNvPr id="31" name="Connettore 2 30"/>
              <p:cNvCxnSpPr/>
              <p:nvPr/>
            </p:nvCxnSpPr>
            <p:spPr>
              <a:xfrm flipV="1">
                <a:off x="3130473" y="0"/>
                <a:ext cx="0" cy="184482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Rectangl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6" name="Gruppo 45"/>
            <p:cNvGrpSpPr/>
            <p:nvPr/>
          </p:nvGrpSpPr>
          <p:grpSpPr>
            <a:xfrm>
              <a:off x="539552" y="2775121"/>
              <a:ext cx="8280920" cy="1295384"/>
              <a:chOff x="539552" y="494020"/>
              <a:chExt cx="8280920" cy="1295384"/>
            </a:xfrm>
          </p:grpSpPr>
          <p:sp>
            <p:nvSpPr>
              <p:cNvPr id="38" name="Arco 37"/>
              <p:cNvSpPr/>
              <p:nvPr/>
            </p:nvSpPr>
            <p:spPr>
              <a:xfrm>
                <a:off x="7020272" y="494020"/>
                <a:ext cx="1800200" cy="1154671"/>
              </a:xfrm>
              <a:prstGeom prst="arc">
                <a:avLst>
                  <a:gd name="adj1" fmla="val 5245516"/>
                  <a:gd name="adj2" fmla="val 10930896"/>
                </a:avLst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0" name="Connettore 1 39"/>
              <p:cNvCxnSpPr/>
              <p:nvPr/>
            </p:nvCxnSpPr>
            <p:spPr>
              <a:xfrm flipH="1">
                <a:off x="2519772" y="1124744"/>
                <a:ext cx="4500500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Arco 40"/>
              <p:cNvSpPr/>
              <p:nvPr/>
            </p:nvSpPr>
            <p:spPr>
              <a:xfrm>
                <a:off x="1467272" y="527957"/>
                <a:ext cx="1052500" cy="1261447"/>
              </a:xfrm>
              <a:prstGeom prst="arc">
                <a:avLst>
                  <a:gd name="adj1" fmla="val 21465989"/>
                  <a:gd name="adj2" fmla="val 5314850"/>
                </a:avLst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3" name="Connettore 1 42"/>
              <p:cNvCxnSpPr>
                <a:stCxn id="38" idx="0"/>
              </p:cNvCxnSpPr>
              <p:nvPr/>
            </p:nvCxnSpPr>
            <p:spPr>
              <a:xfrm>
                <a:off x="7946323" y="1648451"/>
                <a:ext cx="874149" cy="24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ttore 1 43"/>
              <p:cNvCxnSpPr/>
              <p:nvPr/>
            </p:nvCxnSpPr>
            <p:spPr>
              <a:xfrm>
                <a:off x="539552" y="1789164"/>
                <a:ext cx="1485699" cy="24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po 20"/>
            <p:cNvGrpSpPr/>
            <p:nvPr/>
          </p:nvGrpSpPr>
          <p:grpSpPr>
            <a:xfrm>
              <a:off x="539552" y="2602635"/>
              <a:ext cx="8280920" cy="888709"/>
              <a:chOff x="539552" y="2685765"/>
              <a:chExt cx="8280920" cy="888709"/>
            </a:xfrm>
          </p:grpSpPr>
          <p:sp>
            <p:nvSpPr>
              <p:cNvPr id="3" name="Arco 2"/>
              <p:cNvSpPr/>
              <p:nvPr/>
            </p:nvSpPr>
            <p:spPr>
              <a:xfrm>
                <a:off x="3164510" y="2685765"/>
                <a:ext cx="3092440" cy="888709"/>
              </a:xfrm>
              <a:prstGeom prst="arc">
                <a:avLst>
                  <a:gd name="adj1" fmla="val 546596"/>
                  <a:gd name="adj2" fmla="val 10804437"/>
                </a:avLst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Connettore 1 15"/>
              <p:cNvCxnSpPr/>
              <p:nvPr/>
            </p:nvCxnSpPr>
            <p:spPr>
              <a:xfrm flipH="1">
                <a:off x="539552" y="3130119"/>
                <a:ext cx="258955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ttore 1 38"/>
              <p:cNvCxnSpPr/>
              <p:nvPr/>
            </p:nvCxnSpPr>
            <p:spPr>
              <a:xfrm flipH="1">
                <a:off x="6062026" y="3351448"/>
                <a:ext cx="275844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2" name="CasellaDiTesto 41"/>
          <p:cNvSpPr txBox="1"/>
          <p:nvPr/>
        </p:nvSpPr>
        <p:spPr>
          <a:xfrm>
            <a:off x="3066989" y="4216701"/>
            <a:ext cx="42410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/>
              <a:t>Densità di corrente </a:t>
            </a:r>
            <a:r>
              <a:rPr lang="it-IT" sz="3600" dirty="0" err="1" smtClean="0"/>
              <a:t>J</a:t>
            </a:r>
            <a:r>
              <a:rPr lang="it-IT" sz="3600" baseline="-25000" dirty="0" err="1" smtClean="0"/>
              <a:t>p</a:t>
            </a:r>
            <a:endParaRPr lang="en-US" sz="3600" baseline="-25000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7840466" y="260877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/>
              <a:t>p</a:t>
            </a:r>
            <a:endParaRPr lang="en-US" b="1" i="1" dirty="0"/>
          </a:p>
        </p:txBody>
      </p:sp>
      <p:sp>
        <p:nvSpPr>
          <p:cNvPr id="45" name="CasellaDiTesto 44"/>
          <p:cNvSpPr txBox="1"/>
          <p:nvPr/>
        </p:nvSpPr>
        <p:spPr>
          <a:xfrm>
            <a:off x="2456069" y="262762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/>
              <a:t>p</a:t>
            </a:r>
            <a:endParaRPr lang="en-US" b="1" i="1" dirty="0"/>
          </a:p>
        </p:txBody>
      </p:sp>
      <p:sp>
        <p:nvSpPr>
          <p:cNvPr id="47" name="CasellaDiTesto 46"/>
          <p:cNvSpPr txBox="1"/>
          <p:nvPr/>
        </p:nvSpPr>
        <p:spPr>
          <a:xfrm>
            <a:off x="4773857" y="271443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n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0934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o 19"/>
          <p:cNvGrpSpPr/>
          <p:nvPr/>
        </p:nvGrpSpPr>
        <p:grpSpPr>
          <a:xfrm>
            <a:off x="0" y="0"/>
            <a:ext cx="7429021" cy="1828800"/>
            <a:chOff x="1489444" y="0"/>
            <a:chExt cx="7429021" cy="1828800"/>
          </a:xfrm>
        </p:grpSpPr>
        <p:graphicFrame>
          <p:nvGraphicFramePr>
            <p:cNvPr id="5" name="Oggetto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15583212"/>
                </p:ext>
              </p:extLst>
            </p:nvPr>
          </p:nvGraphicFramePr>
          <p:xfrm>
            <a:off x="1556119" y="722313"/>
            <a:ext cx="6805613" cy="1106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25" name="Equazione" r:id="rId3" imgW="2590560" imgH="419040" progId="Equation.3">
                    <p:embed/>
                  </p:oleObj>
                </mc:Choice>
                <mc:Fallback>
                  <p:oleObj name="Equazione" r:id="rId3" imgW="259056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56119" y="722313"/>
                          <a:ext cx="6805613" cy="110648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CasellaDiTesto 34"/>
            <p:cNvSpPr txBox="1"/>
            <p:nvPr/>
          </p:nvSpPr>
          <p:spPr>
            <a:xfrm>
              <a:off x="1489444" y="0"/>
              <a:ext cx="742902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600" dirty="0" smtClean="0"/>
                <a:t>Concentrazione minoritari in collettore</a:t>
              </a:r>
              <a:endParaRPr lang="en-US" sz="3600" dirty="0"/>
            </a:p>
          </p:txBody>
        </p:sp>
      </p:grpSp>
      <p:grpSp>
        <p:nvGrpSpPr>
          <p:cNvPr id="23" name="Gruppo 22"/>
          <p:cNvGrpSpPr/>
          <p:nvPr/>
        </p:nvGrpSpPr>
        <p:grpSpPr>
          <a:xfrm>
            <a:off x="0" y="1870841"/>
            <a:ext cx="7639655" cy="1828034"/>
            <a:chOff x="1641844" y="1870841"/>
            <a:chExt cx="7639655" cy="1828034"/>
          </a:xfrm>
        </p:grpSpPr>
        <p:graphicFrame>
          <p:nvGraphicFramePr>
            <p:cNvPr id="36" name="Oggetto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29916881"/>
                </p:ext>
              </p:extLst>
            </p:nvPr>
          </p:nvGraphicFramePr>
          <p:xfrm>
            <a:off x="1824407" y="2592388"/>
            <a:ext cx="6570662" cy="1106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26" name="Equazione" r:id="rId5" imgW="2501640" imgH="419040" progId="Equation.3">
                    <p:embed/>
                  </p:oleObj>
                </mc:Choice>
                <mc:Fallback>
                  <p:oleObj name="Equazione" r:id="rId5" imgW="250164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407" y="2592388"/>
                          <a:ext cx="6570662" cy="110648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" name="CasellaDiTesto 44"/>
            <p:cNvSpPr txBox="1"/>
            <p:nvPr/>
          </p:nvSpPr>
          <p:spPr>
            <a:xfrm>
              <a:off x="1641844" y="1870841"/>
              <a:ext cx="763965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600" dirty="0" smtClean="0"/>
                <a:t>Concentrazione minoritari in emettitore</a:t>
              </a:r>
              <a:endParaRPr lang="en-US" sz="3600" dirty="0"/>
            </a:p>
          </p:txBody>
        </p:sp>
      </p:grpSp>
      <p:grpSp>
        <p:nvGrpSpPr>
          <p:cNvPr id="29" name="Gruppo 28"/>
          <p:cNvGrpSpPr/>
          <p:nvPr/>
        </p:nvGrpSpPr>
        <p:grpSpPr>
          <a:xfrm>
            <a:off x="0" y="3807428"/>
            <a:ext cx="5947339" cy="921297"/>
            <a:chOff x="2042231" y="4029074"/>
            <a:chExt cx="5947339" cy="921297"/>
          </a:xfrm>
        </p:grpSpPr>
        <p:sp>
          <p:nvSpPr>
            <p:cNvPr id="42" name="CasellaDiTesto 41"/>
            <p:cNvSpPr txBox="1"/>
            <p:nvPr/>
          </p:nvSpPr>
          <p:spPr>
            <a:xfrm>
              <a:off x="2042231" y="4169733"/>
              <a:ext cx="39990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600" dirty="0" smtClean="0"/>
                <a:t>Densità di corrente </a:t>
              </a:r>
              <a:endParaRPr lang="en-US" sz="3600" baseline="-25000" dirty="0"/>
            </a:p>
          </p:txBody>
        </p:sp>
        <p:graphicFrame>
          <p:nvGraphicFramePr>
            <p:cNvPr id="11" name="Oggetto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43186042"/>
                </p:ext>
              </p:extLst>
            </p:nvPr>
          </p:nvGraphicFramePr>
          <p:xfrm>
            <a:off x="6026150" y="4029074"/>
            <a:ext cx="1963420" cy="9212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27" name="Equazione" r:id="rId7" imgW="812520" imgH="380880" progId="Equation.3">
                    <p:embed/>
                  </p:oleObj>
                </mc:Choice>
                <mc:Fallback>
                  <p:oleObj name="Equazione" r:id="rId7" imgW="812520" imgH="3808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026150" y="4029074"/>
                          <a:ext cx="1963420" cy="92129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" name="Ogget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892816"/>
              </p:ext>
            </p:extLst>
          </p:nvPr>
        </p:nvGraphicFramePr>
        <p:xfrm>
          <a:off x="1754821" y="4778831"/>
          <a:ext cx="6222531" cy="1016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8" name="Equazione" r:id="rId9" imgW="2577960" imgH="419040" progId="Equation.3">
                  <p:embed/>
                </p:oleObj>
              </mc:Choice>
              <mc:Fallback>
                <p:oleObj name="Equazione" r:id="rId9" imgW="2577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4821" y="4778831"/>
                        <a:ext cx="6222531" cy="10166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269843"/>
              </p:ext>
            </p:extLst>
          </p:nvPr>
        </p:nvGraphicFramePr>
        <p:xfrm>
          <a:off x="1815118" y="5687465"/>
          <a:ext cx="5824537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9" name="Equazione" r:id="rId11" imgW="2412720" imgH="419040" progId="Equation.3">
                  <p:embed/>
                </p:oleObj>
              </mc:Choice>
              <mc:Fallback>
                <p:oleObj name="Equazione" r:id="rId11" imgW="2412720" imgH="419040" progId="Equation.3">
                  <p:embed/>
                  <p:pic>
                    <p:nvPicPr>
                      <p:cNvPr id="0" name="Oggetto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5118" y="5687465"/>
                        <a:ext cx="5824537" cy="101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183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4932040" y="458784"/>
            <a:ext cx="3057894" cy="187220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50000">
                <a:schemeClr val="accent3">
                  <a:lumMod val="40000"/>
                  <a:lumOff val="6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ttangolo 38"/>
          <p:cNvSpPr/>
          <p:nvPr/>
        </p:nvSpPr>
        <p:spPr>
          <a:xfrm flipH="1">
            <a:off x="582801" y="458784"/>
            <a:ext cx="4349238" cy="187220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50000">
                <a:schemeClr val="accent3">
                  <a:lumMod val="40000"/>
                  <a:lumOff val="6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ttangolo 3"/>
          <p:cNvSpPr/>
          <p:nvPr/>
        </p:nvSpPr>
        <p:spPr>
          <a:xfrm rot="10800000">
            <a:off x="5020800" y="2613139"/>
            <a:ext cx="2975336" cy="14818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2">
                  <a:lumMod val="20000"/>
                  <a:lumOff val="8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ttangolo 37"/>
          <p:cNvSpPr/>
          <p:nvPr/>
        </p:nvSpPr>
        <p:spPr>
          <a:xfrm rot="10800000" flipH="1">
            <a:off x="576598" y="2613140"/>
            <a:ext cx="4444201" cy="14818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2">
                  <a:lumMod val="20000"/>
                  <a:lumOff val="8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igura a mano libera 5"/>
          <p:cNvSpPr/>
          <p:nvPr/>
        </p:nvSpPr>
        <p:spPr>
          <a:xfrm>
            <a:off x="3854763" y="1274618"/>
            <a:ext cx="4140084" cy="2161309"/>
          </a:xfrm>
          <a:custGeom>
            <a:avLst/>
            <a:gdLst>
              <a:gd name="connsiteX0" fmla="*/ 0 w 6622473"/>
              <a:gd name="connsiteY0" fmla="*/ 0 h 2161309"/>
              <a:gd name="connsiteX1" fmla="*/ 1884218 w 6622473"/>
              <a:gd name="connsiteY1" fmla="*/ 0 h 2161309"/>
              <a:gd name="connsiteX2" fmla="*/ 2563091 w 6622473"/>
              <a:gd name="connsiteY2" fmla="*/ 110837 h 2161309"/>
              <a:gd name="connsiteX3" fmla="*/ 3325091 w 6622473"/>
              <a:gd name="connsiteY3" fmla="*/ 512618 h 2161309"/>
              <a:gd name="connsiteX4" fmla="*/ 3740727 w 6622473"/>
              <a:gd name="connsiteY4" fmla="*/ 651164 h 2161309"/>
              <a:gd name="connsiteX5" fmla="*/ 4197927 w 6622473"/>
              <a:gd name="connsiteY5" fmla="*/ 665018 h 2161309"/>
              <a:gd name="connsiteX6" fmla="*/ 6622473 w 6622473"/>
              <a:gd name="connsiteY6" fmla="*/ 678873 h 2161309"/>
              <a:gd name="connsiteX7" fmla="*/ 6622473 w 6622473"/>
              <a:gd name="connsiteY7" fmla="*/ 2161309 h 2161309"/>
              <a:gd name="connsiteX8" fmla="*/ 3934691 w 6622473"/>
              <a:gd name="connsiteY8" fmla="*/ 2147455 h 2161309"/>
              <a:gd name="connsiteX9" fmla="*/ 3629891 w 6622473"/>
              <a:gd name="connsiteY9" fmla="*/ 2092037 h 2161309"/>
              <a:gd name="connsiteX10" fmla="*/ 3297382 w 6622473"/>
              <a:gd name="connsiteY10" fmla="*/ 1981200 h 2161309"/>
              <a:gd name="connsiteX11" fmla="*/ 3089564 w 6622473"/>
              <a:gd name="connsiteY11" fmla="*/ 1870364 h 2161309"/>
              <a:gd name="connsiteX12" fmla="*/ 2618509 w 6622473"/>
              <a:gd name="connsiteY12" fmla="*/ 1607127 h 2161309"/>
              <a:gd name="connsiteX13" fmla="*/ 2327564 w 6622473"/>
              <a:gd name="connsiteY13" fmla="*/ 1524000 h 2161309"/>
              <a:gd name="connsiteX14" fmla="*/ 1870364 w 6622473"/>
              <a:gd name="connsiteY14" fmla="*/ 1468582 h 2161309"/>
              <a:gd name="connsiteX15" fmla="*/ 1233055 w 6622473"/>
              <a:gd name="connsiteY15" fmla="*/ 1454727 h 2161309"/>
              <a:gd name="connsiteX16" fmla="*/ 526473 w 6622473"/>
              <a:gd name="connsiteY16" fmla="*/ 1454727 h 2161309"/>
              <a:gd name="connsiteX17" fmla="*/ 0 w 6622473"/>
              <a:gd name="connsiteY17" fmla="*/ 1454727 h 2161309"/>
              <a:gd name="connsiteX18" fmla="*/ 0 w 6622473"/>
              <a:gd name="connsiteY18" fmla="*/ 0 h 216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622473" h="2161309">
                <a:moveTo>
                  <a:pt x="0" y="0"/>
                </a:moveTo>
                <a:lnTo>
                  <a:pt x="1884218" y="0"/>
                </a:lnTo>
                <a:lnTo>
                  <a:pt x="2563091" y="110837"/>
                </a:lnTo>
                <a:lnTo>
                  <a:pt x="3325091" y="512618"/>
                </a:lnTo>
                <a:lnTo>
                  <a:pt x="3740727" y="651164"/>
                </a:lnTo>
                <a:lnTo>
                  <a:pt x="4197927" y="665018"/>
                </a:lnTo>
                <a:lnTo>
                  <a:pt x="6622473" y="678873"/>
                </a:lnTo>
                <a:lnTo>
                  <a:pt x="6622473" y="2161309"/>
                </a:lnTo>
                <a:lnTo>
                  <a:pt x="3934691" y="2147455"/>
                </a:lnTo>
                <a:lnTo>
                  <a:pt x="3629891" y="2092037"/>
                </a:lnTo>
                <a:lnTo>
                  <a:pt x="3297382" y="1981200"/>
                </a:lnTo>
                <a:lnTo>
                  <a:pt x="3089564" y="1870364"/>
                </a:lnTo>
                <a:lnTo>
                  <a:pt x="2618509" y="1607127"/>
                </a:lnTo>
                <a:lnTo>
                  <a:pt x="2327564" y="1524000"/>
                </a:lnTo>
                <a:lnTo>
                  <a:pt x="1870364" y="1468582"/>
                </a:lnTo>
                <a:lnTo>
                  <a:pt x="1233055" y="1454727"/>
                </a:lnTo>
                <a:lnTo>
                  <a:pt x="526473" y="1454727"/>
                </a:lnTo>
                <a:lnTo>
                  <a:pt x="0" y="145472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uppo 6"/>
          <p:cNvGrpSpPr/>
          <p:nvPr/>
        </p:nvGrpSpPr>
        <p:grpSpPr>
          <a:xfrm>
            <a:off x="3851919" y="2745128"/>
            <a:ext cx="4138015" cy="683872"/>
            <a:chOff x="1214651" y="1978925"/>
            <a:chExt cx="6619164" cy="632691"/>
          </a:xfrm>
        </p:grpSpPr>
        <p:sp>
          <p:nvSpPr>
            <p:cNvPr id="8" name="Figura a mano libera 7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Connettore 1 8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1 9"/>
            <p:cNvCxnSpPr>
              <a:stCxn id="8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o 10"/>
          <p:cNvGrpSpPr/>
          <p:nvPr/>
        </p:nvGrpSpPr>
        <p:grpSpPr>
          <a:xfrm>
            <a:off x="3851919" y="2009667"/>
            <a:ext cx="4138015" cy="683872"/>
            <a:chOff x="1214651" y="1978925"/>
            <a:chExt cx="6619164" cy="632691"/>
          </a:xfrm>
        </p:grpSpPr>
        <p:sp>
          <p:nvSpPr>
            <p:cNvPr id="12" name="Figura a mano libera 11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Connettore 1 12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1 13"/>
            <p:cNvCxnSpPr>
              <a:stCxn id="12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Connettore 1 14"/>
          <p:cNvCxnSpPr/>
          <p:nvPr/>
        </p:nvCxnSpPr>
        <p:spPr>
          <a:xfrm>
            <a:off x="3854763" y="2355272"/>
            <a:ext cx="4141375" cy="65616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uppo 15"/>
          <p:cNvGrpSpPr/>
          <p:nvPr/>
        </p:nvGrpSpPr>
        <p:grpSpPr>
          <a:xfrm>
            <a:off x="3851919" y="1274618"/>
            <a:ext cx="4138015" cy="683872"/>
            <a:chOff x="1214651" y="1978925"/>
            <a:chExt cx="6619164" cy="632691"/>
          </a:xfrm>
        </p:grpSpPr>
        <p:sp>
          <p:nvSpPr>
            <p:cNvPr id="17" name="Figura a mano libera 16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Connettore 1 17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1 18"/>
            <p:cNvCxnSpPr>
              <a:stCxn id="17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Figura a mano libera 39"/>
          <p:cNvSpPr/>
          <p:nvPr/>
        </p:nvSpPr>
        <p:spPr>
          <a:xfrm flipH="1">
            <a:off x="577889" y="1274618"/>
            <a:ext cx="4140084" cy="2161309"/>
          </a:xfrm>
          <a:custGeom>
            <a:avLst/>
            <a:gdLst>
              <a:gd name="connsiteX0" fmla="*/ 0 w 6622473"/>
              <a:gd name="connsiteY0" fmla="*/ 0 h 2161309"/>
              <a:gd name="connsiteX1" fmla="*/ 1884218 w 6622473"/>
              <a:gd name="connsiteY1" fmla="*/ 0 h 2161309"/>
              <a:gd name="connsiteX2" fmla="*/ 2563091 w 6622473"/>
              <a:gd name="connsiteY2" fmla="*/ 110837 h 2161309"/>
              <a:gd name="connsiteX3" fmla="*/ 3325091 w 6622473"/>
              <a:gd name="connsiteY3" fmla="*/ 512618 h 2161309"/>
              <a:gd name="connsiteX4" fmla="*/ 3740727 w 6622473"/>
              <a:gd name="connsiteY4" fmla="*/ 651164 h 2161309"/>
              <a:gd name="connsiteX5" fmla="*/ 4197927 w 6622473"/>
              <a:gd name="connsiteY5" fmla="*/ 665018 h 2161309"/>
              <a:gd name="connsiteX6" fmla="*/ 6622473 w 6622473"/>
              <a:gd name="connsiteY6" fmla="*/ 678873 h 2161309"/>
              <a:gd name="connsiteX7" fmla="*/ 6622473 w 6622473"/>
              <a:gd name="connsiteY7" fmla="*/ 2161309 h 2161309"/>
              <a:gd name="connsiteX8" fmla="*/ 3934691 w 6622473"/>
              <a:gd name="connsiteY8" fmla="*/ 2147455 h 2161309"/>
              <a:gd name="connsiteX9" fmla="*/ 3629891 w 6622473"/>
              <a:gd name="connsiteY9" fmla="*/ 2092037 h 2161309"/>
              <a:gd name="connsiteX10" fmla="*/ 3297382 w 6622473"/>
              <a:gd name="connsiteY10" fmla="*/ 1981200 h 2161309"/>
              <a:gd name="connsiteX11" fmla="*/ 3089564 w 6622473"/>
              <a:gd name="connsiteY11" fmla="*/ 1870364 h 2161309"/>
              <a:gd name="connsiteX12" fmla="*/ 2618509 w 6622473"/>
              <a:gd name="connsiteY12" fmla="*/ 1607127 h 2161309"/>
              <a:gd name="connsiteX13" fmla="*/ 2327564 w 6622473"/>
              <a:gd name="connsiteY13" fmla="*/ 1524000 h 2161309"/>
              <a:gd name="connsiteX14" fmla="*/ 1870364 w 6622473"/>
              <a:gd name="connsiteY14" fmla="*/ 1468582 h 2161309"/>
              <a:gd name="connsiteX15" fmla="*/ 1233055 w 6622473"/>
              <a:gd name="connsiteY15" fmla="*/ 1454727 h 2161309"/>
              <a:gd name="connsiteX16" fmla="*/ 526473 w 6622473"/>
              <a:gd name="connsiteY16" fmla="*/ 1454727 h 2161309"/>
              <a:gd name="connsiteX17" fmla="*/ 0 w 6622473"/>
              <a:gd name="connsiteY17" fmla="*/ 1454727 h 2161309"/>
              <a:gd name="connsiteX18" fmla="*/ 0 w 6622473"/>
              <a:gd name="connsiteY18" fmla="*/ 0 h 216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622473" h="2161309">
                <a:moveTo>
                  <a:pt x="0" y="0"/>
                </a:moveTo>
                <a:lnTo>
                  <a:pt x="1884218" y="0"/>
                </a:lnTo>
                <a:lnTo>
                  <a:pt x="2563091" y="110837"/>
                </a:lnTo>
                <a:lnTo>
                  <a:pt x="3325091" y="512618"/>
                </a:lnTo>
                <a:lnTo>
                  <a:pt x="3740727" y="651164"/>
                </a:lnTo>
                <a:lnTo>
                  <a:pt x="4197927" y="665018"/>
                </a:lnTo>
                <a:lnTo>
                  <a:pt x="6622473" y="678873"/>
                </a:lnTo>
                <a:lnTo>
                  <a:pt x="6622473" y="2161309"/>
                </a:lnTo>
                <a:lnTo>
                  <a:pt x="3934691" y="2147455"/>
                </a:lnTo>
                <a:lnTo>
                  <a:pt x="3629891" y="2092037"/>
                </a:lnTo>
                <a:lnTo>
                  <a:pt x="3297382" y="1981200"/>
                </a:lnTo>
                <a:lnTo>
                  <a:pt x="3089564" y="1870364"/>
                </a:lnTo>
                <a:lnTo>
                  <a:pt x="2618509" y="1607127"/>
                </a:lnTo>
                <a:lnTo>
                  <a:pt x="2327564" y="1524000"/>
                </a:lnTo>
                <a:lnTo>
                  <a:pt x="1870364" y="1468582"/>
                </a:lnTo>
                <a:lnTo>
                  <a:pt x="1233055" y="1454727"/>
                </a:lnTo>
                <a:lnTo>
                  <a:pt x="526473" y="1454727"/>
                </a:lnTo>
                <a:lnTo>
                  <a:pt x="0" y="145472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uppo 40"/>
          <p:cNvGrpSpPr/>
          <p:nvPr/>
        </p:nvGrpSpPr>
        <p:grpSpPr>
          <a:xfrm flipH="1">
            <a:off x="582802" y="2745128"/>
            <a:ext cx="4138015" cy="683872"/>
            <a:chOff x="1214651" y="1978925"/>
            <a:chExt cx="6619164" cy="632691"/>
          </a:xfrm>
        </p:grpSpPr>
        <p:sp>
          <p:nvSpPr>
            <p:cNvPr id="59" name="Figura a mano libera 58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Connettore 1 59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1 60"/>
            <p:cNvCxnSpPr>
              <a:stCxn id="59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uppo 41"/>
          <p:cNvGrpSpPr/>
          <p:nvPr/>
        </p:nvGrpSpPr>
        <p:grpSpPr>
          <a:xfrm flipH="1">
            <a:off x="582802" y="2009667"/>
            <a:ext cx="4138015" cy="683872"/>
            <a:chOff x="1214651" y="1978925"/>
            <a:chExt cx="6619164" cy="632691"/>
          </a:xfrm>
        </p:grpSpPr>
        <p:sp>
          <p:nvSpPr>
            <p:cNvPr id="56" name="Figura a mano libera 55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Connettore 1 56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ttore 1 57"/>
            <p:cNvCxnSpPr>
              <a:stCxn id="56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Connettore 1 42"/>
          <p:cNvCxnSpPr/>
          <p:nvPr/>
        </p:nvCxnSpPr>
        <p:spPr>
          <a:xfrm flipH="1">
            <a:off x="576598" y="2355272"/>
            <a:ext cx="4141375" cy="65616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uppo 43"/>
          <p:cNvGrpSpPr/>
          <p:nvPr/>
        </p:nvGrpSpPr>
        <p:grpSpPr>
          <a:xfrm flipH="1">
            <a:off x="582802" y="1274618"/>
            <a:ext cx="4138015" cy="683872"/>
            <a:chOff x="1214651" y="1978925"/>
            <a:chExt cx="6619164" cy="632691"/>
          </a:xfrm>
        </p:grpSpPr>
        <p:sp>
          <p:nvSpPr>
            <p:cNvPr id="53" name="Figura a mano libera 52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Connettore 1 53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1 54"/>
            <p:cNvCxnSpPr>
              <a:stCxn id="53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po 20"/>
          <p:cNvGrpSpPr/>
          <p:nvPr/>
        </p:nvGrpSpPr>
        <p:grpSpPr>
          <a:xfrm>
            <a:off x="3276600" y="4710766"/>
            <a:ext cx="2590800" cy="2024611"/>
            <a:chOff x="2974289" y="4653136"/>
            <a:chExt cx="2590800" cy="1653626"/>
          </a:xfrm>
        </p:grpSpPr>
        <p:grpSp>
          <p:nvGrpSpPr>
            <p:cNvPr id="37" name="Gruppo 36"/>
            <p:cNvGrpSpPr/>
            <p:nvPr/>
          </p:nvGrpSpPr>
          <p:grpSpPr>
            <a:xfrm>
              <a:off x="2974289" y="4653136"/>
              <a:ext cx="2590800" cy="1653626"/>
              <a:chOff x="3276600" y="4761646"/>
              <a:chExt cx="2590800" cy="1653626"/>
            </a:xfrm>
          </p:grpSpPr>
          <p:grpSp>
            <p:nvGrpSpPr>
              <p:cNvPr id="45" name="Gruppo 44"/>
              <p:cNvGrpSpPr/>
              <p:nvPr/>
            </p:nvGrpSpPr>
            <p:grpSpPr>
              <a:xfrm>
                <a:off x="3768436" y="4761646"/>
                <a:ext cx="2098964" cy="1584176"/>
                <a:chOff x="2916381" y="2204864"/>
                <a:chExt cx="2098964" cy="1584176"/>
              </a:xfrm>
            </p:grpSpPr>
            <p:sp>
              <p:nvSpPr>
                <p:cNvPr id="50" name="Figura a mano libera 49"/>
                <p:cNvSpPr/>
                <p:nvPr/>
              </p:nvSpPr>
              <p:spPr>
                <a:xfrm>
                  <a:off x="4003964" y="2701636"/>
                  <a:ext cx="1011381" cy="429491"/>
                </a:xfrm>
                <a:custGeom>
                  <a:avLst/>
                  <a:gdLst>
                    <a:gd name="connsiteX0" fmla="*/ 0 w 1011381"/>
                    <a:gd name="connsiteY0" fmla="*/ 429491 h 429491"/>
                    <a:gd name="connsiteX1" fmla="*/ 277091 w 1011381"/>
                    <a:gd name="connsiteY1" fmla="*/ 13855 h 429491"/>
                    <a:gd name="connsiteX2" fmla="*/ 1011381 w 1011381"/>
                    <a:gd name="connsiteY2" fmla="*/ 0 h 429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11381" h="429491">
                      <a:moveTo>
                        <a:pt x="0" y="429491"/>
                      </a:moveTo>
                      <a:lnTo>
                        <a:pt x="277091" y="13855"/>
                      </a:lnTo>
                      <a:lnTo>
                        <a:pt x="1011381" y="0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1" name="Connettore 1 50"/>
                <p:cNvCxnSpPr/>
                <p:nvPr/>
              </p:nvCxnSpPr>
              <p:spPr>
                <a:xfrm flipV="1">
                  <a:off x="3185107" y="3131127"/>
                  <a:ext cx="1026853" cy="1385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nettore 1 51"/>
                <p:cNvCxnSpPr/>
                <p:nvPr/>
              </p:nvCxnSpPr>
              <p:spPr>
                <a:xfrm>
                  <a:off x="3698533" y="3131127"/>
                  <a:ext cx="0" cy="65791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2" name="Ovale 61"/>
                <p:cNvSpPr/>
                <p:nvPr/>
              </p:nvSpPr>
              <p:spPr>
                <a:xfrm>
                  <a:off x="2916381" y="2204864"/>
                  <a:ext cx="1555058" cy="1255220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" name="CasellaDiTesto 45"/>
              <p:cNvSpPr txBox="1"/>
              <p:nvPr/>
            </p:nvSpPr>
            <p:spPr>
              <a:xfrm>
                <a:off x="3276600" y="5243124"/>
                <a:ext cx="296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E</a:t>
                </a:r>
                <a:endParaRPr lang="en-US" dirty="0"/>
              </a:p>
            </p:txBody>
          </p:sp>
          <p:sp>
            <p:nvSpPr>
              <p:cNvPr id="47" name="CasellaDiTesto 46"/>
              <p:cNvSpPr txBox="1"/>
              <p:nvPr/>
            </p:nvSpPr>
            <p:spPr>
              <a:xfrm>
                <a:off x="5377877" y="5262153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C</a:t>
                </a:r>
                <a:endParaRPr lang="en-US" dirty="0"/>
              </a:p>
            </p:txBody>
          </p:sp>
          <p:sp>
            <p:nvSpPr>
              <p:cNvPr id="48" name="CasellaDiTesto 47"/>
              <p:cNvSpPr txBox="1"/>
              <p:nvPr/>
            </p:nvSpPr>
            <p:spPr>
              <a:xfrm>
                <a:off x="4612567" y="6045940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B</a:t>
                </a:r>
                <a:endParaRPr lang="en-US" dirty="0"/>
              </a:p>
            </p:txBody>
          </p:sp>
        </p:grpSp>
        <p:sp>
          <p:nvSpPr>
            <p:cNvPr id="2" name="Figura a mano libera 1"/>
            <p:cNvSpPr/>
            <p:nvPr/>
          </p:nvSpPr>
          <p:spPr>
            <a:xfrm>
              <a:off x="3079409" y="5167585"/>
              <a:ext cx="898634" cy="425669"/>
            </a:xfrm>
            <a:custGeom>
              <a:avLst/>
              <a:gdLst>
                <a:gd name="connsiteX0" fmla="*/ 898634 w 898634"/>
                <a:gd name="connsiteY0" fmla="*/ 425669 h 425669"/>
                <a:gd name="connsiteX1" fmla="*/ 630621 w 898634"/>
                <a:gd name="connsiteY1" fmla="*/ 0 h 425669"/>
                <a:gd name="connsiteX2" fmla="*/ 0 w 898634"/>
                <a:gd name="connsiteY2" fmla="*/ 0 h 425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8634" h="425669">
                  <a:moveTo>
                    <a:pt x="898634" y="425669"/>
                  </a:moveTo>
                  <a:lnTo>
                    <a:pt x="630621" y="0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Connettore 2 19"/>
            <p:cNvCxnSpPr>
              <a:stCxn id="2" idx="0"/>
              <a:endCxn id="2" idx="1"/>
            </p:cNvCxnSpPr>
            <p:nvPr/>
          </p:nvCxnSpPr>
          <p:spPr>
            <a:xfrm flipH="1" flipV="1">
              <a:off x="3710030" y="5167585"/>
              <a:ext cx="268013" cy="42566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CasellaDiTesto 62"/>
          <p:cNvSpPr txBox="1"/>
          <p:nvPr/>
        </p:nvSpPr>
        <p:spPr>
          <a:xfrm>
            <a:off x="1167138" y="661391"/>
            <a:ext cx="1207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Emettitore</a:t>
            </a:r>
            <a:endParaRPr lang="en-US" b="1" dirty="0"/>
          </a:p>
        </p:txBody>
      </p:sp>
      <p:sp>
        <p:nvSpPr>
          <p:cNvPr id="64" name="CasellaDiTesto 63"/>
          <p:cNvSpPr txBox="1"/>
          <p:nvPr/>
        </p:nvSpPr>
        <p:spPr>
          <a:xfrm>
            <a:off x="5742502" y="661391"/>
            <a:ext cx="1129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Collettore</a:t>
            </a:r>
            <a:endParaRPr lang="en-US" b="1" dirty="0"/>
          </a:p>
        </p:txBody>
      </p:sp>
      <p:sp>
        <p:nvSpPr>
          <p:cNvPr id="65" name="CasellaDiTesto 64"/>
          <p:cNvSpPr txBox="1"/>
          <p:nvPr/>
        </p:nvSpPr>
        <p:spPr>
          <a:xfrm>
            <a:off x="3917588" y="661391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Base</a:t>
            </a:r>
            <a:endParaRPr lang="en-US" b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2464382" y="3617904"/>
            <a:ext cx="4296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/>
              <a:t>t</a:t>
            </a:r>
            <a:r>
              <a:rPr lang="it-IT" sz="3600" b="1" dirty="0" smtClean="0"/>
              <a:t>ransistor </a:t>
            </a:r>
            <a:r>
              <a:rPr lang="it-IT" sz="3600" b="1" dirty="0" err="1" smtClean="0"/>
              <a:t>npn</a:t>
            </a:r>
            <a:r>
              <a:rPr lang="it-IT" sz="3600" b="1" dirty="0" smtClean="0"/>
              <a:t> </a:t>
            </a:r>
            <a:r>
              <a:rPr lang="it-IT" sz="2000" b="1" dirty="0" smtClean="0"/>
              <a:t>all’equilibrio</a:t>
            </a:r>
            <a:endParaRPr lang="en-US" sz="2000" b="1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-5028" y="0"/>
            <a:ext cx="6631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Struttura </a:t>
            </a:r>
            <a:r>
              <a:rPr lang="it-IT" sz="2800" b="1" dirty="0" err="1" smtClean="0"/>
              <a:t>npn</a:t>
            </a:r>
            <a:r>
              <a:rPr lang="it-IT" sz="2800" b="1" dirty="0" smtClean="0"/>
              <a:t> e </a:t>
            </a:r>
            <a:r>
              <a:rPr lang="it-IT" sz="2800" b="1" dirty="0" err="1" smtClean="0"/>
              <a:t>pnp</a:t>
            </a:r>
            <a:r>
              <a:rPr lang="it-IT" sz="2800" b="1" dirty="0" smtClean="0"/>
              <a:t>, terminologia e simboli</a:t>
            </a:r>
            <a:endParaRPr lang="en-US" sz="2800" b="1" dirty="0"/>
          </a:p>
        </p:txBody>
      </p:sp>
      <p:cxnSp>
        <p:nvCxnSpPr>
          <p:cNvPr id="25" name="Connettore 2 24"/>
          <p:cNvCxnSpPr/>
          <p:nvPr/>
        </p:nvCxnSpPr>
        <p:spPr>
          <a:xfrm>
            <a:off x="3100657" y="5340630"/>
            <a:ext cx="0" cy="118572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2625847" y="5775289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</a:t>
            </a:r>
            <a:r>
              <a:rPr lang="it-IT" baseline="-25000" dirty="0" smtClean="0"/>
              <a:t>EB</a:t>
            </a:r>
            <a:endParaRPr lang="en-US" baseline="-25000" dirty="0"/>
          </a:p>
        </p:txBody>
      </p:sp>
      <p:cxnSp>
        <p:nvCxnSpPr>
          <p:cNvPr id="66" name="Connettore 2 65"/>
          <p:cNvCxnSpPr/>
          <p:nvPr/>
        </p:nvCxnSpPr>
        <p:spPr>
          <a:xfrm>
            <a:off x="6012096" y="5301455"/>
            <a:ext cx="0" cy="118572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asellaDiTesto 66"/>
          <p:cNvSpPr txBox="1"/>
          <p:nvPr/>
        </p:nvSpPr>
        <p:spPr>
          <a:xfrm>
            <a:off x="6033657" y="5752452"/>
            <a:ext cx="479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</a:t>
            </a:r>
            <a:r>
              <a:rPr lang="it-IT" baseline="-25000" dirty="0"/>
              <a:t>C</a:t>
            </a:r>
            <a:r>
              <a:rPr lang="it-IT" baseline="-25000" dirty="0" smtClean="0"/>
              <a:t>B</a:t>
            </a:r>
            <a:endParaRPr lang="en-US" baseline="-25000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6626467" y="5798618"/>
            <a:ext cx="2083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i="1"/>
            </a:lvl1pPr>
          </a:lstStyle>
          <a:p>
            <a:r>
              <a:rPr lang="it-IT" dirty="0"/>
              <a:t>Tensione tra base e collettore</a:t>
            </a:r>
            <a:endParaRPr lang="en-US" dirty="0"/>
          </a:p>
        </p:txBody>
      </p:sp>
      <p:sp>
        <p:nvSpPr>
          <p:cNvPr id="68" name="CasellaDiTesto 67"/>
          <p:cNvSpPr txBox="1"/>
          <p:nvPr/>
        </p:nvSpPr>
        <p:spPr>
          <a:xfrm>
            <a:off x="582802" y="5867622"/>
            <a:ext cx="2083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Tensione tra base e </a:t>
            </a:r>
            <a:r>
              <a:rPr lang="it-IT" sz="1200" i="1" dirty="0" err="1" smtClean="0"/>
              <a:t>emettirore</a:t>
            </a:r>
            <a:endParaRPr lang="en-US" sz="1200" i="1" dirty="0"/>
          </a:p>
        </p:txBody>
      </p:sp>
      <p:cxnSp>
        <p:nvCxnSpPr>
          <p:cNvPr id="69" name="Connettore 2 68"/>
          <p:cNvCxnSpPr/>
          <p:nvPr/>
        </p:nvCxnSpPr>
        <p:spPr>
          <a:xfrm flipH="1">
            <a:off x="3247806" y="4572011"/>
            <a:ext cx="2722015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asellaDiTesto 69"/>
          <p:cNvSpPr txBox="1"/>
          <p:nvPr/>
        </p:nvSpPr>
        <p:spPr>
          <a:xfrm>
            <a:off x="3460550" y="4261075"/>
            <a:ext cx="28915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Tensione tra base e </a:t>
            </a:r>
            <a:r>
              <a:rPr lang="it-IT" sz="1200" i="1" dirty="0" err="1" smtClean="0"/>
              <a:t>emettirore</a:t>
            </a:r>
            <a:r>
              <a:rPr lang="it-IT" sz="1200" i="1" dirty="0" smtClean="0"/>
              <a:t> </a:t>
            </a:r>
            <a:r>
              <a:rPr lang="it-IT" dirty="0" smtClean="0"/>
              <a:t>V</a:t>
            </a:r>
            <a:r>
              <a:rPr lang="it-IT" baseline="-25000" dirty="0" smtClean="0"/>
              <a:t>EC</a:t>
            </a:r>
            <a:endParaRPr lang="en-US" baseline="-25000" dirty="0"/>
          </a:p>
          <a:p>
            <a:endParaRPr lang="en-US" sz="1200" i="1" dirty="0"/>
          </a:p>
        </p:txBody>
      </p:sp>
      <p:sp>
        <p:nvSpPr>
          <p:cNvPr id="78" name="Rettangolo 77"/>
          <p:cNvSpPr/>
          <p:nvPr/>
        </p:nvSpPr>
        <p:spPr>
          <a:xfrm>
            <a:off x="6644463" y="4284537"/>
            <a:ext cx="221823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V</a:t>
            </a:r>
            <a:r>
              <a:rPr lang="it-IT" baseline="-25000" dirty="0" smtClean="0"/>
              <a:t>EC</a:t>
            </a:r>
            <a:r>
              <a:rPr lang="it-IT" dirty="0" smtClean="0"/>
              <a:t>= V</a:t>
            </a:r>
            <a:r>
              <a:rPr lang="it-IT" baseline="-25000" dirty="0" smtClean="0"/>
              <a:t>EB</a:t>
            </a:r>
            <a:r>
              <a:rPr lang="it-IT" dirty="0" smtClean="0"/>
              <a:t>+V</a:t>
            </a:r>
            <a:r>
              <a:rPr lang="it-IT" baseline="-25000" dirty="0" smtClean="0"/>
              <a:t>BC</a:t>
            </a:r>
            <a:r>
              <a:rPr lang="it-IT" dirty="0"/>
              <a:t> = </a:t>
            </a:r>
            <a:r>
              <a:rPr lang="it-IT" dirty="0" smtClean="0"/>
              <a:t>V</a:t>
            </a:r>
            <a:r>
              <a:rPr lang="it-IT" baseline="-25000" dirty="0" smtClean="0"/>
              <a:t>EB</a:t>
            </a:r>
            <a:r>
              <a:rPr lang="it-IT" dirty="0" smtClean="0"/>
              <a:t>-V</a:t>
            </a:r>
            <a:r>
              <a:rPr lang="it-IT" baseline="-25000" dirty="0" smtClean="0"/>
              <a:t>CB</a:t>
            </a:r>
            <a:endParaRPr lang="en-US" baseline="-25000" dirty="0"/>
          </a:p>
          <a:p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76919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ggetto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123205"/>
              </p:ext>
            </p:extLst>
          </p:nvPr>
        </p:nvGraphicFramePr>
        <p:xfrm>
          <a:off x="2664373" y="1087839"/>
          <a:ext cx="4094392" cy="929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3" name="Equazione" r:id="rId3" imgW="1854000" imgH="419040" progId="Equation.3">
                  <p:embed/>
                </p:oleObj>
              </mc:Choice>
              <mc:Fallback>
                <p:oleObj name="Equazione" r:id="rId3" imgW="18540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4373" y="1087839"/>
                        <a:ext cx="4094392" cy="9293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ggetto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154693"/>
              </p:ext>
            </p:extLst>
          </p:nvPr>
        </p:nvGraphicFramePr>
        <p:xfrm>
          <a:off x="2506716" y="2040884"/>
          <a:ext cx="4301142" cy="937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4" name="Equazione" r:id="rId5" imgW="1930320" imgH="419040" progId="Equation.3">
                  <p:embed/>
                </p:oleObj>
              </mc:Choice>
              <mc:Fallback>
                <p:oleObj name="Equazione" r:id="rId5" imgW="19303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6716" y="2040884"/>
                        <a:ext cx="4301142" cy="9375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CasellaDiTesto 46"/>
          <p:cNvSpPr txBox="1"/>
          <p:nvPr/>
        </p:nvSpPr>
        <p:spPr>
          <a:xfrm>
            <a:off x="512139" y="10621"/>
            <a:ext cx="81197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600" dirty="0" smtClean="0"/>
              <a:t>Correnti di elettroni</a:t>
            </a:r>
          </a:p>
          <a:p>
            <a:pPr algn="ctr"/>
            <a:r>
              <a:rPr lang="it-IT" sz="2800" dirty="0"/>
              <a:t>sui bordi </a:t>
            </a:r>
            <a:r>
              <a:rPr lang="it-IT" sz="2800" dirty="0" smtClean="0"/>
              <a:t>delle regioni neutre </a:t>
            </a:r>
            <a:r>
              <a:rPr lang="it-IT" sz="2800" dirty="0"/>
              <a:t>di </a:t>
            </a:r>
            <a:r>
              <a:rPr lang="it-IT" sz="2800" dirty="0" smtClean="0"/>
              <a:t>emettitore e collettore</a:t>
            </a:r>
            <a:endParaRPr lang="en-US" sz="28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709448" y="1423416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</a:t>
            </a:r>
            <a:r>
              <a:rPr lang="it-IT" dirty="0" smtClean="0"/>
              <a:t>n x=-</a:t>
            </a:r>
            <a:r>
              <a:rPr lang="it-IT" dirty="0" err="1" smtClean="0"/>
              <a:t>x</a:t>
            </a:r>
            <a:r>
              <a:rPr lang="it-IT" baseline="-25000" dirty="0" err="1" smtClean="0"/>
              <a:t>E</a:t>
            </a:r>
            <a:endParaRPr lang="en-US" baseline="-250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746230" y="2324991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</a:t>
            </a:r>
            <a:r>
              <a:rPr lang="it-IT" dirty="0" smtClean="0"/>
              <a:t>n x=</a:t>
            </a:r>
            <a:r>
              <a:rPr lang="it-IT" dirty="0" err="1" smtClean="0"/>
              <a:t>x</a:t>
            </a:r>
            <a:r>
              <a:rPr lang="it-IT" baseline="-25000" dirty="0" err="1" smtClean="0"/>
              <a:t>C</a:t>
            </a:r>
            <a:endParaRPr lang="en-US" baseline="-250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1727891" y="2858859"/>
            <a:ext cx="557934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600" dirty="0" smtClean="0"/>
              <a:t>Correnti di lacune </a:t>
            </a:r>
          </a:p>
          <a:p>
            <a:pPr algn="ctr"/>
            <a:r>
              <a:rPr lang="it-IT" sz="2800" dirty="0" smtClean="0"/>
              <a:t>sui bordi della regione neutra di base</a:t>
            </a:r>
            <a:endParaRPr lang="en-US" sz="2800" dirty="0"/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3026"/>
              </p:ext>
            </p:extLst>
          </p:nvPr>
        </p:nvGraphicFramePr>
        <p:xfrm>
          <a:off x="-53754" y="3915792"/>
          <a:ext cx="9166225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5" name="Equazione" r:id="rId7" imgW="4114800" imgH="685800" progId="Equation.3">
                  <p:embed/>
                </p:oleObj>
              </mc:Choice>
              <mc:Fallback>
                <p:oleObj name="Equazione" r:id="rId7" imgW="4114800" imgH="68580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3754" y="3915792"/>
                        <a:ext cx="9166225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955593"/>
              </p:ext>
            </p:extLst>
          </p:nvPr>
        </p:nvGraphicFramePr>
        <p:xfrm>
          <a:off x="-36513" y="5325414"/>
          <a:ext cx="9217026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6" name="Equazione" r:id="rId9" imgW="4114800" imgH="685800" progId="Equation.3">
                  <p:embed/>
                </p:oleObj>
              </mc:Choice>
              <mc:Fallback>
                <p:oleObj name="Equazione" r:id="rId9" imgW="4114800" imgH="68580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3" y="5325414"/>
                        <a:ext cx="9217026" cy="154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asellaDiTesto 18"/>
          <p:cNvSpPr txBox="1"/>
          <p:nvPr/>
        </p:nvSpPr>
        <p:spPr>
          <a:xfrm>
            <a:off x="773568" y="3688347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</a:t>
            </a:r>
            <a:r>
              <a:rPr lang="it-IT" dirty="0" smtClean="0"/>
              <a:t>n x=0</a:t>
            </a:r>
            <a:endParaRPr lang="en-US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749524" y="5075761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</a:t>
            </a:r>
            <a:r>
              <a:rPr lang="it-IT" dirty="0" smtClean="0"/>
              <a:t>n x=W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75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2817737" y="-4835"/>
            <a:ext cx="27946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/>
              <a:t>Correnti totali</a:t>
            </a:r>
            <a:endParaRPr lang="en-US" sz="3600" dirty="0"/>
          </a:p>
        </p:txBody>
      </p:sp>
      <p:grpSp>
        <p:nvGrpSpPr>
          <p:cNvPr id="14" name="Gruppo 13"/>
          <p:cNvGrpSpPr/>
          <p:nvPr/>
        </p:nvGrpSpPr>
        <p:grpSpPr>
          <a:xfrm>
            <a:off x="0" y="1503438"/>
            <a:ext cx="9166091" cy="2387579"/>
            <a:chOff x="0" y="1503438"/>
            <a:chExt cx="9166091" cy="2387579"/>
          </a:xfrm>
        </p:grpSpPr>
        <p:graphicFrame>
          <p:nvGraphicFramePr>
            <p:cNvPr id="4" name="Oggetto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6970811"/>
                </p:ext>
              </p:extLst>
            </p:nvPr>
          </p:nvGraphicFramePr>
          <p:xfrm>
            <a:off x="0" y="1503438"/>
            <a:ext cx="9166091" cy="15336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32" name="Equazione" r:id="rId3" imgW="4114800" imgH="685800" progId="Equation.3">
                    <p:embed/>
                  </p:oleObj>
                </mc:Choice>
                <mc:Fallback>
                  <p:oleObj name="Equazione" r:id="rId3" imgW="4114800" imgH="685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1503438"/>
                          <a:ext cx="9166091" cy="15336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ggetto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57575471"/>
                </p:ext>
              </p:extLst>
            </p:nvPr>
          </p:nvGraphicFramePr>
          <p:xfrm>
            <a:off x="1430060" y="2959635"/>
            <a:ext cx="4103523" cy="9313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33" name="Equazione" r:id="rId5" imgW="1854200" imgH="419100" progId="Equation.3">
                    <p:embed/>
                  </p:oleObj>
                </mc:Choice>
                <mc:Fallback>
                  <p:oleObj name="Equazione" r:id="rId5" imgW="1854200" imgH="4191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0060" y="2959635"/>
                          <a:ext cx="4103523" cy="9313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Rettangolo arrotondato 4"/>
            <p:cNvSpPr/>
            <p:nvPr/>
          </p:nvSpPr>
          <p:spPr>
            <a:xfrm>
              <a:off x="3515711" y="1566503"/>
              <a:ext cx="1954924" cy="935056"/>
            </a:xfrm>
            <a:prstGeom prst="roundRect">
              <a:avLst>
                <a:gd name="adj" fmla="val 27084"/>
              </a:avLst>
            </a:prstGeom>
            <a:solidFill>
              <a:srgbClr val="FFFF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ttangolo arrotondato 8"/>
            <p:cNvSpPr/>
            <p:nvPr/>
          </p:nvSpPr>
          <p:spPr>
            <a:xfrm>
              <a:off x="3515591" y="2955961"/>
              <a:ext cx="1954924" cy="935056"/>
            </a:xfrm>
            <a:prstGeom prst="roundRect">
              <a:avLst>
                <a:gd name="adj" fmla="val 27084"/>
              </a:avLst>
            </a:prstGeom>
            <a:solidFill>
              <a:srgbClr val="FFFF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uppo 14"/>
          <p:cNvGrpSpPr/>
          <p:nvPr/>
        </p:nvGrpSpPr>
        <p:grpSpPr>
          <a:xfrm>
            <a:off x="-1" y="4534191"/>
            <a:ext cx="9218040" cy="2186256"/>
            <a:chOff x="-1" y="4534191"/>
            <a:chExt cx="9218040" cy="2186256"/>
          </a:xfrm>
        </p:grpSpPr>
        <p:graphicFrame>
          <p:nvGraphicFramePr>
            <p:cNvPr id="7" name="Oggetto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04825058"/>
                </p:ext>
              </p:extLst>
            </p:nvPr>
          </p:nvGraphicFramePr>
          <p:xfrm>
            <a:off x="-1" y="4534191"/>
            <a:ext cx="9218040" cy="15431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34" name="Equazione" r:id="rId7" imgW="4114800" imgH="685800" progId="Equation.3">
                    <p:embed/>
                  </p:oleObj>
                </mc:Choice>
                <mc:Fallback>
                  <p:oleObj name="Equazione" r:id="rId7" imgW="4114800" imgH="685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1" y="4534191"/>
                          <a:ext cx="9218040" cy="15431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ggetto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81467426"/>
                </p:ext>
              </p:extLst>
            </p:nvPr>
          </p:nvGraphicFramePr>
          <p:xfrm>
            <a:off x="3637408" y="5805371"/>
            <a:ext cx="4198060" cy="9150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35" name="Equazione" r:id="rId9" imgW="1930320" imgH="419040" progId="Equation.3">
                    <p:embed/>
                  </p:oleObj>
                </mc:Choice>
                <mc:Fallback>
                  <p:oleObj name="Equazione" r:id="rId9" imgW="193032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7408" y="5805371"/>
                          <a:ext cx="4198060" cy="9150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ttangolo arrotondato 9"/>
            <p:cNvSpPr/>
            <p:nvPr/>
          </p:nvSpPr>
          <p:spPr>
            <a:xfrm>
              <a:off x="5801714" y="4613204"/>
              <a:ext cx="1954924" cy="935056"/>
            </a:xfrm>
            <a:prstGeom prst="roundRect">
              <a:avLst>
                <a:gd name="adj" fmla="val 27084"/>
              </a:avLst>
            </a:prstGeom>
            <a:solidFill>
              <a:srgbClr val="92D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ttangolo arrotondato 10"/>
            <p:cNvSpPr/>
            <p:nvPr/>
          </p:nvSpPr>
          <p:spPr>
            <a:xfrm>
              <a:off x="5801714" y="5785391"/>
              <a:ext cx="1954924" cy="935056"/>
            </a:xfrm>
            <a:prstGeom prst="roundRect">
              <a:avLst>
                <a:gd name="adj" fmla="val 27084"/>
              </a:avLst>
            </a:prstGeom>
            <a:solidFill>
              <a:srgbClr val="92D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0644788"/>
              </p:ext>
            </p:extLst>
          </p:nvPr>
        </p:nvGraphicFramePr>
        <p:xfrm>
          <a:off x="270863" y="652371"/>
          <a:ext cx="2336563" cy="655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6" name="Equazione" r:id="rId11" imgW="774360" imgH="215640" progId="Equation.3">
                  <p:embed/>
                </p:oleObj>
              </mc:Choice>
              <mc:Fallback>
                <p:oleObj name="Equazione" r:id="rId11" imgW="774360" imgH="215640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63" y="652371"/>
                        <a:ext cx="2336563" cy="655536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B0F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530422"/>
              </p:ext>
            </p:extLst>
          </p:nvPr>
        </p:nvGraphicFramePr>
        <p:xfrm>
          <a:off x="3324773" y="641496"/>
          <a:ext cx="23368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7" name="Equazione" r:id="rId13" imgW="774360" imgH="215640" progId="Equation.3">
                  <p:embed/>
                </p:oleObj>
              </mc:Choice>
              <mc:Fallback>
                <p:oleObj name="Equazione" r:id="rId13" imgW="774360" imgH="21564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4773" y="641496"/>
                        <a:ext cx="2336800" cy="65563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B0F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859337"/>
              </p:ext>
            </p:extLst>
          </p:nvPr>
        </p:nvGraphicFramePr>
        <p:xfrm>
          <a:off x="6237288" y="641496"/>
          <a:ext cx="2068512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8" name="Equazione" r:id="rId15" imgW="685800" imgH="190440" progId="Equation.3">
                  <p:embed/>
                </p:oleObj>
              </mc:Choice>
              <mc:Fallback>
                <p:oleObj name="Equazione" r:id="rId15" imgW="685800" imgH="19044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7288" y="641496"/>
                        <a:ext cx="2068512" cy="57943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C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606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972346" y="-4835"/>
            <a:ext cx="5199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/>
              <a:t>Correnti totali (</a:t>
            </a:r>
            <a:r>
              <a:rPr lang="it-IT" sz="3600" dirty="0" err="1" smtClean="0"/>
              <a:t>Ebers-Moll</a:t>
            </a:r>
            <a:r>
              <a:rPr lang="it-IT" sz="3600" dirty="0" smtClean="0"/>
              <a:t>)</a:t>
            </a:r>
            <a:endParaRPr lang="en-US" sz="3600" dirty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776454"/>
              </p:ext>
            </p:extLst>
          </p:nvPr>
        </p:nvGraphicFramePr>
        <p:xfrm>
          <a:off x="795337" y="697780"/>
          <a:ext cx="7553325" cy="281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9" name="Equazione" r:id="rId3" imgW="3390840" imgH="1257120" progId="Equation.3">
                  <p:embed/>
                </p:oleObj>
              </mc:Choice>
              <mc:Fallback>
                <p:oleObj name="Equazione" r:id="rId3" imgW="339084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337" y="697780"/>
                        <a:ext cx="7553325" cy="28114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449004"/>
              </p:ext>
            </p:extLst>
          </p:nvPr>
        </p:nvGraphicFramePr>
        <p:xfrm>
          <a:off x="454747" y="3526328"/>
          <a:ext cx="4519036" cy="1596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0" name="Equazione" r:id="rId5" imgW="2552400" imgH="901440" progId="Equation.3">
                  <p:embed/>
                </p:oleObj>
              </mc:Choice>
              <mc:Fallback>
                <p:oleObj name="Equazione" r:id="rId5" imgW="255240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747" y="3526328"/>
                        <a:ext cx="4519036" cy="1596539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601291"/>
              </p:ext>
            </p:extLst>
          </p:nvPr>
        </p:nvGraphicFramePr>
        <p:xfrm>
          <a:off x="457633" y="5136718"/>
          <a:ext cx="4541837" cy="159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1" name="Equazione" r:id="rId7" imgW="2565360" imgH="901440" progId="Equation.3">
                  <p:embed/>
                </p:oleObj>
              </mc:Choice>
              <mc:Fallback>
                <p:oleObj name="Equazione" r:id="rId7" imgW="256536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633" y="5136718"/>
                        <a:ext cx="4541837" cy="1597025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212522"/>
              </p:ext>
            </p:extLst>
          </p:nvPr>
        </p:nvGraphicFramePr>
        <p:xfrm>
          <a:off x="5077931" y="3564140"/>
          <a:ext cx="3061190" cy="1630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2" name="Equazione" r:id="rId9" imgW="1600200" imgH="850680" progId="Equation.3">
                  <p:embed/>
                </p:oleObj>
              </mc:Choice>
              <mc:Fallback>
                <p:oleObj name="Equazione" r:id="rId9" imgW="1600200" imgH="850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77931" y="3564140"/>
                        <a:ext cx="3061190" cy="1630176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5029199" y="5202620"/>
            <a:ext cx="4114801" cy="160043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it-IT" sz="1400" i="1" dirty="0" smtClean="0"/>
          </a:p>
          <a:p>
            <a:r>
              <a:rPr lang="it-IT" sz="1400" i="1" dirty="0" smtClean="0"/>
              <a:t>I coefficienti a</a:t>
            </a:r>
            <a:r>
              <a:rPr lang="it-IT" sz="1400" i="1" baseline="-25000" dirty="0" smtClean="0"/>
              <a:t>11</a:t>
            </a:r>
            <a:r>
              <a:rPr lang="it-IT" sz="1400" i="1" dirty="0" smtClean="0"/>
              <a:t>, a</a:t>
            </a:r>
            <a:r>
              <a:rPr lang="it-IT" sz="1400" i="1" baseline="-25000" dirty="0" smtClean="0"/>
              <a:t>12</a:t>
            </a:r>
            <a:r>
              <a:rPr lang="it-IT" sz="1400" i="1" dirty="0" smtClean="0"/>
              <a:t>, a</a:t>
            </a:r>
            <a:r>
              <a:rPr lang="it-IT" sz="1400" i="1" baseline="-25000" dirty="0" smtClean="0"/>
              <a:t>21</a:t>
            </a:r>
            <a:r>
              <a:rPr lang="it-IT" sz="1400" i="1" dirty="0" smtClean="0"/>
              <a:t>, a</a:t>
            </a:r>
            <a:r>
              <a:rPr lang="it-IT" sz="1400" i="1" baseline="-25000" dirty="0" smtClean="0"/>
              <a:t>22</a:t>
            </a:r>
            <a:r>
              <a:rPr lang="it-IT" sz="1400" i="1" dirty="0" smtClean="0"/>
              <a:t>,</a:t>
            </a:r>
            <a:endParaRPr lang="en-US" sz="1400" i="1" dirty="0"/>
          </a:p>
          <a:p>
            <a:r>
              <a:rPr lang="it-IT" sz="1400" i="1" dirty="0"/>
              <a:t>s</a:t>
            </a:r>
            <a:r>
              <a:rPr lang="it-IT" sz="1400" i="1" dirty="0" smtClean="0"/>
              <a:t>ono utilizzati nel libro nel capitolo 4.2 per illustrare il modo attivo.</a:t>
            </a:r>
          </a:p>
          <a:p>
            <a:r>
              <a:rPr lang="it-IT" sz="1400" i="1" dirty="0" smtClean="0"/>
              <a:t>Solo successivamente (formule 4.59) vengono identificati con i coefficienti di </a:t>
            </a:r>
            <a:r>
              <a:rPr lang="it-IT" sz="1400" i="1" dirty="0" err="1" smtClean="0"/>
              <a:t>Ebers-Moll</a:t>
            </a:r>
            <a:r>
              <a:rPr lang="it-IT" sz="1400" i="1" dirty="0" smtClean="0"/>
              <a:t>.</a:t>
            </a:r>
            <a:endParaRPr lang="en-US" sz="1400" i="1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1158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01214" y="26696"/>
            <a:ext cx="57415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600" b="1" dirty="0" smtClean="0"/>
              <a:t>Amplificazione</a:t>
            </a:r>
          </a:p>
          <a:p>
            <a:pPr algn="ctr"/>
            <a:r>
              <a:rPr lang="it-IT" sz="3600" dirty="0" smtClean="0"/>
              <a:t>Coefficienti per il modo attivo</a:t>
            </a:r>
            <a:endParaRPr lang="en-US" sz="36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16" y="1346928"/>
            <a:ext cx="5499976" cy="224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5588393" y="1346928"/>
            <a:ext cx="35556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Sono di interesse i rapporti tra la corrente in uscita I</a:t>
            </a:r>
            <a:r>
              <a:rPr lang="it-IT" baseline="-25000" dirty="0" smtClean="0"/>
              <a:t>C</a:t>
            </a:r>
            <a:r>
              <a:rPr lang="it-IT" dirty="0" smtClean="0"/>
              <a:t>  e le altre correnti </a:t>
            </a:r>
          </a:p>
          <a:p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588393" y="2247116"/>
            <a:ext cx="3555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/>
              <a:t>Possiamo intendere la corrente di lacune tra base ed emettitore come il «consumo» del dispositivo per far passare elettroni tra emettitore e collettore.</a:t>
            </a:r>
            <a:endParaRPr lang="en-US" sz="1400" dirty="0"/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037470"/>
              </p:ext>
            </p:extLst>
          </p:nvPr>
        </p:nvGraphicFramePr>
        <p:xfrm>
          <a:off x="5116758" y="3641264"/>
          <a:ext cx="1344549" cy="672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1" name="Equazione" r:id="rId4" imgW="812520" imgH="406080" progId="Equation.3">
                  <p:embed/>
                </p:oleObj>
              </mc:Choice>
              <mc:Fallback>
                <p:oleObj name="Equazione" r:id="rId4" imgW="812520" imgH="40608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758" y="3641264"/>
                        <a:ext cx="1344549" cy="6728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88416" y="3825930"/>
            <a:ext cx="4541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Coefficiente di amplificazione in base comune:</a:t>
            </a:r>
            <a:endParaRPr lang="en-US" dirty="0"/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046096"/>
              </p:ext>
            </p:extLst>
          </p:nvPr>
        </p:nvGraphicFramePr>
        <p:xfrm>
          <a:off x="5125080" y="5311030"/>
          <a:ext cx="926626" cy="707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2" name="Equazione" r:id="rId6" imgW="533160" imgH="406080" progId="Equation.3">
                  <p:embed/>
                </p:oleObj>
              </mc:Choice>
              <mc:Fallback>
                <p:oleObj name="Equazione" r:id="rId6" imgW="533160" imgH="40608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5080" y="5311030"/>
                        <a:ext cx="926626" cy="7070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991760"/>
              </p:ext>
            </p:extLst>
          </p:nvPr>
        </p:nvGraphicFramePr>
        <p:xfrm>
          <a:off x="5138462" y="4378625"/>
          <a:ext cx="1118059" cy="98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3" name="Equazione" r:id="rId8" imgW="634680" imgH="558720" progId="Equation.3">
                  <p:embed/>
                </p:oleObj>
              </mc:Choice>
              <mc:Fallback>
                <p:oleObj name="Equazione" r:id="rId8" imgW="634680" imgH="558720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8462" y="4378625"/>
                        <a:ext cx="1118059" cy="9829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88416" y="4597705"/>
            <a:ext cx="2511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Efficienza dell’emettitore</a:t>
            </a:r>
            <a:endParaRPr lang="en-US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88416" y="5464073"/>
            <a:ext cx="2727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Fattore di trasporto in base</a:t>
            </a:r>
            <a:endParaRPr lang="en-US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747640" y="5480002"/>
            <a:ext cx="23963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Più sono prossimi all’unità, migliore è il dispositivo.</a:t>
            </a:r>
            <a:endParaRPr lang="en-US" dirty="0"/>
          </a:p>
        </p:txBody>
      </p:sp>
      <p:sp>
        <p:nvSpPr>
          <p:cNvPr id="14" name="Parentesi graffa chiusa 13"/>
          <p:cNvSpPr/>
          <p:nvPr/>
        </p:nvSpPr>
        <p:spPr>
          <a:xfrm>
            <a:off x="6274676" y="3589447"/>
            <a:ext cx="472965" cy="25275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gget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9748727"/>
              </p:ext>
            </p:extLst>
          </p:nvPr>
        </p:nvGraphicFramePr>
        <p:xfrm>
          <a:off x="7117858" y="4597705"/>
          <a:ext cx="1143273" cy="417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4" name="Equazione" r:id="rId10" imgW="520560" imgH="190440" progId="Equation.3">
                  <p:embed/>
                </p:oleObj>
              </mc:Choice>
              <mc:Fallback>
                <p:oleObj name="Equazione" r:id="rId10" imgW="520560" imgH="19044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7858" y="4597705"/>
                        <a:ext cx="1143273" cy="4176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650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012925"/>
              </p:ext>
            </p:extLst>
          </p:nvPr>
        </p:nvGraphicFramePr>
        <p:xfrm>
          <a:off x="5721062" y="673702"/>
          <a:ext cx="1686432" cy="619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8" name="Equazione" r:id="rId3" imgW="520560" imgH="190440" progId="Equation.3">
                  <p:embed/>
                </p:oleObj>
              </mc:Choice>
              <mc:Fallback>
                <p:oleObj name="Equazione" r:id="rId3" imgW="52056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21062" y="673702"/>
                        <a:ext cx="1686432" cy="6190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402995"/>
              </p:ext>
            </p:extLst>
          </p:nvPr>
        </p:nvGraphicFramePr>
        <p:xfrm>
          <a:off x="0" y="1758957"/>
          <a:ext cx="3531476" cy="1436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9" name="Equazione" r:id="rId5" imgW="2286000" imgH="927000" progId="Equation.3">
                  <p:embed/>
                </p:oleObj>
              </mc:Choice>
              <mc:Fallback>
                <p:oleObj name="Equazione" r:id="rId5" imgW="2286000" imgH="9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58957"/>
                        <a:ext cx="3531476" cy="1436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171700"/>
              </p:ext>
            </p:extLst>
          </p:nvPr>
        </p:nvGraphicFramePr>
        <p:xfrm>
          <a:off x="0" y="3125889"/>
          <a:ext cx="3545331" cy="1441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0" name="Equazione" r:id="rId7" imgW="2286000" imgH="927000" progId="Equation.3">
                  <p:embed/>
                </p:oleObj>
              </mc:Choice>
              <mc:Fallback>
                <p:oleObj name="Equazione" r:id="rId7" imgW="2286000" imgH="9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25889"/>
                        <a:ext cx="3545331" cy="14417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485576"/>
              </p:ext>
            </p:extLst>
          </p:nvPr>
        </p:nvGraphicFramePr>
        <p:xfrm>
          <a:off x="0" y="933564"/>
          <a:ext cx="3200400" cy="791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1" name="Equazione" r:id="rId9" imgW="1701720" imgH="419040" progId="Equation.3">
                  <p:embed/>
                </p:oleObj>
              </mc:Choice>
              <mc:Fallback>
                <p:oleObj name="Equazione" r:id="rId9" imgW="17017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33564"/>
                        <a:ext cx="3200400" cy="7914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242224"/>
              </p:ext>
            </p:extLst>
          </p:nvPr>
        </p:nvGraphicFramePr>
        <p:xfrm>
          <a:off x="5670550" y="1917700"/>
          <a:ext cx="2533650" cy="131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2" name="Equazione" r:id="rId11" imgW="1218960" imgH="634680" progId="Equation.3">
                  <p:embed/>
                </p:oleObj>
              </mc:Choice>
              <mc:Fallback>
                <p:oleObj name="Equazione" r:id="rId11" imgW="12189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0550" y="1917700"/>
                        <a:ext cx="2533650" cy="13192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200173"/>
              </p:ext>
            </p:extLst>
          </p:nvPr>
        </p:nvGraphicFramePr>
        <p:xfrm>
          <a:off x="2003452" y="4488308"/>
          <a:ext cx="7186613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3" name="Equazione" r:id="rId13" imgW="3568680" imgH="622080" progId="Equation.3">
                  <p:embed/>
                </p:oleObj>
              </mc:Choice>
              <mc:Fallback>
                <p:oleObj name="Equazione" r:id="rId13" imgW="356868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3452" y="4488308"/>
                        <a:ext cx="7186613" cy="12541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5596759" y="3477454"/>
            <a:ext cx="2682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>
                <a:solidFill>
                  <a:srgbClr val="FF0000"/>
                </a:solidFill>
              </a:rPr>
              <a:t>Indicazione per base corta</a:t>
            </a:r>
            <a:endParaRPr 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604426"/>
              </p:ext>
            </p:extLst>
          </p:nvPr>
        </p:nvGraphicFramePr>
        <p:xfrm>
          <a:off x="3768725" y="5654675"/>
          <a:ext cx="2122488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4" name="Equazione" r:id="rId15" imgW="1054080" imgH="558720" progId="Equation.3">
                  <p:embed/>
                </p:oleObj>
              </mc:Choice>
              <mc:Fallback>
                <p:oleObj name="Equazione" r:id="rId15" imgW="1054080" imgH="558720" progId="Equation.3">
                  <p:embed/>
                  <p:pic>
                    <p:nvPicPr>
                      <p:cNvPr id="0" name="Ogget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8725" y="5654675"/>
                        <a:ext cx="2122488" cy="11271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5969876" y="5742433"/>
            <a:ext cx="2481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>
                <a:solidFill>
                  <a:srgbClr val="FF0000"/>
                </a:solidFill>
              </a:rPr>
              <a:t>Indicazione per N</a:t>
            </a:r>
            <a:r>
              <a:rPr lang="it-IT" b="1" i="1" baseline="-25000" dirty="0" smtClean="0">
                <a:solidFill>
                  <a:srgbClr val="FF0000"/>
                </a:solidFill>
              </a:rPr>
              <a:t>E</a:t>
            </a:r>
            <a:r>
              <a:rPr lang="it-IT" b="1" i="1" dirty="0" smtClean="0">
                <a:solidFill>
                  <a:srgbClr val="FF0000"/>
                </a:solidFill>
              </a:rPr>
              <a:t>&gt;&gt;N</a:t>
            </a:r>
            <a:r>
              <a:rPr lang="it-IT" b="1" i="1" baseline="-25000" dirty="0" smtClean="0">
                <a:solidFill>
                  <a:srgbClr val="FF0000"/>
                </a:solidFill>
              </a:rPr>
              <a:t>D</a:t>
            </a:r>
            <a:endParaRPr lang="en-US" b="1" i="1" baseline="-25000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0" y="15766"/>
            <a:ext cx="9112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Collegamento tra coefficienti di amplificazione e parametri tecnologici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5163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626322"/>
              </p:ext>
            </p:extLst>
          </p:nvPr>
        </p:nvGraphicFramePr>
        <p:xfrm>
          <a:off x="75648" y="1570914"/>
          <a:ext cx="4519613" cy="159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6" name="Equazione" r:id="rId3" imgW="2552400" imgH="901440" progId="Equation.3">
                  <p:embed/>
                </p:oleObj>
              </mc:Choice>
              <mc:Fallback>
                <p:oleObj name="Equazione" r:id="rId3" imgW="2552400" imgH="90144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48" y="1570914"/>
                        <a:ext cx="4519613" cy="1597025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740451"/>
              </p:ext>
            </p:extLst>
          </p:nvPr>
        </p:nvGraphicFramePr>
        <p:xfrm>
          <a:off x="78823" y="3276822"/>
          <a:ext cx="4541838" cy="159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7" name="Equazione" r:id="rId5" imgW="2565360" imgH="901440" progId="Equation.3">
                  <p:embed/>
                </p:oleObj>
              </mc:Choice>
              <mc:Fallback>
                <p:oleObj name="Equazione" r:id="rId5" imgW="2565360" imgH="90144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23" y="3276822"/>
                        <a:ext cx="4541838" cy="1597025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653675"/>
              </p:ext>
            </p:extLst>
          </p:nvPr>
        </p:nvGraphicFramePr>
        <p:xfrm>
          <a:off x="42530" y="5078523"/>
          <a:ext cx="5345113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8" name="Equazione" r:id="rId7" imgW="2793960" imgH="634680" progId="Equation.3">
                  <p:embed/>
                </p:oleObj>
              </mc:Choice>
              <mc:Fallback>
                <p:oleObj name="Equazione" r:id="rId7" imgW="2793960" imgH="63468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30" y="5078523"/>
                        <a:ext cx="5345113" cy="1216025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396892" y="305194"/>
            <a:ext cx="5700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I coefficienti di </a:t>
            </a:r>
            <a:r>
              <a:rPr lang="it-IT" sz="2400" b="1" dirty="0" err="1" smtClean="0"/>
              <a:t>Ebers-Moll</a:t>
            </a:r>
            <a:r>
              <a:rPr lang="it-IT" sz="2400" b="1" dirty="0" smtClean="0"/>
              <a:t> per la base corta</a:t>
            </a:r>
            <a:endParaRPr lang="en-US" sz="2400" b="1" dirty="0"/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679381"/>
              </p:ext>
            </p:extLst>
          </p:nvPr>
        </p:nvGraphicFramePr>
        <p:xfrm>
          <a:off x="5260897" y="1921750"/>
          <a:ext cx="3883103" cy="947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9" name="Equazione" r:id="rId9" imgW="1612800" imgH="393480" progId="Equation.3">
                  <p:embed/>
                </p:oleObj>
              </mc:Choice>
              <mc:Fallback>
                <p:oleObj name="Equazione" r:id="rId9" imgW="1612800" imgH="39348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0897" y="1921750"/>
                        <a:ext cx="3883103" cy="94757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83540"/>
              </p:ext>
            </p:extLst>
          </p:nvPr>
        </p:nvGraphicFramePr>
        <p:xfrm>
          <a:off x="5265855" y="3429000"/>
          <a:ext cx="3878145" cy="953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0" name="Equazione" r:id="rId11" imgW="1600200" imgH="393480" progId="Equation.3">
                  <p:embed/>
                </p:oleObj>
              </mc:Choice>
              <mc:Fallback>
                <p:oleObj name="Equazione" r:id="rId11" imgW="1600200" imgH="39348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5855" y="3429000"/>
                        <a:ext cx="3878145" cy="95381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076156"/>
              </p:ext>
            </p:extLst>
          </p:nvPr>
        </p:nvGraphicFramePr>
        <p:xfrm>
          <a:off x="5527161" y="5186855"/>
          <a:ext cx="3616839" cy="867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1" name="Equazione" r:id="rId13" imgW="1536480" imgH="368280" progId="Equation.3">
                  <p:embed/>
                </p:oleObj>
              </mc:Choice>
              <mc:Fallback>
                <p:oleObj name="Equazione" r:id="rId13" imgW="1536480" imgH="36828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7161" y="5186855"/>
                        <a:ext cx="3616839" cy="86710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211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481999"/>
              </p:ext>
            </p:extLst>
          </p:nvPr>
        </p:nvGraphicFramePr>
        <p:xfrm>
          <a:off x="1183264" y="637741"/>
          <a:ext cx="7553325" cy="281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8" name="Equazione" r:id="rId3" imgW="3390840" imgH="1257120" progId="Equation.3">
                  <p:embed/>
                </p:oleObj>
              </mc:Choice>
              <mc:Fallback>
                <p:oleObj name="Equazione" r:id="rId3" imgW="339084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3264" y="637741"/>
                        <a:ext cx="7553325" cy="28114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51644"/>
              </p:ext>
            </p:extLst>
          </p:nvPr>
        </p:nvGraphicFramePr>
        <p:xfrm>
          <a:off x="180111" y="4065011"/>
          <a:ext cx="3451225" cy="264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9" name="Equazione" r:id="rId5" imgW="1549080" imgH="1180800" progId="Equation.3">
                  <p:embed/>
                </p:oleObj>
              </mc:Choice>
              <mc:Fallback>
                <p:oleObj name="Equazione" r:id="rId5" imgW="154908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11" y="4065011"/>
                        <a:ext cx="3451225" cy="264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80111" y="3541791"/>
            <a:ext cx="2623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Nel modo attivo:</a:t>
            </a:r>
            <a:endParaRPr lang="en-US" sz="28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492072" y="89971"/>
            <a:ext cx="6176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Misura dei coefficienti di </a:t>
            </a:r>
            <a:r>
              <a:rPr lang="it-IT" sz="3200" dirty="0" err="1" smtClean="0"/>
              <a:t>Ebers-Moll</a:t>
            </a:r>
            <a:endParaRPr lang="en-US" sz="3200" dirty="0"/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292394"/>
              </p:ext>
            </p:extLst>
          </p:nvPr>
        </p:nvGraphicFramePr>
        <p:xfrm>
          <a:off x="4244377" y="4106574"/>
          <a:ext cx="1113904" cy="813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0" name="Equazione" r:id="rId7" imgW="520560" imgH="380880" progId="Equation.3">
                  <p:embed/>
                </p:oleObj>
              </mc:Choice>
              <mc:Fallback>
                <p:oleObj name="Equazione" r:id="rId7" imgW="52056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44377" y="4106574"/>
                        <a:ext cx="1113904" cy="8138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6034494" y="4065011"/>
            <a:ext cx="310950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Fattore di amplificazione</a:t>
            </a:r>
          </a:p>
          <a:p>
            <a:r>
              <a:rPr lang="it-IT" dirty="0"/>
              <a:t>i</a:t>
            </a:r>
            <a:r>
              <a:rPr lang="it-IT" dirty="0" smtClean="0"/>
              <a:t>n base comune.</a:t>
            </a:r>
          </a:p>
          <a:p>
            <a:r>
              <a:rPr lang="it-IT" sz="1400" dirty="0" smtClean="0"/>
              <a:t>Si cerca di avere valori assai prossimi a 1</a:t>
            </a:r>
          </a:p>
        </p:txBody>
      </p:sp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6863601"/>
              </p:ext>
            </p:extLst>
          </p:nvPr>
        </p:nvGraphicFramePr>
        <p:xfrm>
          <a:off x="4043363" y="5326063"/>
          <a:ext cx="21748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1" name="Equazione" r:id="rId9" imgW="1015920" imgH="380880" progId="Equation.3">
                  <p:embed/>
                </p:oleObj>
              </mc:Choice>
              <mc:Fallback>
                <p:oleObj name="Equazione" r:id="rId9" imgW="10159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3363" y="5326063"/>
                        <a:ext cx="2174875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6244753" y="5326063"/>
            <a:ext cx="249183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Fattore di amplificazione</a:t>
            </a:r>
          </a:p>
          <a:p>
            <a:r>
              <a:rPr lang="it-IT" dirty="0"/>
              <a:t>i</a:t>
            </a:r>
            <a:r>
              <a:rPr lang="it-IT" dirty="0" smtClean="0"/>
              <a:t>n emettitore comune</a:t>
            </a:r>
          </a:p>
          <a:p>
            <a:r>
              <a:rPr lang="it-IT" sz="1400" dirty="0" smtClean="0"/>
              <a:t>Può avere valori elevatissimi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1294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907332"/>
              </p:ext>
            </p:extLst>
          </p:nvPr>
        </p:nvGraphicFramePr>
        <p:xfrm>
          <a:off x="1183264" y="637741"/>
          <a:ext cx="7553325" cy="281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0" name="Equazione" r:id="rId3" imgW="3390840" imgH="1257120" progId="Equation.3">
                  <p:embed/>
                </p:oleObj>
              </mc:Choice>
              <mc:Fallback>
                <p:oleObj name="Equazione" r:id="rId3" imgW="339084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3264" y="637741"/>
                        <a:ext cx="7553325" cy="28114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214130"/>
              </p:ext>
            </p:extLst>
          </p:nvPr>
        </p:nvGraphicFramePr>
        <p:xfrm>
          <a:off x="193675" y="4065588"/>
          <a:ext cx="3422650" cy="264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1" name="Equazione" r:id="rId5" imgW="1536480" imgH="1180800" progId="Equation.3">
                  <p:embed/>
                </p:oleObj>
              </mc:Choice>
              <mc:Fallback>
                <p:oleObj name="Equazione" r:id="rId5" imgW="153648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4065588"/>
                        <a:ext cx="3422650" cy="264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80111" y="3541791"/>
            <a:ext cx="2841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Nel modo inverso:</a:t>
            </a:r>
            <a:endParaRPr lang="en-US" sz="2800" dirty="0"/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591801"/>
              </p:ext>
            </p:extLst>
          </p:nvPr>
        </p:nvGraphicFramePr>
        <p:xfrm>
          <a:off x="4244377" y="4106574"/>
          <a:ext cx="1113904" cy="813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2" name="Equazione" r:id="rId7" imgW="520560" imgH="380880" progId="Equation.3">
                  <p:embed/>
                </p:oleObj>
              </mc:Choice>
              <mc:Fallback>
                <p:oleObj name="Equazione" r:id="rId7" imgW="52056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44377" y="4106574"/>
                        <a:ext cx="1113904" cy="8138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1492072" y="89971"/>
            <a:ext cx="6176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Misura dei coefficienti di </a:t>
            </a:r>
            <a:r>
              <a:rPr lang="it-IT" sz="3200" dirty="0" err="1" smtClean="0"/>
              <a:t>Ebers-Moll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774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91884"/>
              </p:ext>
            </p:extLst>
          </p:nvPr>
        </p:nvGraphicFramePr>
        <p:xfrm>
          <a:off x="1183264" y="637741"/>
          <a:ext cx="7553325" cy="281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8" name="Equazione" r:id="rId3" imgW="3390840" imgH="1257120" progId="Equation.3">
                  <p:embed/>
                </p:oleObj>
              </mc:Choice>
              <mc:Fallback>
                <p:oleObj name="Equazione" r:id="rId3" imgW="339084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3264" y="637741"/>
                        <a:ext cx="7553325" cy="28114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80111" y="3541791"/>
            <a:ext cx="3962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A collettore aperto (I</a:t>
            </a:r>
            <a:r>
              <a:rPr lang="it-IT" sz="2800" baseline="-25000" dirty="0" smtClean="0"/>
              <a:t>C</a:t>
            </a:r>
            <a:r>
              <a:rPr lang="it-IT" sz="2800" dirty="0" smtClean="0"/>
              <a:t>=0):</a:t>
            </a:r>
            <a:endParaRPr lang="en-US" sz="2800" dirty="0"/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7339194"/>
              </p:ext>
            </p:extLst>
          </p:nvPr>
        </p:nvGraphicFramePr>
        <p:xfrm>
          <a:off x="180111" y="4065011"/>
          <a:ext cx="4765675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9" name="Equazione" r:id="rId5" imgW="2501640" imgH="419040" progId="Equation.3">
                  <p:embed/>
                </p:oleObj>
              </mc:Choice>
              <mc:Fallback>
                <p:oleObj name="Equazione" r:id="rId5" imgW="25016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0111" y="4065011"/>
                        <a:ext cx="4765675" cy="798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0301994"/>
              </p:ext>
            </p:extLst>
          </p:nvPr>
        </p:nvGraphicFramePr>
        <p:xfrm>
          <a:off x="236538" y="4864100"/>
          <a:ext cx="5757862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0" name="Equazione" r:id="rId7" imgW="2920680" imgH="419040" progId="Equation.3">
                  <p:embed/>
                </p:oleObj>
              </mc:Choice>
              <mc:Fallback>
                <p:oleObj name="Equazione" r:id="rId7" imgW="29206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6538" y="4864100"/>
                        <a:ext cx="5757862" cy="827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6165359" y="5160350"/>
            <a:ext cx="22898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e questo dà I</a:t>
            </a:r>
            <a:r>
              <a:rPr lang="it-IT" sz="2800" baseline="-25000" dirty="0" smtClean="0"/>
              <a:t>F0</a:t>
            </a:r>
            <a:endParaRPr lang="en-US" sz="2800" baseline="-250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370109" y="4232096"/>
            <a:ext cx="12779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per cui:</a:t>
            </a:r>
            <a:endParaRPr lang="en-US" sz="2800" baseline="-25000" dirty="0"/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9108304"/>
              </p:ext>
            </p:extLst>
          </p:nvPr>
        </p:nvGraphicFramePr>
        <p:xfrm>
          <a:off x="187325" y="6269038"/>
          <a:ext cx="2478088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1" name="Equazione" r:id="rId9" imgW="1257120" imgH="190440" progId="Equation.3">
                  <p:embed/>
                </p:oleObj>
              </mc:Choice>
              <mc:Fallback>
                <p:oleObj name="Equazione" r:id="rId9" imgW="12571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6269038"/>
                        <a:ext cx="2478088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2136610" y="5683406"/>
            <a:ext cx="4680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A collettore aperto </a:t>
            </a:r>
            <a:r>
              <a:rPr lang="it-IT" sz="2800" i="1" dirty="0" smtClean="0">
                <a:solidFill>
                  <a:srgbClr val="FF0000"/>
                </a:solidFill>
              </a:rPr>
              <a:t>e</a:t>
            </a:r>
            <a:r>
              <a:rPr lang="it-IT" sz="2800" dirty="0" smtClean="0"/>
              <a:t> con V</a:t>
            </a:r>
            <a:r>
              <a:rPr lang="it-IT" sz="2800" baseline="-25000" dirty="0" smtClean="0"/>
              <a:t>EB</a:t>
            </a:r>
            <a:r>
              <a:rPr lang="it-IT" sz="2800" dirty="0" smtClean="0"/>
              <a:t>&lt;0</a:t>
            </a:r>
            <a:endParaRPr lang="en-US" sz="2800" dirty="0"/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733613"/>
              </p:ext>
            </p:extLst>
          </p:nvPr>
        </p:nvGraphicFramePr>
        <p:xfrm>
          <a:off x="3982173" y="6105525"/>
          <a:ext cx="19272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2" name="Equazione" r:id="rId11" imgW="977760" imgH="380880" progId="Equation.3">
                  <p:embed/>
                </p:oleObj>
              </mc:Choice>
              <mc:Fallback>
                <p:oleObj name="Equazione" r:id="rId11" imgW="97776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2173" y="6105525"/>
                        <a:ext cx="192722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uppo 16"/>
          <p:cNvGrpSpPr/>
          <p:nvPr/>
        </p:nvGrpSpPr>
        <p:grpSpPr>
          <a:xfrm>
            <a:off x="4945786" y="6105525"/>
            <a:ext cx="4063760" cy="557673"/>
            <a:chOff x="4945786" y="6105525"/>
            <a:chExt cx="4063760" cy="557673"/>
          </a:xfrm>
        </p:grpSpPr>
        <p:sp>
          <p:nvSpPr>
            <p:cNvPr id="13" name="CasellaDiTesto 12"/>
            <p:cNvSpPr txBox="1"/>
            <p:nvPr/>
          </p:nvSpPr>
          <p:spPr>
            <a:xfrm>
              <a:off x="6165359" y="6139978"/>
              <a:ext cx="28441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i="1" dirty="0" smtClean="0"/>
                <a:t>È la corrente di saturazione della sola giunzione EB</a:t>
              </a:r>
              <a:endParaRPr lang="en-US" sz="1400" i="1" dirty="0"/>
            </a:p>
          </p:txBody>
        </p:sp>
        <p:sp>
          <p:nvSpPr>
            <p:cNvPr id="14" name="Ovale 13"/>
            <p:cNvSpPr/>
            <p:nvPr/>
          </p:nvSpPr>
          <p:spPr>
            <a:xfrm>
              <a:off x="4945786" y="6105525"/>
              <a:ext cx="729800" cy="42139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Connettore 2 15"/>
            <p:cNvCxnSpPr>
              <a:stCxn id="13" idx="1"/>
            </p:cNvCxnSpPr>
            <p:nvPr/>
          </p:nvCxnSpPr>
          <p:spPr>
            <a:xfrm flipH="1" flipV="1">
              <a:off x="5675586" y="6316224"/>
              <a:ext cx="489773" cy="853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CasellaDiTesto 17"/>
          <p:cNvSpPr txBox="1"/>
          <p:nvPr/>
        </p:nvSpPr>
        <p:spPr>
          <a:xfrm>
            <a:off x="1492072" y="89971"/>
            <a:ext cx="6176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Misura dei coefficienti di </a:t>
            </a:r>
            <a:r>
              <a:rPr lang="it-IT" sz="3200" dirty="0" err="1" smtClean="0"/>
              <a:t>Ebers-Moll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334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131538"/>
              </p:ext>
            </p:extLst>
          </p:nvPr>
        </p:nvGraphicFramePr>
        <p:xfrm>
          <a:off x="1183264" y="637741"/>
          <a:ext cx="7553325" cy="281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2" name="Equazione" r:id="rId3" imgW="3390840" imgH="1257120" progId="Equation.3">
                  <p:embed/>
                </p:oleObj>
              </mc:Choice>
              <mc:Fallback>
                <p:oleObj name="Equazione" r:id="rId3" imgW="339084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3264" y="637741"/>
                        <a:ext cx="7553325" cy="28114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80111" y="3541791"/>
            <a:ext cx="4181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A emettitore aperto (I</a:t>
            </a:r>
            <a:r>
              <a:rPr lang="it-IT" sz="2800" baseline="-25000" dirty="0" smtClean="0"/>
              <a:t>E</a:t>
            </a:r>
            <a:r>
              <a:rPr lang="it-IT" sz="2800" dirty="0" smtClean="0"/>
              <a:t>=0):</a:t>
            </a:r>
            <a:endParaRPr lang="en-US" sz="2800" dirty="0"/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489491"/>
              </p:ext>
            </p:extLst>
          </p:nvPr>
        </p:nvGraphicFramePr>
        <p:xfrm>
          <a:off x="190500" y="4065588"/>
          <a:ext cx="4741863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3" name="Equazione" r:id="rId5" imgW="2489040" imgH="419040" progId="Equation.3">
                  <p:embed/>
                </p:oleObj>
              </mc:Choice>
              <mc:Fallback>
                <p:oleObj name="Equazione" r:id="rId5" imgW="24890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500" y="4065588"/>
                        <a:ext cx="4741863" cy="79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989892"/>
              </p:ext>
            </p:extLst>
          </p:nvPr>
        </p:nvGraphicFramePr>
        <p:xfrm>
          <a:off x="247650" y="4864100"/>
          <a:ext cx="573405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4" name="Equazione" r:id="rId7" imgW="2908080" imgH="419040" progId="Equation.3">
                  <p:embed/>
                </p:oleObj>
              </mc:Choice>
              <mc:Fallback>
                <p:oleObj name="Equazione" r:id="rId7" imgW="29080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7650" y="4864100"/>
                        <a:ext cx="5734050" cy="827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6165359" y="5160350"/>
            <a:ext cx="22898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e questo dà I</a:t>
            </a:r>
            <a:r>
              <a:rPr lang="it-IT" sz="2800" baseline="-25000" dirty="0" smtClean="0"/>
              <a:t>R0</a:t>
            </a:r>
            <a:endParaRPr lang="en-US" sz="2800" baseline="-250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370109" y="4232096"/>
            <a:ext cx="12779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per cui:</a:t>
            </a:r>
            <a:endParaRPr lang="en-US" sz="2800" baseline="-25000" dirty="0"/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988552"/>
              </p:ext>
            </p:extLst>
          </p:nvPr>
        </p:nvGraphicFramePr>
        <p:xfrm>
          <a:off x="274638" y="6269038"/>
          <a:ext cx="230187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5" name="Equazione" r:id="rId9" imgW="1168200" imgH="190440" progId="Equation.3">
                  <p:embed/>
                </p:oleObj>
              </mc:Choice>
              <mc:Fallback>
                <p:oleObj name="Equazione" r:id="rId9" imgW="11682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8" y="6269038"/>
                        <a:ext cx="2301875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2136610" y="5683406"/>
            <a:ext cx="4845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A emettitore aperto </a:t>
            </a:r>
            <a:r>
              <a:rPr lang="it-IT" sz="2800" i="1" dirty="0" smtClean="0">
                <a:solidFill>
                  <a:srgbClr val="FF0000"/>
                </a:solidFill>
              </a:rPr>
              <a:t>e</a:t>
            </a:r>
            <a:r>
              <a:rPr lang="it-IT" sz="2800" dirty="0" smtClean="0"/>
              <a:t> con V</a:t>
            </a:r>
            <a:r>
              <a:rPr lang="it-IT" sz="2800" baseline="-25000" dirty="0"/>
              <a:t>C</a:t>
            </a:r>
            <a:r>
              <a:rPr lang="it-IT" sz="2800" baseline="-25000" dirty="0" smtClean="0"/>
              <a:t>B</a:t>
            </a:r>
            <a:r>
              <a:rPr lang="it-IT" sz="2800" dirty="0" smtClean="0"/>
              <a:t>&lt;0</a:t>
            </a:r>
            <a:endParaRPr lang="en-US" sz="2800" dirty="0"/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322837"/>
              </p:ext>
            </p:extLst>
          </p:nvPr>
        </p:nvGraphicFramePr>
        <p:xfrm>
          <a:off x="4081463" y="6105525"/>
          <a:ext cx="17272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6" name="Equazione" r:id="rId11" imgW="876240" imgH="380880" progId="Equation.3">
                  <p:embed/>
                </p:oleObj>
              </mc:Choice>
              <mc:Fallback>
                <p:oleObj name="Equazione" r:id="rId11" imgW="87624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1463" y="6105525"/>
                        <a:ext cx="17272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uppo 16"/>
          <p:cNvGrpSpPr/>
          <p:nvPr/>
        </p:nvGrpSpPr>
        <p:grpSpPr>
          <a:xfrm>
            <a:off x="4945786" y="6105525"/>
            <a:ext cx="4063760" cy="557673"/>
            <a:chOff x="4945786" y="6105525"/>
            <a:chExt cx="4063760" cy="557673"/>
          </a:xfrm>
        </p:grpSpPr>
        <p:sp>
          <p:nvSpPr>
            <p:cNvPr id="13" name="CasellaDiTesto 12"/>
            <p:cNvSpPr txBox="1"/>
            <p:nvPr/>
          </p:nvSpPr>
          <p:spPr>
            <a:xfrm>
              <a:off x="6165359" y="6139978"/>
              <a:ext cx="28441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i="1" dirty="0" smtClean="0"/>
                <a:t>È la corrente di saturazione della sola giunzione CB</a:t>
              </a:r>
              <a:endParaRPr lang="en-US" sz="1400" i="1" dirty="0"/>
            </a:p>
          </p:txBody>
        </p:sp>
        <p:sp>
          <p:nvSpPr>
            <p:cNvPr id="14" name="Ovale 13"/>
            <p:cNvSpPr/>
            <p:nvPr/>
          </p:nvSpPr>
          <p:spPr>
            <a:xfrm>
              <a:off x="4945786" y="6105525"/>
              <a:ext cx="729800" cy="42139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Connettore 2 15"/>
            <p:cNvCxnSpPr>
              <a:stCxn id="13" idx="1"/>
            </p:cNvCxnSpPr>
            <p:nvPr/>
          </p:nvCxnSpPr>
          <p:spPr>
            <a:xfrm flipH="1" flipV="1">
              <a:off x="5675586" y="6316224"/>
              <a:ext cx="489773" cy="853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CasellaDiTesto 17"/>
          <p:cNvSpPr txBox="1"/>
          <p:nvPr/>
        </p:nvSpPr>
        <p:spPr>
          <a:xfrm>
            <a:off x="1492072" y="89971"/>
            <a:ext cx="6176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Misura dei coefficienti di </a:t>
            </a:r>
            <a:r>
              <a:rPr lang="it-IT" sz="3200" dirty="0" err="1" smtClean="0"/>
              <a:t>Ebers-Moll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6200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ttangolo 46"/>
          <p:cNvSpPr/>
          <p:nvPr/>
        </p:nvSpPr>
        <p:spPr>
          <a:xfrm>
            <a:off x="4932040" y="458784"/>
            <a:ext cx="3057894" cy="187220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50000">
                <a:schemeClr val="accent3">
                  <a:lumMod val="40000"/>
                  <a:lumOff val="6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ttangolo 47"/>
          <p:cNvSpPr/>
          <p:nvPr/>
        </p:nvSpPr>
        <p:spPr>
          <a:xfrm flipH="1">
            <a:off x="582801" y="458784"/>
            <a:ext cx="4349238" cy="187220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50000">
                <a:schemeClr val="accent3">
                  <a:lumMod val="40000"/>
                  <a:lumOff val="6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ttangolo 48"/>
          <p:cNvSpPr/>
          <p:nvPr/>
        </p:nvSpPr>
        <p:spPr>
          <a:xfrm rot="10800000">
            <a:off x="5020800" y="2613139"/>
            <a:ext cx="2975336" cy="14818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2">
                  <a:lumMod val="20000"/>
                  <a:lumOff val="8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ttangolo 49"/>
          <p:cNvSpPr/>
          <p:nvPr/>
        </p:nvSpPr>
        <p:spPr>
          <a:xfrm rot="10800000" flipH="1">
            <a:off x="576598" y="2628906"/>
            <a:ext cx="4444201" cy="14818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2">
                  <a:lumMod val="20000"/>
                  <a:lumOff val="80000"/>
                </a:schemeClr>
              </a:gs>
              <a:gs pos="5835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167138" y="661391"/>
            <a:ext cx="1207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Emettitore</a:t>
            </a:r>
            <a:endParaRPr lang="en-US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742502" y="661391"/>
            <a:ext cx="1129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Collettore</a:t>
            </a:r>
            <a:endParaRPr lang="en-US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917588" y="661391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Base</a:t>
            </a:r>
            <a:endParaRPr lang="en-US" b="1" dirty="0"/>
          </a:p>
        </p:txBody>
      </p:sp>
      <p:sp>
        <p:nvSpPr>
          <p:cNvPr id="17" name="Figura a mano libera 16"/>
          <p:cNvSpPr/>
          <p:nvPr/>
        </p:nvSpPr>
        <p:spPr>
          <a:xfrm flipV="1">
            <a:off x="3854763" y="1274618"/>
            <a:ext cx="4140084" cy="2161309"/>
          </a:xfrm>
          <a:custGeom>
            <a:avLst/>
            <a:gdLst>
              <a:gd name="connsiteX0" fmla="*/ 0 w 6622473"/>
              <a:gd name="connsiteY0" fmla="*/ 0 h 2161309"/>
              <a:gd name="connsiteX1" fmla="*/ 1884218 w 6622473"/>
              <a:gd name="connsiteY1" fmla="*/ 0 h 2161309"/>
              <a:gd name="connsiteX2" fmla="*/ 2563091 w 6622473"/>
              <a:gd name="connsiteY2" fmla="*/ 110837 h 2161309"/>
              <a:gd name="connsiteX3" fmla="*/ 3325091 w 6622473"/>
              <a:gd name="connsiteY3" fmla="*/ 512618 h 2161309"/>
              <a:gd name="connsiteX4" fmla="*/ 3740727 w 6622473"/>
              <a:gd name="connsiteY4" fmla="*/ 651164 h 2161309"/>
              <a:gd name="connsiteX5" fmla="*/ 4197927 w 6622473"/>
              <a:gd name="connsiteY5" fmla="*/ 665018 h 2161309"/>
              <a:gd name="connsiteX6" fmla="*/ 6622473 w 6622473"/>
              <a:gd name="connsiteY6" fmla="*/ 678873 h 2161309"/>
              <a:gd name="connsiteX7" fmla="*/ 6622473 w 6622473"/>
              <a:gd name="connsiteY7" fmla="*/ 2161309 h 2161309"/>
              <a:gd name="connsiteX8" fmla="*/ 3934691 w 6622473"/>
              <a:gd name="connsiteY8" fmla="*/ 2147455 h 2161309"/>
              <a:gd name="connsiteX9" fmla="*/ 3629891 w 6622473"/>
              <a:gd name="connsiteY9" fmla="*/ 2092037 h 2161309"/>
              <a:gd name="connsiteX10" fmla="*/ 3297382 w 6622473"/>
              <a:gd name="connsiteY10" fmla="*/ 1981200 h 2161309"/>
              <a:gd name="connsiteX11" fmla="*/ 3089564 w 6622473"/>
              <a:gd name="connsiteY11" fmla="*/ 1870364 h 2161309"/>
              <a:gd name="connsiteX12" fmla="*/ 2618509 w 6622473"/>
              <a:gd name="connsiteY12" fmla="*/ 1607127 h 2161309"/>
              <a:gd name="connsiteX13" fmla="*/ 2327564 w 6622473"/>
              <a:gd name="connsiteY13" fmla="*/ 1524000 h 2161309"/>
              <a:gd name="connsiteX14" fmla="*/ 1870364 w 6622473"/>
              <a:gd name="connsiteY14" fmla="*/ 1468582 h 2161309"/>
              <a:gd name="connsiteX15" fmla="*/ 1233055 w 6622473"/>
              <a:gd name="connsiteY15" fmla="*/ 1454727 h 2161309"/>
              <a:gd name="connsiteX16" fmla="*/ 526473 w 6622473"/>
              <a:gd name="connsiteY16" fmla="*/ 1454727 h 2161309"/>
              <a:gd name="connsiteX17" fmla="*/ 0 w 6622473"/>
              <a:gd name="connsiteY17" fmla="*/ 1454727 h 2161309"/>
              <a:gd name="connsiteX18" fmla="*/ 0 w 6622473"/>
              <a:gd name="connsiteY18" fmla="*/ 0 h 216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622473" h="2161309">
                <a:moveTo>
                  <a:pt x="0" y="0"/>
                </a:moveTo>
                <a:lnTo>
                  <a:pt x="1884218" y="0"/>
                </a:lnTo>
                <a:lnTo>
                  <a:pt x="2563091" y="110837"/>
                </a:lnTo>
                <a:lnTo>
                  <a:pt x="3325091" y="512618"/>
                </a:lnTo>
                <a:lnTo>
                  <a:pt x="3740727" y="651164"/>
                </a:lnTo>
                <a:lnTo>
                  <a:pt x="4197927" y="665018"/>
                </a:lnTo>
                <a:lnTo>
                  <a:pt x="6622473" y="678873"/>
                </a:lnTo>
                <a:lnTo>
                  <a:pt x="6622473" y="2161309"/>
                </a:lnTo>
                <a:lnTo>
                  <a:pt x="3934691" y="2147455"/>
                </a:lnTo>
                <a:lnTo>
                  <a:pt x="3629891" y="2092037"/>
                </a:lnTo>
                <a:lnTo>
                  <a:pt x="3297382" y="1981200"/>
                </a:lnTo>
                <a:lnTo>
                  <a:pt x="3089564" y="1870364"/>
                </a:lnTo>
                <a:lnTo>
                  <a:pt x="2618509" y="1607127"/>
                </a:lnTo>
                <a:lnTo>
                  <a:pt x="2327564" y="1524000"/>
                </a:lnTo>
                <a:lnTo>
                  <a:pt x="1870364" y="1468582"/>
                </a:lnTo>
                <a:lnTo>
                  <a:pt x="1233055" y="1454727"/>
                </a:lnTo>
                <a:lnTo>
                  <a:pt x="526473" y="1454727"/>
                </a:lnTo>
                <a:lnTo>
                  <a:pt x="0" y="145472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uppo 19"/>
          <p:cNvGrpSpPr/>
          <p:nvPr/>
        </p:nvGrpSpPr>
        <p:grpSpPr>
          <a:xfrm flipV="1">
            <a:off x="3851919" y="1281545"/>
            <a:ext cx="4138015" cy="683872"/>
            <a:chOff x="1214651" y="1978925"/>
            <a:chExt cx="6619164" cy="632691"/>
          </a:xfrm>
        </p:grpSpPr>
        <p:sp>
          <p:nvSpPr>
            <p:cNvPr id="21" name="Figura a mano libera 20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Connettore 1 21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1 22"/>
            <p:cNvCxnSpPr>
              <a:stCxn id="21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uppo 23"/>
          <p:cNvGrpSpPr/>
          <p:nvPr/>
        </p:nvGrpSpPr>
        <p:grpSpPr>
          <a:xfrm flipV="1">
            <a:off x="3851919" y="2017006"/>
            <a:ext cx="4138015" cy="683872"/>
            <a:chOff x="1214651" y="1978925"/>
            <a:chExt cx="6619164" cy="632691"/>
          </a:xfrm>
        </p:grpSpPr>
        <p:sp>
          <p:nvSpPr>
            <p:cNvPr id="25" name="Figura a mano libera 24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Connettore 1 25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1 26"/>
            <p:cNvCxnSpPr>
              <a:stCxn id="25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Connettore 1 27"/>
          <p:cNvCxnSpPr/>
          <p:nvPr/>
        </p:nvCxnSpPr>
        <p:spPr>
          <a:xfrm flipV="1">
            <a:off x="3854763" y="2289657"/>
            <a:ext cx="4141375" cy="65616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uppo 28"/>
          <p:cNvGrpSpPr/>
          <p:nvPr/>
        </p:nvGrpSpPr>
        <p:grpSpPr>
          <a:xfrm flipV="1">
            <a:off x="3851919" y="2752055"/>
            <a:ext cx="4138015" cy="683872"/>
            <a:chOff x="1214651" y="1978925"/>
            <a:chExt cx="6619164" cy="632691"/>
          </a:xfrm>
        </p:grpSpPr>
        <p:sp>
          <p:nvSpPr>
            <p:cNvPr id="30" name="Figura a mano libera 29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Connettore 1 30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1 31"/>
            <p:cNvCxnSpPr>
              <a:stCxn id="30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Figura a mano libera 32"/>
          <p:cNvSpPr/>
          <p:nvPr/>
        </p:nvSpPr>
        <p:spPr>
          <a:xfrm flipH="1" flipV="1">
            <a:off x="577889" y="1274618"/>
            <a:ext cx="4140084" cy="2161309"/>
          </a:xfrm>
          <a:custGeom>
            <a:avLst/>
            <a:gdLst>
              <a:gd name="connsiteX0" fmla="*/ 0 w 6622473"/>
              <a:gd name="connsiteY0" fmla="*/ 0 h 2161309"/>
              <a:gd name="connsiteX1" fmla="*/ 1884218 w 6622473"/>
              <a:gd name="connsiteY1" fmla="*/ 0 h 2161309"/>
              <a:gd name="connsiteX2" fmla="*/ 2563091 w 6622473"/>
              <a:gd name="connsiteY2" fmla="*/ 110837 h 2161309"/>
              <a:gd name="connsiteX3" fmla="*/ 3325091 w 6622473"/>
              <a:gd name="connsiteY3" fmla="*/ 512618 h 2161309"/>
              <a:gd name="connsiteX4" fmla="*/ 3740727 w 6622473"/>
              <a:gd name="connsiteY4" fmla="*/ 651164 h 2161309"/>
              <a:gd name="connsiteX5" fmla="*/ 4197927 w 6622473"/>
              <a:gd name="connsiteY5" fmla="*/ 665018 h 2161309"/>
              <a:gd name="connsiteX6" fmla="*/ 6622473 w 6622473"/>
              <a:gd name="connsiteY6" fmla="*/ 678873 h 2161309"/>
              <a:gd name="connsiteX7" fmla="*/ 6622473 w 6622473"/>
              <a:gd name="connsiteY7" fmla="*/ 2161309 h 2161309"/>
              <a:gd name="connsiteX8" fmla="*/ 3934691 w 6622473"/>
              <a:gd name="connsiteY8" fmla="*/ 2147455 h 2161309"/>
              <a:gd name="connsiteX9" fmla="*/ 3629891 w 6622473"/>
              <a:gd name="connsiteY9" fmla="*/ 2092037 h 2161309"/>
              <a:gd name="connsiteX10" fmla="*/ 3297382 w 6622473"/>
              <a:gd name="connsiteY10" fmla="*/ 1981200 h 2161309"/>
              <a:gd name="connsiteX11" fmla="*/ 3089564 w 6622473"/>
              <a:gd name="connsiteY11" fmla="*/ 1870364 h 2161309"/>
              <a:gd name="connsiteX12" fmla="*/ 2618509 w 6622473"/>
              <a:gd name="connsiteY12" fmla="*/ 1607127 h 2161309"/>
              <a:gd name="connsiteX13" fmla="*/ 2327564 w 6622473"/>
              <a:gd name="connsiteY13" fmla="*/ 1524000 h 2161309"/>
              <a:gd name="connsiteX14" fmla="*/ 1870364 w 6622473"/>
              <a:gd name="connsiteY14" fmla="*/ 1468582 h 2161309"/>
              <a:gd name="connsiteX15" fmla="*/ 1233055 w 6622473"/>
              <a:gd name="connsiteY15" fmla="*/ 1454727 h 2161309"/>
              <a:gd name="connsiteX16" fmla="*/ 526473 w 6622473"/>
              <a:gd name="connsiteY16" fmla="*/ 1454727 h 2161309"/>
              <a:gd name="connsiteX17" fmla="*/ 0 w 6622473"/>
              <a:gd name="connsiteY17" fmla="*/ 1454727 h 2161309"/>
              <a:gd name="connsiteX18" fmla="*/ 0 w 6622473"/>
              <a:gd name="connsiteY18" fmla="*/ 0 h 216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622473" h="2161309">
                <a:moveTo>
                  <a:pt x="0" y="0"/>
                </a:moveTo>
                <a:lnTo>
                  <a:pt x="1884218" y="0"/>
                </a:lnTo>
                <a:lnTo>
                  <a:pt x="2563091" y="110837"/>
                </a:lnTo>
                <a:lnTo>
                  <a:pt x="3325091" y="512618"/>
                </a:lnTo>
                <a:lnTo>
                  <a:pt x="3740727" y="651164"/>
                </a:lnTo>
                <a:lnTo>
                  <a:pt x="4197927" y="665018"/>
                </a:lnTo>
                <a:lnTo>
                  <a:pt x="6622473" y="678873"/>
                </a:lnTo>
                <a:lnTo>
                  <a:pt x="6622473" y="2161309"/>
                </a:lnTo>
                <a:lnTo>
                  <a:pt x="3934691" y="2147455"/>
                </a:lnTo>
                <a:lnTo>
                  <a:pt x="3629891" y="2092037"/>
                </a:lnTo>
                <a:lnTo>
                  <a:pt x="3297382" y="1981200"/>
                </a:lnTo>
                <a:lnTo>
                  <a:pt x="3089564" y="1870364"/>
                </a:lnTo>
                <a:lnTo>
                  <a:pt x="2618509" y="1607127"/>
                </a:lnTo>
                <a:lnTo>
                  <a:pt x="2327564" y="1524000"/>
                </a:lnTo>
                <a:lnTo>
                  <a:pt x="1870364" y="1468582"/>
                </a:lnTo>
                <a:lnTo>
                  <a:pt x="1233055" y="1454727"/>
                </a:lnTo>
                <a:lnTo>
                  <a:pt x="526473" y="1454727"/>
                </a:lnTo>
                <a:lnTo>
                  <a:pt x="0" y="145472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uppo 33"/>
          <p:cNvGrpSpPr/>
          <p:nvPr/>
        </p:nvGrpSpPr>
        <p:grpSpPr>
          <a:xfrm flipH="1" flipV="1">
            <a:off x="582802" y="1281545"/>
            <a:ext cx="4138015" cy="683872"/>
            <a:chOff x="1214651" y="1978925"/>
            <a:chExt cx="6619164" cy="632691"/>
          </a:xfrm>
        </p:grpSpPr>
        <p:sp>
          <p:nvSpPr>
            <p:cNvPr id="35" name="Figura a mano libera 34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Connettore 1 35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1 36"/>
            <p:cNvCxnSpPr>
              <a:stCxn id="35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uppo 37"/>
          <p:cNvGrpSpPr/>
          <p:nvPr/>
        </p:nvGrpSpPr>
        <p:grpSpPr>
          <a:xfrm flipH="1" flipV="1">
            <a:off x="582802" y="2017006"/>
            <a:ext cx="4138015" cy="683872"/>
            <a:chOff x="1214651" y="1978925"/>
            <a:chExt cx="6619164" cy="632691"/>
          </a:xfrm>
        </p:grpSpPr>
        <p:sp>
          <p:nvSpPr>
            <p:cNvPr id="39" name="Figura a mano libera 38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Connettore 1 39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1 40"/>
            <p:cNvCxnSpPr>
              <a:stCxn id="39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Connettore 1 41"/>
          <p:cNvCxnSpPr/>
          <p:nvPr/>
        </p:nvCxnSpPr>
        <p:spPr>
          <a:xfrm flipH="1" flipV="1">
            <a:off x="576598" y="2289657"/>
            <a:ext cx="4141375" cy="65616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uppo 42"/>
          <p:cNvGrpSpPr/>
          <p:nvPr/>
        </p:nvGrpSpPr>
        <p:grpSpPr>
          <a:xfrm flipH="1" flipV="1">
            <a:off x="582802" y="2752055"/>
            <a:ext cx="4138015" cy="683872"/>
            <a:chOff x="1214651" y="1978925"/>
            <a:chExt cx="6619164" cy="632691"/>
          </a:xfrm>
        </p:grpSpPr>
        <p:sp>
          <p:nvSpPr>
            <p:cNvPr id="44" name="Figura a mano libera 43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Connettore 1 44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1 45"/>
            <p:cNvCxnSpPr>
              <a:stCxn id="44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uppo 50"/>
          <p:cNvGrpSpPr/>
          <p:nvPr/>
        </p:nvGrpSpPr>
        <p:grpSpPr>
          <a:xfrm>
            <a:off x="3276600" y="4710766"/>
            <a:ext cx="2590800" cy="2024611"/>
            <a:chOff x="2974289" y="4653136"/>
            <a:chExt cx="2590800" cy="1653626"/>
          </a:xfrm>
        </p:grpSpPr>
        <p:grpSp>
          <p:nvGrpSpPr>
            <p:cNvPr id="52" name="Gruppo 51"/>
            <p:cNvGrpSpPr/>
            <p:nvPr/>
          </p:nvGrpSpPr>
          <p:grpSpPr>
            <a:xfrm>
              <a:off x="2974289" y="4653136"/>
              <a:ext cx="2590800" cy="1653626"/>
              <a:chOff x="3276600" y="4761646"/>
              <a:chExt cx="2590800" cy="1653626"/>
            </a:xfrm>
          </p:grpSpPr>
          <p:grpSp>
            <p:nvGrpSpPr>
              <p:cNvPr id="55" name="Gruppo 54"/>
              <p:cNvGrpSpPr/>
              <p:nvPr/>
            </p:nvGrpSpPr>
            <p:grpSpPr>
              <a:xfrm>
                <a:off x="3768436" y="4761646"/>
                <a:ext cx="2098964" cy="1584176"/>
                <a:chOff x="2916381" y="2204864"/>
                <a:chExt cx="2098964" cy="1584176"/>
              </a:xfrm>
            </p:grpSpPr>
            <p:sp>
              <p:nvSpPr>
                <p:cNvPr id="59" name="Figura a mano libera 58"/>
                <p:cNvSpPr/>
                <p:nvPr/>
              </p:nvSpPr>
              <p:spPr>
                <a:xfrm>
                  <a:off x="4003964" y="2701636"/>
                  <a:ext cx="1011381" cy="429491"/>
                </a:xfrm>
                <a:custGeom>
                  <a:avLst/>
                  <a:gdLst>
                    <a:gd name="connsiteX0" fmla="*/ 0 w 1011381"/>
                    <a:gd name="connsiteY0" fmla="*/ 429491 h 429491"/>
                    <a:gd name="connsiteX1" fmla="*/ 277091 w 1011381"/>
                    <a:gd name="connsiteY1" fmla="*/ 13855 h 429491"/>
                    <a:gd name="connsiteX2" fmla="*/ 1011381 w 1011381"/>
                    <a:gd name="connsiteY2" fmla="*/ 0 h 429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11381" h="429491">
                      <a:moveTo>
                        <a:pt x="0" y="429491"/>
                      </a:moveTo>
                      <a:lnTo>
                        <a:pt x="277091" y="13855"/>
                      </a:lnTo>
                      <a:lnTo>
                        <a:pt x="1011381" y="0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0" name="Connettore 1 59"/>
                <p:cNvCxnSpPr/>
                <p:nvPr/>
              </p:nvCxnSpPr>
              <p:spPr>
                <a:xfrm flipV="1">
                  <a:off x="3185107" y="3131127"/>
                  <a:ext cx="1026853" cy="1385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Connettore 1 60"/>
                <p:cNvCxnSpPr/>
                <p:nvPr/>
              </p:nvCxnSpPr>
              <p:spPr>
                <a:xfrm>
                  <a:off x="3698533" y="3131127"/>
                  <a:ext cx="0" cy="65791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2" name="Ovale 61"/>
                <p:cNvSpPr/>
                <p:nvPr/>
              </p:nvSpPr>
              <p:spPr>
                <a:xfrm>
                  <a:off x="2916381" y="2204864"/>
                  <a:ext cx="1555058" cy="1255220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6" name="CasellaDiTesto 55"/>
              <p:cNvSpPr txBox="1"/>
              <p:nvPr/>
            </p:nvSpPr>
            <p:spPr>
              <a:xfrm>
                <a:off x="3276600" y="5243124"/>
                <a:ext cx="296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E</a:t>
                </a:r>
                <a:endParaRPr lang="en-US" dirty="0"/>
              </a:p>
            </p:txBody>
          </p:sp>
          <p:sp>
            <p:nvSpPr>
              <p:cNvPr id="57" name="CasellaDiTesto 56"/>
              <p:cNvSpPr txBox="1"/>
              <p:nvPr/>
            </p:nvSpPr>
            <p:spPr>
              <a:xfrm>
                <a:off x="5377877" y="5262153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C</a:t>
                </a:r>
                <a:endParaRPr lang="en-US" dirty="0"/>
              </a:p>
            </p:txBody>
          </p:sp>
          <p:sp>
            <p:nvSpPr>
              <p:cNvPr id="58" name="CasellaDiTesto 57"/>
              <p:cNvSpPr txBox="1"/>
              <p:nvPr/>
            </p:nvSpPr>
            <p:spPr>
              <a:xfrm>
                <a:off x="4612567" y="6045940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B</a:t>
                </a:r>
                <a:endParaRPr lang="en-US" dirty="0"/>
              </a:p>
            </p:txBody>
          </p:sp>
        </p:grpSp>
        <p:sp>
          <p:nvSpPr>
            <p:cNvPr id="53" name="Figura a mano libera 52"/>
            <p:cNvSpPr/>
            <p:nvPr/>
          </p:nvSpPr>
          <p:spPr>
            <a:xfrm>
              <a:off x="3079409" y="5167585"/>
              <a:ext cx="898634" cy="425669"/>
            </a:xfrm>
            <a:custGeom>
              <a:avLst/>
              <a:gdLst>
                <a:gd name="connsiteX0" fmla="*/ 898634 w 898634"/>
                <a:gd name="connsiteY0" fmla="*/ 425669 h 425669"/>
                <a:gd name="connsiteX1" fmla="*/ 630621 w 898634"/>
                <a:gd name="connsiteY1" fmla="*/ 0 h 425669"/>
                <a:gd name="connsiteX2" fmla="*/ 0 w 898634"/>
                <a:gd name="connsiteY2" fmla="*/ 0 h 425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8634" h="425669">
                  <a:moveTo>
                    <a:pt x="898634" y="425669"/>
                  </a:moveTo>
                  <a:lnTo>
                    <a:pt x="630621" y="0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Connettore 2 53"/>
            <p:cNvCxnSpPr>
              <a:stCxn id="53" idx="0"/>
              <a:endCxn id="53" idx="1"/>
            </p:cNvCxnSpPr>
            <p:nvPr/>
          </p:nvCxnSpPr>
          <p:spPr>
            <a:xfrm flipH="1" flipV="1">
              <a:off x="3710030" y="5167585"/>
              <a:ext cx="268013" cy="42566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CasellaDiTesto 64"/>
          <p:cNvSpPr txBox="1"/>
          <p:nvPr/>
        </p:nvSpPr>
        <p:spPr>
          <a:xfrm>
            <a:off x="-5028" y="0"/>
            <a:ext cx="6631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Struttura </a:t>
            </a:r>
            <a:r>
              <a:rPr lang="it-IT" sz="2800" b="1" dirty="0" err="1" smtClean="0"/>
              <a:t>npn</a:t>
            </a:r>
            <a:r>
              <a:rPr lang="it-IT" sz="2800" b="1" dirty="0" smtClean="0"/>
              <a:t> e </a:t>
            </a:r>
            <a:r>
              <a:rPr lang="it-IT" sz="2800" b="1" dirty="0" err="1" smtClean="0"/>
              <a:t>pnp</a:t>
            </a:r>
            <a:r>
              <a:rPr lang="it-IT" sz="2800" b="1" dirty="0" smtClean="0"/>
              <a:t>, terminologia e simboli</a:t>
            </a:r>
            <a:endParaRPr lang="en-US" sz="2800" b="1" dirty="0"/>
          </a:p>
        </p:txBody>
      </p:sp>
      <p:sp>
        <p:nvSpPr>
          <p:cNvPr id="66" name="CasellaDiTesto 65"/>
          <p:cNvSpPr txBox="1"/>
          <p:nvPr/>
        </p:nvSpPr>
        <p:spPr>
          <a:xfrm>
            <a:off x="2464382" y="3617904"/>
            <a:ext cx="4296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/>
              <a:t>t</a:t>
            </a:r>
            <a:r>
              <a:rPr lang="it-IT" sz="3600" b="1" dirty="0" smtClean="0"/>
              <a:t>ransistor </a:t>
            </a:r>
            <a:r>
              <a:rPr lang="it-IT" sz="3600" b="1" dirty="0" err="1" smtClean="0"/>
              <a:t>pnp</a:t>
            </a:r>
            <a:r>
              <a:rPr lang="it-IT" sz="3600" b="1" dirty="0" smtClean="0"/>
              <a:t> </a:t>
            </a:r>
            <a:r>
              <a:rPr lang="it-IT" sz="2000" b="1" dirty="0" smtClean="0"/>
              <a:t>all’equilibrio</a:t>
            </a:r>
            <a:endParaRPr lang="en-US" sz="2000" b="1" dirty="0"/>
          </a:p>
        </p:txBody>
      </p:sp>
      <p:cxnSp>
        <p:nvCxnSpPr>
          <p:cNvPr id="67" name="Connettore 2 66"/>
          <p:cNvCxnSpPr/>
          <p:nvPr/>
        </p:nvCxnSpPr>
        <p:spPr>
          <a:xfrm>
            <a:off x="3100657" y="5340630"/>
            <a:ext cx="0" cy="118572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asellaDiTesto 67"/>
          <p:cNvSpPr txBox="1"/>
          <p:nvPr/>
        </p:nvSpPr>
        <p:spPr>
          <a:xfrm>
            <a:off x="2625847" y="5775289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</a:t>
            </a:r>
            <a:r>
              <a:rPr lang="it-IT" baseline="-25000" dirty="0" smtClean="0"/>
              <a:t>EB</a:t>
            </a:r>
            <a:endParaRPr lang="en-US" baseline="-25000" dirty="0"/>
          </a:p>
        </p:txBody>
      </p:sp>
      <p:cxnSp>
        <p:nvCxnSpPr>
          <p:cNvPr id="69" name="Connettore 2 68"/>
          <p:cNvCxnSpPr/>
          <p:nvPr/>
        </p:nvCxnSpPr>
        <p:spPr>
          <a:xfrm>
            <a:off x="6012096" y="5301455"/>
            <a:ext cx="0" cy="118572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asellaDiTesto 69"/>
          <p:cNvSpPr txBox="1"/>
          <p:nvPr/>
        </p:nvSpPr>
        <p:spPr>
          <a:xfrm>
            <a:off x="6033657" y="5752452"/>
            <a:ext cx="479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</a:t>
            </a:r>
            <a:r>
              <a:rPr lang="it-IT" baseline="-25000" dirty="0"/>
              <a:t>C</a:t>
            </a:r>
            <a:r>
              <a:rPr lang="it-IT" baseline="-25000" dirty="0" smtClean="0"/>
              <a:t>B</a:t>
            </a:r>
            <a:endParaRPr lang="en-US" baseline="-25000" dirty="0"/>
          </a:p>
        </p:txBody>
      </p:sp>
      <p:sp>
        <p:nvSpPr>
          <p:cNvPr id="71" name="CasellaDiTesto 70"/>
          <p:cNvSpPr txBox="1"/>
          <p:nvPr/>
        </p:nvSpPr>
        <p:spPr>
          <a:xfrm>
            <a:off x="6626467" y="5798618"/>
            <a:ext cx="2083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i="1"/>
            </a:lvl1pPr>
          </a:lstStyle>
          <a:p>
            <a:r>
              <a:rPr lang="it-IT" dirty="0"/>
              <a:t>Tensione tra base e collettore</a:t>
            </a:r>
            <a:endParaRPr lang="en-US" dirty="0"/>
          </a:p>
        </p:txBody>
      </p:sp>
      <p:sp>
        <p:nvSpPr>
          <p:cNvPr id="72" name="CasellaDiTesto 71"/>
          <p:cNvSpPr txBox="1"/>
          <p:nvPr/>
        </p:nvSpPr>
        <p:spPr>
          <a:xfrm>
            <a:off x="582802" y="5867622"/>
            <a:ext cx="2083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Tensione tra base e </a:t>
            </a:r>
            <a:r>
              <a:rPr lang="it-IT" sz="1200" i="1" dirty="0" err="1" smtClean="0"/>
              <a:t>emettirore</a:t>
            </a:r>
            <a:endParaRPr lang="en-US" sz="1200" i="1" dirty="0"/>
          </a:p>
        </p:txBody>
      </p:sp>
      <p:cxnSp>
        <p:nvCxnSpPr>
          <p:cNvPr id="73" name="Connettore 2 72"/>
          <p:cNvCxnSpPr/>
          <p:nvPr/>
        </p:nvCxnSpPr>
        <p:spPr>
          <a:xfrm flipH="1">
            <a:off x="3247806" y="4572011"/>
            <a:ext cx="2722015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asellaDiTesto 73"/>
          <p:cNvSpPr txBox="1"/>
          <p:nvPr/>
        </p:nvSpPr>
        <p:spPr>
          <a:xfrm>
            <a:off x="3460550" y="4261075"/>
            <a:ext cx="28915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Tensione tra base e </a:t>
            </a:r>
            <a:r>
              <a:rPr lang="it-IT" sz="1200" i="1" dirty="0" err="1" smtClean="0"/>
              <a:t>emettirore</a:t>
            </a:r>
            <a:r>
              <a:rPr lang="it-IT" sz="1200" i="1" dirty="0" smtClean="0"/>
              <a:t> </a:t>
            </a:r>
            <a:r>
              <a:rPr lang="it-IT" dirty="0" smtClean="0"/>
              <a:t>V</a:t>
            </a:r>
            <a:r>
              <a:rPr lang="it-IT" baseline="-25000" dirty="0" smtClean="0"/>
              <a:t>EC</a:t>
            </a:r>
            <a:endParaRPr lang="en-US" baseline="-25000" dirty="0"/>
          </a:p>
          <a:p>
            <a:endParaRPr lang="en-US" sz="1200" i="1" dirty="0"/>
          </a:p>
        </p:txBody>
      </p:sp>
      <p:sp>
        <p:nvSpPr>
          <p:cNvPr id="75" name="Rettangolo 74"/>
          <p:cNvSpPr/>
          <p:nvPr/>
        </p:nvSpPr>
        <p:spPr>
          <a:xfrm>
            <a:off x="6644463" y="4284537"/>
            <a:ext cx="221823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V</a:t>
            </a:r>
            <a:r>
              <a:rPr lang="it-IT" baseline="-25000" dirty="0" smtClean="0"/>
              <a:t>EC</a:t>
            </a:r>
            <a:r>
              <a:rPr lang="it-IT" dirty="0" smtClean="0"/>
              <a:t>= V</a:t>
            </a:r>
            <a:r>
              <a:rPr lang="it-IT" baseline="-25000" dirty="0" smtClean="0"/>
              <a:t>EB</a:t>
            </a:r>
            <a:r>
              <a:rPr lang="it-IT" dirty="0" smtClean="0"/>
              <a:t>+V</a:t>
            </a:r>
            <a:r>
              <a:rPr lang="it-IT" baseline="-25000" dirty="0" smtClean="0"/>
              <a:t>BC</a:t>
            </a:r>
            <a:r>
              <a:rPr lang="it-IT" dirty="0"/>
              <a:t> = </a:t>
            </a:r>
            <a:r>
              <a:rPr lang="it-IT" dirty="0" smtClean="0"/>
              <a:t>V</a:t>
            </a:r>
            <a:r>
              <a:rPr lang="it-IT" baseline="-25000" dirty="0" smtClean="0"/>
              <a:t>EB</a:t>
            </a:r>
            <a:r>
              <a:rPr lang="it-IT" dirty="0" smtClean="0"/>
              <a:t>-V</a:t>
            </a:r>
            <a:r>
              <a:rPr lang="it-IT" baseline="-25000" dirty="0" smtClean="0"/>
              <a:t>CB</a:t>
            </a:r>
            <a:endParaRPr lang="en-US" baseline="-25000" dirty="0"/>
          </a:p>
          <a:p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02162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042417"/>
              </p:ext>
            </p:extLst>
          </p:nvPr>
        </p:nvGraphicFramePr>
        <p:xfrm>
          <a:off x="569337" y="1132764"/>
          <a:ext cx="2321642" cy="1162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2" name="Equazione" r:id="rId3" imgW="812520" imgH="406080" progId="Equation.3">
                  <p:embed/>
                </p:oleObj>
              </mc:Choice>
              <mc:Fallback>
                <p:oleObj name="Equazione" r:id="rId3" imgW="8125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337" y="1132764"/>
                        <a:ext cx="2321642" cy="11621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926324"/>
              </p:ext>
            </p:extLst>
          </p:nvPr>
        </p:nvGraphicFramePr>
        <p:xfrm>
          <a:off x="4407587" y="1393588"/>
          <a:ext cx="293687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3" name="Equazione" r:id="rId5" imgW="1028520" imgH="215640" progId="Equation.3">
                  <p:embed/>
                </p:oleObj>
              </mc:Choice>
              <mc:Fallback>
                <p:oleObj name="Equazione" r:id="rId5" imgW="10285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7587" y="1393588"/>
                        <a:ext cx="2936875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259306" y="58129"/>
            <a:ext cx="5150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Correnti e coefficienti. 1) Base Comune</a:t>
            </a:r>
            <a:endParaRPr lang="en-US" sz="2400" b="1" dirty="0"/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011806"/>
              </p:ext>
            </p:extLst>
          </p:nvPr>
        </p:nvGraphicFramePr>
        <p:xfrm>
          <a:off x="822325" y="2727325"/>
          <a:ext cx="246538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4" name="Equazione" r:id="rId7" imgW="863280" imgH="190440" progId="Equation.3">
                  <p:embed/>
                </p:oleObj>
              </mc:Choice>
              <mc:Fallback>
                <p:oleObj name="Equazione" r:id="rId7" imgW="8632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2727325"/>
                        <a:ext cx="2465388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259307" y="4364927"/>
            <a:ext cx="47221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 teniamo scollegato l’emettitore, non vi è corrente tra questo e la base.</a:t>
            </a:r>
          </a:p>
          <a:p>
            <a:r>
              <a:rPr lang="it-IT" dirty="0" smtClean="0"/>
              <a:t>Fluisce solo la corrente di soli elettroni </a:t>
            </a:r>
            <a:r>
              <a:rPr lang="it-IT" dirty="0" err="1" smtClean="0"/>
              <a:t>I</a:t>
            </a:r>
            <a:r>
              <a:rPr lang="it-IT" baseline="-25000" dirty="0" err="1" smtClean="0"/>
              <a:t>cn</a:t>
            </a:r>
            <a:r>
              <a:rPr lang="it-IT" baseline="-25000" dirty="0" smtClean="0"/>
              <a:t> </a:t>
            </a:r>
            <a:r>
              <a:rPr lang="it-IT" dirty="0" smtClean="0"/>
              <a:t>tra base e collettore.</a:t>
            </a:r>
          </a:p>
          <a:p>
            <a:r>
              <a:rPr lang="it-IT" b="1" dirty="0" smtClean="0"/>
              <a:t>La chiamiamo I</a:t>
            </a:r>
            <a:r>
              <a:rPr lang="it-IT" b="1" baseline="-25000" dirty="0" smtClean="0"/>
              <a:t>CB0</a:t>
            </a:r>
            <a:endParaRPr lang="en-US" b="1" baseline="-25000" dirty="0"/>
          </a:p>
        </p:txBody>
      </p:sp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6798647"/>
              </p:ext>
            </p:extLst>
          </p:nvPr>
        </p:nvGraphicFramePr>
        <p:xfrm>
          <a:off x="5233036" y="5569205"/>
          <a:ext cx="2646362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5" name="Equazione" r:id="rId9" imgW="927000" imgH="190440" progId="Equation.3">
                  <p:embed/>
                </p:oleObj>
              </mc:Choice>
              <mc:Fallback>
                <p:oleObj name="Equazione" r:id="rId9" imgW="9270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3036" y="5569205"/>
                        <a:ext cx="2646362" cy="546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uppo 11"/>
          <p:cNvGrpSpPr/>
          <p:nvPr/>
        </p:nvGrpSpPr>
        <p:grpSpPr>
          <a:xfrm>
            <a:off x="7166162" y="220051"/>
            <a:ext cx="1950493" cy="1435115"/>
            <a:chOff x="2974289" y="4653136"/>
            <a:chExt cx="2590800" cy="1653626"/>
          </a:xfrm>
        </p:grpSpPr>
        <p:grpSp>
          <p:nvGrpSpPr>
            <p:cNvPr id="13" name="Gruppo 12"/>
            <p:cNvGrpSpPr/>
            <p:nvPr/>
          </p:nvGrpSpPr>
          <p:grpSpPr>
            <a:xfrm>
              <a:off x="2974289" y="4653136"/>
              <a:ext cx="2590800" cy="1653626"/>
              <a:chOff x="3276600" y="4761646"/>
              <a:chExt cx="2590800" cy="1653626"/>
            </a:xfrm>
          </p:grpSpPr>
          <p:grpSp>
            <p:nvGrpSpPr>
              <p:cNvPr id="16" name="Gruppo 15"/>
              <p:cNvGrpSpPr/>
              <p:nvPr/>
            </p:nvGrpSpPr>
            <p:grpSpPr>
              <a:xfrm>
                <a:off x="3768436" y="4761646"/>
                <a:ext cx="2098964" cy="1584176"/>
                <a:chOff x="2916381" y="2204864"/>
                <a:chExt cx="2098964" cy="1584176"/>
              </a:xfrm>
            </p:grpSpPr>
            <p:sp>
              <p:nvSpPr>
                <p:cNvPr id="20" name="Figura a mano libera 19"/>
                <p:cNvSpPr/>
                <p:nvPr/>
              </p:nvSpPr>
              <p:spPr>
                <a:xfrm>
                  <a:off x="4003964" y="2701636"/>
                  <a:ext cx="1011381" cy="429491"/>
                </a:xfrm>
                <a:custGeom>
                  <a:avLst/>
                  <a:gdLst>
                    <a:gd name="connsiteX0" fmla="*/ 0 w 1011381"/>
                    <a:gd name="connsiteY0" fmla="*/ 429491 h 429491"/>
                    <a:gd name="connsiteX1" fmla="*/ 277091 w 1011381"/>
                    <a:gd name="connsiteY1" fmla="*/ 13855 h 429491"/>
                    <a:gd name="connsiteX2" fmla="*/ 1011381 w 1011381"/>
                    <a:gd name="connsiteY2" fmla="*/ 0 h 429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11381" h="429491">
                      <a:moveTo>
                        <a:pt x="0" y="429491"/>
                      </a:moveTo>
                      <a:lnTo>
                        <a:pt x="277091" y="13855"/>
                      </a:lnTo>
                      <a:lnTo>
                        <a:pt x="1011381" y="0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1" name="Connettore 1 20"/>
                <p:cNvCxnSpPr/>
                <p:nvPr/>
              </p:nvCxnSpPr>
              <p:spPr>
                <a:xfrm flipV="1">
                  <a:off x="3185107" y="3131127"/>
                  <a:ext cx="1026853" cy="1385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ttore 1 21"/>
                <p:cNvCxnSpPr/>
                <p:nvPr/>
              </p:nvCxnSpPr>
              <p:spPr>
                <a:xfrm>
                  <a:off x="3698533" y="3131127"/>
                  <a:ext cx="0" cy="65791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Ovale 22"/>
                <p:cNvSpPr/>
                <p:nvPr/>
              </p:nvSpPr>
              <p:spPr>
                <a:xfrm>
                  <a:off x="2916381" y="2204864"/>
                  <a:ext cx="1555058" cy="1255220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" name="CasellaDiTesto 16"/>
              <p:cNvSpPr txBox="1"/>
              <p:nvPr/>
            </p:nvSpPr>
            <p:spPr>
              <a:xfrm>
                <a:off x="3276600" y="5243124"/>
                <a:ext cx="296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E</a:t>
                </a:r>
                <a:endParaRPr lang="en-US" dirty="0"/>
              </a:p>
            </p:txBody>
          </p:sp>
          <p:sp>
            <p:nvSpPr>
              <p:cNvPr id="18" name="CasellaDiTesto 17"/>
              <p:cNvSpPr txBox="1"/>
              <p:nvPr/>
            </p:nvSpPr>
            <p:spPr>
              <a:xfrm>
                <a:off x="5377877" y="5262153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C</a:t>
                </a:r>
                <a:endParaRPr lang="en-US" dirty="0"/>
              </a:p>
            </p:txBody>
          </p:sp>
          <p:sp>
            <p:nvSpPr>
              <p:cNvPr id="19" name="CasellaDiTesto 18"/>
              <p:cNvSpPr txBox="1"/>
              <p:nvPr/>
            </p:nvSpPr>
            <p:spPr>
              <a:xfrm>
                <a:off x="4612567" y="6045940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B</a:t>
                </a:r>
                <a:endParaRPr lang="en-US" dirty="0"/>
              </a:p>
            </p:txBody>
          </p:sp>
        </p:grpSp>
        <p:sp>
          <p:nvSpPr>
            <p:cNvPr id="14" name="Figura a mano libera 13"/>
            <p:cNvSpPr/>
            <p:nvPr/>
          </p:nvSpPr>
          <p:spPr>
            <a:xfrm>
              <a:off x="3079409" y="5167585"/>
              <a:ext cx="898634" cy="425669"/>
            </a:xfrm>
            <a:custGeom>
              <a:avLst/>
              <a:gdLst>
                <a:gd name="connsiteX0" fmla="*/ 898634 w 898634"/>
                <a:gd name="connsiteY0" fmla="*/ 425669 h 425669"/>
                <a:gd name="connsiteX1" fmla="*/ 630621 w 898634"/>
                <a:gd name="connsiteY1" fmla="*/ 0 h 425669"/>
                <a:gd name="connsiteX2" fmla="*/ 0 w 898634"/>
                <a:gd name="connsiteY2" fmla="*/ 0 h 425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8634" h="425669">
                  <a:moveTo>
                    <a:pt x="898634" y="425669"/>
                  </a:moveTo>
                  <a:lnTo>
                    <a:pt x="630621" y="0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Connettore 2 14"/>
            <p:cNvCxnSpPr>
              <a:stCxn id="14" idx="0"/>
              <a:endCxn id="14" idx="1"/>
            </p:cNvCxnSpPr>
            <p:nvPr/>
          </p:nvCxnSpPr>
          <p:spPr>
            <a:xfrm flipH="1" flipV="1">
              <a:off x="3710030" y="5167585"/>
              <a:ext cx="268013" cy="42566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Picture 18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536" y="2475284"/>
            <a:ext cx="3538916" cy="1907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08078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59306" y="58129"/>
            <a:ext cx="5917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Correnti e coefficienti. 2) Emettitore Comune</a:t>
            </a:r>
            <a:endParaRPr lang="en-US" sz="2400" b="1" dirty="0"/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481825"/>
              </p:ext>
            </p:extLst>
          </p:nvPr>
        </p:nvGraphicFramePr>
        <p:xfrm>
          <a:off x="446931" y="1776091"/>
          <a:ext cx="366236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3" name="Equazione" r:id="rId3" imgW="1282680" imgH="190440" progId="Equation.3">
                  <p:embed/>
                </p:oleObj>
              </mc:Choice>
              <mc:Fallback>
                <p:oleObj name="Equazione" r:id="rId3" imgW="12826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931" y="1776091"/>
                        <a:ext cx="3662363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-1" y="4180261"/>
            <a:ext cx="4981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 teniamo scollegata la base (I</a:t>
            </a:r>
            <a:r>
              <a:rPr lang="it-IT" baseline="-25000" dirty="0" smtClean="0"/>
              <a:t>B</a:t>
            </a:r>
            <a:r>
              <a:rPr lang="it-IT" dirty="0" smtClean="0"/>
              <a:t>=0), resta solo la </a:t>
            </a:r>
            <a:r>
              <a:rPr lang="it-IT" i="1" dirty="0" smtClean="0"/>
              <a:t>corrente di dispersione </a:t>
            </a:r>
            <a:r>
              <a:rPr lang="it-IT" dirty="0" smtClean="0"/>
              <a:t>tra emettitore e collettore.</a:t>
            </a:r>
          </a:p>
        </p:txBody>
      </p:sp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140862"/>
              </p:ext>
            </p:extLst>
          </p:nvPr>
        </p:nvGraphicFramePr>
        <p:xfrm>
          <a:off x="449122" y="996291"/>
          <a:ext cx="5727701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4" name="Equazione" r:id="rId5" imgW="2006280" imgH="190440" progId="Equation.3">
                  <p:embed/>
                </p:oleObj>
              </mc:Choice>
              <mc:Fallback>
                <p:oleObj name="Equazione" r:id="rId5" imgW="20062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122" y="996291"/>
                        <a:ext cx="5727701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uppo 23"/>
          <p:cNvGrpSpPr/>
          <p:nvPr/>
        </p:nvGrpSpPr>
        <p:grpSpPr>
          <a:xfrm>
            <a:off x="7197374" y="59997"/>
            <a:ext cx="1851650" cy="1944646"/>
            <a:chOff x="6174946" y="4252314"/>
            <a:chExt cx="2371941" cy="2533222"/>
          </a:xfrm>
        </p:grpSpPr>
        <p:grpSp>
          <p:nvGrpSpPr>
            <p:cNvPr id="25" name="Gruppo 24"/>
            <p:cNvGrpSpPr/>
            <p:nvPr/>
          </p:nvGrpSpPr>
          <p:grpSpPr>
            <a:xfrm rot="5400000" flipH="1">
              <a:off x="5901896" y="4570034"/>
              <a:ext cx="2485680" cy="1939580"/>
              <a:chOff x="3079409" y="4653136"/>
              <a:chExt cx="2485680" cy="1584176"/>
            </a:xfrm>
          </p:grpSpPr>
          <p:grpSp>
            <p:nvGrpSpPr>
              <p:cNvPr id="31" name="Gruppo 30"/>
              <p:cNvGrpSpPr/>
              <p:nvPr/>
            </p:nvGrpSpPr>
            <p:grpSpPr>
              <a:xfrm>
                <a:off x="3466125" y="4653136"/>
                <a:ext cx="2098964" cy="1584176"/>
                <a:chOff x="2916381" y="2204864"/>
                <a:chExt cx="2098964" cy="1584176"/>
              </a:xfrm>
            </p:grpSpPr>
            <p:sp>
              <p:nvSpPr>
                <p:cNvPr id="34" name="Figura a mano libera 33"/>
                <p:cNvSpPr/>
                <p:nvPr/>
              </p:nvSpPr>
              <p:spPr>
                <a:xfrm>
                  <a:off x="4003964" y="2701636"/>
                  <a:ext cx="1011381" cy="429491"/>
                </a:xfrm>
                <a:custGeom>
                  <a:avLst/>
                  <a:gdLst>
                    <a:gd name="connsiteX0" fmla="*/ 0 w 1011381"/>
                    <a:gd name="connsiteY0" fmla="*/ 429491 h 429491"/>
                    <a:gd name="connsiteX1" fmla="*/ 277091 w 1011381"/>
                    <a:gd name="connsiteY1" fmla="*/ 13855 h 429491"/>
                    <a:gd name="connsiteX2" fmla="*/ 1011381 w 1011381"/>
                    <a:gd name="connsiteY2" fmla="*/ 0 h 429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11381" h="429491">
                      <a:moveTo>
                        <a:pt x="0" y="429491"/>
                      </a:moveTo>
                      <a:lnTo>
                        <a:pt x="277091" y="13855"/>
                      </a:lnTo>
                      <a:lnTo>
                        <a:pt x="1011381" y="0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5" name="Connettore 1 34"/>
                <p:cNvCxnSpPr/>
                <p:nvPr/>
              </p:nvCxnSpPr>
              <p:spPr>
                <a:xfrm flipV="1">
                  <a:off x="3185107" y="3131127"/>
                  <a:ext cx="1026853" cy="1385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ttore 1 35"/>
                <p:cNvCxnSpPr/>
                <p:nvPr/>
              </p:nvCxnSpPr>
              <p:spPr>
                <a:xfrm>
                  <a:off x="3698533" y="3131127"/>
                  <a:ext cx="0" cy="65791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Ovale 36"/>
                <p:cNvSpPr/>
                <p:nvPr/>
              </p:nvSpPr>
              <p:spPr>
                <a:xfrm>
                  <a:off x="2916381" y="2204864"/>
                  <a:ext cx="1555058" cy="1255220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" name="Figura a mano libera 31"/>
              <p:cNvSpPr/>
              <p:nvPr/>
            </p:nvSpPr>
            <p:spPr>
              <a:xfrm>
                <a:off x="3079409" y="5167585"/>
                <a:ext cx="898634" cy="425669"/>
              </a:xfrm>
              <a:custGeom>
                <a:avLst/>
                <a:gdLst>
                  <a:gd name="connsiteX0" fmla="*/ 898634 w 898634"/>
                  <a:gd name="connsiteY0" fmla="*/ 425669 h 425669"/>
                  <a:gd name="connsiteX1" fmla="*/ 630621 w 898634"/>
                  <a:gd name="connsiteY1" fmla="*/ 0 h 425669"/>
                  <a:gd name="connsiteX2" fmla="*/ 0 w 898634"/>
                  <a:gd name="connsiteY2" fmla="*/ 0 h 425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98634" h="425669">
                    <a:moveTo>
                      <a:pt x="898634" y="425669"/>
                    </a:moveTo>
                    <a:lnTo>
                      <a:pt x="630621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Connettore 2 32"/>
              <p:cNvCxnSpPr>
                <a:stCxn id="32" idx="0"/>
                <a:endCxn id="32" idx="1"/>
              </p:cNvCxnSpPr>
              <p:nvPr/>
            </p:nvCxnSpPr>
            <p:spPr>
              <a:xfrm flipH="1" flipV="1">
                <a:off x="3710030" y="5167585"/>
                <a:ext cx="268013" cy="42566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CasellaDiTesto 25"/>
            <p:cNvSpPr txBox="1"/>
            <p:nvPr/>
          </p:nvSpPr>
          <p:spPr>
            <a:xfrm>
              <a:off x="7506305" y="6333346"/>
              <a:ext cx="296876" cy="4521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E</a:t>
              </a:r>
              <a:endParaRPr lang="en-US" dirty="0"/>
            </a:p>
          </p:txBody>
        </p:sp>
        <p:sp>
          <p:nvSpPr>
            <p:cNvPr id="27" name="CasellaDiTesto 26"/>
            <p:cNvSpPr txBox="1"/>
            <p:nvPr/>
          </p:nvSpPr>
          <p:spPr>
            <a:xfrm>
              <a:off x="6250437" y="5601590"/>
              <a:ext cx="309700" cy="4521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B</a:t>
              </a:r>
              <a:endParaRPr lang="en-US" dirty="0"/>
            </a:p>
          </p:txBody>
        </p:sp>
        <p:sp>
          <p:nvSpPr>
            <p:cNvPr id="28" name="CasellaDiTesto 27"/>
            <p:cNvSpPr txBox="1"/>
            <p:nvPr/>
          </p:nvSpPr>
          <p:spPr>
            <a:xfrm>
              <a:off x="7552142" y="4252314"/>
              <a:ext cx="308098" cy="4521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C</a:t>
              </a:r>
              <a:endParaRPr lang="en-US" dirty="0"/>
            </a:p>
          </p:txBody>
        </p:sp>
        <p:cxnSp>
          <p:nvCxnSpPr>
            <p:cNvPr id="29" name="Connettore 1 28"/>
            <p:cNvCxnSpPr>
              <a:stCxn id="34" idx="2"/>
            </p:cNvCxnSpPr>
            <p:nvPr/>
          </p:nvCxnSpPr>
          <p:spPr>
            <a:xfrm flipV="1">
              <a:off x="7506306" y="4296984"/>
              <a:ext cx="1040581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1 29"/>
            <p:cNvCxnSpPr/>
            <p:nvPr/>
          </p:nvCxnSpPr>
          <p:spPr>
            <a:xfrm>
              <a:off x="6254537" y="6782663"/>
              <a:ext cx="2186756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2114097"/>
              </p:ext>
            </p:extLst>
          </p:nvPr>
        </p:nvGraphicFramePr>
        <p:xfrm>
          <a:off x="457556" y="2691197"/>
          <a:ext cx="3481387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5" name="Equazione" r:id="rId7" imgW="1218960" imgH="380880" progId="Equation.3">
                  <p:embed/>
                </p:oleObj>
              </mc:Choice>
              <mc:Fallback>
                <p:oleObj name="Equazione" r:id="rId7" imgW="121896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556" y="2691197"/>
                        <a:ext cx="3481387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14784"/>
              </p:ext>
            </p:extLst>
          </p:nvPr>
        </p:nvGraphicFramePr>
        <p:xfrm>
          <a:off x="5070650" y="5588569"/>
          <a:ext cx="264636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6" name="Equazione" r:id="rId9" imgW="927000" imgH="190440" progId="Equation.3">
                  <p:embed/>
                </p:oleObj>
              </mc:Choice>
              <mc:Fallback>
                <p:oleObj name="Equazione" r:id="rId9" imgW="927000" imgH="190440" progId="Equation.3">
                  <p:embed/>
                  <p:pic>
                    <p:nvPicPr>
                      <p:cNvPr id="0" name="Ogget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0650" y="5588569"/>
                        <a:ext cx="2646363" cy="546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42" name="Picture 18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536" y="2475284"/>
            <a:ext cx="3538916" cy="1907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677102"/>
              </p:ext>
            </p:extLst>
          </p:nvPr>
        </p:nvGraphicFramePr>
        <p:xfrm>
          <a:off x="163771" y="5026794"/>
          <a:ext cx="1510127" cy="909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7" name="Equazione" r:id="rId12" imgW="634680" imgH="380880" progId="Equation.3">
                  <p:embed/>
                </p:oleObj>
              </mc:Choice>
              <mc:Fallback>
                <p:oleObj name="Equazione" r:id="rId12" imgW="634680" imgH="380880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771" y="5026794"/>
                        <a:ext cx="1510127" cy="9097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231189"/>
              </p:ext>
            </p:extLst>
          </p:nvPr>
        </p:nvGraphicFramePr>
        <p:xfrm>
          <a:off x="4981432" y="4087938"/>
          <a:ext cx="1841500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8" name="Equazione" r:id="rId14" imgW="736560" imgH="380880" progId="Equation.3">
                  <p:embed/>
                </p:oleObj>
              </mc:Choice>
              <mc:Fallback>
                <p:oleObj name="Equazione" r:id="rId14" imgW="73656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981432" y="4087938"/>
                        <a:ext cx="1841500" cy="954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2108273" y="5220074"/>
            <a:ext cx="2219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Fattore di amplificazione in</a:t>
            </a:r>
          </a:p>
          <a:p>
            <a:r>
              <a:rPr lang="it-IT" sz="1400" dirty="0" smtClean="0"/>
              <a:t>Emettitore comune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214921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s://upload.wikimedia.org/wikipedia/commons/thumb/f/f2/Agc_nor2.jpg/300px-Agc_no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4242140"/>
            <a:ext cx="2509515" cy="1748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2" name="Picture 6" descr="2-input transistor nor ga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455" y="69462"/>
            <a:ext cx="2877545" cy="288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AutoShape 8" descr="RTL Inver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10" descr="RTL Invert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587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809" y="1119351"/>
            <a:ext cx="1368780" cy="156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CasellaDiTesto 21"/>
          <p:cNvSpPr txBox="1"/>
          <p:nvPr/>
        </p:nvSpPr>
        <p:spPr>
          <a:xfrm>
            <a:off x="0" y="32375"/>
            <a:ext cx="578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 smtClean="0"/>
              <a:t>RTL </a:t>
            </a:r>
            <a:r>
              <a:rPr lang="it-IT" sz="3600" b="1" dirty="0" err="1" smtClean="0"/>
              <a:t>Resistor</a:t>
            </a:r>
            <a:r>
              <a:rPr lang="it-IT" sz="3600" b="1" dirty="0" smtClean="0"/>
              <a:t>-Transistor </a:t>
            </a:r>
            <a:r>
              <a:rPr lang="it-IT" sz="3600" b="1" dirty="0" err="1" smtClean="0"/>
              <a:t>Logics</a:t>
            </a:r>
            <a:endParaRPr lang="en-US" sz="3600" b="1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63225" y="5984551"/>
            <a:ext cx="3186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/>
              <a:t>Dual NOR in logica RTL</a:t>
            </a:r>
          </a:p>
          <a:p>
            <a:pPr algn="ctr"/>
            <a:r>
              <a:rPr lang="it-IT" dirty="0" smtClean="0"/>
              <a:t>(</a:t>
            </a:r>
            <a:r>
              <a:rPr lang="it-IT" dirty="0" err="1" smtClean="0"/>
              <a:t>comupter</a:t>
            </a:r>
            <a:r>
              <a:rPr lang="it-IT" dirty="0" smtClean="0"/>
              <a:t> di bordo di Apollo 11</a:t>
            </a:r>
            <a:endParaRPr lang="en-US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155575" y="750019"/>
            <a:ext cx="5323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La più elementare  soluzione per la elettronica digitale.</a:t>
            </a:r>
            <a:endParaRPr lang="en-US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133842" y="2193889"/>
            <a:ext cx="21007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err="1"/>
              <a:t>n</a:t>
            </a:r>
            <a:r>
              <a:rPr lang="it-IT" sz="1400" dirty="0" err="1" smtClean="0"/>
              <a:t>pn</a:t>
            </a:r>
            <a:r>
              <a:rPr lang="it-IT" sz="1400" dirty="0" smtClean="0"/>
              <a:t> in emettitore comune</a:t>
            </a:r>
            <a:endParaRPr lang="en-US" sz="1400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2360421" y="2688095"/>
            <a:ext cx="7615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inverter</a:t>
            </a:r>
            <a:endParaRPr lang="en-US" sz="1400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6922025" y="2802254"/>
            <a:ext cx="9483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Porta NOR</a:t>
            </a:r>
            <a:endParaRPr lang="en-US" sz="1400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133842" y="2982595"/>
            <a:ext cx="6044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E’ una famiglia logica ormai in disuso, il cui limite è il consumo. </a:t>
            </a:r>
            <a:endParaRPr lang="en-US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11121" y="3613666"/>
            <a:ext cx="2967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Ma ci siamo andati sulla Luna con questa!</a:t>
            </a:r>
            <a:endParaRPr lang="en-US" dirty="0"/>
          </a:p>
        </p:txBody>
      </p:sp>
      <p:pic>
        <p:nvPicPr>
          <p:cNvPr id="24589" name="Picture 13" descr="The returning Lunar Module, with astronauts Armstrong and Aldrin inside. Michael Collins is the only human not contained in this photo. Image credit: NASA/Apollo 11.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6" t="31256" r="3230" b="15942"/>
          <a:stretch/>
        </p:blipFill>
        <p:spPr bwMode="auto">
          <a:xfrm>
            <a:off x="3425589" y="3613666"/>
            <a:ext cx="5769372" cy="3259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0" name="Picture 1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07" y="1303659"/>
            <a:ext cx="852136" cy="890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725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20717" y="138915"/>
            <a:ext cx="499767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L'</a:t>
            </a:r>
            <a:r>
              <a:rPr lang="it-IT" sz="1200" b="1" dirty="0"/>
              <a:t>Apollo </a:t>
            </a:r>
            <a:r>
              <a:rPr lang="it-IT" sz="1200" b="1" dirty="0" err="1"/>
              <a:t>Guidance</a:t>
            </a:r>
            <a:r>
              <a:rPr lang="it-IT" sz="1200" b="1" dirty="0"/>
              <a:t> Computer</a:t>
            </a:r>
            <a:r>
              <a:rPr lang="it-IT" sz="1200" dirty="0"/>
              <a:t> (AGC) era il computer di bordo del </a:t>
            </a:r>
            <a:r>
              <a:rPr lang="it-IT" sz="1200" dirty="0">
                <a:hlinkClick r:id="rId2" tooltip="Programma Apollo"/>
              </a:rPr>
              <a:t>Programma Apollo</a:t>
            </a:r>
            <a:r>
              <a:rPr lang="it-IT" sz="1200" dirty="0"/>
              <a:t> della </a:t>
            </a:r>
            <a:r>
              <a:rPr lang="it-IT" sz="1200" dirty="0">
                <a:hlinkClick r:id="rId3" tooltip="NASA"/>
              </a:rPr>
              <a:t>NASA</a:t>
            </a:r>
            <a:r>
              <a:rPr lang="it-IT" sz="1200" dirty="0"/>
              <a:t> utilizzato, oltre che nel </a:t>
            </a:r>
            <a:r>
              <a:rPr lang="it-IT" sz="1200" dirty="0">
                <a:hlinkClick r:id="rId4" tooltip="Modulo di Comando"/>
              </a:rPr>
              <a:t>Modulo di Comando</a:t>
            </a:r>
            <a:r>
              <a:rPr lang="it-IT" sz="1200" dirty="0"/>
              <a:t>, anche all'interno del </a:t>
            </a:r>
            <a:r>
              <a:rPr lang="it-IT" sz="1200" dirty="0">
                <a:hlinkClick r:id="rId5" tooltip="Modulo Lunare Apollo"/>
              </a:rPr>
              <a:t>LEM</a:t>
            </a:r>
            <a:r>
              <a:rPr lang="it-IT" sz="1200" dirty="0"/>
              <a:t>, </a:t>
            </a:r>
            <a:r>
              <a:rPr lang="it-IT" sz="1200" dirty="0" err="1"/>
              <a:t>Lunar</a:t>
            </a:r>
            <a:r>
              <a:rPr lang="it-IT" sz="1200" dirty="0"/>
              <a:t> </a:t>
            </a:r>
            <a:r>
              <a:rPr lang="it-IT" sz="1200" dirty="0" err="1"/>
              <a:t>Excursion</a:t>
            </a:r>
            <a:r>
              <a:rPr lang="it-IT" sz="1200" dirty="0"/>
              <a:t> </a:t>
            </a:r>
            <a:r>
              <a:rPr lang="it-IT" sz="1200" dirty="0" err="1"/>
              <a:t>Module</a:t>
            </a:r>
            <a:r>
              <a:rPr lang="it-IT" sz="1200" dirty="0"/>
              <a:t>, per le manovre di allunaggio e di decollo dal suolo lunare. </a:t>
            </a:r>
          </a:p>
          <a:p>
            <a:r>
              <a:rPr lang="it-IT" sz="1200" dirty="0"/>
              <a:t>L'AGC fu progettato al </a:t>
            </a:r>
            <a:r>
              <a:rPr lang="it-IT" sz="1200" dirty="0">
                <a:hlinkClick r:id="rId6" tooltip="MIT Instrumentation Laboratory (la pagina non esiste)"/>
              </a:rPr>
              <a:t>MIT </a:t>
            </a:r>
            <a:r>
              <a:rPr lang="it-IT" sz="1200" dirty="0" err="1">
                <a:hlinkClick r:id="rId6" tooltip="MIT Instrumentation Laboratory (la pagina non esiste)"/>
              </a:rPr>
              <a:t>Instrumentation</a:t>
            </a:r>
            <a:r>
              <a:rPr lang="it-IT" sz="1200" dirty="0">
                <a:hlinkClick r:id="rId6" tooltip="MIT Instrumentation Laboratory (la pagina non esiste)"/>
              </a:rPr>
              <a:t> </a:t>
            </a:r>
            <a:r>
              <a:rPr lang="it-IT" sz="1200" dirty="0" err="1">
                <a:hlinkClick r:id="rId6" tooltip="MIT Instrumentation Laboratory (la pagina non esiste)"/>
              </a:rPr>
              <a:t>Laboratory</a:t>
            </a:r>
            <a:r>
              <a:rPr lang="it-IT" sz="1200" dirty="0"/>
              <a:t> sotto la guida di </a:t>
            </a:r>
            <a:r>
              <a:rPr lang="it-IT" sz="1200" dirty="0">
                <a:hlinkClick r:id="rId7" tooltip="Charles Stark Draper"/>
              </a:rPr>
              <a:t>Charles </a:t>
            </a:r>
            <a:r>
              <a:rPr lang="it-IT" sz="1200" dirty="0" err="1">
                <a:hlinkClick r:id="rId7" tooltip="Charles Stark Draper"/>
              </a:rPr>
              <a:t>Stark</a:t>
            </a:r>
            <a:r>
              <a:rPr lang="it-IT" sz="1200" dirty="0">
                <a:hlinkClick r:id="rId7" tooltip="Charles Stark Draper"/>
              </a:rPr>
              <a:t> </a:t>
            </a:r>
            <a:r>
              <a:rPr lang="it-IT" sz="1200" dirty="0" err="1">
                <a:hlinkClick r:id="rId7" tooltip="Charles Stark Draper"/>
              </a:rPr>
              <a:t>Draper</a:t>
            </a:r>
            <a:r>
              <a:rPr lang="it-IT" sz="1200" dirty="0"/>
              <a:t>, con progetto dell'hardware condotto da </a:t>
            </a:r>
            <a:r>
              <a:rPr lang="it-IT" sz="1200" dirty="0" err="1">
                <a:hlinkClick r:id="rId8" tooltip="Eldon C. Hall (la pagina non esiste)"/>
              </a:rPr>
              <a:t>Eldon</a:t>
            </a:r>
            <a:r>
              <a:rPr lang="it-IT" sz="1200" dirty="0">
                <a:hlinkClick r:id="rId8" tooltip="Eldon C. Hall (la pagina non esiste)"/>
              </a:rPr>
              <a:t> C. Hall</a:t>
            </a:r>
            <a:r>
              <a:rPr lang="it-IT" sz="1200" dirty="0"/>
              <a:t>. I primi sviluppi architetturali furono di </a:t>
            </a:r>
            <a:r>
              <a:rPr lang="it-IT" sz="1200" dirty="0">
                <a:hlinkClick r:id="rId9" tooltip="J.H. Laning Jr. (la pagina non esiste)"/>
              </a:rPr>
              <a:t>J.H. </a:t>
            </a:r>
            <a:r>
              <a:rPr lang="it-IT" sz="1200" dirty="0" err="1">
                <a:hlinkClick r:id="rId9" tooltip="J.H. Laning Jr. (la pagina non esiste)"/>
              </a:rPr>
              <a:t>Laning</a:t>
            </a:r>
            <a:r>
              <a:rPr lang="it-IT" sz="1200" dirty="0">
                <a:hlinkClick r:id="rId9" tooltip="J.H. Laning Jr. (la pagina non esiste)"/>
              </a:rPr>
              <a:t> Jr.</a:t>
            </a:r>
            <a:r>
              <a:rPr lang="it-IT" sz="1200" dirty="0"/>
              <a:t>, </a:t>
            </a:r>
            <a:r>
              <a:rPr lang="it-IT" sz="1200" dirty="0">
                <a:hlinkClick r:id="rId10" tooltip="Albert Hopkins (la pagina non esiste)"/>
              </a:rPr>
              <a:t>Albert Hopkins</a:t>
            </a:r>
            <a:r>
              <a:rPr lang="it-IT" sz="1200" dirty="0"/>
              <a:t>, </a:t>
            </a:r>
            <a:r>
              <a:rPr lang="it-IT" sz="1200" dirty="0">
                <a:hlinkClick r:id="rId11" tooltip="Ramon Alonso (la pagina non esiste)"/>
              </a:rPr>
              <a:t>Ramon Alonso</a:t>
            </a:r>
            <a:r>
              <a:rPr lang="it-IT" sz="1200" dirty="0"/>
              <a:t> e </a:t>
            </a:r>
            <a:r>
              <a:rPr lang="it-IT" sz="1200" dirty="0">
                <a:hlinkClick r:id="rId12" tooltip="Hugh Blair-Smith (la pagina non esiste)"/>
              </a:rPr>
              <a:t>Hugh Blair-Smith</a:t>
            </a:r>
            <a:r>
              <a:rPr lang="it-IT" sz="1200" dirty="0"/>
              <a:t>. L'hardware per il volo fu costruito dalla </a:t>
            </a:r>
            <a:r>
              <a:rPr lang="it-IT" sz="1200" dirty="0">
                <a:hlinkClick r:id="rId13" tooltip="Raytheon"/>
              </a:rPr>
              <a:t>Raytheon</a:t>
            </a:r>
            <a:r>
              <a:rPr lang="it-IT" sz="1200" dirty="0"/>
              <a:t>. </a:t>
            </a:r>
          </a:p>
          <a:p>
            <a:r>
              <a:rPr lang="it-IT" sz="1200" dirty="0"/>
              <a:t>Era basato su una unità di calcolo da 2 MHz di velocità di clock, di 2 </a:t>
            </a:r>
            <a:r>
              <a:rPr lang="it-IT" sz="1200" dirty="0" err="1">
                <a:hlinkClick r:id="rId14" tooltip="Word"/>
              </a:rPr>
              <a:t>Kwords</a:t>
            </a:r>
            <a:r>
              <a:rPr lang="it-IT" sz="1200" dirty="0"/>
              <a:t> di memoria </a:t>
            </a:r>
            <a:r>
              <a:rPr lang="it-IT" sz="1200" dirty="0">
                <a:hlinkClick r:id="rId15" tooltip="RAM"/>
              </a:rPr>
              <a:t>RAM</a:t>
            </a:r>
            <a:r>
              <a:rPr lang="it-IT" sz="1200" dirty="0"/>
              <a:t> e di una trentina abbondante di </a:t>
            </a:r>
            <a:r>
              <a:rPr lang="it-IT" sz="1200" dirty="0" err="1"/>
              <a:t>Kwords</a:t>
            </a:r>
            <a:r>
              <a:rPr lang="it-IT" sz="1200" dirty="0"/>
              <a:t> di memoria </a:t>
            </a:r>
            <a:r>
              <a:rPr lang="it-IT" sz="1200" dirty="0">
                <a:hlinkClick r:id="rId16" tooltip="Read-Only Memory"/>
              </a:rPr>
              <a:t>ROM</a:t>
            </a:r>
            <a:r>
              <a:rPr lang="it-IT" sz="1200" dirty="0"/>
              <a:t>. Quest'ultima conteneva, principalmente, dati e programmi. </a:t>
            </a:r>
          </a:p>
          <a:p>
            <a:r>
              <a:rPr lang="it-IT" sz="1200" dirty="0"/>
              <a:t>L'AGC era multitasking, essendo in grado di eseguire fino a 8 programmi contemporaneamente. </a:t>
            </a:r>
          </a:p>
          <a:p>
            <a:r>
              <a:rPr lang="it-IT" sz="1200" dirty="0"/>
              <a:t>Fu il primo computer ad utilizzare </a:t>
            </a:r>
            <a:r>
              <a:rPr lang="it-IT" sz="1200" dirty="0">
                <a:hlinkClick r:id="rId17" tooltip="Circuiti integrati"/>
              </a:rPr>
              <a:t>circuiti integrati</a:t>
            </a:r>
            <a:r>
              <a:rPr lang="it-IT" sz="1200" dirty="0"/>
              <a:t>: nella sua prima versione utilizzava 4.100 chip di porte logiche NOR. Nella seconda versione, che utilizzava due </a:t>
            </a:r>
            <a:r>
              <a:rPr lang="it-IT" sz="1200" dirty="0">
                <a:hlinkClick r:id="rId18" tooltip="Porta logica"/>
              </a:rPr>
              <a:t>porte logiche</a:t>
            </a:r>
            <a:r>
              <a:rPr lang="it-IT" sz="1200" dirty="0"/>
              <a:t> </a:t>
            </a:r>
            <a:r>
              <a:rPr lang="it-IT" sz="1200" dirty="0">
                <a:hlinkClick r:id="rId19" tooltip="Algebra di Boole"/>
              </a:rPr>
              <a:t>NOR</a:t>
            </a:r>
            <a:r>
              <a:rPr lang="it-IT" sz="1200" dirty="0"/>
              <a:t> all'interno di ogni integrato, il numero complessivo di chip fu ridotto a 2.800. </a:t>
            </a:r>
          </a:p>
          <a:p>
            <a:r>
              <a:rPr lang="it-IT" sz="1200" dirty="0"/>
              <a:t>Tutti questi integrati erano tra loro interconnessi con un sistema </a:t>
            </a:r>
            <a:r>
              <a:rPr lang="it-IT" sz="1200" dirty="0" err="1">
                <a:hlinkClick r:id="rId20" tooltip="Wire-wrapping (la pagina non esiste)"/>
              </a:rPr>
              <a:t>wire-wrapping</a:t>
            </a:r>
            <a:r>
              <a:rPr lang="it-IT" sz="1200" dirty="0"/>
              <a:t>, ovvero a filo, che garantiva un collegamento migliore rispetto alle saldature su circuito stampato. </a:t>
            </a:r>
          </a:p>
          <a:p>
            <a:r>
              <a:rPr lang="it-IT" sz="1200" dirty="0"/>
              <a:t>Le </a:t>
            </a:r>
            <a:r>
              <a:rPr lang="it-IT" sz="1200" dirty="0">
                <a:hlinkClick r:id="rId15" tooltip="RAM"/>
              </a:rPr>
              <a:t>RAM</a:t>
            </a:r>
            <a:r>
              <a:rPr lang="it-IT" sz="1200" dirty="0"/>
              <a:t> e le </a:t>
            </a:r>
            <a:r>
              <a:rPr lang="it-IT" sz="1200" dirty="0">
                <a:hlinkClick r:id="rId16" tooltip="Read-Only Memory"/>
              </a:rPr>
              <a:t>ROM</a:t>
            </a:r>
            <a:r>
              <a:rPr lang="it-IT" sz="1200" dirty="0"/>
              <a:t> dell'AGC non erano basate su circuiti integrati, ma erano </a:t>
            </a:r>
            <a:r>
              <a:rPr lang="it-IT" sz="1200" dirty="0">
                <a:hlinkClick r:id="rId21" tooltip="Memoria a nuclei di ferrite"/>
              </a:rPr>
              <a:t>memorie a nuclei di ferrite</a:t>
            </a:r>
            <a:r>
              <a:rPr lang="it-IT" sz="1200" dirty="0"/>
              <a:t>, nei quali ogni bit di informazione è rappresentato dalla polarità del </a:t>
            </a:r>
            <a:r>
              <a:rPr lang="it-IT" sz="1200" dirty="0">
                <a:hlinkClick r:id="rId22" tooltip="Campo magnetico"/>
              </a:rPr>
              <a:t>campo magnetico</a:t>
            </a:r>
            <a:r>
              <a:rPr lang="it-IT" sz="1200" dirty="0"/>
              <a:t> di un piccolo anello in materiale </a:t>
            </a:r>
            <a:r>
              <a:rPr lang="it-IT" sz="1200" dirty="0">
                <a:hlinkClick r:id="rId23" tooltip="Ferromagnetico"/>
              </a:rPr>
              <a:t>ferromagnetico</a:t>
            </a:r>
            <a:r>
              <a:rPr lang="it-IT" sz="1200" dirty="0"/>
              <a:t> mantenuta per </a:t>
            </a:r>
            <a:r>
              <a:rPr lang="it-IT" sz="1200" dirty="0">
                <a:hlinkClick r:id="rId24" tooltip="Isteresi"/>
              </a:rPr>
              <a:t>isteresi</a:t>
            </a:r>
            <a:r>
              <a:rPr lang="it-IT" sz="1200" dirty="0"/>
              <a:t>. Gli anelli sono posti alle intersezioni di una matrice di sottili conduttori elettrici. </a:t>
            </a:r>
          </a:p>
          <a:p>
            <a:r>
              <a:rPr lang="it-IT" sz="1200" dirty="0"/>
              <a:t>Il </a:t>
            </a:r>
            <a:r>
              <a:rPr lang="it-IT" sz="1200" i="1" dirty="0"/>
              <a:t>DSKY</a:t>
            </a:r>
            <a:r>
              <a:rPr lang="it-IT" sz="1200" dirty="0"/>
              <a:t> </a:t>
            </a:r>
            <a:r>
              <a:rPr lang="it-IT" sz="1200" dirty="0" smtClean="0"/>
              <a:t>era </a:t>
            </a:r>
            <a:r>
              <a:rPr lang="it-IT" sz="1200" dirty="0"/>
              <a:t>l'unità di interfacciamento del complesso sistema informatico con l'equipaggio umano di bordo: si trattava di una semplice tastiera numerica simile a quella delle calcolatrici, più alcune spie e un display essenziale, a segmenti elettroluminescenti verdi, in grado di mostrare numeri positivi o negativi. </a:t>
            </a:r>
          </a:p>
          <a:p>
            <a:endParaRPr lang="en-US" sz="1200" dirty="0"/>
          </a:p>
        </p:txBody>
      </p:sp>
      <p:pic>
        <p:nvPicPr>
          <p:cNvPr id="25604" name="Picture 4" descr="https://upload.wikimedia.org/wikipedia/commons/thumb/e/e2/Dsky.jpg/220px-Dsky.jpg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387" y="3042745"/>
            <a:ext cx="3704896" cy="3469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0" y="6472706"/>
            <a:ext cx="587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linkClick r:id="rId26"/>
              </a:rPr>
              <a:t>https://</a:t>
            </a:r>
            <a:r>
              <a:rPr lang="en-US" b="1" dirty="0" smtClean="0">
                <a:hlinkClick r:id="rId26"/>
              </a:rPr>
              <a:t>en.wikipedia.org/wiki/Apollo_Guidance_Computer</a:t>
            </a:r>
            <a:r>
              <a:rPr lang="en-US" b="1" dirty="0" smtClean="0"/>
              <a:t> </a:t>
            </a:r>
            <a:endParaRPr lang="en-US" b="1" dirty="0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 rotWithShape="1"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36" t="48491" r="2702" b="17672"/>
          <a:stretch/>
        </p:blipFill>
        <p:spPr bwMode="auto">
          <a:xfrm>
            <a:off x="5570452" y="4659"/>
            <a:ext cx="3352831" cy="3042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636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491170"/>
              </p:ext>
            </p:extLst>
          </p:nvPr>
        </p:nvGraphicFramePr>
        <p:xfrm>
          <a:off x="969579" y="1397001"/>
          <a:ext cx="6954983" cy="2496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931"/>
                <a:gridCol w="1224743"/>
                <a:gridCol w="1341119"/>
                <a:gridCol w="1457499"/>
                <a:gridCol w="1648691"/>
              </a:tblGrid>
              <a:tr h="28841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Attivo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Inverso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Saturazione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Interdizione</a:t>
                      </a:r>
                      <a:endParaRPr lang="en-US" dirty="0"/>
                    </a:p>
                  </a:txBody>
                  <a:tcPr/>
                </a:tc>
              </a:tr>
              <a:tr h="938875">
                <a:tc>
                  <a:txBody>
                    <a:bodyPr/>
                    <a:lstStyle/>
                    <a:p>
                      <a:r>
                        <a:rPr lang="it-IT" dirty="0" smtClean="0"/>
                        <a:t>V</a:t>
                      </a:r>
                      <a:r>
                        <a:rPr lang="it-IT" baseline="-25000" dirty="0" smtClean="0"/>
                        <a:t>EB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FORWARD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REVERSE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FORWARD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REVERSE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1192073">
                <a:tc>
                  <a:txBody>
                    <a:bodyPr/>
                    <a:lstStyle/>
                    <a:p>
                      <a:r>
                        <a:rPr lang="it-IT" dirty="0" smtClean="0"/>
                        <a:t>V</a:t>
                      </a:r>
                      <a:r>
                        <a:rPr lang="it-IT" baseline="-25000" dirty="0" smtClean="0"/>
                        <a:t>CB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REVERSE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FORWARD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FORWARD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REVERSE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969579" y="4288835"/>
            <a:ext cx="720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Le prossime 8 </a:t>
            </a:r>
            <a:r>
              <a:rPr lang="it-IT" dirty="0" err="1" smtClean="0"/>
              <a:t>slides</a:t>
            </a:r>
            <a:r>
              <a:rPr lang="it-IT" dirty="0" smtClean="0"/>
              <a:t> illustrano, confrontando con la situazione di equilibrio, i quattro modi di funzionamento per una struttura </a:t>
            </a:r>
            <a:r>
              <a:rPr lang="it-IT" dirty="0" err="1" smtClean="0"/>
              <a:t>npn</a:t>
            </a:r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-5028" y="0"/>
            <a:ext cx="8443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/>
              <a:t>Modi di Funzionamento e polarizzazione delle giunzioni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5500480"/>
            <a:ext cx="3443431" cy="1000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881" y="5463417"/>
            <a:ext cx="1330470" cy="102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071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igura a mano libera 70"/>
          <p:cNvSpPr/>
          <p:nvPr/>
        </p:nvSpPr>
        <p:spPr>
          <a:xfrm flipH="1">
            <a:off x="2159552" y="2745614"/>
            <a:ext cx="2701636" cy="678873"/>
          </a:xfrm>
          <a:custGeom>
            <a:avLst/>
            <a:gdLst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96982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138546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701636 w 2701636"/>
              <a:gd name="connsiteY0" fmla="*/ 678873 h 678873"/>
              <a:gd name="connsiteX1" fmla="*/ 138545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6 w 2701636"/>
              <a:gd name="connsiteY0" fmla="*/ 678873 h 678873"/>
              <a:gd name="connsiteX1" fmla="*/ 41563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7 w 2701637"/>
              <a:gd name="connsiteY0" fmla="*/ 678873 h 678873"/>
              <a:gd name="connsiteX1" fmla="*/ 0 w 2701637"/>
              <a:gd name="connsiteY1" fmla="*/ 665018 h 678873"/>
              <a:gd name="connsiteX2" fmla="*/ 1 w 2701637"/>
              <a:gd name="connsiteY2" fmla="*/ 13855 h 678873"/>
              <a:gd name="connsiteX3" fmla="*/ 1343892 w 2701637"/>
              <a:gd name="connsiteY3" fmla="*/ 0 h 678873"/>
              <a:gd name="connsiteX4" fmla="*/ 1801092 w 2701637"/>
              <a:gd name="connsiteY4" fmla="*/ 138546 h 678873"/>
              <a:gd name="connsiteX5" fmla="*/ 2147455 w 2701637"/>
              <a:gd name="connsiteY5" fmla="*/ 429491 h 678873"/>
              <a:gd name="connsiteX6" fmla="*/ 2313710 w 2701637"/>
              <a:gd name="connsiteY6" fmla="*/ 581891 h 678873"/>
              <a:gd name="connsiteX7" fmla="*/ 2604655 w 2701637"/>
              <a:gd name="connsiteY7" fmla="*/ 678873 h 678873"/>
              <a:gd name="connsiteX0" fmla="*/ 2701636 w 2701636"/>
              <a:gd name="connsiteY0" fmla="*/ 678873 h 678873"/>
              <a:gd name="connsiteX1" fmla="*/ 13853 w 2701636"/>
              <a:gd name="connsiteY1" fmla="*/ 678872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1636" h="678873">
                <a:moveTo>
                  <a:pt x="2701636" y="678873"/>
                </a:moveTo>
                <a:lnTo>
                  <a:pt x="13853" y="678872"/>
                </a:lnTo>
                <a:cubicBezTo>
                  <a:pt x="13853" y="461818"/>
                  <a:pt x="0" y="230909"/>
                  <a:pt x="0" y="13855"/>
                </a:cubicBezTo>
                <a:lnTo>
                  <a:pt x="1343891" y="0"/>
                </a:lnTo>
                <a:lnTo>
                  <a:pt x="1801091" y="138546"/>
                </a:lnTo>
                <a:lnTo>
                  <a:pt x="2147454" y="429491"/>
                </a:lnTo>
                <a:lnTo>
                  <a:pt x="2313709" y="581891"/>
                </a:lnTo>
                <a:lnTo>
                  <a:pt x="2604654" y="678873"/>
                </a:lnTo>
              </a:path>
            </a:pathLst>
          </a:custGeom>
          <a:gradFill flip="none" rotWithShape="1">
            <a:gsLst>
              <a:gs pos="0">
                <a:srgbClr val="FF0000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igura a mano libera 75"/>
          <p:cNvSpPr/>
          <p:nvPr/>
        </p:nvSpPr>
        <p:spPr>
          <a:xfrm flipH="1">
            <a:off x="531643" y="2745128"/>
            <a:ext cx="2978727" cy="706582"/>
          </a:xfrm>
          <a:custGeom>
            <a:avLst/>
            <a:gdLst>
              <a:gd name="connsiteX0" fmla="*/ 0 w 2978727"/>
              <a:gd name="connsiteY0" fmla="*/ 0 h 706582"/>
              <a:gd name="connsiteX1" fmla="*/ 2978727 w 2978727"/>
              <a:gd name="connsiteY1" fmla="*/ 0 h 706582"/>
              <a:gd name="connsiteX2" fmla="*/ 2978727 w 2978727"/>
              <a:gd name="connsiteY2" fmla="*/ 706582 h 706582"/>
              <a:gd name="connsiteX3" fmla="*/ 1343891 w 2978727"/>
              <a:gd name="connsiteY3" fmla="*/ 706582 h 706582"/>
              <a:gd name="connsiteX4" fmla="*/ 1039091 w 2978727"/>
              <a:gd name="connsiteY4" fmla="*/ 609600 h 706582"/>
              <a:gd name="connsiteX5" fmla="*/ 845127 w 2978727"/>
              <a:gd name="connsiteY5" fmla="*/ 526473 h 706582"/>
              <a:gd name="connsiteX6" fmla="*/ 678873 w 2978727"/>
              <a:gd name="connsiteY6" fmla="*/ 332509 h 706582"/>
              <a:gd name="connsiteX7" fmla="*/ 512618 w 2978727"/>
              <a:gd name="connsiteY7" fmla="*/ 180109 h 706582"/>
              <a:gd name="connsiteX8" fmla="*/ 249382 w 2978727"/>
              <a:gd name="connsiteY8" fmla="*/ 83127 h 706582"/>
              <a:gd name="connsiteX9" fmla="*/ 0 w 2978727"/>
              <a:gd name="connsiteY9" fmla="*/ 0 h 70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8727" h="706582">
                <a:moveTo>
                  <a:pt x="0" y="0"/>
                </a:moveTo>
                <a:lnTo>
                  <a:pt x="2978727" y="0"/>
                </a:lnTo>
                <a:lnTo>
                  <a:pt x="2978727" y="706582"/>
                </a:lnTo>
                <a:lnTo>
                  <a:pt x="1343891" y="706582"/>
                </a:lnTo>
                <a:lnTo>
                  <a:pt x="1039091" y="609600"/>
                </a:lnTo>
                <a:lnTo>
                  <a:pt x="845127" y="526473"/>
                </a:lnTo>
                <a:lnTo>
                  <a:pt x="678873" y="332509"/>
                </a:lnTo>
                <a:lnTo>
                  <a:pt x="512618" y="180109"/>
                </a:lnTo>
                <a:lnTo>
                  <a:pt x="249382" y="8312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igura a mano libera 69"/>
          <p:cNvSpPr/>
          <p:nvPr/>
        </p:nvSpPr>
        <p:spPr>
          <a:xfrm>
            <a:off x="3699164" y="2759469"/>
            <a:ext cx="2701636" cy="678873"/>
          </a:xfrm>
          <a:custGeom>
            <a:avLst/>
            <a:gdLst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96982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138546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701636 w 2701636"/>
              <a:gd name="connsiteY0" fmla="*/ 678873 h 678873"/>
              <a:gd name="connsiteX1" fmla="*/ 138545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6 w 2701636"/>
              <a:gd name="connsiteY0" fmla="*/ 678873 h 678873"/>
              <a:gd name="connsiteX1" fmla="*/ 41563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7 w 2701637"/>
              <a:gd name="connsiteY0" fmla="*/ 678873 h 678873"/>
              <a:gd name="connsiteX1" fmla="*/ 0 w 2701637"/>
              <a:gd name="connsiteY1" fmla="*/ 665018 h 678873"/>
              <a:gd name="connsiteX2" fmla="*/ 1 w 2701637"/>
              <a:gd name="connsiteY2" fmla="*/ 13855 h 678873"/>
              <a:gd name="connsiteX3" fmla="*/ 1343892 w 2701637"/>
              <a:gd name="connsiteY3" fmla="*/ 0 h 678873"/>
              <a:gd name="connsiteX4" fmla="*/ 1801092 w 2701637"/>
              <a:gd name="connsiteY4" fmla="*/ 138546 h 678873"/>
              <a:gd name="connsiteX5" fmla="*/ 2147455 w 2701637"/>
              <a:gd name="connsiteY5" fmla="*/ 429491 h 678873"/>
              <a:gd name="connsiteX6" fmla="*/ 2313710 w 2701637"/>
              <a:gd name="connsiteY6" fmla="*/ 581891 h 678873"/>
              <a:gd name="connsiteX7" fmla="*/ 2604655 w 2701637"/>
              <a:gd name="connsiteY7" fmla="*/ 678873 h 678873"/>
              <a:gd name="connsiteX0" fmla="*/ 2701636 w 2701636"/>
              <a:gd name="connsiteY0" fmla="*/ 678873 h 678873"/>
              <a:gd name="connsiteX1" fmla="*/ 13853 w 2701636"/>
              <a:gd name="connsiteY1" fmla="*/ 678872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1636" h="678873">
                <a:moveTo>
                  <a:pt x="2701636" y="678873"/>
                </a:moveTo>
                <a:lnTo>
                  <a:pt x="13853" y="678872"/>
                </a:lnTo>
                <a:cubicBezTo>
                  <a:pt x="13853" y="461818"/>
                  <a:pt x="0" y="230909"/>
                  <a:pt x="0" y="13855"/>
                </a:cubicBezTo>
                <a:lnTo>
                  <a:pt x="1343891" y="0"/>
                </a:lnTo>
                <a:lnTo>
                  <a:pt x="1801091" y="138546"/>
                </a:lnTo>
                <a:lnTo>
                  <a:pt x="2147454" y="429491"/>
                </a:lnTo>
                <a:lnTo>
                  <a:pt x="2313709" y="581891"/>
                </a:lnTo>
                <a:lnTo>
                  <a:pt x="2604654" y="678873"/>
                </a:lnTo>
              </a:path>
            </a:pathLst>
          </a:custGeom>
          <a:gradFill flip="none" rotWithShape="1">
            <a:gsLst>
              <a:gs pos="0">
                <a:srgbClr val="FF0000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 smtClean="0">
                <a:solidFill>
                  <a:schemeClr val="tx1"/>
                </a:solidFill>
              </a:rPr>
              <a:t>       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5" name="Figura a mano libera 74"/>
          <p:cNvSpPr/>
          <p:nvPr/>
        </p:nvSpPr>
        <p:spPr>
          <a:xfrm>
            <a:off x="5029200" y="2715491"/>
            <a:ext cx="2978727" cy="706582"/>
          </a:xfrm>
          <a:custGeom>
            <a:avLst/>
            <a:gdLst>
              <a:gd name="connsiteX0" fmla="*/ 0 w 2978727"/>
              <a:gd name="connsiteY0" fmla="*/ 0 h 706582"/>
              <a:gd name="connsiteX1" fmla="*/ 2978727 w 2978727"/>
              <a:gd name="connsiteY1" fmla="*/ 0 h 706582"/>
              <a:gd name="connsiteX2" fmla="*/ 2978727 w 2978727"/>
              <a:gd name="connsiteY2" fmla="*/ 706582 h 706582"/>
              <a:gd name="connsiteX3" fmla="*/ 1343891 w 2978727"/>
              <a:gd name="connsiteY3" fmla="*/ 706582 h 706582"/>
              <a:gd name="connsiteX4" fmla="*/ 1039091 w 2978727"/>
              <a:gd name="connsiteY4" fmla="*/ 609600 h 706582"/>
              <a:gd name="connsiteX5" fmla="*/ 845127 w 2978727"/>
              <a:gd name="connsiteY5" fmla="*/ 526473 h 706582"/>
              <a:gd name="connsiteX6" fmla="*/ 678873 w 2978727"/>
              <a:gd name="connsiteY6" fmla="*/ 332509 h 706582"/>
              <a:gd name="connsiteX7" fmla="*/ 512618 w 2978727"/>
              <a:gd name="connsiteY7" fmla="*/ 180109 h 706582"/>
              <a:gd name="connsiteX8" fmla="*/ 249382 w 2978727"/>
              <a:gd name="connsiteY8" fmla="*/ 83127 h 706582"/>
              <a:gd name="connsiteX9" fmla="*/ 0 w 2978727"/>
              <a:gd name="connsiteY9" fmla="*/ 0 h 70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8727" h="706582">
                <a:moveTo>
                  <a:pt x="0" y="0"/>
                </a:moveTo>
                <a:lnTo>
                  <a:pt x="2978727" y="0"/>
                </a:lnTo>
                <a:lnTo>
                  <a:pt x="2978727" y="706582"/>
                </a:lnTo>
                <a:lnTo>
                  <a:pt x="1343891" y="706582"/>
                </a:lnTo>
                <a:lnTo>
                  <a:pt x="1039091" y="609600"/>
                </a:lnTo>
                <a:lnTo>
                  <a:pt x="845127" y="526473"/>
                </a:lnTo>
                <a:lnTo>
                  <a:pt x="678873" y="332509"/>
                </a:lnTo>
                <a:lnTo>
                  <a:pt x="512618" y="180109"/>
                </a:lnTo>
                <a:lnTo>
                  <a:pt x="249382" y="8312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ttangolo 68"/>
          <p:cNvSpPr/>
          <p:nvPr/>
        </p:nvSpPr>
        <p:spPr>
          <a:xfrm>
            <a:off x="4000736" y="1270359"/>
            <a:ext cx="3989198" cy="685801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8" name="Rettangolo 67"/>
          <p:cNvSpPr/>
          <p:nvPr/>
        </p:nvSpPr>
        <p:spPr>
          <a:xfrm>
            <a:off x="582802" y="1267690"/>
            <a:ext cx="3989198" cy="685801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 smtClean="0">
                <a:solidFill>
                  <a:schemeClr val="tx1"/>
                </a:solidFill>
              </a:rPr>
              <a:t>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7" name="Figura a mano libera 66"/>
          <p:cNvSpPr/>
          <p:nvPr/>
        </p:nvSpPr>
        <p:spPr>
          <a:xfrm flipH="1">
            <a:off x="2201117" y="1281545"/>
            <a:ext cx="2701636" cy="678873"/>
          </a:xfrm>
          <a:custGeom>
            <a:avLst/>
            <a:gdLst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96982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138546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701636 w 2701636"/>
              <a:gd name="connsiteY0" fmla="*/ 678873 h 678873"/>
              <a:gd name="connsiteX1" fmla="*/ 138545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6 w 2701636"/>
              <a:gd name="connsiteY0" fmla="*/ 678873 h 678873"/>
              <a:gd name="connsiteX1" fmla="*/ 41563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7 w 2701637"/>
              <a:gd name="connsiteY0" fmla="*/ 678873 h 678873"/>
              <a:gd name="connsiteX1" fmla="*/ 0 w 2701637"/>
              <a:gd name="connsiteY1" fmla="*/ 665018 h 678873"/>
              <a:gd name="connsiteX2" fmla="*/ 1 w 2701637"/>
              <a:gd name="connsiteY2" fmla="*/ 13855 h 678873"/>
              <a:gd name="connsiteX3" fmla="*/ 1343892 w 2701637"/>
              <a:gd name="connsiteY3" fmla="*/ 0 h 678873"/>
              <a:gd name="connsiteX4" fmla="*/ 1801092 w 2701637"/>
              <a:gd name="connsiteY4" fmla="*/ 138546 h 678873"/>
              <a:gd name="connsiteX5" fmla="*/ 2147455 w 2701637"/>
              <a:gd name="connsiteY5" fmla="*/ 429491 h 678873"/>
              <a:gd name="connsiteX6" fmla="*/ 2313710 w 2701637"/>
              <a:gd name="connsiteY6" fmla="*/ 581891 h 678873"/>
              <a:gd name="connsiteX7" fmla="*/ 2604655 w 2701637"/>
              <a:gd name="connsiteY7" fmla="*/ 678873 h 678873"/>
              <a:gd name="connsiteX0" fmla="*/ 2701636 w 2701636"/>
              <a:gd name="connsiteY0" fmla="*/ 678873 h 678873"/>
              <a:gd name="connsiteX1" fmla="*/ 13853 w 2701636"/>
              <a:gd name="connsiteY1" fmla="*/ 678872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1636" h="678873">
                <a:moveTo>
                  <a:pt x="2701636" y="678873"/>
                </a:moveTo>
                <a:lnTo>
                  <a:pt x="13853" y="678872"/>
                </a:lnTo>
                <a:cubicBezTo>
                  <a:pt x="13853" y="461818"/>
                  <a:pt x="0" y="230909"/>
                  <a:pt x="0" y="13855"/>
                </a:cubicBezTo>
                <a:lnTo>
                  <a:pt x="1343891" y="0"/>
                </a:lnTo>
                <a:lnTo>
                  <a:pt x="1801091" y="138546"/>
                </a:lnTo>
                <a:lnTo>
                  <a:pt x="2147454" y="429491"/>
                </a:lnTo>
                <a:lnTo>
                  <a:pt x="2313709" y="581891"/>
                </a:lnTo>
                <a:lnTo>
                  <a:pt x="2604654" y="678873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igura a mano libera 63"/>
          <p:cNvSpPr/>
          <p:nvPr/>
        </p:nvSpPr>
        <p:spPr>
          <a:xfrm>
            <a:off x="3699164" y="1274618"/>
            <a:ext cx="2701636" cy="678873"/>
          </a:xfrm>
          <a:custGeom>
            <a:avLst/>
            <a:gdLst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96982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138546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701636 w 2701636"/>
              <a:gd name="connsiteY0" fmla="*/ 678873 h 678873"/>
              <a:gd name="connsiteX1" fmla="*/ 138545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6 w 2701636"/>
              <a:gd name="connsiteY0" fmla="*/ 678873 h 678873"/>
              <a:gd name="connsiteX1" fmla="*/ 41563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7 w 2701637"/>
              <a:gd name="connsiteY0" fmla="*/ 678873 h 678873"/>
              <a:gd name="connsiteX1" fmla="*/ 0 w 2701637"/>
              <a:gd name="connsiteY1" fmla="*/ 665018 h 678873"/>
              <a:gd name="connsiteX2" fmla="*/ 1 w 2701637"/>
              <a:gd name="connsiteY2" fmla="*/ 13855 h 678873"/>
              <a:gd name="connsiteX3" fmla="*/ 1343892 w 2701637"/>
              <a:gd name="connsiteY3" fmla="*/ 0 h 678873"/>
              <a:gd name="connsiteX4" fmla="*/ 1801092 w 2701637"/>
              <a:gd name="connsiteY4" fmla="*/ 138546 h 678873"/>
              <a:gd name="connsiteX5" fmla="*/ 2147455 w 2701637"/>
              <a:gd name="connsiteY5" fmla="*/ 429491 h 678873"/>
              <a:gd name="connsiteX6" fmla="*/ 2313710 w 2701637"/>
              <a:gd name="connsiteY6" fmla="*/ 581891 h 678873"/>
              <a:gd name="connsiteX7" fmla="*/ 2604655 w 2701637"/>
              <a:gd name="connsiteY7" fmla="*/ 678873 h 678873"/>
              <a:gd name="connsiteX0" fmla="*/ 2701636 w 2701636"/>
              <a:gd name="connsiteY0" fmla="*/ 678873 h 678873"/>
              <a:gd name="connsiteX1" fmla="*/ 13853 w 2701636"/>
              <a:gd name="connsiteY1" fmla="*/ 678872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1636" h="678873">
                <a:moveTo>
                  <a:pt x="2701636" y="678873"/>
                </a:moveTo>
                <a:lnTo>
                  <a:pt x="13853" y="678872"/>
                </a:lnTo>
                <a:cubicBezTo>
                  <a:pt x="13853" y="461818"/>
                  <a:pt x="0" y="230909"/>
                  <a:pt x="0" y="13855"/>
                </a:cubicBezTo>
                <a:lnTo>
                  <a:pt x="1343891" y="0"/>
                </a:lnTo>
                <a:lnTo>
                  <a:pt x="1801091" y="138546"/>
                </a:lnTo>
                <a:lnTo>
                  <a:pt x="2147454" y="429491"/>
                </a:lnTo>
                <a:lnTo>
                  <a:pt x="2313709" y="581891"/>
                </a:lnTo>
                <a:lnTo>
                  <a:pt x="2604654" y="678873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uppo 8"/>
          <p:cNvGrpSpPr/>
          <p:nvPr/>
        </p:nvGrpSpPr>
        <p:grpSpPr>
          <a:xfrm>
            <a:off x="3851919" y="2745128"/>
            <a:ext cx="4138015" cy="683872"/>
            <a:chOff x="1214651" y="1978925"/>
            <a:chExt cx="6619164" cy="632691"/>
          </a:xfrm>
        </p:grpSpPr>
        <p:sp>
          <p:nvSpPr>
            <p:cNvPr id="10" name="Figura a mano libera 9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Connettore 1 10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1 11"/>
            <p:cNvCxnSpPr>
              <a:stCxn id="10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po 12"/>
          <p:cNvGrpSpPr/>
          <p:nvPr/>
        </p:nvGrpSpPr>
        <p:grpSpPr>
          <a:xfrm>
            <a:off x="3851919" y="2009667"/>
            <a:ext cx="4138015" cy="683872"/>
            <a:chOff x="1214651" y="1978925"/>
            <a:chExt cx="6619164" cy="632691"/>
          </a:xfrm>
        </p:grpSpPr>
        <p:sp>
          <p:nvSpPr>
            <p:cNvPr id="14" name="Figura a mano libera 13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Connettore 1 14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>
              <a:stCxn id="14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o 17"/>
          <p:cNvGrpSpPr/>
          <p:nvPr/>
        </p:nvGrpSpPr>
        <p:grpSpPr>
          <a:xfrm>
            <a:off x="3851919" y="1274618"/>
            <a:ext cx="4138015" cy="683872"/>
            <a:chOff x="1214651" y="1978925"/>
            <a:chExt cx="6619164" cy="632691"/>
          </a:xfrm>
        </p:grpSpPr>
        <p:sp>
          <p:nvSpPr>
            <p:cNvPr id="19" name="Figura a mano libera 18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Connettore 1 19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/>
            <p:cNvCxnSpPr>
              <a:stCxn id="19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o 22"/>
          <p:cNvGrpSpPr/>
          <p:nvPr/>
        </p:nvGrpSpPr>
        <p:grpSpPr>
          <a:xfrm flipH="1">
            <a:off x="582802" y="2745128"/>
            <a:ext cx="4138015" cy="683872"/>
            <a:chOff x="1214651" y="1978925"/>
            <a:chExt cx="6619164" cy="632691"/>
          </a:xfrm>
        </p:grpSpPr>
        <p:sp>
          <p:nvSpPr>
            <p:cNvPr id="24" name="Figura a mano libera 23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Connettore 1 24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/>
            <p:cNvCxnSpPr>
              <a:stCxn id="24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uppo 26"/>
          <p:cNvGrpSpPr/>
          <p:nvPr/>
        </p:nvGrpSpPr>
        <p:grpSpPr>
          <a:xfrm flipH="1">
            <a:off x="582802" y="2009667"/>
            <a:ext cx="4138015" cy="683872"/>
            <a:chOff x="1214651" y="1978925"/>
            <a:chExt cx="6619164" cy="632691"/>
          </a:xfrm>
        </p:grpSpPr>
        <p:sp>
          <p:nvSpPr>
            <p:cNvPr id="28" name="Figura a mano libera 27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Connettore 1 28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1 29"/>
            <p:cNvCxnSpPr>
              <a:stCxn id="28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Connettore 1 30"/>
          <p:cNvCxnSpPr/>
          <p:nvPr/>
        </p:nvCxnSpPr>
        <p:spPr>
          <a:xfrm flipH="1">
            <a:off x="612715" y="2391349"/>
            <a:ext cx="1728190" cy="1"/>
          </a:xfrm>
          <a:prstGeom prst="line">
            <a:avLst/>
          </a:prstGeom>
          <a:ln w="28575">
            <a:solidFill>
              <a:srgbClr val="92D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/>
          <p:cNvGrpSpPr/>
          <p:nvPr/>
        </p:nvGrpSpPr>
        <p:grpSpPr>
          <a:xfrm flipH="1">
            <a:off x="582802" y="1274618"/>
            <a:ext cx="4138015" cy="683872"/>
            <a:chOff x="1214651" y="1978925"/>
            <a:chExt cx="6619164" cy="632691"/>
          </a:xfrm>
        </p:grpSpPr>
        <p:sp>
          <p:nvSpPr>
            <p:cNvPr id="33" name="Figura a mano libera 32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Connettore 1 33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1 34"/>
            <p:cNvCxnSpPr>
              <a:stCxn id="33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Connettore 1 38"/>
          <p:cNvCxnSpPr/>
          <p:nvPr/>
        </p:nvCxnSpPr>
        <p:spPr>
          <a:xfrm flipH="1">
            <a:off x="6300192" y="2391349"/>
            <a:ext cx="1689742" cy="0"/>
          </a:xfrm>
          <a:prstGeom prst="line">
            <a:avLst/>
          </a:prstGeom>
          <a:ln w="28575">
            <a:solidFill>
              <a:srgbClr val="92D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 flipH="1">
            <a:off x="3437779" y="2391350"/>
            <a:ext cx="1583022" cy="17319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asellaDiTesto 73"/>
          <p:cNvSpPr txBox="1"/>
          <p:nvPr/>
        </p:nvSpPr>
        <p:spPr>
          <a:xfrm>
            <a:off x="555074" y="234534"/>
            <a:ext cx="1604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Equilibrio</a:t>
            </a:r>
            <a:endParaRPr lang="en-US" sz="2800" b="1" dirty="0"/>
          </a:p>
        </p:txBody>
      </p:sp>
      <p:grpSp>
        <p:nvGrpSpPr>
          <p:cNvPr id="38" name="Gruppo 37"/>
          <p:cNvGrpSpPr/>
          <p:nvPr/>
        </p:nvGrpSpPr>
        <p:grpSpPr>
          <a:xfrm>
            <a:off x="3276600" y="4710766"/>
            <a:ext cx="2590800" cy="2024611"/>
            <a:chOff x="2974289" y="4653136"/>
            <a:chExt cx="2590800" cy="1653626"/>
          </a:xfrm>
        </p:grpSpPr>
        <p:grpSp>
          <p:nvGrpSpPr>
            <p:cNvPr id="40" name="Gruppo 39"/>
            <p:cNvGrpSpPr/>
            <p:nvPr/>
          </p:nvGrpSpPr>
          <p:grpSpPr>
            <a:xfrm>
              <a:off x="2974289" y="4653136"/>
              <a:ext cx="2590800" cy="1653626"/>
              <a:chOff x="3276600" y="4761646"/>
              <a:chExt cx="2590800" cy="1653626"/>
            </a:xfrm>
          </p:grpSpPr>
          <p:grpSp>
            <p:nvGrpSpPr>
              <p:cNvPr id="43" name="Gruppo 42"/>
              <p:cNvGrpSpPr/>
              <p:nvPr/>
            </p:nvGrpSpPr>
            <p:grpSpPr>
              <a:xfrm>
                <a:off x="3768436" y="4761646"/>
                <a:ext cx="2098964" cy="1584176"/>
                <a:chOff x="2916381" y="2204864"/>
                <a:chExt cx="2098964" cy="1584176"/>
              </a:xfrm>
            </p:grpSpPr>
            <p:sp>
              <p:nvSpPr>
                <p:cNvPr id="48" name="Figura a mano libera 47"/>
                <p:cNvSpPr/>
                <p:nvPr/>
              </p:nvSpPr>
              <p:spPr>
                <a:xfrm>
                  <a:off x="4003964" y="2701636"/>
                  <a:ext cx="1011381" cy="429491"/>
                </a:xfrm>
                <a:custGeom>
                  <a:avLst/>
                  <a:gdLst>
                    <a:gd name="connsiteX0" fmla="*/ 0 w 1011381"/>
                    <a:gd name="connsiteY0" fmla="*/ 429491 h 429491"/>
                    <a:gd name="connsiteX1" fmla="*/ 277091 w 1011381"/>
                    <a:gd name="connsiteY1" fmla="*/ 13855 h 429491"/>
                    <a:gd name="connsiteX2" fmla="*/ 1011381 w 1011381"/>
                    <a:gd name="connsiteY2" fmla="*/ 0 h 429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11381" h="429491">
                      <a:moveTo>
                        <a:pt x="0" y="429491"/>
                      </a:moveTo>
                      <a:lnTo>
                        <a:pt x="277091" y="13855"/>
                      </a:lnTo>
                      <a:lnTo>
                        <a:pt x="1011381" y="0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9" name="Connettore 1 48"/>
                <p:cNvCxnSpPr/>
                <p:nvPr/>
              </p:nvCxnSpPr>
              <p:spPr>
                <a:xfrm flipV="1">
                  <a:off x="3185107" y="3131127"/>
                  <a:ext cx="1026853" cy="1385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nettore 1 49"/>
                <p:cNvCxnSpPr/>
                <p:nvPr/>
              </p:nvCxnSpPr>
              <p:spPr>
                <a:xfrm>
                  <a:off x="3698533" y="3131127"/>
                  <a:ext cx="0" cy="65791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Ovale 50"/>
                <p:cNvSpPr/>
                <p:nvPr/>
              </p:nvSpPr>
              <p:spPr>
                <a:xfrm>
                  <a:off x="2916381" y="2204864"/>
                  <a:ext cx="1555058" cy="1255220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5" name="CasellaDiTesto 44"/>
              <p:cNvSpPr txBox="1"/>
              <p:nvPr/>
            </p:nvSpPr>
            <p:spPr>
              <a:xfrm>
                <a:off x="3276600" y="5243124"/>
                <a:ext cx="296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E</a:t>
                </a:r>
                <a:endParaRPr lang="en-US" dirty="0"/>
              </a:p>
            </p:txBody>
          </p:sp>
          <p:sp>
            <p:nvSpPr>
              <p:cNvPr id="46" name="CasellaDiTesto 45"/>
              <p:cNvSpPr txBox="1"/>
              <p:nvPr/>
            </p:nvSpPr>
            <p:spPr>
              <a:xfrm>
                <a:off x="5377877" y="5262153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C</a:t>
                </a:r>
                <a:endParaRPr lang="en-US" dirty="0"/>
              </a:p>
            </p:txBody>
          </p:sp>
          <p:sp>
            <p:nvSpPr>
              <p:cNvPr id="47" name="CasellaDiTesto 46"/>
              <p:cNvSpPr txBox="1"/>
              <p:nvPr/>
            </p:nvSpPr>
            <p:spPr>
              <a:xfrm>
                <a:off x="4612567" y="6045940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B</a:t>
                </a:r>
                <a:endParaRPr lang="en-US" dirty="0"/>
              </a:p>
            </p:txBody>
          </p:sp>
        </p:grpSp>
        <p:sp>
          <p:nvSpPr>
            <p:cNvPr id="41" name="Figura a mano libera 40"/>
            <p:cNvSpPr/>
            <p:nvPr/>
          </p:nvSpPr>
          <p:spPr>
            <a:xfrm>
              <a:off x="3079409" y="5167585"/>
              <a:ext cx="898634" cy="425669"/>
            </a:xfrm>
            <a:custGeom>
              <a:avLst/>
              <a:gdLst>
                <a:gd name="connsiteX0" fmla="*/ 898634 w 898634"/>
                <a:gd name="connsiteY0" fmla="*/ 425669 h 425669"/>
                <a:gd name="connsiteX1" fmla="*/ 630621 w 898634"/>
                <a:gd name="connsiteY1" fmla="*/ 0 h 425669"/>
                <a:gd name="connsiteX2" fmla="*/ 0 w 898634"/>
                <a:gd name="connsiteY2" fmla="*/ 0 h 425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8634" h="425669">
                  <a:moveTo>
                    <a:pt x="898634" y="425669"/>
                  </a:moveTo>
                  <a:lnTo>
                    <a:pt x="630621" y="0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Connettore 2 41"/>
            <p:cNvCxnSpPr>
              <a:stCxn id="41" idx="0"/>
              <a:endCxn id="41" idx="1"/>
            </p:cNvCxnSpPr>
            <p:nvPr/>
          </p:nvCxnSpPr>
          <p:spPr>
            <a:xfrm flipH="1" flipV="1">
              <a:off x="3710030" y="5167585"/>
              <a:ext cx="268013" cy="42566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Connettore 2 51"/>
          <p:cNvCxnSpPr/>
          <p:nvPr/>
        </p:nvCxnSpPr>
        <p:spPr>
          <a:xfrm>
            <a:off x="3100657" y="5340630"/>
            <a:ext cx="0" cy="118572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sellaDiTesto 52"/>
          <p:cNvSpPr txBox="1"/>
          <p:nvPr/>
        </p:nvSpPr>
        <p:spPr>
          <a:xfrm>
            <a:off x="454409" y="4920735"/>
            <a:ext cx="707245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dirty="0" smtClean="0"/>
              <a:t>V</a:t>
            </a:r>
            <a:r>
              <a:rPr lang="it-IT" baseline="-25000" dirty="0" smtClean="0"/>
              <a:t>EB</a:t>
            </a:r>
            <a:r>
              <a:rPr lang="it-IT" dirty="0" smtClean="0"/>
              <a:t>=0</a:t>
            </a:r>
          </a:p>
          <a:p>
            <a:r>
              <a:rPr lang="it-IT" dirty="0" smtClean="0"/>
              <a:t>V</a:t>
            </a:r>
            <a:r>
              <a:rPr lang="it-IT" baseline="-25000" dirty="0" smtClean="0"/>
              <a:t>CB</a:t>
            </a:r>
            <a:r>
              <a:rPr lang="it-IT" dirty="0" smtClean="0"/>
              <a:t>=0</a:t>
            </a:r>
            <a:endParaRPr lang="en-US" baseline="-25000" dirty="0"/>
          </a:p>
          <a:p>
            <a:endParaRPr lang="en-US" baseline="-25000" dirty="0"/>
          </a:p>
        </p:txBody>
      </p:sp>
      <p:cxnSp>
        <p:nvCxnSpPr>
          <p:cNvPr id="54" name="Connettore 2 53"/>
          <p:cNvCxnSpPr/>
          <p:nvPr/>
        </p:nvCxnSpPr>
        <p:spPr>
          <a:xfrm>
            <a:off x="6012096" y="5301455"/>
            <a:ext cx="0" cy="118572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sellaDiTesto 54"/>
          <p:cNvSpPr txBox="1"/>
          <p:nvPr/>
        </p:nvSpPr>
        <p:spPr>
          <a:xfrm>
            <a:off x="6033657" y="5752452"/>
            <a:ext cx="479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</a:t>
            </a:r>
            <a:r>
              <a:rPr lang="it-IT" baseline="-25000" dirty="0"/>
              <a:t>C</a:t>
            </a:r>
            <a:r>
              <a:rPr lang="it-IT" baseline="-25000" dirty="0" smtClean="0"/>
              <a:t>B</a:t>
            </a:r>
            <a:endParaRPr lang="en-US" baseline="-25000" dirty="0"/>
          </a:p>
        </p:txBody>
      </p:sp>
      <p:sp>
        <p:nvSpPr>
          <p:cNvPr id="56" name="CasellaDiTesto 55"/>
          <p:cNvSpPr txBox="1"/>
          <p:nvPr/>
        </p:nvSpPr>
        <p:spPr>
          <a:xfrm>
            <a:off x="6626467" y="5798618"/>
            <a:ext cx="2083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i="1"/>
            </a:lvl1pPr>
          </a:lstStyle>
          <a:p>
            <a:r>
              <a:rPr lang="it-IT" dirty="0"/>
              <a:t>Tensione tra base e collettore</a:t>
            </a:r>
            <a:endParaRPr lang="en-US" dirty="0"/>
          </a:p>
        </p:txBody>
      </p:sp>
      <p:sp>
        <p:nvSpPr>
          <p:cNvPr id="57" name="CasellaDiTesto 56"/>
          <p:cNvSpPr txBox="1"/>
          <p:nvPr/>
        </p:nvSpPr>
        <p:spPr>
          <a:xfrm>
            <a:off x="582802" y="5867622"/>
            <a:ext cx="2083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Tensione tra base e </a:t>
            </a:r>
            <a:r>
              <a:rPr lang="it-IT" sz="1200" i="1" dirty="0" err="1" smtClean="0"/>
              <a:t>emettirore</a:t>
            </a:r>
            <a:endParaRPr lang="en-US" sz="1200" i="1" dirty="0"/>
          </a:p>
        </p:txBody>
      </p:sp>
      <p:cxnSp>
        <p:nvCxnSpPr>
          <p:cNvPr id="58" name="Connettore 2 57"/>
          <p:cNvCxnSpPr/>
          <p:nvPr/>
        </p:nvCxnSpPr>
        <p:spPr>
          <a:xfrm flipH="1">
            <a:off x="3247806" y="4572011"/>
            <a:ext cx="2722015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sellaDiTesto 58"/>
          <p:cNvSpPr txBox="1"/>
          <p:nvPr/>
        </p:nvSpPr>
        <p:spPr>
          <a:xfrm>
            <a:off x="3460550" y="4261075"/>
            <a:ext cx="28915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Tensione tra base e </a:t>
            </a:r>
            <a:r>
              <a:rPr lang="it-IT" sz="1200" i="1" dirty="0" err="1" smtClean="0"/>
              <a:t>emettirore</a:t>
            </a:r>
            <a:r>
              <a:rPr lang="it-IT" sz="1200" i="1" dirty="0" smtClean="0"/>
              <a:t> </a:t>
            </a:r>
            <a:r>
              <a:rPr lang="it-IT" dirty="0" smtClean="0"/>
              <a:t>V</a:t>
            </a:r>
            <a:r>
              <a:rPr lang="it-IT" baseline="-25000" dirty="0" smtClean="0"/>
              <a:t>EC</a:t>
            </a:r>
            <a:endParaRPr lang="en-US" baseline="-25000" dirty="0"/>
          </a:p>
          <a:p>
            <a:endParaRPr lang="en-US" sz="1200" i="1" dirty="0"/>
          </a:p>
        </p:txBody>
      </p:sp>
      <p:sp>
        <p:nvSpPr>
          <p:cNvPr id="60" name="CasellaDiTesto 59"/>
          <p:cNvSpPr txBox="1"/>
          <p:nvPr/>
        </p:nvSpPr>
        <p:spPr>
          <a:xfrm>
            <a:off x="2625847" y="5775289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</a:t>
            </a:r>
            <a:r>
              <a:rPr lang="it-IT" baseline="-25000" dirty="0" smtClean="0"/>
              <a:t>EB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52774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igura a mano libera 70"/>
          <p:cNvSpPr/>
          <p:nvPr/>
        </p:nvSpPr>
        <p:spPr>
          <a:xfrm flipH="1">
            <a:off x="2159552" y="2745614"/>
            <a:ext cx="2701636" cy="678873"/>
          </a:xfrm>
          <a:custGeom>
            <a:avLst/>
            <a:gdLst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96982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138546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701636 w 2701636"/>
              <a:gd name="connsiteY0" fmla="*/ 678873 h 678873"/>
              <a:gd name="connsiteX1" fmla="*/ 138545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6 w 2701636"/>
              <a:gd name="connsiteY0" fmla="*/ 678873 h 678873"/>
              <a:gd name="connsiteX1" fmla="*/ 41563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7 w 2701637"/>
              <a:gd name="connsiteY0" fmla="*/ 678873 h 678873"/>
              <a:gd name="connsiteX1" fmla="*/ 0 w 2701637"/>
              <a:gd name="connsiteY1" fmla="*/ 665018 h 678873"/>
              <a:gd name="connsiteX2" fmla="*/ 1 w 2701637"/>
              <a:gd name="connsiteY2" fmla="*/ 13855 h 678873"/>
              <a:gd name="connsiteX3" fmla="*/ 1343892 w 2701637"/>
              <a:gd name="connsiteY3" fmla="*/ 0 h 678873"/>
              <a:gd name="connsiteX4" fmla="*/ 1801092 w 2701637"/>
              <a:gd name="connsiteY4" fmla="*/ 138546 h 678873"/>
              <a:gd name="connsiteX5" fmla="*/ 2147455 w 2701637"/>
              <a:gd name="connsiteY5" fmla="*/ 429491 h 678873"/>
              <a:gd name="connsiteX6" fmla="*/ 2313710 w 2701637"/>
              <a:gd name="connsiteY6" fmla="*/ 581891 h 678873"/>
              <a:gd name="connsiteX7" fmla="*/ 2604655 w 2701637"/>
              <a:gd name="connsiteY7" fmla="*/ 678873 h 678873"/>
              <a:gd name="connsiteX0" fmla="*/ 2701636 w 2701636"/>
              <a:gd name="connsiteY0" fmla="*/ 678873 h 678873"/>
              <a:gd name="connsiteX1" fmla="*/ 13853 w 2701636"/>
              <a:gd name="connsiteY1" fmla="*/ 678872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1636" h="678873">
                <a:moveTo>
                  <a:pt x="2701636" y="678873"/>
                </a:moveTo>
                <a:lnTo>
                  <a:pt x="13853" y="678872"/>
                </a:lnTo>
                <a:cubicBezTo>
                  <a:pt x="13853" y="461818"/>
                  <a:pt x="0" y="230909"/>
                  <a:pt x="0" y="13855"/>
                </a:cubicBezTo>
                <a:lnTo>
                  <a:pt x="1343891" y="0"/>
                </a:lnTo>
                <a:lnTo>
                  <a:pt x="1801091" y="138546"/>
                </a:lnTo>
                <a:lnTo>
                  <a:pt x="2147454" y="429491"/>
                </a:lnTo>
                <a:lnTo>
                  <a:pt x="2313709" y="581891"/>
                </a:lnTo>
                <a:lnTo>
                  <a:pt x="2604654" y="678873"/>
                </a:lnTo>
              </a:path>
            </a:pathLst>
          </a:custGeom>
          <a:gradFill flip="none" rotWithShape="1">
            <a:gsLst>
              <a:gs pos="0">
                <a:srgbClr val="FF0000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igura a mano libera 75"/>
          <p:cNvSpPr/>
          <p:nvPr/>
        </p:nvSpPr>
        <p:spPr>
          <a:xfrm flipH="1">
            <a:off x="531642" y="2745128"/>
            <a:ext cx="2978727" cy="1042976"/>
          </a:xfrm>
          <a:custGeom>
            <a:avLst/>
            <a:gdLst>
              <a:gd name="connsiteX0" fmla="*/ 0 w 2978727"/>
              <a:gd name="connsiteY0" fmla="*/ 0 h 706582"/>
              <a:gd name="connsiteX1" fmla="*/ 2978727 w 2978727"/>
              <a:gd name="connsiteY1" fmla="*/ 0 h 706582"/>
              <a:gd name="connsiteX2" fmla="*/ 2978727 w 2978727"/>
              <a:gd name="connsiteY2" fmla="*/ 706582 h 706582"/>
              <a:gd name="connsiteX3" fmla="*/ 1343891 w 2978727"/>
              <a:gd name="connsiteY3" fmla="*/ 706582 h 706582"/>
              <a:gd name="connsiteX4" fmla="*/ 1039091 w 2978727"/>
              <a:gd name="connsiteY4" fmla="*/ 609600 h 706582"/>
              <a:gd name="connsiteX5" fmla="*/ 845127 w 2978727"/>
              <a:gd name="connsiteY5" fmla="*/ 526473 h 706582"/>
              <a:gd name="connsiteX6" fmla="*/ 678873 w 2978727"/>
              <a:gd name="connsiteY6" fmla="*/ 332509 h 706582"/>
              <a:gd name="connsiteX7" fmla="*/ 512618 w 2978727"/>
              <a:gd name="connsiteY7" fmla="*/ 180109 h 706582"/>
              <a:gd name="connsiteX8" fmla="*/ 249382 w 2978727"/>
              <a:gd name="connsiteY8" fmla="*/ 83127 h 706582"/>
              <a:gd name="connsiteX9" fmla="*/ 0 w 2978727"/>
              <a:gd name="connsiteY9" fmla="*/ 0 h 70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8727" h="706582">
                <a:moveTo>
                  <a:pt x="0" y="0"/>
                </a:moveTo>
                <a:lnTo>
                  <a:pt x="2978727" y="0"/>
                </a:lnTo>
                <a:lnTo>
                  <a:pt x="2978727" y="706582"/>
                </a:lnTo>
                <a:lnTo>
                  <a:pt x="1343891" y="706582"/>
                </a:lnTo>
                <a:lnTo>
                  <a:pt x="1039091" y="609600"/>
                </a:lnTo>
                <a:lnTo>
                  <a:pt x="845127" y="526473"/>
                </a:lnTo>
                <a:lnTo>
                  <a:pt x="678873" y="332509"/>
                </a:lnTo>
                <a:lnTo>
                  <a:pt x="512618" y="180109"/>
                </a:lnTo>
                <a:lnTo>
                  <a:pt x="249382" y="8312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igura a mano libera 69"/>
          <p:cNvSpPr/>
          <p:nvPr/>
        </p:nvSpPr>
        <p:spPr>
          <a:xfrm>
            <a:off x="3699164" y="2759469"/>
            <a:ext cx="2701636" cy="678873"/>
          </a:xfrm>
          <a:custGeom>
            <a:avLst/>
            <a:gdLst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96982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138546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701636 w 2701636"/>
              <a:gd name="connsiteY0" fmla="*/ 678873 h 678873"/>
              <a:gd name="connsiteX1" fmla="*/ 138545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6 w 2701636"/>
              <a:gd name="connsiteY0" fmla="*/ 678873 h 678873"/>
              <a:gd name="connsiteX1" fmla="*/ 41563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7 w 2701637"/>
              <a:gd name="connsiteY0" fmla="*/ 678873 h 678873"/>
              <a:gd name="connsiteX1" fmla="*/ 0 w 2701637"/>
              <a:gd name="connsiteY1" fmla="*/ 665018 h 678873"/>
              <a:gd name="connsiteX2" fmla="*/ 1 w 2701637"/>
              <a:gd name="connsiteY2" fmla="*/ 13855 h 678873"/>
              <a:gd name="connsiteX3" fmla="*/ 1343892 w 2701637"/>
              <a:gd name="connsiteY3" fmla="*/ 0 h 678873"/>
              <a:gd name="connsiteX4" fmla="*/ 1801092 w 2701637"/>
              <a:gd name="connsiteY4" fmla="*/ 138546 h 678873"/>
              <a:gd name="connsiteX5" fmla="*/ 2147455 w 2701637"/>
              <a:gd name="connsiteY5" fmla="*/ 429491 h 678873"/>
              <a:gd name="connsiteX6" fmla="*/ 2313710 w 2701637"/>
              <a:gd name="connsiteY6" fmla="*/ 581891 h 678873"/>
              <a:gd name="connsiteX7" fmla="*/ 2604655 w 2701637"/>
              <a:gd name="connsiteY7" fmla="*/ 678873 h 678873"/>
              <a:gd name="connsiteX0" fmla="*/ 2701636 w 2701636"/>
              <a:gd name="connsiteY0" fmla="*/ 678873 h 678873"/>
              <a:gd name="connsiteX1" fmla="*/ 13853 w 2701636"/>
              <a:gd name="connsiteY1" fmla="*/ 678872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1636" h="678873">
                <a:moveTo>
                  <a:pt x="2701636" y="678873"/>
                </a:moveTo>
                <a:lnTo>
                  <a:pt x="13853" y="678872"/>
                </a:lnTo>
                <a:cubicBezTo>
                  <a:pt x="13853" y="461818"/>
                  <a:pt x="0" y="230909"/>
                  <a:pt x="0" y="13855"/>
                </a:cubicBezTo>
                <a:lnTo>
                  <a:pt x="1343891" y="0"/>
                </a:lnTo>
                <a:lnTo>
                  <a:pt x="1801091" y="138546"/>
                </a:lnTo>
                <a:lnTo>
                  <a:pt x="2147454" y="429491"/>
                </a:lnTo>
                <a:lnTo>
                  <a:pt x="2313709" y="581891"/>
                </a:lnTo>
                <a:lnTo>
                  <a:pt x="2604654" y="678873"/>
                </a:lnTo>
              </a:path>
            </a:pathLst>
          </a:custGeom>
          <a:gradFill flip="none" rotWithShape="1">
            <a:gsLst>
              <a:gs pos="0">
                <a:srgbClr val="FF0000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 smtClean="0">
                <a:solidFill>
                  <a:schemeClr val="tx1"/>
                </a:solidFill>
              </a:rPr>
              <a:t>       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5" name="Figura a mano libera 74"/>
          <p:cNvSpPr/>
          <p:nvPr/>
        </p:nvSpPr>
        <p:spPr>
          <a:xfrm>
            <a:off x="5029200" y="2715491"/>
            <a:ext cx="2978727" cy="1272010"/>
          </a:xfrm>
          <a:custGeom>
            <a:avLst/>
            <a:gdLst>
              <a:gd name="connsiteX0" fmla="*/ 0 w 2978727"/>
              <a:gd name="connsiteY0" fmla="*/ 0 h 706582"/>
              <a:gd name="connsiteX1" fmla="*/ 2978727 w 2978727"/>
              <a:gd name="connsiteY1" fmla="*/ 0 h 706582"/>
              <a:gd name="connsiteX2" fmla="*/ 2978727 w 2978727"/>
              <a:gd name="connsiteY2" fmla="*/ 706582 h 706582"/>
              <a:gd name="connsiteX3" fmla="*/ 1343891 w 2978727"/>
              <a:gd name="connsiteY3" fmla="*/ 706582 h 706582"/>
              <a:gd name="connsiteX4" fmla="*/ 1039091 w 2978727"/>
              <a:gd name="connsiteY4" fmla="*/ 609600 h 706582"/>
              <a:gd name="connsiteX5" fmla="*/ 845127 w 2978727"/>
              <a:gd name="connsiteY5" fmla="*/ 526473 h 706582"/>
              <a:gd name="connsiteX6" fmla="*/ 678873 w 2978727"/>
              <a:gd name="connsiteY6" fmla="*/ 332509 h 706582"/>
              <a:gd name="connsiteX7" fmla="*/ 512618 w 2978727"/>
              <a:gd name="connsiteY7" fmla="*/ 180109 h 706582"/>
              <a:gd name="connsiteX8" fmla="*/ 249382 w 2978727"/>
              <a:gd name="connsiteY8" fmla="*/ 83127 h 706582"/>
              <a:gd name="connsiteX9" fmla="*/ 0 w 2978727"/>
              <a:gd name="connsiteY9" fmla="*/ 0 h 70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8727" h="706582">
                <a:moveTo>
                  <a:pt x="0" y="0"/>
                </a:moveTo>
                <a:lnTo>
                  <a:pt x="2978727" y="0"/>
                </a:lnTo>
                <a:lnTo>
                  <a:pt x="2978727" y="706582"/>
                </a:lnTo>
                <a:lnTo>
                  <a:pt x="1343891" y="706582"/>
                </a:lnTo>
                <a:lnTo>
                  <a:pt x="1039091" y="609600"/>
                </a:lnTo>
                <a:lnTo>
                  <a:pt x="845127" y="526473"/>
                </a:lnTo>
                <a:lnTo>
                  <a:pt x="678873" y="332509"/>
                </a:lnTo>
                <a:lnTo>
                  <a:pt x="512618" y="180109"/>
                </a:lnTo>
                <a:lnTo>
                  <a:pt x="249382" y="8312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ttangolo 68"/>
          <p:cNvSpPr/>
          <p:nvPr/>
        </p:nvSpPr>
        <p:spPr>
          <a:xfrm>
            <a:off x="4000736" y="1824559"/>
            <a:ext cx="3989198" cy="685801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8" name="Rettangolo 67"/>
          <p:cNvSpPr/>
          <p:nvPr/>
        </p:nvSpPr>
        <p:spPr>
          <a:xfrm>
            <a:off x="582802" y="1602121"/>
            <a:ext cx="3989198" cy="685801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 smtClean="0">
                <a:solidFill>
                  <a:schemeClr val="tx1"/>
                </a:solidFill>
              </a:rPr>
              <a:t>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7" name="Figura a mano libera 66"/>
          <p:cNvSpPr/>
          <p:nvPr/>
        </p:nvSpPr>
        <p:spPr>
          <a:xfrm flipH="1">
            <a:off x="2201117" y="1281545"/>
            <a:ext cx="2701636" cy="1002075"/>
          </a:xfrm>
          <a:custGeom>
            <a:avLst/>
            <a:gdLst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96982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138546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701636 w 2701636"/>
              <a:gd name="connsiteY0" fmla="*/ 678873 h 678873"/>
              <a:gd name="connsiteX1" fmla="*/ 138545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6 w 2701636"/>
              <a:gd name="connsiteY0" fmla="*/ 678873 h 678873"/>
              <a:gd name="connsiteX1" fmla="*/ 41563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7 w 2701637"/>
              <a:gd name="connsiteY0" fmla="*/ 678873 h 678873"/>
              <a:gd name="connsiteX1" fmla="*/ 0 w 2701637"/>
              <a:gd name="connsiteY1" fmla="*/ 665018 h 678873"/>
              <a:gd name="connsiteX2" fmla="*/ 1 w 2701637"/>
              <a:gd name="connsiteY2" fmla="*/ 13855 h 678873"/>
              <a:gd name="connsiteX3" fmla="*/ 1343892 w 2701637"/>
              <a:gd name="connsiteY3" fmla="*/ 0 h 678873"/>
              <a:gd name="connsiteX4" fmla="*/ 1801092 w 2701637"/>
              <a:gd name="connsiteY4" fmla="*/ 138546 h 678873"/>
              <a:gd name="connsiteX5" fmla="*/ 2147455 w 2701637"/>
              <a:gd name="connsiteY5" fmla="*/ 429491 h 678873"/>
              <a:gd name="connsiteX6" fmla="*/ 2313710 w 2701637"/>
              <a:gd name="connsiteY6" fmla="*/ 581891 h 678873"/>
              <a:gd name="connsiteX7" fmla="*/ 2604655 w 2701637"/>
              <a:gd name="connsiteY7" fmla="*/ 678873 h 678873"/>
              <a:gd name="connsiteX0" fmla="*/ 2701636 w 2701636"/>
              <a:gd name="connsiteY0" fmla="*/ 678873 h 678873"/>
              <a:gd name="connsiteX1" fmla="*/ 13853 w 2701636"/>
              <a:gd name="connsiteY1" fmla="*/ 678872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1636" h="678873">
                <a:moveTo>
                  <a:pt x="2701636" y="678873"/>
                </a:moveTo>
                <a:lnTo>
                  <a:pt x="13853" y="678872"/>
                </a:lnTo>
                <a:cubicBezTo>
                  <a:pt x="13853" y="461818"/>
                  <a:pt x="0" y="230909"/>
                  <a:pt x="0" y="13855"/>
                </a:cubicBezTo>
                <a:lnTo>
                  <a:pt x="1343891" y="0"/>
                </a:lnTo>
                <a:lnTo>
                  <a:pt x="1801091" y="138546"/>
                </a:lnTo>
                <a:lnTo>
                  <a:pt x="2147454" y="429491"/>
                </a:lnTo>
                <a:lnTo>
                  <a:pt x="2313709" y="581891"/>
                </a:lnTo>
                <a:lnTo>
                  <a:pt x="2604654" y="678873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igura a mano libera 63"/>
          <p:cNvSpPr/>
          <p:nvPr/>
        </p:nvSpPr>
        <p:spPr>
          <a:xfrm>
            <a:off x="3699164" y="1290384"/>
            <a:ext cx="2701636" cy="1222128"/>
          </a:xfrm>
          <a:custGeom>
            <a:avLst/>
            <a:gdLst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96982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138546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701636 w 2701636"/>
              <a:gd name="connsiteY0" fmla="*/ 678873 h 678873"/>
              <a:gd name="connsiteX1" fmla="*/ 138545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6 w 2701636"/>
              <a:gd name="connsiteY0" fmla="*/ 678873 h 678873"/>
              <a:gd name="connsiteX1" fmla="*/ 41563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7 w 2701637"/>
              <a:gd name="connsiteY0" fmla="*/ 678873 h 678873"/>
              <a:gd name="connsiteX1" fmla="*/ 0 w 2701637"/>
              <a:gd name="connsiteY1" fmla="*/ 665018 h 678873"/>
              <a:gd name="connsiteX2" fmla="*/ 1 w 2701637"/>
              <a:gd name="connsiteY2" fmla="*/ 13855 h 678873"/>
              <a:gd name="connsiteX3" fmla="*/ 1343892 w 2701637"/>
              <a:gd name="connsiteY3" fmla="*/ 0 h 678873"/>
              <a:gd name="connsiteX4" fmla="*/ 1801092 w 2701637"/>
              <a:gd name="connsiteY4" fmla="*/ 138546 h 678873"/>
              <a:gd name="connsiteX5" fmla="*/ 2147455 w 2701637"/>
              <a:gd name="connsiteY5" fmla="*/ 429491 h 678873"/>
              <a:gd name="connsiteX6" fmla="*/ 2313710 w 2701637"/>
              <a:gd name="connsiteY6" fmla="*/ 581891 h 678873"/>
              <a:gd name="connsiteX7" fmla="*/ 2604655 w 2701637"/>
              <a:gd name="connsiteY7" fmla="*/ 678873 h 678873"/>
              <a:gd name="connsiteX0" fmla="*/ 2701636 w 2701636"/>
              <a:gd name="connsiteY0" fmla="*/ 678873 h 678873"/>
              <a:gd name="connsiteX1" fmla="*/ 13853 w 2701636"/>
              <a:gd name="connsiteY1" fmla="*/ 678872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1636" h="678873">
                <a:moveTo>
                  <a:pt x="2701636" y="678873"/>
                </a:moveTo>
                <a:lnTo>
                  <a:pt x="13853" y="678872"/>
                </a:lnTo>
                <a:cubicBezTo>
                  <a:pt x="13853" y="461818"/>
                  <a:pt x="0" y="230909"/>
                  <a:pt x="0" y="13855"/>
                </a:cubicBezTo>
                <a:lnTo>
                  <a:pt x="1343891" y="0"/>
                </a:lnTo>
                <a:lnTo>
                  <a:pt x="1801091" y="138546"/>
                </a:lnTo>
                <a:lnTo>
                  <a:pt x="2147454" y="429491"/>
                </a:lnTo>
                <a:lnTo>
                  <a:pt x="2313709" y="581891"/>
                </a:lnTo>
                <a:lnTo>
                  <a:pt x="2604654" y="678873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uppo 8"/>
          <p:cNvGrpSpPr/>
          <p:nvPr/>
        </p:nvGrpSpPr>
        <p:grpSpPr>
          <a:xfrm>
            <a:off x="3851919" y="2745127"/>
            <a:ext cx="4138015" cy="1231127"/>
            <a:chOff x="1214651" y="1978925"/>
            <a:chExt cx="6619164" cy="632691"/>
          </a:xfrm>
        </p:grpSpPr>
        <p:sp>
          <p:nvSpPr>
            <p:cNvPr id="10" name="Figura a mano libera 9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Connettore 1 10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1 11"/>
            <p:cNvCxnSpPr>
              <a:stCxn id="10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po 12"/>
          <p:cNvGrpSpPr/>
          <p:nvPr/>
        </p:nvGrpSpPr>
        <p:grpSpPr>
          <a:xfrm>
            <a:off x="3851919" y="2009666"/>
            <a:ext cx="4138015" cy="1231127"/>
            <a:chOff x="1214651" y="1978925"/>
            <a:chExt cx="6619164" cy="632691"/>
          </a:xfrm>
        </p:grpSpPr>
        <p:sp>
          <p:nvSpPr>
            <p:cNvPr id="14" name="Figura a mano libera 13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Connettore 1 14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>
              <a:stCxn id="14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o 17"/>
          <p:cNvGrpSpPr/>
          <p:nvPr/>
        </p:nvGrpSpPr>
        <p:grpSpPr>
          <a:xfrm>
            <a:off x="3851919" y="1274617"/>
            <a:ext cx="4138015" cy="1231127"/>
            <a:chOff x="1214651" y="1978925"/>
            <a:chExt cx="6619164" cy="632691"/>
          </a:xfrm>
        </p:grpSpPr>
        <p:sp>
          <p:nvSpPr>
            <p:cNvPr id="19" name="Figura a mano libera 18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Connettore 1 19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/>
            <p:cNvCxnSpPr>
              <a:stCxn id="19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o 22"/>
          <p:cNvGrpSpPr/>
          <p:nvPr/>
        </p:nvGrpSpPr>
        <p:grpSpPr>
          <a:xfrm flipH="1">
            <a:off x="582801" y="2745128"/>
            <a:ext cx="4138015" cy="1009454"/>
            <a:chOff x="1214651" y="1978925"/>
            <a:chExt cx="6619164" cy="632691"/>
          </a:xfrm>
        </p:grpSpPr>
        <p:sp>
          <p:nvSpPr>
            <p:cNvPr id="24" name="Figura a mano libera 23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Connettore 1 24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/>
            <p:cNvCxnSpPr>
              <a:stCxn id="24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uppo 26"/>
          <p:cNvGrpSpPr/>
          <p:nvPr/>
        </p:nvGrpSpPr>
        <p:grpSpPr>
          <a:xfrm flipH="1">
            <a:off x="582801" y="2009667"/>
            <a:ext cx="4138015" cy="1009454"/>
            <a:chOff x="1214651" y="1978925"/>
            <a:chExt cx="6619164" cy="632691"/>
          </a:xfrm>
        </p:grpSpPr>
        <p:sp>
          <p:nvSpPr>
            <p:cNvPr id="28" name="Figura a mano libera 27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Connettore 1 28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1 29"/>
            <p:cNvCxnSpPr>
              <a:stCxn id="28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Connettore 1 30"/>
          <p:cNvCxnSpPr/>
          <p:nvPr/>
        </p:nvCxnSpPr>
        <p:spPr>
          <a:xfrm flipH="1">
            <a:off x="612715" y="2710014"/>
            <a:ext cx="1728190" cy="1"/>
          </a:xfrm>
          <a:prstGeom prst="line">
            <a:avLst/>
          </a:prstGeom>
          <a:ln w="28575">
            <a:solidFill>
              <a:srgbClr val="92D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/>
          <p:cNvGrpSpPr/>
          <p:nvPr/>
        </p:nvGrpSpPr>
        <p:grpSpPr>
          <a:xfrm flipH="1">
            <a:off x="582801" y="1274618"/>
            <a:ext cx="4138015" cy="1009454"/>
            <a:chOff x="1214651" y="1978925"/>
            <a:chExt cx="6619164" cy="632691"/>
          </a:xfrm>
        </p:grpSpPr>
        <p:sp>
          <p:nvSpPr>
            <p:cNvPr id="33" name="Figura a mano libera 32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Connettore 1 33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1 34"/>
            <p:cNvCxnSpPr>
              <a:stCxn id="33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Connettore 1 38"/>
          <p:cNvCxnSpPr/>
          <p:nvPr/>
        </p:nvCxnSpPr>
        <p:spPr>
          <a:xfrm flipH="1">
            <a:off x="6300192" y="2917823"/>
            <a:ext cx="1689742" cy="0"/>
          </a:xfrm>
          <a:prstGeom prst="line">
            <a:avLst/>
          </a:prstGeom>
          <a:ln w="28575">
            <a:solidFill>
              <a:srgbClr val="92D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 flipH="1">
            <a:off x="3437779" y="2391350"/>
            <a:ext cx="1583022" cy="17319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asellaDiTesto 73"/>
          <p:cNvSpPr txBox="1"/>
          <p:nvPr/>
        </p:nvSpPr>
        <p:spPr>
          <a:xfrm>
            <a:off x="555074" y="234534"/>
            <a:ext cx="33438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Interdizione (</a:t>
            </a:r>
            <a:r>
              <a:rPr lang="it-IT" sz="2800" b="1" dirty="0" err="1" smtClean="0"/>
              <a:t>Cut</a:t>
            </a:r>
            <a:r>
              <a:rPr lang="it-IT" sz="2800" b="1" dirty="0" smtClean="0"/>
              <a:t> Off)</a:t>
            </a:r>
            <a:endParaRPr lang="en-US" sz="2800" b="1" dirty="0"/>
          </a:p>
        </p:txBody>
      </p:sp>
      <p:grpSp>
        <p:nvGrpSpPr>
          <p:cNvPr id="38" name="Gruppo 37"/>
          <p:cNvGrpSpPr/>
          <p:nvPr/>
        </p:nvGrpSpPr>
        <p:grpSpPr>
          <a:xfrm>
            <a:off x="3276600" y="4710766"/>
            <a:ext cx="2590800" cy="2024611"/>
            <a:chOff x="2974289" y="4653136"/>
            <a:chExt cx="2590800" cy="1653626"/>
          </a:xfrm>
        </p:grpSpPr>
        <p:grpSp>
          <p:nvGrpSpPr>
            <p:cNvPr id="40" name="Gruppo 39"/>
            <p:cNvGrpSpPr/>
            <p:nvPr/>
          </p:nvGrpSpPr>
          <p:grpSpPr>
            <a:xfrm>
              <a:off x="2974289" y="4653136"/>
              <a:ext cx="2590800" cy="1653626"/>
              <a:chOff x="3276600" y="4761646"/>
              <a:chExt cx="2590800" cy="1653626"/>
            </a:xfrm>
          </p:grpSpPr>
          <p:grpSp>
            <p:nvGrpSpPr>
              <p:cNvPr id="43" name="Gruppo 42"/>
              <p:cNvGrpSpPr/>
              <p:nvPr/>
            </p:nvGrpSpPr>
            <p:grpSpPr>
              <a:xfrm>
                <a:off x="3768436" y="4761646"/>
                <a:ext cx="2098964" cy="1584176"/>
                <a:chOff x="2916381" y="2204864"/>
                <a:chExt cx="2098964" cy="1584176"/>
              </a:xfrm>
            </p:grpSpPr>
            <p:sp>
              <p:nvSpPr>
                <p:cNvPr id="48" name="Figura a mano libera 47"/>
                <p:cNvSpPr/>
                <p:nvPr/>
              </p:nvSpPr>
              <p:spPr>
                <a:xfrm>
                  <a:off x="4003964" y="2701636"/>
                  <a:ext cx="1011381" cy="429491"/>
                </a:xfrm>
                <a:custGeom>
                  <a:avLst/>
                  <a:gdLst>
                    <a:gd name="connsiteX0" fmla="*/ 0 w 1011381"/>
                    <a:gd name="connsiteY0" fmla="*/ 429491 h 429491"/>
                    <a:gd name="connsiteX1" fmla="*/ 277091 w 1011381"/>
                    <a:gd name="connsiteY1" fmla="*/ 13855 h 429491"/>
                    <a:gd name="connsiteX2" fmla="*/ 1011381 w 1011381"/>
                    <a:gd name="connsiteY2" fmla="*/ 0 h 429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11381" h="429491">
                      <a:moveTo>
                        <a:pt x="0" y="429491"/>
                      </a:moveTo>
                      <a:lnTo>
                        <a:pt x="277091" y="13855"/>
                      </a:lnTo>
                      <a:lnTo>
                        <a:pt x="1011381" y="0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9" name="Connettore 1 48"/>
                <p:cNvCxnSpPr/>
                <p:nvPr/>
              </p:nvCxnSpPr>
              <p:spPr>
                <a:xfrm flipV="1">
                  <a:off x="3185107" y="3131127"/>
                  <a:ext cx="1026853" cy="1385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nettore 1 49"/>
                <p:cNvCxnSpPr/>
                <p:nvPr/>
              </p:nvCxnSpPr>
              <p:spPr>
                <a:xfrm>
                  <a:off x="3698533" y="3131127"/>
                  <a:ext cx="0" cy="65791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Ovale 50"/>
                <p:cNvSpPr/>
                <p:nvPr/>
              </p:nvSpPr>
              <p:spPr>
                <a:xfrm>
                  <a:off x="2916381" y="2204864"/>
                  <a:ext cx="1555058" cy="1255220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5" name="CasellaDiTesto 44"/>
              <p:cNvSpPr txBox="1"/>
              <p:nvPr/>
            </p:nvSpPr>
            <p:spPr>
              <a:xfrm>
                <a:off x="3276600" y="5243124"/>
                <a:ext cx="296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E</a:t>
                </a:r>
                <a:endParaRPr lang="en-US" dirty="0"/>
              </a:p>
            </p:txBody>
          </p:sp>
          <p:sp>
            <p:nvSpPr>
              <p:cNvPr id="46" name="CasellaDiTesto 45"/>
              <p:cNvSpPr txBox="1"/>
              <p:nvPr/>
            </p:nvSpPr>
            <p:spPr>
              <a:xfrm>
                <a:off x="5377877" y="5262153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C</a:t>
                </a:r>
                <a:endParaRPr lang="en-US" dirty="0"/>
              </a:p>
            </p:txBody>
          </p:sp>
          <p:sp>
            <p:nvSpPr>
              <p:cNvPr id="47" name="CasellaDiTesto 46"/>
              <p:cNvSpPr txBox="1"/>
              <p:nvPr/>
            </p:nvSpPr>
            <p:spPr>
              <a:xfrm>
                <a:off x="4612567" y="6045940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B</a:t>
                </a:r>
                <a:endParaRPr lang="en-US" dirty="0"/>
              </a:p>
            </p:txBody>
          </p:sp>
        </p:grpSp>
        <p:sp>
          <p:nvSpPr>
            <p:cNvPr id="41" name="Figura a mano libera 40"/>
            <p:cNvSpPr/>
            <p:nvPr/>
          </p:nvSpPr>
          <p:spPr>
            <a:xfrm>
              <a:off x="3079409" y="5167585"/>
              <a:ext cx="898634" cy="425669"/>
            </a:xfrm>
            <a:custGeom>
              <a:avLst/>
              <a:gdLst>
                <a:gd name="connsiteX0" fmla="*/ 898634 w 898634"/>
                <a:gd name="connsiteY0" fmla="*/ 425669 h 425669"/>
                <a:gd name="connsiteX1" fmla="*/ 630621 w 898634"/>
                <a:gd name="connsiteY1" fmla="*/ 0 h 425669"/>
                <a:gd name="connsiteX2" fmla="*/ 0 w 898634"/>
                <a:gd name="connsiteY2" fmla="*/ 0 h 425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8634" h="425669">
                  <a:moveTo>
                    <a:pt x="898634" y="425669"/>
                  </a:moveTo>
                  <a:lnTo>
                    <a:pt x="630621" y="0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Connettore 2 41"/>
            <p:cNvCxnSpPr>
              <a:stCxn id="41" idx="0"/>
              <a:endCxn id="41" idx="1"/>
            </p:cNvCxnSpPr>
            <p:nvPr/>
          </p:nvCxnSpPr>
          <p:spPr>
            <a:xfrm flipH="1" flipV="1">
              <a:off x="3710030" y="5167585"/>
              <a:ext cx="268013" cy="42566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Connettore 2 51"/>
          <p:cNvCxnSpPr/>
          <p:nvPr/>
        </p:nvCxnSpPr>
        <p:spPr>
          <a:xfrm>
            <a:off x="3100657" y="5340630"/>
            <a:ext cx="0" cy="118572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sellaDiTesto 52"/>
          <p:cNvSpPr txBox="1"/>
          <p:nvPr/>
        </p:nvSpPr>
        <p:spPr>
          <a:xfrm>
            <a:off x="454409" y="4920735"/>
            <a:ext cx="1393138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dirty="0" smtClean="0"/>
              <a:t>V</a:t>
            </a:r>
            <a:r>
              <a:rPr lang="it-IT" baseline="-25000" dirty="0" smtClean="0"/>
              <a:t>EB</a:t>
            </a:r>
            <a:r>
              <a:rPr lang="it-IT" dirty="0" smtClean="0"/>
              <a:t>&gt;0 </a:t>
            </a:r>
            <a:r>
              <a:rPr lang="it-IT" sz="1400" dirty="0" smtClean="0"/>
              <a:t>(inversa)</a:t>
            </a:r>
          </a:p>
          <a:p>
            <a:r>
              <a:rPr lang="it-IT" dirty="0" smtClean="0"/>
              <a:t>V</a:t>
            </a:r>
            <a:r>
              <a:rPr lang="it-IT" baseline="-25000" dirty="0" smtClean="0"/>
              <a:t>CB</a:t>
            </a:r>
            <a:r>
              <a:rPr lang="it-IT" dirty="0" smtClean="0"/>
              <a:t>&gt;0 </a:t>
            </a:r>
            <a:r>
              <a:rPr lang="it-IT" sz="1400" dirty="0"/>
              <a:t>(inversa)</a:t>
            </a:r>
          </a:p>
          <a:p>
            <a:endParaRPr lang="en-US" baseline="-25000" dirty="0"/>
          </a:p>
          <a:p>
            <a:endParaRPr lang="en-US" baseline="-25000" dirty="0"/>
          </a:p>
        </p:txBody>
      </p:sp>
      <p:cxnSp>
        <p:nvCxnSpPr>
          <p:cNvPr id="54" name="Connettore 2 53"/>
          <p:cNvCxnSpPr/>
          <p:nvPr/>
        </p:nvCxnSpPr>
        <p:spPr>
          <a:xfrm>
            <a:off x="6012096" y="5301455"/>
            <a:ext cx="0" cy="118572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sellaDiTesto 54"/>
          <p:cNvSpPr txBox="1"/>
          <p:nvPr/>
        </p:nvSpPr>
        <p:spPr>
          <a:xfrm>
            <a:off x="6033657" y="5752452"/>
            <a:ext cx="479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</a:t>
            </a:r>
            <a:r>
              <a:rPr lang="it-IT" baseline="-25000" dirty="0"/>
              <a:t>C</a:t>
            </a:r>
            <a:r>
              <a:rPr lang="it-IT" baseline="-25000" dirty="0" smtClean="0"/>
              <a:t>B</a:t>
            </a:r>
            <a:endParaRPr lang="en-US" baseline="-25000" dirty="0"/>
          </a:p>
        </p:txBody>
      </p:sp>
      <p:sp>
        <p:nvSpPr>
          <p:cNvPr id="56" name="CasellaDiTesto 55"/>
          <p:cNvSpPr txBox="1"/>
          <p:nvPr/>
        </p:nvSpPr>
        <p:spPr>
          <a:xfrm>
            <a:off x="6626467" y="5798618"/>
            <a:ext cx="2083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i="1"/>
            </a:lvl1pPr>
          </a:lstStyle>
          <a:p>
            <a:r>
              <a:rPr lang="it-IT" dirty="0"/>
              <a:t>Tensione tra base e collettore</a:t>
            </a:r>
            <a:endParaRPr lang="en-US" dirty="0"/>
          </a:p>
        </p:txBody>
      </p:sp>
      <p:sp>
        <p:nvSpPr>
          <p:cNvPr id="57" name="CasellaDiTesto 56"/>
          <p:cNvSpPr txBox="1"/>
          <p:nvPr/>
        </p:nvSpPr>
        <p:spPr>
          <a:xfrm>
            <a:off x="582802" y="5867622"/>
            <a:ext cx="2083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Tensione tra base e </a:t>
            </a:r>
            <a:r>
              <a:rPr lang="it-IT" sz="1200" i="1" dirty="0" err="1" smtClean="0"/>
              <a:t>emettirore</a:t>
            </a:r>
            <a:endParaRPr lang="en-US" sz="1200" i="1" dirty="0"/>
          </a:p>
        </p:txBody>
      </p:sp>
      <p:cxnSp>
        <p:nvCxnSpPr>
          <p:cNvPr id="58" name="Connettore 2 57"/>
          <p:cNvCxnSpPr/>
          <p:nvPr/>
        </p:nvCxnSpPr>
        <p:spPr>
          <a:xfrm flipH="1">
            <a:off x="3247806" y="4572011"/>
            <a:ext cx="2722015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sellaDiTesto 58"/>
          <p:cNvSpPr txBox="1"/>
          <p:nvPr/>
        </p:nvSpPr>
        <p:spPr>
          <a:xfrm>
            <a:off x="3460550" y="4261075"/>
            <a:ext cx="28915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Tensione tra base e </a:t>
            </a:r>
            <a:r>
              <a:rPr lang="it-IT" sz="1200" i="1" dirty="0" err="1" smtClean="0"/>
              <a:t>emettirore</a:t>
            </a:r>
            <a:r>
              <a:rPr lang="it-IT" sz="1200" i="1" dirty="0" smtClean="0"/>
              <a:t> </a:t>
            </a:r>
            <a:r>
              <a:rPr lang="it-IT" dirty="0" smtClean="0"/>
              <a:t>V</a:t>
            </a:r>
            <a:r>
              <a:rPr lang="it-IT" baseline="-25000" dirty="0" smtClean="0"/>
              <a:t>EC</a:t>
            </a:r>
            <a:endParaRPr lang="en-US" baseline="-25000" dirty="0"/>
          </a:p>
          <a:p>
            <a:endParaRPr lang="en-US" sz="1200" i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6518563" y="4551403"/>
            <a:ext cx="250357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b="1" dirty="0" smtClean="0"/>
              <a:t>Alta impedenza tra E </a:t>
            </a:r>
            <a:r>
              <a:rPr lang="it-IT" b="1" dirty="0" err="1" smtClean="0"/>
              <a:t>e</a:t>
            </a:r>
            <a:r>
              <a:rPr lang="it-IT" b="1" dirty="0" smtClean="0"/>
              <a:t> C</a:t>
            </a:r>
            <a:endParaRPr lang="en-US" b="1" dirty="0"/>
          </a:p>
        </p:txBody>
      </p:sp>
      <p:sp>
        <p:nvSpPr>
          <p:cNvPr id="60" name="CasellaDiTesto 59"/>
          <p:cNvSpPr txBox="1"/>
          <p:nvPr/>
        </p:nvSpPr>
        <p:spPr>
          <a:xfrm>
            <a:off x="2625847" y="5775289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</a:t>
            </a:r>
            <a:r>
              <a:rPr lang="it-IT" baseline="-25000" dirty="0" smtClean="0"/>
              <a:t>EB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11346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igura a mano libera 70"/>
          <p:cNvSpPr/>
          <p:nvPr/>
        </p:nvSpPr>
        <p:spPr>
          <a:xfrm flipH="1">
            <a:off x="2159552" y="2745614"/>
            <a:ext cx="2701636" cy="678873"/>
          </a:xfrm>
          <a:custGeom>
            <a:avLst/>
            <a:gdLst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96982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138546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701636 w 2701636"/>
              <a:gd name="connsiteY0" fmla="*/ 678873 h 678873"/>
              <a:gd name="connsiteX1" fmla="*/ 138545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6 w 2701636"/>
              <a:gd name="connsiteY0" fmla="*/ 678873 h 678873"/>
              <a:gd name="connsiteX1" fmla="*/ 41563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7 w 2701637"/>
              <a:gd name="connsiteY0" fmla="*/ 678873 h 678873"/>
              <a:gd name="connsiteX1" fmla="*/ 0 w 2701637"/>
              <a:gd name="connsiteY1" fmla="*/ 665018 h 678873"/>
              <a:gd name="connsiteX2" fmla="*/ 1 w 2701637"/>
              <a:gd name="connsiteY2" fmla="*/ 13855 h 678873"/>
              <a:gd name="connsiteX3" fmla="*/ 1343892 w 2701637"/>
              <a:gd name="connsiteY3" fmla="*/ 0 h 678873"/>
              <a:gd name="connsiteX4" fmla="*/ 1801092 w 2701637"/>
              <a:gd name="connsiteY4" fmla="*/ 138546 h 678873"/>
              <a:gd name="connsiteX5" fmla="*/ 2147455 w 2701637"/>
              <a:gd name="connsiteY5" fmla="*/ 429491 h 678873"/>
              <a:gd name="connsiteX6" fmla="*/ 2313710 w 2701637"/>
              <a:gd name="connsiteY6" fmla="*/ 581891 h 678873"/>
              <a:gd name="connsiteX7" fmla="*/ 2604655 w 2701637"/>
              <a:gd name="connsiteY7" fmla="*/ 678873 h 678873"/>
              <a:gd name="connsiteX0" fmla="*/ 2701636 w 2701636"/>
              <a:gd name="connsiteY0" fmla="*/ 678873 h 678873"/>
              <a:gd name="connsiteX1" fmla="*/ 13853 w 2701636"/>
              <a:gd name="connsiteY1" fmla="*/ 678872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1636" h="678873">
                <a:moveTo>
                  <a:pt x="2701636" y="678873"/>
                </a:moveTo>
                <a:lnTo>
                  <a:pt x="13853" y="678872"/>
                </a:lnTo>
                <a:cubicBezTo>
                  <a:pt x="13853" y="461818"/>
                  <a:pt x="0" y="230909"/>
                  <a:pt x="0" y="13855"/>
                </a:cubicBezTo>
                <a:lnTo>
                  <a:pt x="1343891" y="0"/>
                </a:lnTo>
                <a:lnTo>
                  <a:pt x="1801091" y="138546"/>
                </a:lnTo>
                <a:lnTo>
                  <a:pt x="2147454" y="429491"/>
                </a:lnTo>
                <a:lnTo>
                  <a:pt x="2313709" y="581891"/>
                </a:lnTo>
                <a:lnTo>
                  <a:pt x="2604654" y="678873"/>
                </a:lnTo>
              </a:path>
            </a:pathLst>
          </a:custGeom>
          <a:gradFill flip="none" rotWithShape="1">
            <a:gsLst>
              <a:gs pos="0">
                <a:srgbClr val="FF0000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igura a mano libera 75"/>
          <p:cNvSpPr/>
          <p:nvPr/>
        </p:nvSpPr>
        <p:spPr>
          <a:xfrm flipH="1">
            <a:off x="531643" y="2745128"/>
            <a:ext cx="2978727" cy="706582"/>
          </a:xfrm>
          <a:custGeom>
            <a:avLst/>
            <a:gdLst>
              <a:gd name="connsiteX0" fmla="*/ 0 w 2978727"/>
              <a:gd name="connsiteY0" fmla="*/ 0 h 706582"/>
              <a:gd name="connsiteX1" fmla="*/ 2978727 w 2978727"/>
              <a:gd name="connsiteY1" fmla="*/ 0 h 706582"/>
              <a:gd name="connsiteX2" fmla="*/ 2978727 w 2978727"/>
              <a:gd name="connsiteY2" fmla="*/ 706582 h 706582"/>
              <a:gd name="connsiteX3" fmla="*/ 1343891 w 2978727"/>
              <a:gd name="connsiteY3" fmla="*/ 706582 h 706582"/>
              <a:gd name="connsiteX4" fmla="*/ 1039091 w 2978727"/>
              <a:gd name="connsiteY4" fmla="*/ 609600 h 706582"/>
              <a:gd name="connsiteX5" fmla="*/ 845127 w 2978727"/>
              <a:gd name="connsiteY5" fmla="*/ 526473 h 706582"/>
              <a:gd name="connsiteX6" fmla="*/ 678873 w 2978727"/>
              <a:gd name="connsiteY6" fmla="*/ 332509 h 706582"/>
              <a:gd name="connsiteX7" fmla="*/ 512618 w 2978727"/>
              <a:gd name="connsiteY7" fmla="*/ 180109 h 706582"/>
              <a:gd name="connsiteX8" fmla="*/ 249382 w 2978727"/>
              <a:gd name="connsiteY8" fmla="*/ 83127 h 706582"/>
              <a:gd name="connsiteX9" fmla="*/ 0 w 2978727"/>
              <a:gd name="connsiteY9" fmla="*/ 0 h 70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8727" h="706582">
                <a:moveTo>
                  <a:pt x="0" y="0"/>
                </a:moveTo>
                <a:lnTo>
                  <a:pt x="2978727" y="0"/>
                </a:lnTo>
                <a:lnTo>
                  <a:pt x="2978727" y="706582"/>
                </a:lnTo>
                <a:lnTo>
                  <a:pt x="1343891" y="706582"/>
                </a:lnTo>
                <a:lnTo>
                  <a:pt x="1039091" y="609600"/>
                </a:lnTo>
                <a:lnTo>
                  <a:pt x="845127" y="526473"/>
                </a:lnTo>
                <a:lnTo>
                  <a:pt x="678873" y="332509"/>
                </a:lnTo>
                <a:lnTo>
                  <a:pt x="512618" y="180109"/>
                </a:lnTo>
                <a:lnTo>
                  <a:pt x="249382" y="8312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igura a mano libera 69"/>
          <p:cNvSpPr/>
          <p:nvPr/>
        </p:nvSpPr>
        <p:spPr>
          <a:xfrm>
            <a:off x="3699164" y="2759469"/>
            <a:ext cx="2701636" cy="678873"/>
          </a:xfrm>
          <a:custGeom>
            <a:avLst/>
            <a:gdLst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96982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138546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701636 w 2701636"/>
              <a:gd name="connsiteY0" fmla="*/ 678873 h 678873"/>
              <a:gd name="connsiteX1" fmla="*/ 138545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6 w 2701636"/>
              <a:gd name="connsiteY0" fmla="*/ 678873 h 678873"/>
              <a:gd name="connsiteX1" fmla="*/ 41563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7 w 2701637"/>
              <a:gd name="connsiteY0" fmla="*/ 678873 h 678873"/>
              <a:gd name="connsiteX1" fmla="*/ 0 w 2701637"/>
              <a:gd name="connsiteY1" fmla="*/ 665018 h 678873"/>
              <a:gd name="connsiteX2" fmla="*/ 1 w 2701637"/>
              <a:gd name="connsiteY2" fmla="*/ 13855 h 678873"/>
              <a:gd name="connsiteX3" fmla="*/ 1343892 w 2701637"/>
              <a:gd name="connsiteY3" fmla="*/ 0 h 678873"/>
              <a:gd name="connsiteX4" fmla="*/ 1801092 w 2701637"/>
              <a:gd name="connsiteY4" fmla="*/ 138546 h 678873"/>
              <a:gd name="connsiteX5" fmla="*/ 2147455 w 2701637"/>
              <a:gd name="connsiteY5" fmla="*/ 429491 h 678873"/>
              <a:gd name="connsiteX6" fmla="*/ 2313710 w 2701637"/>
              <a:gd name="connsiteY6" fmla="*/ 581891 h 678873"/>
              <a:gd name="connsiteX7" fmla="*/ 2604655 w 2701637"/>
              <a:gd name="connsiteY7" fmla="*/ 678873 h 678873"/>
              <a:gd name="connsiteX0" fmla="*/ 2701636 w 2701636"/>
              <a:gd name="connsiteY0" fmla="*/ 678873 h 678873"/>
              <a:gd name="connsiteX1" fmla="*/ 13853 w 2701636"/>
              <a:gd name="connsiteY1" fmla="*/ 678872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1636" h="678873">
                <a:moveTo>
                  <a:pt x="2701636" y="678873"/>
                </a:moveTo>
                <a:lnTo>
                  <a:pt x="13853" y="678872"/>
                </a:lnTo>
                <a:cubicBezTo>
                  <a:pt x="13853" y="461818"/>
                  <a:pt x="0" y="230909"/>
                  <a:pt x="0" y="13855"/>
                </a:cubicBezTo>
                <a:lnTo>
                  <a:pt x="1343891" y="0"/>
                </a:lnTo>
                <a:lnTo>
                  <a:pt x="1801091" y="138546"/>
                </a:lnTo>
                <a:lnTo>
                  <a:pt x="2147454" y="429491"/>
                </a:lnTo>
                <a:lnTo>
                  <a:pt x="2313709" y="581891"/>
                </a:lnTo>
                <a:lnTo>
                  <a:pt x="2604654" y="678873"/>
                </a:lnTo>
              </a:path>
            </a:pathLst>
          </a:custGeom>
          <a:gradFill flip="none" rotWithShape="1">
            <a:gsLst>
              <a:gs pos="0">
                <a:srgbClr val="FF0000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 smtClean="0">
                <a:solidFill>
                  <a:schemeClr val="tx1"/>
                </a:solidFill>
              </a:rPr>
              <a:t>       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5" name="Figura a mano libera 74"/>
          <p:cNvSpPr/>
          <p:nvPr/>
        </p:nvSpPr>
        <p:spPr>
          <a:xfrm>
            <a:off x="5029200" y="2715491"/>
            <a:ext cx="2978727" cy="706582"/>
          </a:xfrm>
          <a:custGeom>
            <a:avLst/>
            <a:gdLst>
              <a:gd name="connsiteX0" fmla="*/ 0 w 2978727"/>
              <a:gd name="connsiteY0" fmla="*/ 0 h 706582"/>
              <a:gd name="connsiteX1" fmla="*/ 2978727 w 2978727"/>
              <a:gd name="connsiteY1" fmla="*/ 0 h 706582"/>
              <a:gd name="connsiteX2" fmla="*/ 2978727 w 2978727"/>
              <a:gd name="connsiteY2" fmla="*/ 706582 h 706582"/>
              <a:gd name="connsiteX3" fmla="*/ 1343891 w 2978727"/>
              <a:gd name="connsiteY3" fmla="*/ 706582 h 706582"/>
              <a:gd name="connsiteX4" fmla="*/ 1039091 w 2978727"/>
              <a:gd name="connsiteY4" fmla="*/ 609600 h 706582"/>
              <a:gd name="connsiteX5" fmla="*/ 845127 w 2978727"/>
              <a:gd name="connsiteY5" fmla="*/ 526473 h 706582"/>
              <a:gd name="connsiteX6" fmla="*/ 678873 w 2978727"/>
              <a:gd name="connsiteY6" fmla="*/ 332509 h 706582"/>
              <a:gd name="connsiteX7" fmla="*/ 512618 w 2978727"/>
              <a:gd name="connsiteY7" fmla="*/ 180109 h 706582"/>
              <a:gd name="connsiteX8" fmla="*/ 249382 w 2978727"/>
              <a:gd name="connsiteY8" fmla="*/ 83127 h 706582"/>
              <a:gd name="connsiteX9" fmla="*/ 0 w 2978727"/>
              <a:gd name="connsiteY9" fmla="*/ 0 h 70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8727" h="706582">
                <a:moveTo>
                  <a:pt x="0" y="0"/>
                </a:moveTo>
                <a:lnTo>
                  <a:pt x="2978727" y="0"/>
                </a:lnTo>
                <a:lnTo>
                  <a:pt x="2978727" y="706582"/>
                </a:lnTo>
                <a:lnTo>
                  <a:pt x="1343891" y="706582"/>
                </a:lnTo>
                <a:lnTo>
                  <a:pt x="1039091" y="609600"/>
                </a:lnTo>
                <a:lnTo>
                  <a:pt x="845127" y="526473"/>
                </a:lnTo>
                <a:lnTo>
                  <a:pt x="678873" y="332509"/>
                </a:lnTo>
                <a:lnTo>
                  <a:pt x="512618" y="180109"/>
                </a:lnTo>
                <a:lnTo>
                  <a:pt x="249382" y="8312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ttangolo 68"/>
          <p:cNvSpPr/>
          <p:nvPr/>
        </p:nvSpPr>
        <p:spPr>
          <a:xfrm>
            <a:off x="4000736" y="1270359"/>
            <a:ext cx="3989198" cy="685801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8" name="Rettangolo 67"/>
          <p:cNvSpPr/>
          <p:nvPr/>
        </p:nvSpPr>
        <p:spPr>
          <a:xfrm>
            <a:off x="582802" y="1267690"/>
            <a:ext cx="3989198" cy="685801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 smtClean="0">
                <a:solidFill>
                  <a:schemeClr val="tx1"/>
                </a:solidFill>
              </a:rPr>
              <a:t>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7" name="Figura a mano libera 66"/>
          <p:cNvSpPr/>
          <p:nvPr/>
        </p:nvSpPr>
        <p:spPr>
          <a:xfrm flipH="1">
            <a:off x="2201117" y="1281545"/>
            <a:ext cx="2701636" cy="678873"/>
          </a:xfrm>
          <a:custGeom>
            <a:avLst/>
            <a:gdLst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96982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138546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701636 w 2701636"/>
              <a:gd name="connsiteY0" fmla="*/ 678873 h 678873"/>
              <a:gd name="connsiteX1" fmla="*/ 138545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6 w 2701636"/>
              <a:gd name="connsiteY0" fmla="*/ 678873 h 678873"/>
              <a:gd name="connsiteX1" fmla="*/ 41563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7 w 2701637"/>
              <a:gd name="connsiteY0" fmla="*/ 678873 h 678873"/>
              <a:gd name="connsiteX1" fmla="*/ 0 w 2701637"/>
              <a:gd name="connsiteY1" fmla="*/ 665018 h 678873"/>
              <a:gd name="connsiteX2" fmla="*/ 1 w 2701637"/>
              <a:gd name="connsiteY2" fmla="*/ 13855 h 678873"/>
              <a:gd name="connsiteX3" fmla="*/ 1343892 w 2701637"/>
              <a:gd name="connsiteY3" fmla="*/ 0 h 678873"/>
              <a:gd name="connsiteX4" fmla="*/ 1801092 w 2701637"/>
              <a:gd name="connsiteY4" fmla="*/ 138546 h 678873"/>
              <a:gd name="connsiteX5" fmla="*/ 2147455 w 2701637"/>
              <a:gd name="connsiteY5" fmla="*/ 429491 h 678873"/>
              <a:gd name="connsiteX6" fmla="*/ 2313710 w 2701637"/>
              <a:gd name="connsiteY6" fmla="*/ 581891 h 678873"/>
              <a:gd name="connsiteX7" fmla="*/ 2604655 w 2701637"/>
              <a:gd name="connsiteY7" fmla="*/ 678873 h 678873"/>
              <a:gd name="connsiteX0" fmla="*/ 2701636 w 2701636"/>
              <a:gd name="connsiteY0" fmla="*/ 678873 h 678873"/>
              <a:gd name="connsiteX1" fmla="*/ 13853 w 2701636"/>
              <a:gd name="connsiteY1" fmla="*/ 678872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1636" h="678873">
                <a:moveTo>
                  <a:pt x="2701636" y="678873"/>
                </a:moveTo>
                <a:lnTo>
                  <a:pt x="13853" y="678872"/>
                </a:lnTo>
                <a:cubicBezTo>
                  <a:pt x="13853" y="461818"/>
                  <a:pt x="0" y="230909"/>
                  <a:pt x="0" y="13855"/>
                </a:cubicBezTo>
                <a:lnTo>
                  <a:pt x="1343891" y="0"/>
                </a:lnTo>
                <a:lnTo>
                  <a:pt x="1801091" y="138546"/>
                </a:lnTo>
                <a:lnTo>
                  <a:pt x="2147454" y="429491"/>
                </a:lnTo>
                <a:lnTo>
                  <a:pt x="2313709" y="581891"/>
                </a:lnTo>
                <a:lnTo>
                  <a:pt x="2604654" y="678873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igura a mano libera 63"/>
          <p:cNvSpPr/>
          <p:nvPr/>
        </p:nvSpPr>
        <p:spPr>
          <a:xfrm>
            <a:off x="3699164" y="1274618"/>
            <a:ext cx="2701636" cy="678873"/>
          </a:xfrm>
          <a:custGeom>
            <a:avLst/>
            <a:gdLst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96982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138546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701636 w 2701636"/>
              <a:gd name="connsiteY0" fmla="*/ 678873 h 678873"/>
              <a:gd name="connsiteX1" fmla="*/ 138545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6 w 2701636"/>
              <a:gd name="connsiteY0" fmla="*/ 678873 h 678873"/>
              <a:gd name="connsiteX1" fmla="*/ 41563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7 w 2701637"/>
              <a:gd name="connsiteY0" fmla="*/ 678873 h 678873"/>
              <a:gd name="connsiteX1" fmla="*/ 0 w 2701637"/>
              <a:gd name="connsiteY1" fmla="*/ 665018 h 678873"/>
              <a:gd name="connsiteX2" fmla="*/ 1 w 2701637"/>
              <a:gd name="connsiteY2" fmla="*/ 13855 h 678873"/>
              <a:gd name="connsiteX3" fmla="*/ 1343892 w 2701637"/>
              <a:gd name="connsiteY3" fmla="*/ 0 h 678873"/>
              <a:gd name="connsiteX4" fmla="*/ 1801092 w 2701637"/>
              <a:gd name="connsiteY4" fmla="*/ 138546 h 678873"/>
              <a:gd name="connsiteX5" fmla="*/ 2147455 w 2701637"/>
              <a:gd name="connsiteY5" fmla="*/ 429491 h 678873"/>
              <a:gd name="connsiteX6" fmla="*/ 2313710 w 2701637"/>
              <a:gd name="connsiteY6" fmla="*/ 581891 h 678873"/>
              <a:gd name="connsiteX7" fmla="*/ 2604655 w 2701637"/>
              <a:gd name="connsiteY7" fmla="*/ 678873 h 678873"/>
              <a:gd name="connsiteX0" fmla="*/ 2701636 w 2701636"/>
              <a:gd name="connsiteY0" fmla="*/ 678873 h 678873"/>
              <a:gd name="connsiteX1" fmla="*/ 13853 w 2701636"/>
              <a:gd name="connsiteY1" fmla="*/ 678872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1636" h="678873">
                <a:moveTo>
                  <a:pt x="2701636" y="678873"/>
                </a:moveTo>
                <a:lnTo>
                  <a:pt x="13853" y="678872"/>
                </a:lnTo>
                <a:cubicBezTo>
                  <a:pt x="13853" y="461818"/>
                  <a:pt x="0" y="230909"/>
                  <a:pt x="0" y="13855"/>
                </a:cubicBezTo>
                <a:lnTo>
                  <a:pt x="1343891" y="0"/>
                </a:lnTo>
                <a:lnTo>
                  <a:pt x="1801091" y="138546"/>
                </a:lnTo>
                <a:lnTo>
                  <a:pt x="2147454" y="429491"/>
                </a:lnTo>
                <a:lnTo>
                  <a:pt x="2313709" y="581891"/>
                </a:lnTo>
                <a:lnTo>
                  <a:pt x="2604654" y="678873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uppo 8"/>
          <p:cNvGrpSpPr/>
          <p:nvPr/>
        </p:nvGrpSpPr>
        <p:grpSpPr>
          <a:xfrm>
            <a:off x="3851919" y="2745128"/>
            <a:ext cx="4138015" cy="683872"/>
            <a:chOff x="1214651" y="1978925"/>
            <a:chExt cx="6619164" cy="632691"/>
          </a:xfrm>
        </p:grpSpPr>
        <p:sp>
          <p:nvSpPr>
            <p:cNvPr id="10" name="Figura a mano libera 9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Connettore 1 10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1 11"/>
            <p:cNvCxnSpPr>
              <a:stCxn id="10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po 12"/>
          <p:cNvGrpSpPr/>
          <p:nvPr/>
        </p:nvGrpSpPr>
        <p:grpSpPr>
          <a:xfrm>
            <a:off x="3851919" y="2009667"/>
            <a:ext cx="4138015" cy="683872"/>
            <a:chOff x="1214651" y="1978925"/>
            <a:chExt cx="6619164" cy="632691"/>
          </a:xfrm>
        </p:grpSpPr>
        <p:sp>
          <p:nvSpPr>
            <p:cNvPr id="14" name="Figura a mano libera 13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Connettore 1 14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>
              <a:stCxn id="14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o 17"/>
          <p:cNvGrpSpPr/>
          <p:nvPr/>
        </p:nvGrpSpPr>
        <p:grpSpPr>
          <a:xfrm>
            <a:off x="3851919" y="1274618"/>
            <a:ext cx="4138015" cy="683872"/>
            <a:chOff x="1214651" y="1978925"/>
            <a:chExt cx="6619164" cy="632691"/>
          </a:xfrm>
        </p:grpSpPr>
        <p:sp>
          <p:nvSpPr>
            <p:cNvPr id="19" name="Figura a mano libera 18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Connettore 1 19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/>
            <p:cNvCxnSpPr>
              <a:stCxn id="19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o 22"/>
          <p:cNvGrpSpPr/>
          <p:nvPr/>
        </p:nvGrpSpPr>
        <p:grpSpPr>
          <a:xfrm flipH="1">
            <a:off x="582802" y="2745128"/>
            <a:ext cx="4138015" cy="683872"/>
            <a:chOff x="1214651" y="1978925"/>
            <a:chExt cx="6619164" cy="632691"/>
          </a:xfrm>
        </p:grpSpPr>
        <p:sp>
          <p:nvSpPr>
            <p:cNvPr id="24" name="Figura a mano libera 23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Connettore 1 24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/>
            <p:cNvCxnSpPr>
              <a:stCxn id="24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uppo 26"/>
          <p:cNvGrpSpPr/>
          <p:nvPr/>
        </p:nvGrpSpPr>
        <p:grpSpPr>
          <a:xfrm flipH="1">
            <a:off x="582802" y="2009667"/>
            <a:ext cx="4138015" cy="683872"/>
            <a:chOff x="1214651" y="1978925"/>
            <a:chExt cx="6619164" cy="632691"/>
          </a:xfrm>
        </p:grpSpPr>
        <p:sp>
          <p:nvSpPr>
            <p:cNvPr id="28" name="Figura a mano libera 27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Connettore 1 28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1 29"/>
            <p:cNvCxnSpPr>
              <a:stCxn id="28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Connettore 1 30"/>
          <p:cNvCxnSpPr/>
          <p:nvPr/>
        </p:nvCxnSpPr>
        <p:spPr>
          <a:xfrm flipH="1">
            <a:off x="612715" y="2391349"/>
            <a:ext cx="1728190" cy="1"/>
          </a:xfrm>
          <a:prstGeom prst="line">
            <a:avLst/>
          </a:prstGeom>
          <a:ln w="28575">
            <a:solidFill>
              <a:srgbClr val="92D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/>
          <p:cNvGrpSpPr/>
          <p:nvPr/>
        </p:nvGrpSpPr>
        <p:grpSpPr>
          <a:xfrm flipH="1">
            <a:off x="582802" y="1274618"/>
            <a:ext cx="4138015" cy="683872"/>
            <a:chOff x="1214651" y="1978925"/>
            <a:chExt cx="6619164" cy="632691"/>
          </a:xfrm>
        </p:grpSpPr>
        <p:sp>
          <p:nvSpPr>
            <p:cNvPr id="33" name="Figura a mano libera 32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Connettore 1 33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1 34"/>
            <p:cNvCxnSpPr>
              <a:stCxn id="33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Connettore 1 38"/>
          <p:cNvCxnSpPr/>
          <p:nvPr/>
        </p:nvCxnSpPr>
        <p:spPr>
          <a:xfrm flipH="1">
            <a:off x="6300192" y="2391349"/>
            <a:ext cx="1689742" cy="0"/>
          </a:xfrm>
          <a:prstGeom prst="line">
            <a:avLst/>
          </a:prstGeom>
          <a:ln w="28575">
            <a:solidFill>
              <a:srgbClr val="92D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 flipH="1">
            <a:off x="3437779" y="2391350"/>
            <a:ext cx="1583022" cy="17319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asellaDiTesto 73"/>
          <p:cNvSpPr txBox="1"/>
          <p:nvPr/>
        </p:nvSpPr>
        <p:spPr>
          <a:xfrm>
            <a:off x="555074" y="234534"/>
            <a:ext cx="1604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Equilibrio</a:t>
            </a:r>
            <a:endParaRPr lang="en-US" sz="2800" b="1" dirty="0"/>
          </a:p>
        </p:txBody>
      </p:sp>
      <p:grpSp>
        <p:nvGrpSpPr>
          <p:cNvPr id="38" name="Gruppo 37"/>
          <p:cNvGrpSpPr/>
          <p:nvPr/>
        </p:nvGrpSpPr>
        <p:grpSpPr>
          <a:xfrm>
            <a:off x="3276600" y="4710766"/>
            <a:ext cx="2590800" cy="2024611"/>
            <a:chOff x="2974289" y="4653136"/>
            <a:chExt cx="2590800" cy="1653626"/>
          </a:xfrm>
        </p:grpSpPr>
        <p:grpSp>
          <p:nvGrpSpPr>
            <p:cNvPr id="40" name="Gruppo 39"/>
            <p:cNvGrpSpPr/>
            <p:nvPr/>
          </p:nvGrpSpPr>
          <p:grpSpPr>
            <a:xfrm>
              <a:off x="2974289" y="4653136"/>
              <a:ext cx="2590800" cy="1653626"/>
              <a:chOff x="3276600" y="4761646"/>
              <a:chExt cx="2590800" cy="1653626"/>
            </a:xfrm>
          </p:grpSpPr>
          <p:grpSp>
            <p:nvGrpSpPr>
              <p:cNvPr id="43" name="Gruppo 42"/>
              <p:cNvGrpSpPr/>
              <p:nvPr/>
            </p:nvGrpSpPr>
            <p:grpSpPr>
              <a:xfrm>
                <a:off x="3768436" y="4761646"/>
                <a:ext cx="2098964" cy="1584176"/>
                <a:chOff x="2916381" y="2204864"/>
                <a:chExt cx="2098964" cy="1584176"/>
              </a:xfrm>
            </p:grpSpPr>
            <p:sp>
              <p:nvSpPr>
                <p:cNvPr id="48" name="Figura a mano libera 47"/>
                <p:cNvSpPr/>
                <p:nvPr/>
              </p:nvSpPr>
              <p:spPr>
                <a:xfrm>
                  <a:off x="4003964" y="2701636"/>
                  <a:ext cx="1011381" cy="429491"/>
                </a:xfrm>
                <a:custGeom>
                  <a:avLst/>
                  <a:gdLst>
                    <a:gd name="connsiteX0" fmla="*/ 0 w 1011381"/>
                    <a:gd name="connsiteY0" fmla="*/ 429491 h 429491"/>
                    <a:gd name="connsiteX1" fmla="*/ 277091 w 1011381"/>
                    <a:gd name="connsiteY1" fmla="*/ 13855 h 429491"/>
                    <a:gd name="connsiteX2" fmla="*/ 1011381 w 1011381"/>
                    <a:gd name="connsiteY2" fmla="*/ 0 h 429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11381" h="429491">
                      <a:moveTo>
                        <a:pt x="0" y="429491"/>
                      </a:moveTo>
                      <a:lnTo>
                        <a:pt x="277091" y="13855"/>
                      </a:lnTo>
                      <a:lnTo>
                        <a:pt x="1011381" y="0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9" name="Connettore 1 48"/>
                <p:cNvCxnSpPr/>
                <p:nvPr/>
              </p:nvCxnSpPr>
              <p:spPr>
                <a:xfrm flipV="1">
                  <a:off x="3185107" y="3131127"/>
                  <a:ext cx="1026853" cy="1385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nettore 1 49"/>
                <p:cNvCxnSpPr/>
                <p:nvPr/>
              </p:nvCxnSpPr>
              <p:spPr>
                <a:xfrm>
                  <a:off x="3698533" y="3131127"/>
                  <a:ext cx="0" cy="65791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Ovale 50"/>
                <p:cNvSpPr/>
                <p:nvPr/>
              </p:nvSpPr>
              <p:spPr>
                <a:xfrm>
                  <a:off x="2916381" y="2204864"/>
                  <a:ext cx="1555058" cy="1255220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5" name="CasellaDiTesto 44"/>
              <p:cNvSpPr txBox="1"/>
              <p:nvPr/>
            </p:nvSpPr>
            <p:spPr>
              <a:xfrm>
                <a:off x="3276600" y="5243124"/>
                <a:ext cx="296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E</a:t>
                </a:r>
                <a:endParaRPr lang="en-US" dirty="0"/>
              </a:p>
            </p:txBody>
          </p:sp>
          <p:sp>
            <p:nvSpPr>
              <p:cNvPr id="46" name="CasellaDiTesto 45"/>
              <p:cNvSpPr txBox="1"/>
              <p:nvPr/>
            </p:nvSpPr>
            <p:spPr>
              <a:xfrm>
                <a:off x="5377877" y="5262153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C</a:t>
                </a:r>
                <a:endParaRPr lang="en-US" dirty="0"/>
              </a:p>
            </p:txBody>
          </p:sp>
          <p:sp>
            <p:nvSpPr>
              <p:cNvPr id="47" name="CasellaDiTesto 46"/>
              <p:cNvSpPr txBox="1"/>
              <p:nvPr/>
            </p:nvSpPr>
            <p:spPr>
              <a:xfrm>
                <a:off x="4612567" y="6045940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B</a:t>
                </a:r>
                <a:endParaRPr lang="en-US" dirty="0"/>
              </a:p>
            </p:txBody>
          </p:sp>
        </p:grpSp>
        <p:sp>
          <p:nvSpPr>
            <p:cNvPr id="41" name="Figura a mano libera 40"/>
            <p:cNvSpPr/>
            <p:nvPr/>
          </p:nvSpPr>
          <p:spPr>
            <a:xfrm>
              <a:off x="3079409" y="5167585"/>
              <a:ext cx="898634" cy="425669"/>
            </a:xfrm>
            <a:custGeom>
              <a:avLst/>
              <a:gdLst>
                <a:gd name="connsiteX0" fmla="*/ 898634 w 898634"/>
                <a:gd name="connsiteY0" fmla="*/ 425669 h 425669"/>
                <a:gd name="connsiteX1" fmla="*/ 630621 w 898634"/>
                <a:gd name="connsiteY1" fmla="*/ 0 h 425669"/>
                <a:gd name="connsiteX2" fmla="*/ 0 w 898634"/>
                <a:gd name="connsiteY2" fmla="*/ 0 h 425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8634" h="425669">
                  <a:moveTo>
                    <a:pt x="898634" y="425669"/>
                  </a:moveTo>
                  <a:lnTo>
                    <a:pt x="630621" y="0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Connettore 2 41"/>
            <p:cNvCxnSpPr>
              <a:stCxn id="41" idx="0"/>
              <a:endCxn id="41" idx="1"/>
            </p:cNvCxnSpPr>
            <p:nvPr/>
          </p:nvCxnSpPr>
          <p:spPr>
            <a:xfrm flipH="1" flipV="1">
              <a:off x="3710030" y="5167585"/>
              <a:ext cx="268013" cy="42566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Connettore 2 51"/>
          <p:cNvCxnSpPr/>
          <p:nvPr/>
        </p:nvCxnSpPr>
        <p:spPr>
          <a:xfrm>
            <a:off x="3100657" y="5340630"/>
            <a:ext cx="0" cy="118572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sellaDiTesto 52"/>
          <p:cNvSpPr txBox="1"/>
          <p:nvPr/>
        </p:nvSpPr>
        <p:spPr>
          <a:xfrm>
            <a:off x="454409" y="4920735"/>
            <a:ext cx="707245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dirty="0" smtClean="0"/>
              <a:t>V</a:t>
            </a:r>
            <a:r>
              <a:rPr lang="it-IT" baseline="-25000" dirty="0" smtClean="0"/>
              <a:t>EB</a:t>
            </a:r>
            <a:r>
              <a:rPr lang="it-IT" dirty="0" smtClean="0"/>
              <a:t>=0</a:t>
            </a:r>
          </a:p>
          <a:p>
            <a:r>
              <a:rPr lang="it-IT" dirty="0" smtClean="0"/>
              <a:t>V</a:t>
            </a:r>
            <a:r>
              <a:rPr lang="it-IT" baseline="-25000" dirty="0" smtClean="0"/>
              <a:t>CB</a:t>
            </a:r>
            <a:r>
              <a:rPr lang="it-IT" dirty="0" smtClean="0"/>
              <a:t>=0</a:t>
            </a:r>
            <a:endParaRPr lang="en-US" baseline="-25000" dirty="0"/>
          </a:p>
          <a:p>
            <a:endParaRPr lang="en-US" baseline="-25000" dirty="0"/>
          </a:p>
        </p:txBody>
      </p:sp>
      <p:cxnSp>
        <p:nvCxnSpPr>
          <p:cNvPr id="54" name="Connettore 2 53"/>
          <p:cNvCxnSpPr/>
          <p:nvPr/>
        </p:nvCxnSpPr>
        <p:spPr>
          <a:xfrm>
            <a:off x="6012096" y="5301455"/>
            <a:ext cx="0" cy="118572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sellaDiTesto 54"/>
          <p:cNvSpPr txBox="1"/>
          <p:nvPr/>
        </p:nvSpPr>
        <p:spPr>
          <a:xfrm>
            <a:off x="6033657" y="5752452"/>
            <a:ext cx="479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</a:t>
            </a:r>
            <a:r>
              <a:rPr lang="it-IT" baseline="-25000" dirty="0"/>
              <a:t>C</a:t>
            </a:r>
            <a:r>
              <a:rPr lang="it-IT" baseline="-25000" dirty="0" smtClean="0"/>
              <a:t>B</a:t>
            </a:r>
            <a:endParaRPr lang="en-US" baseline="-25000" dirty="0"/>
          </a:p>
        </p:txBody>
      </p:sp>
      <p:sp>
        <p:nvSpPr>
          <p:cNvPr id="56" name="CasellaDiTesto 55"/>
          <p:cNvSpPr txBox="1"/>
          <p:nvPr/>
        </p:nvSpPr>
        <p:spPr>
          <a:xfrm>
            <a:off x="6626467" y="5798618"/>
            <a:ext cx="2083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i="1"/>
            </a:lvl1pPr>
          </a:lstStyle>
          <a:p>
            <a:r>
              <a:rPr lang="it-IT" dirty="0"/>
              <a:t>Tensione tra base e collettore</a:t>
            </a:r>
            <a:endParaRPr lang="en-US" dirty="0"/>
          </a:p>
        </p:txBody>
      </p:sp>
      <p:sp>
        <p:nvSpPr>
          <p:cNvPr id="57" name="CasellaDiTesto 56"/>
          <p:cNvSpPr txBox="1"/>
          <p:nvPr/>
        </p:nvSpPr>
        <p:spPr>
          <a:xfrm>
            <a:off x="582802" y="5867622"/>
            <a:ext cx="2083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Tensione tra base e </a:t>
            </a:r>
            <a:r>
              <a:rPr lang="it-IT" sz="1200" i="1" dirty="0" err="1" smtClean="0"/>
              <a:t>emettirore</a:t>
            </a:r>
            <a:endParaRPr lang="en-US" sz="1200" i="1" dirty="0"/>
          </a:p>
        </p:txBody>
      </p:sp>
      <p:cxnSp>
        <p:nvCxnSpPr>
          <p:cNvPr id="58" name="Connettore 2 57"/>
          <p:cNvCxnSpPr/>
          <p:nvPr/>
        </p:nvCxnSpPr>
        <p:spPr>
          <a:xfrm flipH="1">
            <a:off x="3247806" y="4572011"/>
            <a:ext cx="2722015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sellaDiTesto 58"/>
          <p:cNvSpPr txBox="1"/>
          <p:nvPr/>
        </p:nvSpPr>
        <p:spPr>
          <a:xfrm>
            <a:off x="3460550" y="4261075"/>
            <a:ext cx="28915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Tensione tra base e </a:t>
            </a:r>
            <a:r>
              <a:rPr lang="it-IT" sz="1200" i="1" dirty="0" err="1" smtClean="0"/>
              <a:t>emettirore</a:t>
            </a:r>
            <a:r>
              <a:rPr lang="it-IT" sz="1200" i="1" dirty="0" smtClean="0"/>
              <a:t> </a:t>
            </a:r>
            <a:r>
              <a:rPr lang="it-IT" dirty="0" smtClean="0"/>
              <a:t>V</a:t>
            </a:r>
            <a:r>
              <a:rPr lang="it-IT" baseline="-25000" dirty="0" smtClean="0"/>
              <a:t>EC</a:t>
            </a:r>
            <a:endParaRPr lang="en-US" baseline="-25000" dirty="0"/>
          </a:p>
          <a:p>
            <a:endParaRPr lang="en-US" sz="1200" i="1" dirty="0"/>
          </a:p>
        </p:txBody>
      </p:sp>
      <p:sp>
        <p:nvSpPr>
          <p:cNvPr id="60" name="CasellaDiTesto 59"/>
          <p:cNvSpPr txBox="1"/>
          <p:nvPr/>
        </p:nvSpPr>
        <p:spPr>
          <a:xfrm>
            <a:off x="2625847" y="5775289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</a:t>
            </a:r>
            <a:r>
              <a:rPr lang="it-IT" baseline="-25000" dirty="0" smtClean="0"/>
              <a:t>EB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80115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ttangolo 68"/>
          <p:cNvSpPr/>
          <p:nvPr/>
        </p:nvSpPr>
        <p:spPr>
          <a:xfrm>
            <a:off x="4000736" y="1040830"/>
            <a:ext cx="3989198" cy="685801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8" name="Rettangolo 67"/>
          <p:cNvSpPr/>
          <p:nvPr/>
        </p:nvSpPr>
        <p:spPr>
          <a:xfrm>
            <a:off x="582802" y="935170"/>
            <a:ext cx="3989198" cy="685801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 smtClean="0">
                <a:solidFill>
                  <a:schemeClr val="tx1"/>
                </a:solidFill>
              </a:rPr>
              <a:t>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 rot="508265">
            <a:off x="4230975" y="1010724"/>
            <a:ext cx="673594" cy="564351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582802" y="2747714"/>
            <a:ext cx="7407132" cy="722851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6" name="Figura a mano libera 75"/>
          <p:cNvSpPr/>
          <p:nvPr/>
        </p:nvSpPr>
        <p:spPr>
          <a:xfrm flipH="1">
            <a:off x="531642" y="2745128"/>
            <a:ext cx="2978727" cy="365525"/>
          </a:xfrm>
          <a:custGeom>
            <a:avLst/>
            <a:gdLst>
              <a:gd name="connsiteX0" fmla="*/ 0 w 2978727"/>
              <a:gd name="connsiteY0" fmla="*/ 0 h 706582"/>
              <a:gd name="connsiteX1" fmla="*/ 2978727 w 2978727"/>
              <a:gd name="connsiteY1" fmla="*/ 0 h 706582"/>
              <a:gd name="connsiteX2" fmla="*/ 2978727 w 2978727"/>
              <a:gd name="connsiteY2" fmla="*/ 706582 h 706582"/>
              <a:gd name="connsiteX3" fmla="*/ 1343891 w 2978727"/>
              <a:gd name="connsiteY3" fmla="*/ 706582 h 706582"/>
              <a:gd name="connsiteX4" fmla="*/ 1039091 w 2978727"/>
              <a:gd name="connsiteY4" fmla="*/ 609600 h 706582"/>
              <a:gd name="connsiteX5" fmla="*/ 845127 w 2978727"/>
              <a:gd name="connsiteY5" fmla="*/ 526473 h 706582"/>
              <a:gd name="connsiteX6" fmla="*/ 678873 w 2978727"/>
              <a:gd name="connsiteY6" fmla="*/ 332509 h 706582"/>
              <a:gd name="connsiteX7" fmla="*/ 512618 w 2978727"/>
              <a:gd name="connsiteY7" fmla="*/ 180109 h 706582"/>
              <a:gd name="connsiteX8" fmla="*/ 249382 w 2978727"/>
              <a:gd name="connsiteY8" fmla="*/ 83127 h 706582"/>
              <a:gd name="connsiteX9" fmla="*/ 0 w 2978727"/>
              <a:gd name="connsiteY9" fmla="*/ 0 h 70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8727" h="706582">
                <a:moveTo>
                  <a:pt x="0" y="0"/>
                </a:moveTo>
                <a:lnTo>
                  <a:pt x="2978727" y="0"/>
                </a:lnTo>
                <a:lnTo>
                  <a:pt x="2978727" y="706582"/>
                </a:lnTo>
                <a:lnTo>
                  <a:pt x="1343891" y="706582"/>
                </a:lnTo>
                <a:lnTo>
                  <a:pt x="1039091" y="609600"/>
                </a:lnTo>
                <a:lnTo>
                  <a:pt x="845127" y="526473"/>
                </a:lnTo>
                <a:lnTo>
                  <a:pt x="678873" y="332509"/>
                </a:lnTo>
                <a:lnTo>
                  <a:pt x="512618" y="180109"/>
                </a:lnTo>
                <a:lnTo>
                  <a:pt x="249382" y="8312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igura a mano libera 74"/>
          <p:cNvSpPr/>
          <p:nvPr/>
        </p:nvSpPr>
        <p:spPr>
          <a:xfrm>
            <a:off x="5029200" y="2715491"/>
            <a:ext cx="2978727" cy="470391"/>
          </a:xfrm>
          <a:custGeom>
            <a:avLst/>
            <a:gdLst>
              <a:gd name="connsiteX0" fmla="*/ 0 w 2978727"/>
              <a:gd name="connsiteY0" fmla="*/ 0 h 706582"/>
              <a:gd name="connsiteX1" fmla="*/ 2978727 w 2978727"/>
              <a:gd name="connsiteY1" fmla="*/ 0 h 706582"/>
              <a:gd name="connsiteX2" fmla="*/ 2978727 w 2978727"/>
              <a:gd name="connsiteY2" fmla="*/ 706582 h 706582"/>
              <a:gd name="connsiteX3" fmla="*/ 1343891 w 2978727"/>
              <a:gd name="connsiteY3" fmla="*/ 706582 h 706582"/>
              <a:gd name="connsiteX4" fmla="*/ 1039091 w 2978727"/>
              <a:gd name="connsiteY4" fmla="*/ 609600 h 706582"/>
              <a:gd name="connsiteX5" fmla="*/ 845127 w 2978727"/>
              <a:gd name="connsiteY5" fmla="*/ 526473 h 706582"/>
              <a:gd name="connsiteX6" fmla="*/ 678873 w 2978727"/>
              <a:gd name="connsiteY6" fmla="*/ 332509 h 706582"/>
              <a:gd name="connsiteX7" fmla="*/ 512618 w 2978727"/>
              <a:gd name="connsiteY7" fmla="*/ 180109 h 706582"/>
              <a:gd name="connsiteX8" fmla="*/ 249382 w 2978727"/>
              <a:gd name="connsiteY8" fmla="*/ 83127 h 706582"/>
              <a:gd name="connsiteX9" fmla="*/ 0 w 2978727"/>
              <a:gd name="connsiteY9" fmla="*/ 0 h 70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8727" h="706582">
                <a:moveTo>
                  <a:pt x="0" y="0"/>
                </a:moveTo>
                <a:lnTo>
                  <a:pt x="2978727" y="0"/>
                </a:lnTo>
                <a:lnTo>
                  <a:pt x="2978727" y="706582"/>
                </a:lnTo>
                <a:lnTo>
                  <a:pt x="1343891" y="706582"/>
                </a:lnTo>
                <a:lnTo>
                  <a:pt x="1039091" y="609600"/>
                </a:lnTo>
                <a:lnTo>
                  <a:pt x="845127" y="526473"/>
                </a:lnTo>
                <a:lnTo>
                  <a:pt x="678873" y="332509"/>
                </a:lnTo>
                <a:lnTo>
                  <a:pt x="512618" y="180109"/>
                </a:lnTo>
                <a:lnTo>
                  <a:pt x="249382" y="8312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igura a mano libera 66"/>
          <p:cNvSpPr/>
          <p:nvPr/>
        </p:nvSpPr>
        <p:spPr>
          <a:xfrm flipH="1">
            <a:off x="2201117" y="1281545"/>
            <a:ext cx="2701636" cy="351191"/>
          </a:xfrm>
          <a:custGeom>
            <a:avLst/>
            <a:gdLst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96982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138546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701636 w 2701636"/>
              <a:gd name="connsiteY0" fmla="*/ 678873 h 678873"/>
              <a:gd name="connsiteX1" fmla="*/ 138545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6 w 2701636"/>
              <a:gd name="connsiteY0" fmla="*/ 678873 h 678873"/>
              <a:gd name="connsiteX1" fmla="*/ 41563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7 w 2701637"/>
              <a:gd name="connsiteY0" fmla="*/ 678873 h 678873"/>
              <a:gd name="connsiteX1" fmla="*/ 0 w 2701637"/>
              <a:gd name="connsiteY1" fmla="*/ 665018 h 678873"/>
              <a:gd name="connsiteX2" fmla="*/ 1 w 2701637"/>
              <a:gd name="connsiteY2" fmla="*/ 13855 h 678873"/>
              <a:gd name="connsiteX3" fmla="*/ 1343892 w 2701637"/>
              <a:gd name="connsiteY3" fmla="*/ 0 h 678873"/>
              <a:gd name="connsiteX4" fmla="*/ 1801092 w 2701637"/>
              <a:gd name="connsiteY4" fmla="*/ 138546 h 678873"/>
              <a:gd name="connsiteX5" fmla="*/ 2147455 w 2701637"/>
              <a:gd name="connsiteY5" fmla="*/ 429491 h 678873"/>
              <a:gd name="connsiteX6" fmla="*/ 2313710 w 2701637"/>
              <a:gd name="connsiteY6" fmla="*/ 581891 h 678873"/>
              <a:gd name="connsiteX7" fmla="*/ 2604655 w 2701637"/>
              <a:gd name="connsiteY7" fmla="*/ 678873 h 678873"/>
              <a:gd name="connsiteX0" fmla="*/ 2701636 w 2701636"/>
              <a:gd name="connsiteY0" fmla="*/ 678873 h 678873"/>
              <a:gd name="connsiteX1" fmla="*/ 13853 w 2701636"/>
              <a:gd name="connsiteY1" fmla="*/ 678872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1636" h="678873">
                <a:moveTo>
                  <a:pt x="2701636" y="678873"/>
                </a:moveTo>
                <a:lnTo>
                  <a:pt x="13853" y="678872"/>
                </a:lnTo>
                <a:cubicBezTo>
                  <a:pt x="13853" y="461818"/>
                  <a:pt x="0" y="230909"/>
                  <a:pt x="0" y="13855"/>
                </a:cubicBezTo>
                <a:lnTo>
                  <a:pt x="1343891" y="0"/>
                </a:lnTo>
                <a:lnTo>
                  <a:pt x="1801091" y="138546"/>
                </a:lnTo>
                <a:lnTo>
                  <a:pt x="2147454" y="429491"/>
                </a:lnTo>
                <a:lnTo>
                  <a:pt x="2313709" y="581891"/>
                </a:lnTo>
                <a:lnTo>
                  <a:pt x="2604654" y="678873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igura a mano libera 63"/>
          <p:cNvSpPr/>
          <p:nvPr/>
        </p:nvSpPr>
        <p:spPr>
          <a:xfrm>
            <a:off x="3699164" y="1274619"/>
            <a:ext cx="2701636" cy="451944"/>
          </a:xfrm>
          <a:custGeom>
            <a:avLst/>
            <a:gdLst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96982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138546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701636 w 2701636"/>
              <a:gd name="connsiteY0" fmla="*/ 678873 h 678873"/>
              <a:gd name="connsiteX1" fmla="*/ 138545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6 w 2701636"/>
              <a:gd name="connsiteY0" fmla="*/ 678873 h 678873"/>
              <a:gd name="connsiteX1" fmla="*/ 41563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7 w 2701637"/>
              <a:gd name="connsiteY0" fmla="*/ 678873 h 678873"/>
              <a:gd name="connsiteX1" fmla="*/ 0 w 2701637"/>
              <a:gd name="connsiteY1" fmla="*/ 665018 h 678873"/>
              <a:gd name="connsiteX2" fmla="*/ 1 w 2701637"/>
              <a:gd name="connsiteY2" fmla="*/ 13855 h 678873"/>
              <a:gd name="connsiteX3" fmla="*/ 1343892 w 2701637"/>
              <a:gd name="connsiteY3" fmla="*/ 0 h 678873"/>
              <a:gd name="connsiteX4" fmla="*/ 1801092 w 2701637"/>
              <a:gd name="connsiteY4" fmla="*/ 138546 h 678873"/>
              <a:gd name="connsiteX5" fmla="*/ 2147455 w 2701637"/>
              <a:gd name="connsiteY5" fmla="*/ 429491 h 678873"/>
              <a:gd name="connsiteX6" fmla="*/ 2313710 w 2701637"/>
              <a:gd name="connsiteY6" fmla="*/ 581891 h 678873"/>
              <a:gd name="connsiteX7" fmla="*/ 2604655 w 2701637"/>
              <a:gd name="connsiteY7" fmla="*/ 678873 h 678873"/>
              <a:gd name="connsiteX0" fmla="*/ 2701636 w 2701636"/>
              <a:gd name="connsiteY0" fmla="*/ 678873 h 678873"/>
              <a:gd name="connsiteX1" fmla="*/ 13853 w 2701636"/>
              <a:gd name="connsiteY1" fmla="*/ 678872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1636" h="678873">
                <a:moveTo>
                  <a:pt x="2701636" y="678873"/>
                </a:moveTo>
                <a:lnTo>
                  <a:pt x="13853" y="678872"/>
                </a:lnTo>
                <a:cubicBezTo>
                  <a:pt x="13853" y="461818"/>
                  <a:pt x="0" y="230909"/>
                  <a:pt x="0" y="13855"/>
                </a:cubicBezTo>
                <a:lnTo>
                  <a:pt x="1343891" y="0"/>
                </a:lnTo>
                <a:lnTo>
                  <a:pt x="1801091" y="138546"/>
                </a:lnTo>
                <a:lnTo>
                  <a:pt x="2147454" y="429491"/>
                </a:lnTo>
                <a:lnTo>
                  <a:pt x="2313709" y="581891"/>
                </a:lnTo>
                <a:lnTo>
                  <a:pt x="2604654" y="678873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uppo 8"/>
          <p:cNvGrpSpPr/>
          <p:nvPr/>
        </p:nvGrpSpPr>
        <p:grpSpPr>
          <a:xfrm>
            <a:off x="3851919" y="2745128"/>
            <a:ext cx="4138015" cy="455272"/>
            <a:chOff x="1214651" y="1978925"/>
            <a:chExt cx="6619164" cy="632691"/>
          </a:xfrm>
        </p:grpSpPr>
        <p:sp>
          <p:nvSpPr>
            <p:cNvPr id="10" name="Figura a mano libera 9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Connettore 1 10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1 11"/>
            <p:cNvCxnSpPr>
              <a:stCxn id="10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po 12"/>
          <p:cNvGrpSpPr/>
          <p:nvPr/>
        </p:nvGrpSpPr>
        <p:grpSpPr>
          <a:xfrm>
            <a:off x="3851919" y="2009667"/>
            <a:ext cx="4138015" cy="455272"/>
            <a:chOff x="1214651" y="1978925"/>
            <a:chExt cx="6619164" cy="632691"/>
          </a:xfrm>
        </p:grpSpPr>
        <p:sp>
          <p:nvSpPr>
            <p:cNvPr id="14" name="Figura a mano libera 13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Connettore 1 14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>
              <a:stCxn id="14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o 17"/>
          <p:cNvGrpSpPr/>
          <p:nvPr/>
        </p:nvGrpSpPr>
        <p:grpSpPr>
          <a:xfrm>
            <a:off x="3851919" y="1274618"/>
            <a:ext cx="4138015" cy="455272"/>
            <a:chOff x="1214651" y="1978925"/>
            <a:chExt cx="6619164" cy="632691"/>
          </a:xfrm>
        </p:grpSpPr>
        <p:sp>
          <p:nvSpPr>
            <p:cNvPr id="19" name="Figura a mano libera 18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Connettore 1 19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/>
            <p:cNvCxnSpPr>
              <a:stCxn id="19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o 22"/>
          <p:cNvGrpSpPr/>
          <p:nvPr/>
        </p:nvGrpSpPr>
        <p:grpSpPr>
          <a:xfrm flipH="1">
            <a:off x="582801" y="2745128"/>
            <a:ext cx="4138015" cy="353777"/>
            <a:chOff x="1214651" y="1978925"/>
            <a:chExt cx="6619164" cy="632691"/>
          </a:xfrm>
        </p:grpSpPr>
        <p:sp>
          <p:nvSpPr>
            <p:cNvPr id="24" name="Figura a mano libera 23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Connettore 1 24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/>
            <p:cNvCxnSpPr>
              <a:stCxn id="24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uppo 26"/>
          <p:cNvGrpSpPr/>
          <p:nvPr/>
        </p:nvGrpSpPr>
        <p:grpSpPr>
          <a:xfrm flipH="1">
            <a:off x="582801" y="2009667"/>
            <a:ext cx="4138015" cy="353777"/>
            <a:chOff x="1214651" y="1978925"/>
            <a:chExt cx="6619164" cy="632691"/>
          </a:xfrm>
        </p:grpSpPr>
        <p:sp>
          <p:nvSpPr>
            <p:cNvPr id="28" name="Figura a mano libera 27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Connettore 1 28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1 29"/>
            <p:cNvCxnSpPr>
              <a:stCxn id="28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Connettore 1 30"/>
          <p:cNvCxnSpPr/>
          <p:nvPr/>
        </p:nvCxnSpPr>
        <p:spPr>
          <a:xfrm flipH="1">
            <a:off x="612715" y="2067499"/>
            <a:ext cx="1728190" cy="1"/>
          </a:xfrm>
          <a:prstGeom prst="line">
            <a:avLst/>
          </a:prstGeom>
          <a:ln w="28575">
            <a:solidFill>
              <a:srgbClr val="92D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/>
          <p:cNvGrpSpPr/>
          <p:nvPr/>
        </p:nvGrpSpPr>
        <p:grpSpPr>
          <a:xfrm flipH="1">
            <a:off x="582801" y="1274618"/>
            <a:ext cx="4138015" cy="353777"/>
            <a:chOff x="1214651" y="1978925"/>
            <a:chExt cx="6619164" cy="632691"/>
          </a:xfrm>
        </p:grpSpPr>
        <p:sp>
          <p:nvSpPr>
            <p:cNvPr id="33" name="Figura a mano libera 32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Connettore 1 33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1 34"/>
            <p:cNvCxnSpPr>
              <a:stCxn id="33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Connettore 1 38"/>
          <p:cNvCxnSpPr/>
          <p:nvPr/>
        </p:nvCxnSpPr>
        <p:spPr>
          <a:xfrm flipH="1">
            <a:off x="6300192" y="2169669"/>
            <a:ext cx="1689742" cy="0"/>
          </a:xfrm>
          <a:prstGeom prst="line">
            <a:avLst/>
          </a:prstGeom>
          <a:ln w="28575">
            <a:solidFill>
              <a:srgbClr val="92D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 flipH="1">
            <a:off x="3437779" y="2391350"/>
            <a:ext cx="1583022" cy="17319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asellaDiTesto 73"/>
          <p:cNvSpPr txBox="1"/>
          <p:nvPr/>
        </p:nvSpPr>
        <p:spPr>
          <a:xfrm>
            <a:off x="555074" y="234534"/>
            <a:ext cx="1941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Saturazione</a:t>
            </a:r>
            <a:endParaRPr lang="en-US" sz="2800" b="1" dirty="0"/>
          </a:p>
        </p:txBody>
      </p:sp>
      <p:sp>
        <p:nvSpPr>
          <p:cNvPr id="6" name="Freccia bidirezionale orizzontale 5"/>
          <p:cNvSpPr/>
          <p:nvPr/>
        </p:nvSpPr>
        <p:spPr>
          <a:xfrm>
            <a:off x="3293588" y="624740"/>
            <a:ext cx="1985559" cy="339448"/>
          </a:xfrm>
          <a:prstGeom prst="leftRightArrow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bg1"/>
              </a:gs>
            </a:gsLst>
            <a:lin ang="16200000" scaled="1"/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45" name="Freccia bidirezionale orizzontale 44"/>
          <p:cNvSpPr/>
          <p:nvPr/>
        </p:nvSpPr>
        <p:spPr>
          <a:xfrm>
            <a:off x="3236510" y="3200400"/>
            <a:ext cx="1985559" cy="339448"/>
          </a:xfrm>
          <a:prstGeom prst="left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>
              <a:solidFill>
                <a:schemeClr val="tx1"/>
              </a:solidFill>
            </a:endParaRPr>
          </a:p>
        </p:txBody>
      </p:sp>
      <p:grpSp>
        <p:nvGrpSpPr>
          <p:cNvPr id="40" name="Gruppo 39"/>
          <p:cNvGrpSpPr/>
          <p:nvPr/>
        </p:nvGrpSpPr>
        <p:grpSpPr>
          <a:xfrm>
            <a:off x="3276600" y="4710766"/>
            <a:ext cx="2590800" cy="2024611"/>
            <a:chOff x="2974289" y="4653136"/>
            <a:chExt cx="2590800" cy="1653626"/>
          </a:xfrm>
        </p:grpSpPr>
        <p:grpSp>
          <p:nvGrpSpPr>
            <p:cNvPr id="41" name="Gruppo 40"/>
            <p:cNvGrpSpPr/>
            <p:nvPr/>
          </p:nvGrpSpPr>
          <p:grpSpPr>
            <a:xfrm>
              <a:off x="2974289" y="4653136"/>
              <a:ext cx="2590800" cy="1653626"/>
              <a:chOff x="3276600" y="4761646"/>
              <a:chExt cx="2590800" cy="1653626"/>
            </a:xfrm>
          </p:grpSpPr>
          <p:grpSp>
            <p:nvGrpSpPr>
              <p:cNvPr id="46" name="Gruppo 45"/>
              <p:cNvGrpSpPr/>
              <p:nvPr/>
            </p:nvGrpSpPr>
            <p:grpSpPr>
              <a:xfrm>
                <a:off x="3768436" y="4761646"/>
                <a:ext cx="2098964" cy="1584176"/>
                <a:chOff x="2916381" y="2204864"/>
                <a:chExt cx="2098964" cy="1584176"/>
              </a:xfrm>
            </p:grpSpPr>
            <p:sp>
              <p:nvSpPr>
                <p:cNvPr id="50" name="Figura a mano libera 49"/>
                <p:cNvSpPr/>
                <p:nvPr/>
              </p:nvSpPr>
              <p:spPr>
                <a:xfrm>
                  <a:off x="4003964" y="2701636"/>
                  <a:ext cx="1011381" cy="429491"/>
                </a:xfrm>
                <a:custGeom>
                  <a:avLst/>
                  <a:gdLst>
                    <a:gd name="connsiteX0" fmla="*/ 0 w 1011381"/>
                    <a:gd name="connsiteY0" fmla="*/ 429491 h 429491"/>
                    <a:gd name="connsiteX1" fmla="*/ 277091 w 1011381"/>
                    <a:gd name="connsiteY1" fmla="*/ 13855 h 429491"/>
                    <a:gd name="connsiteX2" fmla="*/ 1011381 w 1011381"/>
                    <a:gd name="connsiteY2" fmla="*/ 0 h 429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11381" h="429491">
                      <a:moveTo>
                        <a:pt x="0" y="429491"/>
                      </a:moveTo>
                      <a:lnTo>
                        <a:pt x="277091" y="13855"/>
                      </a:lnTo>
                      <a:lnTo>
                        <a:pt x="1011381" y="0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1" name="Connettore 1 50"/>
                <p:cNvCxnSpPr/>
                <p:nvPr/>
              </p:nvCxnSpPr>
              <p:spPr>
                <a:xfrm flipV="1">
                  <a:off x="3185107" y="3131127"/>
                  <a:ext cx="1026853" cy="1385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nettore 1 51"/>
                <p:cNvCxnSpPr/>
                <p:nvPr/>
              </p:nvCxnSpPr>
              <p:spPr>
                <a:xfrm>
                  <a:off x="3698533" y="3131127"/>
                  <a:ext cx="0" cy="65791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Ovale 52"/>
                <p:cNvSpPr/>
                <p:nvPr/>
              </p:nvSpPr>
              <p:spPr>
                <a:xfrm>
                  <a:off x="2916381" y="2204864"/>
                  <a:ext cx="1555058" cy="1255220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7" name="CasellaDiTesto 46"/>
              <p:cNvSpPr txBox="1"/>
              <p:nvPr/>
            </p:nvSpPr>
            <p:spPr>
              <a:xfrm>
                <a:off x="3276600" y="5243124"/>
                <a:ext cx="296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E</a:t>
                </a:r>
                <a:endParaRPr lang="en-US" dirty="0"/>
              </a:p>
            </p:txBody>
          </p:sp>
          <p:sp>
            <p:nvSpPr>
              <p:cNvPr id="48" name="CasellaDiTesto 47"/>
              <p:cNvSpPr txBox="1"/>
              <p:nvPr/>
            </p:nvSpPr>
            <p:spPr>
              <a:xfrm>
                <a:off x="5377877" y="5262153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C</a:t>
                </a:r>
                <a:endParaRPr lang="en-US" dirty="0"/>
              </a:p>
            </p:txBody>
          </p:sp>
          <p:sp>
            <p:nvSpPr>
              <p:cNvPr id="49" name="CasellaDiTesto 48"/>
              <p:cNvSpPr txBox="1"/>
              <p:nvPr/>
            </p:nvSpPr>
            <p:spPr>
              <a:xfrm>
                <a:off x="4612567" y="6045940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B</a:t>
                </a:r>
                <a:endParaRPr lang="en-US" dirty="0"/>
              </a:p>
            </p:txBody>
          </p:sp>
        </p:grpSp>
        <p:sp>
          <p:nvSpPr>
            <p:cNvPr id="42" name="Figura a mano libera 41"/>
            <p:cNvSpPr/>
            <p:nvPr/>
          </p:nvSpPr>
          <p:spPr>
            <a:xfrm>
              <a:off x="3079409" y="5167585"/>
              <a:ext cx="898634" cy="425669"/>
            </a:xfrm>
            <a:custGeom>
              <a:avLst/>
              <a:gdLst>
                <a:gd name="connsiteX0" fmla="*/ 898634 w 898634"/>
                <a:gd name="connsiteY0" fmla="*/ 425669 h 425669"/>
                <a:gd name="connsiteX1" fmla="*/ 630621 w 898634"/>
                <a:gd name="connsiteY1" fmla="*/ 0 h 425669"/>
                <a:gd name="connsiteX2" fmla="*/ 0 w 898634"/>
                <a:gd name="connsiteY2" fmla="*/ 0 h 425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8634" h="425669">
                  <a:moveTo>
                    <a:pt x="898634" y="425669"/>
                  </a:moveTo>
                  <a:lnTo>
                    <a:pt x="630621" y="0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Connettore 2 42"/>
            <p:cNvCxnSpPr>
              <a:stCxn id="42" idx="0"/>
              <a:endCxn id="42" idx="1"/>
            </p:cNvCxnSpPr>
            <p:nvPr/>
          </p:nvCxnSpPr>
          <p:spPr>
            <a:xfrm flipH="1" flipV="1">
              <a:off x="3710030" y="5167585"/>
              <a:ext cx="268013" cy="42566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Connettore 2 53"/>
          <p:cNvCxnSpPr/>
          <p:nvPr/>
        </p:nvCxnSpPr>
        <p:spPr>
          <a:xfrm>
            <a:off x="3100657" y="5340630"/>
            <a:ext cx="0" cy="118572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sellaDiTesto 54"/>
          <p:cNvSpPr txBox="1"/>
          <p:nvPr/>
        </p:nvSpPr>
        <p:spPr>
          <a:xfrm>
            <a:off x="454409" y="4920735"/>
            <a:ext cx="1362361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dirty="0" smtClean="0"/>
              <a:t>V</a:t>
            </a:r>
            <a:r>
              <a:rPr lang="it-IT" baseline="-25000" dirty="0" smtClean="0"/>
              <a:t>EB</a:t>
            </a:r>
            <a:r>
              <a:rPr lang="it-IT" dirty="0" smtClean="0"/>
              <a:t>&lt;0 </a:t>
            </a:r>
            <a:r>
              <a:rPr lang="it-IT" sz="1400" dirty="0" smtClean="0"/>
              <a:t>(diretta)</a:t>
            </a:r>
          </a:p>
          <a:p>
            <a:r>
              <a:rPr lang="it-IT" dirty="0" smtClean="0"/>
              <a:t>V</a:t>
            </a:r>
            <a:r>
              <a:rPr lang="it-IT" baseline="-25000" dirty="0" smtClean="0"/>
              <a:t>CB</a:t>
            </a:r>
            <a:r>
              <a:rPr lang="it-IT" dirty="0" smtClean="0"/>
              <a:t>&lt;0 </a:t>
            </a:r>
            <a:r>
              <a:rPr lang="it-IT" sz="1400" dirty="0" smtClean="0"/>
              <a:t>(diretta)</a:t>
            </a:r>
            <a:endParaRPr lang="en-US" sz="1400" baseline="-25000" dirty="0"/>
          </a:p>
          <a:p>
            <a:endParaRPr lang="en-US" baseline="-25000" dirty="0"/>
          </a:p>
        </p:txBody>
      </p:sp>
      <p:cxnSp>
        <p:nvCxnSpPr>
          <p:cNvPr id="56" name="Connettore 2 55"/>
          <p:cNvCxnSpPr/>
          <p:nvPr/>
        </p:nvCxnSpPr>
        <p:spPr>
          <a:xfrm>
            <a:off x="6012096" y="5301455"/>
            <a:ext cx="0" cy="118572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sellaDiTesto 56"/>
          <p:cNvSpPr txBox="1"/>
          <p:nvPr/>
        </p:nvSpPr>
        <p:spPr>
          <a:xfrm>
            <a:off x="6033657" y="5752452"/>
            <a:ext cx="479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</a:t>
            </a:r>
            <a:r>
              <a:rPr lang="it-IT" baseline="-25000" dirty="0"/>
              <a:t>C</a:t>
            </a:r>
            <a:r>
              <a:rPr lang="it-IT" baseline="-25000" dirty="0" smtClean="0"/>
              <a:t>B</a:t>
            </a:r>
            <a:endParaRPr lang="en-US" baseline="-25000" dirty="0"/>
          </a:p>
        </p:txBody>
      </p:sp>
      <p:sp>
        <p:nvSpPr>
          <p:cNvPr id="58" name="CasellaDiTesto 57"/>
          <p:cNvSpPr txBox="1"/>
          <p:nvPr/>
        </p:nvSpPr>
        <p:spPr>
          <a:xfrm>
            <a:off x="6626467" y="5798618"/>
            <a:ext cx="2083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i="1"/>
            </a:lvl1pPr>
          </a:lstStyle>
          <a:p>
            <a:r>
              <a:rPr lang="it-IT" dirty="0"/>
              <a:t>Tensione tra base e collettore</a:t>
            </a:r>
            <a:endParaRPr lang="en-US" dirty="0"/>
          </a:p>
        </p:txBody>
      </p:sp>
      <p:sp>
        <p:nvSpPr>
          <p:cNvPr id="59" name="CasellaDiTesto 58"/>
          <p:cNvSpPr txBox="1"/>
          <p:nvPr/>
        </p:nvSpPr>
        <p:spPr>
          <a:xfrm>
            <a:off x="582802" y="5867622"/>
            <a:ext cx="2083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Tensione tra base e </a:t>
            </a:r>
            <a:r>
              <a:rPr lang="it-IT" sz="1200" i="1" dirty="0" err="1" smtClean="0"/>
              <a:t>emettirore</a:t>
            </a:r>
            <a:endParaRPr lang="en-US" sz="1200" i="1" dirty="0"/>
          </a:p>
        </p:txBody>
      </p:sp>
      <p:cxnSp>
        <p:nvCxnSpPr>
          <p:cNvPr id="60" name="Connettore 2 59"/>
          <p:cNvCxnSpPr/>
          <p:nvPr/>
        </p:nvCxnSpPr>
        <p:spPr>
          <a:xfrm flipH="1">
            <a:off x="3247806" y="4572011"/>
            <a:ext cx="2722015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sellaDiTesto 60"/>
          <p:cNvSpPr txBox="1"/>
          <p:nvPr/>
        </p:nvSpPr>
        <p:spPr>
          <a:xfrm>
            <a:off x="3460550" y="4261075"/>
            <a:ext cx="28915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Tensione tra base e </a:t>
            </a:r>
            <a:r>
              <a:rPr lang="it-IT" sz="1200" i="1" dirty="0" err="1" smtClean="0"/>
              <a:t>emettirore</a:t>
            </a:r>
            <a:r>
              <a:rPr lang="it-IT" sz="1200" i="1" dirty="0" smtClean="0"/>
              <a:t> </a:t>
            </a:r>
            <a:r>
              <a:rPr lang="it-IT" dirty="0" smtClean="0"/>
              <a:t>V</a:t>
            </a:r>
            <a:r>
              <a:rPr lang="it-IT" baseline="-25000" dirty="0" smtClean="0"/>
              <a:t>EC</a:t>
            </a:r>
            <a:endParaRPr lang="en-US" baseline="-25000" dirty="0"/>
          </a:p>
          <a:p>
            <a:endParaRPr lang="en-US" sz="1200" i="1" dirty="0"/>
          </a:p>
        </p:txBody>
      </p:sp>
      <p:sp>
        <p:nvSpPr>
          <p:cNvPr id="62" name="CasellaDiTesto 61"/>
          <p:cNvSpPr txBox="1"/>
          <p:nvPr/>
        </p:nvSpPr>
        <p:spPr>
          <a:xfrm>
            <a:off x="6518563" y="4551403"/>
            <a:ext cx="265649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b="1" dirty="0" smtClean="0"/>
              <a:t>Bassa impedenza tra E </a:t>
            </a:r>
            <a:r>
              <a:rPr lang="it-IT" b="1" dirty="0" err="1" smtClean="0"/>
              <a:t>e</a:t>
            </a:r>
            <a:r>
              <a:rPr lang="it-IT" b="1" dirty="0" smtClean="0"/>
              <a:t> C</a:t>
            </a:r>
            <a:endParaRPr lang="en-US" b="1" dirty="0"/>
          </a:p>
        </p:txBody>
      </p:sp>
      <p:sp>
        <p:nvSpPr>
          <p:cNvPr id="63" name="CasellaDiTesto 62"/>
          <p:cNvSpPr txBox="1"/>
          <p:nvPr/>
        </p:nvSpPr>
        <p:spPr>
          <a:xfrm>
            <a:off x="2625847" y="5775289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</a:t>
            </a:r>
            <a:r>
              <a:rPr lang="it-IT" baseline="-25000" dirty="0" smtClean="0"/>
              <a:t>EB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94910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igura a mano libera 70"/>
          <p:cNvSpPr/>
          <p:nvPr/>
        </p:nvSpPr>
        <p:spPr>
          <a:xfrm flipH="1">
            <a:off x="2159552" y="2745614"/>
            <a:ext cx="2701636" cy="678873"/>
          </a:xfrm>
          <a:custGeom>
            <a:avLst/>
            <a:gdLst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96982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138546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701636 w 2701636"/>
              <a:gd name="connsiteY0" fmla="*/ 678873 h 678873"/>
              <a:gd name="connsiteX1" fmla="*/ 138545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6 w 2701636"/>
              <a:gd name="connsiteY0" fmla="*/ 678873 h 678873"/>
              <a:gd name="connsiteX1" fmla="*/ 41563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7 w 2701637"/>
              <a:gd name="connsiteY0" fmla="*/ 678873 h 678873"/>
              <a:gd name="connsiteX1" fmla="*/ 0 w 2701637"/>
              <a:gd name="connsiteY1" fmla="*/ 665018 h 678873"/>
              <a:gd name="connsiteX2" fmla="*/ 1 w 2701637"/>
              <a:gd name="connsiteY2" fmla="*/ 13855 h 678873"/>
              <a:gd name="connsiteX3" fmla="*/ 1343892 w 2701637"/>
              <a:gd name="connsiteY3" fmla="*/ 0 h 678873"/>
              <a:gd name="connsiteX4" fmla="*/ 1801092 w 2701637"/>
              <a:gd name="connsiteY4" fmla="*/ 138546 h 678873"/>
              <a:gd name="connsiteX5" fmla="*/ 2147455 w 2701637"/>
              <a:gd name="connsiteY5" fmla="*/ 429491 h 678873"/>
              <a:gd name="connsiteX6" fmla="*/ 2313710 w 2701637"/>
              <a:gd name="connsiteY6" fmla="*/ 581891 h 678873"/>
              <a:gd name="connsiteX7" fmla="*/ 2604655 w 2701637"/>
              <a:gd name="connsiteY7" fmla="*/ 678873 h 678873"/>
              <a:gd name="connsiteX0" fmla="*/ 2701636 w 2701636"/>
              <a:gd name="connsiteY0" fmla="*/ 678873 h 678873"/>
              <a:gd name="connsiteX1" fmla="*/ 13853 w 2701636"/>
              <a:gd name="connsiteY1" fmla="*/ 678872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1636" h="678873">
                <a:moveTo>
                  <a:pt x="2701636" y="678873"/>
                </a:moveTo>
                <a:lnTo>
                  <a:pt x="13853" y="678872"/>
                </a:lnTo>
                <a:cubicBezTo>
                  <a:pt x="13853" y="461818"/>
                  <a:pt x="0" y="230909"/>
                  <a:pt x="0" y="13855"/>
                </a:cubicBezTo>
                <a:lnTo>
                  <a:pt x="1343891" y="0"/>
                </a:lnTo>
                <a:lnTo>
                  <a:pt x="1801091" y="138546"/>
                </a:lnTo>
                <a:lnTo>
                  <a:pt x="2147454" y="429491"/>
                </a:lnTo>
                <a:lnTo>
                  <a:pt x="2313709" y="581891"/>
                </a:lnTo>
                <a:lnTo>
                  <a:pt x="2604654" y="678873"/>
                </a:lnTo>
              </a:path>
            </a:pathLst>
          </a:custGeom>
          <a:gradFill flip="none" rotWithShape="1">
            <a:gsLst>
              <a:gs pos="0">
                <a:srgbClr val="FF0000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igura a mano libera 75"/>
          <p:cNvSpPr/>
          <p:nvPr/>
        </p:nvSpPr>
        <p:spPr>
          <a:xfrm flipH="1">
            <a:off x="531643" y="2745128"/>
            <a:ext cx="2978727" cy="706582"/>
          </a:xfrm>
          <a:custGeom>
            <a:avLst/>
            <a:gdLst>
              <a:gd name="connsiteX0" fmla="*/ 0 w 2978727"/>
              <a:gd name="connsiteY0" fmla="*/ 0 h 706582"/>
              <a:gd name="connsiteX1" fmla="*/ 2978727 w 2978727"/>
              <a:gd name="connsiteY1" fmla="*/ 0 h 706582"/>
              <a:gd name="connsiteX2" fmla="*/ 2978727 w 2978727"/>
              <a:gd name="connsiteY2" fmla="*/ 706582 h 706582"/>
              <a:gd name="connsiteX3" fmla="*/ 1343891 w 2978727"/>
              <a:gd name="connsiteY3" fmla="*/ 706582 h 706582"/>
              <a:gd name="connsiteX4" fmla="*/ 1039091 w 2978727"/>
              <a:gd name="connsiteY4" fmla="*/ 609600 h 706582"/>
              <a:gd name="connsiteX5" fmla="*/ 845127 w 2978727"/>
              <a:gd name="connsiteY5" fmla="*/ 526473 h 706582"/>
              <a:gd name="connsiteX6" fmla="*/ 678873 w 2978727"/>
              <a:gd name="connsiteY6" fmla="*/ 332509 h 706582"/>
              <a:gd name="connsiteX7" fmla="*/ 512618 w 2978727"/>
              <a:gd name="connsiteY7" fmla="*/ 180109 h 706582"/>
              <a:gd name="connsiteX8" fmla="*/ 249382 w 2978727"/>
              <a:gd name="connsiteY8" fmla="*/ 83127 h 706582"/>
              <a:gd name="connsiteX9" fmla="*/ 0 w 2978727"/>
              <a:gd name="connsiteY9" fmla="*/ 0 h 70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8727" h="706582">
                <a:moveTo>
                  <a:pt x="0" y="0"/>
                </a:moveTo>
                <a:lnTo>
                  <a:pt x="2978727" y="0"/>
                </a:lnTo>
                <a:lnTo>
                  <a:pt x="2978727" y="706582"/>
                </a:lnTo>
                <a:lnTo>
                  <a:pt x="1343891" y="706582"/>
                </a:lnTo>
                <a:lnTo>
                  <a:pt x="1039091" y="609600"/>
                </a:lnTo>
                <a:lnTo>
                  <a:pt x="845127" y="526473"/>
                </a:lnTo>
                <a:lnTo>
                  <a:pt x="678873" y="332509"/>
                </a:lnTo>
                <a:lnTo>
                  <a:pt x="512618" y="180109"/>
                </a:lnTo>
                <a:lnTo>
                  <a:pt x="249382" y="8312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igura a mano libera 69"/>
          <p:cNvSpPr/>
          <p:nvPr/>
        </p:nvSpPr>
        <p:spPr>
          <a:xfrm>
            <a:off x="3699164" y="2759469"/>
            <a:ext cx="2701636" cy="678873"/>
          </a:xfrm>
          <a:custGeom>
            <a:avLst/>
            <a:gdLst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96982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138546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701636 w 2701636"/>
              <a:gd name="connsiteY0" fmla="*/ 678873 h 678873"/>
              <a:gd name="connsiteX1" fmla="*/ 138545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6 w 2701636"/>
              <a:gd name="connsiteY0" fmla="*/ 678873 h 678873"/>
              <a:gd name="connsiteX1" fmla="*/ 41563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7 w 2701637"/>
              <a:gd name="connsiteY0" fmla="*/ 678873 h 678873"/>
              <a:gd name="connsiteX1" fmla="*/ 0 w 2701637"/>
              <a:gd name="connsiteY1" fmla="*/ 665018 h 678873"/>
              <a:gd name="connsiteX2" fmla="*/ 1 w 2701637"/>
              <a:gd name="connsiteY2" fmla="*/ 13855 h 678873"/>
              <a:gd name="connsiteX3" fmla="*/ 1343892 w 2701637"/>
              <a:gd name="connsiteY3" fmla="*/ 0 h 678873"/>
              <a:gd name="connsiteX4" fmla="*/ 1801092 w 2701637"/>
              <a:gd name="connsiteY4" fmla="*/ 138546 h 678873"/>
              <a:gd name="connsiteX5" fmla="*/ 2147455 w 2701637"/>
              <a:gd name="connsiteY5" fmla="*/ 429491 h 678873"/>
              <a:gd name="connsiteX6" fmla="*/ 2313710 w 2701637"/>
              <a:gd name="connsiteY6" fmla="*/ 581891 h 678873"/>
              <a:gd name="connsiteX7" fmla="*/ 2604655 w 2701637"/>
              <a:gd name="connsiteY7" fmla="*/ 678873 h 678873"/>
              <a:gd name="connsiteX0" fmla="*/ 2701636 w 2701636"/>
              <a:gd name="connsiteY0" fmla="*/ 678873 h 678873"/>
              <a:gd name="connsiteX1" fmla="*/ 13853 w 2701636"/>
              <a:gd name="connsiteY1" fmla="*/ 678872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1636" h="678873">
                <a:moveTo>
                  <a:pt x="2701636" y="678873"/>
                </a:moveTo>
                <a:lnTo>
                  <a:pt x="13853" y="678872"/>
                </a:lnTo>
                <a:cubicBezTo>
                  <a:pt x="13853" y="461818"/>
                  <a:pt x="0" y="230909"/>
                  <a:pt x="0" y="13855"/>
                </a:cubicBezTo>
                <a:lnTo>
                  <a:pt x="1343891" y="0"/>
                </a:lnTo>
                <a:lnTo>
                  <a:pt x="1801091" y="138546"/>
                </a:lnTo>
                <a:lnTo>
                  <a:pt x="2147454" y="429491"/>
                </a:lnTo>
                <a:lnTo>
                  <a:pt x="2313709" y="581891"/>
                </a:lnTo>
                <a:lnTo>
                  <a:pt x="2604654" y="678873"/>
                </a:lnTo>
              </a:path>
            </a:pathLst>
          </a:custGeom>
          <a:gradFill flip="none" rotWithShape="1">
            <a:gsLst>
              <a:gs pos="0">
                <a:srgbClr val="FF0000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 smtClean="0">
                <a:solidFill>
                  <a:schemeClr val="tx1"/>
                </a:solidFill>
              </a:rPr>
              <a:t>       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5" name="Figura a mano libera 74"/>
          <p:cNvSpPr/>
          <p:nvPr/>
        </p:nvSpPr>
        <p:spPr>
          <a:xfrm>
            <a:off x="5029200" y="2715491"/>
            <a:ext cx="2978727" cy="706582"/>
          </a:xfrm>
          <a:custGeom>
            <a:avLst/>
            <a:gdLst>
              <a:gd name="connsiteX0" fmla="*/ 0 w 2978727"/>
              <a:gd name="connsiteY0" fmla="*/ 0 h 706582"/>
              <a:gd name="connsiteX1" fmla="*/ 2978727 w 2978727"/>
              <a:gd name="connsiteY1" fmla="*/ 0 h 706582"/>
              <a:gd name="connsiteX2" fmla="*/ 2978727 w 2978727"/>
              <a:gd name="connsiteY2" fmla="*/ 706582 h 706582"/>
              <a:gd name="connsiteX3" fmla="*/ 1343891 w 2978727"/>
              <a:gd name="connsiteY3" fmla="*/ 706582 h 706582"/>
              <a:gd name="connsiteX4" fmla="*/ 1039091 w 2978727"/>
              <a:gd name="connsiteY4" fmla="*/ 609600 h 706582"/>
              <a:gd name="connsiteX5" fmla="*/ 845127 w 2978727"/>
              <a:gd name="connsiteY5" fmla="*/ 526473 h 706582"/>
              <a:gd name="connsiteX6" fmla="*/ 678873 w 2978727"/>
              <a:gd name="connsiteY6" fmla="*/ 332509 h 706582"/>
              <a:gd name="connsiteX7" fmla="*/ 512618 w 2978727"/>
              <a:gd name="connsiteY7" fmla="*/ 180109 h 706582"/>
              <a:gd name="connsiteX8" fmla="*/ 249382 w 2978727"/>
              <a:gd name="connsiteY8" fmla="*/ 83127 h 706582"/>
              <a:gd name="connsiteX9" fmla="*/ 0 w 2978727"/>
              <a:gd name="connsiteY9" fmla="*/ 0 h 70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8727" h="706582">
                <a:moveTo>
                  <a:pt x="0" y="0"/>
                </a:moveTo>
                <a:lnTo>
                  <a:pt x="2978727" y="0"/>
                </a:lnTo>
                <a:lnTo>
                  <a:pt x="2978727" y="706582"/>
                </a:lnTo>
                <a:lnTo>
                  <a:pt x="1343891" y="706582"/>
                </a:lnTo>
                <a:lnTo>
                  <a:pt x="1039091" y="609600"/>
                </a:lnTo>
                <a:lnTo>
                  <a:pt x="845127" y="526473"/>
                </a:lnTo>
                <a:lnTo>
                  <a:pt x="678873" y="332509"/>
                </a:lnTo>
                <a:lnTo>
                  <a:pt x="512618" y="180109"/>
                </a:lnTo>
                <a:lnTo>
                  <a:pt x="249382" y="8312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ttangolo 68"/>
          <p:cNvSpPr/>
          <p:nvPr/>
        </p:nvSpPr>
        <p:spPr>
          <a:xfrm>
            <a:off x="4000736" y="1270359"/>
            <a:ext cx="3989198" cy="685801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8" name="Rettangolo 67"/>
          <p:cNvSpPr/>
          <p:nvPr/>
        </p:nvSpPr>
        <p:spPr>
          <a:xfrm>
            <a:off x="582802" y="1267690"/>
            <a:ext cx="3989198" cy="685801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 smtClean="0">
                <a:solidFill>
                  <a:schemeClr val="tx1"/>
                </a:solidFill>
              </a:rPr>
              <a:t>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7" name="Figura a mano libera 66"/>
          <p:cNvSpPr/>
          <p:nvPr/>
        </p:nvSpPr>
        <p:spPr>
          <a:xfrm flipH="1">
            <a:off x="2201117" y="1281545"/>
            <a:ext cx="2701636" cy="678873"/>
          </a:xfrm>
          <a:custGeom>
            <a:avLst/>
            <a:gdLst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96982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138546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701636 w 2701636"/>
              <a:gd name="connsiteY0" fmla="*/ 678873 h 678873"/>
              <a:gd name="connsiteX1" fmla="*/ 138545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6 w 2701636"/>
              <a:gd name="connsiteY0" fmla="*/ 678873 h 678873"/>
              <a:gd name="connsiteX1" fmla="*/ 41563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7 w 2701637"/>
              <a:gd name="connsiteY0" fmla="*/ 678873 h 678873"/>
              <a:gd name="connsiteX1" fmla="*/ 0 w 2701637"/>
              <a:gd name="connsiteY1" fmla="*/ 665018 h 678873"/>
              <a:gd name="connsiteX2" fmla="*/ 1 w 2701637"/>
              <a:gd name="connsiteY2" fmla="*/ 13855 h 678873"/>
              <a:gd name="connsiteX3" fmla="*/ 1343892 w 2701637"/>
              <a:gd name="connsiteY3" fmla="*/ 0 h 678873"/>
              <a:gd name="connsiteX4" fmla="*/ 1801092 w 2701637"/>
              <a:gd name="connsiteY4" fmla="*/ 138546 h 678873"/>
              <a:gd name="connsiteX5" fmla="*/ 2147455 w 2701637"/>
              <a:gd name="connsiteY5" fmla="*/ 429491 h 678873"/>
              <a:gd name="connsiteX6" fmla="*/ 2313710 w 2701637"/>
              <a:gd name="connsiteY6" fmla="*/ 581891 h 678873"/>
              <a:gd name="connsiteX7" fmla="*/ 2604655 w 2701637"/>
              <a:gd name="connsiteY7" fmla="*/ 678873 h 678873"/>
              <a:gd name="connsiteX0" fmla="*/ 2701636 w 2701636"/>
              <a:gd name="connsiteY0" fmla="*/ 678873 h 678873"/>
              <a:gd name="connsiteX1" fmla="*/ 13853 w 2701636"/>
              <a:gd name="connsiteY1" fmla="*/ 678872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1636" h="678873">
                <a:moveTo>
                  <a:pt x="2701636" y="678873"/>
                </a:moveTo>
                <a:lnTo>
                  <a:pt x="13853" y="678872"/>
                </a:lnTo>
                <a:cubicBezTo>
                  <a:pt x="13853" y="461818"/>
                  <a:pt x="0" y="230909"/>
                  <a:pt x="0" y="13855"/>
                </a:cubicBezTo>
                <a:lnTo>
                  <a:pt x="1343891" y="0"/>
                </a:lnTo>
                <a:lnTo>
                  <a:pt x="1801091" y="138546"/>
                </a:lnTo>
                <a:lnTo>
                  <a:pt x="2147454" y="429491"/>
                </a:lnTo>
                <a:lnTo>
                  <a:pt x="2313709" y="581891"/>
                </a:lnTo>
                <a:lnTo>
                  <a:pt x="2604654" y="678873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igura a mano libera 63"/>
          <p:cNvSpPr/>
          <p:nvPr/>
        </p:nvSpPr>
        <p:spPr>
          <a:xfrm>
            <a:off x="3699164" y="1274618"/>
            <a:ext cx="2701636" cy="678873"/>
          </a:xfrm>
          <a:custGeom>
            <a:avLst/>
            <a:gdLst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96982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563091 w 2563091"/>
              <a:gd name="connsiteY0" fmla="*/ 678873 h 678873"/>
              <a:gd name="connsiteX1" fmla="*/ 0 w 2563091"/>
              <a:gd name="connsiteY1" fmla="*/ 665018 h 678873"/>
              <a:gd name="connsiteX2" fmla="*/ 13855 w 2563091"/>
              <a:gd name="connsiteY2" fmla="*/ 13855 h 678873"/>
              <a:gd name="connsiteX3" fmla="*/ 1205346 w 2563091"/>
              <a:gd name="connsiteY3" fmla="*/ 0 h 678873"/>
              <a:gd name="connsiteX4" fmla="*/ 1662546 w 2563091"/>
              <a:gd name="connsiteY4" fmla="*/ 138546 h 678873"/>
              <a:gd name="connsiteX5" fmla="*/ 2008909 w 2563091"/>
              <a:gd name="connsiteY5" fmla="*/ 429491 h 678873"/>
              <a:gd name="connsiteX6" fmla="*/ 2175164 w 2563091"/>
              <a:gd name="connsiteY6" fmla="*/ 581891 h 678873"/>
              <a:gd name="connsiteX7" fmla="*/ 2466109 w 2563091"/>
              <a:gd name="connsiteY7" fmla="*/ 678873 h 678873"/>
              <a:gd name="connsiteX0" fmla="*/ 2701636 w 2701636"/>
              <a:gd name="connsiteY0" fmla="*/ 678873 h 678873"/>
              <a:gd name="connsiteX1" fmla="*/ 138545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6 w 2701636"/>
              <a:gd name="connsiteY0" fmla="*/ 678873 h 678873"/>
              <a:gd name="connsiteX1" fmla="*/ 41563 w 2701636"/>
              <a:gd name="connsiteY1" fmla="*/ 665018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  <a:gd name="connsiteX0" fmla="*/ 2701637 w 2701637"/>
              <a:gd name="connsiteY0" fmla="*/ 678873 h 678873"/>
              <a:gd name="connsiteX1" fmla="*/ 0 w 2701637"/>
              <a:gd name="connsiteY1" fmla="*/ 665018 h 678873"/>
              <a:gd name="connsiteX2" fmla="*/ 1 w 2701637"/>
              <a:gd name="connsiteY2" fmla="*/ 13855 h 678873"/>
              <a:gd name="connsiteX3" fmla="*/ 1343892 w 2701637"/>
              <a:gd name="connsiteY3" fmla="*/ 0 h 678873"/>
              <a:gd name="connsiteX4" fmla="*/ 1801092 w 2701637"/>
              <a:gd name="connsiteY4" fmla="*/ 138546 h 678873"/>
              <a:gd name="connsiteX5" fmla="*/ 2147455 w 2701637"/>
              <a:gd name="connsiteY5" fmla="*/ 429491 h 678873"/>
              <a:gd name="connsiteX6" fmla="*/ 2313710 w 2701637"/>
              <a:gd name="connsiteY6" fmla="*/ 581891 h 678873"/>
              <a:gd name="connsiteX7" fmla="*/ 2604655 w 2701637"/>
              <a:gd name="connsiteY7" fmla="*/ 678873 h 678873"/>
              <a:gd name="connsiteX0" fmla="*/ 2701636 w 2701636"/>
              <a:gd name="connsiteY0" fmla="*/ 678873 h 678873"/>
              <a:gd name="connsiteX1" fmla="*/ 13853 w 2701636"/>
              <a:gd name="connsiteY1" fmla="*/ 678872 h 678873"/>
              <a:gd name="connsiteX2" fmla="*/ 0 w 2701636"/>
              <a:gd name="connsiteY2" fmla="*/ 13855 h 678873"/>
              <a:gd name="connsiteX3" fmla="*/ 1343891 w 2701636"/>
              <a:gd name="connsiteY3" fmla="*/ 0 h 678873"/>
              <a:gd name="connsiteX4" fmla="*/ 1801091 w 2701636"/>
              <a:gd name="connsiteY4" fmla="*/ 138546 h 678873"/>
              <a:gd name="connsiteX5" fmla="*/ 2147454 w 2701636"/>
              <a:gd name="connsiteY5" fmla="*/ 429491 h 678873"/>
              <a:gd name="connsiteX6" fmla="*/ 2313709 w 2701636"/>
              <a:gd name="connsiteY6" fmla="*/ 581891 h 678873"/>
              <a:gd name="connsiteX7" fmla="*/ 2604654 w 2701636"/>
              <a:gd name="connsiteY7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1636" h="678873">
                <a:moveTo>
                  <a:pt x="2701636" y="678873"/>
                </a:moveTo>
                <a:lnTo>
                  <a:pt x="13853" y="678872"/>
                </a:lnTo>
                <a:cubicBezTo>
                  <a:pt x="13853" y="461818"/>
                  <a:pt x="0" y="230909"/>
                  <a:pt x="0" y="13855"/>
                </a:cubicBezTo>
                <a:lnTo>
                  <a:pt x="1343891" y="0"/>
                </a:lnTo>
                <a:lnTo>
                  <a:pt x="1801091" y="138546"/>
                </a:lnTo>
                <a:lnTo>
                  <a:pt x="2147454" y="429491"/>
                </a:lnTo>
                <a:lnTo>
                  <a:pt x="2313709" y="581891"/>
                </a:lnTo>
                <a:lnTo>
                  <a:pt x="2604654" y="678873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uppo 8"/>
          <p:cNvGrpSpPr/>
          <p:nvPr/>
        </p:nvGrpSpPr>
        <p:grpSpPr>
          <a:xfrm>
            <a:off x="3851919" y="2745128"/>
            <a:ext cx="4138015" cy="683872"/>
            <a:chOff x="1214651" y="1978925"/>
            <a:chExt cx="6619164" cy="632691"/>
          </a:xfrm>
        </p:grpSpPr>
        <p:sp>
          <p:nvSpPr>
            <p:cNvPr id="10" name="Figura a mano libera 9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Connettore 1 10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1 11"/>
            <p:cNvCxnSpPr>
              <a:stCxn id="10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po 12"/>
          <p:cNvGrpSpPr/>
          <p:nvPr/>
        </p:nvGrpSpPr>
        <p:grpSpPr>
          <a:xfrm>
            <a:off x="3851919" y="2009667"/>
            <a:ext cx="4138015" cy="683872"/>
            <a:chOff x="1214651" y="1978925"/>
            <a:chExt cx="6619164" cy="632691"/>
          </a:xfrm>
        </p:grpSpPr>
        <p:sp>
          <p:nvSpPr>
            <p:cNvPr id="14" name="Figura a mano libera 13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Connettore 1 14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>
              <a:stCxn id="14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o 17"/>
          <p:cNvGrpSpPr/>
          <p:nvPr/>
        </p:nvGrpSpPr>
        <p:grpSpPr>
          <a:xfrm>
            <a:off x="3851919" y="1274618"/>
            <a:ext cx="4138015" cy="683872"/>
            <a:chOff x="1214651" y="1978925"/>
            <a:chExt cx="6619164" cy="632691"/>
          </a:xfrm>
        </p:grpSpPr>
        <p:sp>
          <p:nvSpPr>
            <p:cNvPr id="19" name="Figura a mano libera 18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Connettore 1 19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/>
            <p:cNvCxnSpPr>
              <a:stCxn id="19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o 22"/>
          <p:cNvGrpSpPr/>
          <p:nvPr/>
        </p:nvGrpSpPr>
        <p:grpSpPr>
          <a:xfrm flipH="1">
            <a:off x="582802" y="2745128"/>
            <a:ext cx="4138015" cy="683872"/>
            <a:chOff x="1214651" y="1978925"/>
            <a:chExt cx="6619164" cy="632691"/>
          </a:xfrm>
        </p:grpSpPr>
        <p:sp>
          <p:nvSpPr>
            <p:cNvPr id="24" name="Figura a mano libera 23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Connettore 1 24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/>
            <p:cNvCxnSpPr>
              <a:stCxn id="24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uppo 26"/>
          <p:cNvGrpSpPr/>
          <p:nvPr/>
        </p:nvGrpSpPr>
        <p:grpSpPr>
          <a:xfrm flipH="1">
            <a:off x="582802" y="2009667"/>
            <a:ext cx="4138015" cy="683872"/>
            <a:chOff x="1214651" y="1978925"/>
            <a:chExt cx="6619164" cy="632691"/>
          </a:xfrm>
        </p:grpSpPr>
        <p:sp>
          <p:nvSpPr>
            <p:cNvPr id="28" name="Figura a mano libera 27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Connettore 1 28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1 29"/>
            <p:cNvCxnSpPr>
              <a:stCxn id="28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Connettore 1 30"/>
          <p:cNvCxnSpPr/>
          <p:nvPr/>
        </p:nvCxnSpPr>
        <p:spPr>
          <a:xfrm flipH="1">
            <a:off x="612715" y="2391349"/>
            <a:ext cx="1728190" cy="1"/>
          </a:xfrm>
          <a:prstGeom prst="line">
            <a:avLst/>
          </a:prstGeom>
          <a:ln w="28575">
            <a:solidFill>
              <a:srgbClr val="92D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/>
          <p:cNvGrpSpPr/>
          <p:nvPr/>
        </p:nvGrpSpPr>
        <p:grpSpPr>
          <a:xfrm flipH="1">
            <a:off x="582802" y="1274618"/>
            <a:ext cx="4138015" cy="683872"/>
            <a:chOff x="1214651" y="1978925"/>
            <a:chExt cx="6619164" cy="632691"/>
          </a:xfrm>
        </p:grpSpPr>
        <p:sp>
          <p:nvSpPr>
            <p:cNvPr id="33" name="Figura a mano libera 32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Connettore 1 33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1 34"/>
            <p:cNvCxnSpPr>
              <a:stCxn id="33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Connettore 1 38"/>
          <p:cNvCxnSpPr/>
          <p:nvPr/>
        </p:nvCxnSpPr>
        <p:spPr>
          <a:xfrm flipH="1">
            <a:off x="6300192" y="2391349"/>
            <a:ext cx="1689742" cy="0"/>
          </a:xfrm>
          <a:prstGeom prst="line">
            <a:avLst/>
          </a:prstGeom>
          <a:ln w="28575">
            <a:solidFill>
              <a:srgbClr val="92D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 flipH="1">
            <a:off x="3437779" y="2391350"/>
            <a:ext cx="1583022" cy="17319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asellaDiTesto 73"/>
          <p:cNvSpPr txBox="1"/>
          <p:nvPr/>
        </p:nvSpPr>
        <p:spPr>
          <a:xfrm>
            <a:off x="555074" y="234534"/>
            <a:ext cx="1604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Equilibrio</a:t>
            </a:r>
            <a:endParaRPr lang="en-US" sz="2800" b="1" dirty="0"/>
          </a:p>
        </p:txBody>
      </p:sp>
      <p:grpSp>
        <p:nvGrpSpPr>
          <p:cNvPr id="38" name="Gruppo 37"/>
          <p:cNvGrpSpPr/>
          <p:nvPr/>
        </p:nvGrpSpPr>
        <p:grpSpPr>
          <a:xfrm>
            <a:off x="3276600" y="4710766"/>
            <a:ext cx="2590800" cy="2024611"/>
            <a:chOff x="2974289" y="4653136"/>
            <a:chExt cx="2590800" cy="1653626"/>
          </a:xfrm>
        </p:grpSpPr>
        <p:grpSp>
          <p:nvGrpSpPr>
            <p:cNvPr id="40" name="Gruppo 39"/>
            <p:cNvGrpSpPr/>
            <p:nvPr/>
          </p:nvGrpSpPr>
          <p:grpSpPr>
            <a:xfrm>
              <a:off x="2974289" y="4653136"/>
              <a:ext cx="2590800" cy="1653626"/>
              <a:chOff x="3276600" y="4761646"/>
              <a:chExt cx="2590800" cy="1653626"/>
            </a:xfrm>
          </p:grpSpPr>
          <p:grpSp>
            <p:nvGrpSpPr>
              <p:cNvPr id="43" name="Gruppo 42"/>
              <p:cNvGrpSpPr/>
              <p:nvPr/>
            </p:nvGrpSpPr>
            <p:grpSpPr>
              <a:xfrm>
                <a:off x="3768436" y="4761646"/>
                <a:ext cx="2098964" cy="1584176"/>
                <a:chOff x="2916381" y="2204864"/>
                <a:chExt cx="2098964" cy="1584176"/>
              </a:xfrm>
            </p:grpSpPr>
            <p:sp>
              <p:nvSpPr>
                <p:cNvPr id="48" name="Figura a mano libera 47"/>
                <p:cNvSpPr/>
                <p:nvPr/>
              </p:nvSpPr>
              <p:spPr>
                <a:xfrm>
                  <a:off x="4003964" y="2701636"/>
                  <a:ext cx="1011381" cy="429491"/>
                </a:xfrm>
                <a:custGeom>
                  <a:avLst/>
                  <a:gdLst>
                    <a:gd name="connsiteX0" fmla="*/ 0 w 1011381"/>
                    <a:gd name="connsiteY0" fmla="*/ 429491 h 429491"/>
                    <a:gd name="connsiteX1" fmla="*/ 277091 w 1011381"/>
                    <a:gd name="connsiteY1" fmla="*/ 13855 h 429491"/>
                    <a:gd name="connsiteX2" fmla="*/ 1011381 w 1011381"/>
                    <a:gd name="connsiteY2" fmla="*/ 0 h 429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11381" h="429491">
                      <a:moveTo>
                        <a:pt x="0" y="429491"/>
                      </a:moveTo>
                      <a:lnTo>
                        <a:pt x="277091" y="13855"/>
                      </a:lnTo>
                      <a:lnTo>
                        <a:pt x="1011381" y="0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9" name="Connettore 1 48"/>
                <p:cNvCxnSpPr/>
                <p:nvPr/>
              </p:nvCxnSpPr>
              <p:spPr>
                <a:xfrm flipV="1">
                  <a:off x="3185107" y="3131127"/>
                  <a:ext cx="1026853" cy="1385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nettore 1 49"/>
                <p:cNvCxnSpPr/>
                <p:nvPr/>
              </p:nvCxnSpPr>
              <p:spPr>
                <a:xfrm>
                  <a:off x="3698533" y="3131127"/>
                  <a:ext cx="0" cy="65791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Ovale 50"/>
                <p:cNvSpPr/>
                <p:nvPr/>
              </p:nvSpPr>
              <p:spPr>
                <a:xfrm>
                  <a:off x="2916381" y="2204864"/>
                  <a:ext cx="1555058" cy="1255220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5" name="CasellaDiTesto 44"/>
              <p:cNvSpPr txBox="1"/>
              <p:nvPr/>
            </p:nvSpPr>
            <p:spPr>
              <a:xfrm>
                <a:off x="3276600" y="5243124"/>
                <a:ext cx="296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E</a:t>
                </a:r>
                <a:endParaRPr lang="en-US" dirty="0"/>
              </a:p>
            </p:txBody>
          </p:sp>
          <p:sp>
            <p:nvSpPr>
              <p:cNvPr id="46" name="CasellaDiTesto 45"/>
              <p:cNvSpPr txBox="1"/>
              <p:nvPr/>
            </p:nvSpPr>
            <p:spPr>
              <a:xfrm>
                <a:off x="5377877" y="5262153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C</a:t>
                </a:r>
                <a:endParaRPr lang="en-US" dirty="0"/>
              </a:p>
            </p:txBody>
          </p:sp>
          <p:sp>
            <p:nvSpPr>
              <p:cNvPr id="47" name="CasellaDiTesto 46"/>
              <p:cNvSpPr txBox="1"/>
              <p:nvPr/>
            </p:nvSpPr>
            <p:spPr>
              <a:xfrm>
                <a:off x="4612567" y="6045940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B</a:t>
                </a:r>
                <a:endParaRPr lang="en-US" dirty="0"/>
              </a:p>
            </p:txBody>
          </p:sp>
        </p:grpSp>
        <p:sp>
          <p:nvSpPr>
            <p:cNvPr id="41" name="Figura a mano libera 40"/>
            <p:cNvSpPr/>
            <p:nvPr/>
          </p:nvSpPr>
          <p:spPr>
            <a:xfrm>
              <a:off x="3079409" y="5167585"/>
              <a:ext cx="898634" cy="425669"/>
            </a:xfrm>
            <a:custGeom>
              <a:avLst/>
              <a:gdLst>
                <a:gd name="connsiteX0" fmla="*/ 898634 w 898634"/>
                <a:gd name="connsiteY0" fmla="*/ 425669 h 425669"/>
                <a:gd name="connsiteX1" fmla="*/ 630621 w 898634"/>
                <a:gd name="connsiteY1" fmla="*/ 0 h 425669"/>
                <a:gd name="connsiteX2" fmla="*/ 0 w 898634"/>
                <a:gd name="connsiteY2" fmla="*/ 0 h 425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8634" h="425669">
                  <a:moveTo>
                    <a:pt x="898634" y="425669"/>
                  </a:moveTo>
                  <a:lnTo>
                    <a:pt x="630621" y="0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Connettore 2 41"/>
            <p:cNvCxnSpPr>
              <a:stCxn id="41" idx="0"/>
              <a:endCxn id="41" idx="1"/>
            </p:cNvCxnSpPr>
            <p:nvPr/>
          </p:nvCxnSpPr>
          <p:spPr>
            <a:xfrm flipH="1" flipV="1">
              <a:off x="3710030" y="5167585"/>
              <a:ext cx="268013" cy="42566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Connettore 2 51"/>
          <p:cNvCxnSpPr/>
          <p:nvPr/>
        </p:nvCxnSpPr>
        <p:spPr>
          <a:xfrm>
            <a:off x="3100657" y="5340630"/>
            <a:ext cx="0" cy="118572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sellaDiTesto 52"/>
          <p:cNvSpPr txBox="1"/>
          <p:nvPr/>
        </p:nvSpPr>
        <p:spPr>
          <a:xfrm>
            <a:off x="454409" y="4920735"/>
            <a:ext cx="707245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dirty="0" smtClean="0"/>
              <a:t>V</a:t>
            </a:r>
            <a:r>
              <a:rPr lang="it-IT" baseline="-25000" dirty="0" smtClean="0"/>
              <a:t>EB</a:t>
            </a:r>
            <a:r>
              <a:rPr lang="it-IT" dirty="0" smtClean="0"/>
              <a:t>=0</a:t>
            </a:r>
          </a:p>
          <a:p>
            <a:r>
              <a:rPr lang="it-IT" dirty="0" smtClean="0"/>
              <a:t>V</a:t>
            </a:r>
            <a:r>
              <a:rPr lang="it-IT" baseline="-25000" dirty="0" smtClean="0"/>
              <a:t>CB</a:t>
            </a:r>
            <a:r>
              <a:rPr lang="it-IT" dirty="0" smtClean="0"/>
              <a:t>=0</a:t>
            </a:r>
            <a:endParaRPr lang="en-US" baseline="-25000" dirty="0"/>
          </a:p>
          <a:p>
            <a:endParaRPr lang="en-US" baseline="-25000" dirty="0"/>
          </a:p>
        </p:txBody>
      </p:sp>
      <p:cxnSp>
        <p:nvCxnSpPr>
          <p:cNvPr id="54" name="Connettore 2 53"/>
          <p:cNvCxnSpPr/>
          <p:nvPr/>
        </p:nvCxnSpPr>
        <p:spPr>
          <a:xfrm>
            <a:off x="6012096" y="5301455"/>
            <a:ext cx="0" cy="118572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sellaDiTesto 54"/>
          <p:cNvSpPr txBox="1"/>
          <p:nvPr/>
        </p:nvSpPr>
        <p:spPr>
          <a:xfrm>
            <a:off x="6033657" y="5752452"/>
            <a:ext cx="479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</a:t>
            </a:r>
            <a:r>
              <a:rPr lang="it-IT" baseline="-25000" dirty="0"/>
              <a:t>C</a:t>
            </a:r>
            <a:r>
              <a:rPr lang="it-IT" baseline="-25000" dirty="0" smtClean="0"/>
              <a:t>B</a:t>
            </a:r>
            <a:endParaRPr lang="en-US" baseline="-25000" dirty="0"/>
          </a:p>
        </p:txBody>
      </p:sp>
      <p:sp>
        <p:nvSpPr>
          <p:cNvPr id="56" name="CasellaDiTesto 55"/>
          <p:cNvSpPr txBox="1"/>
          <p:nvPr/>
        </p:nvSpPr>
        <p:spPr>
          <a:xfrm>
            <a:off x="6626467" y="5798618"/>
            <a:ext cx="2083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i="1"/>
            </a:lvl1pPr>
          </a:lstStyle>
          <a:p>
            <a:r>
              <a:rPr lang="it-IT" dirty="0"/>
              <a:t>Tensione tra base e collettore</a:t>
            </a:r>
            <a:endParaRPr lang="en-US" dirty="0"/>
          </a:p>
        </p:txBody>
      </p:sp>
      <p:sp>
        <p:nvSpPr>
          <p:cNvPr id="57" name="CasellaDiTesto 56"/>
          <p:cNvSpPr txBox="1"/>
          <p:nvPr/>
        </p:nvSpPr>
        <p:spPr>
          <a:xfrm>
            <a:off x="582802" y="5867622"/>
            <a:ext cx="2083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Tensione tra base e </a:t>
            </a:r>
            <a:r>
              <a:rPr lang="it-IT" sz="1200" i="1" dirty="0" err="1" smtClean="0"/>
              <a:t>emettirore</a:t>
            </a:r>
            <a:endParaRPr lang="en-US" sz="1200" i="1" dirty="0"/>
          </a:p>
        </p:txBody>
      </p:sp>
      <p:cxnSp>
        <p:nvCxnSpPr>
          <p:cNvPr id="58" name="Connettore 2 57"/>
          <p:cNvCxnSpPr/>
          <p:nvPr/>
        </p:nvCxnSpPr>
        <p:spPr>
          <a:xfrm flipH="1">
            <a:off x="3247806" y="4572011"/>
            <a:ext cx="2722015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sellaDiTesto 58"/>
          <p:cNvSpPr txBox="1"/>
          <p:nvPr/>
        </p:nvSpPr>
        <p:spPr>
          <a:xfrm>
            <a:off x="3460550" y="4261075"/>
            <a:ext cx="28915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Tensione tra base e </a:t>
            </a:r>
            <a:r>
              <a:rPr lang="it-IT" sz="1200" i="1" dirty="0" err="1" smtClean="0"/>
              <a:t>emettirore</a:t>
            </a:r>
            <a:r>
              <a:rPr lang="it-IT" sz="1200" i="1" dirty="0" smtClean="0"/>
              <a:t> </a:t>
            </a:r>
            <a:r>
              <a:rPr lang="it-IT" dirty="0" smtClean="0"/>
              <a:t>V</a:t>
            </a:r>
            <a:r>
              <a:rPr lang="it-IT" baseline="-25000" dirty="0" smtClean="0"/>
              <a:t>EC</a:t>
            </a:r>
            <a:endParaRPr lang="en-US" baseline="-25000" dirty="0"/>
          </a:p>
          <a:p>
            <a:endParaRPr lang="en-US" sz="1200" i="1" dirty="0"/>
          </a:p>
        </p:txBody>
      </p:sp>
      <p:sp>
        <p:nvSpPr>
          <p:cNvPr id="60" name="CasellaDiTesto 59"/>
          <p:cNvSpPr txBox="1"/>
          <p:nvPr/>
        </p:nvSpPr>
        <p:spPr>
          <a:xfrm>
            <a:off x="2625847" y="5775289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</a:t>
            </a:r>
            <a:r>
              <a:rPr lang="it-IT" baseline="-25000" dirty="0" smtClean="0"/>
              <a:t>EB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83522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3380</TotalTime>
  <Words>1326</Words>
  <Application>Microsoft Office PowerPoint</Application>
  <PresentationFormat>Presentazione su schermo (4:3)</PresentationFormat>
  <Paragraphs>299</Paragraphs>
  <Slides>33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33</vt:i4>
      </vt:variant>
    </vt:vector>
  </HeadingPairs>
  <TitlesOfParts>
    <vt:vector size="36" baseType="lpstr">
      <vt:lpstr>Tema di Office</vt:lpstr>
      <vt:lpstr>Equazione</vt:lpstr>
      <vt:lpstr>Microsoft Equation 3.0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Massimo</dc:creator>
  <cp:lastModifiedBy>Massimo</cp:lastModifiedBy>
  <cp:revision>94</cp:revision>
  <dcterms:created xsi:type="dcterms:W3CDTF">2020-04-28T11:08:56Z</dcterms:created>
  <dcterms:modified xsi:type="dcterms:W3CDTF">2020-05-05T17:32:03Z</dcterms:modified>
</cp:coreProperties>
</file>