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20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20" y="12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A1BE1-86B8-4DA4-83FD-A1F064970039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3CC-E7AF-45B3-AF2C-4D326E0DA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87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352-471B-4158-9CC0-1B998AA841A7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8461-0907-47B7-87C0-F642BDF45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03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352-471B-4158-9CC0-1B998AA841A7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8461-0907-47B7-87C0-F642BDF45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89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352-471B-4158-9CC0-1B998AA841A7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8461-0907-47B7-87C0-F642BDF45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00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352-471B-4158-9CC0-1B998AA841A7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8461-0907-47B7-87C0-F642BDF45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48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352-471B-4158-9CC0-1B998AA841A7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8461-0907-47B7-87C0-F642BDF45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352-471B-4158-9CC0-1B998AA841A7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8461-0907-47B7-87C0-F642BDF45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90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352-471B-4158-9CC0-1B998AA841A7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8461-0907-47B7-87C0-F642BDF45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90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352-471B-4158-9CC0-1B998AA841A7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8461-0907-47B7-87C0-F642BDF45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91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352-471B-4158-9CC0-1B998AA841A7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8461-0907-47B7-87C0-F642BDF45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30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352-471B-4158-9CC0-1B998AA841A7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8461-0907-47B7-87C0-F642BDF45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84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352-471B-4158-9CC0-1B998AA841A7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8461-0907-47B7-87C0-F642BDF45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14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FF00"/>
            </a:gs>
            <a:gs pos="82000">
              <a:srgbClr val="FFFF00"/>
            </a:gs>
            <a:gs pos="100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74352-471B-4158-9CC0-1B998AA841A7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E8461-0907-47B7-87C0-F642BDF45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57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718" y="1122363"/>
            <a:ext cx="12120282" cy="2387600"/>
          </a:xfrm>
        </p:spPr>
        <p:txBody>
          <a:bodyPr>
            <a:normAutofit fontScale="90000"/>
          </a:bodyPr>
          <a:lstStyle/>
          <a:p>
            <a:r>
              <a:rPr lang="it-IT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Magneto</a:t>
            </a:r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-Idro-Dinamica</a:t>
            </a:r>
            <a:b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Lezione 5:</a:t>
            </a:r>
            <a:b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Applicazione del Metodo agli Elementi Finiti</a:t>
            </a:r>
            <a:endParaRPr lang="it-IT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392925"/>
            <a:ext cx="9144000" cy="1655762"/>
          </a:xfrm>
        </p:spPr>
        <p:txBody>
          <a:bodyPr/>
          <a:lstStyle/>
          <a:p>
            <a:pPr algn="l"/>
            <a:endParaRPr lang="it-IT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l"/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Augusto Montisci</a:t>
            </a:r>
          </a:p>
          <a:p>
            <a:pPr algn="l"/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DIEE – </a:t>
            </a:r>
            <a:r>
              <a:rPr lang="it-IT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Univ</a:t>
            </a:r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of Cagliari - </a:t>
            </a:r>
            <a:r>
              <a:rPr lang="it-IT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Italy</a:t>
            </a:r>
            <a:endParaRPr lang="it-IT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19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238" y="-84150"/>
            <a:ext cx="10515600" cy="1325563"/>
          </a:xfrm>
        </p:spPr>
        <p:txBody>
          <a:bodyPr/>
          <a:lstStyle/>
          <a:p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Analisi dei Risultati – Campo B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r="54076"/>
          <a:stretch/>
        </p:blipFill>
        <p:spPr>
          <a:xfrm>
            <a:off x="59636" y="1061831"/>
            <a:ext cx="3359425" cy="4114800"/>
          </a:xfrm>
          <a:prstGeom prst="rect">
            <a:avLst/>
          </a:prstGeom>
        </p:spPr>
      </p:pic>
      <p:sp>
        <p:nvSpPr>
          <p:cNvPr id="4" name="Freccia a sinistra 3"/>
          <p:cNvSpPr/>
          <p:nvPr/>
        </p:nvSpPr>
        <p:spPr>
          <a:xfrm>
            <a:off x="962699" y="3753881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sinistra 5"/>
          <p:cNvSpPr/>
          <p:nvPr/>
        </p:nvSpPr>
        <p:spPr>
          <a:xfrm>
            <a:off x="2321047" y="2779846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660" y="1045474"/>
            <a:ext cx="3538467" cy="2892519"/>
          </a:xfrm>
          <a:prstGeom prst="rect">
            <a:avLst/>
          </a:prstGeom>
        </p:spPr>
      </p:pic>
      <p:sp>
        <p:nvSpPr>
          <p:cNvPr id="8" name="Freccia a sinistra 7"/>
          <p:cNvSpPr/>
          <p:nvPr/>
        </p:nvSpPr>
        <p:spPr>
          <a:xfrm flipH="1">
            <a:off x="4885343" y="1209463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r="59330"/>
          <a:stretch/>
        </p:blipFill>
        <p:spPr>
          <a:xfrm>
            <a:off x="6937513" y="101048"/>
            <a:ext cx="2975113" cy="4114800"/>
          </a:xfrm>
          <a:prstGeom prst="rect">
            <a:avLst/>
          </a:prstGeom>
        </p:spPr>
      </p:pic>
      <p:sp>
        <p:nvSpPr>
          <p:cNvPr id="10" name="Freccia a sinistra 9"/>
          <p:cNvSpPr/>
          <p:nvPr/>
        </p:nvSpPr>
        <p:spPr>
          <a:xfrm>
            <a:off x="9351325" y="964298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330" y="3904836"/>
            <a:ext cx="4003190" cy="2657327"/>
          </a:xfrm>
          <a:prstGeom prst="rect">
            <a:avLst/>
          </a:prstGeom>
        </p:spPr>
      </p:pic>
      <p:sp>
        <p:nvSpPr>
          <p:cNvPr id="12" name="Freccia a sinistra 11"/>
          <p:cNvSpPr/>
          <p:nvPr/>
        </p:nvSpPr>
        <p:spPr>
          <a:xfrm rot="16200000">
            <a:off x="10544019" y="5576054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sinistra 12"/>
          <p:cNvSpPr/>
          <p:nvPr/>
        </p:nvSpPr>
        <p:spPr>
          <a:xfrm>
            <a:off x="9715760" y="3747254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5188" y="3902764"/>
            <a:ext cx="3553182" cy="289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9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741" y="1396654"/>
            <a:ext cx="12159637" cy="4699346"/>
          </a:xfrm>
          <a:prstGeom prst="rect">
            <a:avLst/>
          </a:prstGeom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99238" y="-84150"/>
            <a:ext cx="10515600" cy="1325563"/>
          </a:xfrm>
        </p:spPr>
        <p:txBody>
          <a:bodyPr/>
          <a:lstStyle/>
          <a:p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Analisi dei Risultati – Corrente</a:t>
            </a:r>
            <a:endParaRPr lang="it-IT" dirty="0"/>
          </a:p>
        </p:txBody>
      </p:sp>
      <p:sp>
        <p:nvSpPr>
          <p:cNvPr id="5" name="Freccia a sinistra 4"/>
          <p:cNvSpPr/>
          <p:nvPr/>
        </p:nvSpPr>
        <p:spPr>
          <a:xfrm>
            <a:off x="1837341" y="4721289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sinistra 5"/>
          <p:cNvSpPr/>
          <p:nvPr/>
        </p:nvSpPr>
        <p:spPr>
          <a:xfrm>
            <a:off x="4434769" y="2289516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sinistra 6"/>
          <p:cNvSpPr/>
          <p:nvPr/>
        </p:nvSpPr>
        <p:spPr>
          <a:xfrm>
            <a:off x="3891430" y="1925081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sinistra 7"/>
          <p:cNvSpPr/>
          <p:nvPr/>
        </p:nvSpPr>
        <p:spPr>
          <a:xfrm>
            <a:off x="3851673" y="3972542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626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749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Modulo Flusso Laminare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t="21860" r="59964" b="42874"/>
          <a:stretch/>
        </p:blipFill>
        <p:spPr>
          <a:xfrm>
            <a:off x="192155" y="748748"/>
            <a:ext cx="2928731" cy="1451114"/>
          </a:xfrm>
          <a:prstGeom prst="rect">
            <a:avLst/>
          </a:prstGeom>
        </p:spPr>
      </p:pic>
      <p:sp>
        <p:nvSpPr>
          <p:cNvPr id="9" name="Freccia a sinistra 8"/>
          <p:cNvSpPr/>
          <p:nvPr/>
        </p:nvSpPr>
        <p:spPr>
          <a:xfrm>
            <a:off x="1890351" y="1540769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72826" t="22665" r="-2989" b="17592"/>
          <a:stretch/>
        </p:blipFill>
        <p:spPr>
          <a:xfrm>
            <a:off x="3538329" y="616226"/>
            <a:ext cx="2206487" cy="2458278"/>
          </a:xfrm>
          <a:prstGeom prst="rect">
            <a:avLst/>
          </a:prstGeom>
        </p:spPr>
      </p:pic>
      <p:sp>
        <p:nvSpPr>
          <p:cNvPr id="11" name="Freccia a sinistra 10"/>
          <p:cNvSpPr/>
          <p:nvPr/>
        </p:nvSpPr>
        <p:spPr>
          <a:xfrm flipH="1">
            <a:off x="3480612" y="1673291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722" y="507102"/>
            <a:ext cx="5750407" cy="2105565"/>
          </a:xfrm>
          <a:prstGeom prst="rect">
            <a:avLst/>
          </a:prstGeom>
        </p:spPr>
      </p:pic>
      <p:sp>
        <p:nvSpPr>
          <p:cNvPr id="13" name="Freccia a sinistra 12"/>
          <p:cNvSpPr/>
          <p:nvPr/>
        </p:nvSpPr>
        <p:spPr>
          <a:xfrm flipH="1">
            <a:off x="5497082" y="1335360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sinistra 13"/>
          <p:cNvSpPr/>
          <p:nvPr/>
        </p:nvSpPr>
        <p:spPr>
          <a:xfrm>
            <a:off x="9092909" y="970926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2" name="Gruppo 21"/>
          <p:cNvGrpSpPr/>
          <p:nvPr/>
        </p:nvGrpSpPr>
        <p:grpSpPr>
          <a:xfrm>
            <a:off x="212035" y="2771360"/>
            <a:ext cx="8365493" cy="2283369"/>
            <a:chOff x="868017" y="3162300"/>
            <a:chExt cx="8365493" cy="2283369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8017" y="3191289"/>
              <a:ext cx="2833261" cy="2167007"/>
            </a:xfrm>
            <a:prstGeom prst="rect">
              <a:avLst/>
            </a:prstGeom>
          </p:spPr>
        </p:pic>
        <p:sp>
          <p:nvSpPr>
            <p:cNvPr id="16" name="Freccia a sinistra 15"/>
            <p:cNvSpPr/>
            <p:nvPr/>
          </p:nvSpPr>
          <p:spPr>
            <a:xfrm>
              <a:off x="1890352" y="4144821"/>
              <a:ext cx="635431" cy="42620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arrotondato 16"/>
            <p:cNvSpPr/>
            <p:nvPr/>
          </p:nvSpPr>
          <p:spPr>
            <a:xfrm>
              <a:off x="2657062" y="3624470"/>
              <a:ext cx="940904" cy="51020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6"/>
            <a:srcRect r="65942" b="47061"/>
            <a:stretch/>
          </p:blipFill>
          <p:spPr>
            <a:xfrm>
              <a:off x="3790121" y="3162300"/>
              <a:ext cx="2491409" cy="2178326"/>
            </a:xfrm>
            <a:prstGeom prst="rect">
              <a:avLst/>
            </a:prstGeom>
          </p:spPr>
        </p:pic>
        <p:sp>
          <p:nvSpPr>
            <p:cNvPr id="19" name="Freccia a sinistra 18"/>
            <p:cNvSpPr/>
            <p:nvPr/>
          </p:nvSpPr>
          <p:spPr>
            <a:xfrm flipH="1">
              <a:off x="3957692" y="3356113"/>
              <a:ext cx="635431" cy="42620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20823" y="3203506"/>
              <a:ext cx="3312687" cy="2143746"/>
            </a:xfrm>
            <a:prstGeom prst="rect">
              <a:avLst/>
            </a:prstGeom>
          </p:spPr>
        </p:pic>
        <p:sp>
          <p:nvSpPr>
            <p:cNvPr id="21" name="Freccia a sinistra 20"/>
            <p:cNvSpPr/>
            <p:nvPr/>
          </p:nvSpPr>
          <p:spPr>
            <a:xfrm flipH="1">
              <a:off x="7085205" y="5019465"/>
              <a:ext cx="635431" cy="42620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8"/>
          <a:srcRect r="61141" b="28543"/>
          <a:stretch/>
        </p:blipFill>
        <p:spPr>
          <a:xfrm>
            <a:off x="9269895" y="2797865"/>
            <a:ext cx="2842592" cy="2940327"/>
          </a:xfrm>
          <a:prstGeom prst="rect">
            <a:avLst/>
          </a:prstGeom>
        </p:spPr>
      </p:pic>
      <p:sp>
        <p:nvSpPr>
          <p:cNvPr id="24" name="Freccia a sinistra 23"/>
          <p:cNvSpPr/>
          <p:nvPr/>
        </p:nvSpPr>
        <p:spPr>
          <a:xfrm flipH="1">
            <a:off x="8929394" y="5317638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sinistra 24"/>
          <p:cNvSpPr/>
          <p:nvPr/>
        </p:nvSpPr>
        <p:spPr>
          <a:xfrm flipH="1">
            <a:off x="9499239" y="2852734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521" y="5005388"/>
            <a:ext cx="3911047" cy="1770414"/>
          </a:xfrm>
          <a:prstGeom prst="rect">
            <a:avLst/>
          </a:prstGeom>
        </p:spPr>
      </p:pic>
      <p:sp>
        <p:nvSpPr>
          <p:cNvPr id="27" name="Freccia a sinistra 26"/>
          <p:cNvSpPr/>
          <p:nvPr/>
        </p:nvSpPr>
        <p:spPr>
          <a:xfrm flipH="1">
            <a:off x="554020" y="6066385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a sinistra 27"/>
          <p:cNvSpPr/>
          <p:nvPr/>
        </p:nvSpPr>
        <p:spPr>
          <a:xfrm flipH="1">
            <a:off x="2435828" y="6377812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10"/>
          <a:srcRect t="29267" r="62138" b="27899"/>
          <a:stretch/>
        </p:blipFill>
        <p:spPr>
          <a:xfrm>
            <a:off x="5546035" y="5095461"/>
            <a:ext cx="2769704" cy="1762539"/>
          </a:xfrm>
          <a:prstGeom prst="rect">
            <a:avLst/>
          </a:prstGeom>
        </p:spPr>
      </p:pic>
      <p:sp>
        <p:nvSpPr>
          <p:cNvPr id="30" name="Freccia a sinistra 29"/>
          <p:cNvSpPr/>
          <p:nvPr/>
        </p:nvSpPr>
        <p:spPr>
          <a:xfrm flipH="1">
            <a:off x="6881933" y="5052595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48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76177"/>
          </a:xfrm>
        </p:spPr>
        <p:txBody>
          <a:bodyPr/>
          <a:lstStyle/>
          <a:p>
            <a:r>
              <a:rPr lang="it-IT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Inlet</a:t>
            </a:r>
            <a:endParaRPr lang="it-IT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97" y="811489"/>
            <a:ext cx="3730274" cy="2428668"/>
          </a:xfrm>
          <a:prstGeom prst="rect">
            <a:avLst/>
          </a:prstGeom>
        </p:spPr>
      </p:pic>
      <p:sp>
        <p:nvSpPr>
          <p:cNvPr id="10" name="Freccia a sinistra 9"/>
          <p:cNvSpPr/>
          <p:nvPr/>
        </p:nvSpPr>
        <p:spPr>
          <a:xfrm>
            <a:off x="1201238" y="1057064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sinistra 10"/>
          <p:cNvSpPr/>
          <p:nvPr/>
        </p:nvSpPr>
        <p:spPr>
          <a:xfrm>
            <a:off x="3434229" y="2766595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489" y="875265"/>
            <a:ext cx="5814958" cy="113906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r="74728" b="49316"/>
          <a:stretch/>
        </p:blipFill>
        <p:spPr>
          <a:xfrm>
            <a:off x="9356034" y="1273865"/>
            <a:ext cx="1848678" cy="2085561"/>
          </a:xfrm>
          <a:prstGeom prst="rect">
            <a:avLst/>
          </a:prstGeom>
        </p:spPr>
      </p:pic>
      <p:sp>
        <p:nvSpPr>
          <p:cNvPr id="8" name="Freccia a sinistra 7"/>
          <p:cNvSpPr/>
          <p:nvPr/>
        </p:nvSpPr>
        <p:spPr>
          <a:xfrm flipH="1">
            <a:off x="8874246" y="2653952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266958" y="3586370"/>
            <a:ext cx="5643510" cy="2932724"/>
            <a:chOff x="3030037" y="3341205"/>
            <a:chExt cx="5643510" cy="2932724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5"/>
            <a:srcRect r="27808" b="30475"/>
            <a:stretch/>
          </p:blipFill>
          <p:spPr>
            <a:xfrm>
              <a:off x="3392556" y="3341205"/>
              <a:ext cx="5280991" cy="2860812"/>
            </a:xfrm>
            <a:prstGeom prst="rect">
              <a:avLst/>
            </a:prstGeom>
          </p:spPr>
        </p:pic>
        <p:sp>
          <p:nvSpPr>
            <p:cNvPr id="13" name="Freccia a sinistra 12"/>
            <p:cNvSpPr/>
            <p:nvPr/>
          </p:nvSpPr>
          <p:spPr>
            <a:xfrm flipH="1">
              <a:off x="3030037" y="4694787"/>
              <a:ext cx="635431" cy="42620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Freccia a sinistra 13"/>
            <p:cNvSpPr/>
            <p:nvPr/>
          </p:nvSpPr>
          <p:spPr>
            <a:xfrm flipH="1">
              <a:off x="7714681" y="4906822"/>
              <a:ext cx="635431" cy="42620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Freccia a sinistra 14"/>
            <p:cNvSpPr/>
            <p:nvPr/>
          </p:nvSpPr>
          <p:spPr>
            <a:xfrm>
              <a:off x="5733482" y="5847725"/>
              <a:ext cx="635431" cy="42620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7197" y="3600864"/>
            <a:ext cx="4221568" cy="2866197"/>
          </a:xfrm>
          <a:prstGeom prst="rect">
            <a:avLst/>
          </a:prstGeom>
        </p:spPr>
      </p:pic>
      <p:sp>
        <p:nvSpPr>
          <p:cNvPr id="16" name="Freccia a sinistra 15"/>
          <p:cNvSpPr/>
          <p:nvPr/>
        </p:nvSpPr>
        <p:spPr>
          <a:xfrm rot="5400000" flipH="1">
            <a:off x="10404872" y="4403239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sinistra 16"/>
          <p:cNvSpPr/>
          <p:nvPr/>
        </p:nvSpPr>
        <p:spPr>
          <a:xfrm flipH="1">
            <a:off x="6614750" y="4820683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sinistra 17"/>
          <p:cNvSpPr/>
          <p:nvPr/>
        </p:nvSpPr>
        <p:spPr>
          <a:xfrm flipH="1">
            <a:off x="7356872" y="6165778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169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2577" y="48372"/>
            <a:ext cx="10515600" cy="1325563"/>
          </a:xfrm>
        </p:spPr>
        <p:txBody>
          <a:bodyPr/>
          <a:lstStyle/>
          <a:p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Outlet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67391" b="43036"/>
          <a:stretch/>
        </p:blipFill>
        <p:spPr>
          <a:xfrm>
            <a:off x="642731" y="1300369"/>
            <a:ext cx="2385391" cy="2343979"/>
          </a:xfrm>
          <a:prstGeom prst="rect">
            <a:avLst/>
          </a:prstGeom>
        </p:spPr>
      </p:pic>
      <p:sp>
        <p:nvSpPr>
          <p:cNvPr id="4" name="Freccia a sinistra 3"/>
          <p:cNvSpPr/>
          <p:nvPr/>
        </p:nvSpPr>
        <p:spPr>
          <a:xfrm>
            <a:off x="2287916" y="2017847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3659516" y="232948"/>
            <a:ext cx="7135622" cy="2487930"/>
            <a:chOff x="4129968" y="2989400"/>
            <a:chExt cx="7135622" cy="248793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3594" y="2989400"/>
              <a:ext cx="6454140" cy="2487930"/>
            </a:xfrm>
            <a:prstGeom prst="rect">
              <a:avLst/>
            </a:prstGeom>
          </p:spPr>
        </p:pic>
        <p:sp>
          <p:nvSpPr>
            <p:cNvPr id="6" name="Freccia a sinistra 5"/>
            <p:cNvSpPr/>
            <p:nvPr/>
          </p:nvSpPr>
          <p:spPr>
            <a:xfrm flipH="1">
              <a:off x="4129968" y="4873691"/>
              <a:ext cx="635431" cy="42620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Freccia a sinistra 6"/>
            <p:cNvSpPr/>
            <p:nvPr/>
          </p:nvSpPr>
          <p:spPr>
            <a:xfrm>
              <a:off x="10630159" y="4124942"/>
              <a:ext cx="635431" cy="42620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Freccia a sinistra 7"/>
            <p:cNvSpPr/>
            <p:nvPr/>
          </p:nvSpPr>
          <p:spPr>
            <a:xfrm rot="5400000">
              <a:off x="9238680" y="3767134"/>
              <a:ext cx="635431" cy="42620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reccia a sinistra 8"/>
            <p:cNvSpPr/>
            <p:nvPr/>
          </p:nvSpPr>
          <p:spPr>
            <a:xfrm rot="16200000" flipV="1">
              <a:off x="9934419" y="4449621"/>
              <a:ext cx="635431" cy="42620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757" y="2999580"/>
            <a:ext cx="5860981" cy="3553620"/>
          </a:xfrm>
          <a:prstGeom prst="rect">
            <a:avLst/>
          </a:prstGeom>
        </p:spPr>
      </p:pic>
      <p:sp>
        <p:nvSpPr>
          <p:cNvPr id="12" name="Freccia a sinistra 11"/>
          <p:cNvSpPr/>
          <p:nvPr/>
        </p:nvSpPr>
        <p:spPr>
          <a:xfrm>
            <a:off x="5879255" y="4827308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sinistra 12"/>
          <p:cNvSpPr/>
          <p:nvPr/>
        </p:nvSpPr>
        <p:spPr>
          <a:xfrm>
            <a:off x="8907377" y="5112230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79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Avvio di </a:t>
            </a:r>
            <a:r>
              <a:rPr lang="it-IT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Comsol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2" y="1418014"/>
            <a:ext cx="5029415" cy="3122989"/>
          </a:xfrm>
          <a:prstGeom prst="rect">
            <a:avLst/>
          </a:prstGeom>
        </p:spPr>
      </p:pic>
      <p:sp>
        <p:nvSpPr>
          <p:cNvPr id="6" name="Freccia a sinistra 5"/>
          <p:cNvSpPr/>
          <p:nvPr/>
        </p:nvSpPr>
        <p:spPr>
          <a:xfrm>
            <a:off x="1077133" y="2750949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085" y="2779039"/>
            <a:ext cx="4703663" cy="2219164"/>
          </a:xfrm>
          <a:prstGeom prst="rect">
            <a:avLst/>
          </a:prstGeom>
        </p:spPr>
      </p:pic>
      <p:sp>
        <p:nvSpPr>
          <p:cNvPr id="8" name="Freccia a sinistra 7"/>
          <p:cNvSpPr/>
          <p:nvPr/>
        </p:nvSpPr>
        <p:spPr>
          <a:xfrm rot="5400000">
            <a:off x="3569778" y="4561668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4749666" y="232475"/>
            <a:ext cx="4150588" cy="5145437"/>
            <a:chOff x="4462947" y="1549831"/>
            <a:chExt cx="4150588" cy="5145437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2947" y="1549831"/>
              <a:ext cx="4150588" cy="5145437"/>
            </a:xfrm>
            <a:prstGeom prst="rect">
              <a:avLst/>
            </a:prstGeom>
          </p:spPr>
        </p:pic>
        <p:sp>
          <p:nvSpPr>
            <p:cNvPr id="10" name="Freccia a sinistra 9"/>
            <p:cNvSpPr/>
            <p:nvPr/>
          </p:nvSpPr>
          <p:spPr>
            <a:xfrm>
              <a:off x="6630691" y="2345410"/>
              <a:ext cx="635431" cy="42620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Freccia a sinistra 10"/>
            <p:cNvSpPr/>
            <p:nvPr/>
          </p:nvSpPr>
          <p:spPr>
            <a:xfrm>
              <a:off x="6767593" y="4411851"/>
              <a:ext cx="635431" cy="42620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Freccia a sinistra 11"/>
            <p:cNvSpPr/>
            <p:nvPr/>
          </p:nvSpPr>
          <p:spPr>
            <a:xfrm flipH="1">
              <a:off x="7333281" y="5248759"/>
              <a:ext cx="635431" cy="42620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296" y="5400433"/>
            <a:ext cx="3364446" cy="1380076"/>
          </a:xfrm>
          <a:prstGeom prst="rect">
            <a:avLst/>
          </a:prstGeom>
        </p:spPr>
      </p:pic>
      <p:sp>
        <p:nvSpPr>
          <p:cNvPr id="16" name="Freccia a sinistra 15"/>
          <p:cNvSpPr/>
          <p:nvPr/>
        </p:nvSpPr>
        <p:spPr>
          <a:xfrm flipH="1">
            <a:off x="6886414" y="6374969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1581" y="1096585"/>
            <a:ext cx="3669030" cy="2780348"/>
          </a:xfrm>
          <a:prstGeom prst="rect">
            <a:avLst/>
          </a:prstGeom>
        </p:spPr>
      </p:pic>
      <p:sp>
        <p:nvSpPr>
          <p:cNvPr id="14" name="Freccia a sinistra 13"/>
          <p:cNvSpPr/>
          <p:nvPr/>
        </p:nvSpPr>
        <p:spPr>
          <a:xfrm>
            <a:off x="9681279" y="2497812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5658" y="4273254"/>
            <a:ext cx="2591285" cy="1198000"/>
          </a:xfrm>
          <a:prstGeom prst="rect">
            <a:avLst/>
          </a:prstGeom>
        </p:spPr>
      </p:pic>
      <p:sp>
        <p:nvSpPr>
          <p:cNvPr id="19" name="Freccia a sinistra 18"/>
          <p:cNvSpPr/>
          <p:nvPr/>
        </p:nvSpPr>
        <p:spPr>
          <a:xfrm rot="5400000">
            <a:off x="10936641" y="5473486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6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Schermata di Lavoro</a:t>
            </a:r>
            <a:b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Global </a:t>
            </a:r>
            <a:r>
              <a:rPr lang="it-IT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Definitions</a:t>
            </a:r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it-IT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Wingdings" panose="05000000000000000000" pitchFamily="2" charset="2"/>
              </a:rPr>
              <a:t>Parameters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35" y="1442997"/>
            <a:ext cx="10631329" cy="5203984"/>
          </a:xfrm>
          <a:prstGeom prst="rect">
            <a:avLst/>
          </a:prstGeom>
        </p:spPr>
      </p:pic>
      <p:sp>
        <p:nvSpPr>
          <p:cNvPr id="5" name="Freccia a sinistra 4"/>
          <p:cNvSpPr/>
          <p:nvPr/>
        </p:nvSpPr>
        <p:spPr>
          <a:xfrm>
            <a:off x="2489170" y="3341075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sinistra 5"/>
          <p:cNvSpPr/>
          <p:nvPr/>
        </p:nvSpPr>
        <p:spPr>
          <a:xfrm>
            <a:off x="2377800" y="4179274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9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Parametri Generali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217" y="1752234"/>
            <a:ext cx="8327565" cy="385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2795081" cy="1325563"/>
          </a:xfrm>
        </p:spPr>
        <p:txBody>
          <a:bodyPr/>
          <a:lstStyle/>
          <a:p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Geometria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29" y="1440473"/>
            <a:ext cx="3203258" cy="453771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285" y="2066498"/>
            <a:ext cx="6882233" cy="3352434"/>
          </a:xfrm>
          <a:prstGeom prst="rect">
            <a:avLst/>
          </a:prstGeom>
        </p:spPr>
      </p:pic>
      <p:sp>
        <p:nvSpPr>
          <p:cNvPr id="5" name="Freccia a sinistra 4"/>
          <p:cNvSpPr/>
          <p:nvPr/>
        </p:nvSpPr>
        <p:spPr>
          <a:xfrm>
            <a:off x="2285388" y="2221396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4 6"/>
          <p:cNvCxnSpPr>
            <a:stCxn id="5" idx="3"/>
            <a:endCxn id="4" idx="1"/>
          </p:cNvCxnSpPr>
          <p:nvPr/>
        </p:nvCxnSpPr>
        <p:spPr>
          <a:xfrm>
            <a:off x="2920819" y="2434498"/>
            <a:ext cx="1982466" cy="1308217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3937486" y="3335125"/>
            <a:ext cx="792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Ugello</a:t>
            </a: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5045413" y="1264595"/>
            <a:ext cx="1050587" cy="453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Dominio</a:t>
            </a:r>
            <a:endParaRPr lang="it-IT" dirty="0"/>
          </a:p>
        </p:txBody>
      </p:sp>
      <p:cxnSp>
        <p:nvCxnSpPr>
          <p:cNvPr id="11" name="Connettore 4 10"/>
          <p:cNvCxnSpPr/>
          <p:nvPr/>
        </p:nvCxnSpPr>
        <p:spPr>
          <a:xfrm flipV="1">
            <a:off x="2901364" y="1491574"/>
            <a:ext cx="2124594" cy="942924"/>
          </a:xfrm>
          <a:prstGeom prst="bentConnector3">
            <a:avLst>
              <a:gd name="adj1" fmla="val 4725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ccia a sinistra 13"/>
          <p:cNvSpPr/>
          <p:nvPr/>
        </p:nvSpPr>
        <p:spPr>
          <a:xfrm>
            <a:off x="2087592" y="1796622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3887822" y="593386"/>
            <a:ext cx="1462391" cy="453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Sezione Spira</a:t>
            </a:r>
            <a:endParaRPr lang="it-IT" dirty="0"/>
          </a:p>
        </p:txBody>
      </p:sp>
      <p:cxnSp>
        <p:nvCxnSpPr>
          <p:cNvPr id="19" name="Connettore 4 18"/>
          <p:cNvCxnSpPr>
            <a:stCxn id="14" idx="3"/>
            <a:endCxn id="15" idx="1"/>
          </p:cNvCxnSpPr>
          <p:nvPr/>
        </p:nvCxnSpPr>
        <p:spPr>
          <a:xfrm flipV="1">
            <a:off x="2723023" y="820365"/>
            <a:ext cx="1164799" cy="1189359"/>
          </a:xfrm>
          <a:prstGeom prst="bentConnector3">
            <a:avLst>
              <a:gd name="adj1" fmla="val 3274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6096000" y="1258111"/>
            <a:ext cx="327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Width</a:t>
            </a:r>
            <a:r>
              <a:rPr lang="it-IT" dirty="0" smtClean="0"/>
              <a:t> 10; </a:t>
            </a:r>
            <a:r>
              <a:rPr lang="it-IT" dirty="0" err="1" smtClean="0"/>
              <a:t>Height</a:t>
            </a:r>
            <a:r>
              <a:rPr lang="it-IT" dirty="0" smtClean="0"/>
              <a:t> 10; Center 0,0; 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096000" y="5476672"/>
            <a:ext cx="4050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Width</a:t>
            </a:r>
            <a:r>
              <a:rPr lang="it-IT" dirty="0" smtClean="0"/>
              <a:t> 0.05; </a:t>
            </a:r>
            <a:r>
              <a:rPr lang="it-IT" dirty="0" err="1" smtClean="0"/>
              <a:t>Height</a:t>
            </a:r>
            <a:r>
              <a:rPr lang="it-IT" dirty="0" smtClean="0"/>
              <a:t> 0.05; Center 0,-0.025;</a:t>
            </a:r>
          </a:p>
          <a:p>
            <a:r>
              <a:rPr lang="it-IT" dirty="0" err="1" smtClean="0"/>
              <a:t>Fillet</a:t>
            </a:r>
            <a:r>
              <a:rPr lang="it-IT" dirty="0" smtClean="0"/>
              <a:t> </a:t>
            </a:r>
            <a:r>
              <a:rPr lang="it-IT" dirty="0" err="1" smtClean="0"/>
              <a:t>Radius</a:t>
            </a:r>
            <a:r>
              <a:rPr lang="it-IT" dirty="0" smtClean="0"/>
              <a:t> 0.025 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334001" y="496111"/>
            <a:ext cx="458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Radius</a:t>
            </a:r>
            <a:r>
              <a:rPr lang="it-IT" dirty="0" smtClean="0"/>
              <a:t> </a:t>
            </a:r>
            <a:r>
              <a:rPr lang="it-IT" dirty="0" err="1" smtClean="0"/>
              <a:t>Rad</a:t>
            </a:r>
            <a:r>
              <a:rPr lang="it-IT" dirty="0" smtClean="0"/>
              <a:t>; Sector Angle 360°; Center d/2,0; 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337244" y="739302"/>
            <a:ext cx="458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Radius</a:t>
            </a:r>
            <a:r>
              <a:rPr lang="it-IT" dirty="0" smtClean="0"/>
              <a:t> </a:t>
            </a:r>
            <a:r>
              <a:rPr lang="it-IT" dirty="0" err="1" smtClean="0"/>
              <a:t>Rad</a:t>
            </a:r>
            <a:r>
              <a:rPr lang="it-IT" dirty="0" smtClean="0"/>
              <a:t>; Sector Angle 360°; Center -d/2,0; </a:t>
            </a:r>
            <a:endParaRPr lang="it-IT" dirty="0"/>
          </a:p>
        </p:txBody>
      </p:sp>
      <p:sp>
        <p:nvSpPr>
          <p:cNvPr id="25" name="Freccia a sinistra 24"/>
          <p:cNvSpPr/>
          <p:nvPr/>
        </p:nvSpPr>
        <p:spPr>
          <a:xfrm flipH="1">
            <a:off x="427405" y="4241507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8414425" y="6186791"/>
            <a:ext cx="361336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/>
              <a:t>Form Union </a:t>
            </a:r>
            <a:r>
              <a:rPr lang="it-IT" sz="2800" dirty="0" smtClean="0">
                <a:sym typeface="Wingdings" panose="05000000000000000000" pitchFamily="2" charset="2"/>
              </a:rPr>
              <a:t> </a:t>
            </a:r>
            <a:r>
              <a:rPr lang="it-IT" sz="2800" dirty="0" err="1" smtClean="0">
                <a:sym typeface="Wingdings" panose="05000000000000000000" pitchFamily="2" charset="2"/>
              </a:rPr>
              <a:t>Build</a:t>
            </a:r>
            <a:r>
              <a:rPr lang="it-IT" sz="2800" dirty="0" smtClean="0">
                <a:sym typeface="Wingdings" panose="05000000000000000000" pitchFamily="2" charset="2"/>
              </a:rPr>
              <a:t> </a:t>
            </a:r>
            <a:r>
              <a:rPr lang="it-IT" sz="2800" dirty="0" err="1" smtClean="0">
                <a:sym typeface="Wingdings" panose="05000000000000000000" pitchFamily="2" charset="2"/>
              </a:rPr>
              <a:t>All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1770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2466753" cy="1325563"/>
          </a:xfrm>
        </p:spPr>
        <p:txBody>
          <a:bodyPr/>
          <a:lstStyle/>
          <a:p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Materiali</a:t>
            </a:r>
            <a:endParaRPr lang="it-IT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25" y="1596525"/>
            <a:ext cx="3046095" cy="3234690"/>
          </a:xfrm>
          <a:prstGeom prst="rect">
            <a:avLst/>
          </a:prstGeom>
        </p:spPr>
      </p:pic>
      <p:sp>
        <p:nvSpPr>
          <p:cNvPr id="4" name="Freccia a sinistra 3"/>
          <p:cNvSpPr/>
          <p:nvPr/>
        </p:nvSpPr>
        <p:spPr>
          <a:xfrm>
            <a:off x="1951414" y="2628744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769" y="651510"/>
            <a:ext cx="5312093" cy="2777490"/>
          </a:xfrm>
          <a:prstGeom prst="rect">
            <a:avLst/>
          </a:prstGeom>
        </p:spPr>
      </p:pic>
      <p:sp>
        <p:nvSpPr>
          <p:cNvPr id="7" name="Freccia a sinistra 6"/>
          <p:cNvSpPr/>
          <p:nvPr/>
        </p:nvSpPr>
        <p:spPr>
          <a:xfrm>
            <a:off x="7733153" y="2297495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920" y="889650"/>
            <a:ext cx="3626168" cy="227171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64" y="3927952"/>
            <a:ext cx="3328988" cy="2331720"/>
          </a:xfrm>
          <a:prstGeom prst="rect">
            <a:avLst/>
          </a:prstGeom>
        </p:spPr>
      </p:pic>
      <p:sp>
        <p:nvSpPr>
          <p:cNvPr id="9" name="Freccia a sinistra 8"/>
          <p:cNvSpPr/>
          <p:nvPr/>
        </p:nvSpPr>
        <p:spPr>
          <a:xfrm>
            <a:off x="6873555" y="5037329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9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749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Modulo Magnetico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4" y="761557"/>
            <a:ext cx="4817244" cy="232188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379" y="1089836"/>
            <a:ext cx="5876705" cy="147703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031" y="3429000"/>
            <a:ext cx="3162965" cy="24617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245" y="2771222"/>
            <a:ext cx="3170941" cy="19709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7613" y="3191428"/>
            <a:ext cx="3165622" cy="194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0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97" y="801540"/>
            <a:ext cx="6013609" cy="525492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76177"/>
          </a:xfrm>
        </p:spPr>
        <p:txBody>
          <a:bodyPr/>
          <a:lstStyle/>
          <a:p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Risoluzione Campo Magnetico</a:t>
            </a:r>
            <a:endParaRPr lang="it-IT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Freccia a sinistra 3"/>
          <p:cNvSpPr/>
          <p:nvPr/>
        </p:nvSpPr>
        <p:spPr>
          <a:xfrm rot="5400000">
            <a:off x="3908522" y="4358856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sinistra 4"/>
          <p:cNvSpPr/>
          <p:nvPr/>
        </p:nvSpPr>
        <p:spPr>
          <a:xfrm rot="5400000">
            <a:off x="3593089" y="2081146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523" y="1830330"/>
            <a:ext cx="6009067" cy="2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1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35" y="1093694"/>
            <a:ext cx="7671547" cy="482824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Avvio del Calcolo</a:t>
            </a:r>
            <a:endParaRPr lang="it-IT" dirty="0"/>
          </a:p>
        </p:txBody>
      </p:sp>
      <p:sp>
        <p:nvSpPr>
          <p:cNvPr id="4" name="Freccia a sinistra 3"/>
          <p:cNvSpPr/>
          <p:nvPr/>
        </p:nvSpPr>
        <p:spPr>
          <a:xfrm>
            <a:off x="2058990" y="5061168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sinistra 5"/>
          <p:cNvSpPr/>
          <p:nvPr/>
        </p:nvSpPr>
        <p:spPr>
          <a:xfrm>
            <a:off x="4685649" y="2948485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sinistra 7"/>
          <p:cNvSpPr/>
          <p:nvPr/>
        </p:nvSpPr>
        <p:spPr>
          <a:xfrm>
            <a:off x="4754378" y="4098956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sinistra 8"/>
          <p:cNvSpPr/>
          <p:nvPr/>
        </p:nvSpPr>
        <p:spPr>
          <a:xfrm>
            <a:off x="2973390" y="2150626"/>
            <a:ext cx="635431" cy="4262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8533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3601</TotalTime>
  <Words>98</Words>
  <Application>Microsoft Office PowerPoint</Application>
  <PresentationFormat>Widescreen</PresentationFormat>
  <Paragraphs>26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di Office</vt:lpstr>
      <vt:lpstr>Magneto-Idro-Dinamica Lezione 5: Applicazione del Metodo agli Elementi Finiti</vt:lpstr>
      <vt:lpstr>Avvio di Comsol</vt:lpstr>
      <vt:lpstr>Schermata di Lavoro  Global Definitions  Parameters</vt:lpstr>
      <vt:lpstr>Parametri Generali</vt:lpstr>
      <vt:lpstr>Geometria</vt:lpstr>
      <vt:lpstr>Materiali</vt:lpstr>
      <vt:lpstr>Modulo Magnetico</vt:lpstr>
      <vt:lpstr>Risoluzione Campo Magnetico</vt:lpstr>
      <vt:lpstr>Avvio del Calcolo</vt:lpstr>
      <vt:lpstr>Analisi dei Risultati – Campo B</vt:lpstr>
      <vt:lpstr>Analisi dei Risultati – Corrente</vt:lpstr>
      <vt:lpstr>Modulo Flusso Laminare</vt:lpstr>
      <vt:lpstr>Inlet</vt:lpstr>
      <vt:lpstr>Outlet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Magneto-Idro-Dinamica</dc:title>
  <dc:creator>Augusto Montisci</dc:creator>
  <cp:lastModifiedBy>Augusto Montisci</cp:lastModifiedBy>
  <cp:revision>184</cp:revision>
  <dcterms:created xsi:type="dcterms:W3CDTF">2017-02-19T20:59:26Z</dcterms:created>
  <dcterms:modified xsi:type="dcterms:W3CDTF">2018-02-16T07:55:47Z</dcterms:modified>
</cp:coreProperties>
</file>