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0" autoAdjust="0"/>
    <p:restoredTop sz="67729" autoAdjust="0"/>
  </p:normalViewPr>
  <p:slideViewPr>
    <p:cSldViewPr snapToGrid="0" showGuides="1">
      <p:cViewPr varScale="1">
        <p:scale>
          <a:sx n="35" d="100"/>
          <a:sy n="35" d="100"/>
        </p:scale>
        <p:origin x="1114" y="12"/>
      </p:cViewPr>
      <p:guideLst>
        <p:guide orient="horz" pos="2160"/>
        <p:guide pos="3840"/>
      </p:guideLst>
    </p:cSldViewPr>
  </p:slideViewPr>
  <p:notesTextViewPr>
    <p:cViewPr>
      <p:scale>
        <a:sx n="1" d="1"/>
        <a:sy n="1" d="1"/>
      </p:scale>
      <p:origin x="0" y="-40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A1BE1-86B8-4DA4-83FD-A1F064970039}" type="datetimeFigureOut">
              <a:rPr lang="it-IT" smtClean="0"/>
              <a:t>14/02/2018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603CC-E7AF-45B3-AF2C-4D326E0DAB72}" type="slidenum">
              <a:rPr lang="it-IT" smtClean="0"/>
              <a:t>‹N›</a:t>
            </a:fld>
            <a:endParaRPr lang="it-IT"/>
          </a:p>
        </p:txBody>
      </p:sp>
    </p:spTree>
    <p:extLst>
      <p:ext uri="{BB962C8B-B14F-4D97-AF65-F5344CB8AC3E}">
        <p14:creationId xmlns:p14="http://schemas.microsoft.com/office/powerpoint/2010/main" val="95887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nostra lezione di oggi riguarda l’applicazione della MHD alla </a:t>
            </a:r>
            <a:r>
              <a:rPr lang="it-IT" dirty="0" err="1" smtClean="0"/>
              <a:t>processazione</a:t>
            </a:r>
            <a:r>
              <a:rPr lang="it-IT" dirty="0" smtClean="0"/>
              <a:t> dei materiali. Come</a:t>
            </a:r>
            <a:r>
              <a:rPr lang="it-IT" baseline="0" dirty="0" smtClean="0"/>
              <a:t> abbiamo avuto modo di vedere, questo ambito non esaurisce le tematiche relative a questa disciplina, ma sicuramente ne comprende una grande parte, sia per quanto riguarda i temi di ricerca, sia per quanto riguarda le applicazioni industriali. Con ciò, l’ambito stesso si articola in una molteplicità di singole applicazioni, per cui ancora una volta siamo costretti ad operare una scelta degli argomenti da trattare, non essendo possibile, per ragioni di tempo, anche solo elencarle tutte.</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1</a:t>
            </a:fld>
            <a:endParaRPr lang="it-IT"/>
          </a:p>
        </p:txBody>
      </p:sp>
    </p:spTree>
    <p:extLst>
      <p:ext uri="{BB962C8B-B14F-4D97-AF65-F5344CB8AC3E}">
        <p14:creationId xmlns:p14="http://schemas.microsoft.com/office/powerpoint/2010/main" val="1843291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Lo sviluppo</a:t>
            </a:r>
            <a:r>
              <a:rPr lang="it-IT" baseline="0" dirty="0" smtClean="0"/>
              <a:t> della tecnologia dei superconduttori ha aperto la strada ad applicazioni che prima non erano percorribili, perché erano necessari campi magnetici molto intensi. </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10</a:t>
            </a:fld>
            <a:endParaRPr lang="it-IT"/>
          </a:p>
        </p:txBody>
      </p:sp>
    </p:spTree>
    <p:extLst>
      <p:ext uri="{BB962C8B-B14F-4D97-AF65-F5344CB8AC3E}">
        <p14:creationId xmlns:p14="http://schemas.microsoft.com/office/powerpoint/2010/main" val="1299004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 esempio nell’elettrodeposizione dei cristalli. Il campo magnetico permette di modificare con precisione le concentrazioni del soluto in prossimità</a:t>
            </a:r>
            <a:r>
              <a:rPr lang="it-IT" baseline="0" dirty="0" smtClean="0"/>
              <a:t> della superficie sulla quale si deposita il materiale…</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11</a:t>
            </a:fld>
            <a:endParaRPr lang="it-IT"/>
          </a:p>
        </p:txBody>
      </p:sp>
    </p:spTree>
    <p:extLst>
      <p:ext uri="{BB962C8B-B14F-4D97-AF65-F5344CB8AC3E}">
        <p14:creationId xmlns:p14="http://schemas.microsoft.com/office/powerpoint/2010/main" val="2715117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Lo</a:t>
            </a:r>
            <a:r>
              <a:rPr lang="it-IT" baseline="0" dirty="0" smtClean="0"/>
              <a:t> schema riportato in questa slide ci offre un quadro di come si articola la disciplina dell’</a:t>
            </a:r>
            <a:r>
              <a:rPr lang="it-IT" baseline="0" dirty="0" err="1" smtClean="0"/>
              <a:t>elettroprocessazione</a:t>
            </a:r>
            <a:r>
              <a:rPr lang="it-IT" baseline="0" dirty="0" smtClean="0"/>
              <a:t> dei materiali. Questa prende le mosse da diverse discipline, anzitutto la magnetofluidodinamica, che come sappiamo è a sua volte la sintesi delle leggi dell’elettromagnetismo e della meccanica dei fluidi, e per l’altro verso dei processi metallurgici, che richiedono la sintesi delle leggi della termodinamica, dei fenomeni di trasporto  e </a:t>
            </a:r>
            <a:r>
              <a:rPr lang="it-IT" baseline="0" dirty="0" err="1" smtClean="0"/>
              <a:t>dela</a:t>
            </a:r>
            <a:r>
              <a:rPr lang="it-IT" baseline="0" dirty="0" smtClean="0"/>
              <a:t> scienza dei materiali.</a:t>
            </a:r>
          </a:p>
          <a:p>
            <a:r>
              <a:rPr lang="it-IT" dirty="0" smtClean="0"/>
              <a:t>La</a:t>
            </a:r>
            <a:r>
              <a:rPr lang="it-IT" baseline="0" dirty="0" smtClean="0"/>
              <a:t> disciplina poi si articola in diversi tipi di applicazioni che possiamo classificare in funzione del tipo di processo, quindi possiamo avere applicazioni per il controllo della forma, per il controllo del flusso, per la diagnosi non intrusiva, per la generazione di calore. A seconda dei casi, uno stesso processo può rientrare in più categorie, come avviene nel caso dei crogioli a freddo, dove la finalità del processo è sia quello di far levitare la carica sia di riscaldarla fino a farla fondere. In più, come abbiamo visto, i campi magnetici possono essere usati per esercitare una pressione sul bagno fuso, in modo da modellare il pezzo evitando ogni tipo di contatto con utensili che potrebbero causare inclusioni o deformazioni localizzate della </a:t>
            </a:r>
            <a:r>
              <a:rPr lang="it-IT" baseline="0" smtClean="0"/>
              <a:t>superficie esterna</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16</a:t>
            </a:fld>
            <a:endParaRPr lang="it-IT"/>
          </a:p>
        </p:txBody>
      </p:sp>
    </p:spTree>
    <p:extLst>
      <p:ext uri="{BB962C8B-B14F-4D97-AF65-F5344CB8AC3E}">
        <p14:creationId xmlns:p14="http://schemas.microsoft.com/office/powerpoint/2010/main" val="388514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Possiamo anzitutto fare una prima classificazione</a:t>
            </a:r>
            <a:r>
              <a:rPr lang="it-IT" baseline="0" dirty="0" smtClean="0"/>
              <a:t> delle tecnologie che rientrano in questa categoria, per poi procedere con un’analisi più dettagliata di ciascun argomento. Analizzeremo quindi alcuni esempi per illustrare in che modo il campo magnetico può essere utilizzato in ciascuna tecnologia</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2</a:t>
            </a:fld>
            <a:endParaRPr lang="it-IT"/>
          </a:p>
        </p:txBody>
      </p:sp>
    </p:spTree>
    <p:extLst>
      <p:ext uri="{BB962C8B-B14F-4D97-AF65-F5344CB8AC3E}">
        <p14:creationId xmlns:p14="http://schemas.microsoft.com/office/powerpoint/2010/main" val="361382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Vediamo qui un elenco</a:t>
            </a:r>
            <a:r>
              <a:rPr lang="it-IT" baseline="0" dirty="0" smtClean="0"/>
              <a:t> degli effetti che possiamo produrre in un materiale conduttore attraverso l’applicazione di campi magnetici.</a:t>
            </a:r>
          </a:p>
          <a:p>
            <a:r>
              <a:rPr lang="it-IT" baseline="0" dirty="0" smtClean="0"/>
              <a:t>Anzitutto per modellare un bagno fuso di un materiale per poi procedere alla sua solidificazione mediante raffreddamento, in sostanza realizzando un calco magnetico. Si sfrutta in questo caso la pressione esercitata da un campo magnetico, proporzionale al quadrato del campo di induzione magnetica.</a:t>
            </a:r>
          </a:p>
          <a:p>
            <a:r>
              <a:rPr lang="it-IT" baseline="0" dirty="0" smtClean="0"/>
              <a:t>Si può usare il campo magnetico per guidare il fluido, in pratica estendendo l’applicazione del principio di funzionamento della pompa, in questo caso attribuendo al percorso del fluido dei percorsi assegnati</a:t>
            </a:r>
          </a:p>
          <a:p>
            <a:r>
              <a:rPr lang="it-IT" dirty="0" smtClean="0"/>
              <a:t>Possiamo</a:t>
            </a:r>
            <a:r>
              <a:rPr lang="it-IT" baseline="0" dirty="0" smtClean="0"/>
              <a:t> utilizzare il campo magnetico per attenuare il moto locale del fluido, sfruttando il fatto che un fluido conduttore che si muove in un campo magnetico diventa sede di una corrente indotta che, interagendo con il campo magnetico, per la conservazione dell’energia tenderà ad opporsi alla causa che l’ha generato, </a:t>
            </a:r>
            <a:r>
              <a:rPr lang="it-IT" baseline="0" dirty="0" err="1" smtClean="0"/>
              <a:t>quind</a:t>
            </a:r>
            <a:r>
              <a:rPr lang="it-IT" baseline="0" dirty="0" smtClean="0"/>
              <a:t> in questo caso la velocità</a:t>
            </a:r>
          </a:p>
          <a:p>
            <a:r>
              <a:rPr lang="it-IT" baseline="0" dirty="0" smtClean="0"/>
              <a:t>Possiamo far levitare gli oggetti, ciò che occorre è che all’interno del corpo circoli una corrente che, interagendo con il campo magnetico esterno, compensi la forza di attrazione terrestre</a:t>
            </a:r>
          </a:p>
          <a:p>
            <a:r>
              <a:rPr lang="it-IT" baseline="0" dirty="0" smtClean="0"/>
              <a:t>Nello </a:t>
            </a:r>
            <a:r>
              <a:rPr lang="it-IT" baseline="0" dirty="0" err="1" smtClean="0"/>
              <a:t>splashing</a:t>
            </a:r>
            <a:r>
              <a:rPr lang="it-IT" baseline="0" dirty="0" smtClean="0"/>
              <a:t> sfruttiamo il medesimo principio, cioè l’interazione tra una corrente che circola nel fluido e un campo magnetico esterno applicato, ma in questo caso la forza impressa è molto maggiore che nel caso precedente</a:t>
            </a:r>
          </a:p>
          <a:p>
            <a:r>
              <a:rPr lang="it-IT" baseline="0" dirty="0" smtClean="0"/>
              <a:t>Il riscaldamento si ottiene semplicemente per  effetto Joule, laddove la corrente può essere impressa per induzione. Questo effetto viene combinato con quello della levitazione nei crogioli a freddo.</a:t>
            </a:r>
          </a:p>
          <a:p>
            <a:r>
              <a:rPr lang="it-IT" baseline="0" dirty="0" smtClean="0"/>
              <a:t>Infine, attraverso i campi magnetici è possibile orientare i cristalli di materiali con diverse finalità, per esempio nella produzione dei nuclei di ferro a grani orientati dei trasformatori</a:t>
            </a:r>
          </a:p>
          <a:p>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3</a:t>
            </a:fld>
            <a:endParaRPr lang="it-IT"/>
          </a:p>
        </p:txBody>
      </p:sp>
    </p:spTree>
    <p:extLst>
      <p:ext uri="{BB962C8B-B14F-4D97-AF65-F5344CB8AC3E}">
        <p14:creationId xmlns:p14="http://schemas.microsoft.com/office/powerpoint/2010/main" val="130895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Cominciamo col</a:t>
            </a:r>
            <a:r>
              <a:rPr lang="it-IT" baseline="0" dirty="0" smtClean="0"/>
              <a:t> vedere due importanti applicazioni dei campi in alta frequenza.</a:t>
            </a:r>
          </a:p>
          <a:p>
            <a:r>
              <a:rPr lang="it-IT" baseline="0" dirty="0" smtClean="0"/>
              <a:t>La prima riguarda il processo per il miglioramento della qualità della superficie delle lastre di acciaio. Se si riesce ad appianare le irregolarità della superficie si ottiene un grande risparmio di energia, perché in alternativa le lastre devono essere nuovamente riscaldate e le superfici trattate. A questo scopo si ricorre spesso all’</a:t>
            </a:r>
            <a:r>
              <a:rPr lang="it-IT" baseline="0" dirty="0" err="1" smtClean="0"/>
              <a:t>ElectroMagnetic</a:t>
            </a:r>
            <a:r>
              <a:rPr lang="it-IT" baseline="0" dirty="0" smtClean="0"/>
              <a:t> Casting (EMC), dove il metallo fuso è confinato dal campo magnetico, anziché dalle pareti del crogiolo, dove l’interfaccia solido-liquido è sede della maggior parte dei difetti. Il problema è che non tutti i metalli sono adeguati a questo tipo di processo. Esso viene comunemente utilizzato per l’alluminio, mentre è di difficile applicazione all’acciaio, a causa della maggiore densità e della rapidità del processo di raffreddamento. In questi casi, si può ricorrere a campi magnetici in alta frequenza, che hanno mostrato una buona efficacia per il controllo delle irregolarità, sia nel contatto con la parete sia nel menisco. In particolare, per quanto riguarda quest’ultimo, si è rilevato che sincronizzando il campo magnetico con le frequenze che spontaneamente si manifestano sulla superficie libera del metallo fuso, la pressione magnetica produce un’interferenza distruttiva delle onde. Questa tecnica prende il nome di Soft </a:t>
            </a:r>
            <a:r>
              <a:rPr lang="it-IT" baseline="0" dirty="0" err="1" smtClean="0"/>
              <a:t>Contacting</a:t>
            </a:r>
            <a:r>
              <a:rPr lang="it-IT" baseline="0" dirty="0" smtClean="0"/>
              <a:t> </a:t>
            </a:r>
            <a:r>
              <a:rPr lang="it-IT" baseline="0" dirty="0" err="1" smtClean="0"/>
              <a:t>Solidification</a:t>
            </a:r>
            <a:r>
              <a:rPr lang="it-IT" baseline="0" dirty="0" smtClean="0"/>
              <a:t>, e nella foto riportata qui sotto potete osservarne gli effetti</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4</a:t>
            </a:fld>
            <a:endParaRPr lang="it-IT"/>
          </a:p>
        </p:txBody>
      </p:sp>
    </p:spTree>
    <p:extLst>
      <p:ext uri="{BB962C8B-B14F-4D97-AF65-F5344CB8AC3E}">
        <p14:creationId xmlns:p14="http://schemas.microsoft.com/office/powerpoint/2010/main" val="2103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crogiolo a freddo è una delle più comuni applicazioni che fanno uso della pressione</a:t>
            </a:r>
            <a:r>
              <a:rPr lang="it-IT" baseline="0" dirty="0" smtClean="0"/>
              <a:t> magnetica in metallurgia. Qui in figura potete osservare le parti che costituiscono il dispositivo e al tempo stesso il principio di funzionamento. Abbiamo il crogiolo vero e proprio, con una parete che di norma non è impermeabile, perché la sua funziona non è quella di contenere il bagno fuso, ma quello di contenere le parti solide prima che questa vengano fuse. Le pareti vengono di norma raffreddate, in quanto il materiale non resiste alle alte temperature, mediante un circuito di raffreddamento interno. Il campo magnetico viene impresso tramite una bobina esterna. Questo campo magnetico causa la levitazione della carica, su cui viene indotta una corrente dalla componente in alta frequenza del campo. Il metallo a questo punto fonde per il calore che sviluppo per effetto Joule. Questa tecnologia può essere combinata con quella che viene detta Precise Casting, nella quale la pressione magnetica viene esercitata in modo da assegnare al pezzo la forma desiderata. In questa foto potete vedere la qualità della fattura della girante di una turbina. L’aspetto notevole è che il pezzo deriva da un unico bagno fuso, il che aumenta notevolmente la resistenza alle sollecitazioni</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5</a:t>
            </a:fld>
            <a:endParaRPr lang="it-IT"/>
          </a:p>
        </p:txBody>
      </p:sp>
    </p:spTree>
    <p:extLst>
      <p:ext uri="{BB962C8B-B14F-4D97-AF65-F5344CB8AC3E}">
        <p14:creationId xmlns:p14="http://schemas.microsoft.com/office/powerpoint/2010/main" val="378304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Veniamo ora all’uso di campi magnetici statici per migliorare la qualità</a:t>
            </a:r>
            <a:r>
              <a:rPr lang="it-IT" baseline="0" dirty="0" smtClean="0"/>
              <a:t> del processo siderurgico.</a:t>
            </a:r>
          </a:p>
          <a:p>
            <a:r>
              <a:rPr lang="it-IT" baseline="0" dirty="0" smtClean="0"/>
              <a:t>Vediamo prima quello che viene chiamato freno elettromagnetico, anche se il nome richiama più il sistema di frenatura delle automobili. In questo caso, invece, ciò che viene frenato sono i movimenti indesiderati del bagno fuso. Qualunque spostamento localizzato con una componente non parallela al campo applicato determina una forza elettromotrice e quindi una circolazione di corrente che agisce come freno. Invece, i movimenti paralleli al campo non vengono smorzati</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6</a:t>
            </a:fld>
            <a:endParaRPr lang="it-IT"/>
          </a:p>
        </p:txBody>
      </p:sp>
    </p:spTree>
    <p:extLst>
      <p:ext uri="{BB962C8B-B14F-4D97-AF65-F5344CB8AC3E}">
        <p14:creationId xmlns:p14="http://schemas.microsoft.com/office/powerpoint/2010/main" val="152840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campi magnetostatici trovano impiego anche per la produzione di</a:t>
            </a:r>
            <a:r>
              <a:rPr lang="it-IT" baseline="0" dirty="0" smtClean="0"/>
              <a:t> lastre bimetalliche. Come potete immaginare, la difficoltà di mantenere separati i due metalli è tanto maggiore quanto più le temperature di fusione sono simili. In figura vedete rappresentato lo schema di principio del processo. I due metalli fusi vengono immersi nel crogiolo a diverse profondità, e una bobina esterna sostiene il bagno superiore in modo che non si mescoli con quello sottostante, né che le onde producano una parziale compenetrazione degli strati. Nella foto potete osservare il risultato ottenuto con questo metodo nella realizzazione di una lastra bimetallica con la parte superiore e inferiore di acciaio 18-8 e quella interna in acciaio normale. Come si può osservare, la superficie di separazione tra i due metalli è </a:t>
            </a:r>
            <a:r>
              <a:rPr lang="it-IT" baseline="0" smtClean="0"/>
              <a:t>molto netta.</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7</a:t>
            </a:fld>
            <a:endParaRPr lang="it-IT"/>
          </a:p>
        </p:txBody>
      </p:sp>
    </p:spTree>
    <p:extLst>
      <p:ext uri="{BB962C8B-B14F-4D97-AF65-F5344CB8AC3E}">
        <p14:creationId xmlns:p14="http://schemas.microsoft.com/office/powerpoint/2010/main" val="216991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Cambiamo tipo di applicazione.</a:t>
            </a:r>
            <a:r>
              <a:rPr lang="it-IT" baseline="0" dirty="0" smtClean="0"/>
              <a:t> Nella metallurgia diventa sempre più pressante l’esigenza di produrre materiali con un elevato grado di purezza, ed è quindi importante sviluppare metodi che consentono di estrarre i corpi estranei dal bagno fuso, che inevitabilmente si mescolano al metallo durante il processo. </a:t>
            </a:r>
          </a:p>
          <a:p>
            <a:r>
              <a:rPr lang="it-IT" baseline="0" dirty="0" smtClean="0"/>
              <a:t>Quello che vedete raffigurato in questa figura è un sistema che vi permette di eliminare inclusioni di materiali non conduttori. Il bagno fuso viene sottoposto ad una corrente elettrica e ad un campo magnetico statico, producendo nel metallo fuso forza di Laplace che agisce solo sul materiale conduttore e non sull’inclusione. L’inclusione è perciò soggetta ad una spinta del tutto analoga alla spinta di Archimede, e infatti tale spinta prende il nome di Forza di Archimede Elettromagnetica.</a:t>
            </a:r>
          </a:p>
          <a:p>
            <a:r>
              <a:rPr lang="it-IT" baseline="0" dirty="0" smtClean="0"/>
              <a:t>Nella seconda figura vediamo un setup sperimentale che dimostra l’efficacia del metodo. Abbiamo un tubo a U pieno di una soluzione acquosa di Cloruro di Sodio, nel quale sono immerse delle particelle di polietilene. Attraverso le due aperture del tubo, viene applicata una differenza di potenziale alla soluzione, e facendo circolare una corrente elettrica che segue il profilo del tubo. Lo stesso tubo viene sottoposto ad un campo magnetico statico nella regione intermedia. La corrente elettrica circola in direzioni opposte nei due tratti del tubo immersi nel campo magnetico, e infatti sperimentalmente si osserva che le particelle di polietilene si accumulano in direzioni opposte nei due tratti, verso l’esterno della U o verso il suo interno, a seconda della direzione del campo magnetico impresso.</a:t>
            </a:r>
          </a:p>
          <a:p>
            <a:r>
              <a:rPr lang="it-IT" baseline="0" dirty="0" smtClean="0"/>
              <a:t>Esperimenti in questo senso sono stati compiuti con materiali di maggiori interesse pratico, come per esempio la rimozione di particelle di ossido di alluminio da un bagno fuso di Stagno, confermando i risultati.</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8</a:t>
            </a:fld>
            <a:endParaRPr lang="it-IT"/>
          </a:p>
        </p:txBody>
      </p:sp>
    </p:spTree>
    <p:extLst>
      <p:ext uri="{BB962C8B-B14F-4D97-AF65-F5344CB8AC3E}">
        <p14:creationId xmlns:p14="http://schemas.microsoft.com/office/powerpoint/2010/main" val="101446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variante di questo metodo è il sistema che vediamo rappresentato in questa slide. In questo caso abbiamo un campo magnetico viaggiante in direzione ortogonale</a:t>
            </a:r>
            <a:r>
              <a:rPr lang="it-IT" baseline="0" dirty="0" smtClean="0"/>
              <a:t> alla direzione del flusso. Il campo induce una corrente elettrica nel fluido che interagisce con il campo stesso, producendo una spinta di Laplace in direzione ortogonale al flusso. Il principio è il medesimo descritto in precedenza, ma ha il vantaggio della semplicità, perché non è necessario iniettare la corrente direttamente nel bagno fuso, come visto in precedenza. In foto potete osservare l’effetto ottenuto nel quale si è ottenuta la separazione di particelle di ossido di Alluminio da un bagno di Alluminio fuso.</a:t>
            </a:r>
            <a:endParaRPr lang="it-IT" dirty="0"/>
          </a:p>
        </p:txBody>
      </p:sp>
      <p:sp>
        <p:nvSpPr>
          <p:cNvPr id="4" name="Segnaposto numero diapositiva 3"/>
          <p:cNvSpPr>
            <a:spLocks noGrp="1"/>
          </p:cNvSpPr>
          <p:nvPr>
            <p:ph type="sldNum" sz="quarter" idx="10"/>
          </p:nvPr>
        </p:nvSpPr>
        <p:spPr/>
        <p:txBody>
          <a:bodyPr/>
          <a:lstStyle/>
          <a:p>
            <a:fld id="{AEF603CC-E7AF-45B3-AF2C-4D326E0DAB72}" type="slidenum">
              <a:rPr lang="it-IT" smtClean="0"/>
              <a:t>9</a:t>
            </a:fld>
            <a:endParaRPr lang="it-IT"/>
          </a:p>
        </p:txBody>
      </p:sp>
    </p:spTree>
    <p:extLst>
      <p:ext uri="{BB962C8B-B14F-4D97-AF65-F5344CB8AC3E}">
        <p14:creationId xmlns:p14="http://schemas.microsoft.com/office/powerpoint/2010/main" val="97175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6A74352-471B-4158-9CC0-1B998AA841A7}" type="datetimeFigureOut">
              <a:rPr lang="it-IT" smtClean="0"/>
              <a:t>14/02/2018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422403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A74352-471B-4158-9CC0-1B998AA841A7}" type="datetimeFigureOut">
              <a:rPr lang="it-IT" smtClean="0"/>
              <a:t>14/02/2018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242089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A74352-471B-4158-9CC0-1B998AA841A7}" type="datetimeFigureOut">
              <a:rPr lang="it-IT" smtClean="0"/>
              <a:t>14/02/2018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119200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A74352-471B-4158-9CC0-1B998AA841A7}" type="datetimeFigureOut">
              <a:rPr lang="it-IT" smtClean="0"/>
              <a:t>14/02/2018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138948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6A74352-471B-4158-9CC0-1B998AA841A7}" type="datetimeFigureOut">
              <a:rPr lang="it-IT" smtClean="0"/>
              <a:t>14/02/2018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776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6A74352-471B-4158-9CC0-1B998AA841A7}" type="datetimeFigureOut">
              <a:rPr lang="it-IT" smtClean="0"/>
              <a:t>14/02/2018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194790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6A74352-471B-4158-9CC0-1B998AA841A7}" type="datetimeFigureOut">
              <a:rPr lang="it-IT" smtClean="0"/>
              <a:t>14/02/2018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290090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6A74352-471B-4158-9CC0-1B998AA841A7}" type="datetimeFigureOut">
              <a:rPr lang="it-IT" smtClean="0"/>
              <a:t>14/02/2018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309591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A74352-471B-4158-9CC0-1B998AA841A7}" type="datetimeFigureOut">
              <a:rPr lang="it-IT" smtClean="0"/>
              <a:t>14/02/2018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126230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A74352-471B-4158-9CC0-1B998AA841A7}" type="datetimeFigureOut">
              <a:rPr lang="it-IT" smtClean="0"/>
              <a:t>14/02/2018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407784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A74352-471B-4158-9CC0-1B998AA841A7}" type="datetimeFigureOut">
              <a:rPr lang="it-IT" smtClean="0"/>
              <a:t>14/02/2018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2AE8461-0907-47B7-87C0-F642BDF45992}" type="slidenum">
              <a:rPr lang="it-IT" smtClean="0"/>
              <a:t>‹N›</a:t>
            </a:fld>
            <a:endParaRPr lang="it-IT"/>
          </a:p>
        </p:txBody>
      </p:sp>
    </p:spTree>
    <p:extLst>
      <p:ext uri="{BB962C8B-B14F-4D97-AF65-F5344CB8AC3E}">
        <p14:creationId xmlns:p14="http://schemas.microsoft.com/office/powerpoint/2010/main" val="159214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92D050"/>
            </a:gs>
            <a:gs pos="83000">
              <a:srgbClr val="92D050"/>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74352-471B-4158-9CC0-1B998AA841A7}" type="datetimeFigureOut">
              <a:rPr lang="it-IT" smtClean="0"/>
              <a:t>14/02/2018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E8461-0907-47B7-87C0-F642BDF45992}" type="slidenum">
              <a:rPr lang="it-IT" smtClean="0"/>
              <a:t>‹N›</a:t>
            </a:fld>
            <a:endParaRPr lang="it-IT"/>
          </a:p>
        </p:txBody>
      </p:sp>
    </p:spTree>
    <p:extLst>
      <p:ext uri="{BB962C8B-B14F-4D97-AF65-F5344CB8AC3E}">
        <p14:creationId xmlns:p14="http://schemas.microsoft.com/office/powerpoint/2010/main" val="53557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15.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hyperlink" Target="https://www.youtube.com/watch?v=wrDL9ikwrsk"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hyperlink" Target="https://www.google.it/search?q=bismuth+crystals&amp;rlz=1C1CHWA_itIT636IT636&amp;biw=1325&amp;bih=562&amp;tbm=isch&amp;source=lnms&amp;sa=X&amp;sqi=2&amp;pjf=1&amp;ved=0ahUKEwiF4Jni4KXSAhXDPxoKHaFPAjsQ_AUIBigB" TargetMode="Externa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youtube.com/watch?v=yRWGprqs5i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err="1" smtClean="0">
                <a:ln w="9525">
                  <a:solidFill>
                    <a:schemeClr val="bg1"/>
                  </a:solidFill>
                  <a:prstDash val="solid"/>
                </a:ln>
                <a:effectLst>
                  <a:outerShdw blurRad="12700" dist="38100" dir="2700000" algn="tl" rotWithShape="0">
                    <a:schemeClr val="bg1">
                      <a:lumMod val="50000"/>
                    </a:schemeClr>
                  </a:outerShdw>
                </a:effectLst>
              </a:rPr>
              <a:t>Magneto</a:t>
            </a:r>
            <a:r>
              <a:rPr lang="it-IT" b="1" dirty="0" smtClean="0">
                <a:ln w="9525">
                  <a:solidFill>
                    <a:schemeClr val="bg1"/>
                  </a:solidFill>
                  <a:prstDash val="solid"/>
                </a:ln>
                <a:effectLst>
                  <a:outerShdw blurRad="12700" dist="38100" dir="2700000" algn="tl" rotWithShape="0">
                    <a:schemeClr val="bg1">
                      <a:lumMod val="50000"/>
                    </a:schemeClr>
                  </a:outerShdw>
                </a:effectLst>
              </a:rPr>
              <a:t>-Idro-Dinamica</a:t>
            </a:r>
            <a:br>
              <a:rPr lang="it-IT" b="1" dirty="0" smtClean="0">
                <a:ln w="9525">
                  <a:solidFill>
                    <a:schemeClr val="bg1"/>
                  </a:solidFill>
                  <a:prstDash val="solid"/>
                </a:ln>
                <a:effectLst>
                  <a:outerShdw blurRad="12700" dist="38100" dir="2700000" algn="tl" rotWithShape="0">
                    <a:schemeClr val="bg1">
                      <a:lumMod val="50000"/>
                    </a:schemeClr>
                  </a:outerShdw>
                </a:effectLst>
              </a:rPr>
            </a:br>
            <a:r>
              <a:rPr lang="it-IT" b="1" dirty="0" smtClean="0">
                <a:ln w="9525">
                  <a:solidFill>
                    <a:schemeClr val="bg1"/>
                  </a:solidFill>
                  <a:prstDash val="solid"/>
                </a:ln>
                <a:effectLst>
                  <a:outerShdw blurRad="12700" dist="38100" dir="2700000" algn="tl" rotWithShape="0">
                    <a:schemeClr val="bg1">
                      <a:lumMod val="50000"/>
                    </a:schemeClr>
                  </a:outerShdw>
                </a:effectLst>
              </a:rPr>
              <a:t>Lezione 3: </a:t>
            </a:r>
            <a:r>
              <a:rPr lang="it-IT" b="1" dirty="0" err="1" smtClean="0">
                <a:ln w="9525">
                  <a:solidFill>
                    <a:schemeClr val="bg1"/>
                  </a:solidFill>
                  <a:prstDash val="solid"/>
                </a:ln>
                <a:effectLst>
                  <a:outerShdw blurRad="12700" dist="38100" dir="2700000" algn="tl" rotWithShape="0">
                    <a:schemeClr val="bg1">
                      <a:lumMod val="50000"/>
                    </a:schemeClr>
                  </a:outerShdw>
                </a:effectLst>
              </a:rPr>
              <a:t>Elettroprocessazione</a:t>
            </a:r>
            <a:r>
              <a:rPr lang="it-IT" b="1" dirty="0" smtClean="0">
                <a:ln w="9525">
                  <a:solidFill>
                    <a:schemeClr val="bg1"/>
                  </a:solidFill>
                  <a:prstDash val="solid"/>
                </a:ln>
                <a:effectLst>
                  <a:outerShdw blurRad="12700" dist="38100" dir="2700000" algn="tl" rotWithShape="0">
                    <a:schemeClr val="bg1">
                      <a:lumMod val="50000"/>
                    </a:schemeClr>
                  </a:outerShdw>
                </a:effectLst>
              </a:rPr>
              <a:t> dei Materiali</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Sottotitolo 2"/>
          <p:cNvSpPr>
            <a:spLocks noGrp="1"/>
          </p:cNvSpPr>
          <p:nvPr>
            <p:ph type="subTitle" idx="1"/>
          </p:nvPr>
        </p:nvSpPr>
        <p:spPr>
          <a:xfrm>
            <a:off x="1524000" y="3568172"/>
            <a:ext cx="9144000" cy="1655762"/>
          </a:xfrm>
        </p:spPr>
        <p:txBody>
          <a:bodyPr/>
          <a:lstStyle/>
          <a:p>
            <a:pPr algn="l"/>
            <a:endParaRPr lang="it-IT" b="1" dirty="0" smtClean="0">
              <a:ln w="9525">
                <a:solidFill>
                  <a:schemeClr val="bg1"/>
                </a:solidFill>
                <a:prstDash val="solid"/>
              </a:ln>
              <a:effectLst>
                <a:outerShdw blurRad="12700" dist="38100" dir="2700000" algn="tl" rotWithShape="0">
                  <a:schemeClr val="bg1">
                    <a:lumMod val="50000"/>
                  </a:schemeClr>
                </a:outerShdw>
              </a:effectLst>
            </a:endParaRPr>
          </a:p>
          <a:p>
            <a:pPr algn="l"/>
            <a:r>
              <a:rPr lang="it-IT" b="1" dirty="0" smtClean="0">
                <a:ln w="9525">
                  <a:solidFill>
                    <a:schemeClr val="bg1"/>
                  </a:solidFill>
                  <a:prstDash val="solid"/>
                </a:ln>
                <a:effectLst>
                  <a:outerShdw blurRad="12700" dist="38100" dir="2700000" algn="tl" rotWithShape="0">
                    <a:schemeClr val="bg1">
                      <a:lumMod val="50000"/>
                    </a:schemeClr>
                  </a:outerShdw>
                </a:effectLst>
              </a:rPr>
              <a:t>Augusto Montisci</a:t>
            </a:r>
          </a:p>
          <a:p>
            <a:pPr algn="l"/>
            <a:r>
              <a:rPr lang="it-IT" b="1" dirty="0" smtClean="0">
                <a:ln w="9525">
                  <a:solidFill>
                    <a:schemeClr val="bg1"/>
                  </a:solidFill>
                  <a:prstDash val="solid"/>
                </a:ln>
                <a:effectLst>
                  <a:outerShdw blurRad="12700" dist="38100" dir="2700000" algn="tl" rotWithShape="0">
                    <a:schemeClr val="bg1">
                      <a:lumMod val="50000"/>
                    </a:schemeClr>
                  </a:outerShdw>
                </a:effectLst>
              </a:rPr>
              <a:t>DIEE – </a:t>
            </a:r>
            <a:r>
              <a:rPr lang="it-IT" b="1" dirty="0" err="1" smtClean="0">
                <a:ln w="9525">
                  <a:solidFill>
                    <a:schemeClr val="bg1"/>
                  </a:solidFill>
                  <a:prstDash val="solid"/>
                </a:ln>
                <a:effectLst>
                  <a:outerShdw blurRad="12700" dist="38100" dir="2700000" algn="tl" rotWithShape="0">
                    <a:schemeClr val="bg1">
                      <a:lumMod val="50000"/>
                    </a:schemeClr>
                  </a:outerShdw>
                </a:effectLst>
              </a:rPr>
              <a:t>Univ</a:t>
            </a:r>
            <a:r>
              <a:rPr lang="it-IT" b="1" dirty="0" smtClean="0">
                <a:ln w="9525">
                  <a:solidFill>
                    <a:schemeClr val="bg1"/>
                  </a:solidFill>
                  <a:prstDash val="solid"/>
                </a:ln>
                <a:effectLst>
                  <a:outerShdw blurRad="12700" dist="38100" dir="2700000" algn="tl" rotWithShape="0">
                    <a:schemeClr val="bg1">
                      <a:lumMod val="50000"/>
                    </a:schemeClr>
                  </a:outerShdw>
                </a:effectLst>
              </a:rPr>
              <a:t>. of Cagliari - </a:t>
            </a:r>
            <a:r>
              <a:rPr lang="it-IT" b="1" dirty="0" err="1" smtClean="0">
                <a:ln w="9525">
                  <a:solidFill>
                    <a:schemeClr val="bg1"/>
                  </a:solidFill>
                  <a:prstDash val="solid"/>
                </a:ln>
                <a:effectLst>
                  <a:outerShdw blurRad="12700" dist="38100" dir="2700000" algn="tl" rotWithShape="0">
                    <a:schemeClr val="bg1">
                      <a:lumMod val="50000"/>
                    </a:schemeClr>
                  </a:outerShdw>
                </a:effectLst>
              </a:rPr>
              <a:t>Italy</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01976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Uso di Campi Magnetici  Intensi</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pic>
        <p:nvPicPr>
          <p:cNvPr id="3" name="Immagine 2"/>
          <p:cNvPicPr>
            <a:picLocks noChangeAspect="1"/>
          </p:cNvPicPr>
          <p:nvPr/>
        </p:nvPicPr>
        <p:blipFill>
          <a:blip r:embed="rId3">
            <a:clrChange>
              <a:clrFrom>
                <a:srgbClr val="FFFFFF"/>
              </a:clrFrom>
              <a:clrTo>
                <a:srgbClr val="FFFFFF">
                  <a:alpha val="0"/>
                </a:srgbClr>
              </a:clrTo>
            </a:clrChange>
          </a:blip>
          <a:stretch>
            <a:fillRect/>
          </a:stretch>
        </p:blipFill>
        <p:spPr>
          <a:xfrm>
            <a:off x="1075953" y="1452283"/>
            <a:ext cx="8729498" cy="5014818"/>
          </a:xfrm>
          <a:prstGeom prst="rect">
            <a:avLst/>
          </a:prstGeom>
        </p:spPr>
      </p:pic>
    </p:spTree>
    <p:extLst>
      <p:ext uri="{BB962C8B-B14F-4D97-AF65-F5344CB8AC3E}">
        <p14:creationId xmlns:p14="http://schemas.microsoft.com/office/powerpoint/2010/main" val="422990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0515600" cy="1325563"/>
          </a:xfrm>
        </p:spPr>
        <p:txBody>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Controllo della Forma nei Depositi</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Rettangolo 3"/>
          <p:cNvSpPr/>
          <p:nvPr/>
        </p:nvSpPr>
        <p:spPr>
          <a:xfrm>
            <a:off x="580913" y="2078640"/>
            <a:ext cx="4111413" cy="707886"/>
          </a:xfrm>
          <a:prstGeom prst="rect">
            <a:avLst/>
          </a:prstGeom>
        </p:spPr>
        <p:txBody>
          <a:bodyPr wrap="square">
            <a:spAutoFit/>
          </a:bodyPr>
          <a:lstStyle/>
          <a:p>
            <a:pPr algn="ctr"/>
            <a:r>
              <a:rPr lang="it-IT" sz="4000" b="1" dirty="0" smtClean="0">
                <a:ln w="9525">
                  <a:solidFill>
                    <a:schemeClr val="bg1"/>
                  </a:solidFill>
                  <a:prstDash val="solid"/>
                </a:ln>
                <a:effectLst>
                  <a:outerShdw blurRad="12700" dist="38100" dir="2700000" algn="tl" rotWithShape="0">
                    <a:schemeClr val="bg1">
                      <a:lumMod val="50000"/>
                    </a:schemeClr>
                  </a:outerShdw>
                </a:effectLst>
              </a:rPr>
              <a:t>2Ag</a:t>
            </a:r>
            <a:r>
              <a:rPr lang="it-IT" sz="4000" b="1" baseline="30000" dirty="0" smtClean="0">
                <a:ln w="9525">
                  <a:solidFill>
                    <a:schemeClr val="bg1"/>
                  </a:solidFill>
                  <a:prstDash val="solid"/>
                </a:ln>
                <a:effectLst>
                  <a:outerShdw blurRad="12700" dist="38100" dir="2700000" algn="tl" rotWithShape="0">
                    <a:schemeClr val="bg1">
                      <a:lumMod val="50000"/>
                    </a:schemeClr>
                  </a:outerShdw>
                </a:effectLst>
              </a:rPr>
              <a:t>+</a:t>
            </a:r>
            <a:r>
              <a:rPr lang="it-IT" sz="4000" b="1" dirty="0" smtClean="0">
                <a:ln w="9525">
                  <a:solidFill>
                    <a:schemeClr val="bg1"/>
                  </a:solidFill>
                  <a:prstDash val="solid"/>
                </a:ln>
                <a:effectLst>
                  <a:outerShdw blurRad="12700" dist="38100" dir="2700000" algn="tl" rotWithShape="0">
                    <a:schemeClr val="bg1">
                      <a:lumMod val="50000"/>
                    </a:schemeClr>
                  </a:outerShdw>
                </a:effectLst>
              </a:rPr>
              <a:t>Cu</a:t>
            </a:r>
            <a:r>
              <a:rPr lang="it-IT" sz="4000" b="1" dirty="0" smtClean="0">
                <a:ln w="9525">
                  <a:solidFill>
                    <a:schemeClr val="bg1"/>
                  </a:solidFill>
                  <a:prstDash val="solid"/>
                </a:ln>
                <a:effectLst>
                  <a:outerShdw blurRad="12700" dist="38100" dir="2700000" algn="tl" rotWithShape="0">
                    <a:schemeClr val="bg1">
                      <a:lumMod val="50000"/>
                    </a:schemeClr>
                  </a:outerShdw>
                </a:effectLst>
                <a:sym typeface="Wingdings" panose="05000000000000000000" pitchFamily="2" charset="2"/>
              </a:rPr>
              <a:t>2AgCu</a:t>
            </a:r>
            <a:r>
              <a:rPr lang="it-IT" sz="4000" b="1" baseline="30000" dirty="0" smtClean="0">
                <a:ln w="9525">
                  <a:solidFill>
                    <a:schemeClr val="bg1"/>
                  </a:solidFill>
                  <a:prstDash val="solid"/>
                </a:ln>
                <a:effectLst>
                  <a:outerShdw blurRad="12700" dist="38100" dir="2700000" algn="tl" rotWithShape="0">
                    <a:schemeClr val="bg1">
                      <a:lumMod val="50000"/>
                    </a:schemeClr>
                  </a:outerShdw>
                </a:effectLst>
                <a:sym typeface="Wingdings" panose="05000000000000000000" pitchFamily="2" charset="2"/>
              </a:rPr>
              <a:t>+</a:t>
            </a:r>
            <a:endParaRPr lang="it-IT" sz="4000" b="1" baseline="30000"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Rettangolo 4"/>
          <p:cNvSpPr/>
          <p:nvPr/>
        </p:nvSpPr>
        <p:spPr>
          <a:xfrm>
            <a:off x="645460" y="3273176"/>
            <a:ext cx="4769224" cy="1015663"/>
          </a:xfrm>
          <a:prstGeom prst="rect">
            <a:avLst/>
          </a:prstGeom>
        </p:spPr>
        <p:txBody>
          <a:bodyPr wrap="square">
            <a:spAutoFit/>
          </a:bodyPr>
          <a:lstStyle/>
          <a:p>
            <a:pPr algn="ctr"/>
            <a:r>
              <a:rPr lang="it-IT" sz="3600" b="1" dirty="0" err="1" smtClean="0">
                <a:ln w="9525">
                  <a:solidFill>
                    <a:schemeClr val="bg1"/>
                  </a:solidFill>
                  <a:prstDash val="solid"/>
                </a:ln>
                <a:effectLst>
                  <a:outerShdw blurRad="12700" dist="38100" dir="2700000" algn="tl" rotWithShape="0">
                    <a:schemeClr val="bg1">
                      <a:lumMod val="50000"/>
                    </a:schemeClr>
                  </a:outerShdw>
                </a:effectLst>
              </a:rPr>
              <a:t>Electroless</a:t>
            </a:r>
            <a:r>
              <a:rPr lang="it-IT" sz="3600" b="1" dirty="0" smtClean="0">
                <a:ln w="9525">
                  <a:solidFill>
                    <a:schemeClr val="bg1"/>
                  </a:solidFill>
                  <a:prstDash val="solid"/>
                </a:ln>
                <a:effectLst>
                  <a:outerShdw blurRad="12700" dist="38100" dir="2700000" algn="tl" rotWithShape="0">
                    <a:schemeClr val="bg1">
                      <a:lumMod val="50000"/>
                    </a:schemeClr>
                  </a:outerShdw>
                </a:effectLst>
              </a:rPr>
              <a:t> </a:t>
            </a:r>
            <a:r>
              <a:rPr lang="it-IT" sz="3600" b="1" dirty="0" err="1" smtClean="0">
                <a:ln w="9525">
                  <a:solidFill>
                    <a:schemeClr val="bg1"/>
                  </a:solidFill>
                  <a:prstDash val="solid"/>
                </a:ln>
                <a:effectLst>
                  <a:outerShdw blurRad="12700" dist="38100" dir="2700000" algn="tl" rotWithShape="0">
                    <a:schemeClr val="bg1">
                      <a:lumMod val="50000"/>
                    </a:schemeClr>
                  </a:outerShdw>
                </a:effectLst>
              </a:rPr>
              <a:t>Deposition</a:t>
            </a:r>
            <a:endParaRPr lang="it-IT" sz="36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it-IT" sz="2400" b="1" dirty="0" smtClean="0">
                <a:ln w="9525">
                  <a:solidFill>
                    <a:schemeClr val="bg1"/>
                  </a:solidFill>
                  <a:prstDash val="solid"/>
                </a:ln>
                <a:effectLst>
                  <a:outerShdw blurRad="12700" dist="38100" dir="2700000" algn="tl" rotWithShape="0">
                    <a:schemeClr val="bg1">
                      <a:lumMod val="50000"/>
                    </a:schemeClr>
                  </a:outerShdw>
                </a:effectLst>
              </a:rPr>
              <a:t>(</a:t>
            </a:r>
            <a:r>
              <a:rPr lang="it-IT" sz="2400" b="1" dirty="0" err="1" smtClean="0">
                <a:ln w="9525">
                  <a:solidFill>
                    <a:schemeClr val="bg1"/>
                  </a:solidFill>
                  <a:prstDash val="solid"/>
                </a:ln>
                <a:effectLst>
                  <a:outerShdw blurRad="12700" dist="38100" dir="2700000" algn="tl" rotWithShape="0">
                    <a:schemeClr val="bg1">
                      <a:lumMod val="50000"/>
                    </a:schemeClr>
                  </a:outerShdw>
                </a:effectLst>
              </a:rPr>
              <a:t>Lorentz</a:t>
            </a:r>
            <a:r>
              <a:rPr lang="it-IT" sz="2400" b="1" dirty="0" smtClean="0">
                <a:ln w="9525">
                  <a:solidFill>
                    <a:schemeClr val="bg1"/>
                  </a:solidFill>
                  <a:prstDash val="solid"/>
                </a:ln>
                <a:effectLst>
                  <a:outerShdw blurRad="12700" dist="38100" dir="2700000" algn="tl" rotWithShape="0">
                    <a:schemeClr val="bg1">
                      <a:lumMod val="50000"/>
                    </a:schemeClr>
                  </a:outerShdw>
                </a:effectLst>
              </a:rPr>
              <a:t> force in ultra small </a:t>
            </a:r>
            <a:r>
              <a:rPr lang="it-IT" sz="2400" b="1" dirty="0" err="1" smtClean="0">
                <a:ln w="9525">
                  <a:solidFill>
                    <a:schemeClr val="bg1"/>
                  </a:solidFill>
                  <a:prstDash val="solid"/>
                </a:ln>
                <a:effectLst>
                  <a:outerShdw blurRad="12700" dist="38100" dir="2700000" algn="tl" rotWithShape="0">
                    <a:schemeClr val="bg1">
                      <a:lumMod val="50000"/>
                    </a:schemeClr>
                  </a:outerShdw>
                </a:effectLst>
              </a:rPr>
              <a:t>current</a:t>
            </a:r>
            <a:r>
              <a:rPr lang="it-IT" sz="2400" b="1" dirty="0" smtClean="0">
                <a:ln w="9525">
                  <a:solidFill>
                    <a:schemeClr val="bg1"/>
                  </a:solidFill>
                  <a:prstDash val="solid"/>
                </a:ln>
                <a:effectLst>
                  <a:outerShdw blurRad="12700" dist="38100" dir="2700000" algn="tl" rotWithShape="0">
                    <a:schemeClr val="bg1">
                      <a:lumMod val="50000"/>
                    </a:schemeClr>
                  </a:outerShdw>
                </a:effectLst>
              </a:rPr>
              <a:t>)</a:t>
            </a:r>
            <a:endParaRPr lang="it-IT" sz="24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6" name="Immagine 5"/>
          <p:cNvPicPr>
            <a:picLocks noChangeAspect="1"/>
          </p:cNvPicPr>
          <p:nvPr/>
        </p:nvPicPr>
        <p:blipFill>
          <a:blip r:embed="rId3">
            <a:clrChange>
              <a:clrFrom>
                <a:srgbClr val="FFFFFF"/>
              </a:clrFrom>
              <a:clrTo>
                <a:srgbClr val="FFFFFF">
                  <a:alpha val="0"/>
                </a:srgbClr>
              </a:clrTo>
            </a:clrChange>
          </a:blip>
          <a:stretch>
            <a:fillRect/>
          </a:stretch>
        </p:blipFill>
        <p:spPr>
          <a:xfrm>
            <a:off x="6096000" y="872051"/>
            <a:ext cx="5175624" cy="5985949"/>
          </a:xfrm>
          <a:prstGeom prst="rect">
            <a:avLst/>
          </a:prstGeom>
        </p:spPr>
      </p:pic>
    </p:spTree>
    <p:extLst>
      <p:ext uri="{BB962C8B-B14F-4D97-AF65-F5344CB8AC3E}">
        <p14:creationId xmlns:p14="http://schemas.microsoft.com/office/powerpoint/2010/main" val="956380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ccia tridirezionale 19"/>
          <p:cNvSpPr/>
          <p:nvPr/>
        </p:nvSpPr>
        <p:spPr>
          <a:xfrm flipV="1">
            <a:off x="7333129" y="3729315"/>
            <a:ext cx="3161553" cy="97416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39059" y="161365"/>
            <a:ext cx="11809506" cy="747059"/>
          </a:xfrm>
        </p:spPr>
        <p:txBody>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Generazione di Onde di Pressione dei Metalli Liquidi</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Rettangolo 2"/>
          <p:cNvSpPr/>
          <p:nvPr/>
        </p:nvSpPr>
        <p:spPr>
          <a:xfrm>
            <a:off x="560068" y="1532074"/>
            <a:ext cx="876009" cy="369332"/>
          </a:xfrm>
          <a:prstGeom prst="rect">
            <a:avLst/>
          </a:prstGeom>
        </p:spPr>
        <p:txBody>
          <a:bodyPr wrap="none">
            <a:spAutoFit/>
          </a:bodyPr>
          <a:lstStyle/>
          <a:p>
            <a:pPr algn="ctr"/>
            <a:r>
              <a:rPr lang="it-IT" b="1" dirty="0" smtClean="0">
                <a:ln w="9525">
                  <a:solidFill>
                    <a:schemeClr val="bg1"/>
                  </a:solidFill>
                  <a:prstDash val="solid"/>
                </a:ln>
                <a:effectLst>
                  <a:outerShdw blurRad="12700" dist="38100" dir="2700000" algn="tl" rotWithShape="0">
                    <a:schemeClr val="bg1">
                      <a:lumMod val="50000"/>
                    </a:schemeClr>
                  </a:outerShdw>
                </a:effectLst>
              </a:rPr>
              <a:t>Scopo: </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8" name="Gruppo 7"/>
          <p:cNvGrpSpPr/>
          <p:nvPr/>
        </p:nvGrpSpPr>
        <p:grpSpPr>
          <a:xfrm>
            <a:off x="1702840" y="1059932"/>
            <a:ext cx="3756413" cy="1373380"/>
            <a:chOff x="2133146" y="964309"/>
            <a:chExt cx="3756413" cy="1373380"/>
          </a:xfrm>
        </p:grpSpPr>
        <p:sp>
          <p:nvSpPr>
            <p:cNvPr id="4" name="Rettangolo 3"/>
            <p:cNvSpPr/>
            <p:nvPr/>
          </p:nvSpPr>
          <p:spPr>
            <a:xfrm>
              <a:off x="2133146" y="964309"/>
              <a:ext cx="1261949" cy="369332"/>
            </a:xfrm>
            <a:prstGeom prst="rect">
              <a:avLst/>
            </a:prstGeom>
          </p:spPr>
          <p:txBody>
            <a:bodyPr wrap="none">
              <a:spAutoFit/>
            </a:bodyPr>
            <a:lstStyle/>
            <a:p>
              <a:r>
                <a:rPr lang="it-IT" b="1" dirty="0" err="1" smtClean="0">
                  <a:ln w="9525">
                    <a:solidFill>
                      <a:schemeClr val="bg1"/>
                    </a:solidFill>
                    <a:prstDash val="solid"/>
                  </a:ln>
                  <a:effectLst>
                    <a:outerShdw blurRad="12700" dist="38100" dir="2700000" algn="tl" rotWithShape="0">
                      <a:schemeClr val="bg1">
                        <a:lumMod val="50000"/>
                      </a:schemeClr>
                    </a:outerShdw>
                  </a:effectLst>
                </a:rPr>
                <a:t>Degasatura</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Rettangolo 4"/>
            <p:cNvSpPr/>
            <p:nvPr/>
          </p:nvSpPr>
          <p:spPr>
            <a:xfrm>
              <a:off x="2133146" y="1298992"/>
              <a:ext cx="2315442" cy="369332"/>
            </a:xfrm>
            <a:prstGeom prst="rect">
              <a:avLst/>
            </a:prstGeom>
          </p:spPr>
          <p:txBody>
            <a:bodyPr wrap="none">
              <a:spAutoFit/>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Accelerazione reazioni</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6" name="Rettangolo 5"/>
            <p:cNvSpPr/>
            <p:nvPr/>
          </p:nvSpPr>
          <p:spPr>
            <a:xfrm>
              <a:off x="2133146" y="1633675"/>
              <a:ext cx="3484800" cy="369332"/>
            </a:xfrm>
            <a:prstGeom prst="rect">
              <a:avLst/>
            </a:prstGeom>
          </p:spPr>
          <p:txBody>
            <a:bodyPr wrap="none">
              <a:spAutoFit/>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Raffinamento strutture solidificate</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7" name="Rettangolo 6"/>
            <p:cNvSpPr/>
            <p:nvPr/>
          </p:nvSpPr>
          <p:spPr>
            <a:xfrm>
              <a:off x="2133146" y="1968357"/>
              <a:ext cx="3756413" cy="369332"/>
            </a:xfrm>
            <a:prstGeom prst="rect">
              <a:avLst/>
            </a:prstGeom>
          </p:spPr>
          <p:txBody>
            <a:bodyPr wrap="none">
              <a:spAutoFit/>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Dispersione di sostanze in metalli fusi</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grpSp>
      <p:sp>
        <p:nvSpPr>
          <p:cNvPr id="9" name="Rettangolo 8"/>
          <p:cNvSpPr/>
          <p:nvPr/>
        </p:nvSpPr>
        <p:spPr>
          <a:xfrm>
            <a:off x="7657581" y="956845"/>
            <a:ext cx="2676630" cy="369332"/>
          </a:xfrm>
          <a:prstGeom prst="rect">
            <a:avLst/>
          </a:prstGeom>
        </p:spPr>
        <p:txBody>
          <a:bodyPr wrap="none">
            <a:spAutoFit/>
          </a:bodyPr>
          <a:lstStyle/>
          <a:p>
            <a:r>
              <a:rPr lang="it-IT" b="1" dirty="0" err="1" smtClean="0">
                <a:ln w="9525">
                  <a:solidFill>
                    <a:schemeClr val="bg1"/>
                  </a:solidFill>
                  <a:prstDash val="solid"/>
                </a:ln>
                <a:effectLst>
                  <a:outerShdw blurRad="12700" dist="38100" dir="2700000" algn="tl" rotWithShape="0">
                    <a:schemeClr val="bg1">
                      <a:lumMod val="50000"/>
                    </a:schemeClr>
                  </a:outerShdw>
                </a:effectLst>
              </a:rPr>
              <a:t>Magneto</a:t>
            </a:r>
            <a:r>
              <a:rPr lang="it-IT" b="1" dirty="0" smtClean="0">
                <a:ln w="9525">
                  <a:solidFill>
                    <a:schemeClr val="bg1"/>
                  </a:solidFill>
                  <a:prstDash val="solid"/>
                </a:ln>
                <a:effectLst>
                  <a:outerShdw blurRad="12700" dist="38100" dir="2700000" algn="tl" rotWithShape="0">
                    <a:schemeClr val="bg1">
                      <a:lumMod val="50000"/>
                    </a:schemeClr>
                  </a:outerShdw>
                </a:effectLst>
              </a:rPr>
              <a:t>/Elettro-strizione</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10" name="Freccia a destra 9"/>
          <p:cNvSpPr/>
          <p:nvPr/>
        </p:nvSpPr>
        <p:spPr>
          <a:xfrm rot="5400000">
            <a:off x="6645832" y="2000631"/>
            <a:ext cx="1562850" cy="403411"/>
          </a:xfrm>
          <a:prstGeom prst="rightArrow">
            <a:avLst>
              <a:gd name="adj1" fmla="val 535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7980311" y="2905780"/>
            <a:ext cx="1917192" cy="523220"/>
          </a:xfrm>
          <a:prstGeom prst="rect">
            <a:avLst/>
          </a:prstGeom>
        </p:spPr>
        <p:txBody>
          <a:bodyPr wrap="none">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Laboratorio</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2" name="Rettangolo 11"/>
          <p:cNvSpPr/>
          <p:nvPr/>
        </p:nvSpPr>
        <p:spPr>
          <a:xfrm>
            <a:off x="6550212" y="1378186"/>
            <a:ext cx="1733616" cy="646331"/>
          </a:xfrm>
          <a:prstGeom prst="rect">
            <a:avLst/>
          </a:prstGeom>
        </p:spPr>
        <p:txBody>
          <a:bodyPr wrap="none">
            <a:spAutoFit/>
          </a:bodyPr>
          <a:lstStyle/>
          <a:p>
            <a:pPr algn="ctr"/>
            <a:r>
              <a:rPr lang="it-IT" b="1" dirty="0" smtClean="0">
                <a:ln w="9525">
                  <a:solidFill>
                    <a:schemeClr val="bg1"/>
                  </a:solidFill>
                  <a:prstDash val="solid"/>
                </a:ln>
                <a:effectLst>
                  <a:outerShdw blurRad="12700" dist="38100" dir="2700000" algn="tl" rotWithShape="0">
                    <a:schemeClr val="bg1">
                      <a:lumMod val="50000"/>
                    </a:schemeClr>
                  </a:outerShdw>
                </a:effectLst>
              </a:rPr>
              <a:t>Contaminazione</a:t>
            </a:r>
          </a:p>
          <a:p>
            <a:pPr algn="ctr"/>
            <a:r>
              <a:rPr lang="it-IT" b="1" dirty="0" err="1" smtClean="0">
                <a:ln w="9525">
                  <a:solidFill>
                    <a:schemeClr val="bg1"/>
                  </a:solidFill>
                  <a:prstDash val="solid"/>
                </a:ln>
                <a:effectLst>
                  <a:outerShdw blurRad="12700" dist="38100" dir="2700000" algn="tl" rotWithShape="0">
                    <a:schemeClr val="bg1">
                      <a:lumMod val="50000"/>
                    </a:schemeClr>
                  </a:outerShdw>
                </a:effectLst>
              </a:rPr>
              <a:t>addittivi</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13" name="Freccia a destra 12"/>
          <p:cNvSpPr/>
          <p:nvPr/>
        </p:nvSpPr>
        <p:spPr>
          <a:xfrm rot="5400000">
            <a:off x="7962151" y="1981208"/>
            <a:ext cx="1541927" cy="403411"/>
          </a:xfrm>
          <a:prstGeom prst="rightArrow">
            <a:avLst>
              <a:gd name="adj1" fmla="val 535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7994058" y="1644141"/>
            <a:ext cx="1457643" cy="646331"/>
          </a:xfrm>
          <a:prstGeom prst="rect">
            <a:avLst/>
          </a:prstGeom>
        </p:spPr>
        <p:txBody>
          <a:bodyPr wrap="none">
            <a:spAutoFit/>
          </a:bodyPr>
          <a:lstStyle/>
          <a:p>
            <a:pPr algn="ctr"/>
            <a:r>
              <a:rPr lang="it-IT" b="1" dirty="0" smtClean="0">
                <a:ln w="9525">
                  <a:solidFill>
                    <a:schemeClr val="bg1"/>
                  </a:solidFill>
                  <a:prstDash val="solid"/>
                </a:ln>
                <a:effectLst>
                  <a:outerShdw blurRad="12700" dist="38100" dir="2700000" algn="tl" rotWithShape="0">
                    <a:schemeClr val="bg1">
                      <a:lumMod val="50000"/>
                    </a:schemeClr>
                  </a:outerShdw>
                </a:effectLst>
              </a:rPr>
              <a:t>Attenuazione</a:t>
            </a:r>
          </a:p>
          <a:p>
            <a:pPr algn="ctr"/>
            <a:r>
              <a:rPr lang="it-IT" b="1" dirty="0" smtClean="0">
                <a:ln w="9525">
                  <a:solidFill>
                    <a:schemeClr val="bg1"/>
                  </a:solidFill>
                  <a:prstDash val="solid"/>
                </a:ln>
                <a:effectLst>
                  <a:outerShdw blurRad="12700" dist="38100" dir="2700000" algn="tl" rotWithShape="0">
                    <a:schemeClr val="bg1">
                      <a:lumMod val="50000"/>
                    </a:schemeClr>
                  </a:outerShdw>
                </a:effectLst>
              </a:rPr>
              <a:t>di Potenza</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15" name="Freccia a destra 14"/>
          <p:cNvSpPr/>
          <p:nvPr/>
        </p:nvSpPr>
        <p:spPr>
          <a:xfrm rot="5400000">
            <a:off x="9259043" y="1996149"/>
            <a:ext cx="1583766" cy="403411"/>
          </a:xfrm>
          <a:prstGeom prst="rightArrow">
            <a:avLst>
              <a:gd name="adj1" fmla="val 535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9538790" y="1922047"/>
            <a:ext cx="1003801" cy="646331"/>
          </a:xfrm>
          <a:prstGeom prst="rect">
            <a:avLst/>
          </a:prstGeom>
        </p:spPr>
        <p:txBody>
          <a:bodyPr wrap="none">
            <a:spAutoFit/>
          </a:bodyPr>
          <a:lstStyle/>
          <a:p>
            <a:pPr algn="ctr"/>
            <a:r>
              <a:rPr lang="it-IT" b="1" dirty="0" smtClean="0">
                <a:ln w="9525">
                  <a:solidFill>
                    <a:schemeClr val="bg1"/>
                  </a:solidFill>
                  <a:prstDash val="solid"/>
                </a:ln>
                <a:effectLst>
                  <a:outerShdw blurRad="12700" dist="38100" dir="2700000" algn="tl" rotWithShape="0">
                    <a:schemeClr val="bg1">
                      <a:lumMod val="50000"/>
                    </a:schemeClr>
                  </a:outerShdw>
                </a:effectLst>
              </a:rPr>
              <a:t>Limiti di </a:t>
            </a:r>
          </a:p>
          <a:p>
            <a:pPr algn="ctr"/>
            <a:r>
              <a:rPr lang="it-IT" b="1" dirty="0" smtClean="0">
                <a:ln w="9525">
                  <a:solidFill>
                    <a:schemeClr val="bg1"/>
                  </a:solidFill>
                  <a:prstDash val="solid"/>
                </a:ln>
                <a:effectLst>
                  <a:outerShdw blurRad="12700" dist="38100" dir="2700000" algn="tl" rotWithShape="0">
                    <a:schemeClr val="bg1">
                      <a:lumMod val="50000"/>
                    </a:schemeClr>
                  </a:outerShdw>
                </a:effectLst>
              </a:rPr>
              <a:t>Potenza</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17" name="Parentesi graffa aperta 16"/>
          <p:cNvSpPr/>
          <p:nvPr/>
        </p:nvSpPr>
        <p:spPr>
          <a:xfrm>
            <a:off x="1494118" y="1111624"/>
            <a:ext cx="230989" cy="1249082"/>
          </a:xfrm>
          <a:prstGeom prst="leftBrace">
            <a:avLst>
              <a:gd name="adj1" fmla="val 9371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Freccia in giù 17"/>
          <p:cNvSpPr/>
          <p:nvPr/>
        </p:nvSpPr>
        <p:spPr>
          <a:xfrm>
            <a:off x="8534400" y="3429000"/>
            <a:ext cx="747059" cy="378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7756193" y="3691686"/>
            <a:ext cx="2473178" cy="523220"/>
          </a:xfrm>
          <a:prstGeom prst="rect">
            <a:avLst/>
          </a:prstGeom>
        </p:spPr>
        <p:txBody>
          <a:bodyPr wrap="none">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Non-</a:t>
            </a:r>
            <a:r>
              <a:rPr lang="it-IT" sz="2800" b="1" dirty="0" err="1" smtClean="0">
                <a:ln w="9525">
                  <a:solidFill>
                    <a:schemeClr val="bg1"/>
                  </a:solidFill>
                  <a:prstDash val="solid"/>
                </a:ln>
                <a:effectLst>
                  <a:outerShdw blurRad="12700" dist="38100" dir="2700000" algn="tl" rotWithShape="0">
                    <a:schemeClr val="bg1">
                      <a:lumMod val="50000"/>
                    </a:schemeClr>
                  </a:outerShdw>
                </a:effectLst>
              </a:rPr>
              <a:t>contacting</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2" name="Rettangolo arrotondato 21"/>
          <p:cNvSpPr/>
          <p:nvPr/>
        </p:nvSpPr>
        <p:spPr>
          <a:xfrm>
            <a:off x="5558118" y="3544047"/>
            <a:ext cx="1757082" cy="854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n w="9525">
                  <a:solidFill>
                    <a:schemeClr val="bg1"/>
                  </a:solidFill>
                  <a:prstDash val="solid"/>
                </a:ln>
                <a:effectLst>
                  <a:outerShdw blurRad="12700" dist="38100" dir="2700000" algn="tl" rotWithShape="0">
                    <a:schemeClr val="bg1">
                      <a:lumMod val="50000"/>
                    </a:schemeClr>
                  </a:outerShdw>
                </a:effectLst>
              </a:rPr>
              <a:t>H.F. – E.M.</a:t>
            </a:r>
          </a:p>
          <a:p>
            <a:pPr algn="ctr"/>
            <a:r>
              <a:rPr lang="it-IT" b="1" dirty="0" err="1" smtClean="0">
                <a:ln w="9525">
                  <a:solidFill>
                    <a:schemeClr val="bg1"/>
                  </a:solidFill>
                  <a:prstDash val="solid"/>
                </a:ln>
                <a:effectLst>
                  <a:outerShdw blurRad="12700" dist="38100" dir="2700000" algn="tl" rotWithShape="0">
                    <a:schemeClr val="bg1">
                      <a:lumMod val="50000"/>
                    </a:schemeClr>
                  </a:outerShdw>
                </a:effectLst>
              </a:rPr>
              <a:t>Fields</a:t>
            </a:r>
            <a:endParaRPr lang="it-IT" dirty="0"/>
          </a:p>
        </p:txBody>
      </p:sp>
      <p:sp>
        <p:nvSpPr>
          <p:cNvPr id="23" name="Rettangolo arrotondato 22"/>
          <p:cNvSpPr/>
          <p:nvPr/>
        </p:nvSpPr>
        <p:spPr>
          <a:xfrm>
            <a:off x="10503648" y="3535083"/>
            <a:ext cx="1688352" cy="854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n w="9525">
                  <a:solidFill>
                    <a:schemeClr val="bg1"/>
                  </a:solidFill>
                  <a:prstDash val="solid"/>
                </a:ln>
                <a:effectLst>
                  <a:outerShdw blurRad="12700" dist="38100" dir="2700000" algn="tl" rotWithShape="0">
                    <a:schemeClr val="bg1">
                      <a:lumMod val="50000"/>
                    </a:schemeClr>
                  </a:outerShdw>
                </a:effectLst>
              </a:rPr>
              <a:t>DC+AC</a:t>
            </a:r>
          </a:p>
          <a:p>
            <a:pPr algn="ctr"/>
            <a:r>
              <a:rPr lang="it-IT" b="1" dirty="0" err="1" smtClean="0">
                <a:ln w="9525">
                  <a:solidFill>
                    <a:schemeClr val="bg1"/>
                  </a:solidFill>
                  <a:prstDash val="solid"/>
                </a:ln>
                <a:effectLst>
                  <a:outerShdw blurRad="12700" dist="38100" dir="2700000" algn="tl" rotWithShape="0">
                    <a:schemeClr val="bg1">
                      <a:lumMod val="50000"/>
                    </a:schemeClr>
                  </a:outerShdw>
                </a:effectLst>
              </a:rPr>
              <a:t>Mag</a:t>
            </a:r>
            <a:r>
              <a:rPr lang="it-IT" b="1" dirty="0" smtClean="0">
                <a:ln w="9525">
                  <a:solidFill>
                    <a:schemeClr val="bg1"/>
                  </a:solidFill>
                  <a:prstDash val="solid"/>
                </a:ln>
                <a:effectLst>
                  <a:outerShdw blurRad="12700" dist="38100" dir="2700000" algn="tl" rotWithShape="0">
                    <a:schemeClr val="bg1">
                      <a:lumMod val="50000"/>
                    </a:schemeClr>
                  </a:outerShdw>
                </a:effectLst>
              </a:rPr>
              <a:t>. </a:t>
            </a:r>
            <a:r>
              <a:rPr lang="it-IT" b="1" dirty="0" err="1" smtClean="0">
                <a:ln w="9525">
                  <a:solidFill>
                    <a:schemeClr val="bg1"/>
                  </a:solidFill>
                  <a:prstDash val="solid"/>
                </a:ln>
                <a:effectLst>
                  <a:outerShdw blurRad="12700" dist="38100" dir="2700000" algn="tl" rotWithShape="0">
                    <a:schemeClr val="bg1">
                      <a:lumMod val="50000"/>
                    </a:schemeClr>
                  </a:outerShdw>
                </a:effectLst>
              </a:rPr>
              <a:t>Fields</a:t>
            </a:r>
            <a:endParaRPr lang="it-IT" dirty="0"/>
          </a:p>
        </p:txBody>
      </p:sp>
      <p:pic>
        <p:nvPicPr>
          <p:cNvPr id="24" name="Immagine 23"/>
          <p:cNvPicPr>
            <a:picLocks noChangeAspect="1"/>
          </p:cNvPicPr>
          <p:nvPr/>
        </p:nvPicPr>
        <p:blipFill>
          <a:blip r:embed="rId2">
            <a:clrChange>
              <a:clrFrom>
                <a:srgbClr val="FFFFFF"/>
              </a:clrFrom>
              <a:clrTo>
                <a:srgbClr val="FFFFFF">
                  <a:alpha val="0"/>
                </a:srgbClr>
              </a:clrTo>
            </a:clrChange>
          </a:blip>
          <a:stretch>
            <a:fillRect/>
          </a:stretch>
        </p:blipFill>
        <p:spPr>
          <a:xfrm>
            <a:off x="7110414" y="4641330"/>
            <a:ext cx="3545633" cy="2216670"/>
          </a:xfrm>
          <a:prstGeom prst="rect">
            <a:avLst/>
          </a:prstGeom>
        </p:spPr>
      </p:pic>
      <p:sp>
        <p:nvSpPr>
          <p:cNvPr id="25" name="Rettangolo 24"/>
          <p:cNvSpPr/>
          <p:nvPr/>
        </p:nvSpPr>
        <p:spPr>
          <a:xfrm>
            <a:off x="1451017" y="4947023"/>
            <a:ext cx="1542410" cy="954107"/>
          </a:xfrm>
          <a:prstGeom prst="rect">
            <a:avLst/>
          </a:prstGeom>
        </p:spPr>
        <p:txBody>
          <a:bodyPr wrap="none">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10 [T] DC</a:t>
            </a:r>
          </a:p>
          <a:p>
            <a:r>
              <a:rPr lang="it-IT" sz="2800" b="1" dirty="0" smtClean="0">
                <a:ln w="9525">
                  <a:solidFill>
                    <a:schemeClr val="bg1"/>
                  </a:solidFill>
                  <a:prstDash val="solid"/>
                </a:ln>
                <a:effectLst>
                  <a:outerShdw blurRad="12700" dist="38100" dir="2700000" algn="tl" rotWithShape="0">
                    <a:schemeClr val="bg1">
                      <a:lumMod val="50000"/>
                    </a:schemeClr>
                  </a:outerShdw>
                </a:effectLst>
              </a:rPr>
              <a:t>1 [m]</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6" name="Freccia a destra 25"/>
          <p:cNvSpPr/>
          <p:nvPr/>
        </p:nvSpPr>
        <p:spPr>
          <a:xfrm>
            <a:off x="3083859" y="5259295"/>
            <a:ext cx="663388" cy="412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802758" y="5177117"/>
            <a:ext cx="1306961" cy="523220"/>
          </a:xfrm>
          <a:prstGeom prst="rect">
            <a:avLst/>
          </a:prstGeom>
        </p:spPr>
        <p:txBody>
          <a:bodyPr wrap="none">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1 [Atm]</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18194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Forze di Magnetizzazione</a:t>
            </a:r>
            <a:endParaRPr lang="it-IT" dirty="0"/>
          </a:p>
        </p:txBody>
      </p:sp>
      <mc:AlternateContent xmlns:mc="http://schemas.openxmlformats.org/markup-compatibility/2006" xmlns:a14="http://schemas.microsoft.com/office/drawing/2010/main">
        <mc:Choice Requires="a14">
          <p:sp>
            <p:nvSpPr>
              <p:cNvPr id="3" name="CasellaDiTesto 2"/>
              <p:cNvSpPr txBox="1"/>
              <p:nvPr/>
            </p:nvSpPr>
            <p:spPr>
              <a:xfrm>
                <a:off x="1001059" y="1640541"/>
                <a:ext cx="1495602" cy="5473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sz="3200" i="1" smtClean="0">
                              <a:latin typeface="Cambria Math" panose="02040503050406030204" pitchFamily="18" charset="0"/>
                            </a:rPr>
                          </m:ctrlPr>
                        </m:barPr>
                        <m:e>
                          <m:r>
                            <a:rPr lang="it-IT" sz="3200" b="0" i="1" smtClean="0">
                              <a:latin typeface="Cambria Math" panose="02040503050406030204" pitchFamily="18" charset="0"/>
                            </a:rPr>
                            <m:t>𝑀</m:t>
                          </m:r>
                        </m:e>
                      </m:bar>
                      <m:r>
                        <a:rPr lang="it-IT" sz="3200" b="0" i="0" smtClean="0">
                          <a:latin typeface="Cambria Math" panose="02040503050406030204" pitchFamily="18" charset="0"/>
                        </a:rPr>
                        <m:t>=</m:t>
                      </m:r>
                      <m:r>
                        <m:rPr>
                          <m:sty m:val="p"/>
                        </m:rPr>
                        <a:rPr lang="el-GR" sz="3200" b="0" i="1" smtClean="0">
                          <a:latin typeface="Cambria Math" panose="02040503050406030204" pitchFamily="18" charset="0"/>
                          <a:ea typeface="Cambria Math" panose="02040503050406030204" pitchFamily="18" charset="0"/>
                        </a:rPr>
                        <m:t>χ</m:t>
                      </m:r>
                      <m:bar>
                        <m:barPr>
                          <m:pos m:val="top"/>
                          <m:ctrlPr>
                            <a:rPr lang="el-GR"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𝐻</m:t>
                          </m:r>
                        </m:e>
                      </m:bar>
                    </m:oMath>
                  </m:oMathPara>
                </a14:m>
                <a:endParaRPr lang="it-IT" sz="32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1001059" y="1640541"/>
                <a:ext cx="1495602" cy="547329"/>
              </a:xfrm>
              <a:prstGeom prst="rect">
                <a:avLst/>
              </a:prstGeom>
              <a:blipFill rotWithShape="0">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3657600" y="1524000"/>
                <a:ext cx="6545510" cy="736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sz="3200" i="1" smtClean="0">
                              <a:latin typeface="Cambria Math" panose="02040503050406030204" pitchFamily="18" charset="0"/>
                            </a:rPr>
                          </m:ctrlPr>
                        </m:barPr>
                        <m:e>
                          <m:r>
                            <a:rPr lang="it-IT" sz="3200" b="0" i="1" smtClean="0">
                              <a:latin typeface="Cambria Math" panose="02040503050406030204" pitchFamily="18" charset="0"/>
                            </a:rPr>
                            <m:t>𝐵</m:t>
                          </m:r>
                        </m:e>
                      </m:bar>
                      <m:r>
                        <a:rPr lang="it-IT" sz="3200" b="0" i="0" smtClean="0">
                          <a:latin typeface="Cambria Math" panose="02040503050406030204" pitchFamily="18" charset="0"/>
                        </a:rPr>
                        <m:t>=</m:t>
                      </m:r>
                      <m:sSub>
                        <m:sSubPr>
                          <m:ctrlPr>
                            <a:rPr lang="it-IT" sz="3200" b="0" i="1" smtClean="0">
                              <a:latin typeface="Cambria Math" panose="02040503050406030204" pitchFamily="18" charset="0"/>
                            </a:rPr>
                          </m:ctrlPr>
                        </m:sSubPr>
                        <m:e>
                          <m:r>
                            <a:rPr lang="it-IT" sz="3200" b="0" i="1" smtClean="0">
                              <a:latin typeface="Cambria Math" panose="02040503050406030204" pitchFamily="18" charset="0"/>
                              <a:ea typeface="Cambria Math" panose="02040503050406030204" pitchFamily="18" charset="0"/>
                            </a:rPr>
                            <m:t>𝜇</m:t>
                          </m:r>
                        </m:e>
                        <m:sub>
                          <m:r>
                            <a:rPr lang="it-IT" sz="3200" b="0" i="1" smtClean="0">
                              <a:latin typeface="Cambria Math" panose="02040503050406030204" pitchFamily="18" charset="0"/>
                            </a:rPr>
                            <m:t>0</m:t>
                          </m:r>
                        </m:sub>
                      </m:sSub>
                      <m:d>
                        <m:dPr>
                          <m:ctrlPr>
                            <a:rPr lang="it-IT" sz="3200" b="0" i="1" smtClean="0">
                              <a:latin typeface="Cambria Math" panose="02040503050406030204" pitchFamily="18" charset="0"/>
                            </a:rPr>
                          </m:ctrlPr>
                        </m:dPr>
                        <m:e>
                          <m:bar>
                            <m:barPr>
                              <m:pos m:val="top"/>
                              <m:ctrlPr>
                                <a:rPr lang="el-GR" sz="3200" i="1">
                                  <a:latin typeface="Cambria Math" panose="02040503050406030204" pitchFamily="18" charset="0"/>
                                  <a:ea typeface="Cambria Math" panose="02040503050406030204" pitchFamily="18" charset="0"/>
                                </a:rPr>
                              </m:ctrlPr>
                            </m:barPr>
                            <m:e>
                              <m:r>
                                <a:rPr lang="it-IT" sz="3200" i="1">
                                  <a:latin typeface="Cambria Math" panose="02040503050406030204" pitchFamily="18" charset="0"/>
                                  <a:ea typeface="Cambria Math" panose="02040503050406030204" pitchFamily="18" charset="0"/>
                                </a:rPr>
                                <m:t>𝐻</m:t>
                              </m:r>
                            </m:e>
                          </m:bar>
                          <m:r>
                            <a:rPr lang="it-IT" sz="3200" b="0" i="1" smtClean="0">
                              <a:latin typeface="Cambria Math" panose="02040503050406030204" pitchFamily="18" charset="0"/>
                              <a:ea typeface="Cambria Math" panose="02040503050406030204" pitchFamily="18" charset="0"/>
                            </a:rPr>
                            <m:t>+</m:t>
                          </m:r>
                          <m:bar>
                            <m:barPr>
                              <m:pos m:val="top"/>
                              <m:ctrlPr>
                                <a:rPr lang="it-IT" sz="3200" i="1">
                                  <a:latin typeface="Cambria Math" panose="02040503050406030204" pitchFamily="18" charset="0"/>
                                </a:rPr>
                              </m:ctrlPr>
                            </m:barPr>
                            <m:e>
                              <m:r>
                                <a:rPr lang="it-IT" sz="3200" i="1">
                                  <a:latin typeface="Cambria Math" panose="02040503050406030204" pitchFamily="18" charset="0"/>
                                </a:rPr>
                                <m:t>𝑀</m:t>
                              </m:r>
                            </m:e>
                          </m:bar>
                        </m:e>
                      </m:d>
                      <m:r>
                        <a:rPr lang="it-IT" sz="3200" b="0" i="1" smtClean="0">
                          <a:latin typeface="Cambria Math" panose="02040503050406030204" pitchFamily="18" charset="0"/>
                        </a:rPr>
                        <m:t>=</m:t>
                      </m:r>
                      <m:sSub>
                        <m:sSubPr>
                          <m:ctrlPr>
                            <a:rPr lang="it-IT" sz="3200" i="1">
                              <a:latin typeface="Cambria Math" panose="02040503050406030204" pitchFamily="18" charset="0"/>
                            </a:rPr>
                          </m:ctrlPr>
                        </m:sSubPr>
                        <m:e>
                          <m:r>
                            <a:rPr lang="it-IT" sz="3200" i="1">
                              <a:latin typeface="Cambria Math" panose="02040503050406030204" pitchFamily="18" charset="0"/>
                              <a:ea typeface="Cambria Math" panose="02040503050406030204" pitchFamily="18" charset="0"/>
                            </a:rPr>
                            <m:t>𝜇</m:t>
                          </m:r>
                        </m:e>
                        <m:sub>
                          <m:r>
                            <a:rPr lang="it-IT" sz="3200" i="1">
                              <a:latin typeface="Cambria Math" panose="02040503050406030204" pitchFamily="18" charset="0"/>
                            </a:rPr>
                            <m:t>0</m:t>
                          </m:r>
                        </m:sub>
                      </m:sSub>
                      <m:d>
                        <m:dPr>
                          <m:ctrlPr>
                            <a:rPr lang="it-IT" sz="3200" i="1">
                              <a:latin typeface="Cambria Math" panose="02040503050406030204" pitchFamily="18" charset="0"/>
                            </a:rPr>
                          </m:ctrlPr>
                        </m:dPr>
                        <m:e>
                          <m:r>
                            <a:rPr lang="it-IT" sz="3200" b="0" i="1" smtClean="0">
                              <a:latin typeface="Cambria Math" panose="02040503050406030204" pitchFamily="18" charset="0"/>
                              <a:ea typeface="Cambria Math" panose="02040503050406030204" pitchFamily="18" charset="0"/>
                            </a:rPr>
                            <m:t>1</m:t>
                          </m:r>
                          <m:r>
                            <a:rPr lang="it-IT" sz="3200" i="1">
                              <a:latin typeface="Cambria Math" panose="02040503050406030204" pitchFamily="18" charset="0"/>
                              <a:ea typeface="Cambria Math" panose="02040503050406030204" pitchFamily="18" charset="0"/>
                            </a:rPr>
                            <m:t>+</m:t>
                          </m:r>
                          <m:r>
                            <m:rPr>
                              <m:sty m:val="p"/>
                            </m:rPr>
                            <a:rPr lang="el-GR" sz="3200" i="1">
                              <a:latin typeface="Cambria Math" panose="02040503050406030204" pitchFamily="18" charset="0"/>
                              <a:ea typeface="Cambria Math" panose="02040503050406030204" pitchFamily="18" charset="0"/>
                            </a:rPr>
                            <m:t>χ</m:t>
                          </m:r>
                        </m:e>
                      </m:d>
                      <m:bar>
                        <m:barPr>
                          <m:pos m:val="top"/>
                          <m:ctrlPr>
                            <a:rPr lang="el-GR" sz="3200" b="0" i="1" smtClean="0">
                              <a:latin typeface="Cambria Math" panose="02040503050406030204" pitchFamily="18" charset="0"/>
                              <a:ea typeface="Cambria Math" panose="02040503050406030204" pitchFamily="18" charset="0"/>
                            </a:rPr>
                          </m:ctrlPr>
                        </m:barPr>
                        <m:e>
                          <m:r>
                            <a:rPr lang="it-IT" sz="3200" b="0" i="1" smtClean="0">
                              <a:latin typeface="Cambria Math" panose="02040503050406030204" pitchFamily="18" charset="0"/>
                              <a:ea typeface="Cambria Math" panose="02040503050406030204" pitchFamily="18" charset="0"/>
                            </a:rPr>
                            <m:t>𝐻</m:t>
                          </m:r>
                        </m:e>
                      </m:bar>
                      <m:r>
                        <a:rPr lang="it-IT" sz="3200" b="0" i="1" smtClean="0">
                          <a:latin typeface="Cambria Math" panose="02040503050406030204" pitchFamily="18" charset="0"/>
                          <a:ea typeface="Cambria Math" panose="02040503050406030204" pitchFamily="18" charset="0"/>
                        </a:rPr>
                        <m:t>=</m:t>
                      </m:r>
                      <m:r>
                        <a:rPr lang="it-IT" sz="3200" i="1">
                          <a:latin typeface="Cambria Math" panose="02040503050406030204" pitchFamily="18" charset="0"/>
                          <a:ea typeface="Cambria Math" panose="02040503050406030204" pitchFamily="18" charset="0"/>
                        </a:rPr>
                        <m:t>𝜇</m:t>
                      </m:r>
                      <m:bar>
                        <m:barPr>
                          <m:pos m:val="top"/>
                          <m:ctrlPr>
                            <a:rPr lang="el-GR" sz="3200" i="1">
                              <a:latin typeface="Cambria Math" panose="02040503050406030204" pitchFamily="18" charset="0"/>
                              <a:ea typeface="Cambria Math" panose="02040503050406030204" pitchFamily="18" charset="0"/>
                            </a:rPr>
                          </m:ctrlPr>
                        </m:barPr>
                        <m:e>
                          <m:r>
                            <a:rPr lang="it-IT" sz="3200" i="1">
                              <a:latin typeface="Cambria Math" panose="02040503050406030204" pitchFamily="18" charset="0"/>
                              <a:ea typeface="Cambria Math" panose="02040503050406030204" pitchFamily="18" charset="0"/>
                            </a:rPr>
                            <m:t>𝐻</m:t>
                          </m:r>
                        </m:e>
                      </m:bar>
                    </m:oMath>
                  </m:oMathPara>
                </a14:m>
                <a:endParaRPr lang="it-IT" sz="3200"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3657600" y="1524000"/>
                <a:ext cx="6545510" cy="736997"/>
              </a:xfrm>
              <a:prstGeom prst="rect">
                <a:avLst/>
              </a:prstGeom>
              <a:blipFill rotWithShape="0">
                <a:blip r:embed="rId3"/>
                <a:stretch>
                  <a:fillRect b="-826"/>
                </a:stretch>
              </a:blipFill>
            </p:spPr>
            <p:txBody>
              <a:bodyPr/>
              <a:lstStyle/>
              <a:p>
                <a:r>
                  <a:rPr lang="it-IT">
                    <a:noFill/>
                  </a:rPr>
                  <a:t> </a:t>
                </a:r>
              </a:p>
            </p:txBody>
          </p:sp>
        </mc:Fallback>
      </mc:AlternateContent>
      <p:sp>
        <p:nvSpPr>
          <p:cNvPr id="5" name="Freccia tridirezionale 4"/>
          <p:cNvSpPr/>
          <p:nvPr/>
        </p:nvSpPr>
        <p:spPr>
          <a:xfrm flipV="1">
            <a:off x="1846730" y="2749174"/>
            <a:ext cx="3161553" cy="97416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880658" y="2799081"/>
            <a:ext cx="1093695" cy="369332"/>
          </a:xfrm>
          <a:prstGeom prst="rect">
            <a:avLst/>
          </a:prstGeom>
          <a:noFill/>
        </p:spPr>
        <p:txBody>
          <a:bodyPr wrap="square" rtlCol="0">
            <a:spAutoFit/>
          </a:bodyPr>
          <a:lstStyle/>
          <a:p>
            <a:pPr algn="ctr"/>
            <a:r>
              <a:rPr lang="it-IT" dirty="0" smtClean="0">
                <a:solidFill>
                  <a:schemeClr val="bg1"/>
                </a:solidFill>
              </a:rPr>
              <a:t>Materiali</a:t>
            </a:r>
            <a:endParaRPr lang="it-IT" dirty="0">
              <a:solidFill>
                <a:schemeClr val="bg1"/>
              </a:solidFill>
            </a:endParaRPr>
          </a:p>
        </p:txBody>
      </p:sp>
      <mc:AlternateContent xmlns:mc="http://schemas.openxmlformats.org/markup-compatibility/2006" xmlns:a14="http://schemas.microsoft.com/office/drawing/2010/main">
        <mc:Choice Requires="a14">
          <p:sp>
            <p:nvSpPr>
              <p:cNvPr id="8" name="Rettangolo 7"/>
              <p:cNvSpPr/>
              <p:nvPr/>
            </p:nvSpPr>
            <p:spPr>
              <a:xfrm>
                <a:off x="306522" y="2803574"/>
                <a:ext cx="1544077" cy="646331"/>
              </a:xfrm>
              <a:prstGeom prst="rect">
                <a:avLst/>
              </a:prstGeom>
            </p:spPr>
            <p:txBody>
              <a:bodyPr wrap="none">
                <a:spAutoFit/>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Paramagnetici</a:t>
                </a:r>
              </a:p>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χ</m:t>
                      </m:r>
                      <m:r>
                        <a:rPr lang="it-IT" b="1" i="0" smtClean="0">
                          <a:latin typeface="Cambria Math" panose="02040503050406030204" pitchFamily="18" charset="0"/>
                          <a:ea typeface="Cambria Math" panose="02040503050406030204" pitchFamily="18" charset="0"/>
                        </a:rPr>
                        <m:t>&gt;</m:t>
                      </m:r>
                      <m:r>
                        <a:rPr lang="it-IT" b="1" i="0" smtClean="0">
                          <a:latin typeface="Cambria Math" panose="02040503050406030204" pitchFamily="18" charset="0"/>
                          <a:ea typeface="Cambria Math" panose="02040503050406030204" pitchFamily="18" charset="0"/>
                        </a:rPr>
                        <m:t>𝟎</m:t>
                      </m:r>
                    </m:oMath>
                  </m:oMathPara>
                </a14:m>
                <a:endParaRPr lang="it-IT" b="1" dirty="0" smtClean="0">
                  <a:ln w="9525">
                    <a:solidFill>
                      <a:schemeClr val="bg1"/>
                    </a:solidFill>
                    <a:prstDash val="solid"/>
                  </a:ln>
                  <a:effectLst>
                    <a:outerShdw blurRad="12700" dist="38100" dir="2700000" algn="tl" rotWithShape="0">
                      <a:schemeClr val="bg1">
                        <a:lumMod val="50000"/>
                      </a:schemeClr>
                    </a:outerShdw>
                  </a:effectLst>
                </a:endParaRPr>
              </a:p>
            </p:txBody>
          </p:sp>
        </mc:Choice>
        <mc:Fallback xmlns="">
          <p:sp>
            <p:nvSpPr>
              <p:cNvPr id="8" name="Rettangolo 7"/>
              <p:cNvSpPr>
                <a:spLocks noRot="1" noChangeAspect="1" noMove="1" noResize="1" noEditPoints="1" noAdjustHandles="1" noChangeArrowheads="1" noChangeShapeType="1" noTextEdit="1"/>
              </p:cNvSpPr>
              <p:nvPr/>
            </p:nvSpPr>
            <p:spPr>
              <a:xfrm>
                <a:off x="306522" y="2803574"/>
                <a:ext cx="1544077" cy="646331"/>
              </a:xfrm>
              <a:prstGeom prst="rect">
                <a:avLst/>
              </a:prstGeom>
              <a:blipFill rotWithShape="0">
                <a:blip r:embed="rId4"/>
                <a:stretch>
                  <a:fillRect b="-188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Rettangolo 8"/>
              <p:cNvSpPr/>
              <p:nvPr/>
            </p:nvSpPr>
            <p:spPr>
              <a:xfrm>
                <a:off x="5066780" y="2794610"/>
                <a:ext cx="1436612" cy="646331"/>
              </a:xfrm>
              <a:prstGeom prst="rect">
                <a:avLst/>
              </a:prstGeom>
            </p:spPr>
            <p:txBody>
              <a:bodyPr wrap="none">
                <a:spAutoFit/>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Diamagnetici</a:t>
                </a:r>
              </a:p>
              <a:p>
                <a:pPr/>
                <a14:m>
                  <m:oMathPara xmlns:m="http://schemas.openxmlformats.org/officeDocument/2006/math">
                    <m:oMathParaPr>
                      <m:jc m:val="centerGroup"/>
                    </m:oMathParaPr>
                    <m:oMath xmlns:m="http://schemas.openxmlformats.org/officeDocument/2006/math">
                      <m:r>
                        <m:rPr>
                          <m:sty m:val="p"/>
                        </m:rPr>
                        <a:rPr lang="el-GR" i="1">
                          <a:latin typeface="Cambria Math" panose="02040503050406030204" pitchFamily="18" charset="0"/>
                          <a:ea typeface="Cambria Math" panose="02040503050406030204" pitchFamily="18" charset="0"/>
                        </a:rPr>
                        <m:t>χ</m:t>
                      </m:r>
                      <m:r>
                        <a:rPr lang="it-IT" b="1" i="0" smtClean="0">
                          <a:latin typeface="Cambria Math" panose="02040503050406030204" pitchFamily="18" charset="0"/>
                          <a:ea typeface="Cambria Math" panose="02040503050406030204" pitchFamily="18" charset="0"/>
                        </a:rPr>
                        <m:t>&lt;</m:t>
                      </m:r>
                      <m:r>
                        <a:rPr lang="it-IT" b="1">
                          <a:latin typeface="Cambria Math" panose="02040503050406030204" pitchFamily="18" charset="0"/>
                          <a:ea typeface="Cambria Math" panose="02040503050406030204" pitchFamily="18" charset="0"/>
                        </a:rPr>
                        <m:t>𝟎</m:t>
                      </m:r>
                    </m:oMath>
                  </m:oMathPara>
                </a14:m>
                <a:endParaRPr lang="it-IT" b="1" dirty="0">
                  <a:ln w="9525">
                    <a:solidFill>
                      <a:schemeClr val="bg1"/>
                    </a:solidFill>
                    <a:prstDash val="solid"/>
                  </a:ln>
                  <a:effectLst>
                    <a:outerShdw blurRad="12700" dist="38100" dir="2700000" algn="tl" rotWithShape="0">
                      <a:schemeClr val="bg1">
                        <a:lumMod val="50000"/>
                      </a:schemeClr>
                    </a:outerShdw>
                  </a:effectLst>
                </a:endParaRPr>
              </a:p>
            </p:txBody>
          </p:sp>
        </mc:Choice>
        <mc:Fallback xmlns="">
          <p:sp>
            <p:nvSpPr>
              <p:cNvPr id="9" name="Rettangolo 8"/>
              <p:cNvSpPr>
                <a:spLocks noRot="1" noChangeAspect="1" noMove="1" noResize="1" noEditPoints="1" noAdjustHandles="1" noChangeArrowheads="1" noChangeShapeType="1" noTextEdit="1"/>
              </p:cNvSpPr>
              <p:nvPr/>
            </p:nvSpPr>
            <p:spPr>
              <a:xfrm>
                <a:off x="5066780" y="2794610"/>
                <a:ext cx="1436612" cy="646331"/>
              </a:xfrm>
              <a:prstGeom prst="rect">
                <a:avLst/>
              </a:prstGeom>
              <a:blipFill rotWithShape="0">
                <a:blip r:embed="rId5"/>
                <a:stretch>
                  <a:fillRect b="-188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Rettangolo 9"/>
              <p:cNvSpPr/>
              <p:nvPr/>
            </p:nvSpPr>
            <p:spPr>
              <a:xfrm>
                <a:off x="2732968" y="3670163"/>
                <a:ext cx="1622752" cy="646331"/>
              </a:xfrm>
              <a:prstGeom prst="rect">
                <a:avLst/>
              </a:prstGeom>
            </p:spPr>
            <p:txBody>
              <a:bodyPr wrap="none">
                <a:spAutoFit/>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Ferromagnetici</a:t>
                </a:r>
              </a:p>
              <a:p>
                <a:pPr/>
                <a14:m>
                  <m:oMathPara xmlns:m="http://schemas.openxmlformats.org/officeDocument/2006/math">
                    <m:oMathParaPr>
                      <m:jc m:val="centerGroup"/>
                    </m:oMathParaPr>
                    <m:oMath xmlns:m="http://schemas.openxmlformats.org/officeDocument/2006/math">
                      <m:r>
                        <m:rPr>
                          <m:sty m:val="p"/>
                        </m:rPr>
                        <a:rPr lang="el-GR" i="1">
                          <a:latin typeface="Cambria Math" panose="02040503050406030204" pitchFamily="18" charset="0"/>
                          <a:ea typeface="Cambria Math" panose="02040503050406030204" pitchFamily="18" charset="0"/>
                        </a:rPr>
                        <m:t>χ</m:t>
                      </m:r>
                      <m:r>
                        <a:rPr lang="it-IT" b="1" smtClean="0">
                          <a:latin typeface="Cambria Math" panose="02040503050406030204" pitchFamily="18" charset="0"/>
                          <a:ea typeface="Cambria Math" panose="02040503050406030204" pitchFamily="18" charset="0"/>
                        </a:rPr>
                        <m:t>≫</m:t>
                      </m:r>
                      <m:r>
                        <a:rPr lang="it-IT" b="1" i="0" smtClean="0">
                          <a:latin typeface="Cambria Math" panose="02040503050406030204" pitchFamily="18" charset="0"/>
                          <a:ea typeface="Cambria Math" panose="02040503050406030204" pitchFamily="18" charset="0"/>
                        </a:rPr>
                        <m:t>𝟏</m:t>
                      </m:r>
                    </m:oMath>
                  </m:oMathPara>
                </a14:m>
                <a:endParaRPr lang="it-IT" b="1" dirty="0">
                  <a:ln w="9525">
                    <a:solidFill>
                      <a:schemeClr val="bg1"/>
                    </a:solidFill>
                    <a:prstDash val="solid"/>
                  </a:ln>
                  <a:effectLst>
                    <a:outerShdw blurRad="12700" dist="38100" dir="2700000" algn="tl" rotWithShape="0">
                      <a:schemeClr val="bg1">
                        <a:lumMod val="50000"/>
                      </a:schemeClr>
                    </a:outerShdw>
                  </a:effectLst>
                </a:endParaRPr>
              </a:p>
            </p:txBody>
          </p:sp>
        </mc:Choice>
        <mc:Fallback xmlns="">
          <p:sp>
            <p:nvSpPr>
              <p:cNvPr id="10" name="Rettangolo 9"/>
              <p:cNvSpPr>
                <a:spLocks noRot="1" noChangeAspect="1" noMove="1" noResize="1" noEditPoints="1" noAdjustHandles="1" noChangeArrowheads="1" noChangeShapeType="1" noTextEdit="1"/>
              </p:cNvSpPr>
              <p:nvPr/>
            </p:nvSpPr>
            <p:spPr>
              <a:xfrm>
                <a:off x="2732968" y="3670163"/>
                <a:ext cx="1622752" cy="646331"/>
              </a:xfrm>
              <a:prstGeom prst="rect">
                <a:avLst/>
              </a:prstGeom>
              <a:blipFill rotWithShape="0">
                <a:blip r:embed="rId6"/>
                <a:stretch>
                  <a:fillRect b="-188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p:cNvSpPr txBox="1"/>
              <p:nvPr/>
            </p:nvSpPr>
            <p:spPr>
              <a:xfrm>
                <a:off x="1078753" y="4718424"/>
                <a:ext cx="2429319" cy="8105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800" i="1" smtClean="0">
                              <a:latin typeface="Cambria Math" panose="02040503050406030204" pitchFamily="18" charset="0"/>
                            </a:rPr>
                          </m:ctrlPr>
                        </m:fPr>
                        <m:num>
                          <m:sSub>
                            <m:sSubPr>
                              <m:ctrlPr>
                                <a:rPr lang="it-IT" sz="2800" i="1" smtClean="0">
                                  <a:latin typeface="Cambria Math" panose="02040503050406030204" pitchFamily="18" charset="0"/>
                                </a:rPr>
                              </m:ctrlPr>
                            </m:sSubPr>
                            <m:e>
                              <m:r>
                                <a:rPr lang="it-IT" sz="2800" i="1" smtClean="0">
                                  <a:latin typeface="Cambria Math" panose="02040503050406030204" pitchFamily="18" charset="0"/>
                                  <a:ea typeface="Cambria Math" panose="02040503050406030204" pitchFamily="18" charset="0"/>
                                </a:rPr>
                                <m:t>𝜒</m:t>
                              </m:r>
                            </m:e>
                            <m:sub>
                              <m:r>
                                <a:rPr lang="it-IT" sz="2800" b="0" i="1" smtClean="0">
                                  <a:latin typeface="Cambria Math" panose="02040503050406030204" pitchFamily="18" charset="0"/>
                                </a:rPr>
                                <m:t>𝐹𝑒</m:t>
                              </m:r>
                            </m:sub>
                          </m:sSub>
                        </m:num>
                        <m:den>
                          <m:sSub>
                            <m:sSubPr>
                              <m:ctrlPr>
                                <a:rPr lang="it-IT" sz="2800" i="1" smtClean="0">
                                  <a:latin typeface="Cambria Math" panose="02040503050406030204" pitchFamily="18" charset="0"/>
                                </a:rPr>
                              </m:ctrlPr>
                            </m:sSubPr>
                            <m:e>
                              <m:r>
                                <a:rPr lang="it-IT" sz="2800" i="1" smtClean="0">
                                  <a:latin typeface="Cambria Math" panose="02040503050406030204" pitchFamily="18" charset="0"/>
                                  <a:ea typeface="Cambria Math" panose="02040503050406030204" pitchFamily="18" charset="0"/>
                                </a:rPr>
                                <m:t>𝜒</m:t>
                              </m:r>
                            </m:e>
                            <m:sub>
                              <m:r>
                                <a:rPr lang="it-IT" sz="2800" b="0" i="1" smtClean="0">
                                  <a:latin typeface="Cambria Math" panose="02040503050406030204" pitchFamily="18" charset="0"/>
                                </a:rPr>
                                <m:t>𝑛𝑜𝑛</m:t>
                              </m:r>
                              <m:r>
                                <a:rPr lang="it-IT" sz="2800" b="0" i="1" smtClean="0">
                                  <a:latin typeface="Cambria Math" panose="02040503050406030204" pitchFamily="18" charset="0"/>
                                </a:rPr>
                                <m:t> </m:t>
                              </m:r>
                              <m:r>
                                <a:rPr lang="it-IT" sz="2800" b="0" i="1" smtClean="0">
                                  <a:latin typeface="Cambria Math" panose="02040503050406030204" pitchFamily="18" charset="0"/>
                                </a:rPr>
                                <m:t>𝐹𝑒𝑀</m:t>
                              </m:r>
                            </m:sub>
                          </m:sSub>
                        </m:den>
                      </m:f>
                      <m:r>
                        <a:rPr lang="it-IT" sz="2800" b="0" i="0" smtClean="0">
                          <a:latin typeface="Cambria Math" panose="02040503050406030204" pitchFamily="18" charset="0"/>
                        </a:rPr>
                        <m:t>=</m:t>
                      </m:r>
                      <m:sSup>
                        <m:sSupPr>
                          <m:ctrlPr>
                            <a:rPr lang="it-IT" sz="2800" b="0" i="1" smtClean="0">
                              <a:latin typeface="Cambria Math" panose="02040503050406030204" pitchFamily="18" charset="0"/>
                            </a:rPr>
                          </m:ctrlPr>
                        </m:sSupPr>
                        <m:e>
                          <m:r>
                            <a:rPr lang="it-IT" sz="2800" b="0" i="1" smtClean="0">
                              <a:latin typeface="Cambria Math" panose="02040503050406030204" pitchFamily="18" charset="0"/>
                            </a:rPr>
                            <m:t>10</m:t>
                          </m:r>
                        </m:e>
                        <m:sup>
                          <m:r>
                            <a:rPr lang="it-IT" sz="2800" b="0" i="1" smtClean="0">
                              <a:latin typeface="Cambria Math" panose="02040503050406030204" pitchFamily="18" charset="0"/>
                            </a:rPr>
                            <m:t>6</m:t>
                          </m:r>
                        </m:sup>
                      </m:sSup>
                    </m:oMath>
                  </m:oMathPara>
                </a14:m>
                <a:endParaRPr lang="it-IT" sz="2800" dirty="0"/>
              </a:p>
            </p:txBody>
          </p:sp>
        </mc:Choice>
        <mc:Fallback xmlns="">
          <p:sp>
            <p:nvSpPr>
              <p:cNvPr id="11" name="CasellaDiTesto 10"/>
              <p:cNvSpPr txBox="1">
                <a:spLocks noRot="1" noChangeAspect="1" noMove="1" noResize="1" noEditPoints="1" noAdjustHandles="1" noChangeArrowheads="1" noChangeShapeType="1" noTextEdit="1"/>
              </p:cNvSpPr>
              <p:nvPr/>
            </p:nvSpPr>
            <p:spPr>
              <a:xfrm>
                <a:off x="1078753" y="4718424"/>
                <a:ext cx="2429319" cy="810543"/>
              </a:xfrm>
              <a:prstGeom prst="rect">
                <a:avLst/>
              </a:prstGeom>
              <a:blipFill rotWithShape="0">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7587130" y="2668494"/>
                <a:ext cx="2038635" cy="5473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ar>
                        <m:barPr>
                          <m:pos m:val="top"/>
                          <m:ctrlPr>
                            <a:rPr lang="it-IT" sz="3200" i="1" smtClean="0">
                              <a:latin typeface="Cambria Math" panose="02040503050406030204" pitchFamily="18" charset="0"/>
                            </a:rPr>
                          </m:ctrlPr>
                        </m:barPr>
                        <m:e>
                          <m:r>
                            <a:rPr lang="it-IT" sz="3200" b="0" i="1" smtClean="0">
                              <a:latin typeface="Cambria Math" panose="02040503050406030204" pitchFamily="18" charset="0"/>
                            </a:rPr>
                            <m:t>𝐹</m:t>
                          </m:r>
                        </m:e>
                      </m:bar>
                      <m:r>
                        <a:rPr lang="it-IT" sz="3200" b="0" i="0" smtClean="0">
                          <a:latin typeface="Cambria Math" panose="02040503050406030204" pitchFamily="18" charset="0"/>
                        </a:rPr>
                        <m:t>=</m:t>
                      </m:r>
                      <m:bar>
                        <m:barPr>
                          <m:pos m:val="top"/>
                          <m:ctrlPr>
                            <a:rPr lang="it-IT" sz="3200" i="1">
                              <a:latin typeface="Cambria Math" panose="02040503050406030204" pitchFamily="18" charset="0"/>
                            </a:rPr>
                          </m:ctrlPr>
                        </m:barPr>
                        <m:e>
                          <m:r>
                            <a:rPr lang="it-IT" sz="3200" i="1">
                              <a:latin typeface="Cambria Math" panose="02040503050406030204" pitchFamily="18" charset="0"/>
                            </a:rPr>
                            <m:t>𝑀</m:t>
                          </m:r>
                        </m:e>
                      </m:bar>
                      <m:r>
                        <a:rPr lang="it-IT" sz="3200" i="1">
                          <a:latin typeface="Cambria Math" panose="02040503050406030204" pitchFamily="18" charset="0"/>
                          <a:ea typeface="Cambria Math" panose="02040503050406030204" pitchFamily="18" charset="0"/>
                        </a:rPr>
                        <m:t>×</m:t>
                      </m:r>
                      <m:bar>
                        <m:barPr>
                          <m:pos m:val="top"/>
                          <m:ctrlPr>
                            <a:rPr lang="el-GR" sz="3200" i="1">
                              <a:latin typeface="Cambria Math" panose="02040503050406030204" pitchFamily="18" charset="0"/>
                              <a:ea typeface="Cambria Math" panose="02040503050406030204" pitchFamily="18" charset="0"/>
                            </a:rPr>
                          </m:ctrlPr>
                        </m:barPr>
                        <m:e>
                          <m:r>
                            <a:rPr lang="it-IT" sz="3200" i="1">
                              <a:latin typeface="Cambria Math" panose="02040503050406030204" pitchFamily="18" charset="0"/>
                              <a:ea typeface="Cambria Math" panose="02040503050406030204" pitchFamily="18" charset="0"/>
                            </a:rPr>
                            <m:t>𝐻</m:t>
                          </m:r>
                        </m:e>
                      </m:bar>
                    </m:oMath>
                  </m:oMathPara>
                </a14:m>
                <a:endParaRPr lang="it-IT" sz="3200"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7587130" y="2668494"/>
                <a:ext cx="2038635" cy="547329"/>
              </a:xfrm>
              <a:prstGeom prst="rect">
                <a:avLst/>
              </a:prstGeom>
              <a:blipFill rotWithShape="0">
                <a:blip r:embed="rId8"/>
                <a:stretch>
                  <a:fillRect/>
                </a:stretch>
              </a:blipFill>
            </p:spPr>
            <p:txBody>
              <a:bodyPr/>
              <a:lstStyle/>
              <a:p>
                <a:r>
                  <a:rPr lang="it-IT">
                    <a:noFill/>
                  </a:rPr>
                  <a:t> </a:t>
                </a:r>
              </a:p>
            </p:txBody>
          </p:sp>
        </mc:Fallback>
      </mc:AlternateContent>
      <p:sp>
        <p:nvSpPr>
          <p:cNvPr id="13" name="Freccia a destra 12"/>
          <p:cNvSpPr/>
          <p:nvPr/>
        </p:nvSpPr>
        <p:spPr>
          <a:xfrm>
            <a:off x="3801035" y="4834964"/>
            <a:ext cx="2073836" cy="549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Superconduttori</a:t>
            </a:r>
            <a:endParaRPr lang="it-IT" dirty="0"/>
          </a:p>
        </p:txBody>
      </p:sp>
      <p:sp>
        <p:nvSpPr>
          <p:cNvPr id="14" name="Rettangolo arrotondato 13"/>
          <p:cNvSpPr/>
          <p:nvPr/>
        </p:nvSpPr>
        <p:spPr>
          <a:xfrm>
            <a:off x="6000376" y="4793129"/>
            <a:ext cx="1171389" cy="615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10 [T]</a:t>
            </a:r>
            <a:endParaRPr lang="it-IT" dirty="0"/>
          </a:p>
        </p:txBody>
      </p:sp>
      <p:sp>
        <p:nvSpPr>
          <p:cNvPr id="16" name="Rettangolo 15"/>
          <p:cNvSpPr/>
          <p:nvPr/>
        </p:nvSpPr>
        <p:spPr>
          <a:xfrm>
            <a:off x="2358924" y="5706640"/>
            <a:ext cx="4909357" cy="369332"/>
          </a:xfrm>
          <a:prstGeom prst="rect">
            <a:avLst/>
          </a:prstGeom>
        </p:spPr>
        <p:txBody>
          <a:bodyPr wrap="none">
            <a:spAutoFit/>
          </a:bodyPr>
          <a:lstStyle/>
          <a:p>
            <a:r>
              <a:rPr lang="it-IT" dirty="0">
                <a:hlinkClick r:id="rId9"/>
              </a:rPr>
              <a:t>https://</a:t>
            </a:r>
            <a:r>
              <a:rPr lang="it-IT" dirty="0" smtClean="0">
                <a:hlinkClick r:id="rId9"/>
              </a:rPr>
              <a:t>www.youtube.com/watch?v=wrDL9ikwrsk</a:t>
            </a:r>
            <a:r>
              <a:rPr lang="it-IT" dirty="0" smtClean="0"/>
              <a:t> </a:t>
            </a:r>
            <a:endParaRPr lang="it-IT" dirty="0"/>
          </a:p>
        </p:txBody>
      </p:sp>
      <mc:AlternateContent xmlns:mc="http://schemas.openxmlformats.org/markup-compatibility/2006" xmlns:a14="http://schemas.microsoft.com/office/drawing/2010/main">
        <mc:Choice Requires="a14">
          <p:sp>
            <p:nvSpPr>
              <p:cNvPr id="17" name="Rettangolo 16"/>
              <p:cNvSpPr/>
              <p:nvPr/>
            </p:nvSpPr>
            <p:spPr>
              <a:xfrm>
                <a:off x="713352" y="6029371"/>
                <a:ext cx="5056641" cy="757964"/>
              </a:xfrm>
              <a:prstGeom prst="rect">
                <a:avLst/>
              </a:prstGeom>
            </p:spPr>
            <p:txBody>
              <a:bodyPr wrap="none">
                <a:spAutoFit/>
              </a:bodyPr>
              <a:lstStyle/>
              <a:p>
                <a14:m>
                  <m:oMath xmlns:m="http://schemas.openxmlformats.org/officeDocument/2006/math">
                    <m:r>
                      <a:rPr lang="it-IT" sz="3200" b="0" i="1" smtClean="0">
                        <a:latin typeface="Cambria Math" panose="02040503050406030204" pitchFamily="18" charset="0"/>
                        <a:ea typeface="Cambria Math" panose="02040503050406030204" pitchFamily="18" charset="0"/>
                      </a:rPr>
                      <m:t>𝐹</m:t>
                    </m:r>
                    <m:r>
                      <a:rPr lang="it-IT" sz="3200" b="1" i="1" smtClean="0">
                        <a:latin typeface="Cambria Math" panose="02040503050406030204" pitchFamily="18" charset="0"/>
                        <a:ea typeface="Cambria Math" panose="02040503050406030204" pitchFamily="18" charset="0"/>
                      </a:rPr>
                      <m:t>∝</m:t>
                    </m:r>
                    <m:sSup>
                      <m:sSupPr>
                        <m:ctrlPr>
                          <a:rPr lang="it-IT" sz="3200" b="1" i="1" smtClean="0">
                            <a:latin typeface="Cambria Math" panose="02040503050406030204" pitchFamily="18" charset="0"/>
                            <a:ea typeface="Cambria Math" panose="02040503050406030204" pitchFamily="18" charset="0"/>
                          </a:rPr>
                        </m:ctrlPr>
                      </m:sSupPr>
                      <m:e>
                        <m:r>
                          <a:rPr lang="it-IT" sz="3200" b="1" i="1" smtClean="0">
                            <a:latin typeface="Cambria Math" panose="02040503050406030204" pitchFamily="18" charset="0"/>
                            <a:ea typeface="Cambria Math" panose="02040503050406030204" pitchFamily="18" charset="0"/>
                          </a:rPr>
                          <m:t>𝑩</m:t>
                        </m:r>
                      </m:e>
                      <m:sup>
                        <m:r>
                          <a:rPr lang="it-IT" sz="3200" b="1" i="1" smtClean="0">
                            <a:latin typeface="Cambria Math" panose="02040503050406030204" pitchFamily="18" charset="0"/>
                            <a:ea typeface="Cambria Math" panose="02040503050406030204" pitchFamily="18" charset="0"/>
                          </a:rPr>
                          <m:t>𝟐</m:t>
                        </m:r>
                      </m:sup>
                    </m:sSup>
                    <m:r>
                      <a:rPr lang="it-IT" sz="3200" b="1" i="1" smtClean="0">
                        <a:latin typeface="Cambria Math" panose="02040503050406030204" pitchFamily="18" charset="0"/>
                        <a:ea typeface="Cambria Math" panose="02040503050406030204" pitchFamily="18" charset="0"/>
                      </a:rPr>
                      <m:t>⇒ </m:t>
                    </m:r>
                    <m:sSup>
                      <m:sSupPr>
                        <m:ctrlPr>
                          <a:rPr lang="it-IT" sz="3200" b="1" i="1" smtClean="0">
                            <a:latin typeface="Cambria Math" panose="02040503050406030204" pitchFamily="18" charset="0"/>
                            <a:ea typeface="Cambria Math" panose="02040503050406030204" pitchFamily="18" charset="0"/>
                          </a:rPr>
                        </m:ctrlPr>
                      </m:sSupPr>
                      <m:e>
                        <m:d>
                          <m:dPr>
                            <m:ctrlPr>
                              <a:rPr lang="it-IT" sz="3200" b="1" i="1">
                                <a:latin typeface="Cambria Math" panose="02040503050406030204" pitchFamily="18" charset="0"/>
                                <a:ea typeface="Cambria Math" panose="02040503050406030204" pitchFamily="18" charset="0"/>
                              </a:rPr>
                            </m:ctrlPr>
                          </m:dPr>
                          <m:e>
                            <m:sSup>
                              <m:sSupPr>
                                <m:ctrlPr>
                                  <a:rPr lang="it-IT" sz="3200" b="1" i="1">
                                    <a:latin typeface="Cambria Math" panose="02040503050406030204" pitchFamily="18" charset="0"/>
                                    <a:ea typeface="Cambria Math" panose="02040503050406030204" pitchFamily="18" charset="0"/>
                                  </a:rPr>
                                </m:ctrlPr>
                              </m:sSupPr>
                              <m:e>
                                <m:r>
                                  <a:rPr lang="it-IT" sz="3200" b="1" i="1">
                                    <a:latin typeface="Cambria Math" panose="02040503050406030204" pitchFamily="18" charset="0"/>
                                    <a:ea typeface="Cambria Math" panose="02040503050406030204" pitchFamily="18" charset="0"/>
                                  </a:rPr>
                                  <m:t>𝟏𝟎</m:t>
                                </m:r>
                              </m:e>
                              <m:sup>
                                <m:r>
                                  <a:rPr lang="it-IT" sz="3200" b="1" i="1">
                                    <a:latin typeface="Cambria Math" panose="02040503050406030204" pitchFamily="18" charset="0"/>
                                    <a:ea typeface="Cambria Math" panose="02040503050406030204" pitchFamily="18" charset="0"/>
                                  </a:rPr>
                                  <m:t>𝟑</m:t>
                                </m:r>
                              </m:sup>
                            </m:sSup>
                          </m:e>
                        </m:d>
                      </m:e>
                      <m:sup>
                        <m:r>
                          <a:rPr lang="it-IT" sz="3200" b="1" i="1" smtClean="0">
                            <a:latin typeface="Cambria Math" panose="02040503050406030204" pitchFamily="18" charset="0"/>
                            <a:ea typeface="Cambria Math" panose="02040503050406030204" pitchFamily="18" charset="0"/>
                          </a:rPr>
                          <m:t>𝟐</m:t>
                        </m:r>
                      </m:sup>
                    </m:sSup>
                    <m:r>
                      <a:rPr lang="it-IT" sz="3200" b="1" i="1" smtClean="0">
                        <a:latin typeface="Cambria Math" panose="02040503050406030204" pitchFamily="18" charset="0"/>
                        <a:ea typeface="Cambria Math" panose="02040503050406030204" pitchFamily="18" charset="0"/>
                      </a:rPr>
                      <m:t>=</m:t>
                    </m:r>
                    <m:sSup>
                      <m:sSupPr>
                        <m:ctrlPr>
                          <a:rPr lang="it-IT" sz="3200" b="1" i="1" smtClean="0">
                            <a:latin typeface="Cambria Math" panose="02040503050406030204" pitchFamily="18" charset="0"/>
                            <a:ea typeface="Cambria Math" panose="02040503050406030204" pitchFamily="18" charset="0"/>
                          </a:rPr>
                        </m:ctrlPr>
                      </m:sSupPr>
                      <m:e>
                        <m:r>
                          <a:rPr lang="it-IT" sz="3200" b="1" i="1" smtClean="0">
                            <a:latin typeface="Cambria Math" panose="02040503050406030204" pitchFamily="18" charset="0"/>
                            <a:ea typeface="Cambria Math" panose="02040503050406030204" pitchFamily="18" charset="0"/>
                          </a:rPr>
                          <m:t>𝟏𝟎</m:t>
                        </m:r>
                      </m:e>
                      <m:sup>
                        <m:r>
                          <a:rPr lang="it-IT" sz="3200" b="1" i="1" smtClean="0">
                            <a:latin typeface="Cambria Math" panose="02040503050406030204" pitchFamily="18" charset="0"/>
                            <a:ea typeface="Cambria Math" panose="02040503050406030204" pitchFamily="18" charset="0"/>
                          </a:rPr>
                          <m:t>𝟔</m:t>
                        </m:r>
                      </m:sup>
                    </m:sSup>
                  </m:oMath>
                </a14:m>
                <a:r>
                  <a:rPr lang="it-IT" sz="3200" b="1" dirty="0">
                    <a:ea typeface="Cambria Math" panose="02040503050406030204" pitchFamily="18" charset="0"/>
                  </a:rPr>
                  <a:t> </a:t>
                </a:r>
                <a14:m>
                  <m:oMath xmlns:m="http://schemas.openxmlformats.org/officeDocument/2006/math">
                    <m:r>
                      <a:rPr lang="it-IT" sz="3200" b="1" i="1">
                        <a:latin typeface="Cambria Math" panose="02040503050406030204" pitchFamily="18" charset="0"/>
                        <a:ea typeface="Cambria Math" panose="02040503050406030204" pitchFamily="18" charset="0"/>
                      </a:rPr>
                      <m:t>⇒</m:t>
                    </m:r>
                  </m:oMath>
                </a14:m>
                <a:endParaRPr lang="it-IT" sz="3200" dirty="0"/>
              </a:p>
            </p:txBody>
          </p:sp>
        </mc:Choice>
        <mc:Fallback xmlns="">
          <p:sp>
            <p:nvSpPr>
              <p:cNvPr id="17" name="Rettangolo 16"/>
              <p:cNvSpPr>
                <a:spLocks noRot="1" noChangeAspect="1" noMove="1" noResize="1" noEditPoints="1" noAdjustHandles="1" noChangeArrowheads="1" noChangeShapeType="1" noTextEdit="1"/>
              </p:cNvSpPr>
              <p:nvPr/>
            </p:nvSpPr>
            <p:spPr>
              <a:xfrm>
                <a:off x="713352" y="6029371"/>
                <a:ext cx="5056641" cy="757964"/>
              </a:xfrm>
              <a:prstGeom prst="rect">
                <a:avLst/>
              </a:prstGeom>
              <a:blipFill rotWithShape="0">
                <a:blip r:embed="rId10"/>
                <a:stretch>
                  <a:fillRect/>
                </a:stretch>
              </a:blipFill>
            </p:spPr>
            <p:txBody>
              <a:bodyPr/>
              <a:lstStyle/>
              <a:p>
                <a:r>
                  <a:rPr lang="it-IT">
                    <a:noFill/>
                  </a:rPr>
                  <a:t> </a:t>
                </a:r>
              </a:p>
            </p:txBody>
          </p:sp>
        </mc:Fallback>
      </mc:AlternateContent>
      <p:pic>
        <p:nvPicPr>
          <p:cNvPr id="18" name="Immagine 17"/>
          <p:cNvPicPr>
            <a:picLocks noChangeAspect="1"/>
          </p:cNvPicPr>
          <p:nvPr/>
        </p:nvPicPr>
        <p:blipFill>
          <a:blip r:embed="rId11"/>
          <a:stretch>
            <a:fillRect/>
          </a:stretch>
        </p:blipFill>
        <p:spPr>
          <a:xfrm>
            <a:off x="10251962" y="729130"/>
            <a:ext cx="1700979" cy="5256025"/>
          </a:xfrm>
          <a:prstGeom prst="rect">
            <a:avLst/>
          </a:prstGeom>
        </p:spPr>
      </p:pic>
      <p:sp>
        <p:nvSpPr>
          <p:cNvPr id="19" name="Rettangolo 18"/>
          <p:cNvSpPr/>
          <p:nvPr/>
        </p:nvSpPr>
        <p:spPr>
          <a:xfrm>
            <a:off x="5583746" y="6211047"/>
            <a:ext cx="6788077" cy="523220"/>
          </a:xfrm>
          <a:prstGeom prst="rect">
            <a:avLst/>
          </a:prstGeom>
        </p:spPr>
        <p:txBody>
          <a:bodyPr wrap="none">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Levitazione di materiali non magnetici (27 T)</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48946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030259" cy="1325563"/>
          </a:xfrm>
        </p:spPr>
        <p:txBody>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Orientamento dei cristalli</a:t>
            </a:r>
            <a:endParaRPr lang="it-IT" dirty="0"/>
          </a:p>
        </p:txBody>
      </p:sp>
      <p:pic>
        <p:nvPicPr>
          <p:cNvPr id="3" name="Immagine 2"/>
          <p:cNvPicPr>
            <a:picLocks noChangeAspect="1"/>
          </p:cNvPicPr>
          <p:nvPr/>
        </p:nvPicPr>
        <p:blipFill>
          <a:blip r:embed="rId2">
            <a:clrChange>
              <a:clrFrom>
                <a:srgbClr val="FFFFFF"/>
              </a:clrFrom>
              <a:clrTo>
                <a:srgbClr val="FFFFFF">
                  <a:alpha val="0"/>
                </a:srgbClr>
              </a:clrTo>
            </a:clrChange>
          </a:blip>
          <a:stretch>
            <a:fillRect/>
          </a:stretch>
        </p:blipFill>
        <p:spPr>
          <a:xfrm>
            <a:off x="324036" y="1456203"/>
            <a:ext cx="4003880" cy="2900644"/>
          </a:xfrm>
          <a:prstGeom prst="rect">
            <a:avLst/>
          </a:prstGeom>
        </p:spPr>
      </p:pic>
      <p:pic>
        <p:nvPicPr>
          <p:cNvPr id="4" name="Immagine 3"/>
          <p:cNvPicPr>
            <a:picLocks noChangeAspect="1"/>
          </p:cNvPicPr>
          <p:nvPr/>
        </p:nvPicPr>
        <p:blipFill>
          <a:blip r:embed="rId3"/>
          <a:stretch>
            <a:fillRect/>
          </a:stretch>
        </p:blipFill>
        <p:spPr>
          <a:xfrm>
            <a:off x="7018897" y="481480"/>
            <a:ext cx="4333875" cy="3086100"/>
          </a:xfrm>
          <a:prstGeom prst="rect">
            <a:avLst/>
          </a:prstGeom>
        </p:spPr>
      </p:pic>
      <p:pic>
        <p:nvPicPr>
          <p:cNvPr id="5" name="Immagine 4"/>
          <p:cNvPicPr>
            <a:picLocks noChangeAspect="1"/>
          </p:cNvPicPr>
          <p:nvPr/>
        </p:nvPicPr>
        <p:blipFill>
          <a:blip r:embed="rId4">
            <a:clrChange>
              <a:clrFrom>
                <a:srgbClr val="FFFFFF"/>
              </a:clrFrom>
              <a:clrTo>
                <a:srgbClr val="FFFFFF">
                  <a:alpha val="0"/>
                </a:srgbClr>
              </a:clrTo>
            </a:clrChange>
          </a:blip>
          <a:stretch>
            <a:fillRect/>
          </a:stretch>
        </p:blipFill>
        <p:spPr>
          <a:xfrm>
            <a:off x="7079034" y="3828676"/>
            <a:ext cx="4334434" cy="3029324"/>
          </a:xfrm>
          <a:prstGeom prst="rect">
            <a:avLst/>
          </a:prstGeom>
        </p:spPr>
      </p:pic>
      <mc:AlternateContent xmlns:mc="http://schemas.openxmlformats.org/markup-compatibility/2006" xmlns:a14="http://schemas.microsoft.com/office/drawing/2010/main">
        <mc:Choice Requires="a14">
          <p:sp>
            <p:nvSpPr>
              <p:cNvPr id="6" name="CasellaDiTesto 5"/>
              <p:cNvSpPr txBox="1"/>
              <p:nvPr/>
            </p:nvSpPr>
            <p:spPr>
              <a:xfrm>
                <a:off x="6953623" y="3630705"/>
                <a:ext cx="2004523" cy="2986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𝜒</m:t>
                          </m:r>
                        </m:e>
                        <m:sub>
                          <m:r>
                            <a:rPr lang="it-IT" b="0" i="1" smtClean="0">
                              <a:latin typeface="Cambria Math" panose="02040503050406030204" pitchFamily="18" charset="0"/>
                            </a:rPr>
                            <m:t>𝑎</m:t>
                          </m:r>
                          <m:r>
                            <a:rPr lang="it-IT" b="0" i="1" smtClean="0">
                              <a:latin typeface="Cambria Math" panose="02040503050406030204" pitchFamily="18" charset="0"/>
                            </a:rPr>
                            <m:t>,</m:t>
                          </m:r>
                          <m:r>
                            <a:rPr lang="it-IT" b="0" i="1" smtClean="0">
                              <a:latin typeface="Cambria Math" panose="02040503050406030204" pitchFamily="18" charset="0"/>
                            </a:rPr>
                            <m:t>𝑏</m:t>
                          </m:r>
                        </m:sub>
                      </m:sSub>
                      <m:r>
                        <a:rPr lang="it-IT" b="0" i="1" smtClean="0">
                          <a:latin typeface="Cambria Math" panose="02040503050406030204" pitchFamily="18" charset="0"/>
                        </a:rPr>
                        <m:t>=−1.81</m:t>
                      </m:r>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−5</m:t>
                          </m:r>
                        </m:sup>
                      </m:sSup>
                    </m:oMath>
                  </m:oMathPara>
                </a14:m>
                <a:endParaRPr lang="it-IT"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6953623" y="3630705"/>
                <a:ext cx="2004523" cy="298608"/>
              </a:xfrm>
              <a:prstGeom prst="rect">
                <a:avLst/>
              </a:prstGeom>
              <a:blipFill rotWithShape="0">
                <a:blip r:embed="rId5"/>
                <a:stretch>
                  <a:fillRect l="-2432" t="-4082" r="-912" b="-1632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9197788" y="3621740"/>
                <a:ext cx="2004523" cy="2986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𝜒</m:t>
                          </m:r>
                        </m:e>
                        <m:sub>
                          <m:r>
                            <a:rPr lang="it-IT" b="0" i="1" smtClean="0">
                              <a:latin typeface="Cambria Math" panose="02040503050406030204" pitchFamily="18" charset="0"/>
                            </a:rPr>
                            <m:t>𝑎</m:t>
                          </m:r>
                          <m:r>
                            <a:rPr lang="it-IT" b="0" i="1" smtClean="0">
                              <a:latin typeface="Cambria Math" panose="02040503050406030204" pitchFamily="18" charset="0"/>
                            </a:rPr>
                            <m:t>,</m:t>
                          </m:r>
                          <m:r>
                            <a:rPr lang="it-IT" b="0" i="1" smtClean="0">
                              <a:latin typeface="Cambria Math" panose="02040503050406030204" pitchFamily="18" charset="0"/>
                            </a:rPr>
                            <m:t>𝑏</m:t>
                          </m:r>
                        </m:sub>
                      </m:sSub>
                      <m:r>
                        <a:rPr lang="it-IT" b="0" i="1" smtClean="0">
                          <a:latin typeface="Cambria Math" panose="02040503050406030204" pitchFamily="18" charset="0"/>
                        </a:rPr>
                        <m:t>=−1.33</m:t>
                      </m:r>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10</m:t>
                          </m:r>
                        </m:e>
                        <m:sup>
                          <m:r>
                            <a:rPr lang="it-IT" b="0" i="1" smtClean="0">
                              <a:latin typeface="Cambria Math" panose="02040503050406030204" pitchFamily="18" charset="0"/>
                              <a:ea typeface="Cambria Math" panose="02040503050406030204" pitchFamily="18" charset="0"/>
                            </a:rPr>
                            <m:t>−5</m:t>
                          </m:r>
                        </m:sup>
                      </m:sSup>
                    </m:oMath>
                  </m:oMathPara>
                </a14:m>
                <a:endParaRPr lang="it-IT"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9197788" y="3621740"/>
                <a:ext cx="2004523" cy="298608"/>
              </a:xfrm>
              <a:prstGeom prst="rect">
                <a:avLst/>
              </a:prstGeom>
              <a:blipFill rotWithShape="0">
                <a:blip r:embed="rId6"/>
                <a:stretch>
                  <a:fillRect l="-2432" t="-2041" r="-912" b="-18367"/>
                </a:stretch>
              </a:blipFill>
            </p:spPr>
            <p:txBody>
              <a:bodyPr/>
              <a:lstStyle/>
              <a:p>
                <a:r>
                  <a:rPr lang="it-IT">
                    <a:noFill/>
                  </a:rPr>
                  <a:t> </a:t>
                </a:r>
              </a:p>
            </p:txBody>
          </p:sp>
        </mc:Fallback>
      </mc:AlternateContent>
      <p:sp>
        <p:nvSpPr>
          <p:cNvPr id="8" name="Rettangolo 7"/>
          <p:cNvSpPr/>
          <p:nvPr/>
        </p:nvSpPr>
        <p:spPr>
          <a:xfrm>
            <a:off x="443523" y="1105647"/>
            <a:ext cx="4050340" cy="461665"/>
          </a:xfrm>
          <a:prstGeom prst="rect">
            <a:avLst/>
          </a:prstGeom>
        </p:spPr>
        <p:txBody>
          <a:bodyPr wrap="none">
            <a:spAutoFit/>
          </a:bodyPr>
          <a:lstStyle/>
          <a:p>
            <a:r>
              <a:rPr lang="it-IT" sz="2400" b="1" dirty="0" err="1" smtClean="0">
                <a:ln w="9525">
                  <a:solidFill>
                    <a:schemeClr val="bg1"/>
                  </a:solidFill>
                  <a:prstDash val="solid"/>
                </a:ln>
                <a:effectLst>
                  <a:outerShdw blurRad="12700" dist="38100" dir="2700000" algn="tl" rotWithShape="0">
                    <a:schemeClr val="bg1">
                      <a:lumMod val="50000"/>
                    </a:schemeClr>
                  </a:outerShdw>
                </a:effectLst>
              </a:rPr>
              <a:t>Vapo</a:t>
            </a:r>
            <a:r>
              <a:rPr lang="it-IT" sz="2400" b="1" dirty="0" smtClean="0">
                <a:ln w="9525">
                  <a:solidFill>
                    <a:schemeClr val="bg1"/>
                  </a:solidFill>
                  <a:prstDash val="solid"/>
                </a:ln>
                <a:effectLst>
                  <a:outerShdw blurRad="12700" dist="38100" dir="2700000" algn="tl" rotWithShape="0">
                    <a:schemeClr val="bg1">
                      <a:lumMod val="50000"/>
                    </a:schemeClr>
                  </a:outerShdw>
                </a:effectLst>
              </a:rPr>
              <a:t>-deposizione del </a:t>
            </a:r>
            <a:r>
              <a:rPr lang="it-IT" sz="2400" b="1" dirty="0" smtClean="0">
                <a:ln w="9525">
                  <a:solidFill>
                    <a:schemeClr val="bg1"/>
                  </a:solidFill>
                  <a:prstDash val="solid"/>
                </a:ln>
                <a:effectLst>
                  <a:outerShdw blurRad="12700" dist="38100" dir="2700000" algn="tl" rotWithShape="0">
                    <a:schemeClr val="bg1">
                      <a:lumMod val="50000"/>
                    </a:schemeClr>
                  </a:outerShdw>
                </a:effectLst>
                <a:hlinkClick r:id="rId7"/>
              </a:rPr>
              <a:t>Bismuto</a:t>
            </a:r>
            <a:endParaRPr lang="it-IT" sz="2400" dirty="0"/>
          </a:p>
        </p:txBody>
      </p:sp>
      <p:sp>
        <p:nvSpPr>
          <p:cNvPr id="9" name="Rettangolo 8"/>
          <p:cNvSpPr/>
          <p:nvPr/>
        </p:nvSpPr>
        <p:spPr>
          <a:xfrm>
            <a:off x="7349335" y="152400"/>
            <a:ext cx="4032129"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Elettrodeposizione dello Zinco</a:t>
            </a:r>
            <a:endParaRPr lang="it-IT" sz="2400" dirty="0"/>
          </a:p>
        </p:txBody>
      </p:sp>
      <p:pic>
        <p:nvPicPr>
          <p:cNvPr id="10" name="Immagine 9"/>
          <p:cNvPicPr>
            <a:picLocks noChangeAspect="1"/>
          </p:cNvPicPr>
          <p:nvPr/>
        </p:nvPicPr>
        <p:blipFill>
          <a:blip r:embed="rId8"/>
          <a:stretch>
            <a:fillRect/>
          </a:stretch>
        </p:blipFill>
        <p:spPr>
          <a:xfrm>
            <a:off x="4482353" y="1007021"/>
            <a:ext cx="2179487" cy="3051282"/>
          </a:xfrm>
          <a:prstGeom prst="rect">
            <a:avLst/>
          </a:prstGeom>
        </p:spPr>
      </p:pic>
      <p:sp>
        <p:nvSpPr>
          <p:cNvPr id="11" name="Rettangolo 10"/>
          <p:cNvSpPr/>
          <p:nvPr/>
        </p:nvSpPr>
        <p:spPr>
          <a:xfrm>
            <a:off x="2902840" y="4306046"/>
            <a:ext cx="4314258"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Grafitizzazione Fibre di Carbonio</a:t>
            </a:r>
            <a:endParaRPr lang="it-IT" sz="2400" dirty="0"/>
          </a:p>
        </p:txBody>
      </p:sp>
      <p:pic>
        <p:nvPicPr>
          <p:cNvPr id="12" name="Immagine 11"/>
          <p:cNvPicPr>
            <a:picLocks noChangeAspect="1"/>
          </p:cNvPicPr>
          <p:nvPr/>
        </p:nvPicPr>
        <p:blipFill>
          <a:blip r:embed="rId9">
            <a:clrChange>
              <a:clrFrom>
                <a:srgbClr val="FFFFFF"/>
              </a:clrFrom>
              <a:clrTo>
                <a:srgbClr val="FFFFFF">
                  <a:alpha val="0"/>
                </a:srgbClr>
              </a:clrTo>
            </a:clrChange>
          </a:blip>
          <a:stretch>
            <a:fillRect/>
          </a:stretch>
        </p:blipFill>
        <p:spPr>
          <a:xfrm>
            <a:off x="0" y="4297083"/>
            <a:ext cx="3355392" cy="2620682"/>
          </a:xfrm>
          <a:prstGeom prst="rect">
            <a:avLst/>
          </a:prstGeom>
        </p:spPr>
      </p:pic>
      <p:pic>
        <p:nvPicPr>
          <p:cNvPr id="14" name="Immagine 13"/>
          <p:cNvPicPr>
            <a:picLocks noChangeAspect="1"/>
          </p:cNvPicPr>
          <p:nvPr/>
        </p:nvPicPr>
        <p:blipFill>
          <a:blip r:embed="rId10">
            <a:clrChange>
              <a:clrFrom>
                <a:srgbClr val="FFFFFF"/>
              </a:clrFrom>
              <a:clrTo>
                <a:srgbClr val="FFFFFF">
                  <a:alpha val="0"/>
                </a:srgbClr>
              </a:clrTo>
            </a:clrChange>
          </a:blip>
          <a:stretch>
            <a:fillRect/>
          </a:stretch>
        </p:blipFill>
        <p:spPr>
          <a:xfrm>
            <a:off x="3277814" y="4690434"/>
            <a:ext cx="3451692" cy="2080907"/>
          </a:xfrm>
          <a:prstGeom prst="rect">
            <a:avLst/>
          </a:prstGeom>
        </p:spPr>
      </p:pic>
    </p:spTree>
    <p:extLst>
      <p:ext uri="{BB962C8B-B14F-4D97-AF65-F5344CB8AC3E}">
        <p14:creationId xmlns:p14="http://schemas.microsoft.com/office/powerpoint/2010/main" val="3076494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6096000" cy="1325563"/>
          </a:xfrm>
        </p:spPr>
        <p:txBody>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Trasformazione di fase</a:t>
            </a:r>
            <a:endParaRPr lang="it-IT" dirty="0"/>
          </a:p>
        </p:txBody>
      </p:sp>
      <p:pic>
        <p:nvPicPr>
          <p:cNvPr id="3" name="Immagine 2"/>
          <p:cNvPicPr>
            <a:picLocks noChangeAspect="1"/>
          </p:cNvPicPr>
          <p:nvPr/>
        </p:nvPicPr>
        <p:blipFill>
          <a:blip r:embed="rId2"/>
          <a:stretch>
            <a:fillRect/>
          </a:stretch>
        </p:blipFill>
        <p:spPr>
          <a:xfrm>
            <a:off x="5776912" y="3478307"/>
            <a:ext cx="4239653" cy="2795618"/>
          </a:xfrm>
          <a:prstGeom prst="rect">
            <a:avLst/>
          </a:prstGeom>
        </p:spPr>
      </p:pic>
      <p:sp>
        <p:nvSpPr>
          <p:cNvPr id="4" name="Rettangolo 3"/>
          <p:cNvSpPr/>
          <p:nvPr/>
        </p:nvSpPr>
        <p:spPr>
          <a:xfrm>
            <a:off x="4010211" y="1715248"/>
            <a:ext cx="4545603"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Processi di produzione dell’Acciaio</a:t>
            </a:r>
            <a:endParaRPr lang="it-IT" sz="2400" dirty="0"/>
          </a:p>
        </p:txBody>
      </p:sp>
      <p:sp>
        <p:nvSpPr>
          <p:cNvPr id="5" name="Rettangolo 4"/>
          <p:cNvSpPr/>
          <p:nvPr/>
        </p:nvSpPr>
        <p:spPr>
          <a:xfrm>
            <a:off x="7700682" y="576730"/>
            <a:ext cx="1970091"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Rinvenimento</a:t>
            </a:r>
            <a:endParaRPr lang="it-IT" sz="2400" dirty="0"/>
          </a:p>
        </p:txBody>
      </p:sp>
      <p:sp>
        <p:nvSpPr>
          <p:cNvPr id="6" name="Rettangolo 5"/>
          <p:cNvSpPr/>
          <p:nvPr/>
        </p:nvSpPr>
        <p:spPr>
          <a:xfrm>
            <a:off x="8713695" y="1616635"/>
            <a:ext cx="1314206" cy="461665"/>
          </a:xfrm>
          <a:prstGeom prst="rect">
            <a:avLst/>
          </a:prstGeom>
        </p:spPr>
        <p:txBody>
          <a:bodyPr wrap="none">
            <a:spAutoFit/>
          </a:bodyPr>
          <a:lstStyle/>
          <a:p>
            <a:r>
              <a:rPr lang="it-IT" sz="2400" b="1" dirty="0" err="1" smtClean="0">
                <a:ln w="9525">
                  <a:solidFill>
                    <a:schemeClr val="bg1"/>
                  </a:solidFill>
                  <a:prstDash val="solid"/>
                </a:ln>
                <a:effectLst>
                  <a:outerShdw blurRad="12700" dist="38100" dir="2700000" algn="tl" rotWithShape="0">
                    <a:schemeClr val="bg1">
                      <a:lumMod val="50000"/>
                    </a:schemeClr>
                  </a:outerShdw>
                </a:effectLst>
              </a:rPr>
              <a:t>Ordering</a:t>
            </a:r>
            <a:endParaRPr lang="it-IT" sz="2400" dirty="0"/>
          </a:p>
        </p:txBody>
      </p:sp>
      <p:sp>
        <p:nvSpPr>
          <p:cNvPr id="7" name="Rettangolo 6"/>
          <p:cNvSpPr/>
          <p:nvPr/>
        </p:nvSpPr>
        <p:spPr>
          <a:xfrm>
            <a:off x="8393954" y="1270000"/>
            <a:ext cx="1992790"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Precipitazione</a:t>
            </a:r>
            <a:endParaRPr lang="it-IT" sz="2400" dirty="0"/>
          </a:p>
        </p:txBody>
      </p:sp>
      <p:sp>
        <p:nvSpPr>
          <p:cNvPr id="8" name="Rettangolo 7"/>
          <p:cNvSpPr/>
          <p:nvPr/>
        </p:nvSpPr>
        <p:spPr>
          <a:xfrm>
            <a:off x="8133977" y="923365"/>
            <a:ext cx="2517869" cy="461665"/>
          </a:xfrm>
          <a:prstGeom prst="rect">
            <a:avLst/>
          </a:prstGeom>
        </p:spPr>
        <p:txBody>
          <a:bodyPr wrap="none">
            <a:spAutoFit/>
          </a:bodyPr>
          <a:lstStyle/>
          <a:p>
            <a:r>
              <a:rPr lang="it-IT" sz="2400" b="1" dirty="0" err="1" smtClean="0">
                <a:ln w="9525">
                  <a:solidFill>
                    <a:schemeClr val="bg1"/>
                  </a:solidFill>
                  <a:prstDash val="solid"/>
                </a:ln>
                <a:effectLst>
                  <a:outerShdw blurRad="12700" dist="38100" dir="2700000" algn="tl" rotWithShape="0">
                    <a:schemeClr val="bg1">
                      <a:lumMod val="50000"/>
                    </a:schemeClr>
                  </a:outerShdw>
                </a:effectLst>
              </a:rPr>
              <a:t>Ri</a:t>
            </a:r>
            <a:r>
              <a:rPr lang="it-IT" sz="2400" b="1" dirty="0" smtClean="0">
                <a:ln w="9525">
                  <a:solidFill>
                    <a:schemeClr val="bg1"/>
                  </a:solidFill>
                  <a:prstDash val="solid"/>
                </a:ln>
                <a:effectLst>
                  <a:outerShdw blurRad="12700" dist="38100" dir="2700000" algn="tl" rotWithShape="0">
                    <a:schemeClr val="bg1">
                      <a:lumMod val="50000"/>
                    </a:schemeClr>
                  </a:outerShdw>
                </a:effectLst>
              </a:rPr>
              <a:t>-cristallizzazione</a:t>
            </a:r>
            <a:endParaRPr lang="it-IT" sz="2400" dirty="0"/>
          </a:p>
        </p:txBody>
      </p:sp>
      <p:sp>
        <p:nvSpPr>
          <p:cNvPr id="9" name="Rettangolo 8"/>
          <p:cNvSpPr/>
          <p:nvPr/>
        </p:nvSpPr>
        <p:spPr>
          <a:xfrm>
            <a:off x="7584250" y="2614705"/>
            <a:ext cx="3621632"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Decomposizione Spinodale</a:t>
            </a:r>
            <a:endParaRPr lang="it-IT" sz="2400" dirty="0"/>
          </a:p>
        </p:txBody>
      </p:sp>
      <p:sp>
        <p:nvSpPr>
          <p:cNvPr id="10" name="Rettangolo 9"/>
          <p:cNvSpPr/>
          <p:nvPr/>
        </p:nvSpPr>
        <p:spPr>
          <a:xfrm>
            <a:off x="8298331" y="2297953"/>
            <a:ext cx="1499128"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Diffusione</a:t>
            </a:r>
            <a:endParaRPr lang="it-IT" sz="2400" dirty="0"/>
          </a:p>
        </p:txBody>
      </p:sp>
      <p:sp>
        <p:nvSpPr>
          <p:cNvPr id="11" name="Rettangolo 10"/>
          <p:cNvSpPr/>
          <p:nvPr/>
        </p:nvSpPr>
        <p:spPr>
          <a:xfrm>
            <a:off x="8543366" y="1951319"/>
            <a:ext cx="2992101"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Processo martensitico</a:t>
            </a:r>
            <a:endParaRPr lang="it-IT" sz="2400" dirty="0"/>
          </a:p>
        </p:txBody>
      </p:sp>
      <p:pic>
        <p:nvPicPr>
          <p:cNvPr id="12" name="Immagine 11"/>
          <p:cNvPicPr>
            <a:picLocks noChangeAspect="1"/>
          </p:cNvPicPr>
          <p:nvPr/>
        </p:nvPicPr>
        <p:blipFill>
          <a:blip r:embed="rId3"/>
          <a:stretch>
            <a:fillRect/>
          </a:stretch>
        </p:blipFill>
        <p:spPr>
          <a:xfrm>
            <a:off x="179294" y="935223"/>
            <a:ext cx="3810000" cy="2847975"/>
          </a:xfrm>
          <a:prstGeom prst="rect">
            <a:avLst/>
          </a:prstGeom>
        </p:spPr>
      </p:pic>
      <p:pic>
        <p:nvPicPr>
          <p:cNvPr id="13" name="Immagine 12"/>
          <p:cNvPicPr>
            <a:picLocks noChangeAspect="1"/>
          </p:cNvPicPr>
          <p:nvPr/>
        </p:nvPicPr>
        <p:blipFill>
          <a:blip r:embed="rId4"/>
          <a:stretch>
            <a:fillRect/>
          </a:stretch>
        </p:blipFill>
        <p:spPr>
          <a:xfrm>
            <a:off x="862106" y="3590364"/>
            <a:ext cx="3810000" cy="3048000"/>
          </a:xfrm>
          <a:prstGeom prst="rect">
            <a:avLst/>
          </a:prstGeom>
        </p:spPr>
      </p:pic>
      <p:sp>
        <p:nvSpPr>
          <p:cNvPr id="14" name="Rettangolo 13"/>
          <p:cNvSpPr/>
          <p:nvPr/>
        </p:nvSpPr>
        <p:spPr>
          <a:xfrm rot="5400000">
            <a:off x="11111595" y="1685364"/>
            <a:ext cx="1378006"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Proprietà</a:t>
            </a:r>
            <a:endParaRPr lang="it-IT" sz="2400" dirty="0"/>
          </a:p>
        </p:txBody>
      </p:sp>
    </p:spTree>
    <p:extLst>
      <p:ext uri="{BB962C8B-B14F-4D97-AF65-F5344CB8AC3E}">
        <p14:creationId xmlns:p14="http://schemas.microsoft.com/office/powerpoint/2010/main" val="1125172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L’albero EPM</a:t>
            </a:r>
            <a:endParaRPr lang="it-IT" dirty="0"/>
          </a:p>
        </p:txBody>
      </p:sp>
      <p:pic>
        <p:nvPicPr>
          <p:cNvPr id="3" name="Immagine 2"/>
          <p:cNvPicPr>
            <a:picLocks noChangeAspect="1"/>
          </p:cNvPicPr>
          <p:nvPr/>
        </p:nvPicPr>
        <p:blipFill>
          <a:blip r:embed="rId3">
            <a:clrChange>
              <a:clrFrom>
                <a:srgbClr val="FFFFFF"/>
              </a:clrFrom>
              <a:clrTo>
                <a:srgbClr val="FFFFFF">
                  <a:alpha val="0"/>
                </a:srgbClr>
              </a:clrTo>
            </a:clrChange>
          </a:blip>
          <a:stretch>
            <a:fillRect/>
          </a:stretch>
        </p:blipFill>
        <p:spPr>
          <a:xfrm>
            <a:off x="391085" y="1462741"/>
            <a:ext cx="6210300" cy="4876800"/>
          </a:xfrm>
          <a:prstGeom prst="rect">
            <a:avLst/>
          </a:prstGeom>
        </p:spPr>
      </p:pic>
      <p:pic>
        <p:nvPicPr>
          <p:cNvPr id="4" name="Immagine 3"/>
          <p:cNvPicPr>
            <a:picLocks noChangeAspect="1"/>
          </p:cNvPicPr>
          <p:nvPr/>
        </p:nvPicPr>
        <p:blipFill>
          <a:blip r:embed="rId4">
            <a:clrChange>
              <a:clrFrom>
                <a:srgbClr val="FFFFFF"/>
              </a:clrFrom>
              <a:clrTo>
                <a:srgbClr val="FFFFFF">
                  <a:alpha val="0"/>
                </a:srgbClr>
              </a:clrTo>
            </a:clrChange>
          </a:blip>
          <a:stretch>
            <a:fillRect/>
          </a:stretch>
        </p:blipFill>
        <p:spPr>
          <a:xfrm>
            <a:off x="6340007" y="1792942"/>
            <a:ext cx="5097709" cy="1742608"/>
          </a:xfrm>
          <a:prstGeom prst="rect">
            <a:avLst/>
          </a:prstGeom>
        </p:spPr>
      </p:pic>
      <p:sp>
        <p:nvSpPr>
          <p:cNvPr id="5" name="Rettangolo 4"/>
          <p:cNvSpPr/>
          <p:nvPr/>
        </p:nvSpPr>
        <p:spPr>
          <a:xfrm>
            <a:off x="3799312" y="4957482"/>
            <a:ext cx="3096553"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Tronco/Rami: processi </a:t>
            </a:r>
            <a:endParaRPr lang="it-IT" sz="2400" dirty="0"/>
          </a:p>
        </p:txBody>
      </p:sp>
      <p:sp>
        <p:nvSpPr>
          <p:cNvPr id="6" name="Rettangolo 5"/>
          <p:cNvSpPr/>
          <p:nvPr/>
        </p:nvSpPr>
        <p:spPr>
          <a:xfrm>
            <a:off x="6168982" y="5880846"/>
            <a:ext cx="2689582"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Radici: Background </a:t>
            </a:r>
            <a:endParaRPr lang="it-IT" sz="2400" dirty="0"/>
          </a:p>
        </p:txBody>
      </p:sp>
      <p:sp>
        <p:nvSpPr>
          <p:cNvPr id="7" name="Rettangolo 6"/>
          <p:cNvSpPr/>
          <p:nvPr/>
        </p:nvSpPr>
        <p:spPr>
          <a:xfrm>
            <a:off x="4468676" y="1407458"/>
            <a:ext cx="2449773" cy="461665"/>
          </a:xfrm>
          <a:prstGeom prst="rect">
            <a:avLst/>
          </a:prstGeom>
        </p:spPr>
        <p:txBody>
          <a:bodyPr wrap="none">
            <a:spAutoFit/>
          </a:bodyPr>
          <a:lstStyle/>
          <a:p>
            <a:r>
              <a:rPr lang="it-IT" sz="2400" b="1" dirty="0" smtClean="0">
                <a:ln w="9525">
                  <a:solidFill>
                    <a:schemeClr val="bg1"/>
                  </a:solidFill>
                  <a:prstDash val="solid"/>
                </a:ln>
                <a:effectLst>
                  <a:outerShdw blurRad="12700" dist="38100" dir="2700000" algn="tl" rotWithShape="0">
                    <a:schemeClr val="bg1">
                      <a:lumMod val="50000"/>
                    </a:schemeClr>
                  </a:outerShdw>
                </a:effectLst>
              </a:rPr>
              <a:t>Foglie: Tecnologie</a:t>
            </a:r>
            <a:endParaRPr lang="it-IT" sz="2400" dirty="0"/>
          </a:p>
        </p:txBody>
      </p:sp>
    </p:spTree>
    <p:extLst>
      <p:ext uri="{BB962C8B-B14F-4D97-AF65-F5344CB8AC3E}">
        <p14:creationId xmlns:p14="http://schemas.microsoft.com/office/powerpoint/2010/main" val="2570534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40871" y="0"/>
            <a:ext cx="10515600" cy="1325563"/>
          </a:xfrm>
        </p:spPr>
        <p:txBody>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Tecnologie</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CasellaDiTesto 1"/>
          <p:cNvSpPr txBox="1"/>
          <p:nvPr/>
        </p:nvSpPr>
        <p:spPr>
          <a:xfrm>
            <a:off x="2277832" y="1543049"/>
            <a:ext cx="7604326" cy="4524315"/>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it-IT" sz="3200" b="1" dirty="0" smtClean="0">
                <a:ln w="9525">
                  <a:solidFill>
                    <a:schemeClr val="bg1"/>
                  </a:solidFill>
                  <a:prstDash val="solid"/>
                </a:ln>
                <a:effectLst>
                  <a:outerShdw blurRad="12700" dist="38100" dir="2700000" algn="tl" rotWithShape="0">
                    <a:schemeClr val="bg1">
                      <a:lumMod val="50000"/>
                    </a:schemeClr>
                  </a:outerShdw>
                </a:effectLst>
              </a:rPr>
              <a:t>Uso di Campi Magnetici in Alta Frequenza</a:t>
            </a:r>
          </a:p>
          <a:p>
            <a:pPr marL="342900" indent="-342900">
              <a:lnSpc>
                <a:spcPct val="150000"/>
              </a:lnSpc>
              <a:buFont typeface="Arial" panose="020B0604020202020204" pitchFamily="34" charset="0"/>
              <a:buChar char="•"/>
            </a:pPr>
            <a:r>
              <a:rPr lang="it-IT" sz="3200" b="1" dirty="0" smtClean="0">
                <a:ln w="9525">
                  <a:solidFill>
                    <a:schemeClr val="bg1"/>
                  </a:solidFill>
                  <a:prstDash val="solid"/>
                </a:ln>
                <a:effectLst>
                  <a:outerShdw blurRad="12700" dist="38100" dir="2700000" algn="tl" rotWithShape="0">
                    <a:schemeClr val="bg1">
                      <a:lumMod val="50000"/>
                    </a:schemeClr>
                  </a:outerShdw>
                </a:effectLst>
              </a:rPr>
              <a:t>Applicazione di Campi Magnetostatici</a:t>
            </a:r>
          </a:p>
          <a:p>
            <a:pPr marL="342900" indent="-342900">
              <a:lnSpc>
                <a:spcPct val="150000"/>
              </a:lnSpc>
              <a:buFont typeface="Arial" panose="020B0604020202020204" pitchFamily="34" charset="0"/>
              <a:buChar char="•"/>
            </a:pPr>
            <a:r>
              <a:rPr lang="it-IT" sz="3200" b="1" dirty="0" smtClean="0">
                <a:ln w="9525">
                  <a:solidFill>
                    <a:schemeClr val="bg1"/>
                  </a:solidFill>
                  <a:prstDash val="solid"/>
                </a:ln>
                <a:effectLst>
                  <a:outerShdw blurRad="12700" dist="38100" dir="2700000" algn="tl" rotWithShape="0">
                    <a:schemeClr val="bg1">
                      <a:lumMod val="50000"/>
                    </a:schemeClr>
                  </a:outerShdw>
                </a:effectLst>
              </a:rPr>
              <a:t>Campi Magnetici ed Elettrici Intensi</a:t>
            </a:r>
          </a:p>
          <a:p>
            <a:pPr marL="342900" indent="-342900">
              <a:lnSpc>
                <a:spcPct val="150000"/>
              </a:lnSpc>
              <a:buFont typeface="Arial" panose="020B0604020202020204" pitchFamily="34" charset="0"/>
              <a:buChar char="•"/>
            </a:pPr>
            <a:r>
              <a:rPr lang="it-IT" sz="3200" b="1" dirty="0" smtClean="0">
                <a:ln w="9525">
                  <a:solidFill>
                    <a:schemeClr val="bg1"/>
                  </a:solidFill>
                  <a:prstDash val="solid"/>
                </a:ln>
                <a:effectLst>
                  <a:outerShdw blurRad="12700" dist="38100" dir="2700000" algn="tl" rotWithShape="0">
                    <a:schemeClr val="bg1">
                      <a:lumMod val="50000"/>
                    </a:schemeClr>
                  </a:outerShdw>
                </a:effectLst>
              </a:rPr>
              <a:t>Campo Magnetico Viaggiante</a:t>
            </a:r>
          </a:p>
          <a:p>
            <a:pPr marL="342900" indent="-342900">
              <a:lnSpc>
                <a:spcPct val="150000"/>
              </a:lnSpc>
              <a:buFont typeface="Arial" panose="020B0604020202020204" pitchFamily="34" charset="0"/>
              <a:buChar char="•"/>
            </a:pPr>
            <a:r>
              <a:rPr lang="it-IT" sz="3200" b="1" dirty="0" smtClean="0">
                <a:ln w="9525">
                  <a:solidFill>
                    <a:schemeClr val="bg1"/>
                  </a:solidFill>
                  <a:prstDash val="solid"/>
                </a:ln>
                <a:effectLst>
                  <a:outerShdw blurRad="12700" dist="38100" dir="2700000" algn="tl" rotWithShape="0">
                    <a:schemeClr val="bg1">
                      <a:lumMod val="50000"/>
                    </a:schemeClr>
                  </a:outerShdw>
                </a:effectLst>
              </a:rPr>
              <a:t>Abbattimento delle onde</a:t>
            </a:r>
          </a:p>
          <a:p>
            <a:pPr marL="342900" indent="-342900">
              <a:lnSpc>
                <a:spcPct val="150000"/>
              </a:lnSpc>
              <a:buFont typeface="Arial" panose="020B0604020202020204" pitchFamily="34" charset="0"/>
              <a:buChar char="•"/>
            </a:pPr>
            <a:r>
              <a:rPr lang="it-IT" sz="3200" b="1" dirty="0" smtClean="0">
                <a:ln w="9525">
                  <a:solidFill>
                    <a:schemeClr val="bg1"/>
                  </a:solidFill>
                  <a:prstDash val="solid"/>
                </a:ln>
                <a:effectLst>
                  <a:outerShdw blurRad="12700" dist="38100" dir="2700000" algn="tl" rotWithShape="0">
                    <a:schemeClr val="bg1">
                      <a:lumMod val="50000"/>
                    </a:schemeClr>
                  </a:outerShdw>
                </a:effectLst>
              </a:rPr>
              <a:t>Elettrodeposizione</a:t>
            </a:r>
          </a:p>
        </p:txBody>
      </p:sp>
    </p:spTree>
    <p:extLst>
      <p:ext uri="{BB962C8B-B14F-4D97-AF65-F5344CB8AC3E}">
        <p14:creationId xmlns:p14="http://schemas.microsoft.com/office/powerpoint/2010/main" val="3316016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n w="9525">
                  <a:solidFill>
                    <a:schemeClr val="bg1"/>
                  </a:solidFill>
                  <a:prstDash val="solid"/>
                </a:ln>
                <a:effectLst>
                  <a:outerShdw blurRad="12700" dist="38100" dir="2700000" algn="tl" rotWithShape="0">
                    <a:schemeClr val="bg1">
                      <a:lumMod val="50000"/>
                    </a:schemeClr>
                  </a:outerShdw>
                </a:effectLst>
              </a:rPr>
              <a:t>Funzioni E.M. nell’EPM</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mc:AlternateContent xmlns:mc="http://schemas.openxmlformats.org/markup-compatibility/2006" xmlns:a14="http://schemas.microsoft.com/office/drawing/2010/main">
        <mc:Choice Requires="a14">
          <p:sp>
            <p:nvSpPr>
              <p:cNvPr id="3" name="CasellaDiTesto 2"/>
              <p:cNvSpPr txBox="1"/>
              <p:nvPr/>
            </p:nvSpPr>
            <p:spPr>
              <a:xfrm>
                <a:off x="1077062" y="1857705"/>
                <a:ext cx="10037876" cy="3746988"/>
              </a:xfrm>
              <a:prstGeom prst="rect">
                <a:avLst/>
              </a:prstGeom>
              <a:noFill/>
            </p:spPr>
            <p:txBody>
              <a:bodyPr wrap="none" rtlCol="0">
                <a:spAutoFit/>
              </a:bodyPr>
              <a:lstStyle/>
              <a:p>
                <a:pPr marL="285750" indent="-285750">
                  <a:buFont typeface="Arial" panose="020B0604020202020204" pitchFamily="34" charset="0"/>
                  <a:buChar char="•"/>
                </a:pPr>
                <a:r>
                  <a:rPr lang="it-IT" sz="2800" b="1" dirty="0" smtClean="0">
                    <a:ln w="9525">
                      <a:solidFill>
                        <a:schemeClr val="bg1"/>
                      </a:solidFill>
                      <a:prstDash val="solid"/>
                    </a:ln>
                    <a:effectLst>
                      <a:outerShdw blurRad="12700" dist="38100" dir="2700000" algn="tl" rotWithShape="0">
                        <a:schemeClr val="bg1">
                          <a:lumMod val="50000"/>
                        </a:schemeClr>
                      </a:outerShdw>
                    </a:effectLst>
                  </a:rPr>
                  <a:t>Modifica della Forma </a:t>
                </a:r>
                <a:r>
                  <a:rPr lang="it-IT" sz="2800" b="1" dirty="0" smtClean="0">
                    <a:ln w="9525">
                      <a:solidFill>
                        <a:schemeClr val="bg1"/>
                      </a:solidFill>
                      <a:prstDash val="solid"/>
                    </a:ln>
                    <a:effectLst>
                      <a:outerShdw blurRad="12700" dist="38100" dir="2700000" algn="tl" rotWithShape="0">
                        <a:schemeClr val="bg1">
                          <a:lumMod val="50000"/>
                        </a:schemeClr>
                      </a:outerShdw>
                    </a:effectLst>
                    <a:sym typeface="Wingdings" panose="05000000000000000000" pitchFamily="2" charset="2"/>
                  </a:rPr>
                  <a:t> Pressione Magnetica </a:t>
                </a:r>
                <a14:m>
                  <m:oMath xmlns:m="http://schemas.openxmlformats.org/officeDocument/2006/math">
                    <m:f>
                      <m:fPr>
                        <m:type m:val="lin"/>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ctrlPr>
                      </m:fPr>
                      <m:num>
                        <m:sSup>
                          <m:sSupPr>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ctrlPr>
                          </m:sSupPr>
                          <m:e>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t>𝑩</m:t>
                            </m:r>
                          </m:e>
                          <m:sup>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t>𝟐</m:t>
                            </m:r>
                          </m:sup>
                        </m:sSup>
                      </m:num>
                      <m:den>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t>𝟐</m:t>
                        </m: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𝝁</m:t>
                        </m:r>
                      </m:den>
                    </m:f>
                  </m:oMath>
                </a14:m>
                <a:endParaRPr lang="it-IT" sz="2800" b="1" dirty="0" smtClean="0">
                  <a:ln w="9525">
                    <a:solidFill>
                      <a:schemeClr val="bg1"/>
                    </a:solidFill>
                    <a:prstDash val="solid"/>
                  </a:ln>
                  <a:effectLst>
                    <a:outerShdw blurRad="12700" dist="38100" dir="2700000" algn="tl" rotWithShape="0">
                      <a:schemeClr val="bg1">
                        <a:lumMod val="50000"/>
                      </a:schemeClr>
                    </a:outerShdw>
                  </a:effectLst>
                  <a:sym typeface="Wingdings" panose="05000000000000000000" pitchFamily="2" charset="2"/>
                </a:endParaRPr>
              </a:p>
              <a:p>
                <a:pPr marL="285750" indent="-285750">
                  <a:buFont typeface="Arial" panose="020B0604020202020204" pitchFamily="34" charset="0"/>
                  <a:buChar char="•"/>
                </a:pPr>
                <a:r>
                  <a:rPr lang="it-IT" sz="2800" b="1" dirty="0" smtClean="0">
                    <a:ln w="9525">
                      <a:solidFill>
                        <a:schemeClr val="bg1"/>
                      </a:solidFill>
                      <a:prstDash val="solid"/>
                    </a:ln>
                    <a:effectLst>
                      <a:outerShdw blurRad="12700" dist="38100" dir="2700000" algn="tl" rotWithShape="0">
                        <a:schemeClr val="bg1">
                          <a:lumMod val="50000"/>
                        </a:schemeClr>
                      </a:outerShdw>
                    </a:effectLst>
                  </a:rPr>
                  <a:t>Guida di Fluidi </a:t>
                </a:r>
                <a:r>
                  <a:rPr lang="it-IT" sz="2800" b="1" dirty="0" smtClean="0">
                    <a:ln w="9525">
                      <a:solidFill>
                        <a:schemeClr val="bg1"/>
                      </a:solidFill>
                      <a:prstDash val="solid"/>
                    </a:ln>
                    <a:effectLst>
                      <a:outerShdw blurRad="12700" dist="38100" dir="2700000" algn="tl" rotWithShape="0">
                        <a:schemeClr val="bg1">
                          <a:lumMod val="50000"/>
                        </a:schemeClr>
                      </a:outerShdw>
                    </a:effectLst>
                    <a:sym typeface="Wingdings" panose="05000000000000000000" pitchFamily="2" charset="2"/>
                  </a:rPr>
                  <a:t> </a:t>
                </a:r>
                <a14:m>
                  <m:oMath xmlns:m="http://schemas.openxmlformats.org/officeDocument/2006/math">
                    <m:bar>
                      <m:barPr>
                        <m:pos m:val="top"/>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ctrlPr>
                      </m:barPr>
                      <m:e>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t>𝑭</m:t>
                        </m:r>
                      </m:e>
                    </m:ba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t>=</m:t>
                    </m:r>
                    <m:bar>
                      <m:barPr>
                        <m:pos m:val="top"/>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ctrlPr>
                      </m:barPr>
                      <m:e>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t>𝒋</m:t>
                        </m:r>
                      </m:e>
                    </m:ba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m:t>
                    </m:r>
                    <m:bar>
                      <m:barPr>
                        <m:pos m:val="top"/>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ctrlPr>
                      </m:barPr>
                      <m:e>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𝑩</m:t>
                        </m:r>
                      </m:e>
                    </m:bar>
                  </m:oMath>
                </a14:m>
                <a:r>
                  <a:rPr lang="it-IT" sz="2800" b="1" dirty="0" smtClean="0">
                    <a:ln w="9525">
                      <a:solidFill>
                        <a:schemeClr val="bg1"/>
                      </a:solidFill>
                      <a:prstDash val="solid"/>
                    </a:ln>
                    <a:effectLst>
                      <a:outerShdw blurRad="12700" dist="38100" dir="2700000" algn="tl" rotWithShape="0">
                        <a:schemeClr val="bg1">
                          <a:lumMod val="50000"/>
                        </a:schemeClr>
                      </a:outerShdw>
                    </a:effectLst>
                  </a:rPr>
                  <a:t>  oppure Campi Magnetici Viaggianti</a:t>
                </a:r>
              </a:p>
              <a:p>
                <a:pPr marL="285750" indent="-285750">
                  <a:buFont typeface="Arial" panose="020B0604020202020204" pitchFamily="34" charset="0"/>
                  <a:buChar char="•"/>
                </a:pPr>
                <a:r>
                  <a:rPr lang="it-IT" sz="2800" b="1" dirty="0" smtClean="0">
                    <a:ln w="9525">
                      <a:solidFill>
                        <a:schemeClr val="bg1"/>
                      </a:solidFill>
                      <a:prstDash val="solid"/>
                    </a:ln>
                    <a:effectLst>
                      <a:outerShdw blurRad="12700" dist="38100" dir="2700000" algn="tl" rotWithShape="0">
                        <a:schemeClr val="bg1">
                          <a:lumMod val="50000"/>
                        </a:schemeClr>
                      </a:outerShdw>
                    </a:effectLst>
                  </a:rPr>
                  <a:t>Soppressione di Flusso </a:t>
                </a:r>
                <a14:m>
                  <m:oMath xmlns:m="http://schemas.openxmlformats.org/officeDocument/2006/math">
                    <m:bar>
                      <m:barPr>
                        <m:pos m:val="top"/>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ctrlPr>
                      </m:barPr>
                      <m:e>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𝑭</m:t>
                        </m:r>
                      </m:e>
                    </m:ba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m:t>
                    </m: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𝝈</m:t>
                    </m:r>
                    <m:d>
                      <m:dPr>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ctrlPr>
                      </m:dPr>
                      <m:e>
                        <m:bar>
                          <m:barPr>
                            <m:pos m:val="top"/>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ctrlPr>
                          </m:barPr>
                          <m:e>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𝒖</m:t>
                            </m:r>
                          </m:e>
                        </m:ba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bar>
                          <m:barPr>
                            <m:pos m:val="top"/>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ctrlPr>
                          </m:barPr>
                          <m:e>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𝑩</m:t>
                            </m:r>
                          </m:e>
                        </m:bar>
                      </m:e>
                    </m:d>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bar>
                      <m:barPr>
                        <m:pos m:val="top"/>
                        <m:ctrlP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ctrlPr>
                      </m:barPr>
                      <m:e>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𝑩</m:t>
                        </m:r>
                      </m:e>
                    </m:bar>
                  </m:oMath>
                </a14:m>
                <a:endParaRPr lang="it-IT" sz="2800" b="1" dirty="0" smtClean="0">
                  <a:ln w="9525">
                    <a:solidFill>
                      <a:schemeClr val="bg1"/>
                    </a:solidFill>
                    <a:prstDash val="solid"/>
                  </a:ln>
                  <a:effectLst>
                    <a:outerShdw blurRad="12700" dist="38100" dir="2700000" algn="tl" rotWithShape="0">
                      <a:schemeClr val="bg1">
                        <a:lumMod val="50000"/>
                      </a:schemeClr>
                    </a:outerShdw>
                  </a:effectLst>
                </a:endParaRPr>
              </a:p>
              <a:p>
                <a:pPr marL="285750" indent="-285750">
                  <a:buFont typeface="Arial" panose="020B0604020202020204" pitchFamily="34" charset="0"/>
                  <a:buChar char="•"/>
                </a:pPr>
                <a:r>
                  <a:rPr lang="it-IT" sz="2800" b="1" dirty="0" smtClean="0">
                    <a:ln w="9525">
                      <a:solidFill>
                        <a:schemeClr val="bg1"/>
                      </a:solidFill>
                      <a:prstDash val="solid"/>
                    </a:ln>
                    <a:effectLst>
                      <a:outerShdw blurRad="12700" dist="38100" dir="2700000" algn="tl" rotWithShape="0">
                        <a:schemeClr val="bg1">
                          <a:lumMod val="50000"/>
                        </a:schemeClr>
                      </a:outerShdw>
                    </a:effectLst>
                  </a:rPr>
                  <a:t>Levitazione   </a:t>
                </a:r>
                <a14:m>
                  <m:oMath xmlns:m="http://schemas.openxmlformats.org/officeDocument/2006/math">
                    <m:bar>
                      <m:barPr>
                        <m:pos m:val="top"/>
                        <m:ctrlP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ctrlPr>
                      </m:barPr>
                      <m:e>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t>𝒋</m:t>
                        </m:r>
                      </m:e>
                    </m:bar>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m:t>
                    </m:r>
                    <m:bar>
                      <m:barPr>
                        <m:pos m:val="top"/>
                        <m:ctrlP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ctrlPr>
                      </m:barPr>
                      <m:e>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𝑩</m:t>
                        </m:r>
                      </m:e>
                    </m:bar>
                    <m:r>
                      <a:rPr lang="it-IT" sz="2800" b="1" i="0"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m:t>
                    </m: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𝛒</m:t>
                    </m:r>
                    <m:bar>
                      <m:barPr>
                        <m:pos m:val="top"/>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ctrlPr>
                      </m:barPr>
                      <m:e>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𝒈</m:t>
                        </m:r>
                      </m:e>
                    </m:bar>
                  </m:oMath>
                </a14:m>
                <a:r>
                  <a:rPr lang="it-IT" sz="2800" b="1" dirty="0" smtClean="0">
                    <a:ln w="9525">
                      <a:solidFill>
                        <a:schemeClr val="bg1"/>
                      </a:solidFill>
                      <a:prstDash val="solid"/>
                    </a:ln>
                    <a:effectLst>
                      <a:outerShdw blurRad="12700" dist="38100" dir="2700000" algn="tl" rotWithShape="0">
                        <a:schemeClr val="bg1">
                          <a:lumMod val="50000"/>
                        </a:schemeClr>
                      </a:outerShdw>
                    </a:effectLst>
                  </a:rPr>
                  <a:t>    </a:t>
                </a:r>
              </a:p>
              <a:p>
                <a:pPr marL="285750" indent="-285750">
                  <a:buFont typeface="Arial" panose="020B0604020202020204" pitchFamily="34" charset="0"/>
                  <a:buChar char="•"/>
                </a:pPr>
                <a:r>
                  <a:rPr lang="it-IT" sz="2800" b="1" dirty="0" err="1" smtClean="0">
                    <a:ln w="9525">
                      <a:solidFill>
                        <a:schemeClr val="bg1"/>
                      </a:solidFill>
                      <a:prstDash val="solid"/>
                    </a:ln>
                    <a:effectLst>
                      <a:outerShdw blurRad="12700" dist="38100" dir="2700000" algn="tl" rotWithShape="0">
                        <a:schemeClr val="bg1">
                          <a:lumMod val="50000"/>
                        </a:schemeClr>
                      </a:outerShdw>
                    </a:effectLst>
                  </a:rPr>
                  <a:t>Splashing</a:t>
                </a:r>
                <a:r>
                  <a:rPr lang="it-IT" sz="2800" b="1" dirty="0" smtClean="0">
                    <a:ln w="9525">
                      <a:solidFill>
                        <a:schemeClr val="bg1"/>
                      </a:solidFill>
                      <a:prstDash val="solid"/>
                    </a:ln>
                    <a:effectLst>
                      <a:outerShdw blurRad="12700" dist="38100" dir="2700000" algn="tl" rotWithShape="0">
                        <a:schemeClr val="bg1">
                          <a:lumMod val="50000"/>
                        </a:schemeClr>
                      </a:outerShdw>
                    </a:effectLst>
                  </a:rPr>
                  <a:t>	</a:t>
                </a:r>
                <a14:m>
                  <m:oMath xmlns:m="http://schemas.openxmlformats.org/officeDocument/2006/math">
                    <m:bar>
                      <m:barPr>
                        <m:pos m:val="top"/>
                        <m:ctrlP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ctrlPr>
                      </m:barPr>
                      <m:e>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sym typeface="Wingdings" panose="05000000000000000000" pitchFamily="2" charset="2"/>
                          </a:rPr>
                          <m:t>𝒋</m:t>
                        </m:r>
                      </m:e>
                    </m:bar>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m:t>
                    </m:r>
                    <m:bar>
                      <m:barPr>
                        <m:pos m:val="top"/>
                        <m:ctrlP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ctrlPr>
                      </m:barPr>
                      <m:e>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𝑩</m:t>
                        </m:r>
                      </m:e>
                    </m:ba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m:t>
                    </m: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𝒎𝒂𝒙</m:t>
                    </m:r>
                    <m:d>
                      <m:dPr>
                        <m:begChr m:val="{"/>
                        <m:endChr m:val="}"/>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ctrlPr>
                      </m:dPr>
                      <m:e>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𝝆</m:t>
                        </m: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𝒈</m:t>
                        </m: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 </m:t>
                        </m:r>
                        <m:f>
                          <m:fPr>
                            <m:type m:val="lin"/>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ctrlPr>
                          </m:fPr>
                          <m:num>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𝟔</m:t>
                            </m:r>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𝝈</m:t>
                            </m:r>
                          </m:num>
                          <m:den>
                            <m:sSup>
                              <m:sSupPr>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ctrlPr>
                              </m:sSupPr>
                              <m:e>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𝒂</m:t>
                                </m:r>
                              </m:e>
                              <m:sup>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sym typeface="Wingdings" panose="05000000000000000000" pitchFamily="2" charset="2"/>
                                  </a:rPr>
                                  <m:t>𝟐</m:t>
                                </m:r>
                              </m:sup>
                            </m:sSup>
                          </m:den>
                        </m:f>
                      </m:e>
                    </m:d>
                  </m:oMath>
                </a14:m>
                <a:endParaRPr lang="it-IT" sz="2800" b="1" dirty="0" smtClean="0">
                  <a:ln w="9525">
                    <a:solidFill>
                      <a:schemeClr val="bg1"/>
                    </a:solidFill>
                    <a:prstDash val="solid"/>
                  </a:ln>
                  <a:effectLst>
                    <a:outerShdw blurRad="12700" dist="38100" dir="2700000" algn="tl" rotWithShape="0">
                      <a:schemeClr val="bg1">
                        <a:lumMod val="50000"/>
                      </a:schemeClr>
                    </a:outerShdw>
                  </a:effectLst>
                </a:endParaRPr>
              </a:p>
              <a:p>
                <a:pPr marL="285750" indent="-285750">
                  <a:buFont typeface="Arial" panose="020B0604020202020204" pitchFamily="34" charset="0"/>
                  <a:buChar char="•"/>
                </a:pPr>
                <a:r>
                  <a:rPr lang="it-IT" sz="2800" b="1" dirty="0" smtClean="0">
                    <a:ln w="9525">
                      <a:solidFill>
                        <a:schemeClr val="bg1"/>
                      </a:solidFill>
                      <a:prstDash val="solid"/>
                    </a:ln>
                    <a:effectLst>
                      <a:outerShdw blurRad="12700" dist="38100" dir="2700000" algn="tl" rotWithShape="0">
                        <a:schemeClr val="bg1">
                          <a:lumMod val="50000"/>
                        </a:schemeClr>
                      </a:outerShdw>
                    </a:effectLst>
                  </a:rPr>
                  <a:t>Riscaldamento </a:t>
                </a:r>
                <a14:m>
                  <m:oMath xmlns:m="http://schemas.openxmlformats.org/officeDocument/2006/math">
                    <m:f>
                      <m:fPr>
                        <m:type m:val="lin"/>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ctrlPr>
                      </m:fPr>
                      <m:num>
                        <m:sSup>
                          <m:sSupPr>
                            <m:ctrlP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ctrlPr>
                          </m:sSupPr>
                          <m:e>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𝒋</m:t>
                            </m:r>
                          </m:e>
                          <m:sup>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𝟐</m:t>
                            </m:r>
                          </m:sup>
                        </m:sSup>
                      </m:num>
                      <m:den>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𝝈</m:t>
                        </m:r>
                      </m:den>
                    </m:f>
                  </m:oMath>
                </a14:m>
                <a:endParaRPr lang="it-IT" sz="2800" b="1" dirty="0" smtClean="0">
                  <a:ln w="9525">
                    <a:solidFill>
                      <a:schemeClr val="bg1"/>
                    </a:solidFill>
                    <a:prstDash val="solid"/>
                  </a:ln>
                  <a:effectLst>
                    <a:outerShdw blurRad="12700" dist="38100" dir="2700000" algn="tl" rotWithShape="0">
                      <a:schemeClr val="bg1">
                        <a:lumMod val="50000"/>
                      </a:schemeClr>
                    </a:outerShdw>
                  </a:effectLst>
                </a:endParaRPr>
              </a:p>
              <a:p>
                <a:pPr marL="285750" indent="-285750">
                  <a:buFont typeface="Arial" panose="020B0604020202020204" pitchFamily="34" charset="0"/>
                  <a:buChar char="•"/>
                </a:pPr>
                <a:r>
                  <a:rPr lang="it-IT" sz="2800" b="1" dirty="0" smtClean="0">
                    <a:ln w="9525">
                      <a:solidFill>
                        <a:schemeClr val="bg1"/>
                      </a:solidFill>
                      <a:prstDash val="solid"/>
                    </a:ln>
                    <a:effectLst>
                      <a:outerShdw blurRad="12700" dist="38100" dir="2700000" algn="tl" rotWithShape="0">
                        <a:schemeClr val="bg1">
                          <a:lumMod val="50000"/>
                        </a:schemeClr>
                      </a:outerShdw>
                    </a:effectLst>
                  </a:rPr>
                  <a:t>Crystal </a:t>
                </a:r>
                <a:r>
                  <a:rPr lang="it-IT" sz="2800" b="1" dirty="0" err="1" smtClean="0">
                    <a:ln w="9525">
                      <a:solidFill>
                        <a:schemeClr val="bg1"/>
                      </a:solidFill>
                      <a:prstDash val="solid"/>
                    </a:ln>
                    <a:effectLst>
                      <a:outerShdw blurRad="12700" dist="38100" dir="2700000" algn="tl" rotWithShape="0">
                        <a:schemeClr val="bg1">
                          <a:lumMod val="50000"/>
                        </a:schemeClr>
                      </a:outerShdw>
                    </a:effectLst>
                  </a:rPr>
                  <a:t>Orientation</a:t>
                </a:r>
                <a:r>
                  <a:rPr lang="it-IT" sz="2800" b="1" dirty="0" smtClean="0">
                    <a:ln w="9525">
                      <a:solidFill>
                        <a:schemeClr val="bg1"/>
                      </a:solidFill>
                      <a:prstDash val="solid"/>
                    </a:ln>
                    <a:effectLst>
                      <a:outerShdw blurRad="12700" dist="38100" dir="2700000" algn="tl" rotWithShape="0">
                        <a:schemeClr val="bg1">
                          <a:lumMod val="50000"/>
                        </a:schemeClr>
                      </a:outerShdw>
                    </a:effectLst>
                  </a:rPr>
                  <a:t> </a:t>
                </a:r>
                <a14:m>
                  <m:oMath xmlns:m="http://schemas.openxmlformats.org/officeDocument/2006/math">
                    <m:d>
                      <m:dPr>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ctrlPr>
                      </m:dPr>
                      <m:e>
                        <m:f>
                          <m:fPr>
                            <m:type m:val="lin"/>
                            <m:ctrlP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ctrlPr>
                          </m:fPr>
                          <m:num>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𝝌</m:t>
                            </m:r>
                          </m:num>
                          <m:den>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𝝁</m:t>
                            </m:r>
                          </m:den>
                        </m:f>
                      </m:e>
                    </m:d>
                    <m:d>
                      <m:dPr>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ctrlPr>
                      </m:dPr>
                      <m:e>
                        <m:bar>
                          <m:barPr>
                            <m:pos m:val="top"/>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ctrlPr>
                          </m:barPr>
                          <m:e>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𝑩</m:t>
                            </m:r>
                          </m:e>
                        </m:ba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e>
                    </m:d>
                    <m:bar>
                      <m:barPr>
                        <m:pos m:val="top"/>
                        <m:ctrlP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ctrlPr>
                      </m:barPr>
                      <m:e>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rPr>
                          <m:t>𝑩</m:t>
                        </m:r>
                      </m:e>
                    </m:bar>
                  </m:oMath>
                </a14:m>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mc:Choice>
        <mc:Fallback xmlns="">
          <p:sp>
            <p:nvSpPr>
              <p:cNvPr id="3" name="CasellaDiTesto 2"/>
              <p:cNvSpPr txBox="1">
                <a:spLocks noRot="1" noChangeAspect="1" noMove="1" noResize="1" noEditPoints="1" noAdjustHandles="1" noChangeArrowheads="1" noChangeShapeType="1" noTextEdit="1"/>
              </p:cNvSpPr>
              <p:nvPr/>
            </p:nvSpPr>
            <p:spPr>
              <a:xfrm>
                <a:off x="1077062" y="1857705"/>
                <a:ext cx="10037876" cy="3746988"/>
              </a:xfrm>
              <a:prstGeom prst="rect">
                <a:avLst/>
              </a:prstGeom>
              <a:blipFill rotWithShape="0">
                <a:blip r:embed="rId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983518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1325563"/>
          </a:xfrm>
        </p:spPr>
        <p:txBody>
          <a:bodyPr/>
          <a:lstStyle/>
          <a:p>
            <a:pPr algn="ctr"/>
            <a:r>
              <a:rPr lang="it-IT" b="1" dirty="0" smtClean="0">
                <a:ln w="9525">
                  <a:solidFill>
                    <a:schemeClr val="bg1"/>
                  </a:solidFill>
                  <a:prstDash val="solid"/>
                </a:ln>
                <a:effectLst>
                  <a:outerShdw blurRad="12700" dist="38100" dir="2700000" algn="tl" rotWithShape="0">
                    <a:schemeClr val="bg1">
                      <a:lumMod val="50000"/>
                    </a:schemeClr>
                  </a:outerShdw>
                </a:effectLst>
              </a:rPr>
              <a:t>Applicazione di Campi Magnetici H.F.</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CasellaDiTesto 2"/>
          <p:cNvSpPr txBox="1"/>
          <p:nvPr/>
        </p:nvSpPr>
        <p:spPr>
          <a:xfrm>
            <a:off x="1453116" y="5537750"/>
            <a:ext cx="3133430"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Densità, Rapidità</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CasellaDiTesto 4"/>
          <p:cNvSpPr txBox="1"/>
          <p:nvPr/>
        </p:nvSpPr>
        <p:spPr>
          <a:xfrm>
            <a:off x="910485" y="1518682"/>
            <a:ext cx="8509962"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1. Miglioramento della superficie dell’acciaio fuso</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6" name="CasellaDiTesto 5"/>
          <p:cNvSpPr txBox="1"/>
          <p:nvPr/>
        </p:nvSpPr>
        <p:spPr>
          <a:xfrm>
            <a:off x="1537806" y="2231064"/>
            <a:ext cx="10540780"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Evita il post-riscaldamento delle lastre e il trattamento delle superfici</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7" name="CasellaDiTesto 6"/>
          <p:cNvSpPr txBox="1"/>
          <p:nvPr/>
        </p:nvSpPr>
        <p:spPr>
          <a:xfrm>
            <a:off x="0" y="3651192"/>
            <a:ext cx="4533383" cy="523220"/>
          </a:xfrm>
          <a:prstGeom prst="rect">
            <a:avLst/>
          </a:prstGeom>
          <a:noFill/>
        </p:spPr>
        <p:txBody>
          <a:bodyPr wrap="square" rtlCol="0">
            <a:spAutoFit/>
          </a:bodyPr>
          <a:lstStyle/>
          <a:p>
            <a:r>
              <a:rPr lang="it-IT" sz="2800" b="1" dirty="0" err="1" smtClean="0">
                <a:ln w="9525">
                  <a:solidFill>
                    <a:schemeClr val="bg1"/>
                  </a:solidFill>
                  <a:prstDash val="solid"/>
                </a:ln>
                <a:effectLst>
                  <a:outerShdw blurRad="12700" dist="38100" dir="2700000" algn="tl" rotWithShape="0">
                    <a:schemeClr val="bg1">
                      <a:lumMod val="50000"/>
                    </a:schemeClr>
                  </a:outerShdw>
                </a:effectLst>
              </a:rPr>
              <a:t>Electromagnetic</a:t>
            </a:r>
            <a:r>
              <a:rPr lang="it-IT" sz="2800" b="1" dirty="0" smtClean="0">
                <a:ln w="9525">
                  <a:solidFill>
                    <a:schemeClr val="bg1"/>
                  </a:solidFill>
                  <a:prstDash val="solid"/>
                </a:ln>
                <a:effectLst>
                  <a:outerShdw blurRad="12700" dist="38100" dir="2700000" algn="tl" rotWithShape="0">
                    <a:schemeClr val="bg1">
                      <a:lumMod val="50000"/>
                    </a:schemeClr>
                  </a:outerShdw>
                </a:effectLst>
              </a:rPr>
              <a:t> casting EMC</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8" name="Rettangolo arrotondato 7"/>
          <p:cNvSpPr/>
          <p:nvPr/>
        </p:nvSpPr>
        <p:spPr>
          <a:xfrm>
            <a:off x="854517" y="4290917"/>
            <a:ext cx="712382" cy="6379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Al</a:t>
            </a:r>
            <a:endParaRPr lang="it-IT" dirty="0"/>
          </a:p>
        </p:txBody>
      </p:sp>
      <p:sp>
        <p:nvSpPr>
          <p:cNvPr id="9" name="Rettangolo arrotondato 8"/>
          <p:cNvSpPr/>
          <p:nvPr/>
        </p:nvSpPr>
        <p:spPr>
          <a:xfrm>
            <a:off x="2442312" y="4251931"/>
            <a:ext cx="921490" cy="6379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Acciaio</a:t>
            </a:r>
            <a:endParaRPr lang="it-IT" dirty="0"/>
          </a:p>
        </p:txBody>
      </p:sp>
      <p:sp>
        <p:nvSpPr>
          <p:cNvPr id="10" name="Freccia in giù 9"/>
          <p:cNvSpPr/>
          <p:nvPr/>
        </p:nvSpPr>
        <p:spPr>
          <a:xfrm>
            <a:off x="2506109" y="4943380"/>
            <a:ext cx="829340" cy="664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7534570" y="2805223"/>
            <a:ext cx="3377980"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Risparmio Energetico</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2" name="Freccia circolare a sinistra 11"/>
          <p:cNvSpPr/>
          <p:nvPr/>
        </p:nvSpPr>
        <p:spPr>
          <a:xfrm flipV="1">
            <a:off x="4453600" y="3794968"/>
            <a:ext cx="584790" cy="19989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CasellaDiTesto 12"/>
          <p:cNvSpPr txBox="1"/>
          <p:nvPr/>
        </p:nvSpPr>
        <p:spPr>
          <a:xfrm>
            <a:off x="4107896" y="4072950"/>
            <a:ext cx="1814992" cy="1384995"/>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Campo</a:t>
            </a:r>
          </a:p>
          <a:p>
            <a:r>
              <a:rPr lang="it-IT" sz="2800" b="1" dirty="0" smtClean="0">
                <a:ln w="9525">
                  <a:solidFill>
                    <a:schemeClr val="bg1"/>
                  </a:solidFill>
                  <a:prstDash val="solid"/>
                </a:ln>
                <a:effectLst>
                  <a:outerShdw blurRad="12700" dist="38100" dir="2700000" algn="tl" rotWithShape="0">
                    <a:schemeClr val="bg1">
                      <a:lumMod val="50000"/>
                    </a:schemeClr>
                  </a:outerShdw>
                </a:effectLst>
              </a:rPr>
              <a:t>Magnetico</a:t>
            </a:r>
          </a:p>
          <a:p>
            <a:r>
              <a:rPr lang="it-IT" sz="2800" b="1" dirty="0" smtClean="0">
                <a:ln w="9525">
                  <a:solidFill>
                    <a:schemeClr val="bg1"/>
                  </a:solidFill>
                  <a:prstDash val="solid"/>
                </a:ln>
                <a:effectLst>
                  <a:outerShdw blurRad="12700" dist="38100" dir="2700000" algn="tl" rotWithShape="0">
                    <a:schemeClr val="bg1">
                      <a:lumMod val="50000"/>
                    </a:schemeClr>
                  </a:outerShdw>
                </a:effectLst>
              </a:rPr>
              <a:t>Alternato</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4" name="CasellaDiTesto 13"/>
          <p:cNvSpPr txBox="1"/>
          <p:nvPr/>
        </p:nvSpPr>
        <p:spPr>
          <a:xfrm>
            <a:off x="5170968" y="3354572"/>
            <a:ext cx="3980122" cy="523220"/>
          </a:xfrm>
          <a:prstGeom prst="rect">
            <a:avLst/>
          </a:prstGeom>
          <a:noFill/>
        </p:spPr>
        <p:txBody>
          <a:bodyPr wrap="square" rtlCol="0">
            <a:spAutoFit/>
          </a:bodyPr>
          <a:lstStyle/>
          <a:p>
            <a:pPr algn="ctr"/>
            <a:r>
              <a:rPr lang="it-IT" sz="2800" b="1" dirty="0" smtClean="0">
                <a:ln w="9525">
                  <a:solidFill>
                    <a:schemeClr val="bg1"/>
                  </a:solidFill>
                  <a:prstDash val="solid"/>
                </a:ln>
                <a:effectLst>
                  <a:outerShdw blurRad="12700" dist="38100" dir="2700000" algn="tl" rotWithShape="0">
                    <a:schemeClr val="bg1">
                      <a:lumMod val="50000"/>
                    </a:schemeClr>
                  </a:outerShdw>
                </a:effectLst>
              </a:rPr>
              <a:t>Stabilizzazione menisco </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15" name="Immagine 14"/>
          <p:cNvPicPr>
            <a:picLocks noChangeAspect="1"/>
          </p:cNvPicPr>
          <p:nvPr/>
        </p:nvPicPr>
        <p:blipFill>
          <a:blip r:embed="rId3"/>
          <a:stretch>
            <a:fillRect/>
          </a:stretch>
        </p:blipFill>
        <p:spPr>
          <a:xfrm>
            <a:off x="6586907" y="4409978"/>
            <a:ext cx="3536807" cy="2521501"/>
          </a:xfrm>
          <a:prstGeom prst="rect">
            <a:avLst/>
          </a:prstGeom>
        </p:spPr>
      </p:pic>
      <p:sp>
        <p:nvSpPr>
          <p:cNvPr id="16" name="Freccia in giù 15"/>
          <p:cNvSpPr/>
          <p:nvPr/>
        </p:nvSpPr>
        <p:spPr>
          <a:xfrm rot="16200000">
            <a:off x="5764989" y="5480510"/>
            <a:ext cx="829340" cy="664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p:cNvSpPr/>
          <p:nvPr/>
        </p:nvSpPr>
        <p:spPr>
          <a:xfrm rot="5400000" flipH="1">
            <a:off x="10142312" y="5298554"/>
            <a:ext cx="829340" cy="664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5119578" y="5525530"/>
            <a:ext cx="932490"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Con</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9" name="CasellaDiTesto 18"/>
          <p:cNvSpPr txBox="1"/>
          <p:nvPr/>
        </p:nvSpPr>
        <p:spPr>
          <a:xfrm>
            <a:off x="10798251" y="5356672"/>
            <a:ext cx="1138052"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Senza</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cxnSp>
        <p:nvCxnSpPr>
          <p:cNvPr id="21" name="Connettore 4 20"/>
          <p:cNvCxnSpPr>
            <a:stCxn id="6" idx="2"/>
            <a:endCxn id="11" idx="1"/>
          </p:cNvCxnSpPr>
          <p:nvPr/>
        </p:nvCxnSpPr>
        <p:spPr>
          <a:xfrm rot="16200000" flipH="1">
            <a:off x="7015109" y="2547371"/>
            <a:ext cx="312549" cy="72637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76432" y="2840290"/>
            <a:ext cx="5285921" cy="523220"/>
          </a:xfrm>
          <a:prstGeom prst="rect">
            <a:avLst/>
          </a:prstGeom>
        </p:spPr>
        <p:txBody>
          <a:bodyPr wrap="square">
            <a:spAutoFit/>
          </a:bodyPr>
          <a:lstStyle/>
          <a:p>
            <a:pPr algn="ctr"/>
            <a:r>
              <a:rPr lang="it-IT" sz="2800" b="1" dirty="0">
                <a:ln w="9525">
                  <a:solidFill>
                    <a:schemeClr val="bg1"/>
                  </a:solidFill>
                  <a:prstDash val="solid"/>
                </a:ln>
                <a:effectLst>
                  <a:outerShdw blurRad="12700" dist="38100" dir="2700000" algn="tl" rotWithShape="0">
                    <a:schemeClr val="bg1">
                      <a:lumMod val="50000"/>
                    </a:schemeClr>
                  </a:outerShdw>
                </a:effectLst>
              </a:rPr>
              <a:t>Riduzione pressione idrostatica</a:t>
            </a:r>
          </a:p>
        </p:txBody>
      </p:sp>
      <p:sp>
        <p:nvSpPr>
          <p:cNvPr id="29" name="Freccia in giù 28"/>
          <p:cNvSpPr/>
          <p:nvPr/>
        </p:nvSpPr>
        <p:spPr>
          <a:xfrm>
            <a:off x="2317898" y="3306726"/>
            <a:ext cx="680483" cy="340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p:cNvSpPr txBox="1"/>
          <p:nvPr/>
        </p:nvSpPr>
        <p:spPr>
          <a:xfrm>
            <a:off x="7775572" y="3847214"/>
            <a:ext cx="4494400" cy="523220"/>
          </a:xfrm>
          <a:prstGeom prst="rect">
            <a:avLst/>
          </a:prstGeom>
          <a:noFill/>
        </p:spPr>
        <p:txBody>
          <a:bodyPr wrap="square" rtlCol="0">
            <a:spAutoFit/>
          </a:bodyPr>
          <a:lstStyle/>
          <a:p>
            <a:pPr algn="ctr"/>
            <a:r>
              <a:rPr lang="it-IT" sz="2800" b="1" dirty="0" smtClean="0">
                <a:ln w="9525">
                  <a:solidFill>
                    <a:schemeClr val="bg1"/>
                  </a:solidFill>
                  <a:prstDash val="solid"/>
                </a:ln>
                <a:effectLst>
                  <a:outerShdw blurRad="12700" dist="38100" dir="2700000" algn="tl" rotWithShape="0">
                    <a:schemeClr val="bg1">
                      <a:lumMod val="50000"/>
                    </a:schemeClr>
                  </a:outerShdw>
                </a:effectLst>
              </a:rPr>
              <a:t>Soft </a:t>
            </a:r>
            <a:r>
              <a:rPr lang="it-IT" sz="2800" b="1" dirty="0" err="1" smtClean="0">
                <a:ln w="9525">
                  <a:solidFill>
                    <a:schemeClr val="bg1"/>
                  </a:solidFill>
                  <a:prstDash val="solid"/>
                </a:ln>
                <a:effectLst>
                  <a:outerShdw blurRad="12700" dist="38100" dir="2700000" algn="tl" rotWithShape="0">
                    <a:schemeClr val="bg1">
                      <a:lumMod val="50000"/>
                    </a:schemeClr>
                  </a:outerShdw>
                </a:effectLst>
              </a:rPr>
              <a:t>Contacting</a:t>
            </a:r>
            <a:r>
              <a:rPr lang="it-IT" sz="2800" b="1" dirty="0" smtClean="0">
                <a:ln w="9525">
                  <a:solidFill>
                    <a:schemeClr val="bg1"/>
                  </a:solidFill>
                  <a:prstDash val="solid"/>
                </a:ln>
                <a:effectLst>
                  <a:outerShdw blurRad="12700" dist="38100" dir="2700000" algn="tl" rotWithShape="0">
                    <a:schemeClr val="bg1">
                      <a:lumMod val="50000"/>
                    </a:schemeClr>
                  </a:outerShdw>
                </a:effectLst>
              </a:rPr>
              <a:t> </a:t>
            </a:r>
            <a:r>
              <a:rPr lang="it-IT" sz="2800" b="1" dirty="0" err="1" smtClean="0">
                <a:ln w="9525">
                  <a:solidFill>
                    <a:schemeClr val="bg1"/>
                  </a:solidFill>
                  <a:prstDash val="solid"/>
                </a:ln>
                <a:effectLst>
                  <a:outerShdw blurRad="12700" dist="38100" dir="2700000" algn="tl" rotWithShape="0">
                    <a:schemeClr val="bg1">
                      <a:lumMod val="50000"/>
                    </a:schemeClr>
                  </a:outerShdw>
                </a:effectLst>
              </a:rPr>
              <a:t>Solidification</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cxnSp>
        <p:nvCxnSpPr>
          <p:cNvPr id="31" name="Connettore 4 30"/>
          <p:cNvCxnSpPr>
            <a:stCxn id="14" idx="2"/>
            <a:endCxn id="30" idx="1"/>
          </p:cNvCxnSpPr>
          <p:nvPr/>
        </p:nvCxnSpPr>
        <p:spPr>
          <a:xfrm rot="16200000" flipH="1">
            <a:off x="7352784" y="3686036"/>
            <a:ext cx="231032" cy="61454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627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2. Crogiolo Freddo a Induzione</a:t>
            </a:r>
            <a:endParaRPr lang="it-IT" sz="2800" dirty="0"/>
          </a:p>
        </p:txBody>
      </p:sp>
      <p:pic>
        <p:nvPicPr>
          <p:cNvPr id="3" name="Immagine 2"/>
          <p:cNvPicPr>
            <a:picLocks noChangeAspect="1"/>
          </p:cNvPicPr>
          <p:nvPr/>
        </p:nvPicPr>
        <p:blipFill>
          <a:blip r:embed="rId3">
            <a:clrChange>
              <a:clrFrom>
                <a:srgbClr val="FFFFFF"/>
              </a:clrFrom>
              <a:clrTo>
                <a:srgbClr val="FFFFFF">
                  <a:alpha val="0"/>
                </a:srgbClr>
              </a:clrTo>
            </a:clrChange>
          </a:blip>
          <a:stretch>
            <a:fillRect/>
          </a:stretch>
        </p:blipFill>
        <p:spPr>
          <a:xfrm>
            <a:off x="7126582" y="147637"/>
            <a:ext cx="5381625" cy="6562725"/>
          </a:xfrm>
          <a:prstGeom prst="rect">
            <a:avLst/>
          </a:prstGeom>
        </p:spPr>
      </p:pic>
      <p:sp>
        <p:nvSpPr>
          <p:cNvPr id="4" name="CasellaDiTesto 3"/>
          <p:cNvSpPr txBox="1"/>
          <p:nvPr/>
        </p:nvSpPr>
        <p:spPr>
          <a:xfrm>
            <a:off x="346960" y="1550579"/>
            <a:ext cx="7248231" cy="2246769"/>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Nessun contatto con le pareti del crogiolo</a:t>
            </a:r>
          </a:p>
          <a:p>
            <a:endParaRPr lang="it-IT" sz="2800" b="1" dirty="0">
              <a:ln w="9525">
                <a:solidFill>
                  <a:schemeClr val="bg1"/>
                </a:solidFill>
                <a:prstDash val="solid"/>
              </a:ln>
              <a:effectLst>
                <a:outerShdw blurRad="12700" dist="38100" dir="2700000" algn="tl" rotWithShape="0">
                  <a:schemeClr val="bg1">
                    <a:lumMod val="50000"/>
                  </a:schemeClr>
                </a:outerShdw>
              </a:effectLst>
            </a:endParaRPr>
          </a:p>
          <a:p>
            <a:r>
              <a:rPr lang="it-IT" sz="2800" b="1" dirty="0" smtClean="0">
                <a:ln w="9525">
                  <a:solidFill>
                    <a:schemeClr val="bg1"/>
                  </a:solidFill>
                  <a:prstDash val="solid"/>
                </a:ln>
                <a:effectLst>
                  <a:outerShdw blurRad="12700" dist="38100" dir="2700000" algn="tl" rotWithShape="0">
                    <a:schemeClr val="bg1">
                      <a:lumMod val="50000"/>
                    </a:schemeClr>
                  </a:outerShdw>
                </a:effectLst>
              </a:rPr>
              <a:t>Nessuna Contaminazione</a:t>
            </a:r>
          </a:p>
          <a:p>
            <a:endParaRPr lang="it-IT" sz="2800" b="1" dirty="0">
              <a:ln w="9525">
                <a:solidFill>
                  <a:schemeClr val="bg1"/>
                </a:solidFill>
                <a:prstDash val="solid"/>
              </a:ln>
              <a:effectLst>
                <a:outerShdw blurRad="12700" dist="38100" dir="2700000" algn="tl" rotWithShape="0">
                  <a:schemeClr val="bg1">
                    <a:lumMod val="50000"/>
                  </a:schemeClr>
                </a:outerShdw>
              </a:effectLst>
            </a:endParaRPr>
          </a:p>
          <a:p>
            <a:r>
              <a:rPr lang="it-IT" sz="2800" b="1" dirty="0" smtClean="0">
                <a:ln w="9525">
                  <a:solidFill>
                    <a:schemeClr val="bg1"/>
                  </a:solidFill>
                  <a:prstDash val="solid"/>
                </a:ln>
                <a:effectLst>
                  <a:outerShdw blurRad="12700" dist="38100" dir="2700000" algn="tl" rotWithShape="0">
                    <a:schemeClr val="bg1">
                      <a:lumMod val="50000"/>
                    </a:schemeClr>
                  </a:outerShdw>
                </a:effectLst>
              </a:rPr>
              <a:t>Atmosfera Arbitraria</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5" name="Immagine 4"/>
          <p:cNvPicPr>
            <a:picLocks noChangeAspect="1"/>
          </p:cNvPicPr>
          <p:nvPr/>
        </p:nvPicPr>
        <p:blipFill rotWithShape="1">
          <a:blip r:embed="rId4"/>
          <a:srcRect l="5218" t="12857" r="6885" b="14762"/>
          <a:stretch/>
        </p:blipFill>
        <p:spPr>
          <a:xfrm>
            <a:off x="4888926" y="3512672"/>
            <a:ext cx="2699553" cy="2744694"/>
          </a:xfrm>
          <a:prstGeom prst="rect">
            <a:avLst/>
          </a:prstGeom>
        </p:spPr>
      </p:pic>
      <p:sp>
        <p:nvSpPr>
          <p:cNvPr id="6" name="CasellaDiTesto 5"/>
          <p:cNvSpPr txBox="1"/>
          <p:nvPr/>
        </p:nvSpPr>
        <p:spPr>
          <a:xfrm>
            <a:off x="4614160" y="2989519"/>
            <a:ext cx="2732938"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 precise Casting</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7" name="Immagine 6"/>
          <p:cNvPicPr>
            <a:picLocks noChangeAspect="1"/>
          </p:cNvPicPr>
          <p:nvPr/>
        </p:nvPicPr>
        <p:blipFill rotWithShape="1">
          <a:blip r:embed="rId5"/>
          <a:srcRect l="17068" r="20241"/>
          <a:stretch/>
        </p:blipFill>
        <p:spPr>
          <a:xfrm>
            <a:off x="935664" y="3804579"/>
            <a:ext cx="2889759" cy="2596117"/>
          </a:xfrm>
          <a:prstGeom prst="rect">
            <a:avLst/>
          </a:prstGeom>
        </p:spPr>
      </p:pic>
      <p:sp>
        <p:nvSpPr>
          <p:cNvPr id="8" name="CasellaDiTesto 7"/>
          <p:cNvSpPr txBox="1"/>
          <p:nvPr/>
        </p:nvSpPr>
        <p:spPr>
          <a:xfrm>
            <a:off x="549835" y="6488668"/>
            <a:ext cx="4982582" cy="369332"/>
          </a:xfrm>
          <a:prstGeom prst="rect">
            <a:avLst/>
          </a:prstGeom>
          <a:noFill/>
        </p:spPr>
        <p:txBody>
          <a:bodyPr wrap="none" rtlCol="0">
            <a:spAutoFit/>
          </a:bodyPr>
          <a:lstStyle/>
          <a:p>
            <a:r>
              <a:rPr lang="it-IT" dirty="0">
                <a:hlinkClick r:id="rId6"/>
              </a:rPr>
              <a:t>https://</a:t>
            </a:r>
            <a:r>
              <a:rPr lang="it-IT" dirty="0" smtClean="0">
                <a:hlinkClick r:id="rId6"/>
              </a:rPr>
              <a:t>www.youtube.com/watch?v=yRWGprqs5iE</a:t>
            </a:r>
            <a:r>
              <a:rPr lang="it-IT" dirty="0" smtClean="0"/>
              <a:t> </a:t>
            </a:r>
            <a:endParaRPr lang="it-IT" dirty="0"/>
          </a:p>
        </p:txBody>
      </p:sp>
    </p:spTree>
    <p:extLst>
      <p:ext uri="{BB962C8B-B14F-4D97-AF65-F5344CB8AC3E}">
        <p14:creationId xmlns:p14="http://schemas.microsoft.com/office/powerpoint/2010/main" val="3250558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247" y="1088139"/>
            <a:ext cx="5775251" cy="666233"/>
          </a:xfrm>
        </p:spPr>
        <p:txBody>
          <a:bodyPr>
            <a:norm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1. Freno Elettromagnetico (EMBR)</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CasellaDiTesto 3"/>
          <p:cNvSpPr txBox="1"/>
          <p:nvPr/>
        </p:nvSpPr>
        <p:spPr>
          <a:xfrm>
            <a:off x="2349426" y="2170813"/>
            <a:ext cx="2732938"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Uscita Ugello</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CasellaDiTesto 4"/>
          <p:cNvSpPr txBox="1"/>
          <p:nvPr/>
        </p:nvSpPr>
        <p:spPr>
          <a:xfrm>
            <a:off x="6552831" y="2174357"/>
            <a:ext cx="2732938"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Sul bagno fuso</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6" name="Immagine 5"/>
          <p:cNvPicPr>
            <a:picLocks noChangeAspect="1"/>
          </p:cNvPicPr>
          <p:nvPr/>
        </p:nvPicPr>
        <p:blipFill>
          <a:blip r:embed="rId3"/>
          <a:stretch>
            <a:fillRect/>
          </a:stretch>
        </p:blipFill>
        <p:spPr>
          <a:xfrm>
            <a:off x="2700668" y="2910663"/>
            <a:ext cx="6560289" cy="3690162"/>
          </a:xfrm>
          <a:prstGeom prst="rect">
            <a:avLst/>
          </a:prstGeom>
        </p:spPr>
      </p:pic>
      <p:sp>
        <p:nvSpPr>
          <p:cNvPr id="7" name="Titolo 1"/>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ln w="9525">
                  <a:solidFill>
                    <a:schemeClr val="bg1"/>
                  </a:solidFill>
                  <a:prstDash val="solid"/>
                </a:ln>
                <a:effectLst>
                  <a:outerShdw blurRad="12700" dist="38100" dir="2700000" algn="tl" rotWithShape="0">
                    <a:schemeClr val="bg1">
                      <a:lumMod val="50000"/>
                    </a:schemeClr>
                  </a:outerShdw>
                </a:effectLst>
              </a:rPr>
              <a:t>Applicazione di Campi Magnetici Statici</a:t>
            </a:r>
            <a:endParaRPr lang="it-IT"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33613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2. Lastra Bimetallica</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3" name="Immagine 2"/>
          <p:cNvPicPr>
            <a:picLocks noChangeAspect="1"/>
          </p:cNvPicPr>
          <p:nvPr/>
        </p:nvPicPr>
        <p:blipFill>
          <a:blip r:embed="rId3"/>
          <a:stretch>
            <a:fillRect/>
          </a:stretch>
        </p:blipFill>
        <p:spPr>
          <a:xfrm>
            <a:off x="6096000" y="2328956"/>
            <a:ext cx="4062387" cy="3391360"/>
          </a:xfrm>
          <a:prstGeom prst="rect">
            <a:avLst/>
          </a:prstGeom>
        </p:spPr>
      </p:pic>
      <p:sp>
        <p:nvSpPr>
          <p:cNvPr id="4" name="CasellaDiTesto 3"/>
          <p:cNvSpPr txBox="1"/>
          <p:nvPr/>
        </p:nvSpPr>
        <p:spPr>
          <a:xfrm>
            <a:off x="5779172" y="706906"/>
            <a:ext cx="3893147"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Campo Magnetostatico</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CasellaDiTesto 4"/>
          <p:cNvSpPr txBox="1"/>
          <p:nvPr/>
        </p:nvSpPr>
        <p:spPr>
          <a:xfrm>
            <a:off x="8024533" y="1360532"/>
            <a:ext cx="3893147"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Soppressione Onde</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cxnSp>
        <p:nvCxnSpPr>
          <p:cNvPr id="7" name="Connettore 4 6"/>
          <p:cNvCxnSpPr>
            <a:stCxn id="4" idx="2"/>
            <a:endCxn id="5" idx="1"/>
          </p:cNvCxnSpPr>
          <p:nvPr/>
        </p:nvCxnSpPr>
        <p:spPr>
          <a:xfrm rot="16200000" flipH="1">
            <a:off x="7679131" y="1276740"/>
            <a:ext cx="392016" cy="29878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999461" y="6198504"/>
            <a:ext cx="10940113" cy="523220"/>
          </a:xfrm>
          <a:prstGeom prst="rect">
            <a:avLst/>
          </a:prstGeom>
          <a:noFill/>
        </p:spPr>
        <p:txBody>
          <a:bodyPr wrap="square" rtlCol="0">
            <a:spAutoFit/>
          </a:bodyPr>
          <a:lstStyle/>
          <a:p>
            <a:r>
              <a:rPr lang="it-IT" sz="2800" b="1" dirty="0" smtClean="0">
                <a:ln w="9525">
                  <a:solidFill>
                    <a:schemeClr val="bg1"/>
                  </a:solidFill>
                  <a:prstDash val="solid"/>
                </a:ln>
                <a:effectLst>
                  <a:outerShdw blurRad="12700" dist="38100" dir="2700000" algn="tl" rotWithShape="0">
                    <a:schemeClr val="bg1">
                      <a:lumMod val="50000"/>
                    </a:schemeClr>
                  </a:outerShdw>
                </a:effectLst>
              </a:rPr>
              <a:t>2-3 strati di materiale diverso sono tenuti in levitazione a diverse altezze</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6" name="Immagine 5"/>
          <p:cNvPicPr>
            <a:picLocks noChangeAspect="1"/>
          </p:cNvPicPr>
          <p:nvPr/>
        </p:nvPicPr>
        <p:blipFill>
          <a:blip r:embed="rId4"/>
          <a:stretch>
            <a:fillRect/>
          </a:stretch>
        </p:blipFill>
        <p:spPr>
          <a:xfrm>
            <a:off x="785369" y="1885396"/>
            <a:ext cx="4029075" cy="3533775"/>
          </a:xfrm>
          <a:prstGeom prst="rect">
            <a:avLst/>
          </a:prstGeom>
        </p:spPr>
      </p:pic>
    </p:spTree>
    <p:extLst>
      <p:ext uri="{BB962C8B-B14F-4D97-AF65-F5344CB8AC3E}">
        <p14:creationId xmlns:p14="http://schemas.microsoft.com/office/powerpoint/2010/main" val="208210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stretch>
            <a:fillRect/>
          </a:stretch>
        </p:blipFill>
        <p:spPr>
          <a:xfrm>
            <a:off x="7365208" y="2997279"/>
            <a:ext cx="4826792" cy="3698161"/>
          </a:xfrm>
          <a:prstGeom prst="rect">
            <a:avLst/>
          </a:prstGeom>
        </p:spPr>
      </p:pic>
      <p:sp>
        <p:nvSpPr>
          <p:cNvPr id="2" name="Titolo 1"/>
          <p:cNvSpPr>
            <a:spLocks noGrp="1"/>
          </p:cNvSpPr>
          <p:nvPr>
            <p:ph type="title"/>
          </p:nvPr>
        </p:nvSpPr>
        <p:spPr>
          <a:xfrm>
            <a:off x="702733" y="141606"/>
            <a:ext cx="10515600" cy="1325563"/>
          </a:xfrm>
        </p:spPr>
        <p:txBody>
          <a:bodyPr/>
          <a:lstStyle/>
          <a:p>
            <a:r>
              <a:rPr lang="it-IT"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Rimozione di Inclusioni-1</a:t>
            </a:r>
            <a:endParaRPr lang="it-IT" dirty="0"/>
          </a:p>
        </p:txBody>
      </p:sp>
      <p:pic>
        <p:nvPicPr>
          <p:cNvPr id="3" name="Immagine 2"/>
          <p:cNvPicPr>
            <a:picLocks noChangeAspect="1"/>
          </p:cNvPicPr>
          <p:nvPr/>
        </p:nvPicPr>
        <p:blipFill>
          <a:blip r:embed="rId4">
            <a:clrChange>
              <a:clrFrom>
                <a:srgbClr val="FFFFFF"/>
              </a:clrFrom>
              <a:clrTo>
                <a:srgbClr val="FFFFFF">
                  <a:alpha val="0"/>
                </a:srgbClr>
              </a:clrTo>
            </a:clrChange>
          </a:blip>
          <a:stretch>
            <a:fillRect/>
          </a:stretch>
        </p:blipFill>
        <p:spPr>
          <a:xfrm>
            <a:off x="211669" y="1219199"/>
            <a:ext cx="6988476" cy="5101588"/>
          </a:xfrm>
          <a:prstGeom prst="rect">
            <a:avLst/>
          </a:prstGeom>
        </p:spPr>
      </p:pic>
      <p:sp>
        <p:nvSpPr>
          <p:cNvPr id="4" name="CasellaDiTesto 3"/>
          <p:cNvSpPr txBox="1"/>
          <p:nvPr/>
        </p:nvSpPr>
        <p:spPr>
          <a:xfrm>
            <a:off x="6656318" y="0"/>
            <a:ext cx="5535682" cy="954107"/>
          </a:xfrm>
          <a:prstGeom prst="rect">
            <a:avLst/>
          </a:prstGeom>
          <a:noFill/>
        </p:spPr>
        <p:txBody>
          <a:bodyPr wrap="square" rtlCol="0">
            <a:spAutoFit/>
          </a:bodyPr>
          <a:lstStyle/>
          <a:p>
            <a:pPr algn="ctr"/>
            <a:r>
              <a:rPr lang="it-IT" sz="2800" b="1" dirty="0" smtClean="0">
                <a:ln w="9525">
                  <a:solidFill>
                    <a:schemeClr val="bg1"/>
                  </a:solidFill>
                  <a:prstDash val="solid"/>
                </a:ln>
                <a:effectLst>
                  <a:outerShdw blurRad="12700" dist="38100" dir="2700000" algn="tl" rotWithShape="0">
                    <a:schemeClr val="bg1">
                      <a:lumMod val="50000"/>
                    </a:schemeClr>
                  </a:outerShdw>
                </a:effectLst>
              </a:rPr>
              <a:t>Campo Elettrico e </a:t>
            </a:r>
            <a:r>
              <a:rPr lang="it-IT" sz="2800" b="1" dirty="0" err="1" smtClean="0">
                <a:ln w="9525">
                  <a:solidFill>
                    <a:schemeClr val="bg1"/>
                  </a:solidFill>
                  <a:prstDash val="solid"/>
                </a:ln>
                <a:effectLst>
                  <a:outerShdw blurRad="12700" dist="38100" dir="2700000" algn="tl" rotWithShape="0">
                    <a:schemeClr val="bg1">
                      <a:lumMod val="50000"/>
                    </a:schemeClr>
                  </a:outerShdw>
                </a:effectLst>
              </a:rPr>
              <a:t>CampoMagnetico</a:t>
            </a:r>
            <a:r>
              <a:rPr lang="it-IT" sz="2800" b="1" dirty="0" smtClean="0">
                <a:ln w="9525">
                  <a:solidFill>
                    <a:schemeClr val="bg1"/>
                  </a:solidFill>
                  <a:prstDash val="solid"/>
                </a:ln>
                <a:effectLst>
                  <a:outerShdw blurRad="12700" dist="38100" dir="2700000" algn="tl" rotWithShape="0">
                    <a:schemeClr val="bg1">
                      <a:lumMod val="50000"/>
                    </a:schemeClr>
                  </a:outerShdw>
                </a:effectLst>
              </a:rPr>
              <a:t> applicato al Metallo Fuso</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Freccia in giù 4"/>
          <p:cNvSpPr/>
          <p:nvPr/>
        </p:nvSpPr>
        <p:spPr>
          <a:xfrm>
            <a:off x="9184639" y="866986"/>
            <a:ext cx="609600" cy="49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6" name="CasellaDiTesto 5"/>
              <p:cNvSpPr txBox="1"/>
              <p:nvPr/>
            </p:nvSpPr>
            <p:spPr>
              <a:xfrm>
                <a:off x="6652931" y="1237979"/>
                <a:ext cx="5478109" cy="954107"/>
              </a:xfrm>
              <a:prstGeom prst="rect">
                <a:avLst/>
              </a:prstGeom>
              <a:noFill/>
            </p:spPr>
            <p:txBody>
              <a:bodyPr wrap="square" rtlCol="0">
                <a:spAutoFit/>
              </a:bodyPr>
              <a:lstStyle/>
              <a:p>
                <a:pPr algn="ctr"/>
                <a:r>
                  <a:rPr lang="it-IT" sz="2800" b="1" dirty="0" smtClean="0">
                    <a:ln w="9525">
                      <a:solidFill>
                        <a:schemeClr val="bg1"/>
                      </a:solidFill>
                      <a:prstDash val="solid"/>
                    </a:ln>
                    <a:effectLst>
                      <a:outerShdw blurRad="12700" dist="38100" dir="2700000" algn="tl" rotWithShape="0">
                        <a:schemeClr val="bg1">
                          <a:lumMod val="50000"/>
                        </a:schemeClr>
                      </a:outerShdw>
                    </a:effectLst>
                  </a:rPr>
                  <a:t>L’Inclusione </a:t>
                </a:r>
                <a14:m>
                  <m:oMath xmlns:m="http://schemas.openxmlformats.org/officeDocument/2006/math">
                    <m:d>
                      <m:dPr>
                        <m:ctrlPr>
                          <a:rPr lang="it-IT" sz="2800" b="1" i="1" smtClean="0">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ctrlPr>
                      </m:dPr>
                      <m:e>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𝝈</m:t>
                        </m:r>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m:t>
                        </m:r>
                        <m:r>
                          <a:rPr lang="it-IT" sz="2800" b="1" i="1">
                            <a:ln w="9525">
                              <a:solidFill>
                                <a:schemeClr val="bg1"/>
                              </a:solidFill>
                              <a:prstDash val="solid"/>
                            </a:ln>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rPr>
                          <m:t>𝟎</m:t>
                        </m:r>
                        <m:r>
                          <m:rPr>
                            <m:nor/>
                          </m:rPr>
                          <a:rPr lang="it-IT" sz="2800" b="1" dirty="0">
                            <a:ln w="9525">
                              <a:solidFill>
                                <a:schemeClr val="bg1"/>
                              </a:solidFill>
                              <a:prstDash val="solid"/>
                            </a:ln>
                            <a:effectLst>
                              <a:outerShdw blurRad="12700" dist="38100" dir="2700000" algn="tl" rotWithShape="0">
                                <a:schemeClr val="bg1">
                                  <a:lumMod val="50000"/>
                                </a:schemeClr>
                              </a:outerShdw>
                            </a:effectLst>
                          </a:rPr>
                          <m:t> </m:t>
                        </m:r>
                      </m:e>
                    </m:d>
                  </m:oMath>
                </a14:m>
                <a:r>
                  <a:rPr lang="it-IT" sz="2800" b="1" dirty="0" smtClean="0">
                    <a:ln w="9525">
                      <a:solidFill>
                        <a:schemeClr val="bg1"/>
                      </a:solidFill>
                      <a:prstDash val="solid"/>
                    </a:ln>
                    <a:effectLst>
                      <a:outerShdw blurRad="12700" dist="38100" dir="2700000" algn="tl" rotWithShape="0">
                        <a:schemeClr val="bg1">
                          <a:lumMod val="50000"/>
                        </a:schemeClr>
                      </a:outerShdw>
                    </a:effectLst>
                  </a:rPr>
                  <a:t> non subisce gli effetti del campo</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6652931" y="1237979"/>
                <a:ext cx="5478109" cy="954107"/>
              </a:xfrm>
              <a:prstGeom prst="rect">
                <a:avLst/>
              </a:prstGeom>
              <a:blipFill rotWithShape="0">
                <a:blip r:embed="rId5"/>
                <a:stretch>
                  <a:fillRect/>
                </a:stretch>
              </a:blipFill>
            </p:spPr>
            <p:txBody>
              <a:bodyPr/>
              <a:lstStyle/>
              <a:p>
                <a:r>
                  <a:rPr lang="it-IT">
                    <a:noFill/>
                  </a:rPr>
                  <a:t> </a:t>
                </a:r>
              </a:p>
            </p:txBody>
          </p:sp>
        </mc:Fallback>
      </mc:AlternateContent>
      <p:sp>
        <p:nvSpPr>
          <p:cNvPr id="7" name="Freccia in giù 6"/>
          <p:cNvSpPr/>
          <p:nvPr/>
        </p:nvSpPr>
        <p:spPr>
          <a:xfrm>
            <a:off x="9181253" y="2136985"/>
            <a:ext cx="609600" cy="49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543040" y="2474893"/>
            <a:ext cx="5648960" cy="523220"/>
          </a:xfrm>
          <a:prstGeom prst="rect">
            <a:avLst/>
          </a:prstGeom>
          <a:noFill/>
        </p:spPr>
        <p:txBody>
          <a:bodyPr wrap="square" rtlCol="0">
            <a:spAutoFit/>
          </a:bodyPr>
          <a:lstStyle/>
          <a:p>
            <a:pPr algn="ctr"/>
            <a:r>
              <a:rPr lang="it-IT" sz="2800" b="1" dirty="0" smtClean="0">
                <a:ln w="9525">
                  <a:solidFill>
                    <a:schemeClr val="bg1"/>
                  </a:solidFill>
                  <a:prstDash val="solid"/>
                </a:ln>
                <a:effectLst>
                  <a:outerShdw blurRad="12700" dist="38100" dir="2700000" algn="tl" rotWithShape="0">
                    <a:schemeClr val="bg1">
                      <a:lumMod val="50000"/>
                    </a:schemeClr>
                  </a:outerShdw>
                </a:effectLst>
              </a:rPr>
              <a:t>Forza di Archimede Elettromagnetica</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0" name="Freccia in giù 9"/>
          <p:cNvSpPr/>
          <p:nvPr/>
        </p:nvSpPr>
        <p:spPr>
          <a:xfrm rot="16200000">
            <a:off x="6739468" y="5215465"/>
            <a:ext cx="609600" cy="49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3606801" y="4740573"/>
            <a:ext cx="3234266" cy="1384995"/>
          </a:xfrm>
          <a:prstGeom prst="rect">
            <a:avLst/>
          </a:prstGeom>
          <a:noFill/>
        </p:spPr>
        <p:txBody>
          <a:bodyPr wrap="square" rtlCol="0">
            <a:spAutoFit/>
          </a:bodyPr>
          <a:lstStyle/>
          <a:p>
            <a:pPr algn="ctr"/>
            <a:r>
              <a:rPr lang="it-IT" sz="2800" b="1" dirty="0" smtClean="0">
                <a:ln w="9525">
                  <a:solidFill>
                    <a:schemeClr val="bg1"/>
                  </a:solidFill>
                  <a:prstDash val="solid"/>
                </a:ln>
                <a:effectLst>
                  <a:outerShdw blurRad="12700" dist="38100" dir="2700000" algn="tl" rotWithShape="0">
                    <a:schemeClr val="bg1">
                      <a:lumMod val="50000"/>
                    </a:schemeClr>
                  </a:outerShdw>
                </a:effectLst>
              </a:rPr>
              <a:t>Prova Sperimentale:</a:t>
            </a:r>
          </a:p>
          <a:p>
            <a:pPr algn="ctr"/>
            <a:r>
              <a:rPr lang="it-IT" sz="2800" b="1" dirty="0" smtClean="0">
                <a:ln w="9525">
                  <a:solidFill>
                    <a:schemeClr val="bg1"/>
                  </a:solidFill>
                  <a:prstDash val="solid"/>
                </a:ln>
                <a:effectLst>
                  <a:outerShdw blurRad="12700" dist="38100" dir="2700000" algn="tl" rotWithShape="0">
                    <a:schemeClr val="bg1">
                      <a:lumMod val="50000"/>
                    </a:schemeClr>
                  </a:outerShdw>
                </a:effectLst>
              </a:rPr>
              <a:t>Polietilene Incluso in soluzione </a:t>
            </a:r>
            <a:r>
              <a:rPr lang="it-IT" sz="2800" b="1" dirty="0" err="1" smtClean="0">
                <a:ln w="9525">
                  <a:solidFill>
                    <a:schemeClr val="bg1"/>
                  </a:solidFill>
                  <a:prstDash val="solid"/>
                </a:ln>
                <a:effectLst>
                  <a:outerShdw blurRad="12700" dist="38100" dir="2700000" algn="tl" rotWithShape="0">
                    <a:schemeClr val="bg1">
                      <a:lumMod val="50000"/>
                    </a:schemeClr>
                  </a:outerShdw>
                </a:effectLst>
              </a:rPr>
              <a:t>NaCl</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10347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Rimozione di </a:t>
            </a:r>
            <a:r>
              <a:rPr lang="it-IT"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Inclusioni-2</a:t>
            </a:r>
            <a:endParaRPr lang="it-IT" dirty="0"/>
          </a:p>
        </p:txBody>
      </p:sp>
      <p:pic>
        <p:nvPicPr>
          <p:cNvPr id="3" name="Immagine 2"/>
          <p:cNvPicPr>
            <a:picLocks noChangeAspect="1"/>
          </p:cNvPicPr>
          <p:nvPr/>
        </p:nvPicPr>
        <p:blipFill>
          <a:blip r:embed="rId3">
            <a:clrChange>
              <a:clrFrom>
                <a:srgbClr val="FFFFFF"/>
              </a:clrFrom>
              <a:clrTo>
                <a:srgbClr val="FFFFFF">
                  <a:alpha val="0"/>
                </a:srgbClr>
              </a:clrTo>
            </a:clrChange>
          </a:blip>
          <a:stretch>
            <a:fillRect/>
          </a:stretch>
        </p:blipFill>
        <p:spPr>
          <a:xfrm>
            <a:off x="363431" y="1417508"/>
            <a:ext cx="5666827" cy="4375978"/>
          </a:xfrm>
          <a:prstGeom prst="rect">
            <a:avLst/>
          </a:prstGeom>
        </p:spPr>
      </p:pic>
      <p:sp>
        <p:nvSpPr>
          <p:cNvPr id="4" name="CasellaDiTesto 3"/>
          <p:cNvSpPr txBox="1"/>
          <p:nvPr/>
        </p:nvSpPr>
        <p:spPr>
          <a:xfrm>
            <a:off x="6839198" y="494453"/>
            <a:ext cx="5535682" cy="523220"/>
          </a:xfrm>
          <a:prstGeom prst="rect">
            <a:avLst/>
          </a:prstGeom>
          <a:noFill/>
        </p:spPr>
        <p:txBody>
          <a:bodyPr wrap="square" rtlCol="0">
            <a:spAutoFit/>
          </a:bodyPr>
          <a:lstStyle/>
          <a:p>
            <a:pPr algn="ctr"/>
            <a:r>
              <a:rPr lang="it-IT" sz="2800" b="1" dirty="0" smtClean="0">
                <a:ln w="9525">
                  <a:solidFill>
                    <a:schemeClr val="bg1"/>
                  </a:solidFill>
                  <a:prstDash val="solid"/>
                </a:ln>
                <a:effectLst>
                  <a:outerShdw blurRad="12700" dist="38100" dir="2700000" algn="tl" rotWithShape="0">
                    <a:schemeClr val="bg1">
                      <a:lumMod val="50000"/>
                    </a:schemeClr>
                  </a:outerShdw>
                </a:effectLst>
              </a:rPr>
              <a:t>Campo Magnetico Viaggiante</a:t>
            </a:r>
            <a:endParaRPr lang="it-IT" sz="28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5" name="Immagine 4"/>
          <p:cNvPicPr>
            <a:picLocks noChangeAspect="1"/>
          </p:cNvPicPr>
          <p:nvPr/>
        </p:nvPicPr>
        <p:blipFill>
          <a:blip r:embed="rId4"/>
          <a:stretch>
            <a:fillRect/>
          </a:stretch>
        </p:blipFill>
        <p:spPr>
          <a:xfrm>
            <a:off x="7669954" y="1285468"/>
            <a:ext cx="4257886" cy="5256514"/>
          </a:xfrm>
          <a:prstGeom prst="rect">
            <a:avLst/>
          </a:prstGeom>
        </p:spPr>
      </p:pic>
      <p:sp>
        <p:nvSpPr>
          <p:cNvPr id="6" name="Rettangolo 5"/>
          <p:cNvSpPr/>
          <p:nvPr/>
        </p:nvSpPr>
        <p:spPr>
          <a:xfrm>
            <a:off x="3718560" y="5819911"/>
            <a:ext cx="4111413" cy="830997"/>
          </a:xfrm>
          <a:prstGeom prst="rect">
            <a:avLst/>
          </a:prstGeom>
        </p:spPr>
        <p:txBody>
          <a:bodyPr wrap="square">
            <a:spAutoFit/>
          </a:bodyPr>
          <a:lstStyle/>
          <a:p>
            <a:pPr algn="ctr"/>
            <a:r>
              <a:rPr lang="it-IT" sz="2400" b="1" dirty="0">
                <a:ln w="9525">
                  <a:solidFill>
                    <a:schemeClr val="bg1"/>
                  </a:solidFill>
                  <a:prstDash val="solid"/>
                </a:ln>
                <a:effectLst>
                  <a:outerShdw blurRad="12700" dist="38100" dir="2700000" algn="tl" rotWithShape="0">
                    <a:schemeClr val="bg1">
                      <a:lumMod val="50000"/>
                    </a:schemeClr>
                  </a:outerShdw>
                </a:effectLst>
              </a:rPr>
              <a:t>Prova Sperimentale</a:t>
            </a:r>
            <a:r>
              <a:rPr lang="it-IT" sz="2400" b="1" dirty="0" smtClean="0">
                <a:ln w="9525">
                  <a:solidFill>
                    <a:schemeClr val="bg1"/>
                  </a:solidFill>
                  <a:prstDash val="solid"/>
                </a:ln>
                <a:effectLst>
                  <a:outerShdw blurRad="12700" dist="38100" dir="2700000" algn="tl" rotWithShape="0">
                    <a:schemeClr val="bg1">
                      <a:lumMod val="50000"/>
                    </a:schemeClr>
                  </a:outerShdw>
                </a:effectLst>
              </a:rPr>
              <a:t>:</a:t>
            </a:r>
          </a:p>
          <a:p>
            <a:pPr algn="ctr"/>
            <a:r>
              <a:rPr lang="it-IT" sz="2400" b="1" dirty="0" smtClean="0">
                <a:ln w="9525">
                  <a:solidFill>
                    <a:schemeClr val="bg1"/>
                  </a:solidFill>
                  <a:prstDash val="solid"/>
                </a:ln>
                <a:effectLst>
                  <a:outerShdw blurRad="12700" dist="38100" dir="2700000" algn="tl" rotWithShape="0">
                    <a:schemeClr val="bg1">
                      <a:lumMod val="50000"/>
                    </a:schemeClr>
                  </a:outerShdw>
                </a:effectLst>
              </a:rPr>
              <a:t>Al</a:t>
            </a:r>
            <a:r>
              <a:rPr lang="it-IT" sz="2400" b="1" baseline="-25000" dirty="0" smtClean="0">
                <a:ln w="9525">
                  <a:solidFill>
                    <a:schemeClr val="bg1"/>
                  </a:solidFill>
                  <a:prstDash val="solid"/>
                </a:ln>
                <a:effectLst>
                  <a:outerShdw blurRad="12700" dist="38100" dir="2700000" algn="tl" rotWithShape="0">
                    <a:schemeClr val="bg1">
                      <a:lumMod val="50000"/>
                    </a:schemeClr>
                  </a:outerShdw>
                </a:effectLst>
              </a:rPr>
              <a:t>2</a:t>
            </a:r>
            <a:r>
              <a:rPr lang="it-IT" sz="2400" b="1" dirty="0" smtClean="0">
                <a:ln w="9525">
                  <a:solidFill>
                    <a:schemeClr val="bg1"/>
                  </a:solidFill>
                  <a:prstDash val="solid"/>
                </a:ln>
                <a:effectLst>
                  <a:outerShdw blurRad="12700" dist="38100" dir="2700000" algn="tl" rotWithShape="0">
                    <a:schemeClr val="bg1">
                      <a:lumMod val="50000"/>
                    </a:schemeClr>
                  </a:outerShdw>
                </a:effectLst>
              </a:rPr>
              <a:t>O</a:t>
            </a:r>
            <a:r>
              <a:rPr lang="it-IT" sz="2400" b="1" baseline="-25000" dirty="0" smtClean="0">
                <a:ln w="9525">
                  <a:solidFill>
                    <a:schemeClr val="bg1"/>
                  </a:solidFill>
                  <a:prstDash val="solid"/>
                </a:ln>
                <a:effectLst>
                  <a:outerShdw blurRad="12700" dist="38100" dir="2700000" algn="tl" rotWithShape="0">
                    <a:schemeClr val="bg1">
                      <a:lumMod val="50000"/>
                    </a:schemeClr>
                  </a:outerShdw>
                </a:effectLst>
              </a:rPr>
              <a:t>3</a:t>
            </a:r>
            <a:r>
              <a:rPr lang="it-IT" sz="2400" b="1" dirty="0" smtClean="0">
                <a:ln w="9525">
                  <a:solidFill>
                    <a:schemeClr val="bg1"/>
                  </a:solidFill>
                  <a:prstDash val="solid"/>
                </a:ln>
                <a:effectLst>
                  <a:outerShdw blurRad="12700" dist="38100" dir="2700000" algn="tl" rotWithShape="0">
                    <a:schemeClr val="bg1">
                      <a:lumMod val="50000"/>
                    </a:schemeClr>
                  </a:outerShdw>
                </a:effectLst>
              </a:rPr>
              <a:t> incluso in bagno di Al</a:t>
            </a:r>
            <a:endParaRPr lang="it-IT"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16680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2117</TotalTime>
  <Words>2162</Words>
  <Application>Microsoft Office PowerPoint</Application>
  <PresentationFormat>Widescreen</PresentationFormat>
  <Paragraphs>162</Paragraphs>
  <Slides>16</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Calibri Light</vt:lpstr>
      <vt:lpstr>Cambria Math</vt:lpstr>
      <vt:lpstr>Wingdings</vt:lpstr>
      <vt:lpstr>Tema di Office</vt:lpstr>
      <vt:lpstr>Magneto-Idro-Dinamica Lezione 3: Elettroprocessazione dei Materiali</vt:lpstr>
      <vt:lpstr>Tecnologie</vt:lpstr>
      <vt:lpstr>Funzioni E.M. nell’EPM</vt:lpstr>
      <vt:lpstr>Applicazione di Campi Magnetici H.F.</vt:lpstr>
      <vt:lpstr>2. Crogiolo Freddo a Induzione</vt:lpstr>
      <vt:lpstr>1. Freno Elettromagnetico (EMBR)</vt:lpstr>
      <vt:lpstr>2. Lastra Bimetallica</vt:lpstr>
      <vt:lpstr>Rimozione di Inclusioni-1</vt:lpstr>
      <vt:lpstr>Rimozione di Inclusioni-2</vt:lpstr>
      <vt:lpstr>Uso di Campi Magnetici  Intensi</vt:lpstr>
      <vt:lpstr>Controllo della Forma nei Depositi</vt:lpstr>
      <vt:lpstr>Generazione di Onde di Pressione dei Metalli Liquidi</vt:lpstr>
      <vt:lpstr>Forze di Magnetizzazione</vt:lpstr>
      <vt:lpstr>Orientamento dei cristalli</vt:lpstr>
      <vt:lpstr>Trasformazione di fase</vt:lpstr>
      <vt:lpstr>L’albero EPM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Magneto-Idro-Dinamica</dc:title>
  <dc:creator>Augusto Montisci</dc:creator>
  <cp:lastModifiedBy>Augusto Montisci</cp:lastModifiedBy>
  <cp:revision>129</cp:revision>
  <dcterms:created xsi:type="dcterms:W3CDTF">2017-02-19T20:59:26Z</dcterms:created>
  <dcterms:modified xsi:type="dcterms:W3CDTF">2018-02-14T07:57:13Z</dcterms:modified>
</cp:coreProperties>
</file>