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6"/>
  </p:notesMasterIdLst>
  <p:sldIdLst>
    <p:sldId id="256" r:id="rId2"/>
    <p:sldId id="261" r:id="rId3"/>
    <p:sldId id="262" r:id="rId4"/>
    <p:sldId id="263" r:id="rId5"/>
    <p:sldId id="257" r:id="rId6"/>
    <p:sldId id="258" r:id="rId7"/>
    <p:sldId id="260" r:id="rId8"/>
    <p:sldId id="264" r:id="rId9"/>
    <p:sldId id="265" r:id="rId10"/>
    <p:sldId id="266" r:id="rId11"/>
    <p:sldId id="267" r:id="rId12"/>
    <p:sldId id="268" r:id="rId13"/>
    <p:sldId id="269" r:id="rId14"/>
    <p:sldId id="270" r:id="rId15"/>
  </p:sldIdLst>
  <p:sldSz cx="9144000" cy="6858000" type="screen4x3"/>
  <p:notesSz cx="6858000" cy="9144000"/>
  <p:defaultTextStyle>
    <a:defPPr>
      <a:defRPr lang="it-IT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756"/>
    <p:restoredTop sz="94715"/>
  </p:normalViewPr>
  <p:slideViewPr>
    <p:cSldViewPr snapToGrid="0" snapToObjects="1">
      <p:cViewPr varScale="1">
        <p:scale>
          <a:sx n="118" d="100"/>
          <a:sy n="118" d="100"/>
        </p:scale>
        <p:origin x="1240" y="20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F4FADD-E65F-004A-826C-6706F8DE296D}" type="datetimeFigureOut">
              <a:rPr lang="it-IT" smtClean="0"/>
              <a:t>04/11/19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75AD48-6496-4A4A-9F9C-BA3320504AE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538504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75AD48-6496-4A4A-9F9C-BA3320504AE9}" type="slidenum">
              <a:rPr lang="it-IT" smtClean="0"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986070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8AE59E-1D57-FB4C-9945-82D3E0B439CD}" type="datetimeFigureOut">
              <a:rPr lang="it-IT" smtClean="0"/>
              <a:t>04/11/19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5ADE3C-8754-8840-8660-38967373E79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084877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8AE59E-1D57-FB4C-9945-82D3E0B439CD}" type="datetimeFigureOut">
              <a:rPr lang="it-IT" smtClean="0"/>
              <a:t>04/11/19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5ADE3C-8754-8840-8660-38967373E79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016843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8AE59E-1D57-FB4C-9945-82D3E0B439CD}" type="datetimeFigureOut">
              <a:rPr lang="it-IT" smtClean="0"/>
              <a:t>04/11/19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5ADE3C-8754-8840-8660-38967373E79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309046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8AE59E-1D57-FB4C-9945-82D3E0B439CD}" type="datetimeFigureOut">
              <a:rPr lang="it-IT" smtClean="0"/>
              <a:t>04/11/19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5ADE3C-8754-8840-8660-38967373E79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183593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8AE59E-1D57-FB4C-9945-82D3E0B439CD}" type="datetimeFigureOut">
              <a:rPr lang="it-IT" smtClean="0"/>
              <a:t>04/11/19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5ADE3C-8754-8840-8660-38967373E79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403197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8AE59E-1D57-FB4C-9945-82D3E0B439CD}" type="datetimeFigureOut">
              <a:rPr lang="it-IT" smtClean="0"/>
              <a:t>04/11/19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5ADE3C-8754-8840-8660-38967373E79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652757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8AE59E-1D57-FB4C-9945-82D3E0B439CD}" type="datetimeFigureOut">
              <a:rPr lang="it-IT" smtClean="0"/>
              <a:t>04/11/19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5ADE3C-8754-8840-8660-38967373E79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942499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8AE59E-1D57-FB4C-9945-82D3E0B439CD}" type="datetimeFigureOut">
              <a:rPr lang="it-IT" smtClean="0"/>
              <a:t>04/11/19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5ADE3C-8754-8840-8660-38967373E79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394843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8AE59E-1D57-FB4C-9945-82D3E0B439CD}" type="datetimeFigureOut">
              <a:rPr lang="it-IT" smtClean="0"/>
              <a:t>04/11/19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5ADE3C-8754-8840-8660-38967373E79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52148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8AE59E-1D57-FB4C-9945-82D3E0B439CD}" type="datetimeFigureOut">
              <a:rPr lang="it-IT" smtClean="0"/>
              <a:t>04/11/19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5ADE3C-8754-8840-8660-38967373E79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6166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8AE59E-1D57-FB4C-9945-82D3E0B439CD}" type="datetimeFigureOut">
              <a:rPr lang="it-IT" smtClean="0"/>
              <a:t>04/11/19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5ADE3C-8754-8840-8660-38967373E79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122018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8AE59E-1D57-FB4C-9945-82D3E0B439CD}" type="datetimeFigureOut">
              <a:rPr lang="it-IT" smtClean="0"/>
              <a:t>04/11/19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5ADE3C-8754-8840-8660-38967373E79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519069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5435803D-1C2C-B247-9B03-F6D0ECB84D21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 bwMode="auto">
          <a:xfrm>
            <a:off x="1987296" y="451104"/>
            <a:ext cx="5084064" cy="4925568"/>
          </a:xfrm>
          <a:prstGeom prst="ellipse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algn="ctr">
              <a:spcAft>
                <a:spcPts val="0"/>
              </a:spcAft>
            </a:pPr>
            <a:r>
              <a:rPr lang="it-IT" sz="16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it-IT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br>
              <a:rPr lang="it-IT" sz="16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it-IT" sz="16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it-IT" sz="16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it-IT" sz="24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IL PIACERE</a:t>
            </a:r>
            <a:r>
              <a:rPr lang="it-IT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it-IT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it-IT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L’INVENZIONE</a:t>
            </a:r>
            <a:endParaRPr lang="it-IT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it-IT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DEL MONDO SPERELLIANO</a:t>
            </a:r>
            <a:endParaRPr lang="it-IT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76B66CBF-6686-F640-AC7E-EAA9F3C4AD92}"/>
              </a:ext>
            </a:extLst>
          </p:cNvPr>
          <p:cNvSpPr txBox="1"/>
          <p:nvPr/>
        </p:nvSpPr>
        <p:spPr>
          <a:xfrm>
            <a:off x="0" y="5719295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b="1" dirty="0"/>
              <a:t>Mappa tematico-strutturale del romanzo</a:t>
            </a:r>
          </a:p>
        </p:txBody>
      </p:sp>
    </p:spTree>
    <p:extLst>
      <p:ext uri="{BB962C8B-B14F-4D97-AF65-F5344CB8AC3E}">
        <p14:creationId xmlns:p14="http://schemas.microsoft.com/office/powerpoint/2010/main" val="3005022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F2926854-7832-DD4D-9ED9-6BE4F0C1D9E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4773" y="12192"/>
            <a:ext cx="882020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1084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4AFF07E2-3835-6745-BE15-18207DF9493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882020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02242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4B081CD6-E396-D843-B256-AA1375A8E1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1898" y="-1"/>
            <a:ext cx="8896758" cy="6917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66342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1D0F0C83-F7B3-D147-80CD-C87FE90595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1459" y="0"/>
            <a:ext cx="882020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9368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egnaposto contenuto 6">
            <a:extLst>
              <a:ext uri="{FF2B5EF4-FFF2-40B4-BE49-F238E27FC236}">
                <a16:creationId xmlns:a16="http://schemas.microsoft.com/office/drawing/2014/main" id="{2C41C42E-D3C5-E346-86CB-FEDFB1711C7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1898" y="0"/>
            <a:ext cx="882020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2703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799DE8B-DF7A-EF47-B3DB-4B29D9B239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78802"/>
          </a:xfrm>
        </p:spPr>
        <p:txBody>
          <a:bodyPr>
            <a:normAutofit fontScale="90000"/>
          </a:bodyPr>
          <a:lstStyle/>
          <a:p>
            <a:br>
              <a:rPr lang="it-IT" dirty="0"/>
            </a:br>
            <a:endParaRPr lang="it-IT" sz="2800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0EE853B-04A1-E144-A994-439285571A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938784"/>
            <a:ext cx="8229600" cy="5187379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it-IT" sz="2600" b="1" dirty="0">
                <a:latin typeface="Garamond" panose="02020404030301010803" pitchFamily="18" charset="0"/>
              </a:rPr>
              <a:t>MASCHERA (e malattia) PSICHICA</a:t>
            </a:r>
            <a:r>
              <a:rPr lang="it-IT" sz="2600" dirty="0">
                <a:latin typeface="Garamond" panose="02020404030301010803" pitchFamily="18" charset="0"/>
              </a:rPr>
              <a:t>			</a:t>
            </a:r>
          </a:p>
          <a:p>
            <a:pPr marL="0" indent="0">
              <a:buNone/>
            </a:pPr>
            <a:endParaRPr lang="it-IT" sz="2600" dirty="0">
              <a:latin typeface="Garamond" panose="02020404030301010803" pitchFamily="18" charset="0"/>
            </a:endParaRPr>
          </a:p>
          <a:p>
            <a:r>
              <a:rPr lang="it-IT" sz="2600" dirty="0">
                <a:latin typeface="Garamond" panose="02020404030301010803" pitchFamily="18" charset="0"/>
              </a:rPr>
              <a:t>fenomenologia del doppio					</a:t>
            </a:r>
          </a:p>
          <a:p>
            <a:r>
              <a:rPr lang="it-IT" sz="2600" dirty="0">
                <a:latin typeface="Garamond" panose="02020404030301010803" pitchFamily="18" charset="0"/>
              </a:rPr>
              <a:t>individuo «camaleontico e  chimerico»				</a:t>
            </a:r>
          </a:p>
          <a:p>
            <a:r>
              <a:rPr lang="it-IT" sz="2600" dirty="0">
                <a:latin typeface="Garamond" panose="02020404030301010803" pitchFamily="18" charset="0"/>
              </a:rPr>
              <a:t>disgregazione della coscienza unitaria				</a:t>
            </a:r>
          </a:p>
          <a:p>
            <a:r>
              <a:rPr lang="it-IT" sz="2600" dirty="0">
                <a:latin typeface="Garamond" panose="02020404030301010803" pitchFamily="18" charset="0"/>
              </a:rPr>
              <a:t>pulsioni centrifughe e  allocentrismo				</a:t>
            </a:r>
          </a:p>
          <a:p>
            <a:r>
              <a:rPr lang="it-IT" sz="2600" dirty="0">
                <a:latin typeface="Garamond" panose="02020404030301010803" pitchFamily="18" charset="0"/>
              </a:rPr>
              <a:t>educazione estetica/piacere vs forza morale</a:t>
            </a:r>
          </a:p>
          <a:p>
            <a:r>
              <a:rPr lang="it-IT" sz="2600" dirty="0">
                <a:latin typeface="Garamond" panose="02020404030301010803" pitchFamily="18" charset="0"/>
              </a:rPr>
              <a:t>malattia della volontà </a:t>
            </a:r>
          </a:p>
          <a:p>
            <a:r>
              <a:rPr lang="it-IT" sz="2600" dirty="0">
                <a:latin typeface="Garamond" panose="02020404030301010803" pitchFamily="18" charset="0"/>
              </a:rPr>
              <a:t>vacuo esistenziale/demone lussuria/malinconia </a:t>
            </a:r>
          </a:p>
          <a:p>
            <a:r>
              <a:rPr lang="it-IT" sz="2600" dirty="0">
                <a:latin typeface="Garamond" panose="02020404030301010803" pitchFamily="18" charset="0"/>
              </a:rPr>
              <a:t>forte soggettivazione percettiva </a:t>
            </a:r>
          </a:p>
          <a:p>
            <a:r>
              <a:rPr lang="it-IT" sz="2600" dirty="0">
                <a:latin typeface="Garamond" panose="02020404030301010803" pitchFamily="18" charset="0"/>
              </a:rPr>
              <a:t>sensibilità eccezionale</a:t>
            </a:r>
          </a:p>
          <a:p>
            <a:r>
              <a:rPr lang="it-IT" sz="2600" dirty="0">
                <a:latin typeface="Garamond" panose="02020404030301010803" pitchFamily="18" charset="0"/>
              </a:rPr>
              <a:t>eccitazione immaginativa e nevrotica</a:t>
            </a:r>
          </a:p>
          <a:p>
            <a:pPr marL="0" indent="0">
              <a:buNone/>
            </a:pPr>
            <a:endParaRPr lang="it-IT" sz="2300" dirty="0"/>
          </a:p>
          <a:p>
            <a:pPr marL="0" indent="0">
              <a:buNone/>
            </a:pPr>
            <a:r>
              <a:rPr lang="it-IT" sz="2300" dirty="0"/>
              <a:t>								</a:t>
            </a:r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049805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D093C13-DE42-E545-98AA-7DF8DEAC8A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384464"/>
            <a:ext cx="8229600" cy="574169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sz="2600" b="1" dirty="0">
                <a:latin typeface="Garamond" panose="02020404030301010803" pitchFamily="18" charset="0"/>
              </a:rPr>
              <a:t>CENTRALITÀ UNIVERSO SENSORIALE</a:t>
            </a:r>
            <a:endParaRPr lang="it-IT" sz="2600" dirty="0">
              <a:latin typeface="Garamond" panose="02020404030301010803" pitchFamily="18" charset="0"/>
            </a:endParaRPr>
          </a:p>
          <a:p>
            <a:pPr marL="0" indent="0">
              <a:buNone/>
            </a:pPr>
            <a:r>
              <a:rPr lang="it-IT" sz="2600" dirty="0">
                <a:latin typeface="Garamond" panose="02020404030301010803" pitchFamily="18" charset="0"/>
              </a:rPr>
              <a:t>esasperazione e combinazione della potenza percettiva:</a:t>
            </a:r>
          </a:p>
          <a:p>
            <a:r>
              <a:rPr lang="it-IT" sz="2600" dirty="0">
                <a:latin typeface="Garamond" panose="02020404030301010803" pitchFamily="18" charset="0"/>
              </a:rPr>
              <a:t>immagini e cromatismi					</a:t>
            </a:r>
          </a:p>
          <a:p>
            <a:r>
              <a:rPr lang="it-IT" sz="2600" dirty="0">
                <a:latin typeface="Garamond" panose="02020404030301010803" pitchFamily="18" charset="0"/>
              </a:rPr>
              <a:t>sensazioni tattili dirette/indirette				      </a:t>
            </a:r>
          </a:p>
          <a:p>
            <a:r>
              <a:rPr lang="it-IT" sz="2600" dirty="0">
                <a:latin typeface="Garamond" panose="02020404030301010803" pitchFamily="18" charset="0"/>
              </a:rPr>
              <a:t>suoni, sapori e profumi del mondo</a:t>
            </a:r>
          </a:p>
          <a:p>
            <a:pPr marL="0" indent="0">
              <a:buNone/>
            </a:pPr>
            <a:endParaRPr lang="it-IT" sz="2600" b="1" dirty="0">
              <a:latin typeface="Garamond" panose="02020404030301010803" pitchFamily="18" charset="0"/>
            </a:endParaRPr>
          </a:p>
          <a:p>
            <a:pPr marL="0" indent="0">
              <a:buNone/>
            </a:pPr>
            <a:r>
              <a:rPr lang="it-IT" sz="2600" b="1" dirty="0">
                <a:latin typeface="Garamond" panose="02020404030301010803" pitchFamily="18" charset="0"/>
              </a:rPr>
              <a:t>TEATRO MONDANO e ATTORE SOCIALE</a:t>
            </a:r>
            <a:r>
              <a:rPr lang="it-IT" sz="2600" dirty="0">
                <a:latin typeface="Garamond" panose="02020404030301010803" pitchFamily="18" charset="0"/>
              </a:rPr>
              <a:t> </a:t>
            </a:r>
          </a:p>
          <a:p>
            <a:r>
              <a:rPr lang="it-IT" sz="2600" dirty="0">
                <a:latin typeface="Garamond" panose="02020404030301010803" pitchFamily="18" charset="0"/>
              </a:rPr>
              <a:t>Roma e Palazzo Zuccari</a:t>
            </a:r>
          </a:p>
          <a:p>
            <a:r>
              <a:rPr lang="it-IT" sz="2600" dirty="0">
                <a:latin typeface="Garamond" panose="02020404030301010803" pitchFamily="18" charset="0"/>
              </a:rPr>
              <a:t>arredi e oggetti d’arte </a:t>
            </a:r>
          </a:p>
          <a:p>
            <a:r>
              <a:rPr lang="it-IT" sz="2600" dirty="0">
                <a:latin typeface="Garamond" panose="02020404030301010803" pitchFamily="18" charset="0"/>
              </a:rPr>
              <a:t>urbanistica e arte rinascimentale/barocca</a:t>
            </a:r>
          </a:p>
          <a:p>
            <a:r>
              <a:rPr lang="it-IT" sz="2600" dirty="0">
                <a:latin typeface="Garamond" panose="02020404030301010803" pitchFamily="18" charset="0"/>
              </a:rPr>
              <a:t>ambienti e cronache mondane</a:t>
            </a:r>
          </a:p>
          <a:p>
            <a:r>
              <a:rPr lang="fr-FR" sz="2600" dirty="0">
                <a:latin typeface="Garamond" panose="02020404030301010803" pitchFamily="18" charset="0"/>
              </a:rPr>
              <a:t>Villa </a:t>
            </a:r>
            <a:r>
              <a:rPr lang="fr-FR" sz="2600" dirty="0" err="1">
                <a:latin typeface="Garamond" panose="02020404030301010803" pitchFamily="18" charset="0"/>
              </a:rPr>
              <a:t>Schifanoja</a:t>
            </a:r>
            <a:r>
              <a:rPr lang="fr-FR" sz="2600" dirty="0">
                <a:latin typeface="Garamond" panose="02020404030301010803" pitchFamily="18" charset="0"/>
              </a:rPr>
              <a:t> (pseudo locus </a:t>
            </a:r>
            <a:r>
              <a:rPr lang="fr-FR" sz="2600" dirty="0" err="1">
                <a:latin typeface="Garamond" panose="02020404030301010803" pitchFamily="18" charset="0"/>
              </a:rPr>
              <a:t>amoenus</a:t>
            </a:r>
            <a:r>
              <a:rPr lang="fr-FR" sz="2600" dirty="0">
                <a:latin typeface="Garamond" panose="02020404030301010803" pitchFamily="18" charset="0"/>
              </a:rPr>
              <a:t>)</a:t>
            </a:r>
            <a:endParaRPr lang="it-IT" sz="2600" dirty="0">
              <a:latin typeface="Garamond" panose="02020404030301010803" pitchFamily="18" charset="0"/>
            </a:endParaRPr>
          </a:p>
          <a:p>
            <a:endParaRPr lang="it-IT" dirty="0"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29485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56315D5-1A18-4740-93C4-FBD471F29D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38992"/>
            <a:ext cx="8229600" cy="5887172"/>
          </a:xfrm>
        </p:spPr>
        <p:txBody>
          <a:bodyPr/>
          <a:lstStyle/>
          <a:p>
            <a:pPr marL="0" indent="0">
              <a:buNone/>
            </a:pPr>
            <a:r>
              <a:rPr lang="it-IT" sz="2800" b="1" dirty="0">
                <a:latin typeface="Garamond" panose="02020404030301010803" pitchFamily="18" charset="0"/>
              </a:rPr>
              <a:t>ARTIFEX  &lt;&gt;  ISTRIONE</a:t>
            </a:r>
          </a:p>
          <a:p>
            <a:pPr marL="0" indent="0">
              <a:buNone/>
            </a:pPr>
            <a:r>
              <a:rPr lang="it-IT" sz="2800" dirty="0">
                <a:latin typeface="Garamond" panose="02020404030301010803" pitchFamily="18" charset="0"/>
              </a:rPr>
              <a:t>(esercizio della menzogna)</a:t>
            </a:r>
          </a:p>
          <a:p>
            <a:pPr marL="0" indent="0">
              <a:buNone/>
            </a:pPr>
            <a:r>
              <a:rPr lang="it-IT" sz="2800" dirty="0">
                <a:latin typeface="Garamond" panose="02020404030301010803" pitchFamily="18" charset="0"/>
              </a:rPr>
              <a:t>inganno e autoinganno</a:t>
            </a:r>
          </a:p>
          <a:p>
            <a:pPr marL="0" indent="0">
              <a:buNone/>
            </a:pPr>
            <a:endParaRPr lang="it-IT" sz="2800" dirty="0">
              <a:latin typeface="Garamond" panose="02020404030301010803" pitchFamily="18" charset="0"/>
            </a:endParaRPr>
          </a:p>
          <a:p>
            <a:pPr marL="0" indent="0">
              <a:buNone/>
            </a:pPr>
            <a:endParaRPr lang="it-IT" sz="2800" dirty="0">
              <a:latin typeface="Garamond" panose="02020404030301010803" pitchFamily="18" charset="0"/>
            </a:endParaRPr>
          </a:p>
          <a:p>
            <a:pPr marL="0" indent="0">
              <a:buNone/>
            </a:pPr>
            <a:r>
              <a:rPr lang="it-IT" sz="2800" b="1" cap="all" dirty="0">
                <a:latin typeface="Garamond" panose="02020404030301010803" pitchFamily="18" charset="0"/>
              </a:rPr>
              <a:t>Elena Muti/Maria </a:t>
            </a:r>
            <a:r>
              <a:rPr lang="it-IT" sz="2800" b="1" cap="all" dirty="0" err="1">
                <a:latin typeface="Garamond" panose="02020404030301010803" pitchFamily="18" charset="0"/>
              </a:rPr>
              <a:t>Ferres</a:t>
            </a:r>
            <a:endParaRPr lang="it-IT" sz="2800" b="1" cap="all" dirty="0">
              <a:latin typeface="Garamond" panose="02020404030301010803" pitchFamily="18" charset="0"/>
            </a:endParaRPr>
          </a:p>
          <a:p>
            <a:pPr marL="0" indent="0">
              <a:buNone/>
            </a:pPr>
            <a:r>
              <a:rPr lang="it-IT" sz="2800" dirty="0">
                <a:latin typeface="Garamond" panose="02020404030301010803" pitchFamily="18" charset="0"/>
              </a:rPr>
              <a:t>alternanza (I-II) e sovrapposizione (III-IV)</a:t>
            </a:r>
          </a:p>
          <a:p>
            <a:pPr marL="0" indent="0">
              <a:buNone/>
            </a:pP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0907012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49974"/>
          </a:xfrm>
        </p:spPr>
        <p:txBody>
          <a:bodyPr>
            <a:normAutofit/>
          </a:bodyPr>
          <a:lstStyle/>
          <a:p>
            <a:r>
              <a:rPr lang="it-IT" sz="3200" b="1" dirty="0"/>
              <a:t>STRUTTURE NARRATIVE</a:t>
            </a:r>
            <a:endParaRPr lang="it-IT" sz="320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924612"/>
            <a:ext cx="8229600" cy="5826166"/>
          </a:xfrm>
        </p:spPr>
        <p:txBody>
          <a:bodyPr>
            <a:normAutofit fontScale="62500" lnSpcReduction="20000"/>
          </a:bodyPr>
          <a:lstStyle/>
          <a:p>
            <a:pPr marL="0" indent="0" algn="just">
              <a:buNone/>
            </a:pPr>
            <a:r>
              <a:rPr lang="it-IT" dirty="0"/>
              <a:t>	 </a:t>
            </a:r>
          </a:p>
          <a:p>
            <a:pPr marL="0" indent="0" algn="just">
              <a:buNone/>
            </a:pPr>
            <a:r>
              <a:rPr lang="it-IT" dirty="0"/>
              <a:t>Oscillazione rapporto </a:t>
            </a:r>
            <a:r>
              <a:rPr lang="it-IT" b="1" dirty="0"/>
              <a:t>voce narrante</a:t>
            </a:r>
            <a:r>
              <a:rPr lang="it-IT" dirty="0"/>
              <a:t> esterna/protagonista: identificazione/analisi o narrazione  pseudo-oggettiva/distanziamento etico. 	</a:t>
            </a:r>
          </a:p>
          <a:p>
            <a:pPr marL="0" indent="0" algn="just">
              <a:buNone/>
            </a:pPr>
            <a:endParaRPr lang="it-IT" dirty="0"/>
          </a:p>
          <a:p>
            <a:pPr marL="0" indent="0" algn="just">
              <a:buNone/>
            </a:pPr>
            <a:r>
              <a:rPr lang="it-IT" b="1" dirty="0"/>
              <a:t>Intreccio</a:t>
            </a:r>
            <a:r>
              <a:rPr lang="it-IT" dirty="0"/>
              <a:t> incardinato su due architetture tematico-diegetiche sovrapposte: </a:t>
            </a:r>
          </a:p>
          <a:p>
            <a:pPr marL="0" indent="0" algn="just">
              <a:buNone/>
            </a:pPr>
            <a:r>
              <a:rPr lang="it-IT" dirty="0"/>
              <a:t>a) i procedimenti analogico-simbolici della topica del doppio; </a:t>
            </a:r>
          </a:p>
          <a:p>
            <a:pPr marL="0" indent="0" algn="just">
              <a:buNone/>
            </a:pPr>
            <a:r>
              <a:rPr lang="it-IT" dirty="0"/>
              <a:t>b) il romanzo del giovane artista e delle sue fonti estetiche (I-II) che sfuma nel romanzo psicologico delle neuropatie </a:t>
            </a:r>
            <a:r>
              <a:rPr lang="it-IT" dirty="0" err="1"/>
              <a:t>sperelliane</a:t>
            </a:r>
            <a:r>
              <a:rPr lang="it-IT" dirty="0"/>
              <a:t>,  con l’eclissi dell’</a:t>
            </a:r>
            <a:r>
              <a:rPr lang="it-IT" i="1" dirty="0" err="1"/>
              <a:t>artifex</a:t>
            </a:r>
            <a:r>
              <a:rPr lang="it-IT" dirty="0"/>
              <a:t> e il suo degrado psichico-esistenziale</a:t>
            </a:r>
            <a:r>
              <a:rPr lang="it-IT" i="1" dirty="0"/>
              <a:t> </a:t>
            </a:r>
            <a:r>
              <a:rPr lang="it-IT" dirty="0"/>
              <a:t>(III-IV).   </a:t>
            </a:r>
          </a:p>
          <a:p>
            <a:pPr marL="0" indent="0" algn="just">
              <a:buNone/>
            </a:pPr>
            <a:r>
              <a:rPr lang="it-IT" dirty="0"/>
              <a:t> </a:t>
            </a:r>
          </a:p>
          <a:p>
            <a:pPr marL="0" indent="0" algn="just">
              <a:buNone/>
            </a:pPr>
            <a:r>
              <a:rPr lang="it-IT" b="1" dirty="0"/>
              <a:t>Struttura</a:t>
            </a:r>
            <a:r>
              <a:rPr lang="it-IT" dirty="0"/>
              <a:t> decrescente (a grappolo) dei </a:t>
            </a:r>
            <a:r>
              <a:rPr lang="it-IT" b="1" dirty="0"/>
              <a:t>capitoli</a:t>
            </a:r>
            <a:r>
              <a:rPr lang="it-IT" dirty="0"/>
              <a:t>, ma ritmo narrativo eterogeneo, correlato al mosaico di riverberi tra eventi/ introspezione/memoria retrospettiva/immaginazione.</a:t>
            </a:r>
          </a:p>
          <a:p>
            <a:pPr marL="0" indent="0" algn="just">
              <a:buNone/>
            </a:pPr>
            <a:endParaRPr lang="it-IT" dirty="0"/>
          </a:p>
          <a:p>
            <a:pPr marL="0" indent="0" algn="just">
              <a:buNone/>
            </a:pPr>
            <a:r>
              <a:rPr lang="it-IT" b="1" dirty="0"/>
              <a:t>Tempo</a:t>
            </a:r>
            <a:r>
              <a:rPr lang="it-IT" dirty="0"/>
              <a:t> straordinariamente denso: </a:t>
            </a:r>
          </a:p>
          <a:p>
            <a:pPr marL="0" indent="0" algn="just">
              <a:buNone/>
            </a:pPr>
            <a:r>
              <a:rPr lang="it-IT" dirty="0"/>
              <a:t>il lettore è indotto ad adeguarsi alla marcata soggettivazione temporale e alle amplificazioni percettive/immaginative del protagonista. Memoria  filtro continuo delle vicende, nella transizione costante tra eventi e recuperi analettici. </a:t>
            </a:r>
          </a:p>
          <a:p>
            <a:pPr marL="0" indent="0">
              <a:buNone/>
            </a:pP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578201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311917"/>
            <a:ext cx="8229600" cy="6160363"/>
          </a:xfrm>
        </p:spPr>
        <p:txBody>
          <a:bodyPr>
            <a:normAutofit fontScale="70000" lnSpcReduction="20000"/>
          </a:bodyPr>
          <a:lstStyle/>
          <a:p>
            <a:pPr marL="0" indent="0" algn="just">
              <a:buNone/>
            </a:pPr>
            <a:r>
              <a:rPr lang="it-IT" b="1" dirty="0"/>
              <a:t>CODICI LINGUISTICI</a:t>
            </a:r>
            <a:r>
              <a:rPr lang="it-IT" dirty="0"/>
              <a:t>  </a:t>
            </a:r>
          </a:p>
          <a:p>
            <a:pPr marL="0" indent="0" algn="just">
              <a:buNone/>
            </a:pPr>
            <a:r>
              <a:rPr lang="it-IT" dirty="0"/>
              <a:t>prevalenza dell’intarsio tra referenti estetici e codice erotico-mondano governati dal sistema linguistico dominante e unificante:  il linguaggio della memoria, evocativo e analogico-simbolico</a:t>
            </a:r>
          </a:p>
          <a:p>
            <a:pPr marL="0" indent="0" algn="just">
              <a:buNone/>
            </a:pPr>
            <a:r>
              <a:rPr lang="it-IT" dirty="0"/>
              <a:t> </a:t>
            </a:r>
          </a:p>
          <a:p>
            <a:pPr marL="0" indent="0" algn="just">
              <a:buNone/>
            </a:pPr>
            <a:r>
              <a:rPr lang="it-IT" b="1" dirty="0"/>
              <a:t>MARCHE STILISTICHE</a:t>
            </a:r>
            <a:endParaRPr lang="it-IT" dirty="0"/>
          </a:p>
          <a:p>
            <a:pPr marL="0" indent="0" algn="just">
              <a:buNone/>
            </a:pPr>
            <a:r>
              <a:rPr lang="it-IT" b="1" dirty="0"/>
              <a:t>Registro della memoria: </a:t>
            </a:r>
            <a:r>
              <a:rPr lang="it-IT" dirty="0"/>
              <a:t>orazione interiore per frammenti orchestrata ritmicamente da sintassi e punteggiatura; transizioni tra periodi spesso delegate alle interrogazioni / prosa lirica intonata da figure e cadenze omofoniche.</a:t>
            </a:r>
          </a:p>
          <a:p>
            <a:pPr marL="0" indent="0" algn="just">
              <a:buNone/>
            </a:pPr>
            <a:r>
              <a:rPr lang="it-IT" b="1" dirty="0"/>
              <a:t>Registro descrittivo-simbolico: </a:t>
            </a:r>
            <a:r>
              <a:rPr lang="it-IT" dirty="0"/>
              <a:t>periodare lungo,  prosa accumulativi coordinata per asindeto (sensazioni, citazioni, arcaismi, iperboli, ecc.) tendente verso il crescendo “musicale”.			</a:t>
            </a:r>
          </a:p>
          <a:p>
            <a:pPr marL="0" indent="0" algn="just">
              <a:buNone/>
            </a:pPr>
            <a:r>
              <a:rPr lang="it-IT" b="1" dirty="0"/>
              <a:t>Lessico: </a:t>
            </a:r>
            <a:r>
              <a:rPr lang="it-IT" dirty="0"/>
              <a:t>privilegia l’indefinito onirico, l’ineffabile, l’immateriale, o per altro verso il preziosismo, l’arcaismo, il vocabolo “tecnico”</a:t>
            </a:r>
          </a:p>
          <a:p>
            <a:pPr marL="0" indent="0" algn="just">
              <a:buNone/>
            </a:pPr>
            <a:r>
              <a:rPr lang="it-IT" b="1" dirty="0"/>
              <a:t>Figure retoriche prevalenti: </a:t>
            </a:r>
            <a:r>
              <a:rPr lang="it-IT" dirty="0"/>
              <a:t>tropi relativi ai processi analogici, sinestetici, metamorfici/ similitudine di coordinamento sintattico/di riverbero fonico </a:t>
            </a:r>
          </a:p>
        </p:txBody>
      </p:sp>
    </p:spTree>
    <p:extLst>
      <p:ext uri="{BB962C8B-B14F-4D97-AF65-F5344CB8AC3E}">
        <p14:creationId xmlns:p14="http://schemas.microsoft.com/office/powerpoint/2010/main" val="3520287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CB464FF7-D8E1-2A4D-B206-2CA442688D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16865" y="-930073"/>
            <a:ext cx="7795736" cy="8440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27779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E1434028-4CD0-2F40-9369-04794379EE8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19837" y="-341375"/>
            <a:ext cx="7602372" cy="7893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26028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708CB873-714C-9542-B3BF-DDB2A43501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0229" y="-1"/>
            <a:ext cx="8893083" cy="6914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5193856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121</TotalTime>
  <Words>468</Words>
  <Application>Microsoft Macintosh PowerPoint</Application>
  <PresentationFormat>Presentazione su schermo (4:3)</PresentationFormat>
  <Paragraphs>60</Paragraphs>
  <Slides>14</Slides>
  <Notes>1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14</vt:i4>
      </vt:variant>
    </vt:vector>
  </HeadingPairs>
  <TitlesOfParts>
    <vt:vector size="19" baseType="lpstr">
      <vt:lpstr>Arial</vt:lpstr>
      <vt:lpstr>Calibri</vt:lpstr>
      <vt:lpstr>Garamond</vt:lpstr>
      <vt:lpstr>Times New Roman</vt:lpstr>
      <vt:lpstr>Tema di Office</vt:lpstr>
      <vt:lpstr>     IL PIACERE: L’INVENZIONE  DEL MONDO SPERELLIANO</vt:lpstr>
      <vt:lpstr> </vt:lpstr>
      <vt:lpstr>Presentazione standard di PowerPoint</vt:lpstr>
      <vt:lpstr>Presentazione standard di PowerPoint</vt:lpstr>
      <vt:lpstr>STRUTTURE NARRATIVE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>Università di Cagliari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di PowerPoint</dc:title>
  <dc:creator>Roberto Puggioni</dc:creator>
  <cp:lastModifiedBy>Roberto Puggioni</cp:lastModifiedBy>
  <cp:revision>16</cp:revision>
  <dcterms:created xsi:type="dcterms:W3CDTF">2019-10-23T22:15:33Z</dcterms:created>
  <dcterms:modified xsi:type="dcterms:W3CDTF">2019-11-04T09:30:42Z</dcterms:modified>
</cp:coreProperties>
</file>