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3" r:id="rId4"/>
    <p:sldId id="290" r:id="rId5"/>
    <p:sldId id="260" r:id="rId6"/>
    <p:sldId id="294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5" r:id="rId15"/>
    <p:sldId id="308" r:id="rId16"/>
    <p:sldId id="312" r:id="rId17"/>
    <p:sldId id="311" r:id="rId18"/>
    <p:sldId id="309" r:id="rId19"/>
    <p:sldId id="313" r:id="rId20"/>
    <p:sldId id="316" r:id="rId21"/>
    <p:sldId id="314" r:id="rId22"/>
    <p:sldId id="310" r:id="rId23"/>
    <p:sldId id="264" r:id="rId24"/>
    <p:sldId id="298" r:id="rId25"/>
    <p:sldId id="299" r:id="rId26"/>
    <p:sldId id="317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241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B5B7-4591-4697-AB93-E0C7164BF56E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Pier Carlo Ricci, UNICA - RESET coordinator -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F554-D172-4729-9AF8-38D53C6FF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8526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18495-9105-4879-962B-77B39DDE2C59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Pier Carlo Ricci, UNICA - RESET coordinator -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30D3-0613-425E-B698-B3A71F5BC7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99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Pier Carlo Ricci, UNICA - RESET coordinator -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430D3-0613-425E-B698-B3A71F5BC7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4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Pier Carlo Ricci, UNICA - RESET coordinator -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430D3-0613-425E-B698-B3A71F5BC7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7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9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Pier Carlo Ricci, UNICA - RESET coordinator -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430D3-0613-425E-B698-B3A71F5BC7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8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43CA79-AB0B-4138-8660-880043E401C7}" type="datetime1">
              <a:rPr lang="it-IT" smtClean="0"/>
              <a:t>01/10/2015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F05C-152E-4760-B444-DC8F939A5B2B}" type="datetime1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DDA0-6469-454B-A95F-BEA07C6C0C06}" type="datetime1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08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368672"/>
            <a:ext cx="9144000" cy="108000"/>
          </a:xfrm>
          <a:prstGeom prst="roundRect">
            <a:avLst/>
          </a:prstGeom>
          <a:solidFill>
            <a:schemeClr val="bg1">
              <a:lumMod val="85000"/>
              <a:alpha val="3882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 anchor="ctr">
            <a:noAutofit/>
          </a:bodyPr>
          <a:lstStyle/>
          <a:p>
            <a:pPr algn="ctr" defTabSz="457200"/>
            <a:endParaRPr lang="en-GB" sz="12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111"/>
            <a:ext cx="8229600" cy="64859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184676"/>
          </a:xfrm>
        </p:spPr>
        <p:txBody>
          <a:bodyPr/>
          <a:lstStyle>
            <a:lvl1pPr marL="361950" indent="-36195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0000"/>
              <a:buFont typeface="Wingdings" panose="05000000000000000000" pitchFamily="2" charset="2"/>
              <a:buChar char="§"/>
              <a:defRPr sz="1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tabLst>
                <a:tab pos="7623175" algn="l"/>
              </a:tabLst>
              <a:defRPr sz="16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Verdana" panose="020B0604030504040204" pitchFamily="34" charset="0"/>
              <a:buChar char="▪"/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200" y="5940000"/>
            <a:ext cx="2242800" cy="59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 userDrawn="1"/>
        </p:nvSpPr>
        <p:spPr>
          <a:xfrm>
            <a:off x="445988" y="6309320"/>
            <a:ext cx="405400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sz="1100" b="1" dirty="0" smtClean="0">
                <a:solidFill>
                  <a:prstClr val="white">
                    <a:lumMod val="7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HORIZON 2020 – NMBP calls</a:t>
            </a:r>
            <a:endParaRPr lang="en-GB" sz="1100" b="1" dirty="0">
              <a:solidFill>
                <a:prstClr val="white">
                  <a:lumMod val="7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-31427" y="6499820"/>
            <a:ext cx="477416" cy="36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BB59E6E-B967-488E-B209-8B7FA0D7AF99}" type="slidenum">
              <a:rPr lang="en-GB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>
                <a:defRPr/>
              </a:pPr>
              <a:t>‹N›</a:t>
            </a:fld>
            <a:endParaRPr lang="en-GB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7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1362075"/>
          </a:xfrm>
        </p:spPr>
        <p:txBody>
          <a:bodyPr anchor="t"/>
          <a:lstStyle>
            <a:lvl1pPr marL="0" indent="0"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56992"/>
            <a:ext cx="7772400" cy="720080"/>
          </a:xfrm>
        </p:spPr>
        <p:txBody>
          <a:bodyPr anchor="ctr" anchorCtr="0"/>
          <a:lstStyle>
            <a:lvl1pPr marL="0" indent="0" algn="ctr">
              <a:buNone/>
              <a:defRPr sz="3200" b="1" i="0" cap="all" baseline="0">
                <a:solidFill>
                  <a:srgbClr val="FFC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1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1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1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5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9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F81D26A-02E3-4F41-86F3-88F714213E7E}" type="datetime1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4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6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7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A679-67AF-4FC2-B8C3-82D555B8282A}" type="datetime3">
              <a:rPr lang="en-US">
                <a:solidFill>
                  <a:prstClr val="black"/>
                </a:solidFill>
              </a:rPr>
              <a:pPr>
                <a:defRPr/>
              </a:pPr>
              <a:t>1 October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b="1">
              <a:solidFill>
                <a:srgbClr val="FFD62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462E-E07A-4A4F-9FC9-D8AE06F5D3E1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1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C695116-6DD9-4851-A471-9259C7F02105}" type="datetime1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4701B7-5543-408B-B9AA-3DEB52C030C9}" type="datetime1">
              <a:rPr lang="it-IT" smtClean="0"/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E7D9C19-BDC0-4418-867A-178973681C73}" type="datetime1">
              <a:rPr lang="it-IT" smtClean="0"/>
              <a:t>01/10/2015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C8EA-52BF-4AC8-8EA2-FC78D62FB00A}" type="datetime1">
              <a:rPr lang="it-IT" smtClean="0"/>
              <a:t>01/10/2015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1B362B0-AE86-4C5D-A042-67A0B78AA17D}" type="datetime1">
              <a:rPr lang="it-IT" smtClean="0"/>
              <a:t>01/10/2015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0CC8005-816B-4D9F-B55D-9AC87EFCF606}" type="datetime1">
              <a:rPr lang="it-IT" smtClean="0"/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2CEB81A-2F4E-4F2B-96FD-6ADB67273AE3}" type="datetime1">
              <a:rPr lang="it-IT" smtClean="0"/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  <a:alpha val="64000"/>
              </a:schemeClr>
            </a:gs>
            <a:gs pos="60000">
              <a:schemeClr val="bg2">
                <a:shade val="92000"/>
                <a:satMod val="230000"/>
                <a:alpha val="69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5CC41CE-CA73-4FD8-A5F9-46881E3985A4}" type="datetime1">
              <a:rPr lang="it-IT" smtClean="0"/>
              <a:t>01/10/2015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21B7-B314-438C-91E9-7FF9087DC078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26" Type="http://schemas.openxmlformats.org/officeDocument/2006/relationships/image" Target="../media/image30.emf"/><Relationship Id="rId21" Type="http://schemas.openxmlformats.org/officeDocument/2006/relationships/image" Target="../media/image25.emf"/><Relationship Id="rId34" Type="http://schemas.openxmlformats.org/officeDocument/2006/relationships/image" Target="../media/image38.emf"/><Relationship Id="rId7" Type="http://schemas.openxmlformats.org/officeDocument/2006/relationships/image" Target="../media/image11.emf"/><Relationship Id="rId12" Type="http://schemas.openxmlformats.org/officeDocument/2006/relationships/image" Target="../media/image16.jpeg"/><Relationship Id="rId17" Type="http://schemas.openxmlformats.org/officeDocument/2006/relationships/image" Target="../media/image21.emf"/><Relationship Id="rId25" Type="http://schemas.openxmlformats.org/officeDocument/2006/relationships/image" Target="../media/image29.emf"/><Relationship Id="rId33" Type="http://schemas.openxmlformats.org/officeDocument/2006/relationships/image" Target="../media/image37.emf"/><Relationship Id="rId2" Type="http://schemas.openxmlformats.org/officeDocument/2006/relationships/image" Target="../media/image7.png"/><Relationship Id="rId16" Type="http://schemas.openxmlformats.org/officeDocument/2006/relationships/image" Target="../media/image20.emf"/><Relationship Id="rId20" Type="http://schemas.openxmlformats.org/officeDocument/2006/relationships/image" Target="../media/image24.emf"/><Relationship Id="rId29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8.emf"/><Relationship Id="rId32" Type="http://schemas.openxmlformats.org/officeDocument/2006/relationships/image" Target="../media/image36.emf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23" Type="http://schemas.openxmlformats.org/officeDocument/2006/relationships/image" Target="../media/image27.emf"/><Relationship Id="rId28" Type="http://schemas.openxmlformats.org/officeDocument/2006/relationships/image" Target="../media/image32.emf"/><Relationship Id="rId36" Type="http://schemas.openxmlformats.org/officeDocument/2006/relationships/image" Target="../media/image40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31" Type="http://schemas.openxmlformats.org/officeDocument/2006/relationships/image" Target="../media/image35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Relationship Id="rId22" Type="http://schemas.openxmlformats.org/officeDocument/2006/relationships/image" Target="../media/image26.emf"/><Relationship Id="rId27" Type="http://schemas.openxmlformats.org/officeDocument/2006/relationships/image" Target="../media/image31.emf"/><Relationship Id="rId30" Type="http://schemas.openxmlformats.org/officeDocument/2006/relationships/image" Target="../media/image34.png"/><Relationship Id="rId35" Type="http://schemas.openxmlformats.org/officeDocument/2006/relationships/image" Target="../media/image39.emf"/><Relationship Id="rId8" Type="http://schemas.openxmlformats.org/officeDocument/2006/relationships/image" Target="../media/image12.emf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26" Type="http://schemas.openxmlformats.org/officeDocument/2006/relationships/image" Target="../media/image32.emf"/><Relationship Id="rId21" Type="http://schemas.openxmlformats.org/officeDocument/2006/relationships/image" Target="../media/image27.emf"/><Relationship Id="rId34" Type="http://schemas.openxmlformats.org/officeDocument/2006/relationships/image" Target="../media/image40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33" Type="http://schemas.openxmlformats.org/officeDocument/2006/relationships/image" Target="../media/image39.emf"/><Relationship Id="rId2" Type="http://schemas.openxmlformats.org/officeDocument/2006/relationships/image" Target="../media/image8.emf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29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32" Type="http://schemas.openxmlformats.org/officeDocument/2006/relationships/image" Target="../media/image38.emf"/><Relationship Id="rId37" Type="http://schemas.openxmlformats.org/officeDocument/2006/relationships/image" Target="../media/image7.png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28" Type="http://schemas.openxmlformats.org/officeDocument/2006/relationships/image" Target="../media/image34.png"/><Relationship Id="rId36" Type="http://schemas.openxmlformats.org/officeDocument/2006/relationships/image" Target="../media/image6.png"/><Relationship Id="rId10" Type="http://schemas.openxmlformats.org/officeDocument/2006/relationships/image" Target="../media/image16.jpeg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Relationship Id="rId27" Type="http://schemas.openxmlformats.org/officeDocument/2006/relationships/image" Target="../media/image33.emf"/><Relationship Id="rId30" Type="http://schemas.openxmlformats.org/officeDocument/2006/relationships/image" Target="../media/image36.emf"/><Relationship Id="rId35" Type="http://schemas.openxmlformats.org/officeDocument/2006/relationships/image" Target="../media/image41.emf"/><Relationship Id="rId8" Type="http://schemas.openxmlformats.org/officeDocument/2006/relationships/image" Target="../media/image14.emf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ip/raw-materials/en/nature-commitments/i-technology-pill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ec.europa.eu/eip/raw-materials/en/nature-commitments/action-area-n%C2%B0-i7-materials-electronic-devices" TargetMode="External"/><Relationship Id="rId4" Type="http://schemas.openxmlformats.org/officeDocument/2006/relationships/hyperlink" Target="https://ec.europa.eu/eip/raw-materials/en/nature-commitments/ic-priority-area-substitution-raw-material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?home=&amp;gid=7400540&amp;trk=anet_ug_hm" TargetMode="External"/><Relationship Id="rId7" Type="http://schemas.openxmlformats.org/officeDocument/2006/relationships/hyperlink" Target="mailto:carlo.ricci@dsf.unica.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eset@dsf.unica.it" TargetMode="External"/><Relationship Id="rId5" Type="http://schemas.openxmlformats.org/officeDocument/2006/relationships/hyperlink" Target="http://reset.dsf.unica.it/" TargetMode="Externa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26" Type="http://schemas.openxmlformats.org/officeDocument/2006/relationships/image" Target="../media/image30.emf"/><Relationship Id="rId21" Type="http://schemas.openxmlformats.org/officeDocument/2006/relationships/image" Target="../media/image25.emf"/><Relationship Id="rId34" Type="http://schemas.openxmlformats.org/officeDocument/2006/relationships/image" Target="../media/image38.emf"/><Relationship Id="rId7" Type="http://schemas.openxmlformats.org/officeDocument/2006/relationships/image" Target="../media/image11.emf"/><Relationship Id="rId12" Type="http://schemas.openxmlformats.org/officeDocument/2006/relationships/image" Target="../media/image16.jpeg"/><Relationship Id="rId17" Type="http://schemas.openxmlformats.org/officeDocument/2006/relationships/image" Target="../media/image21.emf"/><Relationship Id="rId25" Type="http://schemas.openxmlformats.org/officeDocument/2006/relationships/image" Target="../media/image29.emf"/><Relationship Id="rId33" Type="http://schemas.openxmlformats.org/officeDocument/2006/relationships/image" Target="../media/image37.emf"/><Relationship Id="rId2" Type="http://schemas.openxmlformats.org/officeDocument/2006/relationships/image" Target="../media/image7.png"/><Relationship Id="rId16" Type="http://schemas.openxmlformats.org/officeDocument/2006/relationships/image" Target="../media/image20.emf"/><Relationship Id="rId20" Type="http://schemas.openxmlformats.org/officeDocument/2006/relationships/image" Target="../media/image24.emf"/><Relationship Id="rId29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8.emf"/><Relationship Id="rId32" Type="http://schemas.openxmlformats.org/officeDocument/2006/relationships/image" Target="../media/image36.emf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23" Type="http://schemas.openxmlformats.org/officeDocument/2006/relationships/image" Target="../media/image27.emf"/><Relationship Id="rId28" Type="http://schemas.openxmlformats.org/officeDocument/2006/relationships/image" Target="../media/image32.emf"/><Relationship Id="rId36" Type="http://schemas.openxmlformats.org/officeDocument/2006/relationships/image" Target="../media/image40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31" Type="http://schemas.openxmlformats.org/officeDocument/2006/relationships/image" Target="../media/image35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Relationship Id="rId22" Type="http://schemas.openxmlformats.org/officeDocument/2006/relationships/image" Target="../media/image26.emf"/><Relationship Id="rId27" Type="http://schemas.openxmlformats.org/officeDocument/2006/relationships/image" Target="../media/image31.emf"/><Relationship Id="rId30" Type="http://schemas.openxmlformats.org/officeDocument/2006/relationships/image" Target="../media/image34.png"/><Relationship Id="rId35" Type="http://schemas.openxmlformats.org/officeDocument/2006/relationships/image" Target="../media/image39.emf"/><Relationship Id="rId8" Type="http://schemas.openxmlformats.org/officeDocument/2006/relationships/image" Target="../media/image12.em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ject/RESETEU_commitments_EIP_raw_Materials" TargetMode="External"/><Relationship Id="rId2" Type="http://schemas.openxmlformats.org/officeDocument/2006/relationships/hyperlink" Target="https://www.linkedin.com/groups?home=&amp;gid=740054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reset.dsf.unica.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4149080"/>
            <a:ext cx="6172200" cy="1587624"/>
          </a:xfrm>
        </p:spPr>
        <p:txBody>
          <a:bodyPr>
            <a:normAutofit/>
          </a:bodyPr>
          <a:lstStyle/>
          <a:p>
            <a:pPr algn="ctr"/>
            <a:r>
              <a:rPr lang="it-IT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 </a:t>
            </a:r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 Ricci </a:t>
            </a:r>
            <a:endParaRPr lang="it-IT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err="1" smtClean="0"/>
              <a:t>University</a:t>
            </a:r>
            <a:r>
              <a:rPr lang="it-IT" b="1" dirty="0" smtClean="0"/>
              <a:t> of Cagliari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2843808" y="980728"/>
            <a:ext cx="3271198" cy="1621302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sp>
        <p:nvSpPr>
          <p:cNvPr id="2" name="Rettangolo 1"/>
          <p:cNvSpPr/>
          <p:nvPr/>
        </p:nvSpPr>
        <p:spPr>
          <a:xfrm>
            <a:off x="1367644" y="6381327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/>
              <a:t>“International Days in Critical Raw </a:t>
            </a:r>
            <a:r>
              <a:rPr lang="en-US" sz="1400" b="1" dirty="0" smtClean="0"/>
              <a:t>Materials” </a:t>
            </a:r>
            <a:r>
              <a:rPr lang="en-GB" sz="1400" b="1" dirty="0" smtClean="0">
                <a:solidFill>
                  <a:schemeClr val="tx2"/>
                </a:solidFill>
              </a:rPr>
              <a:t>– Burgos 24 June 2015</a:t>
            </a:r>
            <a:endParaRPr lang="en-GB" sz="1400" b="1" dirty="0">
              <a:solidFill>
                <a:schemeClr val="tx2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539552" y="6309320"/>
            <a:ext cx="76328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7804" y="764704"/>
            <a:ext cx="7848872" cy="42780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Scientific Results: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About </a:t>
            </a:r>
            <a:r>
              <a:rPr lang="en-US" b="1" dirty="0"/>
              <a:t>90 Scientific </a:t>
            </a:r>
            <a:r>
              <a:rPr lang="en-US" b="1" dirty="0" smtClean="0"/>
              <a:t>publications </a:t>
            </a:r>
            <a:r>
              <a:rPr lang="en-US" dirty="0"/>
              <a:t>in international journals (SCOUPUS and ISI web of Science </a:t>
            </a:r>
            <a:r>
              <a:rPr lang="en-US" dirty="0" err="1"/>
              <a:t>indicized</a:t>
            </a:r>
            <a:r>
              <a:rPr lang="en-US" dirty="0"/>
              <a:t>) were published in 2014 from RESET units on the </a:t>
            </a:r>
            <a:r>
              <a:rPr lang="en-US" dirty="0" smtClean="0"/>
              <a:t>thematic </a:t>
            </a:r>
            <a:r>
              <a:rPr lang="en-US" dirty="0"/>
              <a:t>connected to the commitment </a:t>
            </a:r>
            <a:r>
              <a:rPr lang="en-US" dirty="0" smtClean="0"/>
              <a:t>topics.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Commitment attended to international Scientific with about </a:t>
            </a:r>
            <a:r>
              <a:rPr lang="en-US" b="1" dirty="0"/>
              <a:t>10 oral presentations </a:t>
            </a:r>
            <a:r>
              <a:rPr lang="en-US" dirty="0"/>
              <a:t>in international workshop/conferences through its units. It also participate in the </a:t>
            </a:r>
            <a:r>
              <a:rPr lang="en-US" b="1" dirty="0"/>
              <a:t>committee board of two </a:t>
            </a:r>
            <a:r>
              <a:rPr lang="en-US" dirty="0"/>
              <a:t>conferences/workshop: SiO2 and EMRS symposium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5" name="Gruppo 4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6" name="CasellaDiTesto 5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8" name="Connettore 1 7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53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9" name="CasellaDiTesto 8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1" name="Connettore 1 10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>
            <a:off x="467544" y="187506"/>
            <a:ext cx="4673074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Networking</a:t>
            </a:r>
            <a:r>
              <a:rPr lang="it-IT" dirty="0" smtClean="0"/>
              <a:t> </a:t>
            </a:r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it-IT" dirty="0" smtClean="0"/>
              <a:t> </a:t>
            </a:r>
            <a:r>
              <a:rPr lang="it-IT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proposals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2525" y="862736"/>
            <a:ext cx="8945403" cy="21852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SC512A: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pPr marL="800100" lvl="1" indent="-342900">
              <a:buAutoNum type="arabicParenR"/>
            </a:pPr>
            <a:r>
              <a:rPr lang="en-GB" u="sng" dirty="0" smtClean="0">
                <a:solidFill>
                  <a:schemeClr val="bg1"/>
                </a:solidFill>
              </a:rPr>
              <a:t>REFRAIN</a:t>
            </a:r>
            <a:r>
              <a:rPr lang="en-GB" dirty="0" smtClean="0">
                <a:solidFill>
                  <a:schemeClr val="bg1"/>
                </a:solidFill>
              </a:rPr>
              <a:t>: </a:t>
            </a:r>
            <a:r>
              <a:rPr lang="en-GB" sz="1400" b="1" dirty="0" smtClean="0">
                <a:solidFill>
                  <a:schemeClr val="bg1"/>
                </a:solidFill>
              </a:rPr>
              <a:t>RE</a:t>
            </a:r>
            <a:r>
              <a:rPr lang="en-GB" sz="1400" dirty="0" smtClean="0">
                <a:solidFill>
                  <a:schemeClr val="bg1"/>
                </a:solidFill>
              </a:rPr>
              <a:t>E </a:t>
            </a:r>
            <a:r>
              <a:rPr lang="en-GB" sz="1400" b="1" dirty="0" smtClean="0">
                <a:solidFill>
                  <a:schemeClr val="bg1"/>
                </a:solidFill>
              </a:rPr>
              <a:t>FR</a:t>
            </a:r>
            <a:r>
              <a:rPr lang="en-GB" sz="1400" dirty="0" smtClean="0">
                <a:solidFill>
                  <a:schemeClr val="bg1"/>
                </a:solidFill>
              </a:rPr>
              <a:t>EE NEW PHOTODEVICES FOR </a:t>
            </a:r>
            <a:r>
              <a:rPr lang="en-GB" sz="1400" b="1" dirty="0" smtClean="0">
                <a:solidFill>
                  <a:schemeClr val="bg1"/>
                </a:solidFill>
              </a:rPr>
              <a:t>A</a:t>
            </a:r>
            <a:r>
              <a:rPr lang="en-GB" sz="1400" dirty="0" smtClean="0">
                <a:solidFill>
                  <a:schemeClr val="bg1"/>
                </a:solidFill>
              </a:rPr>
              <a:t>UTOMOTIVE </a:t>
            </a:r>
            <a:r>
              <a:rPr lang="en-GB" sz="1400" b="1" dirty="0" smtClean="0">
                <a:solidFill>
                  <a:schemeClr val="bg1"/>
                </a:solidFill>
              </a:rPr>
              <a:t>IN</a:t>
            </a:r>
            <a:r>
              <a:rPr lang="en-GB" sz="1400" dirty="0" smtClean="0">
                <a:solidFill>
                  <a:schemeClr val="bg1"/>
                </a:solidFill>
              </a:rPr>
              <a:t>DUSTRY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</a:rPr>
              <a:t>University of Cagliari; Georg-August University of </a:t>
            </a:r>
            <a:r>
              <a:rPr lang="en-GB" sz="1600" b="1" dirty="0" err="1" smtClean="0">
                <a:solidFill>
                  <a:schemeClr val="bg1"/>
                </a:solidFill>
              </a:rPr>
              <a:t>Goettingen</a:t>
            </a:r>
            <a:r>
              <a:rPr lang="en-GB" sz="1600" b="1" dirty="0" smtClean="0">
                <a:solidFill>
                  <a:schemeClr val="bg1"/>
                </a:solidFill>
              </a:rPr>
              <a:t>;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</a:rPr>
              <a:t>University of Gent; University of Burgos</a:t>
            </a:r>
            <a:r>
              <a:rPr lang="en-GB" sz="1600" b="1" dirty="0">
                <a:solidFill>
                  <a:schemeClr val="bg1"/>
                </a:solidFill>
              </a:rPr>
              <a:t>;  </a:t>
            </a:r>
            <a:r>
              <a:rPr lang="en-GB" sz="1600" b="1" dirty="0" err="1" smtClean="0">
                <a:solidFill>
                  <a:schemeClr val="bg1"/>
                </a:solidFill>
              </a:rPr>
              <a:t>Technische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Universität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Braunschweig</a:t>
            </a:r>
            <a:r>
              <a:rPr lang="en-GB" sz="1600" b="1" dirty="0" smtClean="0">
                <a:solidFill>
                  <a:schemeClr val="bg1"/>
                </a:solidFill>
              </a:rPr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chemeClr val="bg1"/>
                </a:solidFill>
              </a:rPr>
              <a:t>Grupo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Antolín</a:t>
            </a:r>
            <a:r>
              <a:rPr lang="en-GB" sz="1600" b="1" dirty="0">
                <a:solidFill>
                  <a:schemeClr val="bg1"/>
                </a:solidFill>
              </a:rPr>
              <a:t>; </a:t>
            </a:r>
            <a:r>
              <a:rPr lang="en-GB" sz="1600" b="1" dirty="0" smtClean="0">
                <a:solidFill>
                  <a:schemeClr val="bg1"/>
                </a:solidFill>
              </a:rPr>
              <a:t>	Centro </a:t>
            </a:r>
            <a:r>
              <a:rPr lang="en-GB" sz="1600" b="1" dirty="0" err="1">
                <a:solidFill>
                  <a:schemeClr val="bg1"/>
                </a:solidFill>
              </a:rPr>
              <a:t>Ricerche</a:t>
            </a:r>
            <a:r>
              <a:rPr lang="en-GB" sz="1600" b="1" dirty="0">
                <a:solidFill>
                  <a:schemeClr val="bg1"/>
                </a:solidFill>
              </a:rPr>
              <a:t> FIAT </a:t>
            </a:r>
            <a:r>
              <a:rPr lang="en-GB" sz="1600" b="1" dirty="0" err="1">
                <a:solidFill>
                  <a:schemeClr val="bg1"/>
                </a:solidFill>
              </a:rPr>
              <a:t>S.c.P.A</a:t>
            </a:r>
            <a:r>
              <a:rPr lang="en-GB" sz="1600" b="1" dirty="0" smtClean="0">
                <a:solidFill>
                  <a:schemeClr val="bg1"/>
                </a:solidFill>
              </a:rPr>
              <a:t>.; </a:t>
            </a:r>
            <a:r>
              <a:rPr lang="en-GB" sz="1600" b="1" dirty="0">
                <a:solidFill>
                  <a:schemeClr val="bg1"/>
                </a:solidFill>
              </a:rPr>
              <a:t>IQE plc;  </a:t>
            </a:r>
            <a:r>
              <a:rPr lang="en-GB" sz="1600" dirty="0" smtClean="0">
                <a:solidFill>
                  <a:schemeClr val="bg1"/>
                </a:solidFill>
              </a:rPr>
              <a:t>Centro </a:t>
            </a:r>
            <a:r>
              <a:rPr lang="en-GB" sz="1600" dirty="0" err="1">
                <a:solidFill>
                  <a:schemeClr val="bg1"/>
                </a:solidFill>
              </a:rPr>
              <a:t>Ricerche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Plast-optica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3091070"/>
            <a:ext cx="8940424" cy="116955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AutoNum type="arabicParenR" startAt="2"/>
            </a:pPr>
            <a:r>
              <a:rPr lang="en-GB" u="sng" dirty="0" err="1" smtClean="0">
                <a:solidFill>
                  <a:schemeClr val="bg1"/>
                </a:solidFill>
              </a:rPr>
              <a:t>ReLight</a:t>
            </a:r>
            <a:endParaRPr lang="en-GB" u="sng" dirty="0" smtClean="0">
              <a:solidFill>
                <a:schemeClr val="bg1"/>
              </a:solidFill>
            </a:endParaRPr>
          </a:p>
          <a:p>
            <a:pPr marL="800100" lvl="1" indent="-342900">
              <a:buAutoNum type="arabicParenR" startAt="2"/>
            </a:pPr>
            <a:endParaRPr lang="en-GB" dirty="0" smtClean="0"/>
          </a:p>
          <a:p>
            <a:pPr marL="1250950" indent="-355600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chemeClr val="bg1"/>
                </a:solidFill>
              </a:rPr>
              <a:t>Fondazione</a:t>
            </a:r>
            <a:r>
              <a:rPr lang="en-GB" sz="1600" b="1" dirty="0">
                <a:solidFill>
                  <a:schemeClr val="bg1"/>
                </a:solidFill>
              </a:rPr>
              <a:t> Bruno Kessler, </a:t>
            </a:r>
            <a:r>
              <a:rPr lang="en-GB" sz="1600" b="1" dirty="0" smtClean="0">
                <a:solidFill>
                  <a:schemeClr val="bg1"/>
                </a:solidFill>
              </a:rPr>
              <a:t>ENEA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 smtClean="0">
                <a:solidFill>
                  <a:schemeClr val="bg1"/>
                </a:solidFill>
              </a:rPr>
              <a:t>	VTT</a:t>
            </a:r>
            <a:r>
              <a:rPr lang="en-GB" sz="1600" b="1" dirty="0">
                <a:solidFill>
                  <a:schemeClr val="bg1"/>
                </a:solidFill>
              </a:rPr>
              <a:t>; </a:t>
            </a:r>
            <a:r>
              <a:rPr lang="en-GB" sz="1600" b="1" dirty="0" smtClean="0">
                <a:solidFill>
                  <a:schemeClr val="bg1"/>
                </a:solidFill>
              </a:rPr>
              <a:t>University </a:t>
            </a:r>
            <a:r>
              <a:rPr lang="en-GB" sz="1600" b="1" dirty="0">
                <a:solidFill>
                  <a:schemeClr val="bg1"/>
                </a:solidFill>
              </a:rPr>
              <a:t>of </a:t>
            </a:r>
            <a:r>
              <a:rPr lang="en-GB" sz="1600" b="1" dirty="0" smtClean="0">
                <a:solidFill>
                  <a:schemeClr val="bg1"/>
                </a:solidFill>
              </a:rPr>
              <a:t>Burgos; CEA</a:t>
            </a:r>
            <a:r>
              <a:rPr lang="en-GB" sz="1600" b="1" dirty="0">
                <a:solidFill>
                  <a:schemeClr val="bg1"/>
                </a:solidFill>
              </a:rPr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chemeClr val="bg1"/>
                </a:solidFill>
              </a:rPr>
              <a:t>Picosun</a:t>
            </a:r>
            <a:r>
              <a:rPr lang="en-GB" sz="1600" b="1" dirty="0">
                <a:solidFill>
                  <a:schemeClr val="bg1"/>
                </a:solidFill>
              </a:rPr>
              <a:t>;  </a:t>
            </a:r>
            <a:r>
              <a:rPr lang="en-GB" sz="1600" b="1" dirty="0" err="1" smtClean="0">
                <a:solidFill>
                  <a:schemeClr val="bg1"/>
                </a:solidFill>
              </a:rPr>
              <a:t>Graphenea</a:t>
            </a:r>
            <a:r>
              <a:rPr lang="en-GB" sz="1600" dirty="0"/>
              <a:t>,</a:t>
            </a:r>
            <a:r>
              <a:rPr lang="en-GB" dirty="0" smtClean="0"/>
              <a:t> 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</a:rPr>
              <a:t>Microoled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, Aston-FIAMM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4330995"/>
            <a:ext cx="9036496" cy="193899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NMP23: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pPr marL="800100" lvl="1" indent="-342900">
              <a:buAutoNum type="arabicParenR"/>
            </a:pPr>
            <a:r>
              <a:rPr lang="en-GB" u="sng" dirty="0" err="1" smtClean="0">
                <a:solidFill>
                  <a:schemeClr val="bg1"/>
                </a:solidFill>
              </a:rPr>
              <a:t>FReeLed</a:t>
            </a:r>
            <a:r>
              <a:rPr lang="en-GB" b="1" dirty="0" smtClean="0">
                <a:solidFill>
                  <a:schemeClr val="bg1"/>
                </a:solidFill>
              </a:rPr>
              <a:t>: </a:t>
            </a:r>
            <a:r>
              <a:rPr lang="en-US" sz="1400" b="1" dirty="0">
                <a:solidFill>
                  <a:schemeClr val="bg1"/>
                </a:solidFill>
              </a:rPr>
              <a:t>Screening and Development of Rare Earth FREE Phosphors for Led Devices</a:t>
            </a:r>
            <a:endParaRPr lang="en-GB" sz="1400" b="1" dirty="0" smtClean="0">
              <a:solidFill>
                <a:schemeClr val="bg1"/>
              </a:solidFill>
            </a:endParaRP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</a:rPr>
              <a:t>University of Cagliari; Georg-August University of </a:t>
            </a:r>
            <a:r>
              <a:rPr lang="en-GB" sz="1600" b="1" dirty="0" err="1" smtClean="0">
                <a:solidFill>
                  <a:schemeClr val="bg1"/>
                </a:solidFill>
              </a:rPr>
              <a:t>Goettingen</a:t>
            </a:r>
            <a:r>
              <a:rPr lang="en-GB" sz="1600" b="1" dirty="0" smtClean="0">
                <a:solidFill>
                  <a:schemeClr val="bg1"/>
                </a:solidFill>
              </a:rPr>
              <a:t>;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</a:rPr>
              <a:t>University of Gent; University of Burgos</a:t>
            </a:r>
            <a:r>
              <a:rPr lang="en-GB" sz="1600" b="1" dirty="0">
                <a:solidFill>
                  <a:schemeClr val="bg1"/>
                </a:solidFill>
              </a:rPr>
              <a:t>;  </a:t>
            </a:r>
            <a:r>
              <a:rPr lang="en-GB" sz="1600" b="1" dirty="0" err="1" smtClean="0">
                <a:solidFill>
                  <a:schemeClr val="bg1"/>
                </a:solidFill>
              </a:rPr>
              <a:t>Technische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Universität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Braunschweig</a:t>
            </a:r>
            <a:r>
              <a:rPr lang="en-GB" sz="1600" b="1" dirty="0" smtClean="0">
                <a:solidFill>
                  <a:schemeClr val="bg1"/>
                </a:solidFill>
              </a:rPr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bg1"/>
                </a:solidFill>
              </a:rPr>
              <a:t>Aixtron</a:t>
            </a:r>
            <a:r>
              <a:rPr lang="en-GB" sz="1600" b="1" dirty="0" smtClean="0">
                <a:solidFill>
                  <a:schemeClr val="bg1"/>
                </a:solidFill>
              </a:rPr>
              <a:t>, Centro </a:t>
            </a:r>
            <a:r>
              <a:rPr lang="en-GB" sz="1600" b="1" dirty="0" err="1">
                <a:solidFill>
                  <a:schemeClr val="bg1"/>
                </a:solidFill>
              </a:rPr>
              <a:t>Ricerche</a:t>
            </a:r>
            <a:r>
              <a:rPr lang="en-GB" sz="1600" b="1" dirty="0">
                <a:solidFill>
                  <a:schemeClr val="bg1"/>
                </a:solidFill>
              </a:rPr>
              <a:t> FIAT </a:t>
            </a:r>
            <a:r>
              <a:rPr lang="en-GB" sz="1600" b="1" dirty="0" err="1">
                <a:solidFill>
                  <a:schemeClr val="bg1"/>
                </a:solidFill>
              </a:rPr>
              <a:t>S.c.P.A</a:t>
            </a:r>
            <a:r>
              <a:rPr lang="en-GB" sz="1600" b="1" dirty="0" smtClean="0">
                <a:solidFill>
                  <a:schemeClr val="bg1"/>
                </a:solidFill>
              </a:rPr>
              <a:t>.; </a:t>
            </a:r>
            <a:r>
              <a:rPr lang="en-GB" sz="1600" b="1" dirty="0">
                <a:solidFill>
                  <a:schemeClr val="bg1"/>
                </a:solidFill>
              </a:rPr>
              <a:t>IQE plc;  </a:t>
            </a:r>
            <a:r>
              <a:rPr lang="en-GB" sz="1600" dirty="0" smtClean="0">
                <a:solidFill>
                  <a:schemeClr val="bg1"/>
                </a:solidFill>
              </a:rPr>
              <a:t>OSRAM OS.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85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3" name="Connettore 1 12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Immagine 1" descr="http://www.chemistryviews.org/common/images/thumbnails/source/132e4866d99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183832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602487" y="1916832"/>
            <a:ext cx="7848872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Substitution of Critical Raw Materials: Synthesis, Characterization and Processing of New Advanced Materials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i="1" dirty="0">
                <a:solidFill>
                  <a:schemeClr val="bg1"/>
                </a:solidFill>
              </a:rPr>
              <a:t>in optoelectronic and magnetic devices.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50252"/>
              </p:ext>
            </p:extLst>
          </p:nvPr>
        </p:nvGraphicFramePr>
        <p:xfrm>
          <a:off x="1107078" y="3143242"/>
          <a:ext cx="6201226" cy="30495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6201226"/>
              </a:tblGrid>
              <a:tr h="295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Materials Science, Design, Synthesis, Growth, Characterization of </a:t>
                      </a:r>
                      <a:r>
                        <a:rPr lang="en-US" sz="1100" u="sng" dirty="0">
                          <a:effectLst/>
                        </a:rPr>
                        <a:t>Advanced Materials with reduced or free from CRMs for :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Transparent conductive layers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Rechargeable batteries,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Phosphors for LED applications, Scintillators, Displays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OLEDs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Catalysis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Photovoltaics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Smart windows,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Exchange-coupled nanocomposite magnets with less or no REEs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New RE-free highly anisotropic magnetic materials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New and energy efficient motors and generator technologies which do not depend on permanent magnets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635896" y="679577"/>
            <a:ext cx="411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Spring Conference: Lille, 2-6 </a:t>
            </a:r>
            <a:r>
              <a:rPr lang="it-IT" dirty="0" err="1" smtClean="0"/>
              <a:t>May</a:t>
            </a:r>
            <a:r>
              <a:rPr lang="it-IT" dirty="0" smtClean="0"/>
              <a:t> 2016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21452" y="1273224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Symposium E: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30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85083"/>
              </p:ext>
            </p:extLst>
          </p:nvPr>
        </p:nvGraphicFramePr>
        <p:xfrm>
          <a:off x="467544" y="908720"/>
          <a:ext cx="6219825" cy="19812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77257"/>
                <a:gridCol w="3042568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Chairman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600" kern="1200" dirty="0" smtClean="0">
                          <a:effectLst/>
                        </a:rPr>
                        <a:t>Pier Carlo Ricci</a:t>
                      </a: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	</a:t>
                      </a:r>
                      <a:endParaRPr kumimoji="0" lang="it-IT" sz="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Dipartimento di Fisica, Università di Cagliari</a:t>
                      </a:r>
                      <a:endParaRPr kumimoji="0" lang="it-IT" sz="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José A. De Toro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</a:rPr>
                        <a:t>Departamento</a:t>
                      </a:r>
                      <a:r>
                        <a:rPr lang="it-IT" sz="1200" dirty="0" smtClean="0">
                          <a:effectLst/>
                        </a:rPr>
                        <a:t> de </a:t>
                      </a:r>
                      <a:r>
                        <a:rPr lang="it-IT" sz="1200" dirty="0" err="1" smtClean="0">
                          <a:effectLst/>
                        </a:rPr>
                        <a:t>Física</a:t>
                      </a:r>
                      <a:r>
                        <a:rPr lang="it-IT" sz="1200" dirty="0" smtClean="0">
                          <a:effectLst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</a:rPr>
                        <a:t>Aplicada</a:t>
                      </a:r>
                      <a:r>
                        <a:rPr lang="it-IT" sz="1200" dirty="0" smtClean="0">
                          <a:effectLst/>
                        </a:rPr>
                        <a:t> &amp; IRICA, </a:t>
                      </a:r>
                      <a:r>
                        <a:rPr lang="it-IT" sz="1200" dirty="0" err="1" smtClean="0">
                          <a:effectLst/>
                        </a:rPr>
                        <a:t>Universidad</a:t>
                      </a:r>
                      <a:r>
                        <a:rPr lang="it-IT" sz="1200" dirty="0" smtClean="0">
                          <a:effectLst/>
                        </a:rPr>
                        <a:t> de </a:t>
                      </a:r>
                      <a:r>
                        <a:rPr lang="it-IT" sz="1200" dirty="0" err="1" smtClean="0">
                          <a:effectLst/>
                        </a:rPr>
                        <a:t>Castilla</a:t>
                      </a:r>
                      <a:r>
                        <a:rPr lang="it-IT" sz="1200" dirty="0" smtClean="0">
                          <a:effectLst/>
                        </a:rPr>
                        <a:t>-La </a:t>
                      </a:r>
                      <a:r>
                        <a:rPr lang="it-IT" sz="1200" dirty="0" err="1" smtClean="0">
                          <a:effectLst/>
                        </a:rPr>
                        <a:t>Mancha</a:t>
                      </a:r>
                      <a:r>
                        <a:rPr lang="it-IT" sz="1200" dirty="0" smtClean="0">
                          <a:effectLst/>
                        </a:rPr>
                        <a:t> (UCLM)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Valentina </a:t>
                      </a:r>
                      <a:r>
                        <a:rPr lang="it-IT" sz="1600" kern="1200" dirty="0" err="1" smtClean="0">
                          <a:effectLst/>
                        </a:rPr>
                        <a:t>Ivanova</a:t>
                      </a:r>
                      <a:endParaRPr lang="it-IT" sz="1600" kern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CEA </a:t>
                      </a:r>
                      <a:r>
                        <a:rPr lang="it-IT" sz="1200" dirty="0" err="1" smtClean="0">
                          <a:effectLst/>
                        </a:rPr>
                        <a:t>Tech</a:t>
                      </a:r>
                      <a:r>
                        <a:rPr lang="it-IT" sz="1200" dirty="0" smtClean="0">
                          <a:effectLst/>
                        </a:rPr>
                        <a:t>,</a:t>
                      </a:r>
                      <a:r>
                        <a:rPr lang="it-IT" sz="1200" baseline="0" dirty="0" smtClean="0">
                          <a:effectLst/>
                        </a:rPr>
                        <a:t> France</a:t>
                      </a:r>
                      <a:endParaRPr lang="it-IT" sz="12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Maria Luisa Grilli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ENEA, </a:t>
                      </a:r>
                      <a:r>
                        <a:rPr lang="en-GB" sz="1200" dirty="0" err="1" smtClean="0">
                          <a:effectLst/>
                        </a:rPr>
                        <a:t>Casaccia</a:t>
                      </a:r>
                      <a:r>
                        <a:rPr lang="en-GB" sz="1200" dirty="0" smtClean="0">
                          <a:effectLst/>
                        </a:rPr>
                        <a:t>, Unit of Materials Technology, Optical Coatings Laboratory</a:t>
                      </a:r>
                      <a:endParaRPr lang="it-IT" sz="12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11560" y="3861048"/>
            <a:ext cx="5112568" cy="230832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numCol="2">
            <a:spAutoFit/>
          </a:bodyPr>
          <a:lstStyle/>
          <a:p>
            <a:r>
              <a:rPr lang="en-GB" sz="1600" dirty="0"/>
              <a:t>E. </a:t>
            </a:r>
            <a:r>
              <a:rPr lang="en-GB" sz="1600" dirty="0" err="1"/>
              <a:t>Bouyer</a:t>
            </a:r>
            <a:r>
              <a:rPr lang="en-GB" sz="1600" dirty="0"/>
              <a:t> (France)</a:t>
            </a:r>
            <a:endParaRPr lang="it-IT" sz="1600" dirty="0"/>
          </a:p>
          <a:p>
            <a:r>
              <a:rPr lang="en-GB" sz="1600" dirty="0"/>
              <a:t>C. M. </a:t>
            </a:r>
            <a:r>
              <a:rPr lang="en-GB" sz="1600" dirty="0" err="1"/>
              <a:t>Carbonaro</a:t>
            </a:r>
            <a:r>
              <a:rPr lang="en-GB" sz="1600" dirty="0"/>
              <a:t> (Italy)</a:t>
            </a:r>
            <a:endParaRPr lang="it-IT" sz="1600" dirty="0"/>
          </a:p>
          <a:p>
            <a:r>
              <a:rPr lang="en-GB" sz="1600" dirty="0"/>
              <a:t>D. </a:t>
            </a:r>
            <a:r>
              <a:rPr lang="en-GB" sz="1600" dirty="0" err="1"/>
              <a:t>Chiriu</a:t>
            </a:r>
            <a:r>
              <a:rPr lang="en-GB" sz="1600" dirty="0"/>
              <a:t> (Italy)</a:t>
            </a:r>
            <a:endParaRPr lang="it-IT" sz="1600" dirty="0"/>
          </a:p>
          <a:p>
            <a:r>
              <a:rPr lang="en-GB" sz="1600" dirty="0"/>
              <a:t>R. </a:t>
            </a:r>
            <a:r>
              <a:rPr lang="en-GB" sz="1600" dirty="0" err="1"/>
              <a:t>Cipollone</a:t>
            </a:r>
            <a:r>
              <a:rPr lang="en-GB" sz="1600" dirty="0"/>
              <a:t> (Italy)</a:t>
            </a:r>
            <a:endParaRPr lang="it-IT" sz="1600" dirty="0"/>
          </a:p>
          <a:p>
            <a:r>
              <a:rPr lang="en-GB" sz="1600" dirty="0"/>
              <a:t>J. M. </a:t>
            </a:r>
            <a:r>
              <a:rPr lang="en-GB" sz="1600" dirty="0" err="1"/>
              <a:t>Colino</a:t>
            </a:r>
            <a:r>
              <a:rPr lang="en-GB" sz="1600" dirty="0"/>
              <a:t> (Spain)</a:t>
            </a:r>
            <a:endParaRPr lang="it-IT" sz="1600" dirty="0"/>
          </a:p>
          <a:p>
            <a:r>
              <a:rPr lang="en-GB" sz="1600" dirty="0"/>
              <a:t>S. Cuesta (Spain)</a:t>
            </a:r>
            <a:endParaRPr lang="it-IT" sz="1600" dirty="0"/>
          </a:p>
          <a:p>
            <a:r>
              <a:rPr lang="en-GB" sz="1600" dirty="0"/>
              <a:t>M. </a:t>
            </a:r>
            <a:r>
              <a:rPr lang="en-GB" sz="1600" dirty="0" err="1"/>
              <a:t>Hillenkamp</a:t>
            </a:r>
            <a:r>
              <a:rPr lang="en-GB" sz="1600" dirty="0"/>
              <a:t> (France)</a:t>
            </a:r>
            <a:endParaRPr lang="it-IT" sz="1600" dirty="0"/>
          </a:p>
          <a:p>
            <a:r>
              <a:rPr lang="en-GB" sz="1600" dirty="0" smtClean="0"/>
              <a:t>Y</a:t>
            </a:r>
            <a:r>
              <a:rPr lang="en-GB" sz="1600" dirty="0"/>
              <a:t>. </a:t>
            </a:r>
            <a:r>
              <a:rPr lang="en-GB" sz="1600" dirty="0" err="1"/>
              <a:t>Huttel</a:t>
            </a:r>
            <a:r>
              <a:rPr lang="en-GB" sz="1600" dirty="0"/>
              <a:t> (Spain)</a:t>
            </a:r>
            <a:endParaRPr lang="it-IT" sz="1600" dirty="0"/>
          </a:p>
          <a:p>
            <a:r>
              <a:rPr lang="en-GB" sz="1600" dirty="0"/>
              <a:t>N. </a:t>
            </a:r>
            <a:r>
              <a:rPr lang="en-GB" sz="1600" dirty="0" err="1"/>
              <a:t>Laidani</a:t>
            </a:r>
            <a:r>
              <a:rPr lang="en-GB" sz="1600" dirty="0"/>
              <a:t> (Italy)</a:t>
            </a:r>
            <a:endParaRPr lang="it-IT" sz="1600" dirty="0"/>
          </a:p>
          <a:p>
            <a:r>
              <a:rPr lang="en-GB" sz="1600" dirty="0"/>
              <a:t>R. </a:t>
            </a:r>
            <a:r>
              <a:rPr lang="en-GB" sz="1600" dirty="0" err="1"/>
              <a:t>Matthieu</a:t>
            </a:r>
            <a:r>
              <a:rPr lang="en-GB" sz="1600" dirty="0"/>
              <a:t> (Sweden)</a:t>
            </a:r>
            <a:endParaRPr lang="it-IT" sz="1600" dirty="0"/>
          </a:p>
          <a:p>
            <a:r>
              <a:rPr lang="en-GB" sz="1600" dirty="0" smtClean="0"/>
              <a:t>P</a:t>
            </a:r>
            <a:r>
              <a:rPr lang="en-GB" sz="1600" dirty="0"/>
              <a:t>. </a:t>
            </a:r>
            <a:r>
              <a:rPr lang="en-GB" sz="1600" dirty="0" err="1"/>
              <a:t>Nordblad</a:t>
            </a:r>
            <a:r>
              <a:rPr lang="en-GB" sz="1600" dirty="0"/>
              <a:t> (Sweden)</a:t>
            </a:r>
            <a:endParaRPr lang="it-IT" sz="1600" dirty="0"/>
          </a:p>
          <a:p>
            <a:r>
              <a:rPr lang="en-GB" sz="1600" dirty="0"/>
              <a:t>P. </a:t>
            </a:r>
            <a:r>
              <a:rPr lang="en-GB" sz="1600" dirty="0" err="1"/>
              <a:t>Normile</a:t>
            </a:r>
            <a:r>
              <a:rPr lang="en-GB" sz="1600" dirty="0"/>
              <a:t> (Spain</a:t>
            </a:r>
            <a:r>
              <a:rPr lang="en-GB" sz="1600" dirty="0" smtClean="0"/>
              <a:t>)</a:t>
            </a:r>
          </a:p>
          <a:p>
            <a:r>
              <a:rPr lang="en-GB" sz="1600" dirty="0" smtClean="0"/>
              <a:t>D. </a:t>
            </a:r>
            <a:r>
              <a:rPr lang="en-GB" sz="1600" dirty="0" err="1" smtClean="0"/>
              <a:t>Peddis</a:t>
            </a:r>
            <a:r>
              <a:rPr lang="en-GB" sz="1600" dirty="0" smtClean="0"/>
              <a:t> (Italy)</a:t>
            </a:r>
            <a:endParaRPr lang="it-IT" sz="1600" dirty="0"/>
          </a:p>
          <a:p>
            <a:r>
              <a:rPr lang="it-IT" sz="1600" dirty="0"/>
              <a:t>A. Rizzi  (Germany)</a:t>
            </a:r>
          </a:p>
          <a:p>
            <a:r>
              <a:rPr lang="en-GB" sz="1600" dirty="0"/>
              <a:t>M.L. </a:t>
            </a:r>
            <a:r>
              <a:rPr lang="en-GB" sz="1600" dirty="0" err="1"/>
              <a:t>Ruello</a:t>
            </a:r>
            <a:r>
              <a:rPr lang="en-GB" sz="1600" dirty="0"/>
              <a:t>  (Italy)</a:t>
            </a:r>
            <a:endParaRPr lang="it-IT" sz="1600" dirty="0"/>
          </a:p>
          <a:p>
            <a:r>
              <a:rPr lang="en-GB" sz="1600" dirty="0"/>
              <a:t>G. Singh (Norway)</a:t>
            </a:r>
            <a:endParaRPr lang="it-IT" sz="1600" dirty="0"/>
          </a:p>
          <a:p>
            <a:r>
              <a:rPr lang="en-GB" sz="1600" dirty="0"/>
              <a:t>A. </a:t>
            </a:r>
            <a:r>
              <a:rPr lang="en-GB" sz="1600" dirty="0" err="1"/>
              <a:t>Tchelnokov</a:t>
            </a:r>
            <a:r>
              <a:rPr lang="en-GB" sz="1600" dirty="0"/>
              <a:t> (France)</a:t>
            </a:r>
            <a:endParaRPr lang="it-IT" sz="1600" dirty="0"/>
          </a:p>
          <a:p>
            <a:r>
              <a:rPr lang="en-GB" sz="1600" dirty="0"/>
              <a:t>J. Van </a:t>
            </a:r>
            <a:r>
              <a:rPr lang="en-GB" sz="1600" dirty="0" err="1"/>
              <a:t>Duijn</a:t>
            </a:r>
            <a:r>
              <a:rPr lang="en-GB" sz="1600" dirty="0"/>
              <a:t> (Spain)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42197" y="364014"/>
            <a:ext cx="21736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Organizing</a:t>
            </a:r>
            <a:r>
              <a:rPr lang="it-IT" b="1" dirty="0" smtClean="0">
                <a:solidFill>
                  <a:srgbClr val="0070C0"/>
                </a:solidFill>
              </a:rPr>
              <a:t> Board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326737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Scientific</a:t>
            </a:r>
            <a:r>
              <a:rPr lang="it-IT" b="1" dirty="0" smtClean="0">
                <a:solidFill>
                  <a:srgbClr val="0070C0"/>
                </a:solidFill>
              </a:rPr>
              <a:t> Board</a:t>
            </a:r>
            <a:endParaRPr lang="it-IT" b="1" dirty="0">
              <a:solidFill>
                <a:srgbClr val="0070C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8" name="CasellaDiTesto 7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0" name="Connettore 1 9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5868143" y="3172361"/>
            <a:ext cx="2779037" cy="1377373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41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7804" y="764704"/>
            <a:ext cx="784887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Criticisms: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6" name="Gruppo 5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7" name="CasellaDiTesto 6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9" name="Connettore 1 8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4" y="251536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97804" y="2109063"/>
            <a:ext cx="7848872" cy="5078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Effective participations from Industrial partners.</a:t>
            </a:r>
          </a:p>
        </p:txBody>
      </p:sp>
      <p:sp>
        <p:nvSpPr>
          <p:cNvPr id="11" name="AutoShape 5" descr="Risultati immagini per mancanza sol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Risultati immagini per tasche vuo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72" y="867807"/>
            <a:ext cx="152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o 62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64" name="CasellaDiTesto 63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65" name="Immagin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66" name="Connettore 1 65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2" name="Immagin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59" name="Gruppo 58"/>
          <p:cNvGrpSpPr/>
          <p:nvPr/>
        </p:nvGrpSpPr>
        <p:grpSpPr>
          <a:xfrm>
            <a:off x="890648" y="885865"/>
            <a:ext cx="8025204" cy="5406471"/>
            <a:chOff x="901876" y="890075"/>
            <a:chExt cx="8025204" cy="5406471"/>
          </a:xfrm>
        </p:grpSpPr>
        <p:sp>
          <p:nvSpPr>
            <p:cNvPr id="48" name="Rettangolo 47"/>
            <p:cNvSpPr/>
            <p:nvPr/>
          </p:nvSpPr>
          <p:spPr>
            <a:xfrm>
              <a:off x="1005646" y="5373216"/>
              <a:ext cx="3566354" cy="923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it-IT" sz="5400" b="1" cap="none" spc="0" dirty="0" err="1" smtClean="0">
                  <a:ln/>
                  <a:solidFill>
                    <a:schemeClr val="accent2">
                      <a:lumMod val="75000"/>
                    </a:schemeClr>
                  </a:solidFill>
                  <a:effectLst/>
                </a:rPr>
                <a:t>Research</a:t>
              </a:r>
              <a:endParaRPr lang="it-IT" sz="5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" name="Forma 3"/>
            <p:cNvSpPr/>
            <p:nvPr/>
          </p:nvSpPr>
          <p:spPr>
            <a:xfrm>
              <a:off x="901876" y="890075"/>
              <a:ext cx="7045091" cy="5386298"/>
            </a:xfrm>
            <a:prstGeom prst="swooshArrow">
              <a:avLst>
                <a:gd name="adj1" fmla="val 25000"/>
                <a:gd name="adj2" fmla="val 25000"/>
              </a:avLst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24000">
                  <a:schemeClr val="accent6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ettangolo 46"/>
            <p:cNvSpPr/>
            <p:nvPr/>
          </p:nvSpPr>
          <p:spPr>
            <a:xfrm>
              <a:off x="4709781" y="1738874"/>
              <a:ext cx="4217299" cy="769441"/>
            </a:xfrm>
            <a:prstGeom prst="rect">
              <a:avLst/>
            </a:prstGeom>
            <a:solidFill>
              <a:schemeClr val="tx1">
                <a:lumMod val="75000"/>
                <a:alpha val="59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it-IT" sz="4400" b="1" cap="none" spc="0" dirty="0" smtClean="0">
                  <a:ln/>
                  <a:solidFill>
                    <a:schemeClr val="bg1"/>
                  </a:solidFill>
                  <a:effectLst/>
                </a:rPr>
                <a:t>Applications</a:t>
              </a:r>
              <a:endParaRPr lang="it-IT" sz="4400" b="1" cap="none" spc="0" dirty="0">
                <a:ln/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138113" y="120468"/>
            <a:ext cx="8244184" cy="5410493"/>
            <a:chOff x="138113" y="120468"/>
            <a:chExt cx="8244184" cy="5410493"/>
          </a:xfrm>
        </p:grpSpPr>
        <p:grpSp>
          <p:nvGrpSpPr>
            <p:cNvPr id="54" name="Gruppo 53"/>
            <p:cNvGrpSpPr/>
            <p:nvPr/>
          </p:nvGrpSpPr>
          <p:grpSpPr>
            <a:xfrm>
              <a:off x="138113" y="3139225"/>
              <a:ext cx="2799582" cy="2245894"/>
              <a:chOff x="138113" y="3139225"/>
              <a:chExt cx="2799582" cy="2245894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138113" y="3558728"/>
                <a:ext cx="2799582" cy="1826391"/>
                <a:chOff x="138113" y="3558728"/>
                <a:chExt cx="2799582" cy="1826391"/>
              </a:xfrm>
            </p:grpSpPr>
            <p:sp>
              <p:nvSpPr>
                <p:cNvPr id="6" name="Ovale 5"/>
                <p:cNvSpPr/>
                <p:nvPr/>
              </p:nvSpPr>
              <p:spPr>
                <a:xfrm>
                  <a:off x="138113" y="3558728"/>
                  <a:ext cx="2799582" cy="1826391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551" y="3817592"/>
                  <a:ext cx="558947" cy="473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015" y="4399831"/>
                  <a:ext cx="418382" cy="4159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7638" y="4225787"/>
                  <a:ext cx="316238" cy="445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234" y="4537563"/>
                  <a:ext cx="448913" cy="439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3436" y="3733647"/>
                  <a:ext cx="399798" cy="3205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7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3436" y="4225787"/>
                  <a:ext cx="578302" cy="3304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8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9425" y="4901577"/>
                  <a:ext cx="305825" cy="3308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9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9718" y="4716660"/>
                  <a:ext cx="578927" cy="4249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11" descr="http://upload.wikimedia.org/wikipedia/it/a/a2/Logo_Universit%C3%A0_Milano-Bicocca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2027" y="3689525"/>
                  <a:ext cx="335876" cy="3647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9" name="CasellaDiTesto 48"/>
              <p:cNvSpPr txBox="1"/>
              <p:nvPr/>
            </p:nvSpPr>
            <p:spPr>
              <a:xfrm>
                <a:off x="512459" y="3139225"/>
                <a:ext cx="152798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Accademia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5" name="Gruppo 54"/>
            <p:cNvGrpSpPr/>
            <p:nvPr/>
          </p:nvGrpSpPr>
          <p:grpSpPr>
            <a:xfrm>
              <a:off x="1947009" y="662699"/>
              <a:ext cx="2315845" cy="2254636"/>
              <a:chOff x="1947009" y="662699"/>
              <a:chExt cx="2315845" cy="2254636"/>
            </a:xfrm>
          </p:grpSpPr>
          <p:grpSp>
            <p:nvGrpSpPr>
              <p:cNvPr id="16" name="Gruppo 15"/>
              <p:cNvGrpSpPr/>
              <p:nvPr/>
            </p:nvGrpSpPr>
            <p:grpSpPr>
              <a:xfrm>
                <a:off x="2108645" y="1304161"/>
                <a:ext cx="2154209" cy="1613174"/>
                <a:chOff x="-1517317" y="2924944"/>
                <a:chExt cx="3208997" cy="2215308"/>
              </a:xfrm>
            </p:grpSpPr>
            <p:pic>
              <p:nvPicPr>
                <p:cNvPr id="17" name="Picture 1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94808" y="3181746"/>
                  <a:ext cx="939451" cy="3846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1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4391" y="3508072"/>
                  <a:ext cx="551665" cy="5446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14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882" y="4115287"/>
                  <a:ext cx="852020" cy="372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1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00624" y="3828949"/>
                  <a:ext cx="1235402" cy="4725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0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6005" y="4538118"/>
                  <a:ext cx="569465" cy="461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Ovale 21"/>
                <p:cNvSpPr/>
                <p:nvPr/>
              </p:nvSpPr>
              <p:spPr>
                <a:xfrm>
                  <a:off x="-1517317" y="2924944"/>
                  <a:ext cx="3208997" cy="2215308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1" name="CasellaDiTesto 50"/>
              <p:cNvSpPr txBox="1"/>
              <p:nvPr/>
            </p:nvSpPr>
            <p:spPr>
              <a:xfrm>
                <a:off x="1947009" y="662699"/>
                <a:ext cx="214674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Research</a:t>
                </a:r>
                <a:r>
                  <a:rPr lang="it-IT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 Centers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Gruppo 55"/>
            <p:cNvGrpSpPr/>
            <p:nvPr/>
          </p:nvGrpSpPr>
          <p:grpSpPr>
            <a:xfrm>
              <a:off x="4510897" y="3214513"/>
              <a:ext cx="3047815" cy="2316448"/>
              <a:chOff x="4510897" y="3214513"/>
              <a:chExt cx="3047815" cy="2316448"/>
            </a:xfrm>
          </p:grpSpPr>
          <p:grpSp>
            <p:nvGrpSpPr>
              <p:cNvPr id="23" name="Gruppo 22"/>
              <p:cNvGrpSpPr/>
              <p:nvPr/>
            </p:nvGrpSpPr>
            <p:grpSpPr>
              <a:xfrm>
                <a:off x="4510897" y="3214513"/>
                <a:ext cx="3047815" cy="1835073"/>
                <a:chOff x="2087496" y="823612"/>
                <a:chExt cx="3824853" cy="2524737"/>
              </a:xfrm>
            </p:grpSpPr>
            <p:pic>
              <p:nvPicPr>
                <p:cNvPr id="24" name="Picture 16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0934" y="1102506"/>
                  <a:ext cx="1190995" cy="486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17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0341" y="1663512"/>
                  <a:ext cx="1047524" cy="496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19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5581" y="1696426"/>
                  <a:ext cx="720232" cy="5068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21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1076" y="2279726"/>
                  <a:ext cx="1078432" cy="3210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2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0477" y="2260932"/>
                  <a:ext cx="795337" cy="404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3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2378" y="2691958"/>
                  <a:ext cx="579813" cy="402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4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8074" y="975584"/>
                  <a:ext cx="811041" cy="505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25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2897" y="1603431"/>
                  <a:ext cx="1154448" cy="541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26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8997" y="2733801"/>
                  <a:ext cx="795336" cy="319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27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6566" y="2269175"/>
                  <a:ext cx="937028" cy="3086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Ovale 33"/>
                <p:cNvSpPr/>
                <p:nvPr/>
              </p:nvSpPr>
              <p:spPr>
                <a:xfrm>
                  <a:off x="2087496" y="823612"/>
                  <a:ext cx="3824853" cy="2524737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2" name="CasellaDiTesto 51"/>
              <p:cNvSpPr txBox="1"/>
              <p:nvPr/>
            </p:nvSpPr>
            <p:spPr>
              <a:xfrm>
                <a:off x="5314901" y="5161629"/>
                <a:ext cx="190789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Large </a:t>
                </a:r>
                <a:r>
                  <a:rPr lang="it-IT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industries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7" name="Gruppo 56"/>
            <p:cNvGrpSpPr/>
            <p:nvPr/>
          </p:nvGrpSpPr>
          <p:grpSpPr>
            <a:xfrm>
              <a:off x="4736188" y="120468"/>
              <a:ext cx="3646109" cy="1608249"/>
              <a:chOff x="4736188" y="120468"/>
              <a:chExt cx="3646109" cy="1608249"/>
            </a:xfrm>
          </p:grpSpPr>
          <p:grpSp>
            <p:nvGrpSpPr>
              <p:cNvPr id="35" name="Gruppo 34"/>
              <p:cNvGrpSpPr/>
              <p:nvPr/>
            </p:nvGrpSpPr>
            <p:grpSpPr>
              <a:xfrm>
                <a:off x="5655244" y="128049"/>
                <a:ext cx="2727053" cy="1600668"/>
                <a:chOff x="2603980" y="3780413"/>
                <a:chExt cx="4128260" cy="2738880"/>
              </a:xfrm>
            </p:grpSpPr>
            <p:pic>
              <p:nvPicPr>
                <p:cNvPr id="36" name="Picture 18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9020" y="4747819"/>
                  <a:ext cx="798325" cy="4020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6580" y="4601403"/>
                  <a:ext cx="573118" cy="4658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28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8284" y="4052754"/>
                  <a:ext cx="723900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29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9605" y="4758887"/>
                  <a:ext cx="1666875" cy="35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30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2174" y="3909232"/>
                  <a:ext cx="585438" cy="4968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" name="Picture 31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6529" y="5961751"/>
                  <a:ext cx="623517" cy="250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" name="Picture 32"/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1040" y="5234963"/>
                  <a:ext cx="925490" cy="5587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33"/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1612" y="5893673"/>
                  <a:ext cx="1062997" cy="19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34"/>
                <p:cNvPicPr>
                  <a:picLocks noChangeAspect="1" noChangeArrowheads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2450" y="5149853"/>
                  <a:ext cx="1166349" cy="5638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35"/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9132" y="5305244"/>
                  <a:ext cx="776626" cy="359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6" name="Ovale 45"/>
                <p:cNvSpPr/>
                <p:nvPr/>
              </p:nvSpPr>
              <p:spPr>
                <a:xfrm>
                  <a:off x="2603980" y="3780413"/>
                  <a:ext cx="4128260" cy="27388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CasellaDiTesto 52"/>
              <p:cNvSpPr txBox="1"/>
              <p:nvPr/>
            </p:nvSpPr>
            <p:spPr>
              <a:xfrm>
                <a:off x="4736188" y="120468"/>
                <a:ext cx="734496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SMEs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0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po 61"/>
          <p:cNvGrpSpPr/>
          <p:nvPr/>
        </p:nvGrpSpPr>
        <p:grpSpPr>
          <a:xfrm>
            <a:off x="138113" y="120468"/>
            <a:ext cx="8244184" cy="5410493"/>
            <a:chOff x="138113" y="120468"/>
            <a:chExt cx="8244184" cy="5410493"/>
          </a:xfrm>
        </p:grpSpPr>
        <p:grpSp>
          <p:nvGrpSpPr>
            <p:cNvPr id="63" name="Gruppo 62"/>
            <p:cNvGrpSpPr/>
            <p:nvPr/>
          </p:nvGrpSpPr>
          <p:grpSpPr>
            <a:xfrm>
              <a:off x="138113" y="3139225"/>
              <a:ext cx="2799582" cy="2245894"/>
              <a:chOff x="138113" y="3139225"/>
              <a:chExt cx="2799582" cy="2245894"/>
            </a:xfrm>
          </p:grpSpPr>
          <p:grpSp>
            <p:nvGrpSpPr>
              <p:cNvPr id="101" name="Gruppo 100"/>
              <p:cNvGrpSpPr/>
              <p:nvPr/>
            </p:nvGrpSpPr>
            <p:grpSpPr>
              <a:xfrm>
                <a:off x="138113" y="3558728"/>
                <a:ext cx="2799582" cy="1826391"/>
                <a:chOff x="138113" y="3558728"/>
                <a:chExt cx="2799582" cy="1826391"/>
              </a:xfrm>
            </p:grpSpPr>
            <p:sp>
              <p:nvSpPr>
                <p:cNvPr id="103" name="Ovale 102"/>
                <p:cNvSpPr/>
                <p:nvPr/>
              </p:nvSpPr>
              <p:spPr>
                <a:xfrm>
                  <a:off x="138113" y="3558728"/>
                  <a:ext cx="2799582" cy="1826391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551" y="3817592"/>
                  <a:ext cx="558947" cy="473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015" y="4399831"/>
                  <a:ext cx="418382" cy="4159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7638" y="4225787"/>
                  <a:ext cx="316238" cy="445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234" y="4537563"/>
                  <a:ext cx="448913" cy="439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8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3436" y="3733647"/>
                  <a:ext cx="399798" cy="3205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9" name="Picture 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3436" y="4225787"/>
                  <a:ext cx="578302" cy="3304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0" name="Picture 8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9425" y="4901577"/>
                  <a:ext cx="305825" cy="3308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1" name="Picture 9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9718" y="4716660"/>
                  <a:ext cx="578927" cy="4249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" name="Picture 11" descr="http://upload.wikimedia.org/wikipedia/it/a/a2/Logo_Universit%C3%A0_Milano-Bicocca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2027" y="3689525"/>
                  <a:ext cx="335876" cy="3647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2" name="CasellaDiTesto 101"/>
              <p:cNvSpPr txBox="1"/>
              <p:nvPr/>
            </p:nvSpPr>
            <p:spPr>
              <a:xfrm>
                <a:off x="512459" y="3139225"/>
                <a:ext cx="152798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Accademia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" name="Gruppo 63"/>
            <p:cNvGrpSpPr/>
            <p:nvPr/>
          </p:nvGrpSpPr>
          <p:grpSpPr>
            <a:xfrm>
              <a:off x="1947009" y="662699"/>
              <a:ext cx="2315845" cy="2254636"/>
              <a:chOff x="1947009" y="662699"/>
              <a:chExt cx="2315845" cy="2254636"/>
            </a:xfrm>
          </p:grpSpPr>
          <p:grpSp>
            <p:nvGrpSpPr>
              <p:cNvPr id="93" name="Gruppo 92"/>
              <p:cNvGrpSpPr/>
              <p:nvPr/>
            </p:nvGrpSpPr>
            <p:grpSpPr>
              <a:xfrm>
                <a:off x="2108645" y="1304161"/>
                <a:ext cx="2154209" cy="1613174"/>
                <a:chOff x="-1517317" y="2924944"/>
                <a:chExt cx="3208997" cy="2215308"/>
              </a:xfrm>
            </p:grpSpPr>
            <p:pic>
              <p:nvPicPr>
                <p:cNvPr id="95" name="Picture 1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94808" y="3181746"/>
                  <a:ext cx="939451" cy="3846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6" name="Picture 1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4391" y="3508072"/>
                  <a:ext cx="551665" cy="5446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7" name="Picture 1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882" y="4115287"/>
                  <a:ext cx="852020" cy="372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8" name="Picture 15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00624" y="3828949"/>
                  <a:ext cx="1235402" cy="4725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9" name="Picture 20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6005" y="4538118"/>
                  <a:ext cx="569465" cy="461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0" name="Ovale 99"/>
                <p:cNvSpPr/>
                <p:nvPr/>
              </p:nvSpPr>
              <p:spPr>
                <a:xfrm>
                  <a:off x="-1517317" y="2924944"/>
                  <a:ext cx="3208997" cy="2215308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4" name="CasellaDiTesto 93"/>
              <p:cNvSpPr txBox="1"/>
              <p:nvPr/>
            </p:nvSpPr>
            <p:spPr>
              <a:xfrm>
                <a:off x="1947009" y="662699"/>
                <a:ext cx="214674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Research</a:t>
                </a:r>
                <a:r>
                  <a:rPr lang="it-IT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 Centers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" name="Gruppo 64"/>
            <p:cNvGrpSpPr/>
            <p:nvPr/>
          </p:nvGrpSpPr>
          <p:grpSpPr>
            <a:xfrm>
              <a:off x="4510897" y="3214513"/>
              <a:ext cx="3047815" cy="2316448"/>
              <a:chOff x="4510897" y="3214513"/>
              <a:chExt cx="3047815" cy="2316448"/>
            </a:xfrm>
          </p:grpSpPr>
          <p:grpSp>
            <p:nvGrpSpPr>
              <p:cNvPr id="80" name="Gruppo 79"/>
              <p:cNvGrpSpPr/>
              <p:nvPr/>
            </p:nvGrpSpPr>
            <p:grpSpPr>
              <a:xfrm>
                <a:off x="4510897" y="3214513"/>
                <a:ext cx="3047815" cy="1835073"/>
                <a:chOff x="2087496" y="823612"/>
                <a:chExt cx="3824853" cy="2524737"/>
              </a:xfrm>
            </p:grpSpPr>
            <p:pic>
              <p:nvPicPr>
                <p:cNvPr id="82" name="Picture 1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0934" y="1102506"/>
                  <a:ext cx="1190995" cy="486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3" name="Picture 17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0341" y="1663512"/>
                  <a:ext cx="1047524" cy="496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4" name="Picture 19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5581" y="1696426"/>
                  <a:ext cx="720232" cy="5068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5" name="Picture 21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1076" y="2279726"/>
                  <a:ext cx="1078432" cy="3210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6" name="Picture 22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0477" y="2260932"/>
                  <a:ext cx="795337" cy="404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7" name="Picture 2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2378" y="2691958"/>
                  <a:ext cx="579813" cy="402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8" name="Picture 24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8074" y="975584"/>
                  <a:ext cx="811041" cy="505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9" name="Picture 25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2897" y="1603431"/>
                  <a:ext cx="1154448" cy="541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0" name="Picture 26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8997" y="2733801"/>
                  <a:ext cx="795336" cy="319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1" name="Picture 27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6566" y="2269175"/>
                  <a:ext cx="937028" cy="3086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2" name="Ovale 91"/>
                <p:cNvSpPr/>
                <p:nvPr/>
              </p:nvSpPr>
              <p:spPr>
                <a:xfrm>
                  <a:off x="2087496" y="823612"/>
                  <a:ext cx="3824853" cy="2524737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1" name="CasellaDiTesto 80"/>
              <p:cNvSpPr txBox="1"/>
              <p:nvPr/>
            </p:nvSpPr>
            <p:spPr>
              <a:xfrm>
                <a:off x="5314901" y="5161629"/>
                <a:ext cx="190789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Large </a:t>
                </a:r>
                <a:r>
                  <a:rPr lang="it-IT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industries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Gruppo 65"/>
            <p:cNvGrpSpPr/>
            <p:nvPr/>
          </p:nvGrpSpPr>
          <p:grpSpPr>
            <a:xfrm>
              <a:off x="4736188" y="120468"/>
              <a:ext cx="3646109" cy="1608249"/>
              <a:chOff x="4736188" y="120468"/>
              <a:chExt cx="3646109" cy="1608249"/>
            </a:xfrm>
          </p:grpSpPr>
          <p:grpSp>
            <p:nvGrpSpPr>
              <p:cNvPr id="67" name="Gruppo 66"/>
              <p:cNvGrpSpPr/>
              <p:nvPr/>
            </p:nvGrpSpPr>
            <p:grpSpPr>
              <a:xfrm>
                <a:off x="5655244" y="128049"/>
                <a:ext cx="2727053" cy="1600668"/>
                <a:chOff x="2603980" y="3780413"/>
                <a:chExt cx="4128260" cy="2738880"/>
              </a:xfrm>
            </p:grpSpPr>
            <p:pic>
              <p:nvPicPr>
                <p:cNvPr id="69" name="Picture 18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9020" y="4747819"/>
                  <a:ext cx="798325" cy="4020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6580" y="4601403"/>
                  <a:ext cx="573118" cy="4658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" name="Picture 28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8284" y="4052754"/>
                  <a:ext cx="723900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" name="Picture 29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9605" y="4758887"/>
                  <a:ext cx="1666875" cy="35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" name="Picture 30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2174" y="3909232"/>
                  <a:ext cx="585438" cy="4968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4" name="Picture 31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6529" y="5961751"/>
                  <a:ext cx="623517" cy="250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32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1040" y="5234963"/>
                  <a:ext cx="925490" cy="5587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33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1612" y="5893673"/>
                  <a:ext cx="1062997" cy="19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" name="Picture 34"/>
                <p:cNvPicPr>
                  <a:picLocks noChangeAspect="1" noChangeArrowheads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2450" y="5149853"/>
                  <a:ext cx="1166349" cy="5638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35"/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9132" y="5305244"/>
                  <a:ext cx="776626" cy="359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9" name="Ovale 78"/>
                <p:cNvSpPr/>
                <p:nvPr/>
              </p:nvSpPr>
              <p:spPr>
                <a:xfrm>
                  <a:off x="2603980" y="3780413"/>
                  <a:ext cx="4128260" cy="27388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" name="CasellaDiTesto 67"/>
              <p:cNvSpPr txBox="1"/>
              <p:nvPr/>
            </p:nvSpPr>
            <p:spPr>
              <a:xfrm>
                <a:off x="4736188" y="120468"/>
                <a:ext cx="734496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SMEs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57" name="Immagine 56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56" name="Gruppo 55"/>
          <p:cNvGrpSpPr/>
          <p:nvPr/>
        </p:nvGrpSpPr>
        <p:grpSpPr>
          <a:xfrm>
            <a:off x="1543876" y="1476040"/>
            <a:ext cx="6317900" cy="3909078"/>
            <a:chOff x="1543876" y="1476040"/>
            <a:chExt cx="6317900" cy="3909078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24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75000"/>
                  <a:alpha val="92000"/>
                </a:schemeClr>
              </a:gs>
            </a:gsLst>
            <a:lin ang="5400000" scaled="0"/>
          </a:gradFill>
        </p:grpSpPr>
        <p:sp>
          <p:nvSpPr>
            <p:cNvPr id="54" name="Forma 53"/>
            <p:cNvSpPr/>
            <p:nvPr/>
          </p:nvSpPr>
          <p:spPr>
            <a:xfrm flipH="1" flipV="1">
              <a:off x="1543876" y="1476040"/>
              <a:ext cx="6317900" cy="3909078"/>
            </a:xfrm>
            <a:prstGeom prst="swooshArrow">
              <a:avLst>
                <a:gd name="adj1" fmla="val 25000"/>
                <a:gd name="adj2" fmla="val 25000"/>
              </a:avLst>
            </a:prstGeom>
            <a:grpFill/>
            <a:ln>
              <a:solidFill>
                <a:schemeClr val="accent1">
                  <a:hueOff val="0"/>
                  <a:satOff val="0"/>
                  <a:lumOff val="0"/>
                  <a:shade val="95000"/>
                  <a:satMod val="105000"/>
                  <a:alpha val="0"/>
                </a:schemeClr>
              </a:solidFill>
            </a:ln>
            <a:effectLst>
              <a:reflection endPos="0" dist="508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CasellaDiTesto 54"/>
            <p:cNvSpPr txBox="1"/>
            <p:nvPr/>
          </p:nvSpPr>
          <p:spPr>
            <a:xfrm rot="20638597">
              <a:off x="2429115" y="3803664"/>
              <a:ext cx="366046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latin typeface="Castellar" panose="020A0402060406010301" pitchFamily="18" charset="0"/>
                </a:rPr>
                <a:t>Flux</a:t>
              </a:r>
              <a:r>
                <a:rPr lang="it-IT" b="1" dirty="0" smtClean="0">
                  <a:latin typeface="Castellar" panose="020A0402060406010301" pitchFamily="18" charset="0"/>
                </a:rPr>
                <a:t> of Information</a:t>
              </a:r>
              <a:endParaRPr lang="en-US" b="1" dirty="0">
                <a:latin typeface="Castellar" panose="020A0402060406010301" pitchFamily="18" charset="0"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59" name="CasellaDiTesto 58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60" name="Immagine 59"/>
            <p:cNvPicPr>
              <a:picLocks noChangeAspect="1"/>
            </p:cNvPicPr>
            <p:nvPr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61" name="Connettore 1 60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1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5" name="Connettore 1 14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sp>
        <p:nvSpPr>
          <p:cNvPr id="2" name="Rettangolo 1"/>
          <p:cNvSpPr/>
          <p:nvPr/>
        </p:nvSpPr>
        <p:spPr>
          <a:xfrm>
            <a:off x="251520" y="260648"/>
            <a:ext cx="784887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•	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Actions: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vale 4"/>
          <p:cNvSpPr/>
          <p:nvPr/>
        </p:nvSpPr>
        <p:spPr>
          <a:xfrm>
            <a:off x="251520" y="2492896"/>
            <a:ext cx="2520280" cy="22770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Broader dissemination of the topic</a:t>
            </a:r>
          </a:p>
        </p:txBody>
      </p:sp>
      <p:sp>
        <p:nvSpPr>
          <p:cNvPr id="6" name="Ovale 5"/>
          <p:cNvSpPr/>
          <p:nvPr/>
        </p:nvSpPr>
        <p:spPr>
          <a:xfrm>
            <a:off x="6072827" y="2898720"/>
            <a:ext cx="2027565" cy="1871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Reach an effective “Critical Mass”</a:t>
            </a:r>
          </a:p>
        </p:txBody>
      </p:sp>
      <p:sp>
        <p:nvSpPr>
          <p:cNvPr id="18" name="Forma 17"/>
          <p:cNvSpPr/>
          <p:nvPr/>
        </p:nvSpPr>
        <p:spPr>
          <a:xfrm rot="713715">
            <a:off x="2939674" y="2575662"/>
            <a:ext cx="2715667" cy="89894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710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5" name="Connettore 1 14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sp>
        <p:nvSpPr>
          <p:cNvPr id="2" name="Rettangolo 1"/>
          <p:cNvSpPr/>
          <p:nvPr/>
        </p:nvSpPr>
        <p:spPr>
          <a:xfrm>
            <a:off x="251520" y="260648"/>
            <a:ext cx="784887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•	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Actions: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219009" y="2518985"/>
            <a:ext cx="2481695" cy="211513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Work in identify the needs of the industry, </a:t>
            </a:r>
            <a:endParaRPr lang="en-US" sz="2000" dirty="0"/>
          </a:p>
        </p:txBody>
      </p:sp>
      <p:sp>
        <p:nvSpPr>
          <p:cNvPr id="8" name="Ovale 7"/>
          <p:cNvSpPr/>
          <p:nvPr/>
        </p:nvSpPr>
        <p:spPr>
          <a:xfrm>
            <a:off x="6666275" y="2498848"/>
            <a:ext cx="2160240" cy="19442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Evaluate urgent actions </a:t>
            </a:r>
            <a:endParaRPr lang="en-US" sz="2000" dirty="0"/>
          </a:p>
        </p:txBody>
      </p:sp>
      <p:sp>
        <p:nvSpPr>
          <p:cNvPr id="10" name="Ovale 9"/>
          <p:cNvSpPr/>
          <p:nvPr/>
        </p:nvSpPr>
        <p:spPr>
          <a:xfrm>
            <a:off x="2951820" y="806475"/>
            <a:ext cx="2808312" cy="242088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Share group interests and most effective actions</a:t>
            </a:r>
          </a:p>
        </p:txBody>
      </p:sp>
      <p:sp>
        <p:nvSpPr>
          <p:cNvPr id="19" name="Ovale 18"/>
          <p:cNvSpPr/>
          <p:nvPr/>
        </p:nvSpPr>
        <p:spPr>
          <a:xfrm>
            <a:off x="2951820" y="4105004"/>
            <a:ext cx="3044949" cy="2674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Communications to the EU Commission </a:t>
            </a:r>
            <a:endParaRPr lang="en-US" dirty="0"/>
          </a:p>
        </p:txBody>
      </p:sp>
      <p:sp>
        <p:nvSpPr>
          <p:cNvPr id="17" name="Forma 16"/>
          <p:cNvSpPr/>
          <p:nvPr/>
        </p:nvSpPr>
        <p:spPr>
          <a:xfrm rot="5775871">
            <a:off x="3034333" y="2836382"/>
            <a:ext cx="1160040" cy="18575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15"/>
          <p:cNvSpPr/>
          <p:nvPr/>
        </p:nvSpPr>
        <p:spPr>
          <a:xfrm rot="6567758" flipV="1">
            <a:off x="4665301" y="2868214"/>
            <a:ext cx="1817813" cy="152290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155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7804" y="764704"/>
            <a:ext cx="784887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Criticisms: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6" name="Gruppo 5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7" name="CasellaDiTesto 6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9" name="Connettore 1 8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4" y="251536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4247" y="4568222"/>
            <a:ext cx="7848872" cy="5078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97804" y="2109063"/>
            <a:ext cx="7848872" cy="5078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Effective participations from Industrial partners.</a:t>
            </a:r>
          </a:p>
        </p:txBody>
      </p:sp>
      <p:sp>
        <p:nvSpPr>
          <p:cNvPr id="11" name="AutoShape 5" descr="Risultati immagini per mancanza sol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68222"/>
            <a:ext cx="1819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 descr="Risultati immagini per tasche vuo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30" y="2891822"/>
            <a:ext cx="14192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72" y="867807"/>
            <a:ext cx="152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460776"/>
            <a:ext cx="8496944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/>
              </a:rPr>
              <a:t>I. Technology Pillar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4"/>
              </a:rPr>
              <a:t>I.C Priority Area: Substitution of raw materials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5"/>
              </a:rPr>
              <a:t>Action area n° I.7: Materials for electronic devices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2"/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400308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Field of applications: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8" y="3834281"/>
            <a:ext cx="784887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i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Identification</a:t>
            </a:r>
            <a:r>
              <a:rPr lang="it-IT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it-IT" i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most</a:t>
            </a:r>
            <a:r>
              <a:rPr lang="it-IT" i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i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important</a:t>
            </a:r>
            <a:r>
              <a:rPr lang="it-IT" i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i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applications</a:t>
            </a:r>
            <a:r>
              <a:rPr lang="it-IT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i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where</a:t>
            </a:r>
            <a:r>
              <a:rPr lang="it-IT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i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CRM are </a:t>
            </a:r>
            <a:r>
              <a:rPr lang="it-IT" i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key</a:t>
            </a:r>
            <a:r>
              <a:rPr lang="it-IT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i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components</a:t>
            </a:r>
            <a:r>
              <a:rPr lang="it-IT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Solution along the </a:t>
            </a:r>
            <a:r>
              <a:rPr lang="en-US" i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entire value chain</a:t>
            </a:r>
            <a:endParaRPr lang="it-IT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7" name="CasellaDiTesto 6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9" name="Connettore 1 8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1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388" y="116111"/>
            <a:ext cx="8964612" cy="648593"/>
          </a:xfrm>
        </p:spPr>
        <p:txBody>
          <a:bodyPr/>
          <a:lstStyle/>
          <a:p>
            <a:pPr marL="0" indent="0"/>
            <a:r>
              <a:rPr lang="en-GB" sz="2400" dirty="0"/>
              <a:t>(d) Advanced materials and nanotechnologies for high added value products and process industries</a:t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70391"/>
              </p:ext>
            </p:extLst>
          </p:nvPr>
        </p:nvGraphicFramePr>
        <p:xfrm>
          <a:off x="107505" y="1346646"/>
          <a:ext cx="8928991" cy="3378498"/>
        </p:xfrm>
        <a:graphic>
          <a:graphicData uri="http://schemas.openxmlformats.org/drawingml/2006/table">
            <a:tbl>
              <a:tblPr/>
              <a:tblGrid>
                <a:gridCol w="562347"/>
                <a:gridCol w="5225723"/>
                <a:gridCol w="521201"/>
                <a:gridCol w="521201"/>
                <a:gridCol w="2098519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Topic Title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Instrument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TRL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118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Novel (covalently cross-linked hybrid) materials for the use in heterogeneous catalysis 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8452">
                <a:tc v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Materials for power electronics 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International cooperation; Coord. call to be discussed with DG CNECT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3670">
                <a:tc v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Innovative and sustainable materials solutions for the substitution of critical raw materials in the electric power system 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RIA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4-6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discussed with DG  GROWTH re. Raw materials. Possible support for international cooperation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8452">
                <a:tc v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Affordable weight reduction of high-volume vehicles and components taking into account the entire life-cycle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(Green vehicles)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0204" y="917104"/>
            <a:ext cx="7848872" cy="2677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solution:</a:t>
            </a:r>
          </a:p>
          <a:p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Marie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Skłodowska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-Curie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Actions</a:t>
            </a:r>
          </a:p>
          <a:p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it-IT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dead line </a:t>
            </a:r>
            <a:r>
              <a:rPr lang="it-IT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January</a:t>
            </a:r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2016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4" name="Gruppo 3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5" name="CasellaDiTesto 4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7" name="Connettore 1 6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ttangolo 7"/>
          <p:cNvSpPr/>
          <p:nvPr/>
        </p:nvSpPr>
        <p:spPr>
          <a:xfrm>
            <a:off x="550204" y="3861048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European Industrial Doctorates (EID)</a:t>
            </a:r>
          </a:p>
        </p:txBody>
      </p:sp>
      <p:sp>
        <p:nvSpPr>
          <p:cNvPr id="9" name="Rettangolo 8"/>
          <p:cNvSpPr/>
          <p:nvPr/>
        </p:nvSpPr>
        <p:spPr>
          <a:xfrm>
            <a:off x="567685" y="4509130"/>
            <a:ext cx="375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European Joint Doctorates (EJD)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594553" y="5162217"/>
            <a:ext cx="390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European Training Networks (ETN)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32832"/>
              </p:ext>
            </p:extLst>
          </p:nvPr>
        </p:nvGraphicFramePr>
        <p:xfrm>
          <a:off x="1196008" y="1412776"/>
          <a:ext cx="6400328" cy="424847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681534"/>
                <a:gridCol w="1827857"/>
                <a:gridCol w="1890937"/>
              </a:tblGrid>
              <a:tr h="136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u="none" strike="noStrike" kern="1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Applications</a:t>
                      </a:r>
                      <a:endParaRPr lang="en-GB" sz="2400" b="1" u="none" strike="noStrike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u="none" strike="noStrike" kern="1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Raw materials</a:t>
                      </a:r>
                      <a:endParaRPr lang="en-GB" sz="2400" b="1" u="none" strike="noStrike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u="none" strike="noStrike" kern="1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Value 2012(M€)</a:t>
                      </a:r>
                      <a:endParaRPr lang="en-GB" sz="2400" b="1" u="none" strike="noStrike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u="none" strike="noStrike" kern="1200" dirty="0" smtClean="0">
                          <a:effectLst/>
                        </a:rPr>
                        <a:t>Washing machines,</a:t>
                      </a:r>
                      <a:endParaRPr lang="en-GB" sz="1600" u="none" strike="noStrike" kern="1200" dirty="0">
                        <a:effectLst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GB" sz="1600" u="none" strike="noStrike" kern="1200" dirty="0" smtClean="0">
                          <a:effectLst/>
                        </a:rPr>
                        <a:t>Dishwasher Cooling</a:t>
                      </a:r>
                      <a:endParaRPr lang="en-GB" sz="1600" u="none" strike="noStrike" kern="1200" dirty="0">
                        <a:effectLst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GB" sz="1600" u="none" strike="noStrike" kern="1200" dirty="0" smtClean="0">
                          <a:effectLst/>
                        </a:rPr>
                        <a:t>Air, conditioners 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err="1">
                          <a:effectLst/>
                        </a:rPr>
                        <a:t>Nd</a:t>
                      </a:r>
                      <a:r>
                        <a:rPr lang="en-GB" sz="1800" u="none" strike="noStrike" kern="1200" dirty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>
                          <a:effectLst/>
                        </a:rPr>
                        <a:t>Dy</a:t>
                      </a:r>
                      <a:r>
                        <a:rPr lang="en-GB" sz="1800" u="none" strike="noStrike" kern="1200" dirty="0">
                          <a:effectLst/>
                        </a:rPr>
                        <a:t> 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12000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u="none" strike="noStrike" kern="1200" dirty="0">
                          <a:effectLst/>
                        </a:rPr>
                        <a:t>Optical fibres 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err="1">
                          <a:effectLst/>
                        </a:rPr>
                        <a:t>Ge</a:t>
                      </a:r>
                      <a:r>
                        <a:rPr lang="en-GB" sz="1800" u="none" strike="noStrike" kern="1200" dirty="0">
                          <a:effectLst/>
                        </a:rPr>
                        <a:t> 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1400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u="none" strike="noStrike" kern="1200" dirty="0" smtClean="0">
                          <a:effectLst/>
                        </a:rPr>
                        <a:t>Magnetic resonance imaging apparatus (MRI)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err="1" smtClean="0">
                          <a:effectLst/>
                        </a:rPr>
                        <a:t>Dy</a:t>
                      </a:r>
                      <a:r>
                        <a:rPr lang="en-GB" sz="1800" u="none" strike="noStrike" kern="1200" dirty="0" smtClean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 smtClean="0">
                          <a:effectLst/>
                        </a:rPr>
                        <a:t>Gd</a:t>
                      </a:r>
                      <a:r>
                        <a:rPr lang="en-GB" sz="1800" u="none" strike="noStrike" kern="1200" dirty="0" smtClean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 smtClean="0">
                          <a:effectLst/>
                        </a:rPr>
                        <a:t>Nb</a:t>
                      </a:r>
                      <a:r>
                        <a:rPr lang="en-GB" sz="1800" u="none" strike="noStrike" kern="1200" dirty="0" smtClean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 smtClean="0">
                          <a:effectLst/>
                        </a:rPr>
                        <a:t>Nd</a:t>
                      </a:r>
                      <a:r>
                        <a:rPr lang="en-GB" sz="1800" u="none" strike="noStrike" kern="1200" dirty="0" smtClean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 smtClean="0">
                          <a:effectLst/>
                        </a:rPr>
                        <a:t>Pr,Tb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3300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u="none" strike="noStrike" kern="1200" dirty="0" smtClean="0">
                          <a:effectLst/>
                        </a:rPr>
                        <a:t>Automotive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600" u="none" strike="noStrike" kern="1200" dirty="0" smtClean="0">
                          <a:effectLst/>
                        </a:rPr>
                        <a:t>(electric motor, lighting)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REE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850000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38833" y="336131"/>
            <a:ext cx="3754554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Possible</a:t>
            </a:r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Action Lines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9" name="Gruppo 8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10" name="CasellaDiTesto 9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2" name="Connettore 1 11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7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52371" y="2636912"/>
            <a:ext cx="6831997" cy="2952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1052371" y="1054477"/>
            <a:ext cx="7264045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 tooltip="This group is members only"/>
              </a:rPr>
              <a:t>Commitment-RESET-critical </a:t>
            </a:r>
            <a:r>
              <a:rPr lang="en-US" b="1" dirty="0">
                <a:hlinkClick r:id="rId3" tooltip="This group is members only"/>
              </a:rPr>
              <a:t>Raw Elements Substitution in Electronic &amp; optoelectronic Technologies</a:t>
            </a:r>
            <a:r>
              <a:rPr lang="en-US" b="1" dirty="0"/>
              <a:t> </a:t>
            </a:r>
          </a:p>
        </p:txBody>
      </p:sp>
      <p:pic>
        <p:nvPicPr>
          <p:cNvPr id="1026" name="Picture 2" descr="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6129"/>
            <a:ext cx="904875" cy="2000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xtLst/>
        </p:spPr>
      </p:pic>
      <p:sp>
        <p:nvSpPr>
          <p:cNvPr id="5" name="Rettangolo 4"/>
          <p:cNvSpPr/>
          <p:nvPr/>
        </p:nvSpPr>
        <p:spPr>
          <a:xfrm>
            <a:off x="2195736" y="601475"/>
            <a:ext cx="91563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666666"/>
                </a:solidFill>
              </a:rPr>
              <a:t>Group: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79307" y="2996952"/>
            <a:ext cx="634500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Website:</a:t>
            </a:r>
            <a:r>
              <a:rPr lang="it-IT" sz="2800" dirty="0">
                <a:solidFill>
                  <a:schemeClr val="bg1"/>
                </a:solidFill>
              </a:rPr>
              <a:t>	</a:t>
            </a:r>
            <a:r>
              <a:rPr lang="it-IT" sz="2800" dirty="0" smtClean="0"/>
              <a:t>   </a:t>
            </a:r>
            <a:r>
              <a:rPr lang="it-IT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/>
              </a:rPr>
              <a:t>http</a:t>
            </a:r>
            <a:r>
              <a:rPr lang="it-IT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/>
              </a:rPr>
              <a:t>://reset.dsf.unica.it </a:t>
            </a:r>
            <a:endParaRPr lang="it-IT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Email:           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/>
              </a:rPr>
              <a:t>reset@dsf.unica.it</a:t>
            </a:r>
            <a:endParaRPr lang="it-IT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endParaRPr lang="it-IT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/>
              </a:rPr>
              <a:t>carlo.ricci@dsf.unica.it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dirty="0" smtClean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87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3725" y="2967335"/>
            <a:ext cx="7816563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err="1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it-IT" sz="4400" b="1" cap="none" spc="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4400" b="1" cap="none" spc="0" dirty="0" err="1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it-IT" sz="4400" b="1" cap="none" spc="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 Your </a:t>
            </a:r>
            <a:r>
              <a:rPr lang="it-IT" sz="4400" b="1" cap="none" spc="0" dirty="0" err="1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attention</a:t>
            </a:r>
            <a:endParaRPr lang="it-IT" sz="4400" b="1" cap="none" spc="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3276419" y="727578"/>
            <a:ext cx="2591162" cy="1284256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1485900" y="4149080"/>
            <a:ext cx="6172200" cy="1587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it-I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 Carlo Ricci </a:t>
            </a:r>
          </a:p>
          <a:p>
            <a:endParaRPr lang="it-IT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mtClean="0"/>
              <a:t>University of Cagliari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367644" y="6381327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/>
              <a:t>“International Days in Critical Raw </a:t>
            </a:r>
            <a:r>
              <a:rPr lang="en-US" sz="1400" b="1" dirty="0" smtClean="0"/>
              <a:t>Materials” </a:t>
            </a:r>
            <a:r>
              <a:rPr lang="en-GB" sz="1400" b="1" dirty="0" smtClean="0">
                <a:solidFill>
                  <a:schemeClr val="tx2"/>
                </a:solidFill>
              </a:rPr>
              <a:t>– Burgos 24 June 2015</a:t>
            </a:r>
            <a:endParaRPr lang="en-GB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3" name="Connettore 1 12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Immagine 1" descr="http://www.chemistryviews.org/common/images/thumbnails/source/132e4866d99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183832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602487" y="1916832"/>
            <a:ext cx="7848872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Substitution of Critical Raw Materials: Synthesis, Characterization and Processing of New Advanced Materials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i="1" dirty="0">
                <a:solidFill>
                  <a:schemeClr val="bg1"/>
                </a:solidFill>
              </a:rPr>
              <a:t>in optoelectronic and magnetic devices.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27867"/>
              </p:ext>
            </p:extLst>
          </p:nvPr>
        </p:nvGraphicFramePr>
        <p:xfrm>
          <a:off x="1107078" y="3143242"/>
          <a:ext cx="6201226" cy="30495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6201226"/>
              </a:tblGrid>
              <a:tr h="295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Materials Science, Design, Synthesis, Growth, Characterization of </a:t>
                      </a:r>
                      <a:r>
                        <a:rPr lang="en-US" sz="1100" u="sng" dirty="0">
                          <a:effectLst/>
                        </a:rPr>
                        <a:t>Advanced Materials with reduced or free from CRMs for :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Transparent conductive layers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Rechargeable batteries,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Phosphors for LED applications, Scintillators, Displays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OLEDs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Catalysis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Photovoltaics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Smart windows,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Exchange-coupled nanocomposite magnets with less or no REEs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New RE-free highly anisotropic magnetic materials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effectLst/>
                        </a:rPr>
                        <a:t>New and energy efficient motors and generator technologies which do not depend on permanent magnets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635896" y="679577"/>
            <a:ext cx="411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Spring Conference: Lille, 2-6 </a:t>
            </a:r>
            <a:r>
              <a:rPr lang="it-IT" dirty="0" err="1" smtClean="0"/>
              <a:t>May</a:t>
            </a:r>
            <a:r>
              <a:rPr lang="it-IT" dirty="0" smtClean="0"/>
              <a:t> 2016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21452" y="1273224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Symposium E: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37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o 62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64" name="CasellaDiTesto 63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65" name="Immagin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66" name="Connettore 1 65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2" name="Immagin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59" name="Gruppo 58"/>
          <p:cNvGrpSpPr/>
          <p:nvPr/>
        </p:nvGrpSpPr>
        <p:grpSpPr>
          <a:xfrm>
            <a:off x="901876" y="890075"/>
            <a:ext cx="8025204" cy="5406471"/>
            <a:chOff x="901876" y="890075"/>
            <a:chExt cx="8025204" cy="540647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60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48" name="Rettangolo 47"/>
            <p:cNvSpPr/>
            <p:nvPr/>
          </p:nvSpPr>
          <p:spPr>
            <a:xfrm>
              <a:off x="1005646" y="5373216"/>
              <a:ext cx="3566354" cy="9233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it-IT" sz="5400" b="1" cap="none" spc="0" dirty="0" err="1" smtClean="0">
                  <a:ln/>
                  <a:solidFill>
                    <a:srgbClr val="FF0000"/>
                  </a:solidFill>
                  <a:effectLst/>
                </a:rPr>
                <a:t>Research</a:t>
              </a:r>
              <a:endParaRPr lang="it-IT" sz="54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4" name="Forma 3"/>
            <p:cNvSpPr/>
            <p:nvPr/>
          </p:nvSpPr>
          <p:spPr>
            <a:xfrm>
              <a:off x="901876" y="890075"/>
              <a:ext cx="7045091" cy="5386298"/>
            </a:xfrm>
            <a:prstGeom prst="swooshArrow">
              <a:avLst>
                <a:gd name="adj1" fmla="val 25000"/>
                <a:gd name="adj2" fmla="val 25000"/>
              </a:avLst>
            </a:prstGeom>
            <a:grpFill/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ettangolo 46"/>
            <p:cNvSpPr/>
            <p:nvPr/>
          </p:nvSpPr>
          <p:spPr>
            <a:xfrm>
              <a:off x="4709781" y="1738874"/>
              <a:ext cx="4217299" cy="7694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it-IT" sz="4400" b="1" cap="none" spc="0" dirty="0" smtClean="0">
                  <a:ln/>
                  <a:solidFill>
                    <a:schemeClr val="bg1"/>
                  </a:solidFill>
                  <a:effectLst/>
                </a:rPr>
                <a:t>Applications</a:t>
              </a:r>
              <a:endParaRPr lang="it-IT" sz="4400" b="1" cap="none" spc="0" dirty="0">
                <a:ln/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138113" y="120468"/>
            <a:ext cx="8244184" cy="5410493"/>
            <a:chOff x="138113" y="120468"/>
            <a:chExt cx="8244184" cy="5410493"/>
          </a:xfrm>
        </p:grpSpPr>
        <p:grpSp>
          <p:nvGrpSpPr>
            <p:cNvPr id="54" name="Gruppo 53"/>
            <p:cNvGrpSpPr/>
            <p:nvPr/>
          </p:nvGrpSpPr>
          <p:grpSpPr>
            <a:xfrm>
              <a:off x="138113" y="3139225"/>
              <a:ext cx="2799582" cy="2245894"/>
              <a:chOff x="138113" y="3139225"/>
              <a:chExt cx="2799582" cy="2245894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138113" y="3558728"/>
                <a:ext cx="2799582" cy="1826391"/>
                <a:chOff x="138113" y="3558728"/>
                <a:chExt cx="2799582" cy="1826391"/>
              </a:xfrm>
            </p:grpSpPr>
            <p:sp>
              <p:nvSpPr>
                <p:cNvPr id="6" name="Ovale 5"/>
                <p:cNvSpPr/>
                <p:nvPr/>
              </p:nvSpPr>
              <p:spPr>
                <a:xfrm>
                  <a:off x="138113" y="3558728"/>
                  <a:ext cx="2799582" cy="1826391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551" y="3817592"/>
                  <a:ext cx="558947" cy="473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015" y="4399831"/>
                  <a:ext cx="418382" cy="4159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7638" y="4225787"/>
                  <a:ext cx="316238" cy="445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234" y="4537563"/>
                  <a:ext cx="448913" cy="439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3436" y="3733647"/>
                  <a:ext cx="399798" cy="3205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7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3436" y="4225787"/>
                  <a:ext cx="578302" cy="3304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8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9425" y="4901577"/>
                  <a:ext cx="305825" cy="3308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9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9718" y="4716660"/>
                  <a:ext cx="578927" cy="4249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11" descr="http://upload.wikimedia.org/wikipedia/it/a/a2/Logo_Universit%C3%A0_Milano-Bicocca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2027" y="3689525"/>
                  <a:ext cx="335876" cy="3647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9" name="CasellaDiTesto 48"/>
              <p:cNvSpPr txBox="1"/>
              <p:nvPr/>
            </p:nvSpPr>
            <p:spPr>
              <a:xfrm>
                <a:off x="512459" y="3139225"/>
                <a:ext cx="152798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Accademia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5" name="Gruppo 54"/>
            <p:cNvGrpSpPr/>
            <p:nvPr/>
          </p:nvGrpSpPr>
          <p:grpSpPr>
            <a:xfrm>
              <a:off x="1947009" y="662699"/>
              <a:ext cx="2315845" cy="2254636"/>
              <a:chOff x="1947009" y="662699"/>
              <a:chExt cx="2315845" cy="2254636"/>
            </a:xfrm>
          </p:grpSpPr>
          <p:grpSp>
            <p:nvGrpSpPr>
              <p:cNvPr id="16" name="Gruppo 15"/>
              <p:cNvGrpSpPr/>
              <p:nvPr/>
            </p:nvGrpSpPr>
            <p:grpSpPr>
              <a:xfrm>
                <a:off x="2108645" y="1304161"/>
                <a:ext cx="2154209" cy="1613174"/>
                <a:chOff x="-1517317" y="2924944"/>
                <a:chExt cx="3208997" cy="2215308"/>
              </a:xfrm>
            </p:grpSpPr>
            <p:pic>
              <p:nvPicPr>
                <p:cNvPr id="17" name="Picture 1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94808" y="3181746"/>
                  <a:ext cx="939451" cy="3846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1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4391" y="3508072"/>
                  <a:ext cx="551665" cy="5446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14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882" y="4115287"/>
                  <a:ext cx="852020" cy="372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1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00624" y="3828949"/>
                  <a:ext cx="1235402" cy="4725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0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6005" y="4538118"/>
                  <a:ext cx="569465" cy="461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Ovale 21"/>
                <p:cNvSpPr/>
                <p:nvPr/>
              </p:nvSpPr>
              <p:spPr>
                <a:xfrm>
                  <a:off x="-1517317" y="2924944"/>
                  <a:ext cx="3208997" cy="2215308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1" name="CasellaDiTesto 50"/>
              <p:cNvSpPr txBox="1"/>
              <p:nvPr/>
            </p:nvSpPr>
            <p:spPr>
              <a:xfrm>
                <a:off x="1947009" y="662699"/>
                <a:ext cx="214674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Research</a:t>
                </a:r>
                <a:r>
                  <a:rPr lang="it-IT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 Centers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Gruppo 55"/>
            <p:cNvGrpSpPr/>
            <p:nvPr/>
          </p:nvGrpSpPr>
          <p:grpSpPr>
            <a:xfrm>
              <a:off x="4510897" y="3214513"/>
              <a:ext cx="3047815" cy="2316448"/>
              <a:chOff x="4510897" y="3214513"/>
              <a:chExt cx="3047815" cy="2316448"/>
            </a:xfrm>
          </p:grpSpPr>
          <p:grpSp>
            <p:nvGrpSpPr>
              <p:cNvPr id="23" name="Gruppo 22"/>
              <p:cNvGrpSpPr/>
              <p:nvPr/>
            </p:nvGrpSpPr>
            <p:grpSpPr>
              <a:xfrm>
                <a:off x="4510897" y="3214513"/>
                <a:ext cx="3047815" cy="1835073"/>
                <a:chOff x="2087496" y="823612"/>
                <a:chExt cx="3824853" cy="2524737"/>
              </a:xfrm>
            </p:grpSpPr>
            <p:pic>
              <p:nvPicPr>
                <p:cNvPr id="24" name="Picture 16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0934" y="1102506"/>
                  <a:ext cx="1190995" cy="486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17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0341" y="1663512"/>
                  <a:ext cx="1047524" cy="496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19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5581" y="1696426"/>
                  <a:ext cx="720232" cy="5068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21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1076" y="2279726"/>
                  <a:ext cx="1078432" cy="3210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2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0477" y="2260932"/>
                  <a:ext cx="795337" cy="404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3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2378" y="2691958"/>
                  <a:ext cx="579813" cy="402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4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8074" y="975584"/>
                  <a:ext cx="811041" cy="505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25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2897" y="1603431"/>
                  <a:ext cx="1154448" cy="541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26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8997" y="2733801"/>
                  <a:ext cx="795336" cy="319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27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6566" y="2269175"/>
                  <a:ext cx="937028" cy="3086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Ovale 33"/>
                <p:cNvSpPr/>
                <p:nvPr/>
              </p:nvSpPr>
              <p:spPr>
                <a:xfrm>
                  <a:off x="2087496" y="823612"/>
                  <a:ext cx="3824853" cy="2524737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2" name="CasellaDiTesto 51"/>
              <p:cNvSpPr txBox="1"/>
              <p:nvPr/>
            </p:nvSpPr>
            <p:spPr>
              <a:xfrm>
                <a:off x="5314901" y="5161629"/>
                <a:ext cx="190789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Large </a:t>
                </a:r>
                <a:r>
                  <a:rPr lang="it-IT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industries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7" name="Gruppo 56"/>
            <p:cNvGrpSpPr/>
            <p:nvPr/>
          </p:nvGrpSpPr>
          <p:grpSpPr>
            <a:xfrm>
              <a:off x="4736188" y="120468"/>
              <a:ext cx="3646109" cy="1608249"/>
              <a:chOff x="4736188" y="120468"/>
              <a:chExt cx="3646109" cy="1608249"/>
            </a:xfrm>
          </p:grpSpPr>
          <p:grpSp>
            <p:nvGrpSpPr>
              <p:cNvPr id="35" name="Gruppo 34"/>
              <p:cNvGrpSpPr/>
              <p:nvPr/>
            </p:nvGrpSpPr>
            <p:grpSpPr>
              <a:xfrm>
                <a:off x="5655244" y="128049"/>
                <a:ext cx="2727053" cy="1600668"/>
                <a:chOff x="2603980" y="3780413"/>
                <a:chExt cx="4128260" cy="2738880"/>
              </a:xfrm>
            </p:grpSpPr>
            <p:pic>
              <p:nvPicPr>
                <p:cNvPr id="36" name="Picture 18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9020" y="4747819"/>
                  <a:ext cx="798325" cy="4020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6580" y="4601403"/>
                  <a:ext cx="573118" cy="4658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28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8284" y="4052754"/>
                  <a:ext cx="723900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29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9605" y="4758887"/>
                  <a:ext cx="1666875" cy="35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30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2174" y="3909232"/>
                  <a:ext cx="585438" cy="4968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" name="Picture 31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6529" y="5961751"/>
                  <a:ext cx="623517" cy="250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" name="Picture 32"/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1040" y="5234963"/>
                  <a:ext cx="925490" cy="5587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33"/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1612" y="5893673"/>
                  <a:ext cx="1062997" cy="19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34"/>
                <p:cNvPicPr>
                  <a:picLocks noChangeAspect="1" noChangeArrowheads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2450" y="5149853"/>
                  <a:ext cx="1166349" cy="5638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35"/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9132" y="5305244"/>
                  <a:ext cx="776626" cy="359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6" name="Ovale 45"/>
                <p:cNvSpPr/>
                <p:nvPr/>
              </p:nvSpPr>
              <p:spPr>
                <a:xfrm>
                  <a:off x="2603980" y="3780413"/>
                  <a:ext cx="4128260" cy="27388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CasellaDiTesto 52"/>
              <p:cNvSpPr txBox="1"/>
              <p:nvPr/>
            </p:nvSpPr>
            <p:spPr>
              <a:xfrm>
                <a:off x="4736188" y="120468"/>
                <a:ext cx="734496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SMEs</a:t>
                </a:r>
                <a:endParaRPr lang="it-IT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49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i="1" u="sng" dirty="0" smtClean="0"/>
              <a:t>10 Academia,</a:t>
            </a:r>
          </a:p>
          <a:p>
            <a:r>
              <a:rPr lang="it-IT" sz="2400" i="1" u="sng" dirty="0" smtClean="0"/>
              <a:t>5 </a:t>
            </a:r>
            <a:r>
              <a:rPr lang="it-IT" sz="2400" i="1" u="sng" dirty="0" err="1" smtClean="0"/>
              <a:t>Research</a:t>
            </a:r>
            <a:r>
              <a:rPr lang="it-IT" sz="2400" i="1" u="sng" dirty="0" smtClean="0"/>
              <a:t> centers,</a:t>
            </a:r>
          </a:p>
          <a:p>
            <a:r>
              <a:rPr lang="it-IT" sz="2400" i="1" u="sng" dirty="0" smtClean="0"/>
              <a:t>10 Large companies, </a:t>
            </a:r>
          </a:p>
          <a:p>
            <a:r>
              <a:rPr lang="it-IT" sz="2400" i="1" u="sng" dirty="0" smtClean="0"/>
              <a:t>10 </a:t>
            </a:r>
            <a:r>
              <a:rPr lang="it-IT" sz="2400" i="1" u="sng" dirty="0" err="1" smtClean="0"/>
              <a:t>European</a:t>
            </a:r>
            <a:r>
              <a:rPr lang="it-IT" sz="2400" i="1" u="sng" dirty="0" smtClean="0"/>
              <a:t> SME.</a:t>
            </a:r>
            <a:r>
              <a:rPr lang="it-IT" i="1" dirty="0" smtClean="0"/>
              <a:t>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sz="2400" dirty="0" smtClean="0"/>
              <a:t>8 EU </a:t>
            </a:r>
            <a:r>
              <a:rPr lang="it-IT" sz="2400" dirty="0" err="1" smtClean="0"/>
              <a:t>countries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r>
              <a:rPr lang="it-IT" sz="2400" i="1" dirty="0" err="1" smtClean="0"/>
              <a:t>Italy</a:t>
            </a:r>
            <a:r>
              <a:rPr lang="it-IT" sz="2400" i="1" dirty="0" smtClean="0"/>
              <a:t>, France, </a:t>
            </a:r>
            <a:r>
              <a:rPr lang="it-IT" sz="2400" i="1" dirty="0" err="1" smtClean="0"/>
              <a:t>Spain,U.K</a:t>
            </a:r>
            <a:r>
              <a:rPr lang="it-IT" sz="2400" i="1" dirty="0" smtClean="0"/>
              <a:t>.</a:t>
            </a:r>
          </a:p>
          <a:p>
            <a:r>
              <a:rPr lang="it-IT" sz="2400" i="1" dirty="0" smtClean="0"/>
              <a:t>Germany, </a:t>
            </a:r>
            <a:r>
              <a:rPr lang="it-IT" sz="2400" i="1" dirty="0" err="1" smtClean="0"/>
              <a:t>Belgium</a:t>
            </a:r>
            <a:r>
              <a:rPr lang="it-IT" sz="2400" i="1" dirty="0" smtClean="0"/>
              <a:t>,</a:t>
            </a:r>
          </a:p>
          <a:p>
            <a:r>
              <a:rPr lang="it-IT" sz="2400" i="1" dirty="0" smtClean="0"/>
              <a:t>Netherlands, </a:t>
            </a:r>
            <a:r>
              <a:rPr lang="it-IT" sz="2400" i="1" dirty="0" err="1" smtClean="0"/>
              <a:t>Finland</a:t>
            </a:r>
            <a:endParaRPr lang="it-IT" sz="24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5" t="35794" r="36596" b="32032"/>
          <a:stretch/>
        </p:blipFill>
        <p:spPr bwMode="auto">
          <a:xfrm>
            <a:off x="3640803" y="1196752"/>
            <a:ext cx="4715830" cy="424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94332" y="334397"/>
            <a:ext cx="4124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Starting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composition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9" name="Gruppo 8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10" name="CasellaDiTesto 9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2" name="Connettore 1 11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1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92786" y="1268760"/>
            <a:ext cx="7200800" cy="29238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WP1     Sustainable Substitution of REE in </a:t>
            </a:r>
            <a:r>
              <a:rPr lang="en-GB" sz="2000" b="1" u="sng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Photodevices</a:t>
            </a:r>
            <a:r>
              <a:rPr lang="en-GB" sz="2000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en-GB" sz="1200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  <a:r>
              <a:rPr lang="en-GB" sz="1400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 </a:t>
            </a:r>
            <a:r>
              <a:rPr lang="en-GB" sz="1400" b="1" u="sng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Field: </a:t>
            </a:r>
            <a:r>
              <a:rPr lang="en-GB" sz="1400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GB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Optoelectronic</a:t>
            </a:r>
            <a:r>
              <a:rPr lang="en-GB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LEDs, LCDs, and Plasma Screens; Compact Fluorescent Light bulbs (CFL).</a:t>
            </a:r>
          </a:p>
          <a:p>
            <a:endParaRPr lang="en-GB" sz="2400" b="1" u="sng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Aft>
                <a:spcPts val="1200"/>
              </a:spcAft>
            </a:pPr>
            <a:r>
              <a:rPr lang="en-GB" sz="20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WP2     Substitution of critical raw materials in transparent conductive layers</a:t>
            </a:r>
            <a:r>
              <a:rPr lang="en-GB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en-GB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en-GB" sz="1400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 </a:t>
            </a:r>
            <a:r>
              <a:rPr lang="en-GB" sz="1400" b="1" u="sng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field: </a:t>
            </a:r>
            <a:r>
              <a:rPr lang="en-GB" sz="1400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GB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Panel </a:t>
            </a:r>
            <a:r>
              <a:rPr lang="en-GB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display industry, photovoltaic, Transparent Conductive Oxide (TCO) Films for Organic Light Emissive Devices (OLEDs).</a:t>
            </a:r>
          </a:p>
          <a:p>
            <a:endParaRPr lang="en-GB" sz="2000" b="1" u="sng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33646" y="301592"/>
            <a:ext cx="4743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Thematic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workpackages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07220" y="4367719"/>
            <a:ext cx="7165180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2000" b="1" u="sng" dirty="0">
                <a:ln w="1905"/>
                <a:solidFill>
                  <a:srgbClr val="E6842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WP3     </a:t>
            </a:r>
            <a:r>
              <a:rPr lang="en-GB" sz="2000" b="1" u="sng" dirty="0" err="1">
                <a:ln w="1905"/>
                <a:solidFill>
                  <a:srgbClr val="E6842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Subsitution</a:t>
            </a:r>
            <a:r>
              <a:rPr lang="en-GB" sz="2000" b="1" u="sng" dirty="0">
                <a:ln w="1905"/>
                <a:solidFill>
                  <a:srgbClr val="E6842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critical raw </a:t>
            </a:r>
            <a:r>
              <a:rPr lang="en-GB" sz="2000" b="1" u="sng" dirty="0" smtClean="0">
                <a:ln w="1905"/>
                <a:solidFill>
                  <a:srgbClr val="E6842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materials </a:t>
            </a:r>
            <a:r>
              <a:rPr lang="en-GB" sz="2000" b="1" u="sng" dirty="0">
                <a:ln w="1905"/>
                <a:solidFill>
                  <a:srgbClr val="E6842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magnetic devices.</a:t>
            </a:r>
          </a:p>
          <a:p>
            <a:pPr lvl="0"/>
            <a:r>
              <a:rPr lang="en-GB" sz="2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GB" sz="1400" b="1" u="sng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 field: </a:t>
            </a:r>
            <a:r>
              <a:rPr lang="en-US" sz="1400" b="1" dirty="0">
                <a:ln w="1905"/>
                <a:gradFill>
                  <a:gsLst>
                    <a:gs pos="0">
                      <a:srgbClr val="758085">
                        <a:shade val="20000"/>
                        <a:satMod val="200000"/>
                      </a:srgbClr>
                    </a:gs>
                    <a:gs pos="78000">
                      <a:srgbClr val="75808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5808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Exchange-coupled nanocomposite magnets, highly anisotropic magnetic materials, New and energy efficient motors and generator technologies which do not depend on permanent magnets</a:t>
            </a:r>
            <a:r>
              <a:rPr lang="en-GB" sz="1400" b="1" dirty="0">
                <a:ln w="1905"/>
                <a:gradFill>
                  <a:gsLst>
                    <a:gs pos="0">
                      <a:srgbClr val="758085">
                        <a:shade val="20000"/>
                        <a:satMod val="200000"/>
                      </a:srgbClr>
                    </a:gs>
                    <a:gs pos="78000">
                      <a:srgbClr val="75808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5808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7" name="Gruppo 6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8" name="CasellaDiTesto 7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0" name="Connettore 1 9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26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764704"/>
            <a:ext cx="7848872" cy="34470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Enlargement of the commitment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Fondazione </a:t>
            </a:r>
            <a:r>
              <a:rPr lang="en-US" dirty="0"/>
              <a:t>Bruno </a:t>
            </a:r>
            <a:r>
              <a:rPr lang="en-US" dirty="0" smtClean="0"/>
              <a:t>Kessler (Italy);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/>
              <a:t>Universität</a:t>
            </a:r>
            <a:r>
              <a:rPr lang="en-US" dirty="0"/>
              <a:t> </a:t>
            </a:r>
            <a:r>
              <a:rPr lang="en-US" dirty="0" err="1"/>
              <a:t>Braunschweig</a:t>
            </a:r>
            <a:r>
              <a:rPr lang="en-US" dirty="0"/>
              <a:t> (Germany),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University </a:t>
            </a:r>
            <a:r>
              <a:rPr lang="en-US" dirty="0"/>
              <a:t>of Milan, Bicocca (Italy),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University </a:t>
            </a:r>
            <a:r>
              <a:rPr lang="en-US" dirty="0"/>
              <a:t>of Sassari (Italy</a:t>
            </a:r>
            <a:r>
              <a:rPr lang="en-US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/>
              <a:t>Universidad</a:t>
            </a:r>
            <a:r>
              <a:rPr lang="it-IT" dirty="0"/>
              <a:t> de </a:t>
            </a:r>
            <a:r>
              <a:rPr lang="it-IT" dirty="0" err="1"/>
              <a:t>Castilla</a:t>
            </a:r>
            <a:r>
              <a:rPr lang="it-IT" dirty="0"/>
              <a:t>-La </a:t>
            </a:r>
            <a:r>
              <a:rPr lang="it-IT" dirty="0" err="1" smtClean="0"/>
              <a:t>Mancha</a:t>
            </a:r>
            <a:r>
              <a:rPr lang="it-IT" dirty="0" smtClean="0"/>
              <a:t> (</a:t>
            </a:r>
            <a:r>
              <a:rPr lang="it-IT" dirty="0" err="1" smtClean="0"/>
              <a:t>Spain</a:t>
            </a:r>
            <a:r>
              <a:rPr lang="it-IT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Sardegna Ricerche (</a:t>
            </a:r>
            <a:r>
              <a:rPr lang="it-IT" dirty="0" err="1" smtClean="0"/>
              <a:t>Italy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4" name="Gruppo 3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5" name="CasellaDiTesto 4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7" name="Connettore 1 6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AutoShape 2" descr="Risultati immagini per fondazione bruno kess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68" y="1542660"/>
            <a:ext cx="561563" cy="47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 descr="Risultati immagini per Technische Universität Braunschwe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39" y="2087945"/>
            <a:ext cx="896759" cy="33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8" descr="Risultati immagini per University of Milan, Bicocc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60" y="2420888"/>
            <a:ext cx="368978" cy="3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1" descr="Risultati immagini per Università di sassar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88" y="2831444"/>
            <a:ext cx="455659" cy="46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4" descr="Risultati immagini per Universidad de Castilla-La Manch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57" y="3299597"/>
            <a:ext cx="669783" cy="41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7" descr="Risultati immagini per Sardegna Ricerch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33" y="3717032"/>
            <a:ext cx="481768" cy="48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8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764704"/>
            <a:ext cx="7848872" cy="26161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International Synergies:</a:t>
            </a: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“Alliance </a:t>
            </a:r>
            <a:r>
              <a:rPr lang="en-GB" dirty="0"/>
              <a:t>for </a:t>
            </a:r>
            <a:r>
              <a:rPr lang="en-GB" dirty="0" smtClean="0"/>
              <a:t>Materials”, Italy.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“</a:t>
            </a:r>
            <a:r>
              <a:rPr lang="en-GB" dirty="0"/>
              <a:t>Red </a:t>
            </a:r>
            <a:r>
              <a:rPr lang="en-GB" dirty="0" err="1"/>
              <a:t>Internacional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substitución</a:t>
            </a:r>
            <a:r>
              <a:rPr lang="en-GB" dirty="0"/>
              <a:t> de </a:t>
            </a:r>
            <a:r>
              <a:rPr lang="en-GB" dirty="0" err="1"/>
              <a:t>Materias</a:t>
            </a:r>
            <a:r>
              <a:rPr lang="en-GB" dirty="0"/>
              <a:t> </a:t>
            </a:r>
            <a:r>
              <a:rPr lang="en-GB" dirty="0" err="1"/>
              <a:t>Primas</a:t>
            </a:r>
            <a:r>
              <a:rPr lang="en-GB" dirty="0"/>
              <a:t> </a:t>
            </a:r>
            <a:r>
              <a:rPr lang="en-GB" dirty="0" err="1"/>
              <a:t>Críticas</a:t>
            </a:r>
            <a:r>
              <a:rPr lang="en-GB" dirty="0"/>
              <a:t>” (INCRAM), </a:t>
            </a:r>
            <a:r>
              <a:rPr lang="en-GB" dirty="0" smtClean="0"/>
              <a:t>Spain.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EIT Raw Materials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5" name="Gruppo 4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6" name="CasellaDiTesto 5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8" name="Connettore 1 7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21288"/>
            <a:ext cx="309674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25109"/>
            <a:ext cx="3816425" cy="25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3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3" y="541129"/>
            <a:ext cx="2664296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Dissemination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95536" y="2386021"/>
            <a:ext cx="8352928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Open discussion on the themes of the substitution of Critical raw materials on optoelectronic devices and lighting on specialized social network: 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bg1"/>
                </a:solidFill>
              </a:rPr>
              <a:t>Linkedin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/>
              <a:t>(</a:t>
            </a:r>
            <a:r>
              <a:rPr lang="en-GB" u="sng" dirty="0">
                <a:hlinkClick r:id="rId2"/>
              </a:rPr>
              <a:t>https://www.linkedin.com/groups?home=&amp;gid=7400540</a:t>
            </a:r>
            <a:r>
              <a:rPr lang="en-GB" dirty="0"/>
              <a:t>)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bg1"/>
                </a:solidFill>
              </a:rPr>
              <a:t>ResearchGate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/>
              <a:t>(</a:t>
            </a:r>
            <a:r>
              <a:rPr lang="en-GB" u="sng" dirty="0">
                <a:hlinkClick r:id="rId3"/>
              </a:rPr>
              <a:t>https://www.researchgate.net/project/RESETEU_commitments_EIP_raw_Materials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539552" y="1556792"/>
            <a:ext cx="820891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Sponsor of SiO</a:t>
            </a:r>
            <a:r>
              <a:rPr lang="it-IT" baseline="-25000" dirty="0">
                <a:solidFill>
                  <a:schemeClr val="bg1"/>
                </a:solidFill>
              </a:rPr>
              <a:t>2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Related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Dielectrics</a:t>
            </a:r>
            <a:r>
              <a:rPr lang="it-IT" dirty="0">
                <a:solidFill>
                  <a:schemeClr val="bg1"/>
                </a:solidFill>
              </a:rPr>
              <a:t> 2014, 14-17 </a:t>
            </a:r>
            <a:r>
              <a:rPr lang="it-IT" dirty="0" err="1">
                <a:solidFill>
                  <a:schemeClr val="bg1"/>
                </a:solidFill>
              </a:rPr>
              <a:t>June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5536" y="5077369"/>
            <a:ext cx="8352927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b="1" dirty="0">
                <a:solidFill>
                  <a:schemeClr val="bg1"/>
                </a:solidFill>
              </a:rPr>
              <a:t>official website </a:t>
            </a:r>
            <a:r>
              <a:rPr lang="en-GB" dirty="0">
                <a:solidFill>
                  <a:schemeClr val="bg1"/>
                </a:solidFill>
              </a:rPr>
              <a:t>of the RESET commitments was published:  </a:t>
            </a:r>
            <a:r>
              <a:rPr lang="en-GB" u="sng" dirty="0">
                <a:solidFill>
                  <a:schemeClr val="bg1"/>
                </a:solidFill>
                <a:hlinkClick r:id="rId4"/>
              </a:rPr>
              <a:t>http://reset.dsf.unica.it/</a:t>
            </a:r>
            <a:r>
              <a:rPr lang="en-GB" dirty="0">
                <a:solidFill>
                  <a:schemeClr val="bg1"/>
                </a:solidFill>
              </a:rPr>
              <a:t>. It summarizes previous and incoming actions as well as details on the units.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7" name="Gruppo 6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8" name="CasellaDiTesto 7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10" name="Connettore 1 9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06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764702"/>
            <a:ext cx="7848872" cy="30315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Previous meetings: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Kick </a:t>
            </a:r>
            <a:r>
              <a:rPr lang="en-US" dirty="0"/>
              <a:t>off </a:t>
            </a:r>
            <a:r>
              <a:rPr lang="en-US" dirty="0" smtClean="0"/>
              <a:t>meeting, held </a:t>
            </a:r>
            <a:r>
              <a:rPr lang="en-US" dirty="0"/>
              <a:t>in Cagliari June 6th 2014</a:t>
            </a:r>
            <a:r>
              <a:rPr lang="en-GB" dirty="0" smtClean="0"/>
              <a:t>. 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1st WORKSHOP on: </a:t>
            </a:r>
            <a:r>
              <a:rPr lang="en-GB" dirty="0" smtClean="0"/>
              <a:t>“</a:t>
            </a:r>
            <a:r>
              <a:rPr lang="en-GB" dirty="0"/>
              <a:t>Substitution of Critical Raw Elements: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GB" dirty="0"/>
              <a:t>synthesis, characterization and processing of new Advanced Materials</a:t>
            </a:r>
            <a:r>
              <a:rPr lang="en-GB" dirty="0" smtClean="0"/>
              <a:t>”, </a:t>
            </a:r>
            <a:r>
              <a:rPr lang="en-US" dirty="0"/>
              <a:t>Cagliari </a:t>
            </a:r>
            <a:r>
              <a:rPr lang="en-US" dirty="0" smtClean="0"/>
              <a:t>April 9-10 </a:t>
            </a:r>
            <a:r>
              <a:rPr lang="en-US" baseline="30000" dirty="0" err="1" smtClean="0"/>
              <a:t>th</a:t>
            </a:r>
            <a:r>
              <a:rPr lang="en-US" dirty="0" smtClean="0"/>
              <a:t> 2015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7746395" y="0"/>
            <a:ext cx="1397606" cy="692695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grpSp>
        <p:nvGrpSpPr>
          <p:cNvPr id="4" name="Gruppo 3"/>
          <p:cNvGrpSpPr/>
          <p:nvPr/>
        </p:nvGrpSpPr>
        <p:grpSpPr>
          <a:xfrm>
            <a:off x="0" y="6309320"/>
            <a:ext cx="9144000" cy="527806"/>
            <a:chOff x="0" y="6309320"/>
            <a:chExt cx="9144000" cy="527806"/>
          </a:xfrm>
        </p:grpSpPr>
        <p:sp>
          <p:nvSpPr>
            <p:cNvPr id="5" name="CasellaDiTesto 4"/>
            <p:cNvSpPr txBox="1"/>
            <p:nvPr/>
          </p:nvSpPr>
          <p:spPr>
            <a:xfrm>
              <a:off x="890648" y="6375461"/>
              <a:ext cx="8253352" cy="461665"/>
            </a:xfrm>
            <a:prstGeom prst="rect">
              <a:avLst/>
            </a:prstGeom>
            <a:gradFill flip="none" rotWithShape="1">
              <a:gsLst>
                <a:gs pos="0">
                  <a:srgbClr val="FF5050"/>
                </a:gs>
                <a:gs pos="7500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Pier Carlo Ricci,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 – </a:t>
              </a:r>
              <a:r>
                <a:rPr lang="it-IT" sz="1200" b="1" dirty="0" err="1" smtClean="0">
                  <a:solidFill>
                    <a:schemeClr val="tx2">
                      <a:lumMod val="10000"/>
                    </a:schemeClr>
                  </a:solidFill>
                </a:rPr>
                <a:t>University</a:t>
              </a:r>
              <a:r>
                <a:rPr lang="it-IT" sz="1200" b="1" dirty="0" smtClean="0">
                  <a:solidFill>
                    <a:schemeClr val="tx2">
                      <a:lumMod val="10000"/>
                    </a:schemeClr>
                  </a:solidFill>
                </a:rPr>
                <a:t> of Cagliari - RESET </a:t>
              </a:r>
              <a:r>
                <a:rPr lang="it-IT" sz="1200" b="1" dirty="0">
                  <a:solidFill>
                    <a:schemeClr val="tx2">
                      <a:lumMod val="10000"/>
                    </a:schemeClr>
                  </a:solidFill>
                </a:rPr>
                <a:t>coordinator - http://reset.dsf.unica.it/ </a:t>
              </a:r>
              <a:endParaRPr lang="it-IT" sz="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endParaRPr>
            </a:p>
            <a:p>
              <a:endParaRPr lang="it-IT" sz="1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8"/>
            <a:stretch/>
          </p:blipFill>
          <p:spPr>
            <a:xfrm>
              <a:off x="0" y="6382086"/>
              <a:ext cx="890648" cy="441432"/>
            </a:xfrm>
            <a:prstGeom prst="rect">
              <a:avLst/>
            </a:prstGeom>
            <a:effectLst>
              <a:reflection blurRad="63500" stA="37000" endPos="72000" dir="5400000" sy="-100000" algn="bl" rotWithShape="0"/>
            </a:effectLst>
          </p:spPr>
        </p:pic>
        <p:cxnSp>
          <p:nvCxnSpPr>
            <p:cNvPr id="7" name="Connettore 1 6"/>
            <p:cNvCxnSpPr/>
            <p:nvPr/>
          </p:nvCxnSpPr>
          <p:spPr>
            <a:xfrm>
              <a:off x="539552" y="6309320"/>
              <a:ext cx="76328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17621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 descr="Risultati immagini per conn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05" y="4221088"/>
            <a:ext cx="1855093" cy="18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spAutoFit/>
      </a:bodyPr>
      <a:lstStyle>
        <a:defPPr>
          <a:defRPr sz="1000" b="0" dirty="0">
            <a:solidFill>
              <a:schemeClr val="bg1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100" b="0" dirty="0">
            <a:solidFill>
              <a:schemeClr val="tx1"/>
            </a:solidFill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20620</TotalTime>
  <Words>1297</Words>
  <Application>Microsoft Office PowerPoint</Application>
  <PresentationFormat>Presentazione su schermo (4:3)</PresentationFormat>
  <Paragraphs>264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Verve</vt:lpstr>
      <vt:lpstr>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(d) Advanced materials and nanotechnologies for high added value products and process industries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RESET</dc:title>
  <dc:creator>GOS1</dc:creator>
  <cp:lastModifiedBy>Carlo</cp:lastModifiedBy>
  <cp:revision>189</cp:revision>
  <dcterms:created xsi:type="dcterms:W3CDTF">2014-05-10T12:03:44Z</dcterms:created>
  <dcterms:modified xsi:type="dcterms:W3CDTF">2015-10-01T12:00:02Z</dcterms:modified>
</cp:coreProperties>
</file>