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74" r:id="rId15"/>
    <p:sldId id="275" r:id="rId16"/>
    <p:sldId id="276" r:id="rId17"/>
    <p:sldId id="277" r:id="rId18"/>
    <p:sldId id="278" r:id="rId19"/>
    <p:sldId id="268" r:id="rId20"/>
    <p:sldId id="279" r:id="rId21"/>
    <p:sldId id="269" r:id="rId22"/>
    <p:sldId id="270" r:id="rId23"/>
    <p:sldId id="271" r:id="rId24"/>
    <p:sldId id="27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4" Type="http://schemas.openxmlformats.org/officeDocument/2006/relationships/image" Target="../media/image6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5" Type="http://schemas.openxmlformats.org/officeDocument/2006/relationships/image" Target="../media/image79.wmf"/><Relationship Id="rId4" Type="http://schemas.openxmlformats.org/officeDocument/2006/relationships/image" Target="../media/image78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3" Type="http://schemas.openxmlformats.org/officeDocument/2006/relationships/image" Target="../media/image82.wmf"/><Relationship Id="rId7" Type="http://schemas.openxmlformats.org/officeDocument/2006/relationships/image" Target="../media/image86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6" Type="http://schemas.openxmlformats.org/officeDocument/2006/relationships/image" Target="../media/image85.wmf"/><Relationship Id="rId5" Type="http://schemas.openxmlformats.org/officeDocument/2006/relationships/image" Target="../media/image84.wmf"/><Relationship Id="rId4" Type="http://schemas.openxmlformats.org/officeDocument/2006/relationships/image" Target="../media/image83.wmf"/><Relationship Id="rId9" Type="http://schemas.openxmlformats.org/officeDocument/2006/relationships/image" Target="../media/image88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7" Type="http://schemas.openxmlformats.org/officeDocument/2006/relationships/image" Target="../media/image95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6" Type="http://schemas.openxmlformats.org/officeDocument/2006/relationships/image" Target="../media/image94.wmf"/><Relationship Id="rId5" Type="http://schemas.openxmlformats.org/officeDocument/2006/relationships/image" Target="../media/image93.wmf"/><Relationship Id="rId4" Type="http://schemas.openxmlformats.org/officeDocument/2006/relationships/image" Target="../media/image9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12" Type="http://schemas.openxmlformats.org/officeDocument/2006/relationships/image" Target="../media/image24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11" Type="http://schemas.openxmlformats.org/officeDocument/2006/relationships/image" Target="../media/image23.wmf"/><Relationship Id="rId5" Type="http://schemas.openxmlformats.org/officeDocument/2006/relationships/image" Target="../media/image17.wmf"/><Relationship Id="rId10" Type="http://schemas.openxmlformats.org/officeDocument/2006/relationships/image" Target="../media/image22.wmf"/><Relationship Id="rId4" Type="http://schemas.openxmlformats.org/officeDocument/2006/relationships/image" Target="../media/image16.wmf"/><Relationship Id="rId9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7.wmf"/><Relationship Id="rId7" Type="http://schemas.openxmlformats.org/officeDocument/2006/relationships/image" Target="../media/image28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18.wmf"/><Relationship Id="rId11" Type="http://schemas.openxmlformats.org/officeDocument/2006/relationships/image" Target="../media/image32.wmf"/><Relationship Id="rId5" Type="http://schemas.openxmlformats.org/officeDocument/2006/relationships/image" Target="../media/image17.wmf"/><Relationship Id="rId10" Type="http://schemas.openxmlformats.org/officeDocument/2006/relationships/image" Target="../media/image31.wmf"/><Relationship Id="rId4" Type="http://schemas.openxmlformats.org/officeDocument/2006/relationships/image" Target="../media/image16.wmf"/><Relationship Id="rId9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image" Target="../media/image27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image" Target="../media/image27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5.wmf"/><Relationship Id="rId9" Type="http://schemas.openxmlformats.org/officeDocument/2006/relationships/image" Target="../media/image4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0A782-4F85-4ED3-81D9-C7295A8FEB1B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2D7C6-471B-4B6C-A297-0D6AFB0C0E3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22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0A782-4F85-4ED3-81D9-C7295A8FEB1B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2D7C6-471B-4B6C-A297-0D6AFB0C0E3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99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0A782-4F85-4ED3-81D9-C7295A8FEB1B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2D7C6-471B-4B6C-A297-0D6AFB0C0E3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791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0A782-4F85-4ED3-81D9-C7295A8FEB1B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2D7C6-471B-4B6C-A297-0D6AFB0C0E3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66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0A782-4F85-4ED3-81D9-C7295A8FEB1B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2D7C6-471B-4B6C-A297-0D6AFB0C0E3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325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0A782-4F85-4ED3-81D9-C7295A8FEB1B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2D7C6-471B-4B6C-A297-0D6AFB0C0E3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25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0A782-4F85-4ED3-81D9-C7295A8FEB1B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2D7C6-471B-4B6C-A297-0D6AFB0C0E3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26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0A782-4F85-4ED3-81D9-C7295A8FEB1B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2D7C6-471B-4B6C-A297-0D6AFB0C0E3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6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0A782-4F85-4ED3-81D9-C7295A8FEB1B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2D7C6-471B-4B6C-A297-0D6AFB0C0E3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276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0A782-4F85-4ED3-81D9-C7295A8FEB1B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2D7C6-471B-4B6C-A297-0D6AFB0C0E3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939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0A782-4F85-4ED3-81D9-C7295A8FEB1B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2D7C6-471B-4B6C-A297-0D6AFB0C0E3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65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0A782-4F85-4ED3-81D9-C7295A8FEB1B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2D7C6-471B-4B6C-A297-0D6AFB0C0E3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17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38.bin"/><Relationship Id="rId18" Type="http://schemas.openxmlformats.org/officeDocument/2006/relationships/image" Target="../media/image39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36.wmf"/><Relationship Id="rId1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8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39.bin"/><Relationship Id="rId10" Type="http://schemas.openxmlformats.org/officeDocument/2006/relationships/image" Target="../media/image35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3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46.bin"/><Relationship Id="rId18" Type="http://schemas.openxmlformats.org/officeDocument/2006/relationships/image" Target="../media/image42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40.wmf"/><Relationship Id="rId17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8.wmf"/><Relationship Id="rId20" Type="http://schemas.openxmlformats.org/officeDocument/2006/relationships/image" Target="../media/image43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5" Type="http://schemas.openxmlformats.org/officeDocument/2006/relationships/oleObject" Target="../embeddings/oleObject47.bin"/><Relationship Id="rId10" Type="http://schemas.openxmlformats.org/officeDocument/2006/relationships/image" Target="../media/image35.wmf"/><Relationship Id="rId19" Type="http://schemas.openxmlformats.org/officeDocument/2006/relationships/oleObject" Target="../embeddings/oleObject49.bin"/><Relationship Id="rId4" Type="http://schemas.openxmlformats.org/officeDocument/2006/relationships/image" Target="../media/image27.wmf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4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4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oleObject" Target="../embeddings/oleObject58.bin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12" Type="http://schemas.openxmlformats.org/officeDocument/2006/relationships/image" Target="../media/image5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57.bin"/><Relationship Id="rId5" Type="http://schemas.openxmlformats.org/officeDocument/2006/relationships/oleObject" Target="../embeddings/oleObject54.bin"/><Relationship Id="rId10" Type="http://schemas.openxmlformats.org/officeDocument/2006/relationships/image" Target="../media/image50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56.bin"/><Relationship Id="rId14" Type="http://schemas.openxmlformats.org/officeDocument/2006/relationships/image" Target="../media/image52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53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63.bin"/><Relationship Id="rId4" Type="http://schemas.openxmlformats.org/officeDocument/2006/relationships/image" Target="../media/image56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66.bin"/><Relationship Id="rId4" Type="http://schemas.openxmlformats.org/officeDocument/2006/relationships/image" Target="../media/image59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69.bin"/><Relationship Id="rId10" Type="http://schemas.openxmlformats.org/officeDocument/2006/relationships/image" Target="../media/image65.wmf"/><Relationship Id="rId4" Type="http://schemas.openxmlformats.org/officeDocument/2006/relationships/image" Target="../media/image62.wmf"/><Relationship Id="rId9" Type="http://schemas.openxmlformats.org/officeDocument/2006/relationships/oleObject" Target="../embeddings/oleObject71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lamp.tu-graz.ac.at/~hadley/psd/L5/hs.html" TargetMode="External"/><Relationship Id="rId4" Type="http://schemas.openxmlformats.org/officeDocument/2006/relationships/hyperlink" Target="https://www.youtube.com/watch?v=Q7MDeKRHER8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4.bin"/><Relationship Id="rId12" Type="http://schemas.openxmlformats.org/officeDocument/2006/relationships/image" Target="../media/image7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8.wmf"/><Relationship Id="rId11" Type="http://schemas.openxmlformats.org/officeDocument/2006/relationships/oleObject" Target="../embeddings/oleObject76.bin"/><Relationship Id="rId5" Type="http://schemas.openxmlformats.org/officeDocument/2006/relationships/oleObject" Target="../embeddings/oleObject73.bin"/><Relationship Id="rId10" Type="http://schemas.openxmlformats.org/officeDocument/2006/relationships/image" Target="../media/image70.wmf"/><Relationship Id="rId4" Type="http://schemas.openxmlformats.org/officeDocument/2006/relationships/image" Target="../media/image67.wmf"/><Relationship Id="rId9" Type="http://schemas.openxmlformats.org/officeDocument/2006/relationships/oleObject" Target="../embeddings/oleObject75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78.bin"/><Relationship Id="rId4" Type="http://schemas.openxmlformats.org/officeDocument/2006/relationships/image" Target="../media/image72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82.bin"/><Relationship Id="rId12" Type="http://schemas.openxmlformats.org/officeDocument/2006/relationships/image" Target="../media/image7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6.wmf"/><Relationship Id="rId11" Type="http://schemas.openxmlformats.org/officeDocument/2006/relationships/oleObject" Target="../embeddings/oleObject84.bin"/><Relationship Id="rId5" Type="http://schemas.openxmlformats.org/officeDocument/2006/relationships/oleObject" Target="../embeddings/oleObject81.bin"/><Relationship Id="rId10" Type="http://schemas.openxmlformats.org/officeDocument/2006/relationships/image" Target="../media/image78.wmf"/><Relationship Id="rId4" Type="http://schemas.openxmlformats.org/officeDocument/2006/relationships/image" Target="../media/image75.wmf"/><Relationship Id="rId9" Type="http://schemas.openxmlformats.org/officeDocument/2006/relationships/oleObject" Target="../embeddings/oleObject83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13" Type="http://schemas.openxmlformats.org/officeDocument/2006/relationships/oleObject" Target="../embeddings/oleObject90.bin"/><Relationship Id="rId18" Type="http://schemas.openxmlformats.org/officeDocument/2006/relationships/image" Target="../media/image87.wmf"/><Relationship Id="rId3" Type="http://schemas.openxmlformats.org/officeDocument/2006/relationships/oleObject" Target="../embeddings/oleObject85.bin"/><Relationship Id="rId7" Type="http://schemas.openxmlformats.org/officeDocument/2006/relationships/oleObject" Target="../embeddings/oleObject87.bin"/><Relationship Id="rId12" Type="http://schemas.openxmlformats.org/officeDocument/2006/relationships/image" Target="../media/image84.wmf"/><Relationship Id="rId17" Type="http://schemas.openxmlformats.org/officeDocument/2006/relationships/oleObject" Target="../embeddings/oleObject9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6.wmf"/><Relationship Id="rId20" Type="http://schemas.openxmlformats.org/officeDocument/2006/relationships/image" Target="../media/image88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1.wmf"/><Relationship Id="rId11" Type="http://schemas.openxmlformats.org/officeDocument/2006/relationships/oleObject" Target="../embeddings/oleObject89.bin"/><Relationship Id="rId5" Type="http://schemas.openxmlformats.org/officeDocument/2006/relationships/oleObject" Target="../embeddings/oleObject86.bin"/><Relationship Id="rId15" Type="http://schemas.openxmlformats.org/officeDocument/2006/relationships/oleObject" Target="../embeddings/oleObject91.bin"/><Relationship Id="rId10" Type="http://schemas.openxmlformats.org/officeDocument/2006/relationships/image" Target="../media/image83.wmf"/><Relationship Id="rId19" Type="http://schemas.openxmlformats.org/officeDocument/2006/relationships/oleObject" Target="../embeddings/oleObject93.bin"/><Relationship Id="rId4" Type="http://schemas.openxmlformats.org/officeDocument/2006/relationships/image" Target="../media/image80.wmf"/><Relationship Id="rId9" Type="http://schemas.openxmlformats.org/officeDocument/2006/relationships/oleObject" Target="../embeddings/oleObject88.bin"/><Relationship Id="rId14" Type="http://schemas.openxmlformats.org/officeDocument/2006/relationships/image" Target="../media/image85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13" Type="http://schemas.openxmlformats.org/officeDocument/2006/relationships/oleObject" Target="../embeddings/oleObject99.bin"/><Relationship Id="rId3" Type="http://schemas.openxmlformats.org/officeDocument/2006/relationships/oleObject" Target="../embeddings/oleObject94.bin"/><Relationship Id="rId7" Type="http://schemas.openxmlformats.org/officeDocument/2006/relationships/oleObject" Target="../embeddings/oleObject96.bin"/><Relationship Id="rId12" Type="http://schemas.openxmlformats.org/officeDocument/2006/relationships/image" Target="../media/image9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5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90.wmf"/><Relationship Id="rId11" Type="http://schemas.openxmlformats.org/officeDocument/2006/relationships/oleObject" Target="../embeddings/oleObject98.bin"/><Relationship Id="rId5" Type="http://schemas.openxmlformats.org/officeDocument/2006/relationships/oleObject" Target="../embeddings/oleObject95.bin"/><Relationship Id="rId15" Type="http://schemas.openxmlformats.org/officeDocument/2006/relationships/oleObject" Target="../embeddings/oleObject100.bin"/><Relationship Id="rId10" Type="http://schemas.openxmlformats.org/officeDocument/2006/relationships/image" Target="../media/image92.wmf"/><Relationship Id="rId4" Type="http://schemas.openxmlformats.org/officeDocument/2006/relationships/image" Target="../media/image89.wmf"/><Relationship Id="rId9" Type="http://schemas.openxmlformats.org/officeDocument/2006/relationships/oleObject" Target="../embeddings/oleObject97.bin"/><Relationship Id="rId14" Type="http://schemas.openxmlformats.org/officeDocument/2006/relationships/image" Target="../media/image94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13.bin"/><Relationship Id="rId18" Type="http://schemas.openxmlformats.org/officeDocument/2006/relationships/image" Target="../media/image20.wmf"/><Relationship Id="rId26" Type="http://schemas.openxmlformats.org/officeDocument/2006/relationships/image" Target="../media/image24.wmf"/><Relationship Id="rId3" Type="http://schemas.openxmlformats.org/officeDocument/2006/relationships/oleObject" Target="../embeddings/oleObject8.bin"/><Relationship Id="rId21" Type="http://schemas.openxmlformats.org/officeDocument/2006/relationships/oleObject" Target="../embeddings/oleObject17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7.wmf"/><Relationship Id="rId17" Type="http://schemas.openxmlformats.org/officeDocument/2006/relationships/oleObject" Target="../embeddings/oleObject15.bin"/><Relationship Id="rId25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.wmf"/><Relationship Id="rId20" Type="http://schemas.openxmlformats.org/officeDocument/2006/relationships/image" Target="../media/image21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2.bin"/><Relationship Id="rId24" Type="http://schemas.openxmlformats.org/officeDocument/2006/relationships/image" Target="../media/image23.wmf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23" Type="http://schemas.openxmlformats.org/officeDocument/2006/relationships/oleObject" Target="../embeddings/oleObject18.bin"/><Relationship Id="rId10" Type="http://schemas.openxmlformats.org/officeDocument/2006/relationships/image" Target="../media/image16.wmf"/><Relationship Id="rId19" Type="http://schemas.openxmlformats.org/officeDocument/2006/relationships/oleObject" Target="../embeddings/oleObject16.bin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8.wmf"/><Relationship Id="rId22" Type="http://schemas.openxmlformats.org/officeDocument/2006/relationships/image" Target="../media/image2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25.bin"/><Relationship Id="rId18" Type="http://schemas.openxmlformats.org/officeDocument/2006/relationships/oleObject" Target="../embeddings/oleObject28.bin"/><Relationship Id="rId26" Type="http://schemas.openxmlformats.org/officeDocument/2006/relationships/image" Target="../media/image32.wmf"/><Relationship Id="rId3" Type="http://schemas.openxmlformats.org/officeDocument/2006/relationships/oleObject" Target="../embeddings/oleObject20.bin"/><Relationship Id="rId21" Type="http://schemas.openxmlformats.org/officeDocument/2006/relationships/oleObject" Target="../embeddings/oleObject3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17.wmf"/><Relationship Id="rId17" Type="http://schemas.openxmlformats.org/officeDocument/2006/relationships/image" Target="../media/image28.wmf"/><Relationship Id="rId25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7.bin"/><Relationship Id="rId20" Type="http://schemas.openxmlformats.org/officeDocument/2006/relationships/image" Target="../media/image29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24.bin"/><Relationship Id="rId24" Type="http://schemas.openxmlformats.org/officeDocument/2006/relationships/image" Target="../media/image31.wmf"/><Relationship Id="rId5" Type="http://schemas.openxmlformats.org/officeDocument/2006/relationships/oleObject" Target="../embeddings/oleObject21.bin"/><Relationship Id="rId15" Type="http://schemas.openxmlformats.org/officeDocument/2006/relationships/oleObject" Target="../embeddings/oleObject26.bin"/><Relationship Id="rId23" Type="http://schemas.openxmlformats.org/officeDocument/2006/relationships/oleObject" Target="../embeddings/oleObject31.bin"/><Relationship Id="rId10" Type="http://schemas.openxmlformats.org/officeDocument/2006/relationships/image" Target="../media/image16.wmf"/><Relationship Id="rId19" Type="http://schemas.openxmlformats.org/officeDocument/2006/relationships/oleObject" Target="../embeddings/oleObject29.bin"/><Relationship Id="rId4" Type="http://schemas.openxmlformats.org/officeDocument/2006/relationships/image" Target="../media/image25.wmf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18.wmf"/><Relationship Id="rId22" Type="http://schemas.openxmlformats.org/officeDocument/2006/relationships/image" Target="../media/image3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979712" y="332656"/>
            <a:ext cx="5465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 smtClean="0"/>
              <a:t>Per </a:t>
            </a:r>
            <a:r>
              <a:rPr lang="it-IT" sz="4400" b="1" dirty="0" err="1" smtClean="0"/>
              <a:t>conlcudere</a:t>
            </a:r>
            <a:r>
              <a:rPr lang="it-IT" sz="4400" b="1" dirty="0" smtClean="0"/>
              <a:t> il </a:t>
            </a:r>
            <a:r>
              <a:rPr lang="it-IT" sz="4400" b="1" dirty="0" err="1" smtClean="0"/>
              <a:t>cap.II</a:t>
            </a:r>
            <a:endParaRPr lang="en-US" sz="44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39552" y="1700808"/>
            <a:ext cx="602338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Esperimento di </a:t>
            </a:r>
            <a:r>
              <a:rPr lang="it-IT" dirty="0" err="1" smtClean="0"/>
              <a:t>Haynes-Shockley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Misure di resistività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Ricombinazione indiretta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Ricombinazione superficiale</a:t>
            </a:r>
          </a:p>
          <a:p>
            <a:r>
              <a:rPr lang="it-IT" dirty="0" smtClean="0"/>
              <a:t>	+ Esercizio del libro sulla ricombinazione </a:t>
            </a:r>
            <a:r>
              <a:rPr lang="it-IT" dirty="0" err="1" smtClean="0"/>
              <a:t>superificiale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66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po 31"/>
          <p:cNvGrpSpPr/>
          <p:nvPr/>
        </p:nvGrpSpPr>
        <p:grpSpPr>
          <a:xfrm>
            <a:off x="5004048" y="836712"/>
            <a:ext cx="3600400" cy="1173463"/>
            <a:chOff x="5004048" y="548680"/>
            <a:chExt cx="3600400" cy="1173463"/>
          </a:xfrm>
        </p:grpSpPr>
        <p:sp>
          <p:nvSpPr>
            <p:cNvPr id="31" name="Rettangolo 30"/>
            <p:cNvSpPr/>
            <p:nvPr/>
          </p:nvSpPr>
          <p:spPr>
            <a:xfrm>
              <a:off x="8002969" y="1340768"/>
              <a:ext cx="288032" cy="36004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ttangolo 29"/>
            <p:cNvSpPr/>
            <p:nvPr/>
          </p:nvSpPr>
          <p:spPr>
            <a:xfrm>
              <a:off x="5022828" y="1362103"/>
              <a:ext cx="288032" cy="36004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ttangolo 28"/>
            <p:cNvSpPr/>
            <p:nvPr/>
          </p:nvSpPr>
          <p:spPr>
            <a:xfrm>
              <a:off x="8316416" y="566565"/>
              <a:ext cx="288032" cy="36004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ttangolo 27"/>
            <p:cNvSpPr/>
            <p:nvPr/>
          </p:nvSpPr>
          <p:spPr>
            <a:xfrm>
              <a:off x="5004048" y="548680"/>
              <a:ext cx="288032" cy="36004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uppo 26"/>
          <p:cNvGrpSpPr/>
          <p:nvPr/>
        </p:nvGrpSpPr>
        <p:grpSpPr>
          <a:xfrm>
            <a:off x="4211960" y="836712"/>
            <a:ext cx="2160240" cy="1165820"/>
            <a:chOff x="4211960" y="548680"/>
            <a:chExt cx="2160240" cy="1165820"/>
          </a:xfrm>
        </p:grpSpPr>
        <p:sp>
          <p:nvSpPr>
            <p:cNvPr id="26" name="Rettangolo 25"/>
            <p:cNvSpPr/>
            <p:nvPr/>
          </p:nvSpPr>
          <p:spPr>
            <a:xfrm>
              <a:off x="5724128" y="1354460"/>
              <a:ext cx="288032" cy="36004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ttangolo 24"/>
            <p:cNvSpPr/>
            <p:nvPr/>
          </p:nvSpPr>
          <p:spPr>
            <a:xfrm>
              <a:off x="6084168" y="558922"/>
              <a:ext cx="288032" cy="36004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ttangolo 23"/>
            <p:cNvSpPr/>
            <p:nvPr/>
          </p:nvSpPr>
          <p:spPr>
            <a:xfrm>
              <a:off x="4211960" y="1340768"/>
              <a:ext cx="288032" cy="36004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4211960" y="548680"/>
              <a:ext cx="288032" cy="36004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ttangolo 21"/>
          <p:cNvSpPr/>
          <p:nvPr/>
        </p:nvSpPr>
        <p:spPr>
          <a:xfrm>
            <a:off x="0" y="0"/>
            <a:ext cx="3563888" cy="27089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uppo 1"/>
          <p:cNvGrpSpPr/>
          <p:nvPr/>
        </p:nvGrpSpPr>
        <p:grpSpPr>
          <a:xfrm>
            <a:off x="0" y="23045"/>
            <a:ext cx="3428318" cy="2541859"/>
            <a:chOff x="4716463" y="44450"/>
            <a:chExt cx="4786949" cy="3025228"/>
          </a:xfrm>
          <a:solidFill>
            <a:srgbClr val="FFFF00"/>
          </a:solidFill>
        </p:grpSpPr>
        <p:graphicFrame>
          <p:nvGraphicFramePr>
            <p:cNvPr id="4" name="Oggetto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80154124"/>
                </p:ext>
              </p:extLst>
            </p:nvPr>
          </p:nvGraphicFramePr>
          <p:xfrm>
            <a:off x="4716463" y="44450"/>
            <a:ext cx="2817855" cy="4361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70" name="Equazione" r:id="rId3" imgW="1231366" imgH="190417" progId="Equation.3">
                    <p:embed/>
                  </p:oleObj>
                </mc:Choice>
                <mc:Fallback>
                  <p:oleObj name="Equazione" r:id="rId3" imgW="1231366" imgH="19041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16463" y="44450"/>
                          <a:ext cx="2817855" cy="4361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ggetto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3953387"/>
                </p:ext>
              </p:extLst>
            </p:nvPr>
          </p:nvGraphicFramePr>
          <p:xfrm>
            <a:off x="4733925" y="596900"/>
            <a:ext cx="4186432" cy="9598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71" name="Equazione" r:id="rId5" imgW="1828800" imgH="419040" progId="Equation.3">
                    <p:embed/>
                  </p:oleObj>
                </mc:Choice>
                <mc:Fallback>
                  <p:oleObj name="Equazione" r:id="rId5" imgW="1828800" imgH="419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3925" y="596900"/>
                          <a:ext cx="4186432" cy="9598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ggetto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86383516"/>
                </p:ext>
              </p:extLst>
            </p:nvPr>
          </p:nvGraphicFramePr>
          <p:xfrm>
            <a:off x="4754562" y="1603375"/>
            <a:ext cx="2294125" cy="4945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72" name="Equazione" r:id="rId7" imgW="1002960" imgH="215640" progId="Equation.3">
                    <p:embed/>
                  </p:oleObj>
                </mc:Choice>
                <mc:Fallback>
                  <p:oleObj name="Equazione" r:id="rId7" imgW="10029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54562" y="1603375"/>
                          <a:ext cx="2294125" cy="4945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ggetto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07215248"/>
                </p:ext>
              </p:extLst>
            </p:nvPr>
          </p:nvGraphicFramePr>
          <p:xfrm>
            <a:off x="4743449" y="2109787"/>
            <a:ext cx="4759963" cy="9598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73" name="Equazione" r:id="rId9" imgW="2082600" imgH="419040" progId="Equation.3">
                    <p:embed/>
                  </p:oleObj>
                </mc:Choice>
                <mc:Fallback>
                  <p:oleObj name="Equazione" r:id="rId9" imgW="2082600" imgH="419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43449" y="2109787"/>
                          <a:ext cx="4759963" cy="9598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491325"/>
              </p:ext>
            </p:extLst>
          </p:nvPr>
        </p:nvGraphicFramePr>
        <p:xfrm>
          <a:off x="4139952" y="633857"/>
          <a:ext cx="4895726" cy="1571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4" name="Equazione" r:id="rId11" imgW="2654280" imgH="850680" progId="Equation.3">
                  <p:embed/>
                </p:oleObj>
              </mc:Choice>
              <mc:Fallback>
                <p:oleObj name="Equazione" r:id="rId11" imgW="2654280" imgH="850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633857"/>
                        <a:ext cx="4895726" cy="15710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ggetto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503477"/>
              </p:ext>
            </p:extLst>
          </p:nvPr>
        </p:nvGraphicFramePr>
        <p:xfrm>
          <a:off x="993775" y="4724400"/>
          <a:ext cx="6772275" cy="169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5" name="Equazione" r:id="rId13" imgW="3200400" imgH="799920" progId="Equation.3">
                  <p:embed/>
                </p:oleObj>
              </mc:Choice>
              <mc:Fallback>
                <p:oleObj name="Equazione" r:id="rId13" imgW="3200400" imgH="799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4724400"/>
                        <a:ext cx="6772275" cy="169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ggetto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177509"/>
              </p:ext>
            </p:extLst>
          </p:nvPr>
        </p:nvGraphicFramePr>
        <p:xfrm>
          <a:off x="1328738" y="3005138"/>
          <a:ext cx="6448425" cy="169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6" name="Equazione" r:id="rId15" imgW="3047760" imgH="799920" progId="Equation.3">
                  <p:embed/>
                </p:oleObj>
              </mc:Choice>
              <mc:Fallback>
                <p:oleObj name="Equazione" r:id="rId15" imgW="3047760" imgH="799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8738" y="3005138"/>
                        <a:ext cx="6448425" cy="169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ggetto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9904131"/>
              </p:ext>
            </p:extLst>
          </p:nvPr>
        </p:nvGraphicFramePr>
        <p:xfrm>
          <a:off x="5149031" y="64424"/>
          <a:ext cx="1943249" cy="368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7" name="Equazione" r:id="rId17" imgW="1002960" imgH="190440" progId="Equation.3">
                  <p:embed/>
                </p:oleObj>
              </mc:Choice>
              <mc:Fallback>
                <p:oleObj name="Equazione" r:id="rId17" imgW="100296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9031" y="64424"/>
                        <a:ext cx="1943249" cy="3682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425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/>
          <p:cNvSpPr/>
          <p:nvPr/>
        </p:nvSpPr>
        <p:spPr>
          <a:xfrm>
            <a:off x="0" y="0"/>
            <a:ext cx="3563888" cy="27089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uppo 1"/>
          <p:cNvGrpSpPr/>
          <p:nvPr/>
        </p:nvGrpSpPr>
        <p:grpSpPr>
          <a:xfrm>
            <a:off x="0" y="23045"/>
            <a:ext cx="3428318" cy="2541859"/>
            <a:chOff x="4716463" y="44450"/>
            <a:chExt cx="4786949" cy="3025228"/>
          </a:xfrm>
          <a:solidFill>
            <a:srgbClr val="FFFF00"/>
          </a:solidFill>
        </p:grpSpPr>
        <p:graphicFrame>
          <p:nvGraphicFramePr>
            <p:cNvPr id="4" name="Oggetto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85851804"/>
                </p:ext>
              </p:extLst>
            </p:nvPr>
          </p:nvGraphicFramePr>
          <p:xfrm>
            <a:off x="4716463" y="44450"/>
            <a:ext cx="2817855" cy="4361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13" name="Equazione" r:id="rId3" imgW="1231366" imgH="190417" progId="Equation.3">
                    <p:embed/>
                  </p:oleObj>
                </mc:Choice>
                <mc:Fallback>
                  <p:oleObj name="Equazione" r:id="rId3" imgW="1231366" imgH="19041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16463" y="44450"/>
                          <a:ext cx="2817855" cy="4361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ggetto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14771586"/>
                </p:ext>
              </p:extLst>
            </p:nvPr>
          </p:nvGraphicFramePr>
          <p:xfrm>
            <a:off x="4733925" y="596900"/>
            <a:ext cx="4186432" cy="9598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14" name="Equazione" r:id="rId5" imgW="1828800" imgH="419040" progId="Equation.3">
                    <p:embed/>
                  </p:oleObj>
                </mc:Choice>
                <mc:Fallback>
                  <p:oleObj name="Equazione" r:id="rId5" imgW="1828800" imgH="419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3925" y="596900"/>
                          <a:ext cx="4186432" cy="9598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ggetto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49600131"/>
                </p:ext>
              </p:extLst>
            </p:nvPr>
          </p:nvGraphicFramePr>
          <p:xfrm>
            <a:off x="4754562" y="1603375"/>
            <a:ext cx="2294125" cy="4945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15" name="Equazione" r:id="rId7" imgW="1002960" imgH="215640" progId="Equation.3">
                    <p:embed/>
                  </p:oleObj>
                </mc:Choice>
                <mc:Fallback>
                  <p:oleObj name="Equazione" r:id="rId7" imgW="10029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54562" y="1603375"/>
                          <a:ext cx="2294125" cy="4945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ggetto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95072931"/>
                </p:ext>
              </p:extLst>
            </p:nvPr>
          </p:nvGraphicFramePr>
          <p:xfrm>
            <a:off x="4743449" y="2109787"/>
            <a:ext cx="4759963" cy="9598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16" name="Equazione" r:id="rId9" imgW="2082600" imgH="419040" progId="Equation.3">
                    <p:embed/>
                  </p:oleObj>
                </mc:Choice>
                <mc:Fallback>
                  <p:oleObj name="Equazione" r:id="rId9" imgW="2082600" imgH="419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43449" y="2109787"/>
                          <a:ext cx="4759963" cy="9598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742200"/>
              </p:ext>
            </p:extLst>
          </p:nvPr>
        </p:nvGraphicFramePr>
        <p:xfrm>
          <a:off x="4024313" y="1031875"/>
          <a:ext cx="5129212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7" name="Equazione" r:id="rId11" imgW="2781000" imgH="419040" progId="Equation.3">
                  <p:embed/>
                </p:oleObj>
              </mc:Choice>
              <mc:Fallback>
                <p:oleObj name="Equazione" r:id="rId11" imgW="27810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4313" y="1031875"/>
                        <a:ext cx="5129212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ggetto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7604993"/>
              </p:ext>
            </p:extLst>
          </p:nvPr>
        </p:nvGraphicFramePr>
        <p:xfrm>
          <a:off x="3707904" y="1916832"/>
          <a:ext cx="4514329" cy="112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8" name="Equazione" r:id="rId13" imgW="3200400" imgH="799920" progId="Equation.3">
                  <p:embed/>
                </p:oleObj>
              </mc:Choice>
              <mc:Fallback>
                <p:oleObj name="Equazione" r:id="rId13" imgW="3200400" imgH="799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1916832"/>
                        <a:ext cx="4514329" cy="112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ggetto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1215566"/>
              </p:ext>
            </p:extLst>
          </p:nvPr>
        </p:nvGraphicFramePr>
        <p:xfrm>
          <a:off x="4572000" y="2996952"/>
          <a:ext cx="4467398" cy="1173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9" name="Equazione" r:id="rId15" imgW="3047760" imgH="799920" progId="Equation.3">
                  <p:embed/>
                </p:oleObj>
              </mc:Choice>
              <mc:Fallback>
                <p:oleObj name="Equazione" r:id="rId15" imgW="3047760" imgH="799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996952"/>
                        <a:ext cx="4467398" cy="11734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ggetto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57832"/>
              </p:ext>
            </p:extLst>
          </p:nvPr>
        </p:nvGraphicFramePr>
        <p:xfrm>
          <a:off x="5467350" y="65088"/>
          <a:ext cx="130492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0" name="Equazione" r:id="rId17" imgW="672840" imgH="190440" progId="Equation.3">
                  <p:embed/>
                </p:oleObj>
              </mc:Choice>
              <mc:Fallback>
                <p:oleObj name="Equazione" r:id="rId17" imgW="67284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7350" y="65088"/>
                        <a:ext cx="130492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7459063"/>
              </p:ext>
            </p:extLst>
          </p:nvPr>
        </p:nvGraphicFramePr>
        <p:xfrm>
          <a:off x="1" y="4398726"/>
          <a:ext cx="9036496" cy="140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1" name="Equazione" r:id="rId19" imgW="5308560" imgH="825480" progId="Equation.3">
                  <p:embed/>
                </p:oleObj>
              </mc:Choice>
              <mc:Fallback>
                <p:oleObj name="Equazione" r:id="rId19" imgW="5308560" imgH="825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4398726"/>
                        <a:ext cx="9036496" cy="1406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97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6516216" y="692696"/>
            <a:ext cx="504056" cy="576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ttangolo 5"/>
          <p:cNvSpPr/>
          <p:nvPr/>
        </p:nvSpPr>
        <p:spPr>
          <a:xfrm>
            <a:off x="2123728" y="692696"/>
            <a:ext cx="1728192" cy="576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1054452"/>
              </p:ext>
            </p:extLst>
          </p:nvPr>
        </p:nvGraphicFramePr>
        <p:xfrm>
          <a:off x="0" y="620688"/>
          <a:ext cx="9036050" cy="140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3" name="Equazione" r:id="rId3" imgW="5308560" imgH="825480" progId="Equation.3">
                  <p:embed/>
                </p:oleObj>
              </mc:Choice>
              <mc:Fallback>
                <p:oleObj name="Equazione" r:id="rId3" imgW="5308560" imgH="825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0688"/>
                        <a:ext cx="9036050" cy="140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6969823"/>
              </p:ext>
            </p:extLst>
          </p:nvPr>
        </p:nvGraphicFramePr>
        <p:xfrm>
          <a:off x="3131840" y="2492896"/>
          <a:ext cx="2400300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4" name="Equazione" r:id="rId5" imgW="1409400" imgH="393480" progId="Equation.3">
                  <p:embed/>
                </p:oleObj>
              </mc:Choice>
              <mc:Fallback>
                <p:oleObj name="Equazione" r:id="rId5" imgW="1409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2492896"/>
                        <a:ext cx="2400300" cy="671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868065"/>
              </p:ext>
            </p:extLst>
          </p:nvPr>
        </p:nvGraphicFramePr>
        <p:xfrm>
          <a:off x="1043608" y="3717032"/>
          <a:ext cx="6706211" cy="14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5" name="Equazione" r:id="rId7" imgW="2958840" imgH="622080" progId="Equation.3">
                  <p:embed/>
                </p:oleObj>
              </mc:Choice>
              <mc:Fallback>
                <p:oleObj name="Equazione" r:id="rId7" imgW="2958840" imgH="622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3717032"/>
                        <a:ext cx="6706211" cy="141227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6300192" y="5229200"/>
            <a:ext cx="1420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Formula 2.63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57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5754657"/>
              </p:ext>
            </p:extLst>
          </p:nvPr>
        </p:nvGraphicFramePr>
        <p:xfrm>
          <a:off x="1308100" y="908050"/>
          <a:ext cx="6070600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7" name="Equazione" r:id="rId3" imgW="3085920" imgH="622080" progId="Equation.3">
                  <p:embed/>
                </p:oleObj>
              </mc:Choice>
              <mc:Fallback>
                <p:oleObj name="Equazione" r:id="rId3" imgW="3085920" imgH="6220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08100" y="908050"/>
                        <a:ext cx="6070600" cy="1225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303170" y="260648"/>
            <a:ext cx="4161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Mettiamoci in un semiconduttore di tipo n</a:t>
            </a:r>
            <a:endParaRPr lang="en-US" dirty="0"/>
          </a:p>
        </p:txBody>
      </p:sp>
      <p:grpSp>
        <p:nvGrpSpPr>
          <p:cNvPr id="11" name="Gruppo 10"/>
          <p:cNvGrpSpPr/>
          <p:nvPr/>
        </p:nvGrpSpPr>
        <p:grpSpPr>
          <a:xfrm>
            <a:off x="251779" y="2398001"/>
            <a:ext cx="6357062" cy="454935"/>
            <a:chOff x="303170" y="2767333"/>
            <a:chExt cx="6357062" cy="454935"/>
          </a:xfrm>
        </p:grpSpPr>
        <p:sp>
          <p:nvSpPr>
            <p:cNvPr id="6" name="CasellaDiTesto 5"/>
            <p:cNvSpPr txBox="1"/>
            <p:nvPr/>
          </p:nvSpPr>
          <p:spPr>
            <a:xfrm>
              <a:off x="303170" y="2852936"/>
              <a:ext cx="3146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Mettiamoci in debole iniezione </a:t>
              </a:r>
              <a:endParaRPr lang="en-US" dirty="0"/>
            </a:p>
          </p:txBody>
        </p:sp>
        <p:graphicFrame>
          <p:nvGraphicFramePr>
            <p:cNvPr id="7" name="Oggetto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67675603"/>
                </p:ext>
              </p:extLst>
            </p:nvPr>
          </p:nvGraphicFramePr>
          <p:xfrm>
            <a:off x="3779912" y="2767333"/>
            <a:ext cx="2880320" cy="4456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98" name="Equazione" r:id="rId5" imgW="1396800" imgH="215640" progId="Equation.3">
                    <p:embed/>
                  </p:oleObj>
                </mc:Choice>
                <mc:Fallback>
                  <p:oleObj name="Equazione" r:id="rId5" imgW="1396800" imgH="2156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779912" y="2767333"/>
                          <a:ext cx="2880320" cy="44562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uppo 11"/>
          <p:cNvGrpSpPr/>
          <p:nvPr/>
        </p:nvGrpSpPr>
        <p:grpSpPr>
          <a:xfrm>
            <a:off x="251779" y="3054791"/>
            <a:ext cx="6998631" cy="374209"/>
            <a:chOff x="467544" y="3712155"/>
            <a:chExt cx="6998631" cy="374209"/>
          </a:xfrm>
        </p:grpSpPr>
        <p:sp>
          <p:nvSpPr>
            <p:cNvPr id="8" name="CasellaDiTesto 7"/>
            <p:cNvSpPr txBox="1"/>
            <p:nvPr/>
          </p:nvSpPr>
          <p:spPr>
            <a:xfrm>
              <a:off x="467544" y="3717032"/>
              <a:ext cx="614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e</a:t>
              </a:r>
              <a:r>
                <a:rPr lang="it-IT" dirty="0" smtClean="0"/>
                <a:t> consideriamo trappole «cattivissime», ossia assai profonde : </a:t>
              </a:r>
              <a:endParaRPr lang="en-US" dirty="0"/>
            </a:p>
          </p:txBody>
        </p:sp>
        <p:graphicFrame>
          <p:nvGraphicFramePr>
            <p:cNvPr id="9" name="Oggetto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98591618"/>
                </p:ext>
              </p:extLst>
            </p:nvPr>
          </p:nvGraphicFramePr>
          <p:xfrm>
            <a:off x="6643509" y="3712155"/>
            <a:ext cx="822666" cy="3742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99" name="Equazione" r:id="rId7" imgW="419040" imgH="190440" progId="Equation.3">
                    <p:embed/>
                  </p:oleObj>
                </mc:Choice>
                <mc:Fallback>
                  <p:oleObj name="Equazione" r:id="rId7" imgW="419040" imgH="1904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643509" y="3712155"/>
                          <a:ext cx="822666" cy="37420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5268260"/>
              </p:ext>
            </p:extLst>
          </p:nvPr>
        </p:nvGraphicFramePr>
        <p:xfrm>
          <a:off x="2843808" y="3429000"/>
          <a:ext cx="5484891" cy="1165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0" name="Equazione" r:id="rId9" imgW="2933640" imgH="622080" progId="Equation.3">
                  <p:embed/>
                </p:oleObj>
              </mc:Choice>
              <mc:Fallback>
                <p:oleObj name="Equazione" r:id="rId9" imgW="2933640" imgH="6220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843808" y="3429000"/>
                        <a:ext cx="5484891" cy="11653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365455"/>
              </p:ext>
            </p:extLst>
          </p:nvPr>
        </p:nvGraphicFramePr>
        <p:xfrm>
          <a:off x="755576" y="4869160"/>
          <a:ext cx="6124119" cy="92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1" name="Equazione" r:id="rId11" imgW="2603160" imgH="393480" progId="Equation.3">
                  <p:embed/>
                </p:oleObj>
              </mc:Choice>
              <mc:Fallback>
                <p:oleObj name="Equazione" r:id="rId11" imgW="2603160" imgH="393480" progId="Equation.3">
                  <p:embed/>
                  <p:pic>
                    <p:nvPicPr>
                      <p:cNvPr id="0" name="Ogget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4869160"/>
                        <a:ext cx="6124119" cy="928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sellaDiTesto 13"/>
          <p:cNvSpPr txBox="1"/>
          <p:nvPr/>
        </p:nvSpPr>
        <p:spPr>
          <a:xfrm>
            <a:off x="683568" y="5742548"/>
            <a:ext cx="690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Tasso</a:t>
            </a:r>
            <a:endParaRPr lang="en-US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5702246" y="5620066"/>
            <a:ext cx="871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densità</a:t>
            </a:r>
            <a:endParaRPr lang="en-US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4633746" y="5620066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</a:t>
            </a:r>
            <a:r>
              <a:rPr lang="it-IT" baseline="30000" dirty="0" smtClean="0"/>
              <a:t>-1</a:t>
            </a:r>
            <a:endParaRPr lang="en-US" baseline="30000" dirty="0"/>
          </a:p>
        </p:txBody>
      </p:sp>
      <p:grpSp>
        <p:nvGrpSpPr>
          <p:cNvPr id="2" name="Gruppo 1"/>
          <p:cNvGrpSpPr/>
          <p:nvPr/>
        </p:nvGrpSpPr>
        <p:grpSpPr>
          <a:xfrm>
            <a:off x="2484174" y="5832879"/>
            <a:ext cx="6627956" cy="1022590"/>
            <a:chOff x="2484174" y="5832879"/>
            <a:chExt cx="6627956" cy="1022590"/>
          </a:xfrm>
        </p:grpSpPr>
        <p:graphicFrame>
          <p:nvGraphicFramePr>
            <p:cNvPr id="17" name="Oggetto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70238562"/>
                </p:ext>
              </p:extLst>
            </p:nvPr>
          </p:nvGraphicFramePr>
          <p:xfrm>
            <a:off x="7100776" y="5832879"/>
            <a:ext cx="2011354" cy="10225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02" name="Equazione" r:id="rId13" imgW="774360" imgH="393480" progId="Equation.3">
                    <p:embed/>
                  </p:oleObj>
                </mc:Choice>
                <mc:Fallback>
                  <p:oleObj name="Equazione" r:id="rId13" imgW="774360" imgH="3934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7100776" y="5832879"/>
                          <a:ext cx="2011354" cy="1022590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CasellaDiTesto 17"/>
            <p:cNvSpPr txBox="1"/>
            <p:nvPr/>
          </p:nvSpPr>
          <p:spPr>
            <a:xfrm>
              <a:off x="2484174" y="6111880"/>
              <a:ext cx="4685788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Tempo di vita di ricombinazione per le lacune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3962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068967"/>
              </p:ext>
            </p:extLst>
          </p:nvPr>
        </p:nvGraphicFramePr>
        <p:xfrm>
          <a:off x="592591" y="908720"/>
          <a:ext cx="2897188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6" name="Equazione" r:id="rId3" imgW="1231560" imgH="215640" progId="Equation.3">
                  <p:embed/>
                </p:oleObj>
              </mc:Choice>
              <mc:Fallback>
                <p:oleObj name="Equazione" r:id="rId3" imgW="1231560" imgH="215640" progId="Equation.3">
                  <p:embed/>
                  <p:pic>
                    <p:nvPicPr>
                      <p:cNvPr id="0" name="Oggetto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591" y="908720"/>
                        <a:ext cx="2897188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611560" y="332656"/>
            <a:ext cx="3511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Se mettiamo assieme le espressioni</a:t>
            </a:r>
            <a:endParaRPr lang="en-US" dirty="0"/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839212"/>
              </p:ext>
            </p:extLst>
          </p:nvPr>
        </p:nvGraphicFramePr>
        <p:xfrm>
          <a:off x="562983" y="1484784"/>
          <a:ext cx="1804282" cy="916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7" name="Equazione" r:id="rId5" imgW="774360" imgH="393480" progId="Equation.3">
                  <p:embed/>
                </p:oleObj>
              </mc:Choice>
              <mc:Fallback>
                <p:oleObj name="Equazione" r:id="rId5" imgW="77436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2983" y="1484784"/>
                        <a:ext cx="1804282" cy="916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4860032" y="1412776"/>
            <a:ext cx="1161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otteniamo</a:t>
            </a:r>
            <a:endParaRPr lang="en-US" dirty="0"/>
          </a:p>
        </p:txBody>
      </p:sp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866161"/>
              </p:ext>
            </p:extLst>
          </p:nvPr>
        </p:nvGraphicFramePr>
        <p:xfrm>
          <a:off x="6588125" y="1133475"/>
          <a:ext cx="1762125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8" name="Equazione" r:id="rId7" imgW="749160" imgH="393480" progId="Equation.3">
                  <p:embed/>
                </p:oleObj>
              </mc:Choice>
              <mc:Fallback>
                <p:oleObj name="Equazione" r:id="rId7" imgW="749160" imgH="393480" progId="Equation.3">
                  <p:embed/>
                  <p:pic>
                    <p:nvPicPr>
                      <p:cNvPr id="0" name="Ogget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1133475"/>
                        <a:ext cx="1762125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1835696" y="2780928"/>
            <a:ext cx="7308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Ossia, la STESSA espressione del tasso di ricombinazione che abbiamo  trovato per  la ricombinazione diretta.</a:t>
            </a:r>
          </a:p>
          <a:p>
            <a:endParaRPr lang="it-IT" dirty="0"/>
          </a:p>
          <a:p>
            <a:r>
              <a:rPr lang="it-IT" dirty="0" smtClean="0"/>
              <a:t>Cambia solo la definizione di tempo di vita dei minoritari, determinato NON da quanti sono i maggioritari, ma da quante sono le trappole.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0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39552" y="548680"/>
            <a:ext cx="8604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Torniamo alla espressione completa per vedere cosa cambia al variare della energia delle trappole</a:t>
            </a:r>
            <a:endParaRPr lang="en-US" dirty="0"/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430713"/>
              </p:ext>
            </p:extLst>
          </p:nvPr>
        </p:nvGraphicFramePr>
        <p:xfrm>
          <a:off x="1331640" y="1195011"/>
          <a:ext cx="6070600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0" name="Equazione" r:id="rId3" imgW="3085920" imgH="622080" progId="Equation.3">
                  <p:embed/>
                </p:oleObj>
              </mc:Choice>
              <mc:Fallback>
                <p:oleObj name="Equazione" r:id="rId3" imgW="3085920" imgH="622080" progId="Equation.3">
                  <p:embed/>
                  <p:pic>
                    <p:nvPicPr>
                      <p:cNvPr id="0" name="Ogget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195011"/>
                        <a:ext cx="6070600" cy="122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539552" y="2708920"/>
            <a:ext cx="3072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Per semplicità ipotizziamo che </a:t>
            </a:r>
            <a:endParaRPr lang="en-US" dirty="0"/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971385"/>
              </p:ext>
            </p:extLst>
          </p:nvPr>
        </p:nvGraphicFramePr>
        <p:xfrm>
          <a:off x="4155182" y="2708920"/>
          <a:ext cx="1373188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1" name="Equazione" r:id="rId5" imgW="749160" imgH="215640" progId="Equation.3">
                  <p:embed/>
                </p:oleObj>
              </mc:Choice>
              <mc:Fallback>
                <p:oleObj name="Equazione" r:id="rId5" imgW="74916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55182" y="2708920"/>
                        <a:ext cx="1373188" cy="395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695739"/>
              </p:ext>
            </p:extLst>
          </p:nvPr>
        </p:nvGraphicFramePr>
        <p:xfrm>
          <a:off x="2006501" y="3501008"/>
          <a:ext cx="5670550" cy="232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2" name="Equazione" r:id="rId7" imgW="2882880" imgH="1180800" progId="Equation.3">
                  <p:embed/>
                </p:oleObj>
              </mc:Choice>
              <mc:Fallback>
                <p:oleObj name="Equazione" r:id="rId7" imgW="2882880" imgH="1180800" progId="Equation.3">
                  <p:embed/>
                  <p:pic>
                    <p:nvPicPr>
                      <p:cNvPr id="0" name="Ogget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501" y="3501008"/>
                        <a:ext cx="5670550" cy="2325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001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803356"/>
              </p:ext>
            </p:extLst>
          </p:nvPr>
        </p:nvGraphicFramePr>
        <p:xfrm>
          <a:off x="4932040" y="158671"/>
          <a:ext cx="3422650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5" name="Equazione" r:id="rId3" imgW="1739880" imgH="583920" progId="Equation.3">
                  <p:embed/>
                </p:oleObj>
              </mc:Choice>
              <mc:Fallback>
                <p:oleObj name="Equazione" r:id="rId3" imgW="1739880" imgH="583920" progId="Equation.3">
                  <p:embed/>
                  <p:pic>
                    <p:nvPicPr>
                      <p:cNvPr id="0" name="Oggetto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158671"/>
                        <a:ext cx="3422650" cy="114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395536" y="548680"/>
            <a:ext cx="3718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Riportiamo il risultato e analizziamolo</a:t>
            </a:r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56769" y="1739071"/>
            <a:ext cx="2755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 debole iniezione (</a:t>
            </a:r>
            <a:r>
              <a:rPr lang="it-IT" dirty="0" err="1" smtClean="0"/>
              <a:t>n</a:t>
            </a:r>
            <a:r>
              <a:rPr lang="it-IT" baseline="-25000" dirty="0" err="1" smtClean="0"/>
              <a:t>n</a:t>
            </a:r>
            <a:r>
              <a:rPr lang="it-IT" dirty="0" smtClean="0"/>
              <a:t>=n</a:t>
            </a:r>
            <a:r>
              <a:rPr lang="it-IT" baseline="-25000" dirty="0" smtClean="0"/>
              <a:t>n0</a:t>
            </a:r>
            <a:r>
              <a:rPr lang="it-IT" dirty="0" smtClean="0"/>
              <a:t>)</a:t>
            </a:r>
            <a:endParaRPr lang="en-US" dirty="0"/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8586301"/>
              </p:ext>
            </p:extLst>
          </p:nvPr>
        </p:nvGraphicFramePr>
        <p:xfrm>
          <a:off x="3551238" y="1519238"/>
          <a:ext cx="4022725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6" name="Equazione" r:id="rId5" imgW="2044440" imgH="558720" progId="Equation.3">
                  <p:embed/>
                </p:oleObj>
              </mc:Choice>
              <mc:Fallback>
                <p:oleObj name="Equazione" r:id="rId5" imgW="2044440" imgH="558720" progId="Equation.3">
                  <p:embed/>
                  <p:pic>
                    <p:nvPicPr>
                      <p:cNvPr id="0" name="Ogget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1238" y="1519238"/>
                        <a:ext cx="4022725" cy="110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256769" y="3140968"/>
            <a:ext cx="8590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 quindi il tempo di vita di ricombinazione in funzione della energia delle trappole diventa</a:t>
            </a:r>
            <a:endParaRPr lang="en-US" dirty="0"/>
          </a:p>
        </p:txBody>
      </p:sp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8538248"/>
              </p:ext>
            </p:extLst>
          </p:nvPr>
        </p:nvGraphicFramePr>
        <p:xfrm>
          <a:off x="3211513" y="3848100"/>
          <a:ext cx="2998787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7" name="Equazione" r:id="rId7" imgW="1523880" imgH="571320" progId="Equation.3">
                  <p:embed/>
                </p:oleObj>
              </mc:Choice>
              <mc:Fallback>
                <p:oleObj name="Equazione" r:id="rId7" imgW="1523880" imgH="571320" progId="Equation.3">
                  <p:embed/>
                  <p:pic>
                    <p:nvPicPr>
                      <p:cNvPr id="0" name="Ogget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1513" y="3848100"/>
                        <a:ext cx="2998787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467545" y="5229200"/>
            <a:ext cx="8676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Osserviamo che </a:t>
            </a:r>
            <a:r>
              <a:rPr lang="it-IT" dirty="0" err="1" smtClean="0"/>
              <a:t>finchè</a:t>
            </a:r>
            <a:r>
              <a:rPr lang="it-IT" dirty="0" smtClean="0"/>
              <a:t> E</a:t>
            </a:r>
            <a:r>
              <a:rPr lang="it-IT" baseline="-25000" dirty="0" smtClean="0"/>
              <a:t>t</a:t>
            </a:r>
            <a:r>
              <a:rPr lang="it-IT" dirty="0" smtClean="0"/>
              <a:t> è prossimo a E</a:t>
            </a:r>
            <a:r>
              <a:rPr lang="it-IT" baseline="-25000" dirty="0" smtClean="0"/>
              <a:t>i</a:t>
            </a:r>
            <a:r>
              <a:rPr lang="it-IT" dirty="0" smtClean="0"/>
              <a:t>, il coseno iperbolico è prossimo a 1.</a:t>
            </a:r>
          </a:p>
          <a:p>
            <a:r>
              <a:rPr lang="it-IT" dirty="0" smtClean="0"/>
              <a:t>Visto che ragionevolmente il rapporto n</a:t>
            </a:r>
            <a:r>
              <a:rPr lang="it-IT" baseline="-25000" dirty="0" smtClean="0"/>
              <a:t>i</a:t>
            </a:r>
            <a:r>
              <a:rPr lang="it-IT" dirty="0" smtClean="0"/>
              <a:t>/n</a:t>
            </a:r>
            <a:r>
              <a:rPr lang="it-IT" baseline="-25000" dirty="0" smtClean="0"/>
              <a:t>n0</a:t>
            </a:r>
            <a:r>
              <a:rPr lang="it-IT" dirty="0" smtClean="0"/>
              <a:t> è piccolissimo, il numeratore è essenzialmente uguale a 1.</a:t>
            </a:r>
          </a:p>
          <a:p>
            <a:r>
              <a:rPr lang="it-IT" dirty="0" smtClean="0"/>
              <a:t>Il tempo di vita di ricombinazione da trappole resta assestato al suo minimo valore (vita breve dei minoritari)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40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740676"/>
              </p:ext>
            </p:extLst>
          </p:nvPr>
        </p:nvGraphicFramePr>
        <p:xfrm>
          <a:off x="4932040" y="158671"/>
          <a:ext cx="3422650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8" name="Equazione" r:id="rId3" imgW="1739880" imgH="583920" progId="Equation.3">
                  <p:embed/>
                </p:oleObj>
              </mc:Choice>
              <mc:Fallback>
                <p:oleObj name="Equazione" r:id="rId3" imgW="1739880" imgH="583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158671"/>
                        <a:ext cx="3422650" cy="114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395536" y="548680"/>
            <a:ext cx="3692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Torniamo alla equazione più generale</a:t>
            </a:r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95537" y="1259468"/>
            <a:ext cx="8640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 consideriamo una regione in cui siamo riusciti a svuotare di tutti gli elettroni e tutte le lacune il materiale.</a:t>
            </a:r>
          </a:p>
          <a:p>
            <a:endParaRPr lang="it-IT" dirty="0"/>
          </a:p>
          <a:p>
            <a:r>
              <a:rPr lang="it-IT" dirty="0" smtClean="0"/>
              <a:t>Questo succederà davvero nel cuore del dispositivo cardine di tutti i dispositivi: la giunzione </a:t>
            </a:r>
            <a:r>
              <a:rPr lang="it-IT" dirty="0" err="1" smtClean="0"/>
              <a:t>pn</a:t>
            </a:r>
            <a:r>
              <a:rPr lang="it-IT" dirty="0" smtClean="0"/>
              <a:t>.</a:t>
            </a:r>
            <a:endParaRPr lang="en-US" dirty="0"/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632844"/>
              </p:ext>
            </p:extLst>
          </p:nvPr>
        </p:nvGraphicFramePr>
        <p:xfrm>
          <a:off x="720725" y="2843213"/>
          <a:ext cx="7993063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9" name="Equazione" r:id="rId5" imgW="4063680" imgH="583920" progId="Equation.3">
                  <p:embed/>
                </p:oleObj>
              </mc:Choice>
              <mc:Fallback>
                <p:oleObj name="Equazione" r:id="rId5" imgW="4063680" imgH="583920" progId="Equation.3">
                  <p:embed/>
                  <p:pic>
                    <p:nvPicPr>
                      <p:cNvPr id="0" name="Ogget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725" y="2843213"/>
                        <a:ext cx="7993063" cy="114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611560" y="4139788"/>
            <a:ext cx="4404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Possiamo riscrivere questa espressione come</a:t>
            </a:r>
            <a:endParaRPr lang="en-US" dirty="0"/>
          </a:p>
        </p:txBody>
      </p:sp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5679268"/>
              </p:ext>
            </p:extLst>
          </p:nvPr>
        </p:nvGraphicFramePr>
        <p:xfrm>
          <a:off x="239713" y="4508500"/>
          <a:ext cx="5146675" cy="144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0" name="Equazione" r:id="rId7" imgW="2616120" imgH="736560" progId="Equation.3">
                  <p:embed/>
                </p:oleObj>
              </mc:Choice>
              <mc:Fallback>
                <p:oleObj name="Equazione" r:id="rId7" imgW="2616120" imgH="736560" progId="Equation.3">
                  <p:embed/>
                  <p:pic>
                    <p:nvPicPr>
                      <p:cNvPr id="0" name="Ogget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13" y="4508500"/>
                        <a:ext cx="5146675" cy="144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o 1"/>
          <p:cNvGrpSpPr/>
          <p:nvPr/>
        </p:nvGrpSpPr>
        <p:grpSpPr>
          <a:xfrm>
            <a:off x="5580112" y="2552130"/>
            <a:ext cx="2953116" cy="617546"/>
            <a:chOff x="5580112" y="2552130"/>
            <a:chExt cx="2953116" cy="617546"/>
          </a:xfrm>
        </p:grpSpPr>
        <p:sp>
          <p:nvSpPr>
            <p:cNvPr id="10" name="CasellaDiTesto 9"/>
            <p:cNvSpPr txBox="1"/>
            <p:nvPr/>
          </p:nvSpPr>
          <p:spPr>
            <a:xfrm>
              <a:off x="5580112" y="2552130"/>
              <a:ext cx="2953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RICOMBINAZIONE NEGATIVA!</a:t>
              </a:r>
              <a:endParaRPr lang="en-US" dirty="0"/>
            </a:p>
          </p:txBody>
        </p:sp>
        <p:cxnSp>
          <p:nvCxnSpPr>
            <p:cNvPr id="12" name="Connettore 2 11"/>
            <p:cNvCxnSpPr/>
            <p:nvPr/>
          </p:nvCxnSpPr>
          <p:spPr>
            <a:xfrm>
              <a:off x="5756724" y="2950170"/>
              <a:ext cx="72008" cy="21950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CasellaDiTesto 12"/>
          <p:cNvSpPr txBox="1"/>
          <p:nvPr/>
        </p:nvSpPr>
        <p:spPr>
          <a:xfrm>
            <a:off x="5148064" y="5229200"/>
            <a:ext cx="644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dove</a:t>
            </a:r>
            <a:endParaRPr lang="en-US" dirty="0"/>
          </a:p>
        </p:txBody>
      </p:sp>
      <p:graphicFrame>
        <p:nvGraphicFramePr>
          <p:cNvPr id="14" name="Ogget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4050577"/>
              </p:ext>
            </p:extLst>
          </p:nvPr>
        </p:nvGraphicFramePr>
        <p:xfrm>
          <a:off x="6339388" y="4396794"/>
          <a:ext cx="2670175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1" name="Equazione" r:id="rId9" imgW="1269720" imgH="571320" progId="Equation.3">
                  <p:embed/>
                </p:oleObj>
              </mc:Choice>
              <mc:Fallback>
                <p:oleObj name="Equazione" r:id="rId9" imgW="1269720" imgH="5713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339388" y="4396794"/>
                        <a:ext cx="2670175" cy="1201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asellaDiTesto 14"/>
          <p:cNvSpPr txBox="1"/>
          <p:nvPr/>
        </p:nvSpPr>
        <p:spPr>
          <a:xfrm>
            <a:off x="395537" y="6021288"/>
            <a:ext cx="8280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Le trappole non distruggono ma CREANO portatori, con un tempo caratteristico </a:t>
            </a:r>
            <a:r>
              <a:rPr lang="it-IT" dirty="0" smtClean="0">
                <a:latin typeface="Symbol" panose="05050102010706020507" pitchFamily="18" charset="2"/>
              </a:rPr>
              <a:t>t</a:t>
            </a:r>
            <a:r>
              <a:rPr lang="it-IT" baseline="-25000" dirty="0" smtClean="0"/>
              <a:t>g</a:t>
            </a:r>
            <a:r>
              <a:rPr lang="it-IT" dirty="0" smtClean="0"/>
              <a:t>, che chiamiamo tempo di generazione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04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3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5" t="29427" r="25622" b="9375"/>
          <a:stretch/>
        </p:blipFill>
        <p:spPr bwMode="auto">
          <a:xfrm>
            <a:off x="1181100" y="104408"/>
            <a:ext cx="678180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6588223" y="32400"/>
            <a:ext cx="375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E</a:t>
            </a:r>
            <a:r>
              <a:rPr lang="it-IT" b="1" baseline="-25000" dirty="0" smtClean="0">
                <a:solidFill>
                  <a:srgbClr val="FF0000"/>
                </a:solidFill>
              </a:rPr>
              <a:t>C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339752" y="38991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E</a:t>
            </a:r>
            <a:r>
              <a:rPr lang="it-IT" b="1" baseline="-25000" dirty="0" smtClean="0">
                <a:solidFill>
                  <a:srgbClr val="FF0000"/>
                </a:solidFill>
              </a:rPr>
              <a:t>V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508039" y="45582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E</a:t>
            </a:r>
            <a:r>
              <a:rPr lang="it-IT" b="1" baseline="-25000" dirty="0" smtClean="0">
                <a:solidFill>
                  <a:srgbClr val="FF0000"/>
                </a:solidFill>
              </a:rPr>
              <a:t>i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 flipV="1">
            <a:off x="4633375" y="414914"/>
            <a:ext cx="0" cy="3145878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po 13"/>
          <p:cNvGrpSpPr/>
          <p:nvPr/>
        </p:nvGrpSpPr>
        <p:grpSpPr>
          <a:xfrm>
            <a:off x="2533876" y="401732"/>
            <a:ext cx="4242315" cy="3159060"/>
            <a:chOff x="2533876" y="701988"/>
            <a:chExt cx="4242315" cy="3159060"/>
          </a:xfrm>
        </p:grpSpPr>
        <p:sp>
          <p:nvSpPr>
            <p:cNvPr id="11" name="CasellaDiTesto 10"/>
            <p:cNvSpPr txBox="1"/>
            <p:nvPr/>
          </p:nvSpPr>
          <p:spPr>
            <a:xfrm rot="5400000">
              <a:off x="5481574" y="2103443"/>
              <a:ext cx="1843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rgbClr val="FF0000"/>
                  </a:solidFill>
                </a:rPr>
                <a:t>Trappole = </a:t>
              </a:r>
              <a:r>
                <a:rPr lang="it-IT" dirty="0" err="1" smtClean="0">
                  <a:solidFill>
                    <a:srgbClr val="FF0000"/>
                  </a:solidFill>
                </a:rPr>
                <a:t>donori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" name="CasellaDiTesto 12"/>
            <p:cNvSpPr txBox="1"/>
            <p:nvPr/>
          </p:nvSpPr>
          <p:spPr>
            <a:xfrm rot="5400000">
              <a:off x="1909899" y="2103443"/>
              <a:ext cx="2047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rgbClr val="FF0000"/>
                  </a:solidFill>
                </a:rPr>
                <a:t>Trappole = accettori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" name="Rettangolo 11"/>
            <p:cNvSpPr/>
            <p:nvPr/>
          </p:nvSpPr>
          <p:spPr>
            <a:xfrm>
              <a:off x="6124353" y="715170"/>
              <a:ext cx="651838" cy="314587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ttangolo 14"/>
            <p:cNvSpPr/>
            <p:nvPr/>
          </p:nvSpPr>
          <p:spPr>
            <a:xfrm>
              <a:off x="2533876" y="701988"/>
              <a:ext cx="651838" cy="314587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CasellaDiTesto 15"/>
          <p:cNvSpPr txBox="1"/>
          <p:nvPr/>
        </p:nvSpPr>
        <p:spPr>
          <a:xfrm>
            <a:off x="263163" y="4583516"/>
            <a:ext cx="6046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Le trappole a cui sono associati tempi di vita corti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u</a:t>
            </a:r>
            <a:r>
              <a:rPr lang="it-IT" dirty="0" smtClean="0"/>
              <a:t>ccidono i portatori quando ci sono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n</a:t>
            </a:r>
            <a:r>
              <a:rPr lang="it-IT" dirty="0" smtClean="0"/>
              <a:t>e generano casualmente (rumore) quando non ce ne sono</a:t>
            </a:r>
            <a:endParaRPr lang="en-US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382137" y="5909481"/>
            <a:ext cx="8625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 droganti (</a:t>
            </a:r>
            <a:r>
              <a:rPr lang="it-IT" dirty="0" err="1" smtClean="0"/>
              <a:t>donori</a:t>
            </a:r>
            <a:r>
              <a:rPr lang="it-IT" dirty="0" smtClean="0"/>
              <a:t> e accettori) sono trappole con bassissimi effetti di generazione e ricombinazione. Sono in pratica stabilmente e </a:t>
            </a:r>
            <a:r>
              <a:rPr lang="it-IT" smtClean="0"/>
              <a:t>totalmente ionizzati.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41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Ricombinazione superficiale</a:t>
            </a:r>
            <a:br>
              <a:rPr lang="it-IT" dirty="0" smtClean="0"/>
            </a:br>
            <a:r>
              <a:rPr lang="it-IT" dirty="0" smtClean="0"/>
              <a:t>§2.4.3</a:t>
            </a:r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67545" y="1851378"/>
            <a:ext cx="86764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Si tratta della ricombinazione indiretta concentrata alla superficie.</a:t>
            </a:r>
          </a:p>
          <a:p>
            <a:endParaRPr lang="it-IT" dirty="0"/>
          </a:p>
          <a:p>
            <a:r>
              <a:rPr lang="it-IT" dirty="0" smtClean="0"/>
              <a:t>Fisicamente, questo ha senso perché la superficie è un luogo di altissima densità di difetti.</a:t>
            </a:r>
          </a:p>
          <a:p>
            <a:endParaRPr lang="it-IT" dirty="0"/>
          </a:p>
          <a:p>
            <a:r>
              <a:rPr lang="it-IT" dirty="0" smtClean="0"/>
              <a:t>Il suo comportamento, in termine di ricombinazione si studia ripetendo TUTTI i passaggi svolti per il paragrafo 2.4.2 sulla ricombinazione indiretta, con UNA SOLA VARIANTE:</a:t>
            </a:r>
          </a:p>
          <a:p>
            <a:endParaRPr lang="it-IT" dirty="0"/>
          </a:p>
          <a:p>
            <a:r>
              <a:rPr lang="it-IT" dirty="0" smtClean="0"/>
              <a:t>La densità  di trappole N</a:t>
            </a:r>
            <a:r>
              <a:rPr lang="it-IT" baseline="-25000" dirty="0" smtClean="0"/>
              <a:t>t</a:t>
            </a:r>
            <a:r>
              <a:rPr lang="it-IT" dirty="0" smtClean="0"/>
              <a:t> (cm</a:t>
            </a:r>
            <a:r>
              <a:rPr lang="it-IT" baseline="30000" dirty="0" smtClean="0"/>
              <a:t>-3</a:t>
            </a:r>
            <a:r>
              <a:rPr lang="it-IT" dirty="0" smtClean="0"/>
              <a:t>) </a:t>
            </a:r>
          </a:p>
          <a:p>
            <a:r>
              <a:rPr lang="it-IT" dirty="0" smtClean="0"/>
              <a:t>viene sostituita dalla densità </a:t>
            </a:r>
            <a:r>
              <a:rPr lang="it-IT" i="1" dirty="0" smtClean="0"/>
              <a:t>superficiale</a:t>
            </a:r>
            <a:r>
              <a:rPr lang="it-IT" dirty="0" smtClean="0"/>
              <a:t> di trappole </a:t>
            </a:r>
            <a:r>
              <a:rPr lang="it-IT" dirty="0" err="1" smtClean="0"/>
              <a:t>N</a:t>
            </a:r>
            <a:r>
              <a:rPr lang="it-IT" baseline="-25000" dirty="0" err="1" smtClean="0"/>
              <a:t>st</a:t>
            </a:r>
            <a:r>
              <a:rPr lang="it-IT" dirty="0" smtClean="0"/>
              <a:t> (cm</a:t>
            </a:r>
            <a:r>
              <a:rPr lang="it-IT" baseline="30000" dirty="0" smtClean="0"/>
              <a:t>-2</a:t>
            </a:r>
            <a:r>
              <a:rPr lang="it-IT" dirty="0" smtClean="0"/>
              <a:t>) </a:t>
            </a:r>
          </a:p>
          <a:p>
            <a:endParaRPr lang="it-IT" dirty="0"/>
          </a:p>
          <a:p>
            <a:r>
              <a:rPr lang="it-IT" dirty="0" smtClean="0"/>
              <a:t>Ne consegue che quello che noi abbiamo definito [tempo di vita di ricombinazione ]</a:t>
            </a:r>
            <a:r>
              <a:rPr lang="it-IT" baseline="30000" dirty="0" smtClean="0"/>
              <a:t>-1 </a:t>
            </a:r>
            <a:r>
              <a:rPr lang="it-IT" dirty="0" smtClean="0"/>
              <a:t>ora assume le dimensioni di una </a:t>
            </a:r>
            <a:r>
              <a:rPr lang="it-IT" i="1" dirty="0" smtClean="0"/>
              <a:t>velocità</a:t>
            </a:r>
            <a:r>
              <a:rPr lang="it-IT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84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1" t="2145" r="1941" b="1903"/>
          <a:stretch/>
        </p:blipFill>
        <p:spPr bwMode="auto">
          <a:xfrm>
            <a:off x="3500" y="-2180"/>
            <a:ext cx="5032139" cy="5088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5" t="8106" r="2491" b="3134"/>
          <a:stretch/>
        </p:blipFill>
        <p:spPr bwMode="auto">
          <a:xfrm>
            <a:off x="5359586" y="495698"/>
            <a:ext cx="3770212" cy="4092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uppo 4"/>
          <p:cNvGrpSpPr/>
          <p:nvPr/>
        </p:nvGrpSpPr>
        <p:grpSpPr>
          <a:xfrm>
            <a:off x="260881" y="5928609"/>
            <a:ext cx="8892480" cy="956775"/>
            <a:chOff x="260881" y="5624226"/>
            <a:chExt cx="8892480" cy="956775"/>
          </a:xfrm>
        </p:grpSpPr>
        <p:sp>
          <p:nvSpPr>
            <p:cNvPr id="2" name="CasellaDiTesto 1"/>
            <p:cNvSpPr txBox="1"/>
            <p:nvPr/>
          </p:nvSpPr>
          <p:spPr>
            <a:xfrm>
              <a:off x="260881" y="5624226"/>
              <a:ext cx="8892480" cy="92333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smtClean="0"/>
                <a:t>Un video «magico»: </a:t>
              </a:r>
            </a:p>
            <a:p>
              <a:pPr algn="ctr"/>
              <a:r>
                <a:rPr lang="it-IT" dirty="0" err="1" smtClean="0"/>
                <a:t>Haynes</a:t>
              </a:r>
              <a:r>
                <a:rPr lang="it-IT" dirty="0" smtClean="0"/>
                <a:t> e </a:t>
              </a:r>
              <a:r>
                <a:rPr lang="it-IT" dirty="0" err="1" smtClean="0"/>
                <a:t>Shockley</a:t>
              </a:r>
              <a:r>
                <a:rPr lang="it-IT" dirty="0" smtClean="0"/>
                <a:t>  in persona spiegano le misure di resistività, mobilità e diffusività!</a:t>
              </a:r>
            </a:p>
            <a:p>
              <a:pPr algn="ctr"/>
              <a:endParaRPr lang="en-US" dirty="0"/>
            </a:p>
          </p:txBody>
        </p:sp>
        <p:sp>
          <p:nvSpPr>
            <p:cNvPr id="3" name="Rettangolo 2"/>
            <p:cNvSpPr/>
            <p:nvPr/>
          </p:nvSpPr>
          <p:spPr>
            <a:xfrm>
              <a:off x="1979712" y="6211669"/>
              <a:ext cx="604867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hlinkClick r:id="rId4"/>
                </a:rPr>
                <a:t>https://</a:t>
              </a:r>
              <a:r>
                <a:rPr lang="en-US" dirty="0" smtClean="0">
                  <a:hlinkClick r:id="rId4"/>
                </a:rPr>
                <a:t>www.youtube.com/watch?v=Q7MDeKRHER8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p:grpSp>
        <p:nvGrpSpPr>
          <p:cNvPr id="8" name="Gruppo 7"/>
          <p:cNvGrpSpPr/>
          <p:nvPr/>
        </p:nvGrpSpPr>
        <p:grpSpPr>
          <a:xfrm>
            <a:off x="107504" y="5086028"/>
            <a:ext cx="9065687" cy="923330"/>
            <a:chOff x="107504" y="5086028"/>
            <a:chExt cx="9065687" cy="923330"/>
          </a:xfrm>
        </p:grpSpPr>
        <p:sp>
          <p:nvSpPr>
            <p:cNvPr id="6" name="CasellaDiTesto 5"/>
            <p:cNvSpPr txBox="1"/>
            <p:nvPr/>
          </p:nvSpPr>
          <p:spPr>
            <a:xfrm>
              <a:off x="107504" y="5086028"/>
              <a:ext cx="9065687" cy="923330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Una applet con la simulazione dell’esperimento. Provate a mettere E=0, e poi rimettete E = 100</a:t>
              </a:r>
            </a:p>
            <a:p>
              <a:endParaRPr lang="it-IT" dirty="0"/>
            </a:p>
            <a:p>
              <a:endParaRPr lang="en-US" dirty="0"/>
            </a:p>
          </p:txBody>
        </p:sp>
        <p:sp>
          <p:nvSpPr>
            <p:cNvPr id="4" name="Rettangolo 3"/>
            <p:cNvSpPr/>
            <p:nvPr/>
          </p:nvSpPr>
          <p:spPr>
            <a:xfrm>
              <a:off x="1259632" y="5516563"/>
              <a:ext cx="7173649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hlinkClick r:id="rId5"/>
                </a:rPr>
                <a:t>http://lamp.tu-graz.ac.at/~</a:t>
              </a:r>
              <a:r>
                <a:rPr lang="en-US" dirty="0" smtClean="0">
                  <a:hlinkClick r:id="rId5"/>
                </a:rPr>
                <a:t>hadley/psd/L5/hs.html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9698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5154794"/>
              </p:ext>
            </p:extLst>
          </p:nvPr>
        </p:nvGraphicFramePr>
        <p:xfrm>
          <a:off x="6086900" y="1494619"/>
          <a:ext cx="183197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2" name="Equazione" r:id="rId3" imgW="787320" imgH="215640" progId="Equation.3">
                  <p:embed/>
                </p:oleObj>
              </mc:Choice>
              <mc:Fallback>
                <p:oleObj name="Equazione" r:id="rId3" imgW="787320" imgH="215640" progId="Equation.3">
                  <p:embed/>
                  <p:pic>
                    <p:nvPicPr>
                      <p:cNvPr id="0" name="Ogget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6900" y="1494619"/>
                        <a:ext cx="1831975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2453087" y="149286"/>
            <a:ext cx="4237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Limitiamoci al caso delle trappole profonde</a:t>
            </a:r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545531" y="1956348"/>
            <a:ext cx="3030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Velocità  di ricombinazione superficiale</a:t>
            </a:r>
            <a:endParaRPr lang="en-US" sz="1400" dirty="0"/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674099"/>
              </p:ext>
            </p:extLst>
          </p:nvPr>
        </p:nvGraphicFramePr>
        <p:xfrm>
          <a:off x="1191360" y="1279597"/>
          <a:ext cx="18034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3" name="Equazione" r:id="rId5" imgW="774360" imgH="393480" progId="Equation.3">
                  <p:embed/>
                </p:oleObj>
              </mc:Choice>
              <mc:Fallback>
                <p:oleObj name="Equazione" r:id="rId5" imgW="774360" imgH="393480" progId="Equation.3">
                  <p:embed/>
                  <p:pic>
                    <p:nvPicPr>
                      <p:cNvPr id="0" name="Oggetto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1360" y="1279597"/>
                        <a:ext cx="1803400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1971385" y="818866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Corpo</a:t>
            </a:r>
            <a:endParaRPr lang="en-US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086900" y="818866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Superficie</a:t>
            </a:r>
            <a:endParaRPr lang="en-US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648142" y="2262635"/>
            <a:ext cx="1163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Tempo di vita</a:t>
            </a:r>
            <a:endParaRPr lang="en-US" sz="14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32273" y="3084394"/>
            <a:ext cx="3995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Questo entra nella definizione del </a:t>
            </a:r>
            <a:r>
              <a:rPr lang="it-IT" i="1" dirty="0" smtClean="0"/>
              <a:t>TASSO</a:t>
            </a:r>
            <a:endParaRPr lang="en-US" i="1" dirty="0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2815065"/>
              </p:ext>
            </p:extLst>
          </p:nvPr>
        </p:nvGraphicFramePr>
        <p:xfrm>
          <a:off x="1244751" y="3658310"/>
          <a:ext cx="1762125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4" name="Equazione" r:id="rId7" imgW="749160" imgH="393480" progId="Equation.3">
                  <p:embed/>
                </p:oleObj>
              </mc:Choice>
              <mc:Fallback>
                <p:oleObj name="Equazione" r:id="rId7" imgW="749160" imgH="393480" progId="Equation.3">
                  <p:embed/>
                  <p:pic>
                    <p:nvPicPr>
                      <p:cNvPr id="0" name="Oggetto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751" y="3658310"/>
                        <a:ext cx="1762125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asellaDiTesto 12"/>
          <p:cNvSpPr txBox="1"/>
          <p:nvPr/>
        </p:nvSpPr>
        <p:spPr>
          <a:xfrm>
            <a:off x="396046" y="4653044"/>
            <a:ext cx="3832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</a:t>
            </a:r>
            <a:r>
              <a:rPr lang="it-IT" dirty="0" smtClean="0"/>
              <a:t>he entra nella equazione di continuità</a:t>
            </a:r>
            <a:endParaRPr lang="en-US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5545531" y="3059668"/>
            <a:ext cx="2961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Questo definisce la grandezza</a:t>
            </a:r>
            <a:endParaRPr lang="en-US" dirty="0"/>
          </a:p>
        </p:txBody>
      </p:sp>
      <p:graphicFrame>
        <p:nvGraphicFramePr>
          <p:cNvPr id="15" name="Oggetto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4492539"/>
              </p:ext>
            </p:extLst>
          </p:nvPr>
        </p:nvGraphicFramePr>
        <p:xfrm>
          <a:off x="5108575" y="3933825"/>
          <a:ext cx="307657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5" name="Equazione" r:id="rId9" imgW="1307880" imgH="215640" progId="Equation.3">
                  <p:embed/>
                </p:oleObj>
              </mc:Choice>
              <mc:Fallback>
                <p:oleObj name="Equazione" r:id="rId9" imgW="1307880" imgH="215640" progId="Equation.3">
                  <p:embed/>
                  <p:pic>
                    <p:nvPicPr>
                      <p:cNvPr id="0" name="Oggetto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8575" y="3933825"/>
                        <a:ext cx="3076575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asellaDiTesto 15"/>
          <p:cNvSpPr txBox="1"/>
          <p:nvPr/>
        </p:nvSpPr>
        <p:spPr>
          <a:xfrm>
            <a:off x="6086900" y="4606877"/>
            <a:ext cx="157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</a:t>
            </a:r>
            <a:r>
              <a:rPr lang="it-IT" dirty="0" smtClean="0"/>
              <a:t>he è un </a:t>
            </a:r>
            <a:r>
              <a:rPr lang="it-IT" i="1" dirty="0" smtClean="0"/>
              <a:t>flusso</a:t>
            </a:r>
            <a:endParaRPr lang="en-US" i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4459146" y="5114709"/>
            <a:ext cx="4833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Moltiplicato per </a:t>
            </a:r>
            <a:r>
              <a:rPr lang="it-IT" i="1" dirty="0" smtClean="0"/>
              <a:t>q</a:t>
            </a:r>
            <a:r>
              <a:rPr lang="it-IT" dirty="0" smtClean="0"/>
              <a:t> diventa una densità di corrente</a:t>
            </a:r>
            <a:endParaRPr lang="en-US" dirty="0"/>
          </a:p>
        </p:txBody>
      </p:sp>
      <p:graphicFrame>
        <p:nvGraphicFramePr>
          <p:cNvPr id="18" name="Ogget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0100594"/>
              </p:ext>
            </p:extLst>
          </p:nvPr>
        </p:nvGraphicFramePr>
        <p:xfrm>
          <a:off x="4989513" y="5600700"/>
          <a:ext cx="33147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6" name="Equazione" r:id="rId11" imgW="1409400" imgH="215640" progId="Equation.3">
                  <p:embed/>
                </p:oleObj>
              </mc:Choice>
              <mc:Fallback>
                <p:oleObj name="Equazione" r:id="rId11" imgW="1409400" imgH="215640" progId="Equation.3">
                  <p:embed/>
                  <p:pic>
                    <p:nvPicPr>
                      <p:cNvPr id="0" name="Oggetto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9513" y="5600700"/>
                        <a:ext cx="33147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asellaDiTesto 18"/>
          <p:cNvSpPr txBox="1"/>
          <p:nvPr/>
        </p:nvSpPr>
        <p:spPr>
          <a:xfrm>
            <a:off x="4572001" y="6154298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Che diventa una CONDIZIONE AL CONTORNO sulla superficie considerata.</a:t>
            </a:r>
            <a:endParaRPr lang="en-US" dirty="0"/>
          </a:p>
        </p:txBody>
      </p:sp>
      <p:sp>
        <p:nvSpPr>
          <p:cNvPr id="20" name="Rettangolo 19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ttangolo 20"/>
          <p:cNvSpPr/>
          <p:nvPr/>
        </p:nvSpPr>
        <p:spPr>
          <a:xfrm>
            <a:off x="4572001" y="0"/>
            <a:ext cx="4572000" cy="685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3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51520" y="116632"/>
            <a:ext cx="59346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Esercizio paragrafo 2.5.2</a:t>
            </a:r>
          </a:p>
          <a:p>
            <a:r>
              <a:rPr lang="it-I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Portatori minoritari alla superficie</a:t>
            </a:r>
          </a:p>
        </p:txBody>
      </p:sp>
      <p:sp>
        <p:nvSpPr>
          <p:cNvPr id="5" name="Rettangolo 4"/>
          <p:cNvSpPr/>
          <p:nvPr/>
        </p:nvSpPr>
        <p:spPr>
          <a:xfrm>
            <a:off x="2411760" y="1268760"/>
            <a:ext cx="6732240" cy="792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uppo 10"/>
          <p:cNvGrpSpPr/>
          <p:nvPr/>
        </p:nvGrpSpPr>
        <p:grpSpPr>
          <a:xfrm>
            <a:off x="3059832" y="1037172"/>
            <a:ext cx="3888432" cy="627632"/>
            <a:chOff x="3059832" y="1037172"/>
            <a:chExt cx="3888432" cy="627632"/>
          </a:xfrm>
        </p:grpSpPr>
        <p:sp>
          <p:nvSpPr>
            <p:cNvPr id="6" name="Freccia in giù 5"/>
            <p:cNvSpPr/>
            <p:nvPr/>
          </p:nvSpPr>
          <p:spPr>
            <a:xfrm>
              <a:off x="3059832" y="1070739"/>
              <a:ext cx="360040" cy="59406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ccia in giù 6"/>
            <p:cNvSpPr/>
            <p:nvPr/>
          </p:nvSpPr>
          <p:spPr>
            <a:xfrm>
              <a:off x="3923928" y="1070738"/>
              <a:ext cx="360040" cy="59406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ccia in giù 7"/>
            <p:cNvSpPr/>
            <p:nvPr/>
          </p:nvSpPr>
          <p:spPr>
            <a:xfrm>
              <a:off x="4748366" y="1037172"/>
              <a:ext cx="360040" cy="59406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ccia in giù 8"/>
            <p:cNvSpPr/>
            <p:nvPr/>
          </p:nvSpPr>
          <p:spPr>
            <a:xfrm>
              <a:off x="5668175" y="1070739"/>
              <a:ext cx="360040" cy="59406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ccia in giù 9"/>
            <p:cNvSpPr/>
            <p:nvPr/>
          </p:nvSpPr>
          <p:spPr>
            <a:xfrm>
              <a:off x="6588224" y="1070736"/>
              <a:ext cx="360040" cy="59406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" name="Connettore 2 12"/>
          <p:cNvCxnSpPr/>
          <p:nvPr/>
        </p:nvCxnSpPr>
        <p:spPr>
          <a:xfrm>
            <a:off x="2411760" y="3429000"/>
            <a:ext cx="55446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flipV="1">
            <a:off x="2391277" y="2276872"/>
            <a:ext cx="0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2391277" y="3068960"/>
            <a:ext cx="556509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igura a mano libera 17"/>
          <p:cNvSpPr/>
          <p:nvPr/>
        </p:nvSpPr>
        <p:spPr>
          <a:xfrm>
            <a:off x="2410691" y="2685164"/>
            <a:ext cx="5209309" cy="404400"/>
          </a:xfrm>
          <a:custGeom>
            <a:avLst/>
            <a:gdLst>
              <a:gd name="connsiteX0" fmla="*/ 0 w 5209309"/>
              <a:gd name="connsiteY0" fmla="*/ 404400 h 404400"/>
              <a:gd name="connsiteX1" fmla="*/ 249382 w 5209309"/>
              <a:gd name="connsiteY1" fmla="*/ 155018 h 404400"/>
              <a:gd name="connsiteX2" fmla="*/ 803564 w 5209309"/>
              <a:gd name="connsiteY2" fmla="*/ 16472 h 404400"/>
              <a:gd name="connsiteX3" fmla="*/ 2175164 w 5209309"/>
              <a:gd name="connsiteY3" fmla="*/ 2618 h 404400"/>
              <a:gd name="connsiteX4" fmla="*/ 5209309 w 5209309"/>
              <a:gd name="connsiteY4" fmla="*/ 2618 h 40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9309" h="404400">
                <a:moveTo>
                  <a:pt x="0" y="404400"/>
                </a:moveTo>
                <a:cubicBezTo>
                  <a:pt x="57727" y="312036"/>
                  <a:pt x="115455" y="219673"/>
                  <a:pt x="249382" y="155018"/>
                </a:cubicBezTo>
                <a:cubicBezTo>
                  <a:pt x="383309" y="90363"/>
                  <a:pt x="482600" y="41872"/>
                  <a:pt x="803564" y="16472"/>
                </a:cubicBezTo>
                <a:cubicBezTo>
                  <a:pt x="1124528" y="-8928"/>
                  <a:pt x="2175164" y="2618"/>
                  <a:pt x="2175164" y="2618"/>
                </a:cubicBezTo>
                <a:lnTo>
                  <a:pt x="5209309" y="261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asellaDiTesto 22"/>
          <p:cNvSpPr txBox="1"/>
          <p:nvPr/>
        </p:nvSpPr>
        <p:spPr>
          <a:xfrm>
            <a:off x="7582303" y="3455163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x</a:t>
            </a:r>
            <a:endParaRPr lang="en-US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1979712" y="2276872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p</a:t>
            </a:r>
            <a:r>
              <a:rPr lang="it-IT" baseline="-25000" dirty="0" err="1" smtClean="0"/>
              <a:t>n</a:t>
            </a:r>
            <a:endParaRPr lang="en-US" baseline="-25000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7074" y="4879759"/>
            <a:ext cx="2229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Corrente di diffusione</a:t>
            </a:r>
            <a:endParaRPr lang="en-US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2482183" y="4879759"/>
            <a:ext cx="2738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Corrente di ricombinazione</a:t>
            </a:r>
            <a:endParaRPr lang="en-US" dirty="0"/>
          </a:p>
        </p:txBody>
      </p:sp>
      <p:grpSp>
        <p:nvGrpSpPr>
          <p:cNvPr id="35" name="Gruppo 34"/>
          <p:cNvGrpSpPr/>
          <p:nvPr/>
        </p:nvGrpSpPr>
        <p:grpSpPr>
          <a:xfrm>
            <a:off x="562091" y="3573016"/>
            <a:ext cx="7309599" cy="1313111"/>
            <a:chOff x="562091" y="3573016"/>
            <a:chExt cx="7309599" cy="1313111"/>
          </a:xfrm>
        </p:grpSpPr>
        <p:graphicFrame>
          <p:nvGraphicFramePr>
            <p:cNvPr id="20" name="Oggetto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77436752"/>
                </p:ext>
              </p:extLst>
            </p:nvPr>
          </p:nvGraphicFramePr>
          <p:xfrm>
            <a:off x="562091" y="4005064"/>
            <a:ext cx="4046537" cy="881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35" name="Equazione" r:id="rId3" imgW="1866600" imgH="406080" progId="Equation.3">
                    <p:embed/>
                  </p:oleObj>
                </mc:Choice>
                <mc:Fallback>
                  <p:oleObj name="Equazione" r:id="rId3" imgW="1866600" imgH="4060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2091" y="4005064"/>
                          <a:ext cx="4046537" cy="881063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rgbClr val="00B0F0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2" name="Connettore 2 21"/>
            <p:cNvCxnSpPr/>
            <p:nvPr/>
          </p:nvCxnSpPr>
          <p:spPr>
            <a:xfrm flipV="1">
              <a:off x="2410691" y="3573016"/>
              <a:ext cx="0" cy="36004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CasellaDiTesto 26"/>
            <p:cNvSpPr txBox="1"/>
            <p:nvPr/>
          </p:nvSpPr>
          <p:spPr>
            <a:xfrm>
              <a:off x="4860032" y="4221088"/>
              <a:ext cx="30116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/>
                <a:t>Condizione al contorno in x=0</a:t>
              </a:r>
              <a:endParaRPr lang="en-US" b="1" dirty="0"/>
            </a:p>
          </p:txBody>
        </p:sp>
      </p:grpSp>
      <p:graphicFrame>
        <p:nvGraphicFramePr>
          <p:cNvPr id="28" name="Oggetto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0611104"/>
              </p:ext>
            </p:extLst>
          </p:nvPr>
        </p:nvGraphicFramePr>
        <p:xfrm>
          <a:off x="3059832" y="5373216"/>
          <a:ext cx="5861531" cy="1265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6" name="Equazione" r:id="rId5" imgW="1942920" imgH="419040" progId="Equation.3">
                  <p:embed/>
                </p:oleObj>
              </mc:Choice>
              <mc:Fallback>
                <p:oleObj name="Equazione" r:id="rId5" imgW="19429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5373216"/>
                        <a:ext cx="5861531" cy="126598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B0F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CasellaDiTesto 28"/>
          <p:cNvSpPr txBox="1"/>
          <p:nvPr/>
        </p:nvSpPr>
        <p:spPr>
          <a:xfrm>
            <a:off x="401869" y="5595098"/>
            <a:ext cx="2419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/>
              <a:t>Equazione di continuità</a:t>
            </a:r>
          </a:p>
          <a:p>
            <a:pPr algn="ctr"/>
            <a:r>
              <a:rPr lang="it-IT" b="1" dirty="0" smtClean="0"/>
              <a:t>da risolvere</a:t>
            </a:r>
            <a:endParaRPr lang="en-US" b="1" dirty="0"/>
          </a:p>
        </p:txBody>
      </p:sp>
      <p:grpSp>
        <p:nvGrpSpPr>
          <p:cNvPr id="34" name="Gruppo 33"/>
          <p:cNvGrpSpPr/>
          <p:nvPr/>
        </p:nvGrpSpPr>
        <p:grpSpPr>
          <a:xfrm>
            <a:off x="5914333" y="2238134"/>
            <a:ext cx="3229667" cy="814417"/>
            <a:chOff x="5914333" y="2238134"/>
            <a:chExt cx="3229667" cy="814417"/>
          </a:xfrm>
        </p:grpSpPr>
        <p:graphicFrame>
          <p:nvGraphicFramePr>
            <p:cNvPr id="19" name="Oggetto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04936258"/>
                </p:ext>
              </p:extLst>
            </p:nvPr>
          </p:nvGraphicFramePr>
          <p:xfrm>
            <a:off x="6186158" y="2238134"/>
            <a:ext cx="2752882" cy="467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37" name="Equazione" r:id="rId7" imgW="1269720" imgH="215640" progId="Equation.3">
                    <p:embed/>
                  </p:oleObj>
                </mc:Choice>
                <mc:Fallback>
                  <p:oleObj name="Equazione" r:id="rId7" imgW="1269720" imgH="2156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186158" y="2238134"/>
                          <a:ext cx="2752882" cy="467990"/>
                        </a:xfrm>
                        <a:prstGeom prst="rect">
                          <a:avLst/>
                        </a:prstGeom>
                        <a:ln>
                          <a:solidFill>
                            <a:srgbClr val="00B0F0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CasellaDiTesto 29"/>
            <p:cNvSpPr txBox="1"/>
            <p:nvPr/>
          </p:nvSpPr>
          <p:spPr>
            <a:xfrm>
              <a:off x="5914333" y="2683219"/>
              <a:ext cx="32296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/>
                <a:t>Condizione al contorno per x=∞</a:t>
              </a:r>
              <a:endParaRPr lang="en-US" b="1" dirty="0"/>
            </a:p>
          </p:txBody>
        </p:sp>
      </p:grpSp>
      <p:sp>
        <p:nvSpPr>
          <p:cNvPr id="31" name="CasellaDiTesto 30"/>
          <p:cNvSpPr txBox="1"/>
          <p:nvPr/>
        </p:nvSpPr>
        <p:spPr>
          <a:xfrm>
            <a:off x="5108406" y="1070736"/>
            <a:ext cx="5597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/>
              <a:t>G</a:t>
            </a:r>
            <a:r>
              <a:rPr lang="it-IT" sz="3200" b="1" baseline="-25000" dirty="0" smtClean="0"/>
              <a:t>L</a:t>
            </a:r>
            <a:endParaRPr lang="en-US" sz="3200" b="1" baseline="-25000" dirty="0"/>
          </a:p>
        </p:txBody>
      </p:sp>
      <p:sp>
        <p:nvSpPr>
          <p:cNvPr id="32" name="Freccia a destra 31"/>
          <p:cNvSpPr/>
          <p:nvPr/>
        </p:nvSpPr>
        <p:spPr>
          <a:xfrm>
            <a:off x="1921006" y="1334204"/>
            <a:ext cx="445350" cy="79865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asellaDiTesto 32"/>
          <p:cNvSpPr txBox="1"/>
          <p:nvPr/>
        </p:nvSpPr>
        <p:spPr>
          <a:xfrm>
            <a:off x="93494" y="1486525"/>
            <a:ext cx="1703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Ricombinazione</a:t>
            </a:r>
          </a:p>
          <a:p>
            <a:pPr algn="ctr"/>
            <a:r>
              <a:rPr lang="it-IT" b="1" dirty="0" smtClean="0">
                <a:solidFill>
                  <a:srgbClr val="FF0000"/>
                </a:solidFill>
              </a:rPr>
              <a:t>superficiale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67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380576"/>
              </p:ext>
            </p:extLst>
          </p:nvPr>
        </p:nvGraphicFramePr>
        <p:xfrm>
          <a:off x="3059113" y="5373688"/>
          <a:ext cx="5862637" cy="126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9" name="Equazione" r:id="rId3" imgW="1942920" imgH="419040" progId="Equation.3">
                  <p:embed/>
                </p:oleObj>
              </mc:Choice>
              <mc:Fallback>
                <p:oleObj name="Equazione" r:id="rId3" imgW="19429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5373688"/>
                        <a:ext cx="5862637" cy="12652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B0F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899592" y="9087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1814629"/>
              </p:ext>
            </p:extLst>
          </p:nvPr>
        </p:nvGraphicFramePr>
        <p:xfrm>
          <a:off x="1979712" y="1556792"/>
          <a:ext cx="4500563" cy="121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0" name="Equazione" r:id="rId5" imgW="1549080" imgH="419040" progId="Equation.3">
                  <p:embed/>
                </p:oleObj>
              </mc:Choice>
              <mc:Fallback>
                <p:oleObj name="Equazione" r:id="rId5" imgW="154908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79712" y="1556792"/>
                        <a:ext cx="4500563" cy="1217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436829"/>
              </p:ext>
            </p:extLst>
          </p:nvPr>
        </p:nvGraphicFramePr>
        <p:xfrm>
          <a:off x="2211388" y="2979738"/>
          <a:ext cx="6197600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1" name="Equazione" r:id="rId7" imgW="2133360" imgH="431640" progId="Equation.3">
                  <p:embed/>
                </p:oleObj>
              </mc:Choice>
              <mc:Fallback>
                <p:oleObj name="Equazione" r:id="rId7" imgW="21333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388" y="2979738"/>
                        <a:ext cx="6197600" cy="125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9878103"/>
              </p:ext>
            </p:extLst>
          </p:nvPr>
        </p:nvGraphicFramePr>
        <p:xfrm>
          <a:off x="3851920" y="4221088"/>
          <a:ext cx="5091113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2" name="Equazione" r:id="rId9" imgW="1752480" imgH="380880" progId="Equation.3">
                  <p:embed/>
                </p:oleObj>
              </mc:Choice>
              <mc:Fallback>
                <p:oleObj name="Equazione" r:id="rId9" imgW="175248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4221088"/>
                        <a:ext cx="5091113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2906704"/>
              </p:ext>
            </p:extLst>
          </p:nvPr>
        </p:nvGraphicFramePr>
        <p:xfrm>
          <a:off x="395535" y="4131822"/>
          <a:ext cx="1872209" cy="744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3" name="Equazione" r:id="rId11" imgW="609480" imgH="241200" progId="Equation.3">
                  <p:embed/>
                </p:oleObj>
              </mc:Choice>
              <mc:Fallback>
                <p:oleObj name="Equazione" r:id="rId11" imgW="60948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95535" y="4131822"/>
                        <a:ext cx="1872209" cy="7443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769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-0.32829 -0.764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24" y="-3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681304"/>
              </p:ext>
            </p:extLst>
          </p:nvPr>
        </p:nvGraphicFramePr>
        <p:xfrm>
          <a:off x="2026443" y="10732"/>
          <a:ext cx="5091113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3" name="Equazione" r:id="rId3" imgW="1752480" imgH="380880" progId="Equation.3">
                  <p:embed/>
                </p:oleObj>
              </mc:Choice>
              <mc:Fallback>
                <p:oleObj name="Equazione" r:id="rId3" imgW="175248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6443" y="10732"/>
                        <a:ext cx="5091113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uppo 11"/>
          <p:cNvGrpSpPr/>
          <p:nvPr/>
        </p:nvGrpSpPr>
        <p:grpSpPr>
          <a:xfrm>
            <a:off x="1259632" y="1298433"/>
            <a:ext cx="6865093" cy="684014"/>
            <a:chOff x="1331640" y="1556792"/>
            <a:chExt cx="6865093" cy="684014"/>
          </a:xfrm>
        </p:grpSpPr>
        <p:graphicFrame>
          <p:nvGraphicFramePr>
            <p:cNvPr id="5" name="Oggetto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94014655"/>
                </p:ext>
              </p:extLst>
            </p:nvPr>
          </p:nvGraphicFramePr>
          <p:xfrm>
            <a:off x="1331640" y="1556792"/>
            <a:ext cx="4023612" cy="6840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74" name="Equazione" r:id="rId5" imgW="1269720" imgH="215640" progId="Equation.3">
                    <p:embed/>
                  </p:oleObj>
                </mc:Choice>
                <mc:Fallback>
                  <p:oleObj name="Equazione" r:id="rId5" imgW="1269720" imgH="2156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331640" y="1556792"/>
                          <a:ext cx="4023612" cy="68401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Freccia a destra 5"/>
            <p:cNvSpPr/>
            <p:nvPr/>
          </p:nvSpPr>
          <p:spPr>
            <a:xfrm>
              <a:off x="5724128" y="1700808"/>
              <a:ext cx="1008112" cy="43204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7" name="Oggetto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4746136"/>
                </p:ext>
              </p:extLst>
            </p:nvPr>
          </p:nvGraphicFramePr>
          <p:xfrm>
            <a:off x="7236296" y="1664760"/>
            <a:ext cx="960437" cy="442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75" name="Equazione" r:id="rId7" imgW="330120" imgH="152280" progId="Equation.3">
                    <p:embed/>
                  </p:oleObj>
                </mc:Choice>
                <mc:Fallback>
                  <p:oleObj name="Equazione" r:id="rId7" imgW="33012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36296" y="1664760"/>
                          <a:ext cx="960437" cy="4429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8376817"/>
              </p:ext>
            </p:extLst>
          </p:nvPr>
        </p:nvGraphicFramePr>
        <p:xfrm>
          <a:off x="0" y="2348880"/>
          <a:ext cx="4351337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6" name="Equazione" r:id="rId9" imgW="1498320" imgH="380880" progId="Equation.3">
                  <p:embed/>
                </p:oleObj>
              </mc:Choice>
              <mc:Fallback>
                <p:oleObj name="Equazione" r:id="rId9" imgW="149832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348880"/>
                        <a:ext cx="4351337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1272209"/>
              </p:ext>
            </p:extLst>
          </p:nvPr>
        </p:nvGraphicFramePr>
        <p:xfrm>
          <a:off x="611560" y="3789041"/>
          <a:ext cx="2376264" cy="1223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7" name="Equazione" r:id="rId11" imgW="914400" imgH="469800" progId="Equation.3">
                  <p:embed/>
                </p:oleObj>
              </mc:Choice>
              <mc:Fallback>
                <p:oleObj name="Equazione" r:id="rId11" imgW="9144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3789041"/>
                        <a:ext cx="2376264" cy="1223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3230901"/>
              </p:ext>
            </p:extLst>
          </p:nvPr>
        </p:nvGraphicFramePr>
        <p:xfrm>
          <a:off x="5076056" y="2852936"/>
          <a:ext cx="3651250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8" name="Equazione" r:id="rId13" imgW="1257120" imgH="215640" progId="Equation.3">
                  <p:embed/>
                </p:oleObj>
              </mc:Choice>
              <mc:Fallback>
                <p:oleObj name="Equazione" r:id="rId13" imgW="1257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2852936"/>
                        <a:ext cx="3651250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838757"/>
              </p:ext>
            </p:extLst>
          </p:nvPr>
        </p:nvGraphicFramePr>
        <p:xfrm>
          <a:off x="5497513" y="3809752"/>
          <a:ext cx="2170831" cy="1038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9" name="Equazione" r:id="rId15" imgW="850680" imgH="406080" progId="Equation.3">
                  <p:embed/>
                </p:oleObj>
              </mc:Choice>
              <mc:Fallback>
                <p:oleObj name="Equazione" r:id="rId15" imgW="8506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7513" y="3809752"/>
                        <a:ext cx="2170831" cy="10386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asellaDiTesto 12"/>
          <p:cNvSpPr txBox="1"/>
          <p:nvPr/>
        </p:nvSpPr>
        <p:spPr>
          <a:xfrm>
            <a:off x="6012160" y="2420888"/>
            <a:ext cx="1467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Sul bordo x=0</a:t>
            </a:r>
            <a:endParaRPr lang="en-US" dirty="0"/>
          </a:p>
        </p:txBody>
      </p:sp>
      <p:grpSp>
        <p:nvGrpSpPr>
          <p:cNvPr id="20" name="Gruppo 19"/>
          <p:cNvGrpSpPr/>
          <p:nvPr/>
        </p:nvGrpSpPr>
        <p:grpSpPr>
          <a:xfrm>
            <a:off x="179512" y="5229224"/>
            <a:ext cx="8746353" cy="1008063"/>
            <a:chOff x="179512" y="5229224"/>
            <a:chExt cx="8746353" cy="1008063"/>
          </a:xfrm>
        </p:grpSpPr>
        <p:graphicFrame>
          <p:nvGraphicFramePr>
            <p:cNvPr id="14" name="Oggetto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14794237"/>
                </p:ext>
              </p:extLst>
            </p:nvPr>
          </p:nvGraphicFramePr>
          <p:xfrm>
            <a:off x="179512" y="5229224"/>
            <a:ext cx="4222750" cy="1008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80" name="Equazione" r:id="rId17" imgW="1701720" imgH="406080" progId="Equation.3">
                    <p:embed/>
                  </p:oleObj>
                </mc:Choice>
                <mc:Fallback>
                  <p:oleObj name="Equazione" r:id="rId17" imgW="1701720" imgH="4060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179512" y="5229224"/>
                          <a:ext cx="4222750" cy="10080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ggetto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95421249"/>
                </p:ext>
              </p:extLst>
            </p:nvPr>
          </p:nvGraphicFramePr>
          <p:xfrm>
            <a:off x="5617515" y="5245100"/>
            <a:ext cx="3308350" cy="976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81" name="Equazione" r:id="rId19" imgW="1333440" imgH="393480" progId="Equation.3">
                    <p:embed/>
                  </p:oleObj>
                </mc:Choice>
                <mc:Fallback>
                  <p:oleObj name="Equazione" r:id="rId19" imgW="133344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17515" y="5245100"/>
                          <a:ext cx="3308350" cy="976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Freccia a destra 15"/>
            <p:cNvSpPr/>
            <p:nvPr/>
          </p:nvSpPr>
          <p:spPr>
            <a:xfrm>
              <a:off x="4544113" y="5517232"/>
              <a:ext cx="1008112" cy="43204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ttangolo 16"/>
          <p:cNvSpPr/>
          <p:nvPr/>
        </p:nvSpPr>
        <p:spPr>
          <a:xfrm>
            <a:off x="0" y="2420888"/>
            <a:ext cx="4572000" cy="13681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ttangolo 18"/>
          <p:cNvSpPr/>
          <p:nvPr/>
        </p:nvSpPr>
        <p:spPr>
          <a:xfrm>
            <a:off x="5652120" y="5049180"/>
            <a:ext cx="3459948" cy="13681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39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1274383"/>
              </p:ext>
            </p:extLst>
          </p:nvPr>
        </p:nvGraphicFramePr>
        <p:xfrm>
          <a:off x="220662" y="260648"/>
          <a:ext cx="4351338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7" name="Equazione" r:id="rId3" imgW="1498320" imgH="380880" progId="Equation.3">
                  <p:embed/>
                </p:oleObj>
              </mc:Choice>
              <mc:Fallback>
                <p:oleObj name="Equazione" r:id="rId3" imgW="149832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662" y="260648"/>
                        <a:ext cx="4351338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4565943"/>
              </p:ext>
            </p:extLst>
          </p:nvPr>
        </p:nvGraphicFramePr>
        <p:xfrm>
          <a:off x="5364088" y="476672"/>
          <a:ext cx="3349629" cy="9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8" name="Equazione" r:id="rId5" imgW="1333440" imgH="393480" progId="Equation.3">
                  <p:embed/>
                </p:oleObj>
              </mc:Choice>
              <mc:Fallback>
                <p:oleObj name="Equazione" r:id="rId5" imgW="13334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64088" y="476672"/>
                        <a:ext cx="3349629" cy="988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608923"/>
              </p:ext>
            </p:extLst>
          </p:nvPr>
        </p:nvGraphicFramePr>
        <p:xfrm>
          <a:off x="4508500" y="1412875"/>
          <a:ext cx="3476625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9" name="Equazione" r:id="rId7" imgW="1384200" imgH="393480" progId="Equation.3">
                  <p:embed/>
                </p:oleObj>
              </mc:Choice>
              <mc:Fallback>
                <p:oleObj name="Equazione" r:id="rId7" imgW="1384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1412875"/>
                        <a:ext cx="3476625" cy="98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2545043"/>
              </p:ext>
            </p:extLst>
          </p:nvPr>
        </p:nvGraphicFramePr>
        <p:xfrm>
          <a:off x="323528" y="2420888"/>
          <a:ext cx="2105025" cy="150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0" name="Equazione" r:id="rId9" imgW="838080" imgH="596880" progId="Equation.3">
                  <p:embed/>
                </p:oleObj>
              </mc:Choice>
              <mc:Fallback>
                <p:oleObj name="Equazione" r:id="rId9" imgW="838080" imgH="596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2420888"/>
                        <a:ext cx="2105025" cy="1500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628787"/>
              </p:ext>
            </p:extLst>
          </p:nvPr>
        </p:nvGraphicFramePr>
        <p:xfrm>
          <a:off x="4211960" y="2348880"/>
          <a:ext cx="2743200" cy="156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1" name="Equazione" r:id="rId11" imgW="1091880" imgH="622080" progId="Equation.3">
                  <p:embed/>
                </p:oleObj>
              </mc:Choice>
              <mc:Fallback>
                <p:oleObj name="Equazione" r:id="rId11" imgW="1091880" imgH="622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2348880"/>
                        <a:ext cx="2743200" cy="156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6904874"/>
              </p:ext>
            </p:extLst>
          </p:nvPr>
        </p:nvGraphicFramePr>
        <p:xfrm>
          <a:off x="323528" y="4077072"/>
          <a:ext cx="3030537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2" name="Equazione" r:id="rId13" imgW="1206360" imgH="406080" progId="Equation.3">
                  <p:embed/>
                </p:oleObj>
              </mc:Choice>
              <mc:Fallback>
                <p:oleObj name="Equazione" r:id="rId13" imgW="120636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4077072"/>
                        <a:ext cx="3030537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072514"/>
              </p:ext>
            </p:extLst>
          </p:nvPr>
        </p:nvGraphicFramePr>
        <p:xfrm>
          <a:off x="2030413" y="5205413"/>
          <a:ext cx="6267450" cy="158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3" name="Equazione" r:id="rId15" imgW="2158920" imgH="545760" progId="Equation.3">
                  <p:embed/>
                </p:oleObj>
              </mc:Choice>
              <mc:Fallback>
                <p:oleObj name="Equazione" r:id="rId15" imgW="2158920" imgH="545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0413" y="5205413"/>
                        <a:ext cx="6267450" cy="1589087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177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928705" y="2833692"/>
            <a:ext cx="6006662" cy="7409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>
              <a:rot lat="590794" lon="609065" rev="105227"/>
            </a:camera>
            <a:lightRig rig="threePt" dir="t"/>
          </a:scene3d>
          <a:sp3d extrusionH="6350000"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2" name="Gruppo 31"/>
          <p:cNvGrpSpPr/>
          <p:nvPr/>
        </p:nvGrpSpPr>
        <p:grpSpPr>
          <a:xfrm>
            <a:off x="2942163" y="1983445"/>
            <a:ext cx="2973693" cy="376194"/>
            <a:chOff x="3290673" y="5389803"/>
            <a:chExt cx="2553036" cy="1149986"/>
          </a:xfrm>
        </p:grpSpPr>
        <p:sp>
          <p:nvSpPr>
            <p:cNvPr id="27" name="Ovale 26"/>
            <p:cNvSpPr/>
            <p:nvPr/>
          </p:nvSpPr>
          <p:spPr>
            <a:xfrm>
              <a:off x="3290673" y="5389803"/>
              <a:ext cx="2553036" cy="1149986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e 27"/>
            <p:cNvSpPr/>
            <p:nvPr/>
          </p:nvSpPr>
          <p:spPr>
            <a:xfrm>
              <a:off x="3457703" y="5501031"/>
              <a:ext cx="2211660" cy="918667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e 28"/>
            <p:cNvSpPr/>
            <p:nvPr/>
          </p:nvSpPr>
          <p:spPr>
            <a:xfrm>
              <a:off x="3636313" y="5625390"/>
              <a:ext cx="1857400" cy="658227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e 29"/>
            <p:cNvSpPr/>
            <p:nvPr/>
          </p:nvSpPr>
          <p:spPr>
            <a:xfrm>
              <a:off x="3822770" y="5745411"/>
              <a:ext cx="1492861" cy="418184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e 30"/>
            <p:cNvSpPr/>
            <p:nvPr/>
          </p:nvSpPr>
          <p:spPr>
            <a:xfrm>
              <a:off x="4026280" y="5844845"/>
              <a:ext cx="1085840" cy="210783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riangolo isoscele 4"/>
          <p:cNvSpPr/>
          <p:nvPr/>
        </p:nvSpPr>
        <p:spPr>
          <a:xfrm rot="10800000">
            <a:off x="2741740" y="1052189"/>
            <a:ext cx="394137" cy="1119352"/>
          </a:xfrm>
          <a:prstGeom prst="triangl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riangolo isoscele 7"/>
          <p:cNvSpPr/>
          <p:nvPr/>
        </p:nvSpPr>
        <p:spPr>
          <a:xfrm rot="10800000">
            <a:off x="5718789" y="1052189"/>
            <a:ext cx="394137" cy="1119352"/>
          </a:xfrm>
          <a:prstGeom prst="triangl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e 8"/>
          <p:cNvSpPr/>
          <p:nvPr/>
        </p:nvSpPr>
        <p:spPr>
          <a:xfrm>
            <a:off x="2938808" y="2045417"/>
            <a:ext cx="2977049" cy="28377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uppo 9"/>
          <p:cNvGrpSpPr/>
          <p:nvPr/>
        </p:nvGrpSpPr>
        <p:grpSpPr>
          <a:xfrm>
            <a:off x="3734967" y="1052189"/>
            <a:ext cx="1384732" cy="1119352"/>
            <a:chOff x="3752193" y="1765738"/>
            <a:chExt cx="1384732" cy="1119352"/>
          </a:xfrm>
        </p:grpSpPr>
        <p:sp>
          <p:nvSpPr>
            <p:cNvPr id="6" name="Triangolo isoscele 5"/>
            <p:cNvSpPr/>
            <p:nvPr/>
          </p:nvSpPr>
          <p:spPr>
            <a:xfrm rot="10800000">
              <a:off x="3752193" y="1765738"/>
              <a:ext cx="394137" cy="1119352"/>
            </a:xfrm>
            <a:prstGeom prst="triangle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tx2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tx2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riangolo isoscele 6"/>
            <p:cNvSpPr/>
            <p:nvPr/>
          </p:nvSpPr>
          <p:spPr>
            <a:xfrm rot="10800000">
              <a:off x="4742788" y="1765738"/>
              <a:ext cx="394137" cy="1119352"/>
            </a:xfrm>
            <a:prstGeom prst="triangle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tx2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tx2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CasellaDiTesto 10"/>
          <p:cNvSpPr txBox="1"/>
          <p:nvPr/>
        </p:nvSpPr>
        <p:spPr>
          <a:xfrm>
            <a:off x="2789304" y="69862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+</a:t>
            </a:r>
            <a:endParaRPr lang="en-US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5766891" y="698622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-</a:t>
            </a:r>
            <a:endParaRPr lang="en-US" b="1" dirty="0"/>
          </a:p>
        </p:txBody>
      </p:sp>
      <p:grpSp>
        <p:nvGrpSpPr>
          <p:cNvPr id="16" name="Gruppo 15"/>
          <p:cNvGrpSpPr/>
          <p:nvPr/>
        </p:nvGrpSpPr>
        <p:grpSpPr>
          <a:xfrm>
            <a:off x="3133243" y="2412543"/>
            <a:ext cx="2489634" cy="421149"/>
            <a:chOff x="1954924" y="4997669"/>
            <a:chExt cx="2489634" cy="421149"/>
          </a:xfrm>
        </p:grpSpPr>
        <p:sp>
          <p:nvSpPr>
            <p:cNvPr id="14" name="Freccia a destra 13"/>
            <p:cNvSpPr/>
            <p:nvPr/>
          </p:nvSpPr>
          <p:spPr>
            <a:xfrm>
              <a:off x="1954924" y="4997669"/>
              <a:ext cx="2489634" cy="189186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2453988" y="5049486"/>
              <a:ext cx="11341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rgbClr val="FF0000"/>
                  </a:solidFill>
                </a:rPr>
                <a:t>Corrente I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Gruppo 19"/>
          <p:cNvGrpSpPr/>
          <p:nvPr/>
        </p:nvGrpSpPr>
        <p:grpSpPr>
          <a:xfrm>
            <a:off x="3827489" y="543282"/>
            <a:ext cx="1216295" cy="369332"/>
            <a:chOff x="3844715" y="1256831"/>
            <a:chExt cx="1216295" cy="369332"/>
          </a:xfrm>
        </p:grpSpPr>
        <p:cxnSp>
          <p:nvCxnSpPr>
            <p:cNvPr id="18" name="Connettore 2 17"/>
            <p:cNvCxnSpPr/>
            <p:nvPr/>
          </p:nvCxnSpPr>
          <p:spPr>
            <a:xfrm>
              <a:off x="3949262" y="1596837"/>
              <a:ext cx="99059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asellaDiTesto 18"/>
            <p:cNvSpPr txBox="1"/>
            <p:nvPr/>
          </p:nvSpPr>
          <p:spPr>
            <a:xfrm>
              <a:off x="3844715" y="1256831"/>
              <a:ext cx="12162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/>
                <a:t>Tensione V</a:t>
              </a:r>
              <a:endParaRPr lang="en-US" b="1" dirty="0"/>
            </a:p>
          </p:txBody>
        </p:sp>
      </p:grpSp>
      <p:cxnSp>
        <p:nvCxnSpPr>
          <p:cNvPr id="22" name="Connettore 2 21"/>
          <p:cNvCxnSpPr/>
          <p:nvPr/>
        </p:nvCxnSpPr>
        <p:spPr>
          <a:xfrm>
            <a:off x="8127315" y="1663682"/>
            <a:ext cx="0" cy="800678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8127315" y="1897782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W</a:t>
            </a:r>
            <a:endParaRPr lang="en-US" dirty="0"/>
          </a:p>
        </p:txBody>
      </p:sp>
      <p:cxnSp>
        <p:nvCxnSpPr>
          <p:cNvPr id="33" name="Connettore 2 32"/>
          <p:cNvCxnSpPr/>
          <p:nvPr/>
        </p:nvCxnSpPr>
        <p:spPr>
          <a:xfrm>
            <a:off x="928705" y="3687413"/>
            <a:ext cx="6006662" cy="14849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/>
          <p:cNvSpPr txBox="1"/>
          <p:nvPr/>
        </p:nvSpPr>
        <p:spPr>
          <a:xfrm>
            <a:off x="3914810" y="377974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</a:t>
            </a:r>
            <a:endParaRPr lang="en-US" dirty="0"/>
          </a:p>
        </p:txBody>
      </p:sp>
      <p:sp>
        <p:nvSpPr>
          <p:cNvPr id="37" name="CasellaDiTesto 36"/>
          <p:cNvSpPr txBox="1"/>
          <p:nvPr/>
        </p:nvSpPr>
        <p:spPr>
          <a:xfrm>
            <a:off x="7478106" y="301951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</a:t>
            </a:r>
            <a:endParaRPr lang="en-US" dirty="0"/>
          </a:p>
        </p:txBody>
      </p:sp>
      <p:cxnSp>
        <p:nvCxnSpPr>
          <p:cNvPr id="38" name="Connettore 2 37"/>
          <p:cNvCxnSpPr/>
          <p:nvPr/>
        </p:nvCxnSpPr>
        <p:spPr>
          <a:xfrm flipH="1">
            <a:off x="6935367" y="2601729"/>
            <a:ext cx="1074988" cy="1085684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/>
          <p:cNvCxnSpPr/>
          <p:nvPr/>
        </p:nvCxnSpPr>
        <p:spPr>
          <a:xfrm>
            <a:off x="3914810" y="1277426"/>
            <a:ext cx="1007820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4"/>
          <p:cNvSpPr txBox="1"/>
          <p:nvPr/>
        </p:nvSpPr>
        <p:spPr>
          <a:xfrm>
            <a:off x="4248280" y="1242533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</a:t>
            </a:r>
            <a:endParaRPr lang="en-US" dirty="0"/>
          </a:p>
        </p:txBody>
      </p:sp>
      <p:cxnSp>
        <p:nvCxnSpPr>
          <p:cNvPr id="46" name="Connettore 2 45"/>
          <p:cNvCxnSpPr/>
          <p:nvPr/>
        </p:nvCxnSpPr>
        <p:spPr>
          <a:xfrm>
            <a:off x="4922630" y="1270029"/>
            <a:ext cx="1007820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2 46"/>
          <p:cNvCxnSpPr/>
          <p:nvPr/>
        </p:nvCxnSpPr>
        <p:spPr>
          <a:xfrm>
            <a:off x="2906990" y="1270029"/>
            <a:ext cx="1007820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uppo 22"/>
          <p:cNvGrpSpPr/>
          <p:nvPr/>
        </p:nvGrpSpPr>
        <p:grpSpPr>
          <a:xfrm>
            <a:off x="192227" y="4324771"/>
            <a:ext cx="8829536" cy="760413"/>
            <a:chOff x="192227" y="3832225"/>
            <a:chExt cx="8829536" cy="760413"/>
          </a:xfrm>
        </p:grpSpPr>
        <p:sp>
          <p:nvSpPr>
            <p:cNvPr id="2" name="CasellaDiTesto 1"/>
            <p:cNvSpPr txBox="1"/>
            <p:nvPr/>
          </p:nvSpPr>
          <p:spPr>
            <a:xfrm>
              <a:off x="192227" y="3936983"/>
              <a:ext cx="67394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Il flusso NON unidimensionale della corrente tra le due punte esterne </a:t>
              </a:r>
            </a:p>
            <a:p>
              <a:r>
                <a:rPr lang="it-IT" dirty="0"/>
                <a:t>d</a:t>
              </a:r>
              <a:r>
                <a:rPr lang="it-IT" dirty="0" smtClean="0"/>
                <a:t>ice che non vale strettamente la legge di Ohm</a:t>
              </a:r>
              <a:endParaRPr lang="en-US" dirty="0"/>
            </a:p>
          </p:txBody>
        </p:sp>
        <p:graphicFrame>
          <p:nvGraphicFramePr>
            <p:cNvPr id="3" name="Oggetto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8492036"/>
                </p:ext>
              </p:extLst>
            </p:nvPr>
          </p:nvGraphicFramePr>
          <p:xfrm>
            <a:off x="7231063" y="3832225"/>
            <a:ext cx="1790700" cy="760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6" name="Equazione" r:id="rId3" imgW="838080" imgH="355320" progId="Equation.3">
                    <p:embed/>
                  </p:oleObj>
                </mc:Choice>
                <mc:Fallback>
                  <p:oleObj name="Equazione" r:id="rId3" imgW="838080" imgH="35532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231063" y="3832225"/>
                          <a:ext cx="1790700" cy="7604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" name="Gruppo 24"/>
          <p:cNvGrpSpPr/>
          <p:nvPr/>
        </p:nvGrpSpPr>
        <p:grpSpPr>
          <a:xfrm>
            <a:off x="263944" y="5072062"/>
            <a:ext cx="8949906" cy="791419"/>
            <a:chOff x="263944" y="5072062"/>
            <a:chExt cx="8949906" cy="791419"/>
          </a:xfrm>
        </p:grpSpPr>
        <p:sp>
          <p:nvSpPr>
            <p:cNvPr id="13" name="CasellaDiTesto 12"/>
            <p:cNvSpPr txBox="1"/>
            <p:nvPr/>
          </p:nvSpPr>
          <p:spPr>
            <a:xfrm>
              <a:off x="263944" y="5072062"/>
              <a:ext cx="630262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…ma quasi. </a:t>
              </a:r>
            </a:p>
            <a:p>
              <a:r>
                <a:rPr lang="it-IT" dirty="0" smtClean="0"/>
                <a:t>Invece che d/s si inserisce il fattore di correzione CF in figura (2.6)</a:t>
              </a:r>
              <a:endParaRPr lang="en-US" dirty="0"/>
            </a:p>
          </p:txBody>
        </p:sp>
        <p:graphicFrame>
          <p:nvGraphicFramePr>
            <p:cNvPr id="17" name="Oggetto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79673893"/>
                </p:ext>
              </p:extLst>
            </p:nvPr>
          </p:nvGraphicFramePr>
          <p:xfrm>
            <a:off x="7042150" y="5103068"/>
            <a:ext cx="2171700" cy="760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7" name="Equazione" r:id="rId5" imgW="1015920" imgH="355320" progId="Equation.3">
                    <p:embed/>
                  </p:oleObj>
                </mc:Choice>
                <mc:Fallback>
                  <p:oleObj name="Equazione" r:id="rId5" imgW="1015920" imgH="355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42150" y="5103068"/>
                          <a:ext cx="2171700" cy="7604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1" name="Oggetto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7689303"/>
              </p:ext>
            </p:extLst>
          </p:nvPr>
        </p:nvGraphicFramePr>
        <p:xfrm>
          <a:off x="3784600" y="6007943"/>
          <a:ext cx="1576388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Equazione" r:id="rId7" imgW="736560" imgH="342720" progId="Equation.3">
                  <p:embed/>
                </p:oleObj>
              </mc:Choice>
              <mc:Fallback>
                <p:oleObj name="Equazione" r:id="rId7" imgW="73656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4600" y="6007943"/>
                        <a:ext cx="1576388" cy="7334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CasellaDiTesto 38"/>
          <p:cNvSpPr txBox="1"/>
          <p:nvPr/>
        </p:nvSpPr>
        <p:spPr>
          <a:xfrm>
            <a:off x="404437" y="0"/>
            <a:ext cx="8322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/>
              <a:t>Misura di resistività. Metodo delle 4 punte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6462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829819" y="2926944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Fig.2.6. </a:t>
            </a:r>
            <a:endParaRPr lang="en-US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9" t="26492" r="28874" b="18965"/>
          <a:stretch/>
        </p:blipFill>
        <p:spPr bwMode="auto">
          <a:xfrm>
            <a:off x="-15249" y="-11695"/>
            <a:ext cx="5307329" cy="353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5977295" y="515336"/>
            <a:ext cx="27072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Fig.(2.6)</a:t>
            </a:r>
          </a:p>
          <a:p>
            <a:r>
              <a:rPr lang="it-IT" dirty="0" smtClean="0"/>
              <a:t>Un po’ meglio che nel libro</a:t>
            </a:r>
            <a:endParaRPr lang="en-US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4" t="43857" r="25524" b="20367"/>
          <a:stretch/>
        </p:blipFill>
        <p:spPr bwMode="auto">
          <a:xfrm>
            <a:off x="3720663" y="2336485"/>
            <a:ext cx="5423337" cy="261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60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Ricombinazione Indiretta</a:t>
            </a:r>
            <a:br>
              <a:rPr lang="it-IT" dirty="0" smtClean="0"/>
            </a:br>
            <a:r>
              <a:rPr lang="it-IT" dirty="0" smtClean="0"/>
              <a:t>§2.4.2</a:t>
            </a:r>
            <a:endParaRPr lang="en-US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79512" y="1441807"/>
            <a:ext cx="80648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Qui seguiamo il libro quasi esattamente.</a:t>
            </a:r>
          </a:p>
          <a:p>
            <a:endParaRPr lang="it-IT" dirty="0"/>
          </a:p>
          <a:p>
            <a:r>
              <a:rPr lang="it-IT" dirty="0" smtClean="0"/>
              <a:t>Aggiungiamo solo un po’ di immagini e di dettagli.</a:t>
            </a:r>
          </a:p>
          <a:p>
            <a:r>
              <a:rPr lang="it-IT" dirty="0" smtClean="0"/>
              <a:t>Dovrebbero tornare utili le animazioni della prossima slide.</a:t>
            </a:r>
          </a:p>
          <a:p>
            <a:endParaRPr lang="it-IT" dirty="0"/>
          </a:p>
          <a:p>
            <a:r>
              <a:rPr lang="it-IT" dirty="0" smtClean="0"/>
              <a:t>Cerchiamo ancora una volta un tasso di ricombinazione, però nel caso in cui esista una densità uniforme N</a:t>
            </a:r>
            <a:r>
              <a:rPr lang="it-IT" baseline="-25000" dirty="0" smtClean="0"/>
              <a:t>t</a:t>
            </a:r>
            <a:r>
              <a:rPr lang="it-IT" dirty="0" smtClean="0"/>
              <a:t> di trappole.</a:t>
            </a:r>
          </a:p>
          <a:p>
            <a:endParaRPr lang="it-IT" dirty="0"/>
          </a:p>
          <a:p>
            <a:r>
              <a:rPr lang="it-IT" dirty="0" smtClean="0"/>
              <a:t>Le trappole sono centri fornitori di cariche, posti entro il </a:t>
            </a:r>
            <a:r>
              <a:rPr lang="it-IT" dirty="0" err="1" smtClean="0"/>
              <a:t>bandgap</a:t>
            </a:r>
            <a:r>
              <a:rPr lang="it-IT" dirty="0" smtClean="0"/>
              <a:t>, simili ai droganti (anzi, i droganti </a:t>
            </a:r>
            <a:r>
              <a:rPr lang="it-IT" i="1" dirty="0" smtClean="0"/>
              <a:t>sono </a:t>
            </a:r>
            <a:r>
              <a:rPr lang="it-IT" dirty="0" smtClean="0"/>
              <a:t>trappole), ma a distanza energetica &gt;kT da E</a:t>
            </a:r>
            <a:r>
              <a:rPr lang="it-IT" baseline="-25000" dirty="0" smtClean="0"/>
              <a:t>V</a:t>
            </a:r>
            <a:r>
              <a:rPr lang="it-IT" dirty="0" smtClean="0"/>
              <a:t> o da E</a:t>
            </a:r>
            <a:r>
              <a:rPr lang="it-IT" baseline="-25000" dirty="0"/>
              <a:t>C</a:t>
            </a:r>
            <a:r>
              <a:rPr lang="it-IT" dirty="0" smtClean="0"/>
              <a:t>. Questo fa sì che a temperatura ambiente NON sono </a:t>
            </a:r>
            <a:r>
              <a:rPr lang="it-IT" i="1" dirty="0" smtClean="0"/>
              <a:t>tutte</a:t>
            </a:r>
            <a:r>
              <a:rPr lang="it-IT" dirty="0" smtClean="0"/>
              <a:t> e NON sono </a:t>
            </a:r>
            <a:r>
              <a:rPr lang="it-IT" i="1" dirty="0" smtClean="0"/>
              <a:t>sempre</a:t>
            </a:r>
            <a:r>
              <a:rPr lang="it-IT" dirty="0" smtClean="0"/>
              <a:t> ionizzate.</a:t>
            </a:r>
            <a:endParaRPr lang="en-US" dirty="0"/>
          </a:p>
        </p:txBody>
      </p:sp>
      <p:grpSp>
        <p:nvGrpSpPr>
          <p:cNvPr id="12" name="Gruppo 11"/>
          <p:cNvGrpSpPr/>
          <p:nvPr/>
        </p:nvGrpSpPr>
        <p:grpSpPr>
          <a:xfrm>
            <a:off x="179512" y="4581128"/>
            <a:ext cx="6927670" cy="2083550"/>
            <a:chOff x="179512" y="4581128"/>
            <a:chExt cx="6927670" cy="2083550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4581128"/>
              <a:ext cx="5345161" cy="208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CasellaDiTesto 6"/>
            <p:cNvSpPr txBox="1"/>
            <p:nvPr/>
          </p:nvSpPr>
          <p:spPr>
            <a:xfrm>
              <a:off x="179512" y="5438237"/>
              <a:ext cx="1317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Grafico 1.18</a:t>
              </a:r>
              <a:endParaRPr lang="en-US" dirty="0"/>
            </a:p>
          </p:txBody>
        </p:sp>
        <p:sp>
          <p:nvSpPr>
            <p:cNvPr id="8" name="Rettangolo 7"/>
            <p:cNvSpPr/>
            <p:nvPr/>
          </p:nvSpPr>
          <p:spPr>
            <a:xfrm>
              <a:off x="1979712" y="5166484"/>
              <a:ext cx="4176464" cy="926812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6362747" y="4858707"/>
              <a:ext cx="6671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i="1" dirty="0" err="1" smtClean="0"/>
                <a:t>donori</a:t>
              </a:r>
              <a:endParaRPr lang="en-US" sz="1400" i="1" dirty="0"/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6285482" y="6093296"/>
              <a:ext cx="8217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i="1" dirty="0" smtClean="0"/>
                <a:t>accettori</a:t>
              </a:r>
              <a:endParaRPr lang="en-US" sz="1400" i="1" dirty="0"/>
            </a:p>
          </p:txBody>
        </p:sp>
        <p:sp>
          <p:nvSpPr>
            <p:cNvPr id="11" name="CasellaDiTesto 10"/>
            <p:cNvSpPr txBox="1"/>
            <p:nvPr/>
          </p:nvSpPr>
          <p:spPr>
            <a:xfrm rot="16200000">
              <a:off x="5960537" y="5476638"/>
              <a:ext cx="941283" cy="30777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it-IT" sz="1400" i="1" dirty="0" smtClean="0"/>
                <a:t>TRAPPOLE</a:t>
              </a:r>
              <a:endParaRPr lang="en-US" sz="1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56051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971600" y="692696"/>
            <a:ext cx="7272808" cy="20162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Connettore 1 5"/>
          <p:cNvCxnSpPr/>
          <p:nvPr/>
        </p:nvCxnSpPr>
        <p:spPr>
          <a:xfrm>
            <a:off x="971600" y="2708920"/>
            <a:ext cx="727280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6"/>
          <p:cNvSpPr/>
          <p:nvPr/>
        </p:nvSpPr>
        <p:spPr>
          <a:xfrm>
            <a:off x="971600" y="4149080"/>
            <a:ext cx="7272808" cy="20162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971600" y="4149080"/>
            <a:ext cx="727280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4572000" y="2924944"/>
            <a:ext cx="28803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nettore 1 9"/>
          <p:cNvCxnSpPr/>
          <p:nvPr/>
        </p:nvCxnSpPr>
        <p:spPr>
          <a:xfrm>
            <a:off x="971600" y="3429000"/>
            <a:ext cx="7272808" cy="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e 10"/>
          <p:cNvSpPr/>
          <p:nvPr/>
        </p:nvSpPr>
        <p:spPr>
          <a:xfrm>
            <a:off x="4644008" y="299695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sellaDiTesto 11"/>
          <p:cNvSpPr txBox="1"/>
          <p:nvPr/>
        </p:nvSpPr>
        <p:spPr>
          <a:xfrm>
            <a:off x="539552" y="220486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n</a:t>
            </a:r>
            <a:endParaRPr lang="en-US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11560" y="414209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</a:t>
            </a:r>
            <a:endParaRPr lang="en-US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692799" y="2884294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N</a:t>
            </a:r>
            <a:r>
              <a:rPr lang="it-IT" baseline="-25000" dirty="0" smtClean="0"/>
              <a:t>t</a:t>
            </a:r>
            <a:endParaRPr lang="en-US" baseline="-250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8444535" y="2514962"/>
            <a:ext cx="375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</a:t>
            </a:r>
            <a:r>
              <a:rPr lang="it-IT" baseline="-25000" dirty="0" smtClean="0"/>
              <a:t>C</a:t>
            </a:r>
            <a:endParaRPr lang="en-US" baseline="-250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8426602" y="3964414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</a:t>
            </a:r>
            <a:r>
              <a:rPr lang="it-IT" baseline="-25000" dirty="0" smtClean="0"/>
              <a:t>V</a:t>
            </a:r>
            <a:endParaRPr lang="en-US" baseline="-250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8437034" y="3203684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</a:t>
            </a:r>
            <a:r>
              <a:rPr lang="it-IT" baseline="-25000" dirty="0" smtClean="0"/>
              <a:t>i</a:t>
            </a:r>
            <a:endParaRPr lang="en-US" baseline="-25000" dirty="0"/>
          </a:p>
        </p:txBody>
      </p:sp>
      <p:sp>
        <p:nvSpPr>
          <p:cNvPr id="18" name="Rettangolo 17"/>
          <p:cNvSpPr/>
          <p:nvPr/>
        </p:nvSpPr>
        <p:spPr>
          <a:xfrm>
            <a:off x="1547664" y="2924944"/>
            <a:ext cx="28803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ttangolo 18"/>
          <p:cNvSpPr/>
          <p:nvPr/>
        </p:nvSpPr>
        <p:spPr>
          <a:xfrm>
            <a:off x="2699792" y="2924944"/>
            <a:ext cx="28803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ttangolo 19"/>
          <p:cNvSpPr/>
          <p:nvPr/>
        </p:nvSpPr>
        <p:spPr>
          <a:xfrm>
            <a:off x="5580112" y="2912112"/>
            <a:ext cx="28803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e 20"/>
          <p:cNvSpPr/>
          <p:nvPr/>
        </p:nvSpPr>
        <p:spPr>
          <a:xfrm>
            <a:off x="1619672" y="249289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e 21"/>
          <p:cNvSpPr/>
          <p:nvPr/>
        </p:nvSpPr>
        <p:spPr>
          <a:xfrm>
            <a:off x="2771800" y="299835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e 23"/>
          <p:cNvSpPr/>
          <p:nvPr/>
        </p:nvSpPr>
        <p:spPr>
          <a:xfrm>
            <a:off x="5652120" y="422108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sellaDiTesto 24"/>
          <p:cNvSpPr txBox="1"/>
          <p:nvPr/>
        </p:nvSpPr>
        <p:spPr>
          <a:xfrm>
            <a:off x="993759" y="32336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trappole piene= </a:t>
            </a:r>
            <a:r>
              <a:rPr lang="it-IT" dirty="0" err="1" smtClean="0"/>
              <a:t>N</a:t>
            </a:r>
            <a:r>
              <a:rPr lang="it-IT" baseline="-25000" dirty="0" err="1" smtClean="0"/>
              <a:t>t</a:t>
            </a:r>
            <a:r>
              <a:rPr lang="it-IT" dirty="0" err="1" smtClean="0"/>
              <a:t>F</a:t>
            </a:r>
            <a:r>
              <a:rPr lang="it-IT" dirty="0" smtClean="0"/>
              <a:t> </a:t>
            </a:r>
            <a:endParaRPr lang="en-US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4319972" y="32336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trappole vuote= N</a:t>
            </a:r>
            <a:r>
              <a:rPr lang="it-IT" baseline="-25000" dirty="0" smtClean="0"/>
              <a:t>t</a:t>
            </a:r>
            <a:r>
              <a:rPr lang="it-IT" dirty="0" smtClean="0"/>
              <a:t>(1-F) </a:t>
            </a:r>
            <a:endParaRPr lang="en-US" dirty="0"/>
          </a:p>
        </p:txBody>
      </p:sp>
      <p:sp>
        <p:nvSpPr>
          <p:cNvPr id="29" name="Rettangolo 28"/>
          <p:cNvSpPr/>
          <p:nvPr/>
        </p:nvSpPr>
        <p:spPr>
          <a:xfrm>
            <a:off x="1255502" y="1700808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/>
              <a:t>nN</a:t>
            </a:r>
            <a:r>
              <a:rPr lang="it-IT" baseline="-25000" dirty="0" err="1" smtClean="0"/>
              <a:t>t</a:t>
            </a:r>
            <a:r>
              <a:rPr lang="it-IT" dirty="0" smtClean="0"/>
              <a:t>(1-F) </a:t>
            </a:r>
            <a:endParaRPr lang="en-US" dirty="0"/>
          </a:p>
        </p:txBody>
      </p:sp>
      <p:sp>
        <p:nvSpPr>
          <p:cNvPr id="30" name="Rettangolo 29"/>
          <p:cNvSpPr/>
          <p:nvPr/>
        </p:nvSpPr>
        <p:spPr>
          <a:xfrm>
            <a:off x="2496984" y="1700808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/>
              <a:t>N</a:t>
            </a:r>
            <a:r>
              <a:rPr lang="it-IT" baseline="-25000" dirty="0" err="1" smtClean="0"/>
              <a:t>t</a:t>
            </a:r>
            <a:r>
              <a:rPr lang="it-IT" dirty="0" err="1" smtClean="0"/>
              <a:t>F</a:t>
            </a:r>
            <a:endParaRPr lang="en-US" dirty="0"/>
          </a:p>
        </p:txBody>
      </p:sp>
      <p:sp>
        <p:nvSpPr>
          <p:cNvPr id="31" name="Rettangolo 30"/>
          <p:cNvSpPr/>
          <p:nvPr/>
        </p:nvSpPr>
        <p:spPr>
          <a:xfrm>
            <a:off x="4481690" y="4742597"/>
            <a:ext cx="612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/>
              <a:t>pN</a:t>
            </a:r>
            <a:r>
              <a:rPr lang="it-IT" baseline="-25000" dirty="0" err="1" smtClean="0"/>
              <a:t>t</a:t>
            </a:r>
            <a:r>
              <a:rPr lang="it-IT" dirty="0" err="1" smtClean="0"/>
              <a:t>F</a:t>
            </a:r>
            <a:endParaRPr lang="en-US" dirty="0"/>
          </a:p>
        </p:txBody>
      </p:sp>
      <p:sp>
        <p:nvSpPr>
          <p:cNvPr id="32" name="Rettangolo 31"/>
          <p:cNvSpPr/>
          <p:nvPr/>
        </p:nvSpPr>
        <p:spPr>
          <a:xfrm>
            <a:off x="5364088" y="4739606"/>
            <a:ext cx="819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N</a:t>
            </a:r>
            <a:r>
              <a:rPr lang="it-IT" baseline="-25000" dirty="0" smtClean="0"/>
              <a:t>t</a:t>
            </a:r>
            <a:r>
              <a:rPr lang="it-IT" dirty="0" smtClean="0"/>
              <a:t>(1-F)</a:t>
            </a:r>
            <a:endParaRPr lang="en-US" dirty="0"/>
          </a:p>
        </p:txBody>
      </p:sp>
      <p:sp>
        <p:nvSpPr>
          <p:cNvPr id="37" name="CasellaDiTesto 36"/>
          <p:cNvSpPr txBox="1"/>
          <p:nvPr/>
        </p:nvSpPr>
        <p:spPr>
          <a:xfrm>
            <a:off x="3460381" y="-15190"/>
            <a:ext cx="22232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PROBABILITA’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24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3.23774E-6 L 0.00017 0.07354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17 -0.07377 L -4.44444E-6 -4.0148E-6 " pathEditMode="relative" rAng="0" ptsTypes="AA">
                                      <p:cBhvr>
                                        <p:cTn id="15" dur="75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16667E-6 2.22017E-7 L 0.00017 0.1679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22222E-6 3.09898E-6 L 0.00018 -0.17831 " pathEditMode="relative" rAng="0" ptsTypes="AA">
                                      <p:cBhvr>
                                        <p:cTn id="3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9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 animBg="1"/>
      <p:bldP spid="22" grpId="0" animBg="1"/>
      <p:bldP spid="24" grpId="0" animBg="1"/>
      <p:bldP spid="29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971600" y="692696"/>
            <a:ext cx="7272808" cy="20162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Connettore 1 5"/>
          <p:cNvCxnSpPr/>
          <p:nvPr/>
        </p:nvCxnSpPr>
        <p:spPr>
          <a:xfrm>
            <a:off x="971600" y="2708920"/>
            <a:ext cx="727280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6"/>
          <p:cNvSpPr/>
          <p:nvPr/>
        </p:nvSpPr>
        <p:spPr>
          <a:xfrm>
            <a:off x="971600" y="4149080"/>
            <a:ext cx="7272808" cy="20162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971600" y="4149080"/>
            <a:ext cx="727280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4572000" y="2924944"/>
            <a:ext cx="28803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nettore 1 9"/>
          <p:cNvCxnSpPr/>
          <p:nvPr/>
        </p:nvCxnSpPr>
        <p:spPr>
          <a:xfrm>
            <a:off x="971600" y="3429000"/>
            <a:ext cx="7272808" cy="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e 10"/>
          <p:cNvSpPr/>
          <p:nvPr/>
        </p:nvSpPr>
        <p:spPr>
          <a:xfrm>
            <a:off x="4644008" y="299695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sellaDiTesto 11"/>
          <p:cNvSpPr txBox="1"/>
          <p:nvPr/>
        </p:nvSpPr>
        <p:spPr>
          <a:xfrm>
            <a:off x="539552" y="220486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n</a:t>
            </a:r>
            <a:endParaRPr lang="en-US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11560" y="414209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</a:t>
            </a:r>
            <a:endParaRPr lang="en-US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692799" y="2884294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N</a:t>
            </a:r>
            <a:r>
              <a:rPr lang="it-IT" baseline="-25000" dirty="0" smtClean="0"/>
              <a:t>t</a:t>
            </a:r>
            <a:endParaRPr lang="en-US" baseline="-250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8444535" y="2514962"/>
            <a:ext cx="375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</a:t>
            </a:r>
            <a:r>
              <a:rPr lang="it-IT" baseline="-25000" dirty="0" smtClean="0"/>
              <a:t>C</a:t>
            </a:r>
            <a:endParaRPr lang="en-US" baseline="-250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8426602" y="3964414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</a:t>
            </a:r>
            <a:r>
              <a:rPr lang="it-IT" baseline="-25000" dirty="0" smtClean="0"/>
              <a:t>V</a:t>
            </a:r>
            <a:endParaRPr lang="en-US" baseline="-250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8437034" y="3203684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</a:t>
            </a:r>
            <a:r>
              <a:rPr lang="it-IT" baseline="-25000" dirty="0" smtClean="0"/>
              <a:t>i</a:t>
            </a:r>
            <a:endParaRPr lang="en-US" baseline="-25000" dirty="0"/>
          </a:p>
        </p:txBody>
      </p:sp>
      <p:sp>
        <p:nvSpPr>
          <p:cNvPr id="18" name="Rettangolo 17"/>
          <p:cNvSpPr/>
          <p:nvPr/>
        </p:nvSpPr>
        <p:spPr>
          <a:xfrm>
            <a:off x="1547664" y="2924944"/>
            <a:ext cx="28803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ttangolo 18"/>
          <p:cNvSpPr/>
          <p:nvPr/>
        </p:nvSpPr>
        <p:spPr>
          <a:xfrm>
            <a:off x="2699792" y="2924944"/>
            <a:ext cx="28803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ttangolo 19"/>
          <p:cNvSpPr/>
          <p:nvPr/>
        </p:nvSpPr>
        <p:spPr>
          <a:xfrm>
            <a:off x="5580112" y="2912112"/>
            <a:ext cx="28803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e 20"/>
          <p:cNvSpPr/>
          <p:nvPr/>
        </p:nvSpPr>
        <p:spPr>
          <a:xfrm>
            <a:off x="1619672" y="249289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e 21"/>
          <p:cNvSpPr/>
          <p:nvPr/>
        </p:nvSpPr>
        <p:spPr>
          <a:xfrm>
            <a:off x="2771800" y="299835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e 23"/>
          <p:cNvSpPr/>
          <p:nvPr/>
        </p:nvSpPr>
        <p:spPr>
          <a:xfrm>
            <a:off x="5652120" y="422108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sellaDiTesto 24"/>
          <p:cNvSpPr txBox="1"/>
          <p:nvPr/>
        </p:nvSpPr>
        <p:spPr>
          <a:xfrm>
            <a:off x="993759" y="32336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trappole piene= </a:t>
            </a:r>
            <a:r>
              <a:rPr lang="it-IT" dirty="0" err="1" smtClean="0"/>
              <a:t>N</a:t>
            </a:r>
            <a:r>
              <a:rPr lang="it-IT" baseline="-25000" dirty="0" err="1" smtClean="0"/>
              <a:t>t</a:t>
            </a:r>
            <a:r>
              <a:rPr lang="it-IT" dirty="0" err="1" smtClean="0"/>
              <a:t>F</a:t>
            </a:r>
            <a:r>
              <a:rPr lang="it-IT" dirty="0" smtClean="0"/>
              <a:t> </a:t>
            </a:r>
            <a:endParaRPr lang="en-US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4319972" y="32336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trappole vuote= N</a:t>
            </a:r>
            <a:r>
              <a:rPr lang="it-IT" baseline="-25000" dirty="0" smtClean="0"/>
              <a:t>t</a:t>
            </a:r>
            <a:r>
              <a:rPr lang="it-IT" dirty="0" smtClean="0"/>
              <a:t>(1-F) </a:t>
            </a:r>
            <a:endParaRPr lang="en-US" dirty="0"/>
          </a:p>
        </p:txBody>
      </p:sp>
      <p:sp>
        <p:nvSpPr>
          <p:cNvPr id="29" name="Rettangolo 28"/>
          <p:cNvSpPr/>
          <p:nvPr/>
        </p:nvSpPr>
        <p:spPr>
          <a:xfrm>
            <a:off x="1255502" y="1700808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/>
              <a:t>nN</a:t>
            </a:r>
            <a:r>
              <a:rPr lang="it-IT" baseline="-25000" dirty="0" err="1" smtClean="0"/>
              <a:t>t</a:t>
            </a:r>
            <a:r>
              <a:rPr lang="it-IT" dirty="0" smtClean="0"/>
              <a:t>(1-F) </a:t>
            </a:r>
            <a:endParaRPr lang="en-US" dirty="0"/>
          </a:p>
        </p:txBody>
      </p:sp>
      <p:sp>
        <p:nvSpPr>
          <p:cNvPr id="30" name="Rettangolo 29"/>
          <p:cNvSpPr/>
          <p:nvPr/>
        </p:nvSpPr>
        <p:spPr>
          <a:xfrm>
            <a:off x="2496984" y="1700808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/>
              <a:t>N</a:t>
            </a:r>
            <a:r>
              <a:rPr lang="it-IT" baseline="-25000" dirty="0" err="1" smtClean="0"/>
              <a:t>t</a:t>
            </a:r>
            <a:r>
              <a:rPr lang="it-IT" dirty="0" err="1" smtClean="0"/>
              <a:t>F</a:t>
            </a:r>
            <a:endParaRPr lang="en-US" dirty="0"/>
          </a:p>
        </p:txBody>
      </p:sp>
      <p:sp>
        <p:nvSpPr>
          <p:cNvPr id="31" name="Rettangolo 30"/>
          <p:cNvSpPr/>
          <p:nvPr/>
        </p:nvSpPr>
        <p:spPr>
          <a:xfrm>
            <a:off x="4481690" y="4742597"/>
            <a:ext cx="612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/>
              <a:t>pN</a:t>
            </a:r>
            <a:r>
              <a:rPr lang="it-IT" baseline="-25000" dirty="0" err="1" smtClean="0"/>
              <a:t>t</a:t>
            </a:r>
            <a:r>
              <a:rPr lang="it-IT" dirty="0" err="1" smtClean="0"/>
              <a:t>F</a:t>
            </a:r>
            <a:endParaRPr lang="en-US" dirty="0"/>
          </a:p>
        </p:txBody>
      </p:sp>
      <p:sp>
        <p:nvSpPr>
          <p:cNvPr id="32" name="Rettangolo 31"/>
          <p:cNvSpPr/>
          <p:nvPr/>
        </p:nvSpPr>
        <p:spPr>
          <a:xfrm>
            <a:off x="5364088" y="4739606"/>
            <a:ext cx="819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N</a:t>
            </a:r>
            <a:r>
              <a:rPr lang="it-IT" baseline="-25000" dirty="0" smtClean="0"/>
              <a:t>t</a:t>
            </a:r>
            <a:r>
              <a:rPr lang="it-IT" dirty="0" smtClean="0"/>
              <a:t>(1-F)</a:t>
            </a:r>
            <a:endParaRPr lang="en-US" dirty="0"/>
          </a:p>
        </p:txBody>
      </p:sp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643806"/>
              </p:ext>
            </p:extLst>
          </p:nvPr>
        </p:nvGraphicFramePr>
        <p:xfrm>
          <a:off x="3623096" y="908720"/>
          <a:ext cx="2605088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6" name="Equazione" r:id="rId3" imgW="1231560" imgH="190440" progId="Equation.3">
                  <p:embed/>
                </p:oleObj>
              </mc:Choice>
              <mc:Fallback>
                <p:oleObj name="Equazione" r:id="rId3" imgW="1231560" imgH="1904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23096" y="908720"/>
                        <a:ext cx="2605088" cy="40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3404589"/>
              </p:ext>
            </p:extLst>
          </p:nvPr>
        </p:nvGraphicFramePr>
        <p:xfrm>
          <a:off x="3622675" y="1482725"/>
          <a:ext cx="16129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7" name="Equazione" r:id="rId5" imgW="761760" imgH="190440" progId="Equation.3">
                  <p:embed/>
                </p:oleObj>
              </mc:Choice>
              <mc:Fallback>
                <p:oleObj name="Equazione" r:id="rId5" imgW="76176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2675" y="1482725"/>
                        <a:ext cx="161290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250309"/>
              </p:ext>
            </p:extLst>
          </p:nvPr>
        </p:nvGraphicFramePr>
        <p:xfrm>
          <a:off x="1560513" y="4362450"/>
          <a:ext cx="2120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8" name="Equazione" r:id="rId7" imgW="1002960" imgH="215640" progId="Equation.3">
                  <p:embed/>
                </p:oleObj>
              </mc:Choice>
              <mc:Fallback>
                <p:oleObj name="Equazione" r:id="rId7" imgW="10029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0513" y="4362450"/>
                        <a:ext cx="2120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ggetto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057198"/>
              </p:ext>
            </p:extLst>
          </p:nvPr>
        </p:nvGraphicFramePr>
        <p:xfrm>
          <a:off x="1547664" y="4916488"/>
          <a:ext cx="20129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" name="Equazione" r:id="rId9" imgW="952200" imgH="215640" progId="Equation.3">
                  <p:embed/>
                </p:oleObj>
              </mc:Choice>
              <mc:Fallback>
                <p:oleObj name="Equazione" r:id="rId9" imgW="9522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4916488"/>
                        <a:ext cx="20129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CasellaDiTesto 36"/>
          <p:cNvSpPr txBox="1"/>
          <p:nvPr/>
        </p:nvSpPr>
        <p:spPr>
          <a:xfrm>
            <a:off x="3987484" y="0"/>
            <a:ext cx="988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TASSI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89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446831"/>
              </p:ext>
            </p:extLst>
          </p:nvPr>
        </p:nvGraphicFramePr>
        <p:xfrm>
          <a:off x="3707904" y="697260"/>
          <a:ext cx="2140902" cy="1003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8" name="Equazione" r:id="rId3" imgW="1218960" imgH="571320" progId="Equation.3">
                  <p:embed/>
                </p:oleObj>
              </mc:Choice>
              <mc:Fallback>
                <p:oleObj name="Equazione" r:id="rId3" imgW="1218960" imgH="5713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07904" y="697260"/>
                        <a:ext cx="2140902" cy="10035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668668"/>
              </p:ext>
            </p:extLst>
          </p:nvPr>
        </p:nvGraphicFramePr>
        <p:xfrm>
          <a:off x="6223744" y="332656"/>
          <a:ext cx="2408237" cy="1360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9" name="Equazione" r:id="rId5" imgW="1371600" imgH="774360" progId="Equation.3">
                  <p:embed/>
                </p:oleObj>
              </mc:Choice>
              <mc:Fallback>
                <p:oleObj name="Equazione" r:id="rId5" imgW="1371600" imgH="774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744" y="332656"/>
                        <a:ext cx="2408237" cy="1360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5291822" y="116632"/>
            <a:ext cx="142186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All’equilibrio:</a:t>
            </a:r>
            <a:endParaRPr lang="en-US" dirty="0"/>
          </a:p>
        </p:txBody>
      </p:sp>
      <p:grpSp>
        <p:nvGrpSpPr>
          <p:cNvPr id="12" name="Gruppo 11"/>
          <p:cNvGrpSpPr/>
          <p:nvPr/>
        </p:nvGrpSpPr>
        <p:grpSpPr>
          <a:xfrm>
            <a:off x="95917" y="116632"/>
            <a:ext cx="2605088" cy="2041376"/>
            <a:chOff x="2267744" y="2060848"/>
            <a:chExt cx="2605088" cy="2041376"/>
          </a:xfrm>
        </p:grpSpPr>
        <p:graphicFrame>
          <p:nvGraphicFramePr>
            <p:cNvPr id="8" name="Oggetto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70873717"/>
                </p:ext>
              </p:extLst>
            </p:nvPr>
          </p:nvGraphicFramePr>
          <p:xfrm>
            <a:off x="2267744" y="2060848"/>
            <a:ext cx="2605088" cy="403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00" name="Equazione" r:id="rId7" imgW="1231560" imgH="190440" progId="Equation.3">
                    <p:embed/>
                  </p:oleObj>
                </mc:Choice>
                <mc:Fallback>
                  <p:oleObj name="Equazione" r:id="rId7" imgW="123156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7744" y="2060848"/>
                          <a:ext cx="2605088" cy="403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ggetto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48724644"/>
                </p:ext>
              </p:extLst>
            </p:nvPr>
          </p:nvGraphicFramePr>
          <p:xfrm>
            <a:off x="2267744" y="2636912"/>
            <a:ext cx="1612900" cy="403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01" name="Equazione" r:id="rId9" imgW="761760" imgH="190440" progId="Equation.3">
                    <p:embed/>
                  </p:oleObj>
                </mc:Choice>
                <mc:Fallback>
                  <p:oleObj name="Equazione" r:id="rId9" imgW="76176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7744" y="2636912"/>
                          <a:ext cx="1612900" cy="403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ggetto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68506252"/>
                </p:ext>
              </p:extLst>
            </p:nvPr>
          </p:nvGraphicFramePr>
          <p:xfrm>
            <a:off x="2267744" y="3200400"/>
            <a:ext cx="21209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02" name="Equazione" r:id="rId11" imgW="1002960" imgH="215640" progId="Equation.3">
                    <p:embed/>
                  </p:oleObj>
                </mc:Choice>
                <mc:Fallback>
                  <p:oleObj name="Equazione" r:id="rId11" imgW="10029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7744" y="3200400"/>
                          <a:ext cx="2120900" cy="457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ggetto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93648901"/>
                </p:ext>
              </p:extLst>
            </p:nvPr>
          </p:nvGraphicFramePr>
          <p:xfrm>
            <a:off x="2267744" y="3645024"/>
            <a:ext cx="201295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03" name="Equazione" r:id="rId13" imgW="952200" imgH="215640" progId="Equation.3">
                    <p:embed/>
                  </p:oleObj>
                </mc:Choice>
                <mc:Fallback>
                  <p:oleObj name="Equazione" r:id="rId13" imgW="95220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7744" y="3645024"/>
                          <a:ext cx="2012950" cy="457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" name="Ogget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2959029"/>
              </p:ext>
            </p:extLst>
          </p:nvPr>
        </p:nvGraphicFramePr>
        <p:xfrm>
          <a:off x="5257659" y="3345334"/>
          <a:ext cx="1179513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4" name="Equazione" r:id="rId15" imgW="558720" imgH="419040" progId="Equation.3">
                  <p:embed/>
                </p:oleObj>
              </mc:Choice>
              <mc:Fallback>
                <p:oleObj name="Equazione" r:id="rId15" imgW="5587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659" y="3345334"/>
                        <a:ext cx="1179513" cy="887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ggetto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3286398"/>
              </p:ext>
            </p:extLst>
          </p:nvPr>
        </p:nvGraphicFramePr>
        <p:xfrm>
          <a:off x="2483768" y="4725144"/>
          <a:ext cx="462280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5" name="Equazione" r:id="rId17" imgW="2298600" imgH="393480" progId="Equation.3">
                  <p:embed/>
                </p:oleObj>
              </mc:Choice>
              <mc:Fallback>
                <p:oleObj name="Equazione" r:id="rId17" imgW="22986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483768" y="4725144"/>
                        <a:ext cx="4622800" cy="792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gget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3561"/>
              </p:ext>
            </p:extLst>
          </p:nvPr>
        </p:nvGraphicFramePr>
        <p:xfrm>
          <a:off x="2051720" y="2852936"/>
          <a:ext cx="2379804" cy="151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6" name="Equazione" r:id="rId19" imgW="1218960" imgH="774360" progId="Equation.3">
                  <p:embed/>
                </p:oleObj>
              </mc:Choice>
              <mc:Fallback>
                <p:oleObj name="Equazione" r:id="rId19" imgW="1218960" imgH="7743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051720" y="2852936"/>
                        <a:ext cx="2379804" cy="1512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ggetto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950123"/>
              </p:ext>
            </p:extLst>
          </p:nvPr>
        </p:nvGraphicFramePr>
        <p:xfrm>
          <a:off x="2411760" y="5590753"/>
          <a:ext cx="47244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7" name="Equazione" r:id="rId21" imgW="2349360" imgH="393480" progId="Equation.3">
                  <p:embed/>
                </p:oleObj>
              </mc:Choice>
              <mc:Fallback>
                <p:oleObj name="Equazione" r:id="rId21" imgW="23493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5590753"/>
                        <a:ext cx="4724400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ggetto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9163527"/>
              </p:ext>
            </p:extLst>
          </p:nvPr>
        </p:nvGraphicFramePr>
        <p:xfrm>
          <a:off x="3419872" y="1916832"/>
          <a:ext cx="2119313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8" name="Equazione" r:id="rId23" imgW="1206360" imgH="393480" progId="Equation.3">
                  <p:embed/>
                </p:oleObj>
              </mc:Choice>
              <mc:Fallback>
                <p:oleObj name="Equazione" r:id="rId23" imgW="12063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1916832"/>
                        <a:ext cx="2119313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ggetto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903764"/>
              </p:ext>
            </p:extLst>
          </p:nvPr>
        </p:nvGraphicFramePr>
        <p:xfrm>
          <a:off x="6444208" y="1916832"/>
          <a:ext cx="2119313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9" name="Equazione" r:id="rId25" imgW="1206360" imgH="393480" progId="Equation.3">
                  <p:embed/>
                </p:oleObj>
              </mc:Choice>
              <mc:Fallback>
                <p:oleObj name="Equazione" r:id="rId25" imgW="12063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1916832"/>
                        <a:ext cx="2119313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CasellaDiTesto 21"/>
          <p:cNvSpPr txBox="1"/>
          <p:nvPr/>
        </p:nvSpPr>
        <p:spPr>
          <a:xfrm>
            <a:off x="7164288" y="5013176"/>
            <a:ext cx="20297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Valide sempre,</a:t>
            </a:r>
          </a:p>
          <a:p>
            <a:r>
              <a:rPr lang="it-IT" i="1" dirty="0"/>
              <a:t>s</a:t>
            </a:r>
            <a:r>
              <a:rPr lang="it-IT" i="1" dirty="0" smtClean="0"/>
              <a:t>ia all’equilibrio</a:t>
            </a:r>
          </a:p>
          <a:p>
            <a:r>
              <a:rPr lang="it-IT" i="1" dirty="0"/>
              <a:t>c</a:t>
            </a:r>
            <a:r>
              <a:rPr lang="it-IT" i="1" dirty="0" smtClean="0"/>
              <a:t>he fuori equilibrio:</a:t>
            </a:r>
          </a:p>
          <a:p>
            <a:r>
              <a:rPr lang="it-IT" i="1" dirty="0"/>
              <a:t>s</a:t>
            </a:r>
            <a:r>
              <a:rPr lang="it-IT" i="1" dirty="0" smtClean="0"/>
              <a:t>ono costanti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2037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0295922"/>
              </p:ext>
            </p:extLst>
          </p:nvPr>
        </p:nvGraphicFramePr>
        <p:xfrm>
          <a:off x="4578234" y="4149080"/>
          <a:ext cx="2445867" cy="464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1" name="Equazione" r:id="rId3" imgW="1002960" imgH="190440" progId="Equation.3">
                  <p:embed/>
                </p:oleObj>
              </mc:Choice>
              <mc:Fallback>
                <p:oleObj name="Equazione" r:id="rId3" imgW="1002960" imgH="1904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8234" y="4149080"/>
                        <a:ext cx="2445867" cy="4644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uppo 20"/>
          <p:cNvGrpSpPr/>
          <p:nvPr/>
        </p:nvGrpSpPr>
        <p:grpSpPr>
          <a:xfrm>
            <a:off x="5148064" y="3117294"/>
            <a:ext cx="3613174" cy="1362075"/>
            <a:chOff x="5148064" y="3117294"/>
            <a:chExt cx="3613174" cy="1362075"/>
          </a:xfrm>
        </p:grpSpPr>
        <p:sp>
          <p:nvSpPr>
            <p:cNvPr id="4" name="CasellaDiTesto 3"/>
            <p:cNvSpPr txBox="1"/>
            <p:nvPr/>
          </p:nvSpPr>
          <p:spPr>
            <a:xfrm>
              <a:off x="5148064" y="3429000"/>
              <a:ext cx="1614545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Fuori equilibrio</a:t>
              </a:r>
              <a:endParaRPr lang="en-US" dirty="0"/>
            </a:p>
          </p:txBody>
        </p:sp>
        <p:graphicFrame>
          <p:nvGraphicFramePr>
            <p:cNvPr id="6" name="Oggetto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4618347"/>
                </p:ext>
              </p:extLst>
            </p:nvPr>
          </p:nvGraphicFramePr>
          <p:xfrm>
            <a:off x="7956376" y="3117294"/>
            <a:ext cx="804862" cy="1362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42" name="Equazione" r:id="rId5" imgW="330120" imgH="558720" progId="Equation.3">
                    <p:embed/>
                  </p:oleObj>
                </mc:Choice>
                <mc:Fallback>
                  <p:oleObj name="Equazione" r:id="rId5" imgW="330120" imgH="5587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56376" y="3117294"/>
                          <a:ext cx="804862" cy="1362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3002213"/>
              </p:ext>
            </p:extLst>
          </p:nvPr>
        </p:nvGraphicFramePr>
        <p:xfrm>
          <a:off x="95250" y="115888"/>
          <a:ext cx="2605088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3" name="Equazione" r:id="rId7" imgW="1231560" imgH="190440" progId="Equation.3">
                  <p:embed/>
                </p:oleObj>
              </mc:Choice>
              <mc:Fallback>
                <p:oleObj name="Equazione" r:id="rId7" imgW="123156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" y="115888"/>
                        <a:ext cx="2605088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8603351"/>
              </p:ext>
            </p:extLst>
          </p:nvPr>
        </p:nvGraphicFramePr>
        <p:xfrm>
          <a:off x="95250" y="692150"/>
          <a:ext cx="16129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4" name="Equazione" r:id="rId9" imgW="761669" imgH="190417" progId="Equation.3">
                  <p:embed/>
                </p:oleObj>
              </mc:Choice>
              <mc:Fallback>
                <p:oleObj name="Equazione" r:id="rId9" imgW="761669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" y="692150"/>
                        <a:ext cx="161290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208828"/>
              </p:ext>
            </p:extLst>
          </p:nvPr>
        </p:nvGraphicFramePr>
        <p:xfrm>
          <a:off x="95250" y="1255713"/>
          <a:ext cx="2120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5" name="Equazione" r:id="rId11" imgW="1002865" imgH="215806" progId="Equation.3">
                  <p:embed/>
                </p:oleObj>
              </mc:Choice>
              <mc:Fallback>
                <p:oleObj name="Equazione" r:id="rId11" imgW="1002865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" y="1255713"/>
                        <a:ext cx="2120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842566"/>
              </p:ext>
            </p:extLst>
          </p:nvPr>
        </p:nvGraphicFramePr>
        <p:xfrm>
          <a:off x="95250" y="1700213"/>
          <a:ext cx="20129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6" name="Equazione" r:id="rId13" imgW="952087" imgH="215806" progId="Equation.3">
                  <p:embed/>
                </p:oleObj>
              </mc:Choice>
              <mc:Fallback>
                <p:oleObj name="Equazione" r:id="rId13" imgW="952087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" y="1700213"/>
                        <a:ext cx="20129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uppo 17"/>
          <p:cNvGrpSpPr/>
          <p:nvPr/>
        </p:nvGrpSpPr>
        <p:grpSpPr>
          <a:xfrm>
            <a:off x="4716016" y="44624"/>
            <a:ext cx="4427984" cy="2952328"/>
            <a:chOff x="4716016" y="44624"/>
            <a:chExt cx="4427984" cy="2952328"/>
          </a:xfrm>
        </p:grpSpPr>
        <p:graphicFrame>
          <p:nvGraphicFramePr>
            <p:cNvPr id="11" name="Oggetto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71564117"/>
                </p:ext>
              </p:extLst>
            </p:nvPr>
          </p:nvGraphicFramePr>
          <p:xfrm>
            <a:off x="4716016" y="44624"/>
            <a:ext cx="2605088" cy="403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47" name="Equazione" r:id="rId15" imgW="1231560" imgH="190440" progId="Equation.3">
                    <p:embed/>
                  </p:oleObj>
                </mc:Choice>
                <mc:Fallback>
                  <p:oleObj name="Equazione" r:id="rId15" imgW="123156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16016" y="44624"/>
                          <a:ext cx="2605088" cy="403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ggetto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76023953"/>
                </p:ext>
              </p:extLst>
            </p:nvPr>
          </p:nvGraphicFramePr>
          <p:xfrm>
            <a:off x="4734123" y="597372"/>
            <a:ext cx="3870325" cy="887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48" name="Equazione" r:id="rId16" imgW="1828800" imgH="419040" progId="Equation.3">
                    <p:embed/>
                  </p:oleObj>
                </mc:Choice>
                <mc:Fallback>
                  <p:oleObj name="Equazione" r:id="rId16" imgW="1828800" imgH="419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4123" y="597372"/>
                          <a:ext cx="3870325" cy="8874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ggetto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93671158"/>
                </p:ext>
              </p:extLst>
            </p:nvPr>
          </p:nvGraphicFramePr>
          <p:xfrm>
            <a:off x="4755356" y="1603648"/>
            <a:ext cx="21209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49" name="Equazione" r:id="rId18" imgW="1002865" imgH="215806" progId="Equation.3">
                    <p:embed/>
                  </p:oleObj>
                </mc:Choice>
                <mc:Fallback>
                  <p:oleObj name="Equazione" r:id="rId18" imgW="1002865" imgH="21580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55356" y="1603648"/>
                          <a:ext cx="2120900" cy="457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ggetto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90209332"/>
                </p:ext>
              </p:extLst>
            </p:nvPr>
          </p:nvGraphicFramePr>
          <p:xfrm>
            <a:off x="4743450" y="2109540"/>
            <a:ext cx="4400550" cy="887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50" name="Equazione" r:id="rId19" imgW="2082600" imgH="419040" progId="Equation.3">
                    <p:embed/>
                  </p:oleObj>
                </mc:Choice>
                <mc:Fallback>
                  <p:oleObj name="Equazione" r:id="rId19" imgW="2082600" imgH="419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43450" y="2109540"/>
                          <a:ext cx="4400550" cy="8874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Gruppo 16"/>
          <p:cNvGrpSpPr/>
          <p:nvPr/>
        </p:nvGrpSpPr>
        <p:grpSpPr>
          <a:xfrm>
            <a:off x="200977" y="2132856"/>
            <a:ext cx="2979738" cy="1657350"/>
            <a:chOff x="200977" y="2132856"/>
            <a:chExt cx="2979738" cy="1657350"/>
          </a:xfrm>
        </p:grpSpPr>
        <p:graphicFrame>
          <p:nvGraphicFramePr>
            <p:cNvPr id="15" name="Oggetto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85739309"/>
                </p:ext>
              </p:extLst>
            </p:nvPr>
          </p:nvGraphicFramePr>
          <p:xfrm>
            <a:off x="200977" y="2132856"/>
            <a:ext cx="2911475" cy="792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51" name="Equazione" r:id="rId21" imgW="1447560" imgH="393480" progId="Equation.3">
                    <p:embed/>
                  </p:oleObj>
                </mc:Choice>
                <mc:Fallback>
                  <p:oleObj name="Equazione" r:id="rId21" imgW="144756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977" y="2132856"/>
                          <a:ext cx="2911475" cy="792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ggetto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87774073"/>
                </p:ext>
              </p:extLst>
            </p:nvPr>
          </p:nvGraphicFramePr>
          <p:xfrm>
            <a:off x="218440" y="2999631"/>
            <a:ext cx="2962275" cy="790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52" name="Equazione" r:id="rId23" imgW="1473120" imgH="393480" progId="Equation.3">
                    <p:embed/>
                  </p:oleObj>
                </mc:Choice>
                <mc:Fallback>
                  <p:oleObj name="Equazione" r:id="rId23" imgW="147312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8440" y="2999631"/>
                          <a:ext cx="2962275" cy="790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Freccia a destra 18"/>
          <p:cNvSpPr/>
          <p:nvPr/>
        </p:nvSpPr>
        <p:spPr>
          <a:xfrm>
            <a:off x="3275856" y="1772816"/>
            <a:ext cx="1080120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asellaDiTesto 19"/>
          <p:cNvSpPr txBox="1"/>
          <p:nvPr/>
        </p:nvSpPr>
        <p:spPr>
          <a:xfrm>
            <a:off x="4354801" y="4499828"/>
            <a:ext cx="28583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>
                <a:solidFill>
                  <a:srgbClr val="FF0000"/>
                </a:solidFill>
              </a:rPr>
              <a:t>Principio del bilancio dettagliato</a:t>
            </a:r>
            <a:endParaRPr lang="en-US" sz="1600" i="1" dirty="0">
              <a:solidFill>
                <a:srgbClr val="FF0000"/>
              </a:solidFill>
            </a:endParaRPr>
          </a:p>
        </p:txBody>
      </p:sp>
      <p:graphicFrame>
        <p:nvGraphicFramePr>
          <p:cNvPr id="22" name="Oggetto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5584691"/>
              </p:ext>
            </p:extLst>
          </p:nvPr>
        </p:nvGraphicFramePr>
        <p:xfrm>
          <a:off x="1547664" y="5373216"/>
          <a:ext cx="2596652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3" name="Equazione" r:id="rId25" imgW="1079280" imgH="419040" progId="Equation.3">
                  <p:embed/>
                </p:oleObj>
              </mc:Choice>
              <mc:Fallback>
                <p:oleObj name="Equazione" r:id="rId25" imgW="107928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47664" y="5373216"/>
                        <a:ext cx="2596652" cy="1008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CasellaDiTesto 22"/>
          <p:cNvSpPr txBox="1"/>
          <p:nvPr/>
        </p:nvSpPr>
        <p:spPr>
          <a:xfrm>
            <a:off x="4428893" y="5445224"/>
            <a:ext cx="20565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/>
              <a:t>con questa si elimina F</a:t>
            </a:r>
            <a:endParaRPr lang="en-US" sz="1600" i="1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4427984" y="5877272"/>
            <a:ext cx="4310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/>
              <a:t>con questa si definisce U= tasso di ricombinazione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42444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819</Words>
  <Application>Microsoft Office PowerPoint</Application>
  <PresentationFormat>Presentazione su schermo (4:3)</PresentationFormat>
  <Paragraphs>152</Paragraphs>
  <Slides>24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24</vt:i4>
      </vt:variant>
    </vt:vector>
  </HeadingPairs>
  <TitlesOfParts>
    <vt:vector size="27" baseType="lpstr">
      <vt:lpstr>Tema di Office</vt:lpstr>
      <vt:lpstr>Equazione</vt:lpstr>
      <vt:lpstr>Microsoft Equation 3.0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Ricombinazione Indiretta §2.4.2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Ricombinazione superficiale §2.4.3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Massimo</dc:creator>
  <cp:lastModifiedBy>Massimo</cp:lastModifiedBy>
  <cp:revision>21</cp:revision>
  <dcterms:created xsi:type="dcterms:W3CDTF">2020-03-29T15:40:24Z</dcterms:created>
  <dcterms:modified xsi:type="dcterms:W3CDTF">2020-04-19T07:57:26Z</dcterms:modified>
</cp:coreProperties>
</file>