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9" r:id="rId3"/>
    <p:sldId id="261" r:id="rId4"/>
    <p:sldId id="258" r:id="rId5"/>
    <p:sldId id="262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7" r:id="rId19"/>
    <p:sldId id="278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2F3A5-59A0-46C4-B46B-6A8A2F38A090}" type="datetimeFigureOut">
              <a:rPr lang="it-IT"/>
              <a:pPr>
                <a:defRPr/>
              </a:pPr>
              <a:t>24/11/20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38B1F-828C-412F-A31B-D85423213009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2694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AB4AB-C57F-418E-B79A-2958D57FCC12}" type="datetimeFigureOut">
              <a:rPr lang="it-IT"/>
              <a:pPr>
                <a:defRPr/>
              </a:pPr>
              <a:t>24/11/20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C5F4F-2E93-4244-B680-0A2F3F599266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1110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7072-2D85-4359-A564-AA3B84BDEF31}" type="datetimeFigureOut">
              <a:rPr lang="it-IT"/>
              <a:pPr>
                <a:defRPr/>
              </a:pPr>
              <a:t>24/11/20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80017-AF45-4F3E-B4CC-4127F701FFB0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18859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EF6DD-51AD-46A6-80BD-133874DBC1B9}" type="datetimeFigureOut">
              <a:rPr lang="it-IT"/>
              <a:pPr>
                <a:defRPr/>
              </a:pPr>
              <a:t>24/11/20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38B1B-1C1C-421F-934A-6EF1E1A97584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17593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DD641-9D45-4EC3-8691-CF73AF69C8B0}" type="datetimeFigureOut">
              <a:rPr lang="it-IT"/>
              <a:pPr>
                <a:defRPr/>
              </a:pPr>
              <a:t>24/11/20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D572E-E9F1-46F0-AF18-585030C9BA36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6981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282BB-954D-430C-BECB-A6C20BC4065E}" type="datetimeFigureOut">
              <a:rPr lang="it-IT"/>
              <a:pPr>
                <a:defRPr/>
              </a:pPr>
              <a:t>24/11/20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203FE-A7F7-47D0-ACCC-760980ADB27E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50111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D68E-73E4-4135-AE42-B1221A5AEB81}" type="datetimeFigureOut">
              <a:rPr lang="it-IT"/>
              <a:pPr>
                <a:defRPr/>
              </a:pPr>
              <a:t>24/11/20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4516D-9818-46C1-8375-339175CCBE13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14905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7F95A-C323-4A40-A581-CD7A7F056C83}" type="datetimeFigureOut">
              <a:rPr lang="it-IT"/>
              <a:pPr>
                <a:defRPr/>
              </a:pPr>
              <a:t>24/11/20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EFB55-D946-4994-9421-BBD487F9846D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3781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2269-7C5E-4E66-8FA8-3929F3B41858}" type="datetimeFigureOut">
              <a:rPr lang="it-IT"/>
              <a:pPr>
                <a:defRPr/>
              </a:pPr>
              <a:t>24/11/20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D0A80-7EBD-45BC-AC6D-96B4EFE99AED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258492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651D8-494A-46B7-A45A-71C7FABE2A14}" type="datetimeFigureOut">
              <a:rPr lang="it-IT"/>
              <a:pPr>
                <a:defRPr/>
              </a:pPr>
              <a:t>24/11/20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51C27-D989-4B2A-ABD1-FA09162E6AB2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9361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98BC3-F7C8-4289-B6BE-C6C0FFC4886C}" type="datetimeFigureOut">
              <a:rPr lang="it-IT"/>
              <a:pPr>
                <a:defRPr/>
              </a:pPr>
              <a:t>24/11/20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2C700-834B-41C3-8D0C-737F4B38F8BA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111730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A294F3-429C-4720-B9EC-6054FCFBC7F8}" type="datetimeFigureOut">
              <a:rPr lang="it-IT"/>
              <a:pPr>
                <a:defRPr/>
              </a:pPr>
              <a:t>24/11/20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00A41B3-1E07-4B3E-B18E-1CB83A73B270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28CA42D-0534-4F96-A8F1-EEC545C50482}" type="slidenum">
              <a:rPr lang="it-IT" altLang="it-IT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1</a:t>
            </a:fld>
            <a:endParaRPr lang="it-IT" altLang="it-IT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0"/>
            <a:ext cx="8281988" cy="683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32BD000F-9A69-438C-9ABD-91DD28042B61}" type="slidenum">
              <a:rPr lang="it-IT" altLang="it-IT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10</a:t>
            </a:fld>
            <a:endParaRPr lang="it-IT" altLang="it-IT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25" y="620713"/>
            <a:ext cx="9013825" cy="5300662"/>
          </a:xfrm>
        </p:spPr>
        <p:txBody>
          <a:bodyPr/>
          <a:lstStyle/>
          <a:p>
            <a:pPr marL="457200" indent="-457200" algn="just" eaLnBrk="1" hangingPunct="1">
              <a:spcBef>
                <a:spcPts val="0"/>
              </a:spcBef>
              <a:buFont typeface="Arial" charset="0"/>
              <a:buAutoNum type="arabicPeriod"/>
              <a:defRPr/>
            </a:pPr>
            <a:r>
              <a:rPr lang="en-GB" altLang="it-IT" sz="2400" dirty="0">
                <a:latin typeface="Comic Sans MS" pitchFamily="66" charset="0"/>
              </a:rPr>
              <a:t>SUBJECT</a:t>
            </a:r>
            <a:r>
              <a:rPr lang="en-GB" altLang="it-IT" sz="2400" dirty="0">
                <a:solidFill>
                  <a:schemeClr val="tx2"/>
                </a:solidFill>
                <a:latin typeface="Comic Sans MS" pitchFamily="66" charset="0"/>
              </a:rPr>
              <a:t>: </a:t>
            </a:r>
            <a:r>
              <a:rPr lang="en-GB" altLang="it-IT" sz="2400" u="sng" dirty="0">
                <a:solidFill>
                  <a:schemeClr val="tx2"/>
                </a:solidFill>
                <a:latin typeface="Comic Sans MS" pitchFamily="66" charset="0"/>
              </a:rPr>
              <a:t>Four men </a:t>
            </a:r>
            <a:r>
              <a:rPr lang="en-GB" altLang="it-IT" sz="2400" dirty="0">
                <a:solidFill>
                  <a:schemeClr val="tx2"/>
                </a:solidFill>
                <a:latin typeface="Comic Sans MS" pitchFamily="66" charset="0"/>
              </a:rPr>
              <a:t>got killed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GB" altLang="it-IT" sz="2400" dirty="0">
              <a:solidFill>
                <a:schemeClr val="tx2"/>
              </a:solidFill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solidFill>
                  <a:schemeClr val="tx2"/>
                </a:solidFill>
                <a:latin typeface="Comic Sans MS" pitchFamily="66" charset="0"/>
              </a:rPr>
              <a:t>2. </a:t>
            </a:r>
            <a:r>
              <a:rPr lang="en-GB" altLang="it-IT" sz="2400" dirty="0">
                <a:latin typeface="Comic Sans MS" pitchFamily="66" charset="0"/>
              </a:rPr>
              <a:t>SUBJECT COMPLEMENT</a:t>
            </a:r>
            <a:r>
              <a:rPr lang="en-GB" altLang="it-IT" sz="2400" dirty="0">
                <a:solidFill>
                  <a:schemeClr val="tx2"/>
                </a:solidFill>
                <a:latin typeface="Comic Sans MS" pitchFamily="66" charset="0"/>
              </a:rPr>
              <a:t>: Grace is </a:t>
            </a:r>
            <a:r>
              <a:rPr lang="en-GB" altLang="it-IT" sz="2400" u="sng" dirty="0">
                <a:solidFill>
                  <a:schemeClr val="tx2"/>
                </a:solidFill>
                <a:latin typeface="Comic Sans MS" pitchFamily="66" charset="0"/>
              </a:rPr>
              <a:t>my niece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solidFill>
                  <a:schemeClr val="tx2"/>
                </a:solidFill>
                <a:latin typeface="Comic Sans MS" pitchFamily="66" charset="0"/>
              </a:rPr>
              <a:t>She seems </a:t>
            </a:r>
            <a:r>
              <a:rPr lang="en-GB" altLang="it-IT" sz="2400" u="sng" dirty="0">
                <a:solidFill>
                  <a:schemeClr val="tx2"/>
                </a:solidFill>
                <a:latin typeface="Comic Sans MS" pitchFamily="66" charset="0"/>
              </a:rPr>
              <a:t>a young girl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GB" altLang="it-IT" sz="2400" dirty="0">
              <a:solidFill>
                <a:schemeClr val="tx2"/>
              </a:solidFill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solidFill>
                  <a:schemeClr val="tx2"/>
                </a:solidFill>
                <a:latin typeface="Comic Sans MS" pitchFamily="66" charset="0"/>
              </a:rPr>
              <a:t>3. </a:t>
            </a:r>
            <a:r>
              <a:rPr lang="en-GB" altLang="it-IT" sz="2400" dirty="0">
                <a:latin typeface="Comic Sans MS" pitchFamily="66" charset="0"/>
              </a:rPr>
              <a:t>DIRECT OBJECT</a:t>
            </a:r>
            <a:r>
              <a:rPr lang="en-GB" altLang="it-IT" sz="2400" dirty="0">
                <a:solidFill>
                  <a:schemeClr val="tx2"/>
                </a:solidFill>
                <a:latin typeface="Comic Sans MS" pitchFamily="66" charset="0"/>
              </a:rPr>
              <a:t>: He bought </a:t>
            </a:r>
            <a:r>
              <a:rPr lang="en-GB" altLang="it-IT" sz="2400" u="sng" dirty="0">
                <a:solidFill>
                  <a:schemeClr val="tx2"/>
                </a:solidFill>
                <a:latin typeface="Comic Sans MS" pitchFamily="66" charset="0"/>
              </a:rPr>
              <a:t>a new car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GB" altLang="it-IT" sz="2400" dirty="0">
              <a:solidFill>
                <a:schemeClr val="tx2"/>
              </a:solidFill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solidFill>
                  <a:schemeClr val="tx2"/>
                </a:solidFill>
                <a:latin typeface="Comic Sans MS" pitchFamily="66" charset="0"/>
              </a:rPr>
              <a:t>4. </a:t>
            </a:r>
            <a:r>
              <a:rPr lang="en-GB" altLang="it-IT" sz="2400" dirty="0">
                <a:latin typeface="Comic Sans MS" pitchFamily="66" charset="0"/>
              </a:rPr>
              <a:t>INDIRECT OBJECT</a:t>
            </a:r>
            <a:r>
              <a:rPr lang="en-GB" altLang="it-IT" sz="2400" dirty="0">
                <a:solidFill>
                  <a:schemeClr val="tx2"/>
                </a:solidFill>
                <a:latin typeface="Comic Sans MS" pitchFamily="66" charset="0"/>
              </a:rPr>
              <a:t>: She told </a:t>
            </a:r>
            <a:r>
              <a:rPr lang="en-GB" altLang="it-IT" sz="2400" u="sng" dirty="0">
                <a:solidFill>
                  <a:schemeClr val="tx2"/>
                </a:solidFill>
                <a:latin typeface="Comic Sans MS" pitchFamily="66" charset="0"/>
              </a:rPr>
              <a:t>her husband </a:t>
            </a:r>
            <a:r>
              <a:rPr lang="en-GB" altLang="it-IT" sz="2400" dirty="0">
                <a:solidFill>
                  <a:schemeClr val="tx2"/>
                </a:solidFill>
                <a:latin typeface="Comic Sans MS" pitchFamily="66" charset="0"/>
              </a:rPr>
              <a:t>the truth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GB" altLang="it-IT" sz="2400" dirty="0">
              <a:solidFill>
                <a:schemeClr val="tx2"/>
              </a:solidFill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solidFill>
                  <a:schemeClr val="tx2"/>
                </a:solidFill>
                <a:latin typeface="Comic Sans MS" pitchFamily="66" charset="0"/>
              </a:rPr>
              <a:t>5. OBJECT COMPLEMENT: She called him </a:t>
            </a:r>
            <a:r>
              <a:rPr lang="en-GB" altLang="it-IT" sz="2400" u="sng" dirty="0">
                <a:solidFill>
                  <a:schemeClr val="tx2"/>
                </a:solidFill>
                <a:latin typeface="Comic Sans MS" pitchFamily="66" charset="0"/>
              </a:rPr>
              <a:t>an idiot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GB" altLang="it-IT" sz="2400" dirty="0">
              <a:solidFill>
                <a:schemeClr val="tx2"/>
              </a:solidFill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solidFill>
                  <a:schemeClr val="tx2"/>
                </a:solidFill>
                <a:latin typeface="Comic Sans MS" pitchFamily="66" charset="0"/>
              </a:rPr>
              <a:t>6. ADJUNCT OR ADVERBIAL: 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u="sng" dirty="0">
                <a:solidFill>
                  <a:schemeClr val="tx2"/>
                </a:solidFill>
                <a:latin typeface="Comic Sans MS" pitchFamily="66" charset="0"/>
              </a:rPr>
              <a:t>One day </a:t>
            </a:r>
            <a:r>
              <a:rPr lang="en-GB" altLang="it-IT" sz="2400" dirty="0">
                <a:solidFill>
                  <a:schemeClr val="tx2"/>
                </a:solidFill>
                <a:latin typeface="Comic Sans MS" pitchFamily="66" charset="0"/>
              </a:rPr>
              <a:t>you’ll know what to do; She’s going to China </a:t>
            </a:r>
            <a:r>
              <a:rPr lang="en-GB" altLang="it-IT" sz="2400" u="sng" dirty="0">
                <a:solidFill>
                  <a:schemeClr val="tx2"/>
                </a:solidFill>
                <a:latin typeface="Comic Sans MS" pitchFamily="66" charset="0"/>
              </a:rPr>
              <a:t>next</a:t>
            </a:r>
            <a:r>
              <a:rPr lang="en-GB" altLang="it-IT" sz="2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GB" altLang="it-IT" sz="2400" u="sng" dirty="0">
                <a:solidFill>
                  <a:schemeClr val="tx2"/>
                </a:solidFill>
                <a:latin typeface="Comic Sans MS" pitchFamily="66" charset="0"/>
              </a:rPr>
              <a:t>month</a:t>
            </a:r>
            <a:r>
              <a:rPr lang="en-GB" altLang="it-IT" sz="2400" dirty="0">
                <a:solidFill>
                  <a:schemeClr val="tx2"/>
                </a:solidFill>
                <a:latin typeface="Comic Sans MS" pitchFamily="66" charset="0"/>
              </a:rPr>
              <a:t>.</a:t>
            </a: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endParaRPr lang="en-GB" altLang="it-IT" sz="2400" dirty="0"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endParaRPr lang="en-GB" altLang="it-IT" sz="2400" dirty="0"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endParaRPr lang="en-GB" altLang="it-IT" sz="2400" dirty="0">
              <a:latin typeface="Comic Sans MS" pitchFamily="66" charset="0"/>
            </a:endParaRPr>
          </a:p>
          <a:p>
            <a:pPr eaLnBrk="1" hangingPunct="1">
              <a:buFont typeface="Monotype Sorts" pitchFamily="2" charset="2"/>
              <a:buNone/>
              <a:defRPr/>
            </a:pPr>
            <a:r>
              <a:rPr lang="en-GB" altLang="it-IT" b="1" dirty="0">
                <a:solidFill>
                  <a:srgbClr val="FF66FF"/>
                </a:solidFill>
                <a:latin typeface="Comic Sans MS" pitchFamily="66" charset="0"/>
              </a:rPr>
              <a:t>	</a:t>
            </a:r>
            <a:endParaRPr lang="en-GB" altLang="it-IT" sz="2800" dirty="0">
              <a:solidFill>
                <a:srgbClr val="FF66FF"/>
              </a:solidFill>
            </a:endParaRPr>
          </a:p>
        </p:txBody>
      </p:sp>
      <p:sp>
        <p:nvSpPr>
          <p:cNvPr id="11268" name="Titolo 1"/>
          <p:cNvSpPr>
            <a:spLocks noGrp="1"/>
          </p:cNvSpPr>
          <p:nvPr>
            <p:ph type="title"/>
          </p:nvPr>
        </p:nvSpPr>
        <p:spPr>
          <a:xfrm>
            <a:off x="395288" y="-387350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sz="3200">
                <a:solidFill>
                  <a:srgbClr val="FF0000"/>
                </a:solidFill>
              </a:rPr>
              <a:t>The function of noun phrases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EF01AC05-9654-4E93-80C8-C24373E28418}" type="slidenum">
              <a:rPr lang="it-IT" altLang="it-IT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11</a:t>
            </a:fld>
            <a:endParaRPr lang="it-IT" altLang="it-IT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0" y="476250"/>
            <a:ext cx="9013825" cy="5300663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latin typeface="Comic Sans MS" pitchFamily="66" charset="0"/>
              </a:rPr>
              <a:t>Verb phrases usually contain lexical verbs as main verbs.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solidFill>
                  <a:schemeClr val="tx2"/>
                </a:solidFill>
                <a:latin typeface="Comic Sans MS" pitchFamily="66" charset="0"/>
              </a:rPr>
              <a:t>Lexical verbs may be preceded by one or more auxiliary verbs: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solidFill>
                  <a:schemeClr val="tx2"/>
                </a:solidFill>
                <a:latin typeface="Comic Sans MS" pitchFamily="66" charset="0"/>
              </a:rPr>
              <a:t>		</a:t>
            </a:r>
            <a:r>
              <a:rPr lang="en-GB" altLang="it-IT" sz="2400" dirty="0">
                <a:latin typeface="Comic Sans MS" pitchFamily="66" charset="0"/>
              </a:rPr>
              <a:t>1	2	3	MAIN VERB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solidFill>
                  <a:srgbClr val="00B0F0"/>
                </a:solidFill>
                <a:latin typeface="Comic Sans MS" pitchFamily="66" charset="0"/>
              </a:rPr>
              <a:t>That car 	may 	have 	been 	stolen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GB" altLang="it-IT" sz="2400" dirty="0">
              <a:solidFill>
                <a:srgbClr val="00B0F0"/>
              </a:solidFill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latin typeface="Comic Sans MS" pitchFamily="66" charset="0"/>
              </a:rPr>
              <a:t>When two or more auxiliary verbs appear before the main verb in a verb phrase they observe the following order: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GB" altLang="it-IT" sz="2400" dirty="0"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solidFill>
                  <a:srgbClr val="00B0F0"/>
                </a:solidFill>
                <a:latin typeface="Comic Sans MS" pitchFamily="66" charset="0"/>
              </a:rPr>
              <a:t>MODAL-PERFECTIVE-PROGRESSIVE-PASSIVE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GB" altLang="it-IT" sz="2400" dirty="0">
              <a:solidFill>
                <a:srgbClr val="00B0F0"/>
              </a:solidFill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latin typeface="Comic Sans MS" pitchFamily="66" charset="0"/>
              </a:rPr>
              <a:t>Modal-Passive:</a:t>
            </a:r>
            <a:r>
              <a:rPr lang="en-GB" altLang="it-IT" sz="2400" dirty="0">
                <a:solidFill>
                  <a:srgbClr val="00B0F0"/>
                </a:solidFill>
                <a:latin typeface="Comic Sans MS" pitchFamily="66" charset="0"/>
              </a:rPr>
              <a:t> 	The car </a:t>
            </a:r>
            <a:r>
              <a:rPr lang="en-GB" altLang="it-IT" sz="2400" u="sng" dirty="0">
                <a:solidFill>
                  <a:srgbClr val="00B0F0"/>
                </a:solidFill>
                <a:latin typeface="Comic Sans MS" pitchFamily="66" charset="0"/>
              </a:rPr>
              <a:t>can be </a:t>
            </a:r>
            <a:r>
              <a:rPr lang="en-GB" altLang="it-IT" sz="2400" dirty="0">
                <a:solidFill>
                  <a:srgbClr val="00B0F0"/>
                </a:solidFill>
                <a:latin typeface="Comic Sans MS" pitchFamily="66" charset="0"/>
              </a:rPr>
              <a:t>parked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latin typeface="Comic Sans MS" pitchFamily="66" charset="0"/>
              </a:rPr>
              <a:t>Progressive-Passive: </a:t>
            </a:r>
            <a:r>
              <a:rPr lang="en-GB" altLang="it-IT" sz="2400" dirty="0">
                <a:solidFill>
                  <a:srgbClr val="00B0F0"/>
                </a:solidFill>
                <a:latin typeface="Comic Sans MS" pitchFamily="66" charset="0"/>
              </a:rPr>
              <a:t>The car </a:t>
            </a:r>
            <a:r>
              <a:rPr lang="en-GB" altLang="it-IT" sz="2400" u="sng" dirty="0">
                <a:solidFill>
                  <a:srgbClr val="00B0F0"/>
                </a:solidFill>
                <a:latin typeface="Comic Sans MS" pitchFamily="66" charset="0"/>
              </a:rPr>
              <a:t>is being </a:t>
            </a:r>
            <a:r>
              <a:rPr lang="en-GB" altLang="it-IT" sz="2400" dirty="0">
                <a:solidFill>
                  <a:srgbClr val="00B0F0"/>
                </a:solidFill>
                <a:latin typeface="Comic Sans MS" pitchFamily="66" charset="0"/>
              </a:rPr>
              <a:t>parked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latin typeface="Comic Sans MS" pitchFamily="66" charset="0"/>
              </a:rPr>
              <a:t>Perfective-Progressive:</a:t>
            </a:r>
            <a:r>
              <a:rPr lang="en-GB" altLang="it-IT" sz="2400" dirty="0">
                <a:solidFill>
                  <a:srgbClr val="00B0F0"/>
                </a:solidFill>
                <a:latin typeface="Comic Sans MS" pitchFamily="66" charset="0"/>
              </a:rPr>
              <a:t> She </a:t>
            </a:r>
            <a:r>
              <a:rPr lang="en-GB" altLang="it-IT" sz="2400" u="sng" dirty="0">
                <a:solidFill>
                  <a:srgbClr val="00B0F0"/>
                </a:solidFill>
                <a:latin typeface="Comic Sans MS" pitchFamily="66" charset="0"/>
              </a:rPr>
              <a:t>has been </a:t>
            </a:r>
            <a:r>
              <a:rPr lang="en-GB" altLang="it-IT" sz="2400" dirty="0">
                <a:solidFill>
                  <a:srgbClr val="00B0F0"/>
                </a:solidFill>
                <a:latin typeface="Comic Sans MS" pitchFamily="66" charset="0"/>
              </a:rPr>
              <a:t>parking her car for years;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latin typeface="Comic Sans MS" pitchFamily="66" charset="0"/>
              </a:rPr>
              <a:t>Perfective-Passive:</a:t>
            </a:r>
            <a:r>
              <a:rPr lang="en-GB" altLang="it-IT" sz="2400" dirty="0">
                <a:solidFill>
                  <a:srgbClr val="00B0F0"/>
                </a:solidFill>
                <a:latin typeface="Comic Sans MS" pitchFamily="66" charset="0"/>
              </a:rPr>
              <a:t> The car </a:t>
            </a:r>
            <a:r>
              <a:rPr lang="en-GB" altLang="it-IT" sz="2400" u="sng" dirty="0">
                <a:solidFill>
                  <a:srgbClr val="00B0F0"/>
                </a:solidFill>
                <a:latin typeface="Comic Sans MS" pitchFamily="66" charset="0"/>
              </a:rPr>
              <a:t>has been </a:t>
            </a:r>
            <a:r>
              <a:rPr lang="en-GB" altLang="it-IT" sz="2400" dirty="0">
                <a:solidFill>
                  <a:srgbClr val="00B0F0"/>
                </a:solidFill>
                <a:latin typeface="Comic Sans MS" pitchFamily="66" charset="0"/>
              </a:rPr>
              <a:t>parked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latin typeface="Comic Sans MS" pitchFamily="66" charset="0"/>
              </a:rPr>
              <a:t>Modal-Perfective-Passive:</a:t>
            </a:r>
            <a:r>
              <a:rPr lang="en-GB" altLang="it-IT" sz="2400" dirty="0">
                <a:solidFill>
                  <a:srgbClr val="00B0F0"/>
                </a:solidFill>
                <a:latin typeface="Comic Sans MS" pitchFamily="66" charset="0"/>
              </a:rPr>
              <a:t> The car </a:t>
            </a:r>
            <a:r>
              <a:rPr lang="en-GB" altLang="it-IT" sz="2400" u="sng" dirty="0">
                <a:solidFill>
                  <a:srgbClr val="00B0F0"/>
                </a:solidFill>
                <a:latin typeface="Comic Sans MS" pitchFamily="66" charset="0"/>
              </a:rPr>
              <a:t>should have been </a:t>
            </a:r>
            <a:r>
              <a:rPr lang="en-GB" altLang="it-IT" sz="2400" dirty="0">
                <a:solidFill>
                  <a:srgbClr val="00B0F0"/>
                </a:solidFill>
                <a:latin typeface="Comic Sans MS" pitchFamily="66" charset="0"/>
              </a:rPr>
              <a:t>parked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GB" altLang="it-IT" sz="2400" dirty="0"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endParaRPr lang="en-GB" altLang="it-IT" sz="2400" dirty="0">
              <a:latin typeface="Comic Sans MS" pitchFamily="66" charset="0"/>
            </a:endParaRPr>
          </a:p>
          <a:p>
            <a:pPr eaLnBrk="1" hangingPunct="1">
              <a:buFont typeface="Monotype Sorts" pitchFamily="2" charset="2"/>
              <a:buNone/>
              <a:defRPr/>
            </a:pPr>
            <a:r>
              <a:rPr lang="en-GB" altLang="it-IT" b="1" dirty="0">
                <a:solidFill>
                  <a:srgbClr val="FF66FF"/>
                </a:solidFill>
                <a:latin typeface="Comic Sans MS" pitchFamily="66" charset="0"/>
              </a:rPr>
              <a:t>	</a:t>
            </a:r>
            <a:endParaRPr lang="en-GB" altLang="it-IT" sz="2800" dirty="0">
              <a:solidFill>
                <a:srgbClr val="FF66FF"/>
              </a:solidFill>
            </a:endParaRPr>
          </a:p>
        </p:txBody>
      </p:sp>
      <p:sp>
        <p:nvSpPr>
          <p:cNvPr id="12292" name="Titolo 1"/>
          <p:cNvSpPr>
            <a:spLocks noGrp="1"/>
          </p:cNvSpPr>
          <p:nvPr>
            <p:ph type="title"/>
          </p:nvPr>
        </p:nvSpPr>
        <p:spPr>
          <a:xfrm>
            <a:off x="395288" y="-387350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sz="3200">
                <a:solidFill>
                  <a:srgbClr val="FF0000"/>
                </a:solidFill>
              </a:rPr>
              <a:t>Verb phrases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09EC3F8-F9CF-44F7-859F-1324EA01C151}" type="slidenum">
              <a:rPr lang="it-IT" altLang="it-IT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12</a:t>
            </a:fld>
            <a:endParaRPr lang="it-IT" altLang="it-IT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" y="620713"/>
            <a:ext cx="9013825" cy="5300662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latin typeface="Comic Sans MS" pitchFamily="66" charset="0"/>
              </a:rPr>
              <a:t>While TENSE refers to the absolute location of an event in time – either past or present – ASPECT refers to how an event must be viewed with respect to time.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US" sz="2800" b="1" dirty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800" b="1" dirty="0"/>
              <a:t>Aspect</a:t>
            </a:r>
            <a:r>
              <a:rPr lang="en-US" sz="2800" dirty="0"/>
              <a:t> is a grammatical category that expresses how an action, event or state, denoted by a verb, relates to the flow of time.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GB" altLang="it-IT" sz="2800" dirty="0">
              <a:solidFill>
                <a:srgbClr val="00B0F0"/>
              </a:solidFill>
            </a:endParaRPr>
          </a:p>
          <a:p>
            <a:pPr marL="514350" indent="-514350" algn="just" eaLnBrk="1" hangingPunct="1">
              <a:spcBef>
                <a:spcPts val="0"/>
              </a:spcBef>
              <a:buFont typeface="Arial" charset="0"/>
              <a:buAutoNum type="arabicPeriod"/>
              <a:defRPr/>
            </a:pPr>
            <a:r>
              <a:rPr lang="en-GB" altLang="it-IT" sz="2800" dirty="0">
                <a:solidFill>
                  <a:srgbClr val="00B0F0"/>
                </a:solidFill>
              </a:rPr>
              <a:t>Mary lost his dog 3 months ago</a:t>
            </a:r>
          </a:p>
          <a:p>
            <a:pPr marL="514350" indent="-514350" algn="just" eaLnBrk="1" hangingPunct="1">
              <a:spcBef>
                <a:spcPts val="0"/>
              </a:spcBef>
              <a:buFont typeface="Arial" charset="0"/>
              <a:buAutoNum type="arabicPeriod"/>
              <a:defRPr/>
            </a:pPr>
            <a:r>
              <a:rPr lang="en-GB" altLang="it-IT" sz="2800" dirty="0">
                <a:solidFill>
                  <a:srgbClr val="00B0F0"/>
                </a:solidFill>
              </a:rPr>
              <a:t>Mary has lost his dog.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GB" altLang="it-IT" sz="2800" dirty="0">
              <a:solidFill>
                <a:srgbClr val="00B0F0"/>
              </a:solidFill>
            </a:endParaRP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/>
              <a:t>In the second example, the auxiliary has is a </a:t>
            </a:r>
            <a:r>
              <a:rPr lang="en-GB" altLang="it-IT" sz="2400" b="1" u="sng" dirty="0"/>
              <a:t>perfective auxiliary </a:t>
            </a:r>
            <a:r>
              <a:rPr lang="en-GB" altLang="it-IT" sz="2400" dirty="0"/>
              <a:t>and expresses </a:t>
            </a:r>
            <a:r>
              <a:rPr lang="en-GB" altLang="it-IT" sz="2400" b="1" u="sng" dirty="0"/>
              <a:t>perfective aspect </a:t>
            </a:r>
            <a:r>
              <a:rPr lang="en-GB" altLang="it-IT" sz="2400" dirty="0"/>
              <a:t>in the verb phrase </a:t>
            </a:r>
            <a:r>
              <a:rPr lang="en-GB" altLang="it-IT" sz="2400" i="1" dirty="0"/>
              <a:t>has lost</a:t>
            </a:r>
            <a:r>
              <a:rPr lang="en-GB" altLang="it-IT" sz="2400" dirty="0"/>
              <a:t>. It indicates that </a:t>
            </a:r>
            <a:r>
              <a:rPr lang="en-US" sz="2400" dirty="0"/>
              <a:t>an event occurred prior to (but has continuing </a:t>
            </a:r>
            <a:r>
              <a:rPr lang="en-US" sz="2400" u="sng" dirty="0"/>
              <a:t>relevance</a:t>
            </a:r>
            <a:r>
              <a:rPr lang="en-US" sz="2400" dirty="0"/>
              <a:t> at) the time of reference.</a:t>
            </a:r>
            <a:endParaRPr lang="en-GB" altLang="it-IT" sz="2400" dirty="0"/>
          </a:p>
        </p:txBody>
      </p:sp>
      <p:sp>
        <p:nvSpPr>
          <p:cNvPr id="13316" name="Titolo 1"/>
          <p:cNvSpPr>
            <a:spLocks noGrp="1"/>
          </p:cNvSpPr>
          <p:nvPr>
            <p:ph type="title"/>
          </p:nvPr>
        </p:nvSpPr>
        <p:spPr>
          <a:xfrm>
            <a:off x="395288" y="-387350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sz="3200">
                <a:solidFill>
                  <a:srgbClr val="FF0000"/>
                </a:solidFill>
              </a:rPr>
              <a:t>Verb phrases - Aspect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255D0413-9066-4A35-95A5-A239674E2960}" type="slidenum">
              <a:rPr lang="it-IT" altLang="it-IT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13</a:t>
            </a:fld>
            <a:endParaRPr lang="it-IT" altLang="it-IT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" y="620713"/>
            <a:ext cx="9013825" cy="5300662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it-IT" sz="2400">
                <a:solidFill>
                  <a:srgbClr val="00B0F0"/>
                </a:solidFill>
                <a:latin typeface="Comic Sans MS" panose="030F0702030302020204" pitchFamily="66" charset="0"/>
              </a:rPr>
              <a:t>Mary had lost her dog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it-IT" sz="2800" b="1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/>
              <a:t>In this case, the event occurred in the past, but we know that it was still relevant at some later time: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it-IT" sz="2400">
              <a:solidFill>
                <a:srgbClr val="00B0F0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>
                <a:solidFill>
                  <a:srgbClr val="00B0F0"/>
                </a:solidFill>
              </a:rPr>
              <a:t>Mary had lost her dog, so she could not take him to the show.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it-IT" sz="2400">
              <a:solidFill>
                <a:srgbClr val="00B0F0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/>
              <a:t>The idea of RELEVANCE is important when we want to distinguish TENSE and ASPECT.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it-IT" sz="2400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/>
              <a:t>Other examples of aspectual auxiliary is the progressive auxiliary be: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it-IT" sz="2400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>
                <a:solidFill>
                  <a:srgbClr val="00B0F0"/>
                </a:solidFill>
              </a:rPr>
              <a:t>Mary is taking her dog out (present tense, progressive aspect)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/>
              <a:t>Mary was taking her dog out when he got lost (past tense, progressive aspect)</a:t>
            </a:r>
          </a:p>
        </p:txBody>
      </p:sp>
      <p:sp>
        <p:nvSpPr>
          <p:cNvPr id="14340" name="Titolo 1"/>
          <p:cNvSpPr>
            <a:spLocks noGrp="1"/>
          </p:cNvSpPr>
          <p:nvPr>
            <p:ph type="title"/>
          </p:nvPr>
        </p:nvSpPr>
        <p:spPr>
          <a:xfrm>
            <a:off x="395288" y="-387350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sz="3200">
                <a:solidFill>
                  <a:srgbClr val="FF0000"/>
                </a:solidFill>
              </a:rPr>
              <a:t>Verb phrases - Aspect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A8E13C08-A2C5-4307-8584-8031AEC048A3}" type="slidenum">
              <a:rPr lang="it-IT" altLang="it-IT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14</a:t>
            </a:fld>
            <a:endParaRPr lang="it-IT" altLang="it-IT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" y="620713"/>
            <a:ext cx="9013825" cy="5300662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/>
              <a:t>Mood refers to distinctions in the form of a verb phrase that express the speaker’s attitude towards what is said (for example, whether it is intended as a statement of fact, of desire, of command, etc.). 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it-IT" sz="2400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/>
              <a:t>In linguistics, </a:t>
            </a:r>
            <a:r>
              <a:rPr lang="en-US" altLang="it-IT" sz="2400" b="1"/>
              <a:t>grammatical mood</a:t>
            </a:r>
            <a:r>
              <a:rPr lang="en-US" altLang="it-IT" sz="2400"/>
              <a:t> (sometimes </a:t>
            </a:r>
            <a:r>
              <a:rPr lang="en-US" altLang="it-IT" sz="2400" b="1"/>
              <a:t>mode</a:t>
            </a:r>
            <a:r>
              <a:rPr lang="en-US" altLang="it-IT" sz="2400"/>
              <a:t>) is a grammatical  (usually morphologically marked) feature of verbs. 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it-IT" sz="2400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/>
              <a:t>There are three moods: </a:t>
            </a:r>
            <a:r>
              <a:rPr lang="en-US" altLang="it-IT" sz="2400">
                <a:solidFill>
                  <a:srgbClr val="00B0F0"/>
                </a:solidFill>
              </a:rPr>
              <a:t>INDICATIVE, IMPERATIVE AND SUBJUNCTIVE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it-IT" sz="2400">
              <a:solidFill>
                <a:srgbClr val="00B0F0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/>
              <a:t>Indicative mood</a:t>
            </a:r>
            <a:r>
              <a:rPr lang="en-US" altLang="it-IT" sz="2400">
                <a:solidFill>
                  <a:srgbClr val="00B0F0"/>
                </a:solidFill>
              </a:rPr>
              <a:t>: declarative, interrogative, and exclamative sentences;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it-IT" sz="2400">
              <a:solidFill>
                <a:srgbClr val="00B0F0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/>
              <a:t>Imperative mood</a:t>
            </a:r>
            <a:r>
              <a:rPr lang="en-US" altLang="it-IT" sz="2400">
                <a:solidFill>
                  <a:srgbClr val="00B0F0"/>
                </a:solidFill>
              </a:rPr>
              <a:t>: orders and exhortations;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it-IT" sz="2400">
              <a:solidFill>
                <a:srgbClr val="00B0F0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/>
              <a:t>Subjunctive mood</a:t>
            </a:r>
            <a:r>
              <a:rPr lang="en-US" altLang="it-IT" sz="2400">
                <a:solidFill>
                  <a:srgbClr val="00B0F0"/>
                </a:solidFill>
              </a:rPr>
              <a:t>: non-factual, hypothetical situations.</a:t>
            </a:r>
          </a:p>
        </p:txBody>
      </p:sp>
      <p:sp>
        <p:nvSpPr>
          <p:cNvPr id="15364" name="Titolo 1"/>
          <p:cNvSpPr>
            <a:spLocks noGrp="1"/>
          </p:cNvSpPr>
          <p:nvPr>
            <p:ph type="title"/>
          </p:nvPr>
        </p:nvSpPr>
        <p:spPr>
          <a:xfrm>
            <a:off x="395288" y="-387350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sz="3200">
                <a:solidFill>
                  <a:srgbClr val="FF0000"/>
                </a:solidFill>
              </a:rPr>
              <a:t>Verb phrases - Mood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82BEB5A-8F97-4B65-988E-C30152DFC186}" type="slidenum">
              <a:rPr lang="it-IT" altLang="it-IT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15</a:t>
            </a:fld>
            <a:endParaRPr lang="it-IT" altLang="it-IT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" y="404813"/>
            <a:ext cx="9013825" cy="6453187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/>
              <a:t>Subjunctive mood</a:t>
            </a:r>
            <a:r>
              <a:rPr lang="en-US" sz="2400" dirty="0">
                <a:solidFill>
                  <a:srgbClr val="00B0F0"/>
                </a:solidFill>
              </a:rPr>
              <a:t>: non-factual, hypothetical situations:</a:t>
            </a:r>
          </a:p>
          <a:p>
            <a:pPr marL="457200" indent="-457200" algn="just" eaLnBrk="1" hangingPunct="1">
              <a:spcBef>
                <a:spcPts val="0"/>
              </a:spcBef>
              <a:buFont typeface="Arial" charset="0"/>
              <a:buAutoNum type="arabicPeriod"/>
              <a:defRPr/>
            </a:pPr>
            <a:r>
              <a:rPr lang="en-US" sz="2400" dirty="0"/>
              <a:t>Were-subjunctive: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B0F0"/>
                </a:solidFill>
              </a:rPr>
              <a:t>If I were you, I wouldn’t accept the job.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B0F0"/>
                </a:solidFill>
              </a:rPr>
              <a:t>If my brother were President of the Republic, what would he do?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US" sz="2400" dirty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/>
              <a:t>2- </a:t>
            </a:r>
            <a:r>
              <a:rPr lang="en-US" sz="2400" dirty="0" err="1"/>
              <a:t>Mandative</a:t>
            </a:r>
            <a:r>
              <a:rPr lang="en-US" sz="2400" dirty="0"/>
              <a:t> subjunctive (with such verbs as: </a:t>
            </a:r>
            <a:r>
              <a:rPr lang="en-US" sz="2400" i="1" dirty="0"/>
              <a:t>ask</a:t>
            </a:r>
            <a:r>
              <a:rPr lang="en-US" sz="2400" dirty="0"/>
              <a:t>, </a:t>
            </a:r>
            <a:r>
              <a:rPr lang="en-US" sz="2400" i="1" dirty="0"/>
              <a:t>insist</a:t>
            </a:r>
            <a:r>
              <a:rPr lang="en-US" sz="2400" dirty="0"/>
              <a:t>, </a:t>
            </a:r>
            <a:r>
              <a:rPr lang="en-US" sz="2400" i="1" dirty="0"/>
              <a:t>recommend</a:t>
            </a:r>
            <a:r>
              <a:rPr lang="en-US" sz="2400" dirty="0"/>
              <a:t>, </a:t>
            </a:r>
            <a:r>
              <a:rPr lang="en-US" sz="2400" i="1" dirty="0"/>
              <a:t>decide</a:t>
            </a:r>
            <a:r>
              <a:rPr lang="en-US" sz="2400" dirty="0"/>
              <a:t>, </a:t>
            </a:r>
            <a:r>
              <a:rPr lang="en-US" sz="2400" i="1" dirty="0"/>
              <a:t>suggest</a:t>
            </a:r>
            <a:r>
              <a:rPr lang="en-US" sz="2400" dirty="0"/>
              <a:t> when followed by that):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B0F0"/>
                </a:solidFill>
              </a:rPr>
              <a:t>His professor suggested (that) </a:t>
            </a:r>
            <a:r>
              <a:rPr lang="en-US" sz="2400" u="sng" dirty="0">
                <a:solidFill>
                  <a:srgbClr val="00B0F0"/>
                </a:solidFill>
              </a:rPr>
              <a:t>he take up </a:t>
            </a:r>
            <a:r>
              <a:rPr lang="en-US" sz="2400" dirty="0">
                <a:solidFill>
                  <a:srgbClr val="00B0F0"/>
                </a:solidFill>
              </a:rPr>
              <a:t>writing classes;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B0F0"/>
                </a:solidFill>
              </a:rPr>
              <a:t>The board insisted that </a:t>
            </a:r>
            <a:r>
              <a:rPr lang="en-US" sz="2400" u="sng" dirty="0">
                <a:solidFill>
                  <a:srgbClr val="00B0F0"/>
                </a:solidFill>
              </a:rPr>
              <a:t>she resign </a:t>
            </a:r>
            <a:r>
              <a:rPr lang="en-US" sz="2400" dirty="0">
                <a:solidFill>
                  <a:srgbClr val="00B0F0"/>
                </a:solidFill>
              </a:rPr>
              <a:t>immediately;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B0F0"/>
                </a:solidFill>
              </a:rPr>
              <a:t>The judge asked he </a:t>
            </a:r>
            <a:r>
              <a:rPr lang="en-US" sz="2400" u="sng" dirty="0">
                <a:solidFill>
                  <a:srgbClr val="00B0F0"/>
                </a:solidFill>
              </a:rPr>
              <a:t>be given </a:t>
            </a:r>
            <a:r>
              <a:rPr lang="en-US" sz="2400" dirty="0">
                <a:solidFill>
                  <a:srgbClr val="00B0F0"/>
                </a:solidFill>
              </a:rPr>
              <a:t>a life sentence.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US" sz="2400" dirty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/>
              <a:t>The use of the </a:t>
            </a:r>
            <a:r>
              <a:rPr lang="en-US" sz="2400" dirty="0" err="1"/>
              <a:t>mandative</a:t>
            </a:r>
            <a:r>
              <a:rPr lang="en-US" sz="2400" dirty="0"/>
              <a:t> subjunctive is more common in American English. However, it has made a considerable comeback in British English in recent years, probably under American influence. Yet in all varieties of English, the </a:t>
            </a:r>
            <a:r>
              <a:rPr lang="en-US" sz="2400" dirty="0" err="1"/>
              <a:t>mandative</a:t>
            </a:r>
            <a:r>
              <a:rPr lang="en-US" sz="2400" dirty="0"/>
              <a:t> subjunctive is far more common in writing than in speech. 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US" sz="2000" dirty="0">
              <a:solidFill>
                <a:srgbClr val="00B0F0"/>
              </a:solidFill>
            </a:endParaRP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000" dirty="0">
                <a:solidFill>
                  <a:srgbClr val="00B0F0"/>
                </a:solidFill>
              </a:rPr>
              <a:t>Ex.p.94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6388" name="Titolo 1"/>
          <p:cNvSpPr>
            <a:spLocks noGrp="1"/>
          </p:cNvSpPr>
          <p:nvPr>
            <p:ph type="title"/>
          </p:nvPr>
        </p:nvSpPr>
        <p:spPr>
          <a:xfrm>
            <a:off x="395288" y="-387350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sz="3200">
                <a:solidFill>
                  <a:srgbClr val="FF0000"/>
                </a:solidFill>
              </a:rPr>
              <a:t>Verb phrases - Mood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7E9D860F-C1A2-43E0-BCE3-FD1EE09FABA2}" type="slidenum">
              <a:rPr lang="it-IT" altLang="it-IT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16</a:t>
            </a:fld>
            <a:endParaRPr lang="it-IT" altLang="it-IT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" y="404813"/>
            <a:ext cx="9013825" cy="6453187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it-IT" sz="2000">
              <a:solidFill>
                <a:srgbClr val="00B0F0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/>
              <a:t>Adjective phrases usually have the following structure: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it-IT" sz="2400">
              <a:solidFill>
                <a:srgbClr val="00B0F0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/>
              <a:t>Premodifier	Adjective (HEAD)	Postmodifier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>
                <a:solidFill>
                  <a:srgbClr val="00B0F0"/>
                </a:solidFill>
              </a:rPr>
              <a:t>VERY 		SORRY 			TO GO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it-IT" sz="2400">
              <a:solidFill>
                <a:srgbClr val="00B0F0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/>
              <a:t>The premodifier in an adjective phrase is most commonly an adverb (intensifier), or another adjective: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>
                <a:solidFill>
                  <a:srgbClr val="00B0F0"/>
                </a:solidFill>
              </a:rPr>
              <a:t>It is extremely/very/ fairly/quite cold;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it-IT" sz="2400">
              <a:solidFill>
                <a:srgbClr val="00B0F0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/>
              <a:t>Or, a noun phrase (in measurements and age):</a:t>
            </a:r>
            <a:r>
              <a:rPr lang="en-US" altLang="it-IT" sz="2400">
                <a:solidFill>
                  <a:srgbClr val="00B0F0"/>
                </a:solidFill>
              </a:rPr>
              <a:t> 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>
                <a:solidFill>
                  <a:srgbClr val="00B0F0"/>
                </a:solidFill>
              </a:rPr>
              <a:t>three months old; a metre long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it-IT" sz="2400">
              <a:solidFill>
                <a:srgbClr val="00B0F0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/>
              <a:t>Postmodifiers: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>
                <a:solidFill>
                  <a:srgbClr val="00B0F0"/>
                </a:solidFill>
              </a:rPr>
              <a:t>Happy you can make it; delighted to meet you; guilty of murder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>
                <a:solidFill>
                  <a:srgbClr val="00B0F0"/>
                </a:solidFill>
              </a:rPr>
              <a:t>Fond of animals; </a:t>
            </a:r>
          </a:p>
        </p:txBody>
      </p:sp>
      <p:sp>
        <p:nvSpPr>
          <p:cNvPr id="17412" name="Titolo 1"/>
          <p:cNvSpPr>
            <a:spLocks noGrp="1"/>
          </p:cNvSpPr>
          <p:nvPr>
            <p:ph type="title"/>
          </p:nvPr>
        </p:nvSpPr>
        <p:spPr>
          <a:xfrm>
            <a:off x="395288" y="-387350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sz="3200">
                <a:solidFill>
                  <a:srgbClr val="FF0000"/>
                </a:solidFill>
              </a:rPr>
              <a:t>Adjective phrases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22913BA1-A7FC-49FE-8046-572EB5B070E7}" type="slidenum">
              <a:rPr lang="it-IT" altLang="it-IT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17</a:t>
            </a:fld>
            <a:endParaRPr lang="it-IT" altLang="it-IT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" y="765175"/>
            <a:ext cx="9013825" cy="6092825"/>
          </a:xfrm>
        </p:spPr>
        <p:txBody>
          <a:bodyPr/>
          <a:lstStyle/>
          <a:p>
            <a:pPr marL="457200" indent="-457200" algn="just" eaLnBrk="1" hangingPunct="1">
              <a:spcBef>
                <a:spcPts val="0"/>
              </a:spcBef>
              <a:buFont typeface="Arial" charset="0"/>
              <a:buAutoNum type="arabicPeriod"/>
              <a:defRPr/>
            </a:pPr>
            <a:r>
              <a:rPr lang="en-US" sz="2400" dirty="0">
                <a:solidFill>
                  <a:srgbClr val="00B0F0"/>
                </a:solidFill>
              </a:rPr>
              <a:t>Subject complement: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/>
              <a:t>My father is </a:t>
            </a:r>
            <a:r>
              <a:rPr lang="en-US" sz="2400" u="sng" dirty="0"/>
              <a:t>quite ill</a:t>
            </a:r>
            <a:r>
              <a:rPr lang="en-US" sz="2400" dirty="0"/>
              <a:t>; I was </a:t>
            </a:r>
            <a:r>
              <a:rPr lang="en-US" sz="2400" u="sng" dirty="0"/>
              <a:t>really lucky</a:t>
            </a:r>
            <a:r>
              <a:rPr lang="en-US" sz="2400" dirty="0"/>
              <a:t>; My old professor was </a:t>
            </a:r>
            <a:r>
              <a:rPr lang="en-US" sz="2400" u="sng" dirty="0"/>
              <a:t>happy to see me</a:t>
            </a:r>
            <a:r>
              <a:rPr lang="en-US" sz="2400" dirty="0"/>
              <a:t>.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US" sz="2400" dirty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B0F0"/>
                </a:solidFill>
              </a:rPr>
              <a:t>2. Object complement: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/>
              <a:t>The air con keeps our house </a:t>
            </a:r>
            <a:r>
              <a:rPr lang="en-US" sz="2400" u="sng" dirty="0"/>
              <a:t>cool</a:t>
            </a:r>
            <a:r>
              <a:rPr lang="en-US" sz="2400" dirty="0"/>
              <a:t>;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/>
              <a:t>The new floor makes the room </a:t>
            </a:r>
            <a:r>
              <a:rPr lang="en-US" sz="2400" u="sng" dirty="0"/>
              <a:t>much brighter;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US" sz="2400" u="sng" dirty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B0F0"/>
                </a:solidFill>
              </a:rPr>
              <a:t>3.Premodifier of a noun: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/>
              <a:t>She bought a </a:t>
            </a:r>
            <a:r>
              <a:rPr lang="en-US" sz="2400" u="sng" dirty="0"/>
              <a:t>wonderful long </a:t>
            </a:r>
            <a:r>
              <a:rPr lang="en-US" sz="2400" dirty="0"/>
              <a:t>dress;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/>
              <a:t>He’s a </a:t>
            </a:r>
            <a:r>
              <a:rPr lang="en-US" sz="2400" u="sng" dirty="0"/>
              <a:t>rather boring </a:t>
            </a:r>
            <a:r>
              <a:rPr lang="en-US" sz="2400" dirty="0"/>
              <a:t>person;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/>
              <a:t>They’ve used a </a:t>
            </a:r>
            <a:r>
              <a:rPr lang="en-US" sz="2400" u="sng" dirty="0"/>
              <a:t>slightly different </a:t>
            </a:r>
            <a:r>
              <a:rPr lang="en-US" sz="2400" dirty="0"/>
              <a:t>approach.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US" sz="2400" dirty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US" sz="2400" u="sng" dirty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8436" name="Titolo 1"/>
          <p:cNvSpPr>
            <a:spLocks noGrp="1"/>
          </p:cNvSpPr>
          <p:nvPr>
            <p:ph type="title"/>
          </p:nvPr>
        </p:nvSpPr>
        <p:spPr>
          <a:xfrm>
            <a:off x="395288" y="-387350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sz="3200">
                <a:solidFill>
                  <a:srgbClr val="FF0000"/>
                </a:solidFill>
              </a:rPr>
              <a:t>Function of adjective phrases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B7DBBAF1-8B43-43CC-9696-3A4D6367FB09}" type="slidenum">
              <a:rPr lang="it-IT" altLang="it-IT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18</a:t>
            </a:fld>
            <a:endParaRPr lang="it-IT" altLang="it-IT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" y="765175"/>
            <a:ext cx="9013825" cy="6092825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/>
              <a:t>Adverbial phrases usually present an adverb as the HEAD: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00B0F0"/>
                </a:solidFill>
              </a:rPr>
              <a:t>The child cried loudly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00B0F0"/>
                </a:solidFill>
              </a:rPr>
              <a:t>The child cried very loudly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00B0F0"/>
                </a:solidFill>
              </a:rPr>
              <a:t>The child cried very loudly indeed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>
              <a:solidFill>
                <a:srgbClr val="00B0F0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/>
              <a:t>The </a:t>
            </a:r>
            <a:r>
              <a:rPr lang="en-US" altLang="en-US" sz="2400" b="1"/>
              <a:t>Premodifier</a:t>
            </a:r>
            <a:r>
              <a:rPr lang="en-US" altLang="en-US" sz="2400"/>
              <a:t> in an adverb phrase is always an intensifier: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00B0F0"/>
                </a:solidFill>
              </a:rPr>
              <a:t>VERY, TOO, EXTREMELY, QUITE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>
              <a:solidFill>
                <a:srgbClr val="00B0F0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/>
              <a:t>Postmodifiers</a:t>
            </a:r>
            <a:r>
              <a:rPr lang="en-US" altLang="en-US" sz="2400"/>
              <a:t> in adverb phrases are RARE. Apart from </a:t>
            </a:r>
            <a:r>
              <a:rPr lang="en-US" altLang="en-US" sz="2400">
                <a:solidFill>
                  <a:srgbClr val="00B0F0"/>
                </a:solidFill>
              </a:rPr>
              <a:t>indeed</a:t>
            </a:r>
            <a:r>
              <a:rPr lang="en-US" altLang="en-US" sz="2400"/>
              <a:t>, only </a:t>
            </a:r>
            <a:r>
              <a:rPr lang="en-US" altLang="en-US" sz="2400">
                <a:solidFill>
                  <a:srgbClr val="00B0F0"/>
                </a:solidFill>
              </a:rPr>
              <a:t>enough</a:t>
            </a:r>
            <a:r>
              <a:rPr lang="en-US" altLang="en-US" sz="2400"/>
              <a:t> is commonly used: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00B0F0"/>
                </a:solidFill>
              </a:rPr>
              <a:t>Strange enough, funnily enough, oddly enough, naturally enough..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>
              <a:solidFill>
                <a:srgbClr val="00B0F0"/>
              </a:solidFill>
            </a:endParaRPr>
          </a:p>
        </p:txBody>
      </p:sp>
      <p:sp>
        <p:nvSpPr>
          <p:cNvPr id="19460" name="Titolo 1"/>
          <p:cNvSpPr>
            <a:spLocks noGrp="1"/>
          </p:cNvSpPr>
          <p:nvPr>
            <p:ph type="title"/>
          </p:nvPr>
        </p:nvSpPr>
        <p:spPr>
          <a:xfrm>
            <a:off x="395288" y="-387350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sz="3200">
                <a:solidFill>
                  <a:srgbClr val="FF0000"/>
                </a:solidFill>
              </a:rPr>
              <a:t>Adverbial phrases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FDA68B7-86C8-41BC-8C5C-84537B52CDE8}" type="slidenum">
              <a:rPr lang="it-IT" altLang="it-IT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19</a:t>
            </a:fld>
            <a:endParaRPr lang="it-IT" altLang="it-IT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" y="765175"/>
            <a:ext cx="9013825" cy="6092825"/>
          </a:xfrm>
        </p:spPr>
        <p:txBody>
          <a:bodyPr/>
          <a:lstStyle/>
          <a:p>
            <a:pPr marL="457200" indent="-457200" algn="just" eaLnBrk="1" hangingPunct="1">
              <a:spcBef>
                <a:spcPts val="0"/>
              </a:spcBef>
              <a:buFont typeface="Arial" charset="0"/>
              <a:buAutoNum type="arabicPeriod"/>
              <a:defRPr/>
            </a:pPr>
            <a:r>
              <a:rPr lang="en-US" sz="2400" dirty="0" err="1"/>
              <a:t>Premodfier</a:t>
            </a:r>
            <a:r>
              <a:rPr lang="en-US" sz="2400" dirty="0"/>
              <a:t> of an adjective phrase: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u="sng" dirty="0">
                <a:solidFill>
                  <a:srgbClr val="00B0F0"/>
                </a:solidFill>
              </a:rPr>
              <a:t>Extremely </a:t>
            </a:r>
            <a:r>
              <a:rPr lang="en-US" sz="2400" dirty="0">
                <a:solidFill>
                  <a:srgbClr val="00B0F0"/>
                </a:solidFill>
              </a:rPr>
              <a:t>loud and </a:t>
            </a:r>
            <a:r>
              <a:rPr lang="en-US" sz="2400" u="sng" dirty="0">
                <a:solidFill>
                  <a:srgbClr val="00B0F0"/>
                </a:solidFill>
              </a:rPr>
              <a:t>incredibly </a:t>
            </a:r>
            <a:r>
              <a:rPr lang="en-US" sz="2400" dirty="0">
                <a:solidFill>
                  <a:srgbClr val="00B0F0"/>
                </a:solidFill>
              </a:rPr>
              <a:t>close;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B0F0"/>
                </a:solidFill>
              </a:rPr>
              <a:t>Lord of the Rings was a </a:t>
            </a:r>
            <a:r>
              <a:rPr lang="en-US" sz="2400" u="sng" dirty="0">
                <a:solidFill>
                  <a:srgbClr val="00B0F0"/>
                </a:solidFill>
              </a:rPr>
              <a:t>very s</a:t>
            </a:r>
            <a:r>
              <a:rPr lang="en-US" sz="2400" dirty="0">
                <a:solidFill>
                  <a:srgbClr val="00B0F0"/>
                </a:solidFill>
              </a:rPr>
              <a:t>uccessful film;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B0F0"/>
                </a:solidFill>
              </a:rPr>
              <a:t>The meat was </a:t>
            </a:r>
            <a:r>
              <a:rPr lang="en-US" sz="2400" u="sng" dirty="0">
                <a:solidFill>
                  <a:srgbClr val="00B0F0"/>
                </a:solidFill>
              </a:rPr>
              <a:t>too </a:t>
            </a:r>
            <a:r>
              <a:rPr lang="en-US" sz="2400" dirty="0">
                <a:solidFill>
                  <a:srgbClr val="00B0F0"/>
                </a:solidFill>
              </a:rPr>
              <a:t>salty.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US" sz="2400" dirty="0">
              <a:solidFill>
                <a:srgbClr val="00B0F0"/>
              </a:solidFill>
            </a:endParaRP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/>
              <a:t>2. </a:t>
            </a:r>
            <a:r>
              <a:rPr lang="en-US" sz="2400" dirty="0" err="1"/>
              <a:t>Premodifier</a:t>
            </a:r>
            <a:r>
              <a:rPr lang="en-US" sz="2400" dirty="0"/>
              <a:t> of an adverb: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B0F0"/>
                </a:solidFill>
              </a:rPr>
              <a:t>I spoke to her </a:t>
            </a:r>
            <a:r>
              <a:rPr lang="en-US" sz="2400" u="sng" dirty="0">
                <a:solidFill>
                  <a:srgbClr val="00B0F0"/>
                </a:solidFill>
              </a:rPr>
              <a:t>very recently</a:t>
            </a:r>
            <a:r>
              <a:rPr lang="en-US" sz="2400" dirty="0">
                <a:solidFill>
                  <a:srgbClr val="00B0F0"/>
                </a:solidFill>
              </a:rPr>
              <a:t>;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B0F0"/>
                </a:solidFill>
              </a:rPr>
              <a:t>She talks </a:t>
            </a:r>
            <a:r>
              <a:rPr lang="en-US" sz="2400" u="sng" dirty="0">
                <a:solidFill>
                  <a:srgbClr val="00B0F0"/>
                </a:solidFill>
              </a:rPr>
              <a:t>far too </a:t>
            </a:r>
            <a:r>
              <a:rPr lang="en-US" sz="2400" dirty="0">
                <a:solidFill>
                  <a:srgbClr val="00B0F0"/>
                </a:solidFill>
              </a:rPr>
              <a:t>slowly;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B0F0"/>
                </a:solidFill>
              </a:rPr>
              <a:t>The temperature rose </a:t>
            </a:r>
            <a:r>
              <a:rPr lang="en-US" sz="2400" u="sng" dirty="0">
                <a:solidFill>
                  <a:srgbClr val="00B0F0"/>
                </a:solidFill>
              </a:rPr>
              <a:t>fare more quickly </a:t>
            </a:r>
            <a:r>
              <a:rPr lang="en-US" sz="2400" dirty="0">
                <a:solidFill>
                  <a:srgbClr val="00B0F0"/>
                </a:solidFill>
              </a:rPr>
              <a:t>than expected.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US" sz="2400" dirty="0">
              <a:solidFill>
                <a:srgbClr val="00B0F0"/>
              </a:solidFill>
            </a:endParaRP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/>
              <a:t>3. Adjunct: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u="sng" dirty="0">
                <a:solidFill>
                  <a:srgbClr val="00B0F0"/>
                </a:solidFill>
              </a:rPr>
              <a:t>Suddenly</a:t>
            </a:r>
            <a:r>
              <a:rPr lang="en-US" sz="2400" dirty="0">
                <a:solidFill>
                  <a:srgbClr val="00B0F0"/>
                </a:solidFill>
              </a:rPr>
              <a:t> the police broke into the room;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B0F0"/>
                </a:solidFill>
              </a:rPr>
              <a:t>Students will receive an </a:t>
            </a:r>
            <a:r>
              <a:rPr lang="en-US" sz="2400" dirty="0" err="1">
                <a:solidFill>
                  <a:srgbClr val="00B0F0"/>
                </a:solidFill>
              </a:rPr>
              <a:t>i.d.</a:t>
            </a:r>
            <a:r>
              <a:rPr lang="en-US" sz="2400" dirty="0">
                <a:solidFill>
                  <a:srgbClr val="00B0F0"/>
                </a:solidFill>
              </a:rPr>
              <a:t> badge </a:t>
            </a:r>
            <a:r>
              <a:rPr lang="en-US" sz="2400" u="sng" dirty="0">
                <a:solidFill>
                  <a:srgbClr val="00B0F0"/>
                </a:solidFill>
              </a:rPr>
              <a:t>automatically</a:t>
            </a:r>
            <a:r>
              <a:rPr lang="en-US" sz="2400" dirty="0">
                <a:solidFill>
                  <a:srgbClr val="00B0F0"/>
                </a:solidFill>
              </a:rPr>
              <a:t>;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B0F0"/>
                </a:solidFill>
              </a:rPr>
              <a:t>He died quite </a:t>
            </a:r>
            <a:r>
              <a:rPr lang="en-US" sz="2400" u="sng" dirty="0">
                <a:solidFill>
                  <a:srgbClr val="00B0F0"/>
                </a:solidFill>
              </a:rPr>
              <a:t>recently</a:t>
            </a:r>
            <a:r>
              <a:rPr lang="en-US" sz="2400" dirty="0">
                <a:solidFill>
                  <a:srgbClr val="00B0F0"/>
                </a:solidFill>
              </a:rPr>
              <a:t>.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20484" name="Titolo 1"/>
          <p:cNvSpPr>
            <a:spLocks noGrp="1"/>
          </p:cNvSpPr>
          <p:nvPr>
            <p:ph type="title"/>
          </p:nvPr>
        </p:nvSpPr>
        <p:spPr>
          <a:xfrm>
            <a:off x="395288" y="-387350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sz="3200">
                <a:solidFill>
                  <a:srgbClr val="FF0000"/>
                </a:solidFill>
              </a:rPr>
              <a:t>The function of adverbial phrases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9F005F7-9A5F-427A-BF03-B29EAF8BF661}" type="slidenum">
              <a:rPr lang="it-IT" altLang="it-IT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2</a:t>
            </a:fld>
            <a:endParaRPr lang="it-IT" altLang="it-IT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300663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GB" altLang="it-IT" b="1">
                <a:solidFill>
                  <a:srgbClr val="FFFF00"/>
                </a:solidFill>
              </a:rPr>
              <a:t>	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GB" altLang="it-IT" b="1">
                <a:solidFill>
                  <a:srgbClr val="FFFF00"/>
                </a:solidFill>
              </a:rPr>
              <a:t>	</a:t>
            </a:r>
            <a:r>
              <a:rPr lang="en-GB" altLang="it-IT" sz="3600"/>
              <a:t>Phrases are larger structural units that come between the word and the clause (or sentence).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GB" altLang="it-IT" sz="3600"/>
              <a:t>	They can be groups of words or single words behaving as a unit. As such they can be substituted, moved, extended or reduced, without modifying the meaning of the sentence.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GB" altLang="it-IT" b="1"/>
              <a:t>	</a:t>
            </a:r>
            <a:endParaRPr lang="it-IT" altLang="it-IT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eaLnBrk="1" hangingPunct="1">
              <a:buFont typeface="Monotype Sorts" pitchFamily="2" charset="2"/>
              <a:buNone/>
            </a:pPr>
            <a:endParaRPr lang="en-GB" altLang="it-IT" sz="2800">
              <a:solidFill>
                <a:srgbClr val="FF0000"/>
              </a:solidFill>
            </a:endParaRPr>
          </a:p>
        </p:txBody>
      </p:sp>
      <p:sp>
        <p:nvSpPr>
          <p:cNvPr id="3076" name="Titolo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PHRASES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5710917-16B4-4B04-9A3C-230EED3ADC66}" type="slidenum">
              <a:rPr lang="it-IT" altLang="it-IT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20</a:t>
            </a:fld>
            <a:endParaRPr lang="it-IT" altLang="it-IT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" y="765175"/>
            <a:ext cx="9013825" cy="6092825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it-IT" sz="2400">
              <a:solidFill>
                <a:srgbClr val="00B0F0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>
                <a:solidFill>
                  <a:srgbClr val="00B0F0"/>
                </a:solidFill>
              </a:rPr>
              <a:t>Premodifier (rare)	Preposition 	Complement (noun phrase)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/>
              <a:t> soon/just		after			the match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/>
              <a:t>			around			the world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/>
              <a:t>straight		across			our street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/>
              <a:t>			from			the town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/>
              <a:t>			through		the open door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it-IT" sz="2400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/>
              <a:t>Clauses can also function as the complement in a prepositional phrase: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it-IT" sz="2400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/>
              <a:t>It’s a good way of </a:t>
            </a:r>
            <a:r>
              <a:rPr lang="en-US" altLang="it-IT" sz="2400" u="sng"/>
              <a:t>reducing the debt</a:t>
            </a:r>
            <a:r>
              <a:rPr lang="en-US" altLang="it-IT" sz="2400"/>
              <a:t>;  He won by </a:t>
            </a:r>
            <a:r>
              <a:rPr lang="en-US" altLang="it-IT" sz="2400" u="sng"/>
              <a:t>playing better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it-IT" sz="2400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it-IT" sz="2400" u="sng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it-IT" sz="2400">
              <a:solidFill>
                <a:srgbClr val="00B0F0"/>
              </a:solidFill>
            </a:endParaRPr>
          </a:p>
        </p:txBody>
      </p:sp>
      <p:sp>
        <p:nvSpPr>
          <p:cNvPr id="21508" name="Titolo 1"/>
          <p:cNvSpPr>
            <a:spLocks noGrp="1"/>
          </p:cNvSpPr>
          <p:nvPr>
            <p:ph type="title"/>
          </p:nvPr>
        </p:nvSpPr>
        <p:spPr>
          <a:xfrm>
            <a:off x="395288" y="-387350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sz="3200">
                <a:solidFill>
                  <a:srgbClr val="FF0000"/>
                </a:solidFill>
              </a:rPr>
              <a:t>Prepositional phrases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B7351BC5-B7CE-4C8C-9D58-E988B1368AAE}" type="slidenum">
              <a:rPr lang="it-IT" altLang="it-IT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21</a:t>
            </a:fld>
            <a:endParaRPr lang="it-IT" altLang="it-IT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" y="765175"/>
            <a:ext cx="9013825" cy="6092825"/>
          </a:xfrm>
        </p:spPr>
        <p:txBody>
          <a:bodyPr/>
          <a:lstStyle/>
          <a:p>
            <a:pPr marL="457200" indent="-457200" algn="just" eaLnBrk="1" hangingPunct="1">
              <a:spcBef>
                <a:spcPts val="0"/>
              </a:spcBef>
              <a:buFont typeface="Arial" charset="0"/>
              <a:buAutoNum type="arabicPeriod"/>
              <a:defRPr/>
            </a:pPr>
            <a:r>
              <a:rPr lang="en-US" sz="2400" dirty="0" err="1">
                <a:solidFill>
                  <a:srgbClr val="00B0F0"/>
                </a:solidFill>
              </a:rPr>
              <a:t>Postmodifier</a:t>
            </a:r>
            <a:r>
              <a:rPr lang="en-US" sz="2400" dirty="0">
                <a:solidFill>
                  <a:srgbClr val="00B0F0"/>
                </a:solidFill>
              </a:rPr>
              <a:t> of a noun: 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/>
              <a:t>The population </a:t>
            </a:r>
            <a:r>
              <a:rPr lang="en-US" sz="2400" u="sng" dirty="0"/>
              <a:t>of Cagliari </a:t>
            </a:r>
            <a:r>
              <a:rPr lang="en-US" sz="2400" dirty="0"/>
              <a:t>is growing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/>
              <a:t>The demand </a:t>
            </a:r>
            <a:r>
              <a:rPr lang="en-US" sz="2400" u="sng" dirty="0"/>
              <a:t>for more jobs </a:t>
            </a:r>
            <a:r>
              <a:rPr lang="en-US" sz="2400" dirty="0"/>
              <a:t>has increased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/>
              <a:t>I’m reading a book </a:t>
            </a:r>
            <a:r>
              <a:rPr lang="en-US" sz="2400" u="sng" dirty="0"/>
              <a:t>on Japanese paintings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US" sz="2400" u="sng" dirty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B0F0"/>
                </a:solidFill>
              </a:rPr>
              <a:t>2. Adjunct: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/>
              <a:t>I’ll see him </a:t>
            </a:r>
            <a:r>
              <a:rPr lang="en-US" sz="2400" u="sng" dirty="0"/>
              <a:t>on Monday</a:t>
            </a:r>
            <a:r>
              <a:rPr lang="en-US" sz="2400" dirty="0"/>
              <a:t>;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u="sng" dirty="0"/>
              <a:t>Before the war</a:t>
            </a:r>
            <a:r>
              <a:rPr lang="en-US" sz="2400" dirty="0"/>
              <a:t>, he worked as a clerk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/>
              <a:t>We met Sophie </a:t>
            </a:r>
            <a:r>
              <a:rPr lang="en-US" sz="2400" u="sng" dirty="0"/>
              <a:t>along the river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US" sz="2400" dirty="0">
              <a:solidFill>
                <a:srgbClr val="00B0F0"/>
              </a:solidFill>
            </a:endParaRP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B0F0"/>
                </a:solidFill>
              </a:rPr>
              <a:t>3. Subject complement: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/>
              <a:t>Your hat is </a:t>
            </a:r>
            <a:r>
              <a:rPr lang="en-US" sz="2400" u="sng" dirty="0"/>
              <a:t>on the sofa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/>
              <a:t>That book is </a:t>
            </a:r>
            <a:r>
              <a:rPr lang="en-US" sz="2400" u="sng" dirty="0"/>
              <a:t>for Adam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/>
              <a:t>Michael Jackson sang </a:t>
            </a:r>
            <a:r>
              <a:rPr lang="en-US" sz="2400" u="sng" dirty="0"/>
              <a:t>in a band called the Jacksons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US" sz="2400" u="sng" dirty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US" sz="2400" dirty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US" sz="2400" dirty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US" sz="2400" u="sng" dirty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22532" name="Titolo 1"/>
          <p:cNvSpPr>
            <a:spLocks noGrp="1"/>
          </p:cNvSpPr>
          <p:nvPr>
            <p:ph type="title"/>
          </p:nvPr>
        </p:nvSpPr>
        <p:spPr>
          <a:xfrm>
            <a:off x="395288" y="-387350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sz="3200">
                <a:solidFill>
                  <a:srgbClr val="FF0000"/>
                </a:solidFill>
              </a:rPr>
              <a:t>Function of prepositional phrases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549E62C7-3D1A-4253-B5A2-4B23C278A7E5}" type="slidenum">
              <a:rPr lang="it-IT" altLang="it-IT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22</a:t>
            </a:fld>
            <a:endParaRPr lang="it-IT" altLang="it-IT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" y="765175"/>
            <a:ext cx="9013825" cy="6092825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>
                <a:solidFill>
                  <a:srgbClr val="00B0F0"/>
                </a:solidFill>
              </a:rPr>
              <a:t>4. Object complement: 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/>
              <a:t>She has a job placing bottles </a:t>
            </a:r>
            <a:r>
              <a:rPr lang="en-US" altLang="it-IT" sz="2400" u="sng"/>
              <a:t>in regional order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/>
              <a:t>Don’t keep me </a:t>
            </a:r>
            <a:r>
              <a:rPr lang="en-US" altLang="it-IT" sz="2400" u="sng"/>
              <a:t>in suspense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it-IT" sz="2400" u="sng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>
                <a:solidFill>
                  <a:srgbClr val="00B0F0"/>
                </a:solidFill>
              </a:rPr>
              <a:t>5. Postmodifier of an adjective: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/>
              <a:t>I am extremely happy </a:t>
            </a:r>
            <a:r>
              <a:rPr lang="en-US" altLang="it-IT" sz="2400" u="sng"/>
              <a:t>of your results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/>
              <a:t>The man was found guilty </a:t>
            </a:r>
            <a:r>
              <a:rPr lang="en-US" altLang="it-IT" sz="2400" u="sng"/>
              <a:t>of wrong conduct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it-IT" sz="2400" u="sng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2400" b="1"/>
              <a:t>Both adverb and prepositional phrases function as ADVERBIALS OR ADJUNCTS, giving additional information on time, mode and time.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it-IT" sz="2400">
              <a:solidFill>
                <a:srgbClr val="00B0F0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it-IT" sz="1800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it-IT" sz="1800"/>
              <a:t>Ex. p. 96</a:t>
            </a:r>
          </a:p>
        </p:txBody>
      </p:sp>
      <p:sp>
        <p:nvSpPr>
          <p:cNvPr id="23556" name="Titolo 1"/>
          <p:cNvSpPr>
            <a:spLocks noGrp="1"/>
          </p:cNvSpPr>
          <p:nvPr>
            <p:ph type="title"/>
          </p:nvPr>
        </p:nvSpPr>
        <p:spPr>
          <a:xfrm>
            <a:off x="395288" y="-387350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sz="3200">
                <a:solidFill>
                  <a:srgbClr val="FF0000"/>
                </a:solidFill>
              </a:rPr>
              <a:t>Function of prepositional phrases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198310E7-89A8-44FC-8A5E-946B14EA91DF}" type="slidenum">
              <a:rPr lang="it-IT" altLang="it-IT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3</a:t>
            </a:fld>
            <a:endParaRPr lang="it-IT" altLang="it-IT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300663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GB" altLang="it-IT" b="1" dirty="0">
                <a:solidFill>
                  <a:srgbClr val="FFFF00"/>
                </a:solidFill>
              </a:rPr>
              <a:t>	</a:t>
            </a:r>
            <a:r>
              <a:rPr lang="en-GB" altLang="it-IT" dirty="0">
                <a:solidFill>
                  <a:schemeClr val="tx2"/>
                </a:solidFill>
              </a:rPr>
              <a:t>Jane loves reading. She loves ‘Pride and Prejudice’.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GB" altLang="it-IT" dirty="0">
                <a:solidFill>
                  <a:schemeClr val="tx2"/>
                </a:solidFill>
              </a:rPr>
              <a:t>	</a:t>
            </a:r>
            <a:r>
              <a:rPr lang="en-GB" altLang="it-IT" u="sng" dirty="0">
                <a:solidFill>
                  <a:schemeClr val="tx2"/>
                </a:solidFill>
              </a:rPr>
              <a:t>The young girl </a:t>
            </a:r>
            <a:r>
              <a:rPr lang="en-GB" altLang="it-IT" dirty="0">
                <a:solidFill>
                  <a:schemeClr val="tx2"/>
                </a:solidFill>
              </a:rPr>
              <a:t>who lives next door loves reading. She loves ‘Pride and Prejudice’.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GB" altLang="it-IT" dirty="0"/>
              <a:t>	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GB" altLang="it-IT" dirty="0"/>
              <a:t>	We call the </a:t>
            </a:r>
            <a:r>
              <a:rPr lang="en-GB" altLang="it-IT" u="sng" dirty="0"/>
              <a:t>underline unit </a:t>
            </a:r>
            <a:r>
              <a:rPr lang="en-GB" altLang="it-IT" dirty="0">
                <a:solidFill>
                  <a:srgbClr val="FF0000"/>
                </a:solidFill>
              </a:rPr>
              <a:t>a noun phrase, </a:t>
            </a:r>
            <a:r>
              <a:rPr lang="en-GB" altLang="it-IT" dirty="0"/>
              <a:t>because</a:t>
            </a:r>
            <a:r>
              <a:rPr lang="en-GB" altLang="it-IT" dirty="0">
                <a:solidFill>
                  <a:srgbClr val="FF0000"/>
                </a:solidFill>
              </a:rPr>
              <a:t> </a:t>
            </a:r>
            <a:r>
              <a:rPr lang="en-GB" altLang="it-IT" dirty="0"/>
              <a:t>the central word, GIRL, is a noun.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GB" altLang="it-IT" dirty="0"/>
              <a:t>	Usually phrases are made up of a central word, or </a:t>
            </a:r>
            <a:r>
              <a:rPr lang="en-GB" altLang="it-IT" dirty="0">
                <a:solidFill>
                  <a:srgbClr val="FF0000"/>
                </a:solidFill>
              </a:rPr>
              <a:t>HEAD</a:t>
            </a:r>
            <a:r>
              <a:rPr lang="en-GB" altLang="it-IT" dirty="0"/>
              <a:t> – a noun, adjective, verb, adverb, clause or pronoun - which classifies the phrase.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GB" altLang="it-IT" dirty="0"/>
              <a:t>	</a:t>
            </a:r>
            <a:endParaRPr lang="it-IT" altLang="it-IT" dirty="0">
              <a:latin typeface="Book Antiqua" panose="02040602050305030304" pitchFamily="18" charset="0"/>
            </a:endParaRPr>
          </a:p>
          <a:p>
            <a:pPr eaLnBrk="1" hangingPunct="1">
              <a:buFont typeface="Monotype Sorts" pitchFamily="2" charset="2"/>
              <a:buNone/>
            </a:pPr>
            <a:endParaRPr lang="en-GB" altLang="it-IT" sz="2800" dirty="0">
              <a:solidFill>
                <a:srgbClr val="FF0000"/>
              </a:solidFill>
            </a:endParaRPr>
          </a:p>
        </p:txBody>
      </p:sp>
      <p:sp>
        <p:nvSpPr>
          <p:cNvPr id="4100" name="Titolo 1"/>
          <p:cNvSpPr>
            <a:spLocks noGrp="1"/>
          </p:cNvSpPr>
          <p:nvPr>
            <p:ph type="title"/>
          </p:nvPr>
        </p:nvSpPr>
        <p:spPr>
          <a:xfrm>
            <a:off x="323850" y="-315913"/>
            <a:ext cx="8229600" cy="1143001"/>
          </a:xfrm>
        </p:spPr>
        <p:txBody>
          <a:bodyPr/>
          <a:lstStyle/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PHRASES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A9E9B22C-28BC-49C9-B729-27DB00151213}" type="slidenum">
              <a:rPr lang="it-IT" altLang="it-IT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4</a:t>
            </a:fld>
            <a:endParaRPr lang="it-IT" altLang="it-IT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3006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GB" altLang="it-IT" sz="2800" b="1">
                <a:solidFill>
                  <a:srgbClr val="FFFF00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GB" altLang="it-IT" sz="2800" b="1">
                <a:solidFill>
                  <a:srgbClr val="FFFF00"/>
                </a:solidFill>
              </a:rPr>
              <a:t>	</a:t>
            </a:r>
            <a:r>
              <a:rPr lang="en-GB" altLang="it-IT" sz="3600">
                <a:latin typeface="Comic Sans MS" panose="030F0702030302020204" pitchFamily="66" charset="0"/>
              </a:rPr>
              <a:t>Phrases are normally multi-words, but also single words can be regarded as phrases, as long as they are expandable into a larger unit: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GB" altLang="it-IT" sz="3600">
                <a:latin typeface="Comic Sans MS" panose="030F0702030302020204" pitchFamily="66" charset="0"/>
              </a:rPr>
              <a:t>	SUPPER,  	OUR SUPPER, THE BIG SUPPER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GB" altLang="it-IT" sz="3600" b="1">
                <a:solidFill>
                  <a:srgbClr val="FFFF00"/>
                </a:solidFill>
                <a:latin typeface="Comic Sans MS" panose="030F0702030302020204" pitchFamily="66" charset="0"/>
              </a:rPr>
              <a:t>	</a:t>
            </a:r>
            <a:r>
              <a:rPr lang="en-GB" altLang="it-IT" sz="3600" b="1">
                <a:latin typeface="Comic Sans MS" panose="030F0702030302020204" pitchFamily="66" charset="0"/>
              </a:rPr>
              <a:t>The second and third examples must be considered as expansions of a central element or HEAD.</a:t>
            </a:r>
            <a:endParaRPr lang="it-IT" altLang="it-IT" sz="360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endParaRPr lang="it-IT" altLang="it-IT" sz="360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endParaRPr lang="en-GB" altLang="it-IT" sz="2400"/>
          </a:p>
        </p:txBody>
      </p:sp>
      <p:sp>
        <p:nvSpPr>
          <p:cNvPr id="512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PHRASES</a:t>
            </a:r>
            <a:endParaRPr lang="it-IT" alt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025AECE5-69C3-4B6B-A237-AB4135423386}" type="slidenum">
              <a:rPr lang="it-IT" altLang="it-IT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5</a:t>
            </a:fld>
            <a:endParaRPr lang="it-IT" altLang="it-IT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44640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GB" altLang="it-IT" sz="2800" b="1">
                <a:solidFill>
                  <a:srgbClr val="FFFF00"/>
                </a:solidFill>
              </a:rPr>
              <a:t>		</a:t>
            </a:r>
            <a:r>
              <a:rPr lang="it-IT" altLang="it-IT" sz="3600">
                <a:latin typeface="Comic Sans MS" panose="030F0702030302020204" pitchFamily="66" charset="0"/>
              </a:rPr>
              <a:t>There are 5 phrase types: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endParaRPr lang="it-IT" altLang="it-IT" sz="360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endParaRPr lang="it-IT" altLang="it-IT" sz="360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endParaRPr lang="en-GB" altLang="it-IT" sz="2400"/>
          </a:p>
        </p:txBody>
      </p:sp>
      <p:sp>
        <p:nvSpPr>
          <p:cNvPr id="614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PHRASES</a:t>
            </a:r>
            <a:endParaRPr lang="it-IT" alt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900113" y="1989138"/>
          <a:ext cx="7632699" cy="3168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4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1103">
                <a:tc>
                  <a:txBody>
                    <a:bodyPr/>
                    <a:lstStyle/>
                    <a:p>
                      <a:r>
                        <a:rPr lang="it-IT" sz="1800" dirty="0" err="1"/>
                        <a:t>Phrase</a:t>
                      </a:r>
                      <a:r>
                        <a:rPr lang="it-IT" sz="1800" baseline="0" dirty="0"/>
                        <a:t> </a:t>
                      </a:r>
                      <a:r>
                        <a:rPr lang="it-IT" sz="1800" baseline="0" dirty="0" err="1"/>
                        <a:t>Type</a:t>
                      </a:r>
                      <a:endParaRPr lang="it-IT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it-IT" sz="1800" dirty="0" err="1"/>
                        <a:t>Examples</a:t>
                      </a:r>
                      <a:endParaRPr lang="it-IT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it-IT" sz="1800" dirty="0" err="1"/>
                        <a:t>Main</a:t>
                      </a:r>
                      <a:r>
                        <a:rPr lang="it-IT" sz="1800" baseline="0" dirty="0"/>
                        <a:t> word (HEAD)</a:t>
                      </a:r>
                      <a:endParaRPr lang="it-IT" sz="1800" dirty="0"/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103">
                <a:tc>
                  <a:txBody>
                    <a:bodyPr/>
                    <a:lstStyle/>
                    <a:p>
                      <a:r>
                        <a:rPr lang="it-IT" sz="1800" dirty="0"/>
                        <a:t>NOUN PHRASE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The </a:t>
                      </a:r>
                      <a:r>
                        <a:rPr lang="it-IT" sz="1800" dirty="0" err="1"/>
                        <a:t>young</a:t>
                      </a:r>
                      <a:r>
                        <a:rPr lang="it-IT" sz="1800" dirty="0"/>
                        <a:t> girl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it-IT" sz="1800" dirty="0" err="1"/>
                        <a:t>Noun</a:t>
                      </a:r>
                      <a:r>
                        <a:rPr lang="it-IT" sz="1800" dirty="0"/>
                        <a:t> GIRL</a:t>
                      </a: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103">
                <a:tc>
                  <a:txBody>
                    <a:bodyPr/>
                    <a:lstStyle/>
                    <a:p>
                      <a:r>
                        <a:rPr lang="it-IT" sz="1800" dirty="0"/>
                        <a:t>VERB</a:t>
                      </a:r>
                      <a:r>
                        <a:rPr lang="it-IT" sz="1800" baseline="0" dirty="0"/>
                        <a:t> PHRASE</a:t>
                      </a:r>
                      <a:endParaRPr lang="it-IT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it-IT" sz="1800" dirty="0" err="1"/>
                        <a:t>Has</a:t>
                      </a:r>
                      <a:r>
                        <a:rPr lang="it-IT" sz="1800" dirty="0"/>
                        <a:t> </a:t>
                      </a:r>
                      <a:r>
                        <a:rPr lang="it-IT" sz="1800" dirty="0" err="1"/>
                        <a:t>been</a:t>
                      </a:r>
                      <a:r>
                        <a:rPr lang="it-IT" sz="1800" dirty="0"/>
                        <a:t> </a:t>
                      </a:r>
                      <a:r>
                        <a:rPr lang="it-IT" sz="1800" dirty="0" err="1"/>
                        <a:t>reading</a:t>
                      </a:r>
                      <a:endParaRPr lang="it-IT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it-IT" sz="1800" dirty="0" err="1"/>
                        <a:t>Verb</a:t>
                      </a:r>
                      <a:r>
                        <a:rPr lang="it-IT" sz="1800" baseline="0" dirty="0"/>
                        <a:t> READING</a:t>
                      </a:r>
                      <a:endParaRPr lang="it-IT" sz="1800" dirty="0"/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103">
                <a:tc>
                  <a:txBody>
                    <a:bodyPr/>
                    <a:lstStyle/>
                    <a:p>
                      <a:r>
                        <a:rPr lang="it-IT" sz="1800" dirty="0"/>
                        <a:t>ADJECTIVE PHRASE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it-IT" sz="1800" dirty="0" err="1"/>
                        <a:t>Very</a:t>
                      </a:r>
                      <a:r>
                        <a:rPr lang="it-IT" sz="1800" dirty="0"/>
                        <a:t> </a:t>
                      </a:r>
                      <a:r>
                        <a:rPr lang="it-IT" sz="1800" dirty="0" err="1"/>
                        <a:t>noisy</a:t>
                      </a:r>
                      <a:endParaRPr lang="it-IT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it-IT" sz="1800" dirty="0" err="1"/>
                        <a:t>Adj</a:t>
                      </a:r>
                      <a:r>
                        <a:rPr lang="it-IT" sz="1800" dirty="0"/>
                        <a:t>.</a:t>
                      </a:r>
                      <a:r>
                        <a:rPr lang="it-IT" sz="1800" baseline="0" dirty="0"/>
                        <a:t> NOISY</a:t>
                      </a:r>
                      <a:endParaRPr lang="it-IT" sz="1800" dirty="0"/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103">
                <a:tc>
                  <a:txBody>
                    <a:bodyPr/>
                    <a:lstStyle/>
                    <a:p>
                      <a:r>
                        <a:rPr lang="it-IT" sz="1800" dirty="0"/>
                        <a:t>ADVERB</a:t>
                      </a:r>
                      <a:r>
                        <a:rPr lang="it-IT" sz="1800" baseline="0" dirty="0"/>
                        <a:t> PHRASE</a:t>
                      </a:r>
                      <a:endParaRPr lang="it-IT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Too </a:t>
                      </a:r>
                      <a:r>
                        <a:rPr lang="it-IT" sz="1800" dirty="0" err="1"/>
                        <a:t>quickly</a:t>
                      </a:r>
                      <a:endParaRPr lang="it-IT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it-IT" sz="1800" dirty="0" err="1"/>
                        <a:t>Adv</a:t>
                      </a:r>
                      <a:r>
                        <a:rPr lang="it-IT" sz="1800" dirty="0"/>
                        <a:t>. QUICKLY</a:t>
                      </a: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3136">
                <a:tc>
                  <a:txBody>
                    <a:bodyPr/>
                    <a:lstStyle/>
                    <a:p>
                      <a:r>
                        <a:rPr lang="it-IT" sz="1800" dirty="0"/>
                        <a:t>PREPOSITIONAL</a:t>
                      </a:r>
                      <a:r>
                        <a:rPr lang="it-IT" sz="1800" baseline="0" dirty="0"/>
                        <a:t> PHRASE</a:t>
                      </a:r>
                      <a:endParaRPr lang="it-IT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it-IT" sz="1800" dirty="0" err="1"/>
                        <a:t>After</a:t>
                      </a:r>
                      <a:r>
                        <a:rPr lang="it-IT" sz="1800" baseline="0" dirty="0"/>
                        <a:t> the match</a:t>
                      </a:r>
                      <a:endParaRPr lang="it-IT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it-IT" sz="1800" dirty="0" err="1"/>
                        <a:t>Prep</a:t>
                      </a:r>
                      <a:r>
                        <a:rPr lang="it-IT" sz="1800" dirty="0"/>
                        <a:t>. AFTER</a:t>
                      </a: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179" name="CasellaDiTesto 3"/>
          <p:cNvSpPr txBox="1">
            <a:spLocks noChangeArrowheads="1"/>
          </p:cNvSpPr>
          <p:nvPr/>
        </p:nvSpPr>
        <p:spPr bwMode="auto">
          <a:xfrm>
            <a:off x="219075" y="5300663"/>
            <a:ext cx="8674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Usually phrases are made of a </a:t>
            </a:r>
            <a:r>
              <a:rPr lang="it-IT" altLang="it-IT" sz="2400" b="1"/>
              <a:t>HEAD</a:t>
            </a:r>
            <a:r>
              <a:rPr lang="it-IT" altLang="it-IT" sz="2400"/>
              <a:t> and a series of </a:t>
            </a:r>
            <a:r>
              <a:rPr lang="it-IT" altLang="it-IT" sz="2400" b="1"/>
              <a:t>MODIFIERS</a:t>
            </a:r>
            <a:r>
              <a:rPr lang="it-IT" altLang="it-IT" sz="2400"/>
              <a:t>, i.e. words that give extra information about the HEAD. They can precede (</a:t>
            </a:r>
            <a:r>
              <a:rPr lang="it-IT" altLang="it-IT" sz="2400" b="1"/>
              <a:t>PREMODIFIERS</a:t>
            </a:r>
            <a:r>
              <a:rPr lang="it-IT" altLang="it-IT" sz="2400"/>
              <a:t>) or follow (</a:t>
            </a:r>
            <a:r>
              <a:rPr lang="it-IT" altLang="it-IT" sz="2400" b="1"/>
              <a:t>POSTMODIFIERS</a:t>
            </a:r>
            <a:r>
              <a:rPr lang="it-IT" altLang="it-IT" sz="2400"/>
              <a:t>) the head.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50CDFFF-2974-4A8C-A6E1-4C6F2A051188}" type="slidenum">
              <a:rPr lang="it-IT" altLang="it-IT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6</a:t>
            </a:fld>
            <a:endParaRPr lang="it-IT" altLang="it-IT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981075"/>
            <a:ext cx="8928100" cy="5300663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GB" altLang="it-IT" b="1" dirty="0">
                <a:solidFill>
                  <a:srgbClr val="FFFF00"/>
                </a:solidFill>
              </a:rPr>
              <a:t>	</a:t>
            </a:r>
            <a:r>
              <a:rPr lang="en-GB" altLang="it-IT" sz="2400" b="1" dirty="0">
                <a:solidFill>
                  <a:srgbClr val="0066FF"/>
                </a:solidFill>
                <a:latin typeface="Comic Sans MS" pitchFamily="66" charset="0"/>
              </a:rPr>
              <a:t>The young girl who lives next door </a:t>
            </a: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GB" altLang="it-IT" sz="2400" b="1" dirty="0">
                <a:latin typeface="Comic Sans MS" pitchFamily="66" charset="0"/>
              </a:rPr>
              <a:t>IF THE CENTRAL WORD – OR HEAD- OF A PHRASE IS A NOUN, THEN WE CALL IT A </a:t>
            </a:r>
            <a:r>
              <a:rPr lang="en-GB" altLang="it-IT" sz="2400" b="1" u="sng" dirty="0">
                <a:latin typeface="Comic Sans MS" pitchFamily="66" charset="0"/>
              </a:rPr>
              <a:t>NOUN PHRASE</a:t>
            </a:r>
            <a:r>
              <a:rPr lang="en-GB" altLang="it-IT" sz="2400" b="1" dirty="0">
                <a:latin typeface="Comic Sans MS" pitchFamily="66" charset="0"/>
              </a:rPr>
              <a:t>.</a:t>
            </a: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endParaRPr lang="en-GB" altLang="it-IT" sz="2400" b="1" dirty="0"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GB" altLang="it-IT" sz="2400" dirty="0">
                <a:latin typeface="Comic Sans MS" pitchFamily="66" charset="0"/>
              </a:rPr>
              <a:t>Determiners introduce noun phrases and come before any PREMODIFERS.</a:t>
            </a:r>
          </a:p>
          <a:p>
            <a:pPr algn="just" eaLnBrk="1" hangingPunct="1">
              <a:spcBef>
                <a:spcPts val="0"/>
              </a:spcBef>
              <a:buFontTx/>
              <a:buChar char="-"/>
              <a:defRPr/>
            </a:pPr>
            <a:r>
              <a:rPr lang="en-GB" altLang="it-IT" sz="2400" dirty="0">
                <a:latin typeface="Comic Sans MS" pitchFamily="66" charset="0"/>
              </a:rPr>
              <a:t>Definite and indefinite articles</a:t>
            </a:r>
          </a:p>
          <a:p>
            <a:pPr algn="just" eaLnBrk="1" hangingPunct="1">
              <a:spcBef>
                <a:spcPts val="0"/>
              </a:spcBef>
              <a:buFontTx/>
              <a:buChar char="-"/>
              <a:defRPr/>
            </a:pPr>
            <a:r>
              <a:rPr lang="en-GB" altLang="it-IT" sz="2400" dirty="0">
                <a:latin typeface="Comic Sans MS" pitchFamily="66" charset="0"/>
              </a:rPr>
              <a:t>Possessive pronouns</a:t>
            </a:r>
          </a:p>
          <a:p>
            <a:pPr algn="just" eaLnBrk="1" hangingPunct="1">
              <a:spcBef>
                <a:spcPts val="0"/>
              </a:spcBef>
              <a:buFontTx/>
              <a:buChar char="-"/>
              <a:defRPr/>
            </a:pPr>
            <a:r>
              <a:rPr lang="en-GB" altLang="it-IT" sz="2400" dirty="0">
                <a:latin typeface="Comic Sans MS" pitchFamily="66" charset="0"/>
              </a:rPr>
              <a:t>Demonstrative pronouns</a:t>
            </a:r>
          </a:p>
          <a:p>
            <a:pPr algn="just" eaLnBrk="1" hangingPunct="1">
              <a:spcBef>
                <a:spcPts val="0"/>
              </a:spcBef>
              <a:buFontTx/>
              <a:buChar char="-"/>
              <a:defRPr/>
            </a:pPr>
            <a:r>
              <a:rPr lang="en-GB" altLang="it-IT" sz="2400" dirty="0">
                <a:latin typeface="Comic Sans MS" pitchFamily="66" charset="0"/>
              </a:rPr>
              <a:t>Numerals</a:t>
            </a:r>
          </a:p>
          <a:p>
            <a:pPr algn="just" eaLnBrk="1" hangingPunct="1">
              <a:spcBef>
                <a:spcPts val="0"/>
              </a:spcBef>
              <a:buFontTx/>
              <a:buChar char="-"/>
              <a:defRPr/>
            </a:pPr>
            <a:r>
              <a:rPr lang="en-GB" altLang="it-IT" sz="2400" dirty="0">
                <a:latin typeface="Comic Sans MS" pitchFamily="66" charset="0"/>
              </a:rPr>
              <a:t>Quantifiers (each, every, all, both, some, many, more, most)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latin typeface="Comic Sans MS" pitchFamily="66" charset="0"/>
              </a:rPr>
              <a:t>DETERMINERS ARE UNIQUE TO NOUN PHRASES. </a:t>
            </a:r>
          </a:p>
          <a:p>
            <a:pPr marL="0" indent="0" algn="ctr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b="1" dirty="0">
                <a:latin typeface="Comic Sans MS" pitchFamily="66" charset="0"/>
              </a:rPr>
              <a:t>WHY?</a:t>
            </a: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endParaRPr lang="en-GB" altLang="it-IT" sz="2000" dirty="0">
              <a:solidFill>
                <a:schemeClr val="accent1"/>
              </a:solidFill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GB" altLang="it-IT" sz="2000" dirty="0">
                <a:solidFill>
                  <a:schemeClr val="accent1"/>
                </a:solidFill>
                <a:latin typeface="Comic Sans MS" pitchFamily="66" charset="0"/>
              </a:rPr>
              <a:t>See </a:t>
            </a:r>
            <a:r>
              <a:rPr lang="en-GB" altLang="it-IT" sz="2000" dirty="0" err="1">
                <a:solidFill>
                  <a:schemeClr val="accent1"/>
                </a:solidFill>
                <a:latin typeface="Comic Sans MS" pitchFamily="66" charset="0"/>
              </a:rPr>
              <a:t>Ex.pp</a:t>
            </a:r>
            <a:r>
              <a:rPr lang="en-GB" altLang="it-IT" sz="2000" dirty="0">
                <a:solidFill>
                  <a:schemeClr val="accent1"/>
                </a:solidFill>
                <a:latin typeface="Comic Sans MS" pitchFamily="66" charset="0"/>
              </a:rPr>
              <a:t> 93-94</a:t>
            </a: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endParaRPr lang="en-GB" altLang="it-IT" b="1" dirty="0">
              <a:latin typeface="Comic Sans MS" pitchFamily="66" charset="0"/>
            </a:endParaRPr>
          </a:p>
          <a:p>
            <a:pPr eaLnBrk="1" hangingPunct="1">
              <a:buFont typeface="Monotype Sorts" pitchFamily="2" charset="2"/>
              <a:buNone/>
              <a:defRPr/>
            </a:pPr>
            <a:r>
              <a:rPr lang="en-GB" altLang="it-IT" b="1" dirty="0">
                <a:solidFill>
                  <a:srgbClr val="FF66FF"/>
                </a:solidFill>
                <a:latin typeface="Comic Sans MS" pitchFamily="66" charset="0"/>
              </a:rPr>
              <a:t>	</a:t>
            </a:r>
            <a:endParaRPr lang="en-GB" altLang="it-IT" sz="2800" dirty="0">
              <a:solidFill>
                <a:srgbClr val="FF66FF"/>
              </a:solidFill>
            </a:endParaRPr>
          </a:p>
        </p:txBody>
      </p:sp>
      <p:sp>
        <p:nvSpPr>
          <p:cNvPr id="7172" name="Titolo 1"/>
          <p:cNvSpPr>
            <a:spLocks noGrp="1"/>
          </p:cNvSpPr>
          <p:nvPr>
            <p:ph type="title"/>
          </p:nvPr>
        </p:nvSpPr>
        <p:spPr>
          <a:xfrm>
            <a:off x="395288" y="20638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Noun phrase - Determiners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AE7EB856-883B-4F6B-84D2-A4C1BBF223A4}" type="slidenum">
              <a:rPr lang="it-IT" altLang="it-IT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7</a:t>
            </a:fld>
            <a:endParaRPr lang="it-IT" altLang="it-IT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196975"/>
            <a:ext cx="8928100" cy="5300663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GB" altLang="it-IT" b="1" dirty="0">
                <a:solidFill>
                  <a:srgbClr val="FFFF00"/>
                </a:solidFill>
              </a:rPr>
              <a:t>	</a:t>
            </a:r>
            <a:r>
              <a:rPr lang="en-GB" altLang="it-IT" sz="2400" b="1" dirty="0">
                <a:solidFill>
                  <a:srgbClr val="0066FF"/>
                </a:solidFill>
                <a:latin typeface="Comic Sans MS" pitchFamily="66" charset="0"/>
              </a:rPr>
              <a:t>The young girl who lives next door </a:t>
            </a: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GB" altLang="it-IT" sz="2400" dirty="0">
                <a:latin typeface="Comic Sans MS" pitchFamily="66" charset="0"/>
              </a:rPr>
              <a:t>They occur before the noun and after any determiners.</a:t>
            </a: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GB" altLang="it-IT" sz="2400" dirty="0">
                <a:latin typeface="Comic Sans MS" pitchFamily="66" charset="0"/>
              </a:rPr>
              <a:t>In a noun phrase the </a:t>
            </a:r>
            <a:r>
              <a:rPr lang="en-GB" altLang="it-IT" sz="2400" dirty="0" err="1">
                <a:latin typeface="Comic Sans MS" pitchFamily="66" charset="0"/>
              </a:rPr>
              <a:t>premodifier</a:t>
            </a:r>
            <a:r>
              <a:rPr lang="en-GB" altLang="it-IT" sz="2400" dirty="0">
                <a:latin typeface="Comic Sans MS" pitchFamily="66" charset="0"/>
              </a:rPr>
              <a:t> is typically an adjective.</a:t>
            </a: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endParaRPr lang="en-GB" altLang="it-IT" sz="2400" dirty="0"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GB" altLang="it-IT" sz="2400" dirty="0">
                <a:solidFill>
                  <a:srgbClr val="0070C0"/>
                </a:solidFill>
                <a:latin typeface="Comic Sans MS" pitchFamily="66" charset="0"/>
              </a:rPr>
              <a:t>Young girls, a young girl, some young girl;</a:t>
            </a: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endParaRPr lang="en-GB" altLang="it-IT" sz="2400" dirty="0"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GB" altLang="it-IT" sz="2400" dirty="0" err="1">
                <a:latin typeface="Comic Sans MS" pitchFamily="66" charset="0"/>
              </a:rPr>
              <a:t>Premodifiers</a:t>
            </a:r>
            <a:r>
              <a:rPr lang="en-GB" altLang="it-IT" sz="2400" dirty="0">
                <a:latin typeface="Comic Sans MS" pitchFamily="66" charset="0"/>
              </a:rPr>
              <a:t> can co-occur (more than one adj.):</a:t>
            </a: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endParaRPr lang="en-GB" altLang="it-IT" sz="2400" dirty="0"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GB" altLang="it-IT" sz="2400" dirty="0">
                <a:solidFill>
                  <a:srgbClr val="0070C0"/>
                </a:solidFill>
                <a:latin typeface="Comic Sans MS" pitchFamily="66" charset="0"/>
              </a:rPr>
              <a:t>Lovely young girls; a mature young girl; some intelligent young girls.</a:t>
            </a: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endParaRPr lang="en-GB" altLang="it-IT" sz="2400" dirty="0"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GB" altLang="it-IT" sz="2400" dirty="0">
                <a:latin typeface="Comic Sans MS" pitchFamily="66" charset="0"/>
              </a:rPr>
              <a:t>Other words can function as </a:t>
            </a:r>
            <a:r>
              <a:rPr lang="en-GB" altLang="it-IT" sz="2400" dirty="0" err="1">
                <a:latin typeface="Comic Sans MS" pitchFamily="66" charset="0"/>
              </a:rPr>
              <a:t>premodifiers</a:t>
            </a:r>
            <a:r>
              <a:rPr lang="en-GB" altLang="it-IT" sz="2400" dirty="0">
                <a:latin typeface="Comic Sans MS" pitchFamily="66" charset="0"/>
              </a:rPr>
              <a:t> in a noun phrase:</a:t>
            </a: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GB" altLang="it-IT" sz="2400" dirty="0">
                <a:latin typeface="Comic Sans MS" pitchFamily="66" charset="0"/>
              </a:rPr>
              <a:t>Nouns:  </a:t>
            </a:r>
            <a:r>
              <a:rPr lang="en-GB" altLang="it-IT" sz="2400" dirty="0">
                <a:solidFill>
                  <a:srgbClr val="0070C0"/>
                </a:solidFill>
                <a:latin typeface="Comic Sans MS" pitchFamily="66" charset="0"/>
              </a:rPr>
              <a:t>bathroom door; our history professor</a:t>
            </a: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GB" altLang="it-IT" sz="2400" dirty="0">
                <a:latin typeface="Comic Sans MS" pitchFamily="66" charset="0"/>
              </a:rPr>
              <a:t>Genitive: </a:t>
            </a:r>
            <a:r>
              <a:rPr lang="en-GB" altLang="it-IT" sz="2400" dirty="0">
                <a:solidFill>
                  <a:srgbClr val="0070C0"/>
                </a:solidFill>
                <a:latin typeface="Comic Sans MS" pitchFamily="66" charset="0"/>
              </a:rPr>
              <a:t>the teacher’s office; our child’s games</a:t>
            </a: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endParaRPr lang="en-GB" altLang="it-IT" sz="2400" dirty="0"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endParaRPr lang="en-GB" altLang="it-IT" sz="2400" dirty="0"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endParaRPr lang="en-GB" altLang="it-IT" sz="2400" dirty="0"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endParaRPr lang="en-GB" altLang="it-IT" sz="2400" dirty="0">
              <a:latin typeface="Comic Sans MS" pitchFamily="66" charset="0"/>
            </a:endParaRPr>
          </a:p>
          <a:p>
            <a:pPr eaLnBrk="1" hangingPunct="1">
              <a:buFont typeface="Monotype Sorts" pitchFamily="2" charset="2"/>
              <a:buNone/>
              <a:defRPr/>
            </a:pPr>
            <a:r>
              <a:rPr lang="en-GB" altLang="it-IT" b="1" dirty="0">
                <a:solidFill>
                  <a:srgbClr val="FF66FF"/>
                </a:solidFill>
                <a:latin typeface="Comic Sans MS" pitchFamily="66" charset="0"/>
              </a:rPr>
              <a:t>	</a:t>
            </a:r>
            <a:endParaRPr lang="en-GB" altLang="it-IT" sz="2800" dirty="0">
              <a:solidFill>
                <a:srgbClr val="FF66FF"/>
              </a:solidFill>
            </a:endParaRPr>
          </a:p>
        </p:txBody>
      </p:sp>
      <p:sp>
        <p:nvSpPr>
          <p:cNvPr id="8196" name="Titolo 1"/>
          <p:cNvSpPr>
            <a:spLocks noGrp="1"/>
          </p:cNvSpPr>
          <p:nvPr>
            <p:ph type="title"/>
          </p:nvPr>
        </p:nvSpPr>
        <p:spPr>
          <a:xfrm>
            <a:off x="395288" y="20638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Noun phrase - Premodifiers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500B8DED-BF81-40D3-BA71-A0E49CFB5CBE}" type="slidenum">
              <a:rPr lang="it-IT" altLang="it-IT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8</a:t>
            </a:fld>
            <a:endParaRPr lang="it-IT" altLang="it-IT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25" y="620713"/>
            <a:ext cx="9013825" cy="5300662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GB" altLang="it-IT" sz="2400" dirty="0">
                <a:latin typeface="Comic Sans MS" pitchFamily="66" charset="0"/>
              </a:rPr>
              <a:t>Prepositional phrases usually occur after a noun, generally introduced by </a:t>
            </a:r>
            <a:r>
              <a:rPr lang="en-GB" altLang="it-IT" sz="2400" i="1" dirty="0">
                <a:latin typeface="Comic Sans MS" pitchFamily="66" charset="0"/>
              </a:rPr>
              <a:t>of:</a:t>
            </a: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GB" altLang="it-IT" sz="2400" dirty="0">
                <a:solidFill>
                  <a:srgbClr val="0070C0"/>
                </a:solidFill>
                <a:latin typeface="Comic Sans MS" pitchFamily="66" charset="0"/>
              </a:rPr>
              <a:t>A box of chocolate, a piece of mind, a biography of Hitler</a:t>
            </a: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GB" altLang="it-IT" sz="2400" dirty="0">
                <a:solidFill>
                  <a:srgbClr val="0070C0"/>
                </a:solidFill>
                <a:latin typeface="Comic Sans MS" pitchFamily="66" charset="0"/>
              </a:rPr>
              <a:t>The Tower of London.</a:t>
            </a: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endParaRPr lang="en-GB" altLang="it-IT" sz="2400" dirty="0"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GB" altLang="it-IT" sz="2400" dirty="0">
                <a:latin typeface="Comic Sans MS" pitchFamily="66" charset="0"/>
              </a:rPr>
              <a:t>Other prepositions: </a:t>
            </a:r>
            <a:r>
              <a:rPr lang="en-GB" altLang="it-IT" sz="2400" dirty="0">
                <a:solidFill>
                  <a:srgbClr val="0070C0"/>
                </a:solidFill>
                <a:latin typeface="Comic Sans MS" pitchFamily="66" charset="0"/>
              </a:rPr>
              <a:t>The cottage on the beach, the museum in New York, the road to Calcutta, a room with a shower, people without cell phone…</a:t>
            </a: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endParaRPr lang="en-GB" altLang="it-IT" sz="2400" dirty="0"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GB" altLang="it-IT" sz="2400" dirty="0" err="1">
                <a:latin typeface="Comic Sans MS" pitchFamily="66" charset="0"/>
              </a:rPr>
              <a:t>Postmodifiers</a:t>
            </a:r>
            <a:r>
              <a:rPr lang="en-GB" altLang="it-IT" sz="2400" dirty="0">
                <a:latin typeface="Comic Sans MS" pitchFamily="66" charset="0"/>
              </a:rPr>
              <a:t> of noun phrases can also be:</a:t>
            </a:r>
            <a:endParaRPr lang="en-GB" altLang="it-IT" sz="2400" dirty="0">
              <a:solidFill>
                <a:srgbClr val="0070C0"/>
              </a:solidFill>
              <a:latin typeface="Comic Sans MS" pitchFamily="66" charset="0"/>
            </a:endParaRPr>
          </a:p>
          <a:p>
            <a:pPr algn="just" eaLnBrk="1" hangingPunct="1">
              <a:spcBef>
                <a:spcPts val="0"/>
              </a:spcBef>
              <a:buFontTx/>
              <a:buChar char="-"/>
              <a:defRPr/>
            </a:pPr>
            <a:r>
              <a:rPr lang="en-GB" altLang="it-IT" sz="2400" dirty="0">
                <a:solidFill>
                  <a:srgbClr val="0070C0"/>
                </a:solidFill>
                <a:latin typeface="Comic Sans MS" pitchFamily="66" charset="0"/>
              </a:rPr>
              <a:t>Relative clauses</a:t>
            </a:r>
          </a:p>
          <a:p>
            <a:pPr algn="just" eaLnBrk="1" hangingPunct="1">
              <a:spcBef>
                <a:spcPts val="0"/>
              </a:spcBef>
              <a:buFontTx/>
              <a:buChar char="-"/>
              <a:defRPr/>
            </a:pPr>
            <a:r>
              <a:rPr lang="en-GB" altLang="it-IT" sz="2400" dirty="0">
                <a:solidFill>
                  <a:srgbClr val="0070C0"/>
                </a:solidFill>
                <a:latin typeface="Comic Sans MS" pitchFamily="66" charset="0"/>
              </a:rPr>
              <a:t>To-clauses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latin typeface="Comic Sans MS" pitchFamily="66" charset="0"/>
              </a:rPr>
              <a:t>Co-</a:t>
            </a:r>
            <a:r>
              <a:rPr lang="en-GB" altLang="it-IT" sz="2400" dirty="0" err="1">
                <a:latin typeface="Comic Sans MS" pitchFamily="66" charset="0"/>
              </a:rPr>
              <a:t>occurriing</a:t>
            </a:r>
            <a:r>
              <a:rPr lang="en-GB" altLang="it-IT" sz="2400" dirty="0">
                <a:latin typeface="Comic Sans MS" pitchFamily="66" charset="0"/>
              </a:rPr>
              <a:t> </a:t>
            </a:r>
            <a:r>
              <a:rPr lang="en-GB" altLang="it-IT" sz="2400" dirty="0" err="1">
                <a:latin typeface="Comic Sans MS" pitchFamily="66" charset="0"/>
              </a:rPr>
              <a:t>postmodifiers</a:t>
            </a:r>
            <a:r>
              <a:rPr lang="en-GB" altLang="it-IT" sz="2400" dirty="0">
                <a:latin typeface="Comic Sans MS" pitchFamily="66" charset="0"/>
              </a:rPr>
              <a:t>: 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solidFill>
                  <a:srgbClr val="0070C0"/>
                </a:solidFill>
                <a:latin typeface="Comic Sans MS" pitchFamily="66" charset="0"/>
              </a:rPr>
              <a:t>A room [for two</a:t>
            </a:r>
            <a:r>
              <a:rPr lang="en-GB" altLang="it-IT" sz="2400" baseline="-25000" dirty="0">
                <a:solidFill>
                  <a:srgbClr val="0070C0"/>
                </a:solidFill>
                <a:latin typeface="Comic Sans MS" pitchFamily="66" charset="0"/>
              </a:rPr>
              <a:t>]</a:t>
            </a:r>
            <a:r>
              <a:rPr lang="en-GB" altLang="it-IT" sz="2400" dirty="0">
                <a:solidFill>
                  <a:srgbClr val="0070C0"/>
                </a:solidFill>
                <a:latin typeface="Comic Sans MS" pitchFamily="66" charset="0"/>
              </a:rPr>
              <a:t> [in a bed &amp; breakfast];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solidFill>
                  <a:srgbClr val="0070C0"/>
                </a:solidFill>
                <a:latin typeface="Comic Sans MS" pitchFamily="66" charset="0"/>
              </a:rPr>
              <a:t>The shop [in via Roma] [that sells shoes];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solidFill>
                  <a:srgbClr val="0070C0"/>
                </a:solidFill>
                <a:latin typeface="Comic Sans MS" pitchFamily="66" charset="0"/>
              </a:rPr>
              <a:t>The phone [you borrowed] [from my mother.]</a:t>
            </a: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endParaRPr lang="en-GB" altLang="it-IT" sz="2400" dirty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endParaRPr lang="en-GB" altLang="it-IT" sz="2400" dirty="0"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endParaRPr lang="en-GB" altLang="it-IT" sz="2400" dirty="0"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endParaRPr lang="en-GB" altLang="it-IT" sz="2400" dirty="0"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endParaRPr lang="en-GB" altLang="it-IT" sz="2400" dirty="0">
              <a:latin typeface="Comic Sans MS" pitchFamily="66" charset="0"/>
            </a:endParaRPr>
          </a:p>
          <a:p>
            <a:pPr eaLnBrk="1" hangingPunct="1">
              <a:buFont typeface="Monotype Sorts" pitchFamily="2" charset="2"/>
              <a:buNone/>
              <a:defRPr/>
            </a:pPr>
            <a:r>
              <a:rPr lang="en-GB" altLang="it-IT" b="1" dirty="0">
                <a:solidFill>
                  <a:srgbClr val="FF66FF"/>
                </a:solidFill>
                <a:latin typeface="Comic Sans MS" pitchFamily="66" charset="0"/>
              </a:rPr>
              <a:t>	</a:t>
            </a:r>
            <a:endParaRPr lang="en-GB" altLang="it-IT" sz="2800" dirty="0">
              <a:solidFill>
                <a:srgbClr val="FF66FF"/>
              </a:solidFill>
            </a:endParaRPr>
          </a:p>
        </p:txBody>
      </p:sp>
      <p:sp>
        <p:nvSpPr>
          <p:cNvPr id="9220" name="Titolo 1"/>
          <p:cNvSpPr>
            <a:spLocks noGrp="1"/>
          </p:cNvSpPr>
          <p:nvPr>
            <p:ph type="title"/>
          </p:nvPr>
        </p:nvSpPr>
        <p:spPr>
          <a:xfrm>
            <a:off x="395288" y="-387350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Noun phrase - Postmodifiers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1A424F09-A937-4B63-9BE4-A7E62D9708EF}" type="slidenum">
              <a:rPr lang="it-IT" altLang="it-IT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9</a:t>
            </a:fld>
            <a:endParaRPr lang="it-IT" altLang="it-IT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25" y="620713"/>
            <a:ext cx="9013825" cy="5300662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GB" altLang="it-IT" sz="2400" dirty="0">
                <a:latin typeface="Comic Sans MS" pitchFamily="66" charset="0"/>
              </a:rPr>
              <a:t>Complements are a type of noun-phrase </a:t>
            </a:r>
            <a:r>
              <a:rPr lang="en-GB" altLang="it-IT" sz="2400" dirty="0" err="1">
                <a:latin typeface="Comic Sans MS" pitchFamily="66" charset="0"/>
              </a:rPr>
              <a:t>Postmodifier</a:t>
            </a:r>
            <a:r>
              <a:rPr lang="en-GB" altLang="it-IT" sz="2400" dirty="0">
                <a:latin typeface="Comic Sans MS" pitchFamily="66" charset="0"/>
              </a:rPr>
              <a:t>.</a:t>
            </a: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GB" altLang="it-IT" sz="2400" dirty="0">
                <a:latin typeface="Comic Sans MS" pitchFamily="66" charset="0"/>
              </a:rPr>
              <a:t>They are more closely linked to the noun than ordinary </a:t>
            </a:r>
            <a:r>
              <a:rPr lang="en-GB" altLang="it-IT" sz="2400" dirty="0" err="1">
                <a:latin typeface="Comic Sans MS" pitchFamily="66" charset="0"/>
              </a:rPr>
              <a:t>Postmofiers</a:t>
            </a:r>
            <a:r>
              <a:rPr lang="en-GB" altLang="it-IT" sz="2400" dirty="0">
                <a:latin typeface="Comic Sans MS" pitchFamily="66" charset="0"/>
              </a:rPr>
              <a:t>:</a:t>
            </a: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endParaRPr lang="en-GB" altLang="it-IT" sz="2400" dirty="0">
              <a:latin typeface="Comic Sans MS" pitchFamily="66" charset="0"/>
            </a:endParaRPr>
          </a:p>
          <a:p>
            <a:pPr marL="457200" indent="-457200" algn="just" eaLnBrk="1" hangingPunct="1">
              <a:spcBef>
                <a:spcPts val="0"/>
              </a:spcBef>
              <a:buFont typeface="Monotype Sorts" pitchFamily="2" charset="2"/>
              <a:buAutoNum type="arabicPeriod"/>
              <a:defRPr/>
            </a:pPr>
            <a:r>
              <a:rPr lang="en-GB" altLang="it-IT" sz="2400" dirty="0" err="1">
                <a:latin typeface="Comic Sans MS" pitchFamily="66" charset="0"/>
              </a:rPr>
              <a:t>Postmodifier</a:t>
            </a:r>
            <a:r>
              <a:rPr lang="en-GB" altLang="it-IT" sz="2400" dirty="0">
                <a:latin typeface="Comic Sans MS" pitchFamily="66" charset="0"/>
              </a:rPr>
              <a:t>: 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solidFill>
                  <a:schemeClr val="tx2"/>
                </a:solidFill>
                <a:latin typeface="Comic Sans MS" pitchFamily="66" charset="0"/>
              </a:rPr>
              <a:t>The fact </a:t>
            </a:r>
            <a:r>
              <a:rPr lang="en-GB" altLang="it-IT" sz="2400" u="sng" dirty="0">
                <a:solidFill>
                  <a:schemeClr val="tx2"/>
                </a:solidFill>
                <a:latin typeface="Comic Sans MS" pitchFamily="66" charset="0"/>
              </a:rPr>
              <a:t>that he reported today </a:t>
            </a:r>
            <a:r>
              <a:rPr lang="en-GB" altLang="it-IT" sz="2400" dirty="0">
                <a:solidFill>
                  <a:schemeClr val="tx2"/>
                </a:solidFill>
                <a:latin typeface="Comic Sans MS" pitchFamily="66" charset="0"/>
              </a:rPr>
              <a:t>was a shock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latin typeface="Comic Sans MS" pitchFamily="66" charset="0"/>
              </a:rPr>
              <a:t>(the </a:t>
            </a:r>
            <a:r>
              <a:rPr lang="en-GB" altLang="it-IT" sz="2400" u="sng" dirty="0" err="1">
                <a:latin typeface="Comic Sans MS" pitchFamily="66" charset="0"/>
              </a:rPr>
              <a:t>Postmodifier</a:t>
            </a:r>
            <a:r>
              <a:rPr lang="en-GB" altLang="it-IT" sz="2400" dirty="0">
                <a:latin typeface="Comic Sans MS" pitchFamily="66" charset="0"/>
              </a:rPr>
              <a:t> does not define the content of the news)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GB" altLang="it-IT" sz="2400" dirty="0"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latin typeface="Comic Sans MS" pitchFamily="66" charset="0"/>
              </a:rPr>
              <a:t>2. Complement: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solidFill>
                  <a:schemeClr val="tx2"/>
                </a:solidFill>
                <a:latin typeface="Comic Sans MS" pitchFamily="66" charset="0"/>
              </a:rPr>
              <a:t>The fact </a:t>
            </a:r>
            <a:r>
              <a:rPr lang="en-GB" altLang="it-IT" sz="2400" u="sng" dirty="0">
                <a:solidFill>
                  <a:schemeClr val="tx2"/>
                </a:solidFill>
                <a:latin typeface="Comic Sans MS" pitchFamily="66" charset="0"/>
              </a:rPr>
              <a:t>that he did not come </a:t>
            </a:r>
            <a:r>
              <a:rPr lang="en-GB" altLang="it-IT" sz="2400" dirty="0">
                <a:solidFill>
                  <a:schemeClr val="tx2"/>
                </a:solidFill>
                <a:latin typeface="Comic Sans MS" pitchFamily="66" charset="0"/>
              </a:rPr>
              <a:t>was a shock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latin typeface="Comic Sans MS" pitchFamily="66" charset="0"/>
              </a:rPr>
              <a:t>(the </a:t>
            </a:r>
            <a:r>
              <a:rPr lang="en-GB" altLang="it-IT" sz="2400" u="sng" dirty="0">
                <a:latin typeface="Comic Sans MS" pitchFamily="66" charset="0"/>
              </a:rPr>
              <a:t>Complement</a:t>
            </a:r>
            <a:r>
              <a:rPr lang="en-GB" altLang="it-IT" sz="2400" dirty="0">
                <a:latin typeface="Comic Sans MS" pitchFamily="66" charset="0"/>
              </a:rPr>
              <a:t> explains the fact)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GB" altLang="it-IT" sz="2400" dirty="0"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latin typeface="Comic Sans MS" pitchFamily="66" charset="0"/>
              </a:rPr>
              <a:t>There is also a grammatical difference. The Complement CANNOT BE SUBSTITUTED BY THE RELATIVE </a:t>
            </a:r>
            <a:r>
              <a:rPr lang="en-GB" altLang="it-IT" sz="2400" u="sng" dirty="0">
                <a:latin typeface="Comic Sans MS" pitchFamily="66" charset="0"/>
              </a:rPr>
              <a:t>WHICH.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GB" altLang="it-IT" sz="2400" dirty="0">
              <a:solidFill>
                <a:schemeClr val="tx2"/>
              </a:solidFill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altLang="it-IT" sz="2400" dirty="0">
                <a:solidFill>
                  <a:schemeClr val="tx2"/>
                </a:solidFill>
                <a:latin typeface="Comic Sans MS" pitchFamily="66" charset="0"/>
              </a:rPr>
              <a:t>In the </a:t>
            </a:r>
            <a:r>
              <a:rPr lang="en-GB" altLang="it-IT" sz="2400" dirty="0" err="1">
                <a:solidFill>
                  <a:schemeClr val="tx2"/>
                </a:solidFill>
                <a:latin typeface="Comic Sans MS" pitchFamily="66" charset="0"/>
              </a:rPr>
              <a:t>postmodifier</a:t>
            </a:r>
            <a:r>
              <a:rPr lang="en-GB" altLang="it-IT" sz="2400" dirty="0">
                <a:solidFill>
                  <a:schemeClr val="tx2"/>
                </a:solidFill>
                <a:latin typeface="Comic Sans MS" pitchFamily="66" charset="0"/>
              </a:rPr>
              <a:t> we can usually replace that with which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GB" altLang="it-IT" sz="2400" dirty="0">
              <a:solidFill>
                <a:schemeClr val="tx2"/>
              </a:solidFill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endParaRPr lang="en-GB" altLang="it-IT" sz="2400" dirty="0"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endParaRPr lang="en-GB" altLang="it-IT" sz="2400" dirty="0">
              <a:latin typeface="Comic Sans MS" pitchFamily="66" charset="0"/>
            </a:endParaRPr>
          </a:p>
          <a:p>
            <a:pPr marL="0" indent="0" algn="just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endParaRPr lang="en-GB" altLang="it-IT" sz="2400" dirty="0">
              <a:latin typeface="Comic Sans MS" pitchFamily="66" charset="0"/>
            </a:endParaRPr>
          </a:p>
          <a:p>
            <a:pPr eaLnBrk="1" hangingPunct="1">
              <a:buFont typeface="Monotype Sorts" pitchFamily="2" charset="2"/>
              <a:buNone/>
              <a:defRPr/>
            </a:pPr>
            <a:r>
              <a:rPr lang="en-GB" altLang="it-IT" b="1" dirty="0">
                <a:solidFill>
                  <a:srgbClr val="FF66FF"/>
                </a:solidFill>
                <a:latin typeface="Comic Sans MS" pitchFamily="66" charset="0"/>
              </a:rPr>
              <a:t>	</a:t>
            </a:r>
            <a:endParaRPr lang="en-GB" altLang="it-IT" sz="2800" dirty="0">
              <a:solidFill>
                <a:srgbClr val="FF66FF"/>
              </a:solidFill>
            </a:endParaRPr>
          </a:p>
        </p:txBody>
      </p:sp>
      <p:sp>
        <p:nvSpPr>
          <p:cNvPr id="10244" name="Titolo 1"/>
          <p:cNvSpPr>
            <a:spLocks noGrp="1"/>
          </p:cNvSpPr>
          <p:nvPr>
            <p:ph type="title"/>
          </p:nvPr>
        </p:nvSpPr>
        <p:spPr>
          <a:xfrm>
            <a:off x="395288" y="-387350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sz="3200">
                <a:solidFill>
                  <a:srgbClr val="FF0000"/>
                </a:solidFill>
              </a:rPr>
              <a:t>Noun phrase – Postmodifiers and Complements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1948</Words>
  <Application>Microsoft Macintosh PowerPoint</Application>
  <PresentationFormat>Presentazione su schermo (4:3)</PresentationFormat>
  <Paragraphs>320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8" baseType="lpstr">
      <vt:lpstr>Arial</vt:lpstr>
      <vt:lpstr>Book Antiqua</vt:lpstr>
      <vt:lpstr>Calibri</vt:lpstr>
      <vt:lpstr>Comic Sans MS</vt:lpstr>
      <vt:lpstr>Monotype Sorts</vt:lpstr>
      <vt:lpstr>Tema di Office</vt:lpstr>
      <vt:lpstr>Presentazione standard di PowerPoint</vt:lpstr>
      <vt:lpstr>PHRASES</vt:lpstr>
      <vt:lpstr>PHRASES</vt:lpstr>
      <vt:lpstr>PHRASES</vt:lpstr>
      <vt:lpstr>PHRASES</vt:lpstr>
      <vt:lpstr>Noun phrase - Determiners</vt:lpstr>
      <vt:lpstr>Noun phrase - Premodifiers</vt:lpstr>
      <vt:lpstr>Noun phrase - Postmodifiers</vt:lpstr>
      <vt:lpstr>Noun phrase – Postmodifiers and Complements</vt:lpstr>
      <vt:lpstr>The function of noun phrases</vt:lpstr>
      <vt:lpstr>Verb phrases</vt:lpstr>
      <vt:lpstr>Verb phrases - Aspect</vt:lpstr>
      <vt:lpstr>Verb phrases - Aspect</vt:lpstr>
      <vt:lpstr>Verb phrases - Mood</vt:lpstr>
      <vt:lpstr>Verb phrases - Mood</vt:lpstr>
      <vt:lpstr>Adjective phrases</vt:lpstr>
      <vt:lpstr>Function of adjective phrases</vt:lpstr>
      <vt:lpstr>Adverbial phrases</vt:lpstr>
      <vt:lpstr>The function of adverbial phrases</vt:lpstr>
      <vt:lpstr>Prepositional phrases</vt:lpstr>
      <vt:lpstr>Function of prepositional phrases</vt:lpstr>
      <vt:lpstr>Function of prepositional phrases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PHRASE</dc:title>
  <dc:creator>luisanna</dc:creator>
  <cp:lastModifiedBy>Luisanna Fodde</cp:lastModifiedBy>
  <cp:revision>33</cp:revision>
  <dcterms:created xsi:type="dcterms:W3CDTF">2014-10-26T11:53:32Z</dcterms:created>
  <dcterms:modified xsi:type="dcterms:W3CDTF">2020-11-24T11:16:51Z</dcterms:modified>
</cp:coreProperties>
</file>