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0" r:id="rId22"/>
    <p:sldId id="269" r:id="rId23"/>
    <p:sldId id="27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2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3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1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7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86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8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4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6BD6-3B70-5745-AF63-C78D21620B6C}" type="datetimeFigureOut">
              <a:rPr lang="it-IT" smtClean="0"/>
              <a:t>15/04/19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BBFA-2D99-3A40-84F4-217F883E33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5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v-it.org/autori-opere/opere/conte-di-carmagnol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9126"/>
            <a:ext cx="7772400" cy="1174750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/>
              <a:t>Alessandro Manzoni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1785-1873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952625"/>
            <a:ext cx="9144000" cy="490537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ttp://www.vivailre.it/wp-content/uploads/ee2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3045731"/>
            <a:ext cx="3022599" cy="38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tp://www.liceoberchet.gov.it/matdidattici/manzoni/man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5731"/>
            <a:ext cx="2692401" cy="38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ttp://www.famousbirthdays.com/faces/manzoni-alessandro-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1" y="2301875"/>
            <a:ext cx="3429000" cy="303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5"/>
            <a:ext cx="8229600" cy="6413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i="1" dirty="0" smtClean="0"/>
              <a:t>In morte di Carlo Imbonati </a:t>
            </a:r>
            <a:r>
              <a:rPr lang="it-IT" dirty="0" smtClean="0"/>
              <a:t>(1805-6)</a:t>
            </a:r>
          </a:p>
          <a:p>
            <a:pPr marL="0" indent="0">
              <a:buNone/>
            </a:pPr>
            <a:r>
              <a:rPr lang="it-IT" dirty="0" smtClean="0"/>
              <a:t>Carme in endecasillabi sciolti</a:t>
            </a:r>
          </a:p>
          <a:p>
            <a:pPr marL="0" indent="0">
              <a:buNone/>
            </a:pPr>
            <a:r>
              <a:rPr lang="it-IT" dirty="0" smtClean="0"/>
              <a:t>Esordio dialogo con la madre, denuncia del “</a:t>
            </a:r>
            <a:r>
              <a:rPr lang="it-IT" dirty="0" err="1" smtClean="0"/>
              <a:t>secol</a:t>
            </a:r>
            <a:r>
              <a:rPr lang="it-IT" dirty="0" smtClean="0"/>
              <a:t> sozzo” senza “virtù”</a:t>
            </a:r>
          </a:p>
          <a:p>
            <a:pPr marL="0" indent="0">
              <a:buNone/>
            </a:pPr>
            <a:r>
              <a:rPr lang="it-IT" dirty="0" smtClean="0"/>
              <a:t>La madre racconta la solidità morale di Imbonati e il poeta è indotto a lasciarne un ricordo esemplare</a:t>
            </a:r>
          </a:p>
          <a:p>
            <a:pPr marL="0" indent="0">
              <a:buNone/>
            </a:pPr>
            <a:r>
              <a:rPr lang="it-IT" dirty="0" smtClean="0"/>
              <a:t>Come in una visione, Imbonati appare al poeta, si accende un dialogo “morale”, centrato su un virtuoso modello esistenziale e intellettuale, estraneo a ogni compromesso e a ogni mondanità</a:t>
            </a:r>
          </a:p>
          <a:p>
            <a:pPr marL="0" indent="0">
              <a:buNone/>
            </a:pPr>
            <a:r>
              <a:rPr lang="it-IT" dirty="0" smtClean="0"/>
              <a:t>M esibisce l’aspirazione, senza modestia, a sentirsi parte di un gruppo intellettuale elitario contro gli “usurpatori”</a:t>
            </a:r>
          </a:p>
          <a:p>
            <a:pPr marL="0" indent="0">
              <a:buNone/>
            </a:pPr>
            <a:r>
              <a:rPr lang="it-IT" dirty="0" smtClean="0"/>
              <a:t>E’ un programma di vita incentrato sull’energia solitaria del “sentir” e “meditar”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0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5856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Il poemetto</a:t>
            </a:r>
            <a:r>
              <a:rPr lang="it-IT" i="1" dirty="0" smtClean="0"/>
              <a:t> </a:t>
            </a:r>
            <a:r>
              <a:rPr lang="it-IT" b="1" i="1" dirty="0" smtClean="0"/>
              <a:t>Urania</a:t>
            </a:r>
            <a:r>
              <a:rPr lang="it-IT" i="1" dirty="0" smtClean="0"/>
              <a:t> </a:t>
            </a:r>
            <a:r>
              <a:rPr lang="it-IT" dirty="0" smtClean="0"/>
              <a:t>(1809) e i versi sciolti di </a:t>
            </a:r>
            <a:r>
              <a:rPr lang="it-IT" b="1" i="1" dirty="0" err="1" smtClean="0"/>
              <a:t>Partenide</a:t>
            </a:r>
            <a:r>
              <a:rPr lang="it-IT" dirty="0" smtClean="0"/>
              <a:t> (1809-10) sono ancora di ispirazione neoclassica, ormai però al di fuori degli orientamenti che andavano maturando in M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Conversione religiosa si configura anche come conversione letteraria</a:t>
            </a:r>
          </a:p>
          <a:p>
            <a:pPr algn="just"/>
            <a:r>
              <a:rPr lang="it-IT" dirty="0" smtClean="0"/>
              <a:t>Temi religiosi ma progressivamente </a:t>
            </a:r>
            <a:r>
              <a:rPr lang="it-IT" b="1" dirty="0" smtClean="0"/>
              <a:t>letteratura concepita come strumento di comprensione della “verità” storica</a:t>
            </a:r>
            <a:r>
              <a:rPr lang="it-IT" dirty="0" smtClean="0"/>
              <a:t>, con particolare attenzione alla verità del popolo e degli umili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78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6"/>
            <a:ext cx="8229600" cy="58880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b="1" i="1" dirty="0" smtClean="0"/>
              <a:t>Inni sacri</a:t>
            </a:r>
            <a:r>
              <a:rPr lang="it-IT" dirty="0" smtClean="0"/>
              <a:t> (1812-1822)</a:t>
            </a:r>
          </a:p>
          <a:p>
            <a:pPr marL="0" indent="0" algn="just">
              <a:buNone/>
            </a:pPr>
            <a:r>
              <a:rPr lang="it-IT" sz="2800" dirty="0" smtClean="0"/>
              <a:t>Progetto di 12 Inni, ognuno dei quali concepito per le festività maggiori del calendario liturgico. Legame con la tradizione letteraria religiosa, tentativo di riesumare in chiave moderna l’antico linguaggio biblico</a:t>
            </a:r>
          </a:p>
          <a:p>
            <a:pPr marL="0" indent="0" algn="just">
              <a:buNone/>
            </a:pPr>
            <a:r>
              <a:rPr lang="it-IT" sz="2800" dirty="0" smtClean="0"/>
              <a:t>Complessità linguistica ma volontà di democratizzazione poetica</a:t>
            </a:r>
          </a:p>
          <a:p>
            <a:pPr marL="0" indent="0" algn="just">
              <a:buNone/>
            </a:pPr>
            <a:r>
              <a:rPr lang="it-IT" sz="2800" dirty="0" smtClean="0"/>
              <a:t>Ne compone solo 5 </a:t>
            </a:r>
          </a:p>
          <a:p>
            <a:pPr marL="0" indent="0" algn="just">
              <a:buNone/>
            </a:pPr>
            <a:r>
              <a:rPr lang="it-IT" sz="2800" b="1" i="1" dirty="0" smtClean="0"/>
              <a:t>La Resurrezione, Il nome di Maria, Il Natale, La passione di Cristo , La Pentecoste</a:t>
            </a:r>
          </a:p>
          <a:p>
            <a:pPr marL="0" indent="0" algn="just">
              <a:buNone/>
            </a:pPr>
            <a:r>
              <a:rPr lang="it-IT" sz="2800" dirty="0" smtClean="0"/>
              <a:t>Rimangono incompiuti </a:t>
            </a:r>
          </a:p>
          <a:p>
            <a:pPr marL="0" indent="0" algn="just">
              <a:buNone/>
            </a:pPr>
            <a:r>
              <a:rPr lang="it-IT" sz="2800" b="1" i="1" dirty="0" smtClean="0"/>
              <a:t>Natale 1833 </a:t>
            </a:r>
            <a:r>
              <a:rPr lang="it-IT" sz="2800" dirty="0" smtClean="0"/>
              <a:t>(1835), composto per commemorare la morte di Enrichetta, in una interrogazione sull’imperscrutabile volere divino</a:t>
            </a:r>
          </a:p>
          <a:p>
            <a:pPr marL="0" indent="0" algn="just">
              <a:buNone/>
            </a:pPr>
            <a:r>
              <a:rPr lang="it-IT" sz="2800" b="1" i="1" dirty="0" smtClean="0"/>
              <a:t>Ognissanti</a:t>
            </a:r>
            <a:r>
              <a:rPr lang="it-IT" sz="2800" dirty="0" smtClean="0"/>
              <a:t> (1830-47), ragionamento simbolico sulla solitudine santa e beata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665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1626"/>
            <a:ext cx="8229600" cy="63341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100" b="1" i="1" dirty="0" smtClean="0"/>
              <a:t>Cinque Maggio </a:t>
            </a:r>
            <a:r>
              <a:rPr lang="it-IT" sz="4100" b="1" dirty="0" smtClean="0"/>
              <a:t>1821</a:t>
            </a:r>
          </a:p>
          <a:p>
            <a:pPr marL="0" indent="0">
              <a:buNone/>
            </a:pPr>
            <a:r>
              <a:rPr lang="it-IT" sz="3600" dirty="0" smtClean="0"/>
              <a:t>Significato etico universale della storia recente</a:t>
            </a:r>
            <a:endParaRPr lang="it-IT" sz="3600" dirty="0"/>
          </a:p>
          <a:p>
            <a:pPr algn="just"/>
            <a:r>
              <a:rPr lang="it-IT" sz="3600" dirty="0" smtClean="0"/>
              <a:t>L'ode il Cinque Maggio fu scritta, di getto, in soli tre o quattro giorni, dal Manzoni commosso dalla conversione cristiana di Napoleone avvenuta prima della sua morte (la notizia della morte di Napoleone si diffuse il 16 luglio 1821 e fu pubblicata nella "Gazzetta di Milano"). </a:t>
            </a:r>
          </a:p>
          <a:p>
            <a:pPr algn="just"/>
            <a:r>
              <a:rPr lang="it-IT" sz="3600" dirty="0" smtClean="0"/>
              <a:t>Nonostante la censura austriaca, l'ode ebbe una larga diffusione europea grazie a Goethe che la fece pubblicare su una rivista tedesca "</a:t>
            </a:r>
            <a:r>
              <a:rPr lang="it-IT" sz="3600" dirty="0" err="1" smtClean="0"/>
              <a:t>Ueber</a:t>
            </a:r>
            <a:r>
              <a:rPr lang="it-IT" sz="3600" dirty="0" smtClean="0"/>
              <a:t> </a:t>
            </a:r>
            <a:r>
              <a:rPr lang="it-IT" sz="3600" dirty="0" err="1" smtClean="0"/>
              <a:t>Kunst</a:t>
            </a:r>
            <a:r>
              <a:rPr lang="it-IT" sz="3600" dirty="0" smtClean="0"/>
              <a:t> und </a:t>
            </a:r>
            <a:r>
              <a:rPr lang="it-IT" sz="3600" dirty="0" err="1" smtClean="0"/>
              <a:t>Alterthum</a:t>
            </a:r>
            <a:r>
              <a:rPr lang="it-IT" sz="3600" dirty="0" smtClean="0"/>
              <a:t>". </a:t>
            </a:r>
            <a:endParaRPr lang="it-IT" sz="3600" dirty="0"/>
          </a:p>
          <a:p>
            <a:pPr algn="just"/>
            <a:r>
              <a:rPr lang="it-IT" sz="3600" dirty="0"/>
              <a:t>P</a:t>
            </a:r>
            <a:r>
              <a:rPr lang="it-IT" sz="3600" dirty="0" smtClean="0"/>
              <a:t>er alcune tematiche (tema del ricordo, evocazione della storia) ha delle analogie con la Pentecoste e soprattutto ha in comune con essi, quello schema che parte da un inizio drammatico e si conclude con un moto di preghiera. </a:t>
            </a:r>
          </a:p>
          <a:p>
            <a:pPr algn="just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4173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4135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b="1" i="1" dirty="0"/>
              <a:t>Lettre à monsieur </a:t>
            </a:r>
            <a:r>
              <a:rPr lang="it-IT" b="1" i="1" dirty="0" err="1"/>
              <a:t>Chauvet</a:t>
            </a:r>
            <a:r>
              <a:rPr lang="it-IT" b="1" i="1" dirty="0"/>
              <a:t> </a:t>
            </a:r>
            <a:r>
              <a:rPr lang="it-IT" b="1" i="1" dirty="0" err="1"/>
              <a:t>sur</a:t>
            </a:r>
            <a:r>
              <a:rPr lang="it-IT" b="1" i="1" dirty="0"/>
              <a:t> l'</a:t>
            </a:r>
            <a:r>
              <a:rPr lang="it-IT" b="1" i="1" dirty="0" err="1"/>
              <a:t>unité</a:t>
            </a:r>
            <a:r>
              <a:rPr lang="it-IT" b="1" i="1" dirty="0"/>
              <a:t> de </a:t>
            </a:r>
            <a:r>
              <a:rPr lang="it-IT" b="1" i="1" dirty="0" err="1"/>
              <a:t>temps</a:t>
            </a:r>
            <a:r>
              <a:rPr lang="it-IT" b="1" i="1" dirty="0"/>
              <a:t> et de </a:t>
            </a:r>
            <a:r>
              <a:rPr lang="it-IT" b="1" i="1" dirty="0" err="1"/>
              <a:t>lieu</a:t>
            </a:r>
            <a:r>
              <a:rPr lang="it-IT" b="1" i="1" dirty="0"/>
              <a:t> </a:t>
            </a:r>
            <a:r>
              <a:rPr lang="it-IT" b="1" i="1" dirty="0" err="1"/>
              <a:t>dans</a:t>
            </a:r>
            <a:r>
              <a:rPr lang="it-IT" b="1" i="1" dirty="0"/>
              <a:t> la </a:t>
            </a:r>
            <a:r>
              <a:rPr lang="it-IT" b="1" i="1" dirty="0" err="1" smtClean="0"/>
              <a:t>tragédie</a:t>
            </a:r>
            <a:r>
              <a:rPr lang="it-IT" b="1" i="1" dirty="0" smtClean="0"/>
              <a:t> </a:t>
            </a:r>
            <a:r>
              <a:rPr lang="it-IT" dirty="0" smtClean="0"/>
              <a:t>(1823)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Nel </a:t>
            </a:r>
            <a:r>
              <a:rPr lang="it-IT" dirty="0"/>
              <a:t>maggio del </a:t>
            </a:r>
            <a:r>
              <a:rPr lang="it-IT" dirty="0" smtClean="0"/>
              <a:t>1820, </a:t>
            </a:r>
            <a:r>
              <a:rPr lang="it-IT" dirty="0"/>
              <a:t>il poeta e drammaturgo francese Jean </a:t>
            </a:r>
            <a:r>
              <a:rPr lang="it-IT" dirty="0" err="1"/>
              <a:t>Joachin</a:t>
            </a:r>
            <a:r>
              <a:rPr lang="it-IT" dirty="0"/>
              <a:t> Victor </a:t>
            </a:r>
            <a:r>
              <a:rPr lang="it-IT" dirty="0" err="1"/>
              <a:t>Chauvet</a:t>
            </a:r>
            <a:r>
              <a:rPr lang="it-IT" dirty="0"/>
              <a:t> pubblica un articolo sulla tragedia di Manzoni </a:t>
            </a:r>
            <a:r>
              <a:rPr lang="it-IT" i="1" dirty="0">
                <a:hlinkClick r:id="rId2"/>
              </a:rPr>
              <a:t>Il conte di Carmagnola</a:t>
            </a:r>
            <a:r>
              <a:rPr lang="it-IT" dirty="0"/>
              <a:t> in cui </a:t>
            </a:r>
            <a:r>
              <a:rPr lang="it-IT" dirty="0" smtClean="0"/>
              <a:t>si apprezza l’opera ma si critica il mancato rispetto delle unità pseudo-aristoteliche di </a:t>
            </a:r>
            <a:r>
              <a:rPr lang="it-IT" dirty="0"/>
              <a:t>tempo e di </a:t>
            </a:r>
            <a:r>
              <a:rPr lang="it-IT" dirty="0" smtClean="0"/>
              <a:t>luogo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Manzoni gli risponde dopo due mesi, </a:t>
            </a:r>
            <a:r>
              <a:rPr lang="it-IT" dirty="0" smtClean="0"/>
              <a:t>ma la lettera verrà pubblicata a Parigi, dopo varie revisioni, solo nel 1823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La lettera contiene una riflessione sulla poesia come possibile strumento di conoscenza. Secondo Manzoni, la storia dell'umanità è la manifestazione della volontà di Dio nel corso dei secoli, quindi merita grande attenzione. </a:t>
            </a:r>
            <a:endParaRPr lang="it-IT" dirty="0" smtClean="0"/>
          </a:p>
          <a:p>
            <a:pPr algn="just"/>
            <a:r>
              <a:rPr lang="it-IT" dirty="0" smtClean="0"/>
              <a:t>I </a:t>
            </a:r>
            <a:r>
              <a:rPr lang="it-IT" dirty="0"/>
              <a:t>documenti storici tramandano testimonianze che riguardano la vita e le imprese di illustri personaggi, ma </a:t>
            </a:r>
            <a:r>
              <a:rPr lang="it-IT" dirty="0" smtClean="0"/>
              <a:t>è compito della poesia metterci </a:t>
            </a:r>
            <a:r>
              <a:rPr lang="it-IT" dirty="0"/>
              <a:t>in contatto la loro “anima”, </a:t>
            </a:r>
            <a:r>
              <a:rPr lang="it-IT" dirty="0" smtClean="0"/>
              <a:t>raccontare </a:t>
            </a:r>
            <a:r>
              <a:rPr lang="it-IT" dirty="0"/>
              <a:t>i sentimenti, i pensieri più intimi che hanno guidato le loro </a:t>
            </a:r>
            <a:r>
              <a:rPr lang="it-IT" dirty="0" smtClean="0"/>
              <a:t>azioni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46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1625"/>
            <a:ext cx="8229600" cy="631824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“Ma</a:t>
            </a:r>
            <a:r>
              <a:rPr lang="it-IT" dirty="0"/>
              <a:t>, si dirà forse, se si toglie al poeta ciò che lo distingue dallo storico, cioè il diritto di inventare i fatti, che cosa gli resta? Che cosa gli resta? la poesia; sì, la poesia. Perché infine che cosa ci dà la storia? degli eventi che non sono, per così dire, conosciuti che dall'esterno; ciò che gli uomini hanno fatto; ma ciò che hanno pensato, i sentimenti che hanno accompagnato le loro decisioni e i loro progetti, i loro risultati fortunati e sfortunati, i discorsi coi quali hanno fatto o cercato di fare prevalere la loro passione e la loro volontà su altre passioni o altre volontà, per mezzo dei quali hanno espresso la loro collera, effuso la loro tristezza, in una parola hanno rivelato la loro individualità: tutto questo e qualcos’altro ancora è passato sotto silenzio dagli storici; e tutto questo è dominio della poesia.[…] Tutto ciò che la volontà umana ha di forte e misterioso, tutto ciò che la sventura ha di religioso e di profondo, il poeta può indovinarlo, o, per dir meglio, può vederlo, comprenderlo ed </a:t>
            </a:r>
            <a:r>
              <a:rPr lang="it-IT" dirty="0" smtClean="0"/>
              <a:t>esprimerlo.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43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429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Il poeta non deve </a:t>
            </a:r>
            <a:r>
              <a:rPr lang="it-IT" i="1" dirty="0"/>
              <a:t>inventare i fatti </a:t>
            </a:r>
            <a:r>
              <a:rPr lang="it-IT" dirty="0"/>
              <a:t>perché la storia offre già un grande numero di eventi importanti e significativi, degni di essere </a:t>
            </a:r>
            <a:r>
              <a:rPr lang="it-IT" dirty="0" smtClean="0"/>
              <a:t>raccontati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al </a:t>
            </a:r>
            <a:r>
              <a:rPr lang="it-IT" dirty="0"/>
              <a:t>poeta spetta il compito di utilizzare l’immaginazione per ricostruire, interpretare e mostrare emozioni, paure, speranze, quegli aspetti della realtà che rimangono invisibili agli occhi dello storico e che sono invece essenziali per comprendere come la vita di ogni persona e dell’intera comunità umana siano guidate da un </a:t>
            </a:r>
            <a:r>
              <a:rPr lang="it-IT" dirty="0" smtClean="0"/>
              <a:t>piano provvidenziale </a:t>
            </a:r>
            <a:r>
              <a:rPr lang="it-IT" dirty="0"/>
              <a:t>di cui spesso non si riesce a comprendere il senso e la </a:t>
            </a:r>
            <a:r>
              <a:rPr lang="it-IT" dirty="0" smtClean="0"/>
              <a:t>direzione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poesia </a:t>
            </a:r>
            <a:r>
              <a:rPr lang="it-IT" dirty="0" smtClean="0"/>
              <a:t>ha una </a:t>
            </a:r>
            <a:r>
              <a:rPr lang="it-IT" dirty="0"/>
              <a:t>missione di carattere etico: interpretare i fatti storici nel loro significato profondo, “dal di dentro”, facendo emergere i momenti in cui il destino e le scelte individuali si intrecciano misteriosamente con il disegno </a:t>
            </a:r>
            <a:r>
              <a:rPr lang="it-IT" dirty="0" smtClean="0"/>
              <a:t>divino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53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3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Posizione di M sulla tragedia</a:t>
            </a:r>
            <a:endParaRPr lang="it-IT" b="1" dirty="0"/>
          </a:p>
          <a:p>
            <a:pPr algn="just"/>
            <a:r>
              <a:rPr lang="it-IT" sz="2400" dirty="0" smtClean="0"/>
              <a:t>la </a:t>
            </a:r>
            <a:r>
              <a:rPr lang="it-IT" sz="2400" dirty="0"/>
              <a:t>tragedia </a:t>
            </a:r>
            <a:r>
              <a:rPr lang="it-IT" sz="2400" dirty="0" smtClean="0"/>
              <a:t>deve </a:t>
            </a:r>
            <a:r>
              <a:rPr lang="it-IT" sz="2400" dirty="0"/>
              <a:t>mettere in scena i fatti della storia </a:t>
            </a:r>
            <a:endParaRPr lang="it-IT" sz="2400" dirty="0" smtClean="0"/>
          </a:p>
          <a:p>
            <a:pPr algn="just"/>
            <a:r>
              <a:rPr lang="it-IT" sz="2400" dirty="0"/>
              <a:t>questi non si svolgono certo in un giorno, come artificiosamente esige l’unità di tempo aristotelica </a:t>
            </a:r>
            <a:endParaRPr lang="it-IT" sz="2400" dirty="0" smtClean="0"/>
          </a:p>
          <a:p>
            <a:pPr algn="just"/>
            <a:r>
              <a:rPr lang="it-IT" sz="2400" dirty="0"/>
              <a:t>anche se rappresenta le passioni umane, </a:t>
            </a:r>
            <a:r>
              <a:rPr lang="it-IT" sz="2400" dirty="0" smtClean="0"/>
              <a:t>si deve </a:t>
            </a:r>
            <a:r>
              <a:rPr lang="it-IT" sz="2400" dirty="0"/>
              <a:t>evitare che lo spettatore ne sia coinvolto a tal punto da immedesimarsi nei </a:t>
            </a:r>
            <a:r>
              <a:rPr lang="it-IT" sz="2400" dirty="0" smtClean="0"/>
              <a:t>personaggi: lo </a:t>
            </a:r>
            <a:r>
              <a:rPr lang="it-IT" sz="2400" dirty="0"/>
              <a:t>spettatore </a:t>
            </a:r>
            <a:r>
              <a:rPr lang="it-IT" sz="2400" dirty="0" smtClean="0"/>
              <a:t>deve invece rapportarsi alle vicende in modo critico, deve essere </a:t>
            </a:r>
            <a:r>
              <a:rPr lang="it-IT" sz="2400" i="1" dirty="0" smtClean="0"/>
              <a:t>testimone </a:t>
            </a:r>
            <a:r>
              <a:rPr lang="it-IT" sz="2400" dirty="0" smtClean="0"/>
              <a:t>esterno</a:t>
            </a:r>
            <a:r>
              <a:rPr lang="it-IT" sz="2400" i="1" dirty="0" smtClean="0"/>
              <a:t> </a:t>
            </a:r>
            <a:r>
              <a:rPr lang="it-IT" sz="2400" dirty="0" smtClean="0"/>
              <a:t>di </a:t>
            </a:r>
            <a:r>
              <a:rPr lang="it-IT" sz="2400" dirty="0"/>
              <a:t>un evento su cui è chiamato a ragionare e a dare un giudizio, come sulla scena fa il </a:t>
            </a:r>
            <a:r>
              <a:rPr lang="it-IT" sz="2400" dirty="0" smtClean="0"/>
              <a:t>coro</a:t>
            </a:r>
          </a:p>
          <a:p>
            <a:pPr algn="just"/>
            <a:r>
              <a:rPr lang="it-IT" sz="2400" dirty="0"/>
              <a:t>è necessario che la tensione </a:t>
            </a:r>
            <a:r>
              <a:rPr lang="it-IT" sz="2400" dirty="0" smtClean="0"/>
              <a:t>emotiva venga </a:t>
            </a:r>
            <a:r>
              <a:rPr lang="it-IT" sz="2400" dirty="0"/>
              <a:t>in qualche modo “disturbata</a:t>
            </a:r>
            <a:r>
              <a:rPr lang="it-IT" sz="2400" dirty="0" smtClean="0"/>
              <a:t>”</a:t>
            </a:r>
            <a:r>
              <a:rPr lang="it-IT" sz="2400" dirty="0"/>
              <a:t> </a:t>
            </a:r>
            <a:r>
              <a:rPr lang="it-IT" sz="2400" dirty="0" smtClean="0"/>
              <a:t>attraverso </a:t>
            </a:r>
            <a:r>
              <a:rPr lang="it-IT" sz="2400" dirty="0"/>
              <a:t>i cambiamenti di scena, per impedire un eccessivo coinvolgimento dello spettatore ed anche per rappresentare lo svolgersi naturale delle vicende nel </a:t>
            </a:r>
            <a:r>
              <a:rPr lang="it-IT" sz="2400" dirty="0" smtClean="0"/>
              <a:t>tempo</a:t>
            </a:r>
          </a:p>
          <a:p>
            <a:pPr algn="just"/>
            <a:r>
              <a:rPr lang="it-IT" sz="2400" dirty="0" smtClean="0"/>
              <a:t>M conserva invece l’unità d’azione:</a:t>
            </a:r>
          </a:p>
          <a:p>
            <a:pPr algn="just"/>
            <a:endParaRPr lang="it-IT" sz="2400" dirty="0"/>
          </a:p>
          <a:p>
            <a:pPr algn="just"/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55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182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“Bisogna </a:t>
            </a:r>
            <a:r>
              <a:rPr lang="it-IT" dirty="0"/>
              <a:t>infine che l'azione sia una: ma esiste realmente tale unità nella natura dei fatti storici? Non vi esiste in maniera assoluta, perché nel mondo morale, come nel mondo fisico, ogni esistenza è a contatto con altre, si complica con altre esistenze; ma vi esiste in maniera approssimativa; che tuttavia è sufficiente allo scopo che il poeta si propone, e gli serve come punto di riferimento nel suo lavoro. Che cosa fa dunque il poeta? Trasceglie, nella storia, alcuni avvenimenti interessanti e drammatici, i quali siano così profondamente legati l'uno all'altro, e lo siano così debolmente con ciò che li ha preceduti e seguiti, che </a:t>
            </a:r>
            <a:r>
              <a:rPr lang="it-IT" b="1" dirty="0"/>
              <a:t>la mente, vivamente colpita dal loro reciproco rapporto […] vivamente si applichi a cogliere tutta l’estensione, tutta la profondità del rapporto che li unisce, a individuarne il più nettamente possibile le leggi di causa e di effetto che li governano</a:t>
            </a:r>
            <a:r>
              <a:rPr lang="it-IT" b="1" dirty="0" smtClean="0"/>
              <a:t>.”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69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3376"/>
            <a:ext cx="8229600" cy="6270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 smtClean="0"/>
              <a:t>Il Conte di Carmagnola </a:t>
            </a:r>
            <a:r>
              <a:rPr lang="it-IT" dirty="0" smtClean="0"/>
              <a:t>(1816-20)</a:t>
            </a:r>
          </a:p>
          <a:p>
            <a:pPr marL="0" indent="0">
              <a:buNone/>
            </a:pPr>
            <a:r>
              <a:rPr lang="it-IT" sz="2400" dirty="0" smtClean="0"/>
              <a:t>Rappresentata a Firenze nel 1828</a:t>
            </a:r>
          </a:p>
          <a:p>
            <a:pPr marL="0" indent="0">
              <a:buNone/>
            </a:pPr>
            <a:r>
              <a:rPr lang="it-IT" sz="2400" dirty="0" smtClean="0"/>
              <a:t>Principale fonte storica: </a:t>
            </a:r>
            <a:r>
              <a:rPr lang="it-IT" sz="2400" i="1" dirty="0" smtClean="0"/>
              <a:t>Storia delle Repubbliche italiane</a:t>
            </a:r>
            <a:r>
              <a:rPr lang="it-IT" sz="2400" dirty="0" smtClean="0"/>
              <a:t> di </a:t>
            </a:r>
            <a:r>
              <a:rPr lang="it-IT" sz="2400" dirty="0" err="1" smtClean="0"/>
              <a:t>Sismonde</a:t>
            </a:r>
            <a:r>
              <a:rPr lang="it-IT" sz="2400" dirty="0" smtClean="0"/>
              <a:t> de </a:t>
            </a:r>
            <a:r>
              <a:rPr lang="it-IT" sz="2400" dirty="0" err="1" smtClean="0"/>
              <a:t>Sismondi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La tragedia rappresenta la vicenda quattrocentesca (1425-1432) che ha come protagonista il capitano di ventura Francesco </a:t>
            </a:r>
            <a:r>
              <a:rPr lang="it-IT" sz="2400" dirty="0" err="1" smtClean="0"/>
              <a:t>Bussone</a:t>
            </a:r>
            <a:r>
              <a:rPr lang="it-IT" sz="2400" dirty="0" smtClean="0"/>
              <a:t> (nato a Carmagnola): dopo avere condotto alla vittoria a Maclodio (1427) le truppe veneziane sul Duca di Milano, suo antico padrone, il Carmagnola, per avere liberato i prigionieri di guerra, viene sospettato di tradimento dal Consiglio di Venezia e condannato alla decapitazione</a:t>
            </a:r>
          </a:p>
          <a:p>
            <a:pPr marL="0" indent="0" algn="just">
              <a:buNone/>
            </a:pPr>
            <a:r>
              <a:rPr lang="it-IT" sz="2400" dirty="0" smtClean="0"/>
              <a:t>Alla fine del II atto, centrato sulla sfida militare di Maclodio, il Coro è concepito per una riflessione sulle guerre fratricide che lacerano la penisola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 smtClean="0"/>
              <a:t>Carmagnola diviene un simbolo esemplare (e romantico) del conflitto insanabile tra la moralità individuale e l’immoralità del mondo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130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3023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Figlio di </a:t>
            </a:r>
          </a:p>
          <a:p>
            <a:pPr marL="0" indent="0" algn="just">
              <a:buNone/>
            </a:pPr>
            <a:r>
              <a:rPr lang="it-IT" b="1" dirty="0" smtClean="0"/>
              <a:t>Giulia Beccaria </a:t>
            </a:r>
            <a:r>
              <a:rPr lang="it-IT" dirty="0" smtClean="0"/>
              <a:t>e del conte </a:t>
            </a:r>
            <a:r>
              <a:rPr lang="it-IT" b="1" dirty="0" smtClean="0"/>
              <a:t>Pietro Manzoni</a:t>
            </a:r>
            <a:r>
              <a:rPr lang="it-IT" dirty="0" smtClean="0"/>
              <a:t>, ma quasi certamente il padre naturale è </a:t>
            </a:r>
            <a:r>
              <a:rPr lang="it-IT" b="1" dirty="0" smtClean="0"/>
              <a:t>Giovanni Verri</a:t>
            </a:r>
            <a:endParaRPr lang="it-IT" b="1" dirty="0"/>
          </a:p>
          <a:p>
            <a:pPr algn="just"/>
            <a:r>
              <a:rPr lang="it-IT" b="1" dirty="0" smtClean="0"/>
              <a:t>1792 </a:t>
            </a:r>
            <a:r>
              <a:rPr lang="it-IT" dirty="0" smtClean="0"/>
              <a:t>separazione legale dei genitori</a:t>
            </a:r>
            <a:endParaRPr lang="it-IT" b="1" dirty="0"/>
          </a:p>
          <a:p>
            <a:pPr algn="just"/>
            <a:r>
              <a:rPr lang="it-IT" dirty="0" smtClean="0"/>
              <a:t>Dal</a:t>
            </a:r>
            <a:r>
              <a:rPr lang="it-IT" b="1" dirty="0" smtClean="0"/>
              <a:t> 1795 </a:t>
            </a:r>
            <a:r>
              <a:rPr lang="it-IT" dirty="0" smtClean="0"/>
              <a:t>Giulia convive a </a:t>
            </a:r>
            <a:r>
              <a:rPr lang="it-IT" b="1" dirty="0" smtClean="0"/>
              <a:t>Parigi</a:t>
            </a:r>
            <a:r>
              <a:rPr lang="it-IT" dirty="0" smtClean="0"/>
              <a:t> con </a:t>
            </a:r>
            <a:r>
              <a:rPr lang="it-IT" b="1" dirty="0" smtClean="0"/>
              <a:t>Carlo Imbonati</a:t>
            </a:r>
            <a:r>
              <a:rPr lang="it-IT" dirty="0" smtClean="0"/>
              <a:t>, aristocratico milanese di idee progressiste</a:t>
            </a:r>
            <a:endParaRPr lang="it-IT" b="1" dirty="0" smtClean="0"/>
          </a:p>
          <a:p>
            <a:pPr algn="just"/>
            <a:r>
              <a:rPr lang="it-IT" dirty="0" smtClean="0"/>
              <a:t>nel </a:t>
            </a:r>
            <a:r>
              <a:rPr lang="it-IT" b="1" dirty="0" smtClean="0"/>
              <a:t>1791</a:t>
            </a:r>
            <a:r>
              <a:rPr lang="it-IT" dirty="0" smtClean="0"/>
              <a:t> Alessandro entra nel collegio dei padri somaschi di Merate</a:t>
            </a:r>
          </a:p>
          <a:p>
            <a:pPr algn="just"/>
            <a:r>
              <a:rPr lang="it-IT" b="1" dirty="0" smtClean="0"/>
              <a:t>1798-1801 </a:t>
            </a:r>
            <a:r>
              <a:rPr lang="it-IT" dirty="0" smtClean="0"/>
              <a:t>collegio dei padri barnabiti a Milano</a:t>
            </a:r>
          </a:p>
          <a:p>
            <a:pPr algn="just"/>
            <a:r>
              <a:rPr lang="it-IT" dirty="0" smtClean="0"/>
              <a:t>Lasciata la vita collegiale, dopo avere manifestato simpatie giacobine e inclinazioni all’ateismo, vive nella casa paterna a Milano dove conosce e frequenta Monti, Foscolo, e gli esuli napoletani Lomonaco e soprattutto Cuoco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4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75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Adelchi</a:t>
            </a:r>
            <a:r>
              <a:rPr lang="it-IT" dirty="0" smtClean="0"/>
              <a:t> (1820-22)</a:t>
            </a:r>
          </a:p>
          <a:p>
            <a:pPr marL="0" indent="0" algn="just">
              <a:buNone/>
            </a:pPr>
            <a:r>
              <a:rPr lang="it-IT" sz="2400" dirty="0" smtClean="0"/>
              <a:t>Rappresentazioni Torino ’43, Napoli ’73, Milano ’74</a:t>
            </a:r>
          </a:p>
          <a:p>
            <a:pPr marL="0" indent="0" algn="just">
              <a:buNone/>
            </a:pPr>
            <a:r>
              <a:rPr lang="it-IT" sz="2400" i="1" dirty="0" smtClean="0"/>
              <a:t>Discorso sopra alcuni punti della storia longobardica in Italia</a:t>
            </a:r>
          </a:p>
          <a:p>
            <a:pPr marL="0" indent="0" algn="just">
              <a:buNone/>
            </a:pPr>
            <a:r>
              <a:rPr lang="it-IT" sz="2400" i="1" dirty="0" smtClean="0"/>
              <a:t> “</a:t>
            </a:r>
            <a:r>
              <a:rPr lang="it-IT" sz="2400" dirty="0"/>
              <a:t>Un’immensa moltitudine d’uomini, una serie di generazioni, che passa sulla terra, sulla sua terra, inosservata, senza lasciarci traccia, è un tristo ma importante </a:t>
            </a:r>
            <a:r>
              <a:rPr lang="it-IT" sz="2400" dirty="0" smtClean="0"/>
              <a:t>fenomeno”</a:t>
            </a:r>
          </a:p>
          <a:p>
            <a:pPr marL="0" indent="0" algn="just">
              <a:buNone/>
            </a:pPr>
            <a:endParaRPr lang="it-IT" sz="2400" i="1" dirty="0"/>
          </a:p>
          <a:p>
            <a:pPr marL="0" indent="0" algn="just">
              <a:buNone/>
            </a:pPr>
            <a:r>
              <a:rPr lang="it-IT" sz="2400" dirty="0" smtClean="0"/>
              <a:t>Vicenda ambientata tra il 772 e il 774, durante l’occupazione longobardica della penisola, quando il re longobardo Desiderio minacciava anche il papa Adriano IV, che chiese il sostegno di Carlo Magno. L’evento che scatena la guerra è il ripudio di Ermengarda, figlia di Desiderio e moglie di Carlo, da parte del re dei franchi.</a:t>
            </a:r>
          </a:p>
          <a:p>
            <a:pPr marL="0" indent="0" algn="just">
              <a:buNone/>
            </a:pPr>
            <a:r>
              <a:rPr lang="it-IT" sz="2400" dirty="0" smtClean="0"/>
              <a:t>Centrale è la figura di Adelchi, figlio di Desiderio, contrario politica aggressiva del padre e preda di oscillazioni interiori, originate dal conflitto tra i valori di giustizia/umanità e la violenza assoluta che domina il mondo</a:t>
            </a:r>
          </a:p>
          <a:p>
            <a:pPr marL="0" indent="0" algn="just">
              <a:buNone/>
            </a:pPr>
            <a:r>
              <a:rPr lang="it-IT" sz="2400" dirty="0" smtClean="0"/>
              <a:t>Coro III atto: voce ai popoli italici, spettatori passivi delle vicende belliche</a:t>
            </a:r>
          </a:p>
          <a:p>
            <a:pPr marL="0" indent="0" algn="just">
              <a:buNone/>
            </a:pPr>
            <a:r>
              <a:rPr lang="it-IT" sz="2400" dirty="0" smtClean="0"/>
              <a:t>Coro IV atto: centrato sulla sorte di Ermengarda</a:t>
            </a:r>
          </a:p>
          <a:p>
            <a:pPr marL="0" indent="0">
              <a:buNone/>
            </a:pP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8064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817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b="1" i="1" dirty="0"/>
              <a:t>Lettera sul Romanticismo, </a:t>
            </a:r>
            <a:r>
              <a:rPr lang="it-IT" b="1" dirty="0"/>
              <a:t>inviata al marchese Cesare d’Azeglio nel 1823 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Per quanto concerne il Romanticismo, M distingue </a:t>
            </a:r>
          </a:p>
          <a:p>
            <a:pPr marL="0" indent="0" algn="just">
              <a:buNone/>
            </a:pPr>
            <a:r>
              <a:rPr lang="it-IT" dirty="0" smtClean="0"/>
              <a:t>una</a:t>
            </a:r>
            <a:r>
              <a:rPr lang="it-IT" i="1" dirty="0" smtClean="0"/>
              <a:t> pars </a:t>
            </a:r>
            <a:r>
              <a:rPr lang="it-IT" i="1" dirty="0" err="1" smtClean="0"/>
              <a:t>destruens</a:t>
            </a:r>
            <a:r>
              <a:rPr lang="it-IT" dirty="0" smtClean="0"/>
              <a:t>, con il rifiuto</a:t>
            </a:r>
            <a:r>
              <a:rPr lang="it-IT" i="1" dirty="0" smtClean="0"/>
              <a:t> </a:t>
            </a:r>
          </a:p>
          <a:p>
            <a:pPr algn="just"/>
            <a:r>
              <a:rPr lang="it-IT" i="1" dirty="0" smtClean="0"/>
              <a:t>della mitologia</a:t>
            </a:r>
          </a:p>
          <a:p>
            <a:pPr algn="just"/>
            <a:r>
              <a:rPr lang="it-IT" i="1" dirty="0"/>
              <a:t>d</a:t>
            </a:r>
            <a:r>
              <a:rPr lang="it-IT" i="1" dirty="0" smtClean="0"/>
              <a:t>elle regole e dell’imitazione servile dei classici</a:t>
            </a:r>
          </a:p>
          <a:p>
            <a:pPr algn="just"/>
            <a:endParaRPr lang="it-IT" i="1" dirty="0" smtClean="0"/>
          </a:p>
          <a:p>
            <a:pPr marL="0" indent="0" algn="just">
              <a:buNone/>
            </a:pPr>
            <a:r>
              <a:rPr lang="it-IT" dirty="0"/>
              <a:t>e</a:t>
            </a:r>
            <a:r>
              <a:rPr lang="it-IT" dirty="0" smtClean="0"/>
              <a:t> una</a:t>
            </a:r>
            <a:r>
              <a:rPr lang="it-IT" i="1" dirty="0" smtClean="0"/>
              <a:t> pars </a:t>
            </a:r>
            <a:r>
              <a:rPr lang="it-IT" i="1" dirty="0" err="1" smtClean="0"/>
              <a:t>costruens</a:t>
            </a:r>
            <a:r>
              <a:rPr lang="it-IT" dirty="0" smtClean="0"/>
              <a:t>, riassumibile nel principio secondo cui la letteratura deve avere</a:t>
            </a:r>
            <a:endParaRPr lang="it-IT" i="1" dirty="0" smtClean="0"/>
          </a:p>
          <a:p>
            <a:pPr algn="just"/>
            <a:r>
              <a:rPr lang="it-IT" i="1" dirty="0" smtClean="0"/>
              <a:t>l’utile per </a:t>
            </a:r>
            <a:r>
              <a:rPr lang="it-IT" i="1" dirty="0" err="1" smtClean="0"/>
              <a:t>iscopo</a:t>
            </a:r>
            <a:r>
              <a:rPr lang="it-IT" dirty="0" smtClean="0"/>
              <a:t> (moralità cristianamente intesa come formazione delle coscienze)</a:t>
            </a:r>
          </a:p>
          <a:p>
            <a:pPr algn="just"/>
            <a:r>
              <a:rPr lang="it-IT" i="1" dirty="0"/>
              <a:t>i</a:t>
            </a:r>
            <a:r>
              <a:rPr lang="it-IT" i="1" dirty="0" smtClean="0"/>
              <a:t>l vero per soggetto</a:t>
            </a:r>
            <a:r>
              <a:rPr lang="it-IT" dirty="0"/>
              <a:t> </a:t>
            </a:r>
            <a:r>
              <a:rPr lang="it-IT" dirty="0" smtClean="0"/>
              <a:t>(identificazione del “vero” storico con il “vero” morale, secondo un’estetica pedagogica in cui l’invenzione poetica deve limitarsi all’integrazione del dato storico, senza alterarlo, semmai per commentarlo a fini educativi)</a:t>
            </a:r>
          </a:p>
          <a:p>
            <a:pPr algn="just"/>
            <a:r>
              <a:rPr lang="it-IT" i="1" dirty="0"/>
              <a:t>l’interessante per </a:t>
            </a:r>
            <a:r>
              <a:rPr lang="it-IT" i="1" dirty="0" smtClean="0"/>
              <a:t>mezzo </a:t>
            </a:r>
            <a:r>
              <a:rPr lang="it-IT" dirty="0" smtClean="0"/>
              <a:t>(selezione degli argomenti e modalità espressive)</a:t>
            </a:r>
            <a:endParaRPr lang="it-IT" i="1" dirty="0" smtClean="0"/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6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3376"/>
            <a:ext cx="8229600" cy="6270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5000" b="1" i="1" dirty="0"/>
              <a:t>Lettera </a:t>
            </a:r>
            <a:r>
              <a:rPr lang="it-IT" sz="5000" b="1" i="1" dirty="0" smtClean="0"/>
              <a:t>sul Romanticismo</a:t>
            </a:r>
            <a:r>
              <a:rPr lang="it-IT" sz="5000" b="1" dirty="0" smtClean="0"/>
              <a:t> </a:t>
            </a:r>
            <a:endParaRPr lang="it-IT" sz="5000" dirty="0"/>
          </a:p>
          <a:p>
            <a:pPr algn="just"/>
            <a:endParaRPr lang="it-IT" i="1" dirty="0" smtClean="0"/>
          </a:p>
          <a:p>
            <a:pPr marL="0" indent="0" algn="just">
              <a:buNone/>
            </a:pPr>
            <a:r>
              <a:rPr lang="it-IT" sz="5100" i="1" dirty="0"/>
              <a:t> </a:t>
            </a:r>
            <a:r>
              <a:rPr lang="it-IT" sz="5100" dirty="0"/>
              <a:t>“Mi limiterò ad esporle quello che a me sembra il principio generale a cui si possano ridurre tutti i sentimenti particolari sul positivo romantico. Il principio, di necessità tanto più indeterminato quanto più esteso mi sembra poter esser questo: </a:t>
            </a:r>
            <a:r>
              <a:rPr lang="it-IT" sz="5100" b="1" dirty="0"/>
              <a:t>che la poesia e la letteratura in genere debba proporsi l’utile per </a:t>
            </a:r>
            <a:r>
              <a:rPr lang="it-IT" sz="5100" b="1" dirty="0" err="1"/>
              <a:t>iscopo</a:t>
            </a:r>
            <a:r>
              <a:rPr lang="it-IT" sz="5100" b="1" dirty="0"/>
              <a:t>, il vero per soggetto e l’interessante per mezzo</a:t>
            </a:r>
            <a:r>
              <a:rPr lang="it-IT" sz="5100" dirty="0"/>
              <a:t>. Debba per conseguenza scegliere gli argomenti pei quali la massa dei lettori ha o avrà, a misura che diverrà più colta, una disposizione di curiosità e di affezione, nata da rapporti reali, a preferenza degli argomenti, pei quali una classe sola di lettori ha una affezione nata da abitudini scolastiche, e la moltitudine una riverenza non sentita né ragionata, ma ricevuta ciecamente. E che </a:t>
            </a:r>
            <a:r>
              <a:rPr lang="it-IT" sz="5100" b="1" dirty="0"/>
              <a:t>in ogni argomento debba cercare di scoprire e di esprimere il vero storico e il vero morale, non solo come fine, ma come più ampia e perpetua sorgente del bello: giacché e nell’uno e nell’altro ordine di cose, il falso può bensì dilettare, ma questo diletto, questo interesse è distrutto dalla cognizione del vero; è quindi temporario e accidentale</a:t>
            </a:r>
            <a:r>
              <a:rPr lang="it-IT" sz="5100" dirty="0"/>
              <a:t>. Il diletto mentale non è prodotto che dall’assentimento ad una idea; l’interesse, dalla speranza di trovare in quella idea, contemplandola, altri punti di assentimento e di riposo: ora quando un nuovo e vivo lume ci fa scoprire in quella idea il falso e quindi l’impossibilità che la mente vi riposi e vi si compiaccia, vi faccia scoperte, il diletto e l’interesse spariscono. </a:t>
            </a:r>
            <a:r>
              <a:rPr lang="it-IT" sz="5100" b="1" dirty="0"/>
              <a:t>Ma il vero storico e il vero morale generano pure un diletto, e questo diletto è tanto più vivo e tanto più stabile, quanto più la mente che lo gusta è avanzata nella cognizione del vero: questo diletto adunque </a:t>
            </a:r>
            <a:r>
              <a:rPr lang="it-IT" sz="5100" b="1" dirty="0" err="1"/>
              <a:t>debbe</a:t>
            </a:r>
            <a:r>
              <a:rPr lang="it-IT" sz="5100" b="1" dirty="0"/>
              <a:t> la poesia e la letteratura proporsi di far nascere</a:t>
            </a:r>
            <a:r>
              <a:rPr lang="it-IT" sz="5100" dirty="0"/>
              <a:t>.”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31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381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600" b="1" i="1" dirty="0"/>
              <a:t>Del </a:t>
            </a:r>
            <a:r>
              <a:rPr lang="it-IT" sz="3600" b="1" i="1" dirty="0" smtClean="0"/>
              <a:t>romanzo e</a:t>
            </a:r>
            <a:r>
              <a:rPr lang="it-IT" sz="3600" b="1" i="1" dirty="0"/>
              <a:t>, in genere</a:t>
            </a:r>
            <a:r>
              <a:rPr lang="it-IT" sz="3600" b="1" i="1" dirty="0" smtClean="0"/>
              <a:t>, de</a:t>
            </a:r>
            <a:r>
              <a:rPr lang="it-IT" sz="3600" b="1" i="1" dirty="0"/>
              <a:t>’ </a:t>
            </a:r>
            <a:r>
              <a:rPr lang="it-IT" sz="3600" b="1" i="1" dirty="0" smtClean="0"/>
              <a:t>componimenti misti </a:t>
            </a:r>
            <a:r>
              <a:rPr lang="it-IT" sz="3600" b="1" i="1" dirty="0"/>
              <a:t>di storia e </a:t>
            </a:r>
            <a:r>
              <a:rPr lang="it-IT" sz="3600" b="1" i="1" dirty="0" smtClean="0"/>
              <a:t>d’invenzione </a:t>
            </a:r>
            <a:r>
              <a:rPr lang="it-IT" b="1" dirty="0" smtClean="0"/>
              <a:t>(1828-50)</a:t>
            </a:r>
            <a:endParaRPr lang="it-IT" b="1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pPr marL="0" indent="0" algn="just">
              <a:buNone/>
            </a:pPr>
            <a:r>
              <a:rPr lang="it-IT" sz="3600" dirty="0" smtClean="0"/>
              <a:t>La </a:t>
            </a:r>
            <a:r>
              <a:rPr lang="it-IT" sz="3600" dirty="0"/>
              <a:t>storia che aspettiamo da voi non è un racconto cronologico di soli fatti politici e militari e, per eccezione, di qualche avvenimento straordinario d'altro genere; ma una rappresentazione più generale dello stato dell'umanità in un tempo, in un luogo, naturalmente più circoscritto di quello in cui si distendono ordinariamente i lavori di storia, nel senso più usuale del vocabolo. Corre tra questi e il vostro la stessa differenza, in certo modo, che tra una carta geografica, dove sono segnate le catene de' monti i fiumi, le città, i borghi, le strade maestre d'una vasta regione, e una carta topografica, nella quale, e tutto questo è più particolarizzato </a:t>
            </a:r>
            <a:r>
              <a:rPr lang="it-IT" sz="3600" dirty="0" smtClean="0"/>
              <a:t>[…], </a:t>
            </a:r>
            <a:r>
              <a:rPr lang="it-IT" sz="3600" dirty="0"/>
              <a:t>e ci sono di più segnate anche le alture minori, e le disuguaglianze ancor meno sensibili del terreno, e i borri, le gore, i villaggi, le case isolate, le viottole. Costumi, opinioni, sia generali, sia particolari a questa o a quella classe d'uomini; effetti privati degli avvenimenti pubblici che si chiamano più propriamente storici, e delle leggi, o delle volontà de' potenti, in qualunque maniera siano manifestate; insomma tutto ciò che ha avuto di più caratteristico, in tutte le condizioni della vita, e nelle relazioni dell'une con </a:t>
            </a:r>
            <a:r>
              <a:rPr lang="it-IT" sz="3600" dirty="0" err="1"/>
              <a:t>l'altre</a:t>
            </a:r>
            <a:r>
              <a:rPr lang="it-IT" sz="3600" dirty="0"/>
              <a:t>, una data società, in un dato tempo, ecco ciò che vi siete proposto di far conoscere, per quanto siete arrivato, con diligenti ricerche, a conoscerlo voi medesimo. E il diletto che vi siete proposto di produrre, è quello che nasce naturalmente dall'acquistare una tal cognizione, e dall'acquistarla per mezzo d'una rappresentazione, dirò così, animata, e in atto.</a:t>
            </a:r>
          </a:p>
        </p:txBody>
      </p:sp>
    </p:spTree>
    <p:extLst>
      <p:ext uri="{BB962C8B-B14F-4D97-AF65-F5344CB8AC3E}">
        <p14:creationId xmlns:p14="http://schemas.microsoft.com/office/powerpoint/2010/main" val="28328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9925"/>
            <a:ext cx="8229600" cy="1269925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Promessi sposi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103315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3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Redazioni/Edizioni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79006"/>
            <a:ext cx="8229600" cy="5662356"/>
          </a:xfrm>
        </p:spPr>
        <p:txBody>
          <a:bodyPr>
            <a:normAutofit fontScale="85000" lnSpcReduction="10000"/>
          </a:bodyPr>
          <a:lstStyle/>
          <a:p>
            <a:r>
              <a:rPr lang="it-IT" b="1" i="1" dirty="0" smtClean="0"/>
              <a:t>Fermo </a:t>
            </a:r>
            <a:r>
              <a:rPr lang="it-IT" b="1" i="1" dirty="0"/>
              <a:t>e Lucia </a:t>
            </a:r>
            <a:r>
              <a:rPr lang="it-IT" dirty="0"/>
              <a:t>1821-23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lungo inedito, fu pubblicato </a:t>
            </a:r>
            <a:r>
              <a:rPr lang="it-IT" dirty="0"/>
              <a:t>per la prima volta nel </a:t>
            </a:r>
            <a:r>
              <a:rPr lang="it-IT" dirty="0" smtClean="0"/>
              <a:t>1915-6 col </a:t>
            </a:r>
            <a:r>
              <a:rPr lang="it-IT" dirty="0"/>
              <a:t>titolo </a:t>
            </a:r>
            <a:r>
              <a:rPr lang="it-IT" b="1" dirty="0"/>
              <a:t>Gli sposi </a:t>
            </a:r>
            <a:r>
              <a:rPr lang="it-IT" b="1" dirty="0" smtClean="0"/>
              <a:t>promessi </a:t>
            </a:r>
            <a:r>
              <a:rPr lang="it-IT" dirty="0"/>
              <a:t>(Napoli, </a:t>
            </a:r>
            <a:r>
              <a:rPr lang="it-IT" dirty="0" smtClean="0"/>
              <a:t>Perrella)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i="1" dirty="0"/>
              <a:t>I promessi sposi, storia milanese del secolo XVII, scoperta e rifatta da Alessandro </a:t>
            </a:r>
            <a:r>
              <a:rPr lang="it-IT" b="1" i="1" dirty="0" smtClean="0"/>
              <a:t>Manzoni</a:t>
            </a:r>
            <a:r>
              <a:rPr lang="it-IT" b="1" dirty="0" smtClean="0"/>
              <a:t> </a:t>
            </a:r>
            <a:r>
              <a:rPr lang="it-IT" dirty="0" smtClean="0"/>
              <a:t>(1825-27). </a:t>
            </a:r>
          </a:p>
          <a:p>
            <a:pPr marL="0" indent="0">
              <a:buNone/>
            </a:pPr>
            <a:r>
              <a:rPr lang="it-IT" dirty="0" smtClean="0"/>
              <a:t>Detta </a:t>
            </a:r>
            <a:r>
              <a:rPr lang="it-IT" i="1" dirty="0"/>
              <a:t>Ventisettana</a:t>
            </a:r>
            <a:r>
              <a:rPr lang="it-IT" dirty="0"/>
              <a:t>, pur portando la data del 1825-'27, fu stampata a Milano da Vincenzo </a:t>
            </a:r>
            <a:r>
              <a:rPr lang="it-IT" dirty="0" smtClean="0"/>
              <a:t>Ferrario nel 1827.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i="1" dirty="0"/>
              <a:t>I promessi sposi, storia milanese del secolo XVII, scoperta e rifatta da Alessandro Manzoni </a:t>
            </a:r>
            <a:r>
              <a:rPr lang="it-IT" dirty="0" smtClean="0"/>
              <a:t>(1840-42)</a:t>
            </a:r>
          </a:p>
          <a:p>
            <a:pPr marL="0" indent="0">
              <a:buNone/>
            </a:pPr>
            <a:r>
              <a:rPr lang="it-IT" dirty="0" smtClean="0"/>
              <a:t>Detta </a:t>
            </a:r>
            <a:r>
              <a:rPr lang="it-IT" i="1" dirty="0" smtClean="0"/>
              <a:t>Quarantana, </a:t>
            </a:r>
            <a:r>
              <a:rPr lang="it-IT" dirty="0" smtClean="0"/>
              <a:t>Edizione </a:t>
            </a:r>
            <a:r>
              <a:rPr lang="it-IT" dirty="0"/>
              <a:t>Guglielmini e </a:t>
            </a:r>
            <a:r>
              <a:rPr lang="it-IT" dirty="0" smtClean="0"/>
              <a:t>Redaelli con illustrazioni di Francesco </a:t>
            </a:r>
            <a:r>
              <a:rPr lang="it-IT" dirty="0" err="1" smtClean="0"/>
              <a:t>Gonin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02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_promessi_sposi-0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80" r="-28480"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38896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Impianto narratologico e sistema dei personaggi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24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4769"/>
          </a:xfrm>
        </p:spPr>
        <p:txBody>
          <a:bodyPr/>
          <a:lstStyle/>
          <a:p>
            <a:r>
              <a:rPr lang="it-IT" dirty="0" smtClean="0"/>
              <a:t>Promessi sposi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88" t="-2" r="-8391" b="-2344"/>
          <a:stretch/>
        </p:blipFill>
        <p:spPr>
          <a:xfrm rot="60000">
            <a:off x="457759" y="714545"/>
            <a:ext cx="8382000" cy="6143590"/>
          </a:xfrm>
        </p:spPr>
      </p:pic>
    </p:spTree>
    <p:extLst>
      <p:ext uri="{BB962C8B-B14F-4D97-AF65-F5344CB8AC3E}">
        <p14:creationId xmlns:p14="http://schemas.microsoft.com/office/powerpoint/2010/main" val="217536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sz="3100" b="1" dirty="0"/>
              <a:t>strutturazione </a:t>
            </a:r>
            <a:r>
              <a:rPr lang="it-IT" sz="3100" b="1" dirty="0" smtClean="0"/>
              <a:t>dicotomica del romanzo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Dualismi:</a:t>
            </a:r>
          </a:p>
          <a:p>
            <a:r>
              <a:rPr lang="it-IT" dirty="0" smtClean="0"/>
              <a:t>al </a:t>
            </a:r>
            <a:r>
              <a:rPr lang="it-IT" dirty="0"/>
              <a:t>romanzo misto di storia e d'invenzione </a:t>
            </a:r>
            <a:endParaRPr lang="it-IT" dirty="0" smtClean="0"/>
          </a:p>
          <a:p>
            <a:r>
              <a:rPr lang="it-IT" dirty="0" smtClean="0"/>
              <a:t>Personaggi </a:t>
            </a:r>
            <a:r>
              <a:rPr lang="it-IT" dirty="0"/>
              <a:t>storici e inventati </a:t>
            </a:r>
          </a:p>
          <a:p>
            <a:r>
              <a:rPr lang="it-IT" dirty="0" smtClean="0"/>
              <a:t>divisione </a:t>
            </a:r>
            <a:r>
              <a:rPr lang="it-IT" dirty="0"/>
              <a:t>dei ruoli tra anonimo </a:t>
            </a:r>
            <a:r>
              <a:rPr lang="it-IT" dirty="0" smtClean="0"/>
              <a:t>(primo narratore) </a:t>
            </a:r>
            <a:r>
              <a:rPr lang="it-IT" dirty="0"/>
              <a:t>e </a:t>
            </a:r>
            <a:r>
              <a:rPr lang="it-IT" dirty="0" smtClean="0"/>
              <a:t>rifacitore (secondo narratore): </a:t>
            </a:r>
            <a:r>
              <a:rPr lang="it-IT" i="1" dirty="0" smtClean="0"/>
              <a:t>I </a:t>
            </a:r>
            <a:r>
              <a:rPr lang="it-IT" i="1" dirty="0"/>
              <a:t>Promessi sposi. Storia milanese del secolo XVII scoperta e rifatta da </a:t>
            </a:r>
            <a:r>
              <a:rPr lang="it-IT" i="1" dirty="0" smtClean="0"/>
              <a:t>Alessandro Manzoni</a:t>
            </a:r>
          </a:p>
          <a:p>
            <a:r>
              <a:rPr lang="it-IT" dirty="0"/>
              <a:t>d</a:t>
            </a:r>
            <a:r>
              <a:rPr lang="it-IT" dirty="0" smtClean="0"/>
              <a:t>inamica tra bene e male sotto gli imperscrutabili disegni divini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13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1825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Nel </a:t>
            </a:r>
            <a:r>
              <a:rPr lang="it-IT" b="1" dirty="0" smtClean="0"/>
              <a:t>1805</a:t>
            </a:r>
            <a:r>
              <a:rPr lang="it-IT" dirty="0" smtClean="0"/>
              <a:t>, dopo la morte di Imbonati, raggiunge la madre a Parigi, dove incontra Madame de </a:t>
            </a:r>
            <a:r>
              <a:rPr lang="it-IT" dirty="0" err="1" smtClean="0"/>
              <a:t>Staël</a:t>
            </a:r>
            <a:r>
              <a:rPr lang="it-IT" dirty="0" smtClean="0"/>
              <a:t> e soprattutto Claude </a:t>
            </a:r>
            <a:r>
              <a:rPr lang="it-IT" dirty="0" err="1" smtClean="0"/>
              <a:t>Fauriel</a:t>
            </a:r>
            <a:r>
              <a:rPr lang="it-IT" dirty="0" smtClean="0"/>
              <a:t>, un filologo vicino al sensismo, con cui scambia una folta corrispondenza su questioni storico-poetiche</a:t>
            </a:r>
          </a:p>
          <a:p>
            <a:r>
              <a:rPr lang="it-IT" dirty="0" smtClean="0"/>
              <a:t>frequenta gli </a:t>
            </a:r>
            <a:r>
              <a:rPr lang="it-IT" i="1" dirty="0" err="1" smtClean="0"/>
              <a:t>idéologues</a:t>
            </a:r>
            <a:r>
              <a:rPr lang="it-IT" dirty="0" smtClean="0"/>
              <a:t> (Tracy, </a:t>
            </a:r>
            <a:r>
              <a:rPr lang="it-IT" dirty="0" err="1" smtClean="0"/>
              <a:t>Cabanis</a:t>
            </a:r>
            <a:r>
              <a:rPr lang="it-IT" dirty="0" smtClean="0"/>
              <a:t>, </a:t>
            </a:r>
            <a:r>
              <a:rPr lang="it-IT" dirty="0" err="1" smtClean="0"/>
              <a:t>Thierry</a:t>
            </a:r>
            <a:r>
              <a:rPr lang="it-IT" dirty="0" smtClean="0"/>
              <a:t>) un gruppo di intellettuali di tradizione illuministica, di posizioni liberali e grande rigore morale</a:t>
            </a:r>
          </a:p>
          <a:p>
            <a:r>
              <a:rPr lang="it-IT" b="1" dirty="0" smtClean="0"/>
              <a:t>1807</a:t>
            </a:r>
            <a:r>
              <a:rPr lang="it-IT" dirty="0" smtClean="0"/>
              <a:t> muore Pietro Manzoni</a:t>
            </a:r>
          </a:p>
          <a:p>
            <a:r>
              <a:rPr lang="it-IT" b="1" dirty="0" smtClean="0"/>
              <a:t>1808</a:t>
            </a:r>
            <a:r>
              <a:rPr lang="it-IT" dirty="0" smtClean="0"/>
              <a:t> Alessandro sposa, con rito calvinista, la svizzera sedicenne Enrichetta </a:t>
            </a:r>
            <a:r>
              <a:rPr lang="it-IT" dirty="0" err="1" smtClean="0"/>
              <a:t>Blondel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58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587376"/>
            <a:ext cx="8229600" cy="5538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  </a:t>
            </a:r>
            <a:r>
              <a:rPr lang="it-IT" dirty="0" smtClean="0"/>
              <a:t>Manzoni, </a:t>
            </a:r>
            <a:r>
              <a:rPr lang="it-IT" i="1" dirty="0" smtClean="0"/>
              <a:t>Dell’invenzione </a:t>
            </a:r>
            <a:r>
              <a:rPr lang="it-IT" i="1" dirty="0"/>
              <a:t>e altri scritti filosofici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r>
              <a:rPr lang="it-IT" sz="3000" dirty="0" smtClean="0"/>
              <a:t>“E</a:t>
            </a:r>
            <a:r>
              <a:rPr lang="it-IT" sz="3000" dirty="0"/>
              <a:t>’ con l’andare avanti, che si passa dalla molteplicità all’unità, nella quale solo l’intelletto </a:t>
            </a:r>
            <a:r>
              <a:rPr lang="it-IT" sz="3000" dirty="0" smtClean="0"/>
              <a:t>può acquietarsi </a:t>
            </a:r>
            <a:r>
              <a:rPr lang="it-IT" sz="3000" dirty="0"/>
              <a:t>fondatamente e stabilmente. Ed è col riprender le mosse dall’unità (</a:t>
            </a:r>
            <a:r>
              <a:rPr lang="it-IT" sz="3000" dirty="0" err="1"/>
              <a:t>giacchè</a:t>
            </a:r>
            <a:r>
              <a:rPr lang="it-IT" sz="3000" dirty="0"/>
              <a:t> non </a:t>
            </a:r>
            <a:r>
              <a:rPr lang="it-IT" sz="3000" dirty="0" smtClean="0"/>
              <a:t>si tratta </a:t>
            </a:r>
            <a:r>
              <a:rPr lang="it-IT" sz="3000" dirty="0"/>
              <a:t>di una quiete oziosa), che s’arriva, per quanto è concesso in questa vita mortale, </a:t>
            </a:r>
            <a:r>
              <a:rPr lang="it-IT" sz="3000" dirty="0" err="1" smtClean="0"/>
              <a:t>adiscerner</a:t>
            </a:r>
            <a:r>
              <a:rPr lang="it-IT" sz="3000" dirty="0" smtClean="0"/>
              <a:t> </a:t>
            </a:r>
            <a:r>
              <a:rPr lang="it-IT" sz="3000" dirty="0"/>
              <a:t>l’ordine nella molteplicità reale delle cose contingenti e create</a:t>
            </a:r>
            <a:r>
              <a:rPr lang="it-IT" sz="3000" dirty="0" smtClean="0"/>
              <a:t>.”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Nel romanzo i dualismi </a:t>
            </a:r>
            <a:r>
              <a:rPr lang="it-IT" dirty="0"/>
              <a:t>convivono e diventano forma </a:t>
            </a:r>
            <a:r>
              <a:rPr lang="it-IT" dirty="0" smtClean="0"/>
              <a:t>artistica, come sembrerebbe dimostrare </a:t>
            </a:r>
            <a:r>
              <a:rPr lang="it-IT" dirty="0"/>
              <a:t>anche il conclusivo matrimonio dei due eroi, simbolo dell’equilibrio raggiunto</a:t>
            </a:r>
          </a:p>
        </p:txBody>
      </p:sp>
    </p:spTree>
    <p:extLst>
      <p:ext uri="{BB962C8B-B14F-4D97-AF65-F5344CB8AC3E}">
        <p14:creationId xmlns:p14="http://schemas.microsoft.com/office/powerpoint/2010/main" val="1837689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Sistema dei personaggi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46126"/>
            <a:ext cx="8229600" cy="59213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Gli </a:t>
            </a:r>
            <a:r>
              <a:rPr lang="it-IT" dirty="0"/>
              <a:t>otto personaggi principali (Renzo, Lucia, don Abbondio, padre Cristoforo, don Rodrigo, </a:t>
            </a:r>
            <a:r>
              <a:rPr lang="it-IT" dirty="0" smtClean="0"/>
              <a:t>il cardinal </a:t>
            </a:r>
            <a:r>
              <a:rPr lang="it-IT" dirty="0"/>
              <a:t>Federigo, l’innominato, la monaca di Monza) sono bipartiti in vari </a:t>
            </a:r>
            <a:r>
              <a:rPr lang="it-IT" dirty="0" smtClean="0"/>
              <a:t>modi</a:t>
            </a:r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b="1" dirty="0"/>
              <a:t>Quattro personaggi storici</a:t>
            </a:r>
            <a:r>
              <a:rPr lang="it-IT" dirty="0"/>
              <a:t>: padre Cristoforo, , il cardinal Federigo, l’innominato, la </a:t>
            </a:r>
            <a:r>
              <a:rPr lang="it-IT" dirty="0" smtClean="0"/>
              <a:t>monaca di </a:t>
            </a:r>
            <a:r>
              <a:rPr lang="it-IT" dirty="0"/>
              <a:t>Monza</a:t>
            </a:r>
          </a:p>
          <a:p>
            <a:pPr algn="just"/>
            <a:r>
              <a:rPr lang="it-IT" dirty="0"/>
              <a:t> </a:t>
            </a:r>
            <a:r>
              <a:rPr lang="it-IT" b="1" dirty="0"/>
              <a:t>Quattro personaggi di invenzione</a:t>
            </a:r>
            <a:r>
              <a:rPr lang="it-IT" dirty="0"/>
              <a:t>: Renzo, Lucia, don Abbondio, don </a:t>
            </a:r>
            <a:r>
              <a:rPr lang="it-IT" dirty="0" smtClean="0"/>
              <a:t>Rodrigo</a:t>
            </a:r>
          </a:p>
          <a:p>
            <a:pPr algn="just"/>
            <a:r>
              <a:rPr lang="it-IT" b="1" dirty="0" smtClean="0"/>
              <a:t>Quattro </a:t>
            </a:r>
            <a:r>
              <a:rPr lang="it-IT" b="1" dirty="0"/>
              <a:t>laici</a:t>
            </a:r>
            <a:r>
              <a:rPr lang="it-IT" dirty="0"/>
              <a:t>: Renzo, Lucia, don Rodrigo, l’innominato</a:t>
            </a:r>
          </a:p>
          <a:p>
            <a:pPr algn="just"/>
            <a:r>
              <a:rPr lang="it-IT" b="1" dirty="0" smtClean="0"/>
              <a:t>Quattro </a:t>
            </a:r>
            <a:r>
              <a:rPr lang="it-IT" b="1" dirty="0"/>
              <a:t>ecclesiastici</a:t>
            </a:r>
            <a:r>
              <a:rPr lang="it-IT" dirty="0"/>
              <a:t>: don Abbondio, padre Cristoforo, il cardinal Federigo, la monaca </a:t>
            </a:r>
            <a:r>
              <a:rPr lang="it-IT" dirty="0" smtClean="0"/>
              <a:t>di Monza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09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6302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quattro </a:t>
            </a:r>
            <a:r>
              <a:rPr lang="it-IT" dirty="0"/>
              <a:t>ecclesiastici:</a:t>
            </a:r>
          </a:p>
          <a:p>
            <a:r>
              <a:rPr lang="it-IT" b="1" dirty="0"/>
              <a:t>due appartenenti alla Chiesa povera e popolare</a:t>
            </a:r>
            <a:r>
              <a:rPr lang="it-IT" dirty="0"/>
              <a:t>:  padre Cristoforo, don Abbondio</a:t>
            </a:r>
          </a:p>
          <a:p>
            <a:r>
              <a:rPr lang="it-IT" b="1" dirty="0"/>
              <a:t>due appartenenti alla Chiesa potente</a:t>
            </a:r>
            <a:r>
              <a:rPr lang="it-IT" dirty="0"/>
              <a:t>:  la monaca di Monza, il cardinal </a:t>
            </a:r>
            <a:r>
              <a:rPr lang="it-IT" dirty="0" smtClean="0"/>
              <a:t>Federigo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Tra gli otto personaggi principali:</a:t>
            </a:r>
            <a:endParaRPr lang="it-IT" dirty="0"/>
          </a:p>
          <a:p>
            <a:r>
              <a:rPr lang="it-IT" dirty="0"/>
              <a:t> </a:t>
            </a:r>
            <a:r>
              <a:rPr lang="it-IT" b="1" dirty="0"/>
              <a:t>Quattro appartenenti al mondo popolare e borghese</a:t>
            </a:r>
            <a:r>
              <a:rPr lang="it-IT" dirty="0"/>
              <a:t>: Renzo, Lucia, don Abbondio, </a:t>
            </a:r>
            <a:r>
              <a:rPr lang="it-IT" dirty="0" smtClean="0"/>
              <a:t>padre Cristoforo</a:t>
            </a:r>
            <a:endParaRPr lang="it-IT" dirty="0"/>
          </a:p>
          <a:p>
            <a:r>
              <a:rPr lang="it-IT" dirty="0"/>
              <a:t> </a:t>
            </a:r>
            <a:r>
              <a:rPr lang="it-IT" b="1" dirty="0"/>
              <a:t>Quattro appartenenti al mondo nobiliare</a:t>
            </a:r>
            <a:r>
              <a:rPr lang="it-IT" dirty="0"/>
              <a:t>: don Rodrigo, l’innominato, il cardinal Federigo</a:t>
            </a:r>
            <a:r>
              <a:rPr lang="it-IT" dirty="0" smtClean="0"/>
              <a:t>, la </a:t>
            </a:r>
            <a:r>
              <a:rPr lang="it-IT" dirty="0"/>
              <a:t>monaca di Monza</a:t>
            </a:r>
          </a:p>
        </p:txBody>
      </p:sp>
    </p:spTree>
    <p:extLst>
      <p:ext uri="{BB962C8B-B14F-4D97-AF65-F5344CB8AC3E}">
        <p14:creationId xmlns:p14="http://schemas.microsoft.com/office/powerpoint/2010/main" val="2429749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17500"/>
            <a:ext cx="8229600" cy="61753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 smtClean="0"/>
              <a:t>SECONDO LE FUNZIONI NARRATOLOGICHE:</a:t>
            </a:r>
            <a:endParaRPr lang="it-IT" dirty="0"/>
          </a:p>
          <a:p>
            <a:pPr algn="just"/>
            <a:r>
              <a:rPr lang="it-IT" b="1" dirty="0"/>
              <a:t>Due vittime</a:t>
            </a:r>
            <a:r>
              <a:rPr lang="it-IT" dirty="0"/>
              <a:t>: Renzo, Lucia</a:t>
            </a:r>
          </a:p>
          <a:p>
            <a:pPr algn="just"/>
            <a:r>
              <a:rPr lang="it-IT" b="1" dirty="0"/>
              <a:t>Due oppressori</a:t>
            </a:r>
            <a:r>
              <a:rPr lang="it-IT" dirty="0"/>
              <a:t>: don Rodrigo, l’innominato</a:t>
            </a:r>
          </a:p>
          <a:p>
            <a:pPr algn="just"/>
            <a:r>
              <a:rPr lang="it-IT" b="1" dirty="0"/>
              <a:t>Due aiutanti</a:t>
            </a:r>
            <a:r>
              <a:rPr lang="it-IT" dirty="0"/>
              <a:t>: padre Cristoforo, il cardinal Federigo</a:t>
            </a:r>
          </a:p>
          <a:p>
            <a:pPr algn="just"/>
            <a:r>
              <a:rPr lang="it-IT" b="1" dirty="0"/>
              <a:t>Due strumenti degli oppressori</a:t>
            </a:r>
            <a:r>
              <a:rPr lang="it-IT" dirty="0"/>
              <a:t>: don Abbondio, Gertrude</a:t>
            </a:r>
          </a:p>
          <a:p>
            <a:pPr marL="0" indent="0" algn="just">
              <a:buNone/>
            </a:pPr>
            <a:r>
              <a:rPr lang="it-IT" dirty="0"/>
              <a:t>Vedendo la vicenda dalla prospettiva dell’eroe:</a:t>
            </a:r>
          </a:p>
          <a:p>
            <a:pPr algn="just"/>
            <a:r>
              <a:rPr lang="it-IT" dirty="0"/>
              <a:t>Renzo (eroe), alla ricerca dell’eroina (Lucia) ha due aiutanti (padre Cristoforo, il </a:t>
            </a:r>
            <a:r>
              <a:rPr lang="it-IT" dirty="0" smtClean="0"/>
              <a:t>cardinal Federigo</a:t>
            </a:r>
            <a:r>
              <a:rPr lang="it-IT" dirty="0"/>
              <a:t>), mentre l’antagonista (Don Rodrigo) ne ha tre (l’innominato, don Rodrigo</a:t>
            </a:r>
            <a:r>
              <a:rPr lang="it-IT" dirty="0" smtClean="0"/>
              <a:t>, Gertrude)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164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5596" r="-5596"/>
          <a:stretch>
            <a:fillRect/>
          </a:stretch>
        </p:blipFill>
        <p:spPr>
          <a:xfrm>
            <a:off x="457200" y="416560"/>
            <a:ext cx="7244774" cy="5862320"/>
          </a:xfrm>
        </p:spPr>
      </p:pic>
      <p:sp>
        <p:nvSpPr>
          <p:cNvPr id="5" name="CasellaDiTesto 4"/>
          <p:cNvSpPr txBox="1"/>
          <p:nvPr/>
        </p:nvSpPr>
        <p:spPr>
          <a:xfrm>
            <a:off x="6400800" y="1310640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Rapporti di forza</a:t>
            </a:r>
          </a:p>
          <a:p>
            <a:r>
              <a:rPr lang="it-IT" smtClean="0"/>
              <a:t>(Italo Calvino)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185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720"/>
            <a:ext cx="8229600" cy="595344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it-IT" sz="5900" b="1" dirty="0"/>
              <a:t>S</a:t>
            </a:r>
            <a:r>
              <a:rPr lang="it-IT" sz="5900" b="1" dirty="0" smtClean="0"/>
              <a:t>trutture </a:t>
            </a:r>
            <a:r>
              <a:rPr lang="it-IT" sz="5900" b="1" dirty="0"/>
              <a:t>binarie </a:t>
            </a:r>
            <a:r>
              <a:rPr lang="it-IT" sz="5900" b="1" dirty="0" smtClean="0"/>
              <a:t>non bloccate </a:t>
            </a:r>
            <a:r>
              <a:rPr lang="it-IT" sz="5900" b="1" dirty="0"/>
              <a:t>ma inquiete, che generano incessante movimento</a:t>
            </a:r>
            <a:r>
              <a:rPr lang="it-IT" sz="5900" dirty="0"/>
              <a:t>: </a:t>
            </a:r>
            <a:endParaRPr lang="it-IT" sz="5900" dirty="0" smtClean="0"/>
          </a:p>
          <a:p>
            <a:pPr marL="0" indent="0" algn="just">
              <a:buNone/>
            </a:pPr>
            <a:r>
              <a:rPr lang="it-IT" sz="5900" dirty="0" smtClean="0"/>
              <a:t>nei </a:t>
            </a:r>
            <a:r>
              <a:rPr lang="it-IT" sz="5900" dirty="0"/>
              <a:t>personaggi, ma anche </a:t>
            </a:r>
            <a:r>
              <a:rPr lang="it-IT" sz="5900" dirty="0" smtClean="0"/>
              <a:t>nel lettore</a:t>
            </a:r>
            <a:r>
              <a:rPr lang="it-IT" sz="5900" dirty="0"/>
              <a:t>, il quale è continuamente sollecitato, tramite ironia e retorica del giudizio, a </a:t>
            </a:r>
            <a:r>
              <a:rPr lang="it-IT" sz="5900" dirty="0" smtClean="0"/>
              <a:t>non riposare </a:t>
            </a:r>
            <a:r>
              <a:rPr lang="it-IT" sz="5900" dirty="0"/>
              <a:t>in ciò che è, nella realtà effettuale, ma a confrontarli senza posa con il dover essere</a:t>
            </a:r>
            <a:r>
              <a:rPr lang="it-IT" sz="5900" dirty="0" smtClean="0"/>
              <a:t>, con </a:t>
            </a:r>
            <a:r>
              <a:rPr lang="it-IT" sz="5900" dirty="0"/>
              <a:t>l'ideale, a verificare se sia il caso di dichiararsi d'accordo con l'autore o se non tocchi </a:t>
            </a:r>
            <a:r>
              <a:rPr lang="it-IT" sz="5900" dirty="0" smtClean="0"/>
              <a:t>il compito</a:t>
            </a:r>
            <a:r>
              <a:rPr lang="it-IT" sz="5900" dirty="0"/>
              <a:t>, invece di pensare più in là dell</a:t>
            </a:r>
            <a:r>
              <a:rPr lang="it-IT" sz="5900"/>
              <a:t>' </a:t>
            </a:r>
            <a:r>
              <a:rPr lang="it-IT" sz="5900" smtClean="0"/>
              <a:t>autore. </a:t>
            </a:r>
          </a:p>
          <a:p>
            <a:pPr marL="0" indent="0" algn="just">
              <a:buNone/>
            </a:pPr>
            <a:r>
              <a:rPr lang="it-IT" sz="5900" smtClean="0"/>
              <a:t>È </a:t>
            </a:r>
            <a:r>
              <a:rPr lang="it-IT" sz="5900" dirty="0" smtClean="0"/>
              <a:t>l'autore stesso</a:t>
            </a:r>
            <a:r>
              <a:rPr lang="it-IT" sz="5900" dirty="0"/>
              <a:t>, ancora una volta, ad avviare questa operazione di incessante ripensamento, </a:t>
            </a:r>
            <a:r>
              <a:rPr lang="it-IT" sz="5900" dirty="0" smtClean="0"/>
              <a:t>mettendo la </a:t>
            </a:r>
            <a:r>
              <a:rPr lang="it-IT" sz="5900" dirty="0"/>
              <a:t>parola «fine» non in chiusura dell'ultimo capitolo dei Promessi sposi, ma dopo l'ultima </a:t>
            </a:r>
            <a:r>
              <a:rPr lang="it-IT" sz="5900" dirty="0" smtClean="0"/>
              <a:t>parola della </a:t>
            </a:r>
            <a:r>
              <a:rPr lang="it-IT" sz="5900" i="1" dirty="0"/>
              <a:t>Colonna infame</a:t>
            </a:r>
            <a:r>
              <a:rPr lang="it-IT" sz="5900" dirty="0"/>
              <a:t>: così che il dualismo si ripropone, stavolta non all'interno di una </a:t>
            </a:r>
            <a:r>
              <a:rPr lang="it-IT" sz="5900" dirty="0" smtClean="0"/>
              <a:t>singola opera</a:t>
            </a:r>
            <a:r>
              <a:rPr lang="it-IT" sz="5900" dirty="0"/>
              <a:t>, ma tra l'una e l'altra nel loro insieme.</a:t>
            </a:r>
          </a:p>
        </p:txBody>
      </p:sp>
    </p:spTree>
    <p:extLst>
      <p:ext uri="{BB962C8B-B14F-4D97-AF65-F5344CB8AC3E}">
        <p14:creationId xmlns:p14="http://schemas.microsoft.com/office/powerpoint/2010/main" val="11777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6365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2 aprile 1810 </a:t>
            </a:r>
            <a:r>
              <a:rPr lang="it-IT" dirty="0" smtClean="0"/>
              <a:t>episodio della “conversione”: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A Parigi, durante i festeggiamenti popolari per le nozze di Napoleone, M smarrisce la moglie e viene colto da una terribile crisi di panico, prima manifestazione della </a:t>
            </a:r>
            <a:r>
              <a:rPr lang="it-IT" b="1" dirty="0" smtClean="0"/>
              <a:t>agorafobia</a:t>
            </a:r>
            <a:r>
              <a:rPr lang="it-IT" dirty="0" smtClean="0"/>
              <a:t> che lo tormenterà per tutta la vita</a:t>
            </a:r>
          </a:p>
          <a:p>
            <a:pPr marL="0" indent="0" algn="just">
              <a:buNone/>
            </a:pPr>
            <a:r>
              <a:rPr lang="it-IT" dirty="0" smtClean="0"/>
              <a:t>L’episodio viene associato (arbitrariamente) alla folgorazione “divina” che si dice abbia colto M nella chiesa di San Rocco, spingendolo a convertirsi al cattolicesimo</a:t>
            </a:r>
          </a:p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b="1" dirty="0" smtClean="0"/>
              <a:t>“conversione” </a:t>
            </a:r>
            <a:r>
              <a:rPr lang="it-IT" dirty="0" smtClean="0"/>
              <a:t>fu in realtà un percorso travagliato e segui quella della moglie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04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6"/>
            <a:ext cx="8229600" cy="6334124"/>
          </a:xfrm>
        </p:spPr>
        <p:txBody>
          <a:bodyPr/>
          <a:lstStyle/>
          <a:p>
            <a:r>
              <a:rPr lang="it-IT" dirty="0" smtClean="0"/>
              <a:t>Giugno 1810 rientro definitivo a Milano</a:t>
            </a:r>
          </a:p>
          <a:p>
            <a:r>
              <a:rPr lang="it-IT" dirty="0" smtClean="0"/>
              <a:t>La sua casa è frequentata da letterati e artisti, specie di orientamento romantico, come Berchet, Grossi, Porta, Visconti</a:t>
            </a:r>
          </a:p>
          <a:p>
            <a:r>
              <a:rPr lang="it-IT" dirty="0" smtClean="0"/>
              <a:t>1817 delusione per l’adesione del Vaticano alla Restaurazione, 1821 altra dura delusione per il fallimento dei moti risorgimentali con conseguenti processi politici</a:t>
            </a:r>
          </a:p>
          <a:p>
            <a:r>
              <a:rPr lang="it-IT" dirty="0" smtClean="0"/>
              <a:t>1821 anno di grande fertilità creativa (</a:t>
            </a:r>
            <a:r>
              <a:rPr lang="it-IT" i="1" dirty="0" smtClean="0"/>
              <a:t>Marzo 1821, Cinque Maggio, Adelchi</a:t>
            </a:r>
            <a:r>
              <a:rPr lang="it-IT" dirty="0" smtClean="0"/>
              <a:t>, inizio romanzo)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865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 smtClean="0"/>
              <a:t>1827 soggiorno a Firenze per la revisione linguistica dei</a:t>
            </a:r>
            <a:r>
              <a:rPr lang="it-IT" sz="2800" i="1" dirty="0" smtClean="0"/>
              <a:t> Promessi sposi</a:t>
            </a:r>
            <a:endParaRPr lang="it-IT" sz="2800" dirty="0" smtClean="0"/>
          </a:p>
          <a:p>
            <a:pPr algn="just"/>
            <a:r>
              <a:rPr lang="it-IT" sz="2800" dirty="0"/>
              <a:t>R</a:t>
            </a:r>
            <a:r>
              <a:rPr lang="it-IT" sz="2800" dirty="0" smtClean="0"/>
              <a:t>ipensamento sulla formula del romanzo storico, che verrà “ripudiato” nel trattato </a:t>
            </a:r>
            <a:r>
              <a:rPr lang="it-IT" sz="2800" i="1" dirty="0" smtClean="0"/>
              <a:t>Del romanzo storico</a:t>
            </a:r>
            <a:r>
              <a:rPr lang="it-IT" sz="2800" dirty="0" smtClean="0"/>
              <a:t> (concepito dal ’28 e pubblicato nel ’50), dove si rifiuta ogni mescolanza tra storia e invenzione poetica: è la fine della stagione creativa dello scrittore</a:t>
            </a:r>
          </a:p>
          <a:p>
            <a:pPr algn="just"/>
            <a:r>
              <a:rPr lang="it-IT" sz="2800" dirty="0" smtClean="0"/>
              <a:t>Nella restante parte della sua lunga vita, M si dedicherà quasi esclusivamente a opere di saggistica, specie di ambito linguistico</a:t>
            </a:r>
          </a:p>
          <a:p>
            <a:pPr algn="just"/>
            <a:r>
              <a:rPr lang="it-IT" sz="2800" dirty="0" smtClean="0"/>
              <a:t>Serie di lutti e travagli familiari</a:t>
            </a:r>
          </a:p>
          <a:p>
            <a:pPr algn="just"/>
            <a:r>
              <a:rPr lang="it-IT" sz="2800" dirty="0" smtClean="0"/>
              <a:t>Nel 1860 è nominato senatore, scandalizzando i cattolici più intransigenti vota a favore della proclamazione del Regno d’Italia e poi del trasferimento della capitale prima a Firenze, poi a Roma</a:t>
            </a:r>
          </a:p>
          <a:p>
            <a:pPr algn="just"/>
            <a:r>
              <a:rPr lang="it-IT" sz="2800" dirty="0" smtClean="0"/>
              <a:t>Muore quasi novantenne a Milano, il 22 maggio 1873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71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dirty="0" smtClean="0"/>
              <a:t>L’attività letteraria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Prima fase caratterizzata da uno sforzo di tormentata armonizzazione tra modelli politici e poetici discordanti </a:t>
            </a:r>
          </a:p>
          <a:p>
            <a:pPr marL="0" indent="0">
              <a:buNone/>
            </a:pPr>
            <a:r>
              <a:rPr lang="it-IT" sz="2800" dirty="0" smtClean="0"/>
              <a:t>Esordi in cui la ricerca espressiva pare ispirarsi a Foscolo e Monti e ai dettami del Neoclassicismo</a:t>
            </a:r>
            <a:endParaRPr lang="it-IT" dirty="0" smtClean="0"/>
          </a:p>
          <a:p>
            <a:pPr marL="0" indent="0">
              <a:buNone/>
            </a:pPr>
            <a:r>
              <a:rPr lang="it-IT" b="1" i="1" dirty="0" smtClean="0"/>
              <a:t>Trionfo della libertà</a:t>
            </a:r>
            <a:r>
              <a:rPr lang="it-IT" dirty="0" smtClean="0"/>
              <a:t> (1801)</a:t>
            </a:r>
          </a:p>
          <a:p>
            <a:pPr marL="0" indent="0">
              <a:buNone/>
            </a:pPr>
            <a:r>
              <a:rPr lang="it-IT" sz="2800" dirty="0" smtClean="0"/>
              <a:t>Poemetto di quattro canti in terzine dantesche, che echeggia il giacobinismo e l’entusiasmo iniziale per Napoleone</a:t>
            </a:r>
          </a:p>
          <a:p>
            <a:pPr marL="0" indent="0">
              <a:buNone/>
            </a:pPr>
            <a:r>
              <a:rPr lang="it-IT" sz="2800" dirty="0" smtClean="0"/>
              <a:t>Celebrazione della libertà sulla tirannide e sulle superstizioni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5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5856288"/>
          </a:xfrm>
        </p:spPr>
        <p:txBody>
          <a:bodyPr>
            <a:normAutofit fontScale="70000" lnSpcReduction="20000"/>
          </a:bodyPr>
          <a:lstStyle/>
          <a:p>
            <a:pPr marL="0" indent="0" fontAlgn="ctr">
              <a:buNone/>
            </a:pPr>
            <a:r>
              <a:rPr lang="it-IT" b="1" i="1" dirty="0" smtClean="0"/>
              <a:t>AUTORITRATTO</a:t>
            </a:r>
            <a:r>
              <a:rPr lang="it-IT" b="1" dirty="0" smtClean="0"/>
              <a:t> (1801)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0" indent="0" fontAlgn="ctr">
              <a:buNone/>
            </a:pPr>
            <a:r>
              <a:rPr lang="it-IT" dirty="0" err="1" smtClean="0"/>
              <a:t>Capel</a:t>
            </a:r>
            <a:r>
              <a:rPr lang="it-IT" dirty="0" smtClean="0"/>
              <a:t> </a:t>
            </a:r>
            <a:r>
              <a:rPr lang="it-IT" dirty="0"/>
              <a:t>bruno: alta fronte: occhio loquace:</a:t>
            </a:r>
            <a:br>
              <a:rPr lang="it-IT" dirty="0"/>
            </a:br>
            <a:r>
              <a:rPr lang="it-IT" dirty="0"/>
              <a:t>naso non grande e non soverchio umile:</a:t>
            </a:r>
            <a:br>
              <a:rPr lang="it-IT" dirty="0"/>
            </a:br>
            <a:r>
              <a:rPr lang="it-IT" dirty="0"/>
              <a:t>tonda la gota e di color vivace:</a:t>
            </a:r>
            <a:br>
              <a:rPr lang="it-IT" dirty="0"/>
            </a:br>
            <a:r>
              <a:rPr lang="it-IT" dirty="0"/>
              <a:t>stretto labbro e vermiglio: e bocca esile:</a:t>
            </a:r>
            <a:endParaRPr lang="it-IT" dirty="0" smtClean="0">
              <a:effectLst/>
            </a:endParaRPr>
          </a:p>
          <a:p>
            <a:pPr marL="0" indent="0" font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lingua or spedita or tarda, e non mai vile,</a:t>
            </a:r>
            <a:br>
              <a:rPr lang="it-IT" dirty="0"/>
            </a:br>
            <a:r>
              <a:rPr lang="it-IT" dirty="0"/>
              <a:t>che il ver favella apertamente, o tace.</a:t>
            </a:r>
            <a:br>
              <a:rPr lang="it-IT" dirty="0"/>
            </a:br>
            <a:r>
              <a:rPr lang="it-IT" dirty="0" err="1"/>
              <a:t>Giovin</a:t>
            </a:r>
            <a:r>
              <a:rPr lang="it-IT" dirty="0"/>
              <a:t> d'anni e di senno; non audace:</a:t>
            </a:r>
            <a:br>
              <a:rPr lang="it-IT" dirty="0"/>
            </a:br>
            <a:r>
              <a:rPr lang="it-IT" dirty="0"/>
              <a:t>duro di modi, ma di </a:t>
            </a:r>
            <a:r>
              <a:rPr lang="it-IT" dirty="0" err="1"/>
              <a:t>cor</a:t>
            </a:r>
            <a:r>
              <a:rPr lang="it-IT" dirty="0"/>
              <a:t> gentile.</a:t>
            </a:r>
            <a:endParaRPr lang="it-IT" dirty="0" smtClean="0">
              <a:effectLst/>
            </a:endParaRPr>
          </a:p>
          <a:p>
            <a:pPr marL="0" indent="0" font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La gloria amo e le selve e il biondo iddio:</a:t>
            </a:r>
            <a:br>
              <a:rPr lang="it-IT" dirty="0"/>
            </a:br>
            <a:r>
              <a:rPr lang="it-IT" dirty="0"/>
              <a:t>spregio, non odio mai: m'attristo spesso:</a:t>
            </a:r>
            <a:br>
              <a:rPr lang="it-IT" dirty="0"/>
            </a:br>
            <a:r>
              <a:rPr lang="it-IT" dirty="0"/>
              <a:t>buono al buon, buono al tristo, a me sol rio.</a:t>
            </a:r>
            <a:endParaRPr lang="it-IT" dirty="0" smtClean="0">
              <a:effectLst/>
            </a:endParaRPr>
          </a:p>
          <a:p>
            <a:pPr marL="0" indent="0" font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A l'ira presto, e più presto al perdono:</a:t>
            </a:r>
            <a:br>
              <a:rPr lang="it-IT" dirty="0"/>
            </a:br>
            <a:r>
              <a:rPr lang="it-IT" dirty="0"/>
              <a:t>poco noto ad altrui, poco a me stesso:</a:t>
            </a:r>
            <a:br>
              <a:rPr lang="it-IT" dirty="0"/>
            </a:br>
            <a:r>
              <a:rPr lang="it-IT" dirty="0"/>
              <a:t>gli uomini e gli anni mi </a:t>
            </a:r>
            <a:r>
              <a:rPr lang="it-IT" dirty="0" err="1"/>
              <a:t>diran</a:t>
            </a:r>
            <a:r>
              <a:rPr lang="it-IT" dirty="0"/>
              <a:t> chi sono.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3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626"/>
            <a:ext cx="8229600" cy="5951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i="1" dirty="0" smtClean="0"/>
              <a:t>Qual su le cinzie cime </a:t>
            </a:r>
            <a:r>
              <a:rPr lang="it-IT" dirty="0" smtClean="0"/>
              <a:t>(1801)</a:t>
            </a:r>
          </a:p>
          <a:p>
            <a:pPr marL="0" indent="0">
              <a:buNone/>
            </a:pPr>
            <a:r>
              <a:rPr lang="it-IT" dirty="0" smtClean="0"/>
              <a:t>Ode classicheggiante di argomento amoroso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 smtClean="0"/>
              <a:t>Adda</a:t>
            </a:r>
            <a:r>
              <a:rPr lang="it-IT" dirty="0" smtClean="0"/>
              <a:t> (1803)</a:t>
            </a:r>
          </a:p>
          <a:p>
            <a:pPr marL="0" indent="0">
              <a:buNone/>
            </a:pPr>
            <a:r>
              <a:rPr lang="it-IT" dirty="0" smtClean="0"/>
              <a:t>Idillio scritto in omaggio a Parini e Monti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 smtClean="0"/>
              <a:t>Sermoni</a:t>
            </a:r>
            <a:r>
              <a:rPr lang="it-IT" dirty="0" smtClean="0"/>
              <a:t> (1803-4)</a:t>
            </a:r>
          </a:p>
          <a:p>
            <a:pPr marL="0" indent="0" algn="just">
              <a:buNone/>
            </a:pPr>
            <a:r>
              <a:rPr lang="it-IT" dirty="0" smtClean="0"/>
              <a:t>Segnano una nuova fase di ripiegamento dovuto alle delusioni della storia. Sono quattro composizioni in versi sciolti, in cui si sviluppa una satira aggressiva contro il malcostume contemporaneo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2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3271</Words>
  <Application>Microsoft Macintosh PowerPoint</Application>
  <PresentationFormat>Presentazione su schermo (4:3)</PresentationFormat>
  <Paragraphs>172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Alessandro Manzoni  1785-1873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L’attività letteraria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Promessi sposi</vt:lpstr>
      <vt:lpstr>Redazioni/Edizioni</vt:lpstr>
      <vt:lpstr>Presentazione di PowerPoint</vt:lpstr>
      <vt:lpstr>Presentazione di PowerPoint</vt:lpstr>
      <vt:lpstr>Promessi sposi</vt:lpstr>
      <vt:lpstr> strutturazione dicotomica del romanzo</vt:lpstr>
      <vt:lpstr>Presentazione di PowerPoint</vt:lpstr>
      <vt:lpstr>Sistema dei personaggi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di Cagliari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Manzoni  1785-1873</dc:title>
  <dc:creator>Roberto Puggioni</dc:creator>
  <cp:lastModifiedBy>Roberto Puggioni</cp:lastModifiedBy>
  <cp:revision>46</cp:revision>
  <dcterms:created xsi:type="dcterms:W3CDTF">2016-03-15T09:07:21Z</dcterms:created>
  <dcterms:modified xsi:type="dcterms:W3CDTF">2019-04-14T22:15:09Z</dcterms:modified>
</cp:coreProperties>
</file>