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19"/>
  </p:notesMasterIdLst>
  <p:sldIdLst>
    <p:sldId id="421" r:id="rId5"/>
    <p:sldId id="426" r:id="rId6"/>
    <p:sldId id="466" r:id="rId7"/>
    <p:sldId id="467" r:id="rId8"/>
    <p:sldId id="469" r:id="rId9"/>
    <p:sldId id="468" r:id="rId10"/>
    <p:sldId id="422" r:id="rId11"/>
    <p:sldId id="423" r:id="rId12"/>
    <p:sldId id="439" r:id="rId13"/>
    <p:sldId id="427" r:id="rId14"/>
    <p:sldId id="429" r:id="rId15"/>
    <p:sldId id="465" r:id="rId16"/>
    <p:sldId id="365" r:id="rId17"/>
    <p:sldId id="348" r:id="rId18"/>
    <p:sldId id="351" r:id="rId19"/>
    <p:sldId id="394" r:id="rId20"/>
    <p:sldId id="409" r:id="rId21"/>
    <p:sldId id="349" r:id="rId22"/>
    <p:sldId id="410" r:id="rId23"/>
    <p:sldId id="470" r:id="rId24"/>
    <p:sldId id="352" r:id="rId25"/>
    <p:sldId id="268" r:id="rId26"/>
    <p:sldId id="262" r:id="rId27"/>
    <p:sldId id="257" r:id="rId28"/>
    <p:sldId id="355" r:id="rId29"/>
    <p:sldId id="358" r:id="rId30"/>
    <p:sldId id="356" r:id="rId31"/>
    <p:sldId id="357" r:id="rId32"/>
    <p:sldId id="260" r:id="rId33"/>
    <p:sldId id="371" r:id="rId34"/>
    <p:sldId id="275" r:id="rId35"/>
    <p:sldId id="336" r:id="rId36"/>
    <p:sldId id="258" r:id="rId37"/>
    <p:sldId id="442" r:id="rId38"/>
    <p:sldId id="472" r:id="rId39"/>
    <p:sldId id="276" r:id="rId40"/>
    <p:sldId id="370" r:id="rId41"/>
    <p:sldId id="417" r:id="rId42"/>
    <p:sldId id="432" r:id="rId43"/>
    <p:sldId id="339" r:id="rId44"/>
    <p:sldId id="340" r:id="rId45"/>
    <p:sldId id="289" r:id="rId46"/>
    <p:sldId id="372" r:id="rId47"/>
    <p:sldId id="292" r:id="rId48"/>
    <p:sldId id="415" r:id="rId49"/>
    <p:sldId id="298" r:id="rId50"/>
    <p:sldId id="420" r:id="rId51"/>
    <p:sldId id="296" r:id="rId52"/>
    <p:sldId id="295" r:id="rId53"/>
    <p:sldId id="435" r:id="rId54"/>
    <p:sldId id="434" r:id="rId55"/>
    <p:sldId id="431" r:id="rId56"/>
    <p:sldId id="433" r:id="rId57"/>
    <p:sldId id="445" r:id="rId58"/>
    <p:sldId id="438" r:id="rId59"/>
    <p:sldId id="437" r:id="rId60"/>
    <p:sldId id="447" r:id="rId61"/>
    <p:sldId id="303" r:id="rId62"/>
    <p:sldId id="448" r:id="rId63"/>
    <p:sldId id="449" r:id="rId64"/>
    <p:sldId id="471" r:id="rId65"/>
    <p:sldId id="281" r:id="rId66"/>
    <p:sldId id="450" r:id="rId67"/>
    <p:sldId id="451" r:id="rId68"/>
    <p:sldId id="473" r:id="rId69"/>
    <p:sldId id="474" r:id="rId70"/>
    <p:sldId id="484" r:id="rId71"/>
    <p:sldId id="475" r:id="rId72"/>
    <p:sldId id="378" r:id="rId73"/>
    <p:sldId id="379" r:id="rId74"/>
    <p:sldId id="380" r:id="rId75"/>
    <p:sldId id="381" r:id="rId76"/>
    <p:sldId id="385" r:id="rId77"/>
    <p:sldId id="386" r:id="rId78"/>
    <p:sldId id="387" r:id="rId79"/>
    <p:sldId id="388" r:id="rId80"/>
    <p:sldId id="390" r:id="rId81"/>
    <p:sldId id="452" r:id="rId82"/>
    <p:sldId id="453" r:id="rId83"/>
    <p:sldId id="454" r:id="rId84"/>
    <p:sldId id="393" r:id="rId85"/>
    <p:sldId id="455" r:id="rId86"/>
    <p:sldId id="384" r:id="rId87"/>
    <p:sldId id="395" r:id="rId88"/>
    <p:sldId id="456" r:id="rId89"/>
    <p:sldId id="396" r:id="rId90"/>
    <p:sldId id="397" r:id="rId91"/>
    <p:sldId id="476" r:id="rId92"/>
    <p:sldId id="477" r:id="rId93"/>
    <p:sldId id="478" r:id="rId94"/>
    <p:sldId id="479" r:id="rId95"/>
    <p:sldId id="480" r:id="rId96"/>
    <p:sldId id="481" r:id="rId97"/>
    <p:sldId id="482" r:id="rId98"/>
    <p:sldId id="399" r:id="rId99"/>
    <p:sldId id="483" r:id="rId100"/>
    <p:sldId id="400" r:id="rId101"/>
    <p:sldId id="402" r:id="rId102"/>
    <p:sldId id="405" r:id="rId103"/>
    <p:sldId id="406" r:id="rId104"/>
    <p:sldId id="413" r:id="rId105"/>
    <p:sldId id="407" r:id="rId106"/>
    <p:sldId id="403" r:id="rId107"/>
    <p:sldId id="263" r:id="rId108"/>
    <p:sldId id="367" r:id="rId109"/>
    <p:sldId id="464" r:id="rId110"/>
    <p:sldId id="444" r:id="rId111"/>
    <p:sldId id="457" r:id="rId112"/>
    <p:sldId id="458" r:id="rId113"/>
    <p:sldId id="459" r:id="rId114"/>
    <p:sldId id="460" r:id="rId115"/>
    <p:sldId id="461" r:id="rId116"/>
    <p:sldId id="462" r:id="rId117"/>
    <p:sldId id="463" r:id="rId11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26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8ADF69-6A88-4506-8A4E-B08A2401BFC8}" v="7" dt="2020-02-25T12:26:45.550"/>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5" autoAdjust="0"/>
    <p:restoredTop sz="94693" autoAdjust="0"/>
  </p:normalViewPr>
  <p:slideViewPr>
    <p:cSldViewPr>
      <p:cViewPr varScale="1">
        <p:scale>
          <a:sx n="64" d="100"/>
          <a:sy n="64" d="100"/>
        </p:scale>
        <p:origin x="62" y="1070"/>
      </p:cViewPr>
      <p:guideLst>
        <p:guide orient="horz" pos="2160"/>
        <p:guide pos="2880"/>
      </p:guideLst>
    </p:cSldViewPr>
  </p:slideViewPr>
  <p:outlineViewPr>
    <p:cViewPr>
      <p:scale>
        <a:sx n="33" d="100"/>
        <a:sy n="33" d="100"/>
      </p:scale>
      <p:origin x="149" y="16397"/>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tableStyles" Target="tableStyle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microsoft.com/office/2016/11/relationships/changesInfo" Target="changesInfos/changesInfo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Maria Pinna" userId="858cf307-2473-4a92-9fe1-c6cc4e41f680" providerId="ADAL" clId="{C0B953F6-233A-4263-A131-C11202ECFF1F}"/>
    <pc:docChg chg="undo custSel modSld">
      <pc:chgData name="Anna Maria Pinna" userId="858cf307-2473-4a92-9fe1-c6cc4e41f680" providerId="ADAL" clId="{C0B953F6-233A-4263-A131-C11202ECFF1F}" dt="2020-02-25T12:26:45.550" v="46" actId="14100"/>
      <pc:docMkLst>
        <pc:docMk/>
      </pc:docMkLst>
      <pc:sldChg chg="addSp modSp">
        <pc:chgData name="Anna Maria Pinna" userId="858cf307-2473-4a92-9fe1-c6cc4e41f680" providerId="ADAL" clId="{C0B953F6-233A-4263-A131-C11202ECFF1F}" dt="2020-02-25T12:26:45.550" v="46" actId="14100"/>
        <pc:sldMkLst>
          <pc:docMk/>
          <pc:sldMk cId="97820151" sldId="258"/>
        </pc:sldMkLst>
        <pc:spChg chg="mod">
          <ac:chgData name="Anna Maria Pinna" userId="858cf307-2473-4a92-9fe1-c6cc4e41f680" providerId="ADAL" clId="{C0B953F6-233A-4263-A131-C11202ECFF1F}" dt="2020-02-25T12:26:40.409" v="44" actId="27636"/>
          <ac:spMkLst>
            <pc:docMk/>
            <pc:sldMk cId="97820151" sldId="258"/>
            <ac:spMk id="2" creationId="{00000000-0000-0000-0000-000000000000}"/>
          </ac:spMkLst>
        </pc:spChg>
        <pc:spChg chg="add mod">
          <ac:chgData name="Anna Maria Pinna" userId="858cf307-2473-4a92-9fe1-c6cc4e41f680" providerId="ADAL" clId="{C0B953F6-233A-4263-A131-C11202ECFF1F}" dt="2020-02-25T12:26:05.570" v="38" actId="14100"/>
          <ac:spMkLst>
            <pc:docMk/>
            <pc:sldMk cId="97820151" sldId="258"/>
            <ac:spMk id="3" creationId="{E679CDF6-BEB5-432B-8F0E-3AD0EA40CDAD}"/>
          </ac:spMkLst>
        </pc:spChg>
        <pc:picChg chg="mod">
          <ac:chgData name="Anna Maria Pinna" userId="858cf307-2473-4a92-9fe1-c6cc4e41f680" providerId="ADAL" clId="{C0B953F6-233A-4263-A131-C11202ECFF1F}" dt="2020-02-25T12:26:45.550" v="46" actId="14100"/>
          <ac:picMkLst>
            <pc:docMk/>
            <pc:sldMk cId="97820151" sldId="258"/>
            <ac:picMk id="4" creationId="{00000000-0000-0000-0000-000000000000}"/>
          </ac:picMkLst>
        </pc:pic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8E618D-1BE8-4E1C-A89D-835F573725E5}" type="datetimeFigureOut">
              <a:rPr lang="en-US" smtClean="0"/>
              <a:pPr/>
              <a:t>3/1/2020</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31713F-DD1E-4974-AC5D-4EBEA9A06927}" type="slidenum">
              <a:rPr lang="en-US" smtClean="0"/>
              <a:pPr/>
              <a:t>‹N›</a:t>
            </a:fld>
            <a:endParaRPr lang="en-US"/>
          </a:p>
        </p:txBody>
      </p:sp>
    </p:spTree>
    <p:extLst>
      <p:ext uri="{BB962C8B-B14F-4D97-AF65-F5344CB8AC3E}">
        <p14:creationId xmlns:p14="http://schemas.microsoft.com/office/powerpoint/2010/main" val="2718467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6E27B-5559-41BA-A385-84FCAD605CDA}" type="slidenum">
              <a:rPr lang="it-IT"/>
              <a:pPr/>
              <a:t>57</a:t>
            </a:fld>
            <a:endParaRPr lang="it-IT"/>
          </a:p>
        </p:txBody>
      </p:sp>
      <p:sp>
        <p:nvSpPr>
          <p:cNvPr id="140290" name="Rectangle 2"/>
          <p:cNvSpPr>
            <a:spLocks noGrp="1" noRot="1" noChangeAspect="1" noChangeArrowheads="1" noTextEdit="1"/>
          </p:cNvSpPr>
          <p:nvPr>
            <p:ph type="sldImg"/>
          </p:nvPr>
        </p:nvSpPr>
        <p:spPr bwMode="auto">
          <a:xfrm>
            <a:off x="1152525" y="693738"/>
            <a:ext cx="4554538" cy="34163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3213"/>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70F012C-8721-43B0-BDDB-7415548BCDDD}" type="slidenum">
              <a:rPr lang="it-IT"/>
              <a:pPr/>
              <a:t>31</a:t>
            </a:fld>
            <a:endParaRPr lang="it-IT"/>
          </a:p>
        </p:txBody>
      </p:sp>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p:txBody>
          <a:bodyPr/>
          <a:lstStyle/>
          <a:p>
            <a:r>
              <a:rPr lang="it-IT"/>
              <a:t>Vediamo rapidamente qualche grafico, poi entriamo in dettaglio</a:t>
            </a:r>
          </a:p>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2C05636-5A4B-483E-B437-A6C2A2EE726E}" type="slidenum">
              <a:rPr lang="it-IT"/>
              <a:pPr/>
              <a:t>44</a:t>
            </a:fld>
            <a:endParaRPr lang="it-IT"/>
          </a:p>
        </p:txBody>
      </p:sp>
      <p:sp>
        <p:nvSpPr>
          <p:cNvPr id="134146" name="Rectangle 2"/>
          <p:cNvSpPr>
            <a:spLocks noGrp="1" noRot="1" noChangeAspect="1" noChangeArrowheads="1" noTextEdit="1"/>
          </p:cNvSpPr>
          <p:nvPr>
            <p:ph type="sldImg"/>
          </p:nvPr>
        </p:nvSpPr>
        <p:spPr bwMode="auto">
          <a:xfrm>
            <a:off x="1152525" y="693738"/>
            <a:ext cx="4554538" cy="3416300"/>
          </a:xfrm>
          <a:prstGeom prst="rect">
            <a:avLst/>
          </a:prstGeom>
          <a:solidFill>
            <a:srgbClr val="FFFFFF"/>
          </a:solidFill>
          <a:ln>
            <a:solidFill>
              <a:srgbClr val="000000"/>
            </a:solidFill>
            <a:miter lim="800000"/>
            <a:headEnd/>
            <a:tailEnd/>
          </a:ln>
        </p:spPr>
      </p:sp>
      <p:sp>
        <p:nvSpPr>
          <p:cNvPr id="134147" name="Rectangle 3"/>
          <p:cNvSpPr>
            <a:spLocks noGrp="1" noChangeArrowheads="1"/>
          </p:cNvSpPr>
          <p:nvPr>
            <p:ph type="body" idx="1"/>
          </p:nvPr>
        </p:nvSpPr>
        <p:spPr bwMode="auto">
          <a:xfrm>
            <a:off x="914400" y="4343400"/>
            <a:ext cx="5029200" cy="4113213"/>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F6832-15FE-4B79-8C1E-03EC8FA35B62}" type="slidenum">
              <a:rPr lang="it-IT"/>
              <a:pPr/>
              <a:t>45</a:t>
            </a:fld>
            <a:endParaRPr lang="it-IT"/>
          </a:p>
        </p:txBody>
      </p:sp>
      <p:sp>
        <p:nvSpPr>
          <p:cNvPr id="136194" name="Rectangle 2"/>
          <p:cNvSpPr>
            <a:spLocks noGrp="1" noRot="1" noChangeAspect="1" noChangeArrowheads="1" noTextEdit="1"/>
          </p:cNvSpPr>
          <p:nvPr>
            <p:ph type="sldImg"/>
          </p:nvPr>
        </p:nvSpPr>
        <p:spPr bwMode="auto">
          <a:xfrm>
            <a:off x="1152525" y="693738"/>
            <a:ext cx="4554538" cy="3416300"/>
          </a:xfrm>
          <a:prstGeom prst="rect">
            <a:avLst/>
          </a:prstGeom>
          <a:solidFill>
            <a:srgbClr val="FFFFFF"/>
          </a:solidFill>
          <a:ln>
            <a:solidFill>
              <a:srgbClr val="000000"/>
            </a:solidFill>
            <a:miter lim="800000"/>
            <a:headEnd/>
            <a:tailEnd/>
          </a:ln>
        </p:spPr>
      </p:sp>
      <p:sp>
        <p:nvSpPr>
          <p:cNvPr id="136195" name="Rectangle 3"/>
          <p:cNvSpPr>
            <a:spLocks noGrp="1" noChangeArrowheads="1"/>
          </p:cNvSpPr>
          <p:nvPr>
            <p:ph type="body" idx="1"/>
          </p:nvPr>
        </p:nvSpPr>
        <p:spPr bwMode="auto">
          <a:xfrm>
            <a:off x="914400" y="4343400"/>
            <a:ext cx="5029200" cy="4113213"/>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6E27B-5559-41BA-A385-84FCAD605CDA}" type="slidenum">
              <a:rPr lang="it-IT"/>
              <a:pPr/>
              <a:t>49</a:t>
            </a:fld>
            <a:endParaRPr lang="it-IT"/>
          </a:p>
        </p:txBody>
      </p:sp>
      <p:sp>
        <p:nvSpPr>
          <p:cNvPr id="140290" name="Rectangle 2"/>
          <p:cNvSpPr>
            <a:spLocks noGrp="1" noRot="1" noChangeAspect="1" noChangeArrowheads="1" noTextEdit="1"/>
          </p:cNvSpPr>
          <p:nvPr>
            <p:ph type="sldImg"/>
          </p:nvPr>
        </p:nvSpPr>
        <p:spPr bwMode="auto">
          <a:xfrm>
            <a:off x="1152525" y="693738"/>
            <a:ext cx="4554538" cy="34163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3213"/>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6E27B-5559-41BA-A385-84FCAD605CDA}" type="slidenum">
              <a:rPr lang="it-IT"/>
              <a:pPr/>
              <a:t>52</a:t>
            </a:fld>
            <a:endParaRPr lang="it-IT"/>
          </a:p>
        </p:txBody>
      </p:sp>
      <p:sp>
        <p:nvSpPr>
          <p:cNvPr id="140290" name="Rectangle 2"/>
          <p:cNvSpPr>
            <a:spLocks noGrp="1" noRot="1" noChangeAspect="1" noChangeArrowheads="1" noTextEdit="1"/>
          </p:cNvSpPr>
          <p:nvPr>
            <p:ph type="sldImg"/>
          </p:nvPr>
        </p:nvSpPr>
        <p:spPr bwMode="auto">
          <a:xfrm>
            <a:off x="1152525" y="693738"/>
            <a:ext cx="4554538" cy="34163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3213"/>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6E27B-5559-41BA-A385-84FCAD605CDA}" type="slidenum">
              <a:rPr lang="it-IT"/>
              <a:pPr/>
              <a:t>53</a:t>
            </a:fld>
            <a:endParaRPr lang="it-IT"/>
          </a:p>
        </p:txBody>
      </p:sp>
      <p:sp>
        <p:nvSpPr>
          <p:cNvPr id="140290" name="Rectangle 2"/>
          <p:cNvSpPr>
            <a:spLocks noGrp="1" noRot="1" noChangeAspect="1" noChangeArrowheads="1" noTextEdit="1"/>
          </p:cNvSpPr>
          <p:nvPr>
            <p:ph type="sldImg"/>
          </p:nvPr>
        </p:nvSpPr>
        <p:spPr bwMode="auto">
          <a:xfrm>
            <a:off x="1152525" y="693738"/>
            <a:ext cx="4554538" cy="34163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3213"/>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6E27B-5559-41BA-A385-84FCAD605CDA}" type="slidenum">
              <a:rPr lang="it-IT"/>
              <a:pPr/>
              <a:t>54</a:t>
            </a:fld>
            <a:endParaRPr lang="it-IT"/>
          </a:p>
        </p:txBody>
      </p:sp>
      <p:sp>
        <p:nvSpPr>
          <p:cNvPr id="140290" name="Rectangle 2"/>
          <p:cNvSpPr>
            <a:spLocks noGrp="1" noRot="1" noChangeAspect="1" noChangeArrowheads="1" noTextEdit="1"/>
          </p:cNvSpPr>
          <p:nvPr>
            <p:ph type="sldImg"/>
          </p:nvPr>
        </p:nvSpPr>
        <p:spPr bwMode="auto">
          <a:xfrm>
            <a:off x="1152525" y="693738"/>
            <a:ext cx="4554538" cy="34163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3213"/>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6E27B-5559-41BA-A385-84FCAD605CDA}" type="slidenum">
              <a:rPr lang="it-IT"/>
              <a:pPr/>
              <a:t>56</a:t>
            </a:fld>
            <a:endParaRPr lang="it-IT"/>
          </a:p>
        </p:txBody>
      </p:sp>
      <p:sp>
        <p:nvSpPr>
          <p:cNvPr id="140290" name="Rectangle 2"/>
          <p:cNvSpPr>
            <a:spLocks noGrp="1" noRot="1" noChangeAspect="1" noChangeArrowheads="1" noTextEdit="1"/>
          </p:cNvSpPr>
          <p:nvPr>
            <p:ph type="sldImg"/>
          </p:nvPr>
        </p:nvSpPr>
        <p:spPr bwMode="auto">
          <a:xfrm>
            <a:off x="1152525" y="693738"/>
            <a:ext cx="4554538" cy="3416300"/>
          </a:xfrm>
          <a:prstGeom prst="rect">
            <a:avLst/>
          </a:prstGeom>
          <a:solidFill>
            <a:srgbClr val="FFFFFF"/>
          </a:solidFill>
          <a:ln>
            <a:solidFill>
              <a:srgbClr val="000000"/>
            </a:solidFill>
            <a:miter lim="800000"/>
            <a:headEnd/>
            <a:tailEnd/>
          </a:ln>
        </p:spPr>
      </p:sp>
      <p:sp>
        <p:nvSpPr>
          <p:cNvPr id="140291" name="Rectangle 3"/>
          <p:cNvSpPr>
            <a:spLocks noGrp="1" noChangeArrowheads="1"/>
          </p:cNvSpPr>
          <p:nvPr>
            <p:ph type="body" idx="1"/>
          </p:nvPr>
        </p:nvSpPr>
        <p:spPr bwMode="auto">
          <a:xfrm>
            <a:off x="914400" y="4343400"/>
            <a:ext cx="5029200" cy="4113213"/>
          </a:xfrm>
          <a:prstGeom prst="rect">
            <a:avLst/>
          </a:prstGeom>
          <a:solidFill>
            <a:srgbClr val="FFFFFF"/>
          </a:solidFill>
          <a:ln>
            <a:solidFill>
              <a:srgbClr val="000000"/>
            </a:solidFill>
            <a:miter lim="800000"/>
            <a:headEnd/>
            <a:tailEnd/>
          </a:ln>
        </p:spPr>
        <p:txBody>
          <a:bodyPr/>
          <a:lstStyle/>
          <a:p>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3693099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31232444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1245324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742303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8043855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612167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1325779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1158205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4074110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3251265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36069E47-E524-45AA-BD51-7143CA20689E}" type="datetimeFigureOut">
              <a:rPr lang="it-IT" smtClean="0"/>
              <a:pPr/>
              <a:t>01/03/2020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758FBFE-AD02-4F43-80E7-0916C385AA7B}" type="slidenum">
              <a:rPr lang="it-IT" smtClean="0"/>
              <a:pPr/>
              <a:t>‹N›</a:t>
            </a:fld>
            <a:endParaRPr lang="it-IT"/>
          </a:p>
        </p:txBody>
      </p:sp>
    </p:spTree>
    <p:extLst>
      <p:ext uri="{BB962C8B-B14F-4D97-AF65-F5344CB8AC3E}">
        <p14:creationId xmlns:p14="http://schemas.microsoft.com/office/powerpoint/2010/main" val="1808490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69E47-E524-45AA-BD51-7143CA20689E}" type="datetimeFigureOut">
              <a:rPr lang="it-IT" smtClean="0"/>
              <a:pPr/>
              <a:t>01/03/2020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58FBFE-AD02-4F43-80E7-0916C385AA7B}" type="slidenum">
              <a:rPr lang="it-IT" smtClean="0"/>
              <a:pPr/>
              <a:t>‹N›</a:t>
            </a:fld>
            <a:endParaRPr lang="it-IT"/>
          </a:p>
        </p:txBody>
      </p:sp>
    </p:spTree>
    <p:extLst>
      <p:ext uri="{BB962C8B-B14F-4D97-AF65-F5344CB8AC3E}">
        <p14:creationId xmlns:p14="http://schemas.microsoft.com/office/powerpoint/2010/main" val="1106243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www.marinetraffic.com/" TargetMode="External"/><Relationship Id="rId2" Type="http://schemas.openxmlformats.org/officeDocument/2006/relationships/hyperlink" Target="http://pantheon.media.mit.edu/map/map/all/all/-4000/1/H15/pantheon" TargetMode="Externa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s://www.logistics.dhl/content/dam/dhl/global/core/documents/pdf/glo-core-gci-2018-full-study.pdf" TargetMode="External"/><Relationship Id="rId2" Type="http://schemas.openxmlformats.org/officeDocument/2006/relationships/hyperlink" Target="https://www.oecd.org/sti/ind/interconnected-economies-GVCs-synthesis.pdf" TargetMode="External"/><Relationship Id="rId1" Type="http://schemas.openxmlformats.org/officeDocument/2006/relationships/slideLayout" Target="../slideLayouts/slideLayout2.xml"/><Relationship Id="rId4" Type="http://schemas.openxmlformats.org/officeDocument/2006/relationships/hyperlink" Target="http://www.globalization101.org/" TargetMode="Externa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hyperlink" Target="http://foreignpolicy.com/2016/03/15/these-25-companies-are-more-powerful-than-many-countries-multinational-corporate-wealth-power/" TargetMode="External"/><Relationship Id="rId2" Type="http://schemas.openxmlformats.org/officeDocument/2006/relationships/hyperlink" Target="https://www.theguardian.com/business/2015/jun/10/obscure-legal-system-lets-corportations-sue-states-ttip-icsid" TargetMode="External"/><Relationship Id="rId1" Type="http://schemas.openxmlformats.org/officeDocument/2006/relationships/slideLayout" Target="../slideLayouts/slideLayout2.xml"/><Relationship Id="rId4" Type="http://schemas.openxmlformats.org/officeDocument/2006/relationships/hyperlink" Target="http://faculty.washington.edu/aseem/BAP%20symposium.pdf" TargetMode="External"/></Relationships>
</file>

<file path=ppt/slides/_rels/slide10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data.un.org/CountryProfile.aspx" TargetMode="External"/><Relationship Id="rId2" Type="http://schemas.openxmlformats.org/officeDocument/2006/relationships/hyperlink" Target="http://stat.wto.org/CountryProfiles/E28_e.htm" TargetMode="External"/><Relationship Id="rId1" Type="http://schemas.openxmlformats.org/officeDocument/2006/relationships/slideLayout" Target="../slideLayouts/slideLayout2.xml"/><Relationship Id="rId4" Type="http://schemas.openxmlformats.org/officeDocument/2006/relationships/hyperlink" Target="http://data.worldbank.org/data-catalog/country-profile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hyperlink" Target="http://www.yaleglobal.yale.edu/"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1.emf"/></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2.emf"/></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3.e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youtube.com/watch?v=Op1bOgVpK88"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hyperlink" Target="https://www.youtube.com/watch?v=Op1bOgVpK88"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www.rci.rutgers.edu/~triner/UFFseminar/RodrikParadox.pdf" TargetMode="Externa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5229200"/>
            <a:ext cx="7772400" cy="792088"/>
          </a:xfrm>
        </p:spPr>
        <p:txBody>
          <a:bodyPr>
            <a:normAutofit fontScale="90000"/>
          </a:bodyPr>
          <a:lstStyle/>
          <a:p>
            <a:br>
              <a:rPr lang="en-US" dirty="0"/>
            </a:br>
            <a:r>
              <a:rPr lang="en-US" sz="3600" dirty="0">
                <a:solidFill>
                  <a:srgbClr val="FF0000"/>
                </a:solidFill>
              </a:rPr>
              <a:t>International Economics and Development</a:t>
            </a:r>
            <a:br>
              <a:rPr lang="it-IT" dirty="0">
                <a:solidFill>
                  <a:srgbClr val="FF0000"/>
                </a:solidFill>
              </a:rPr>
            </a:br>
            <a:endParaRPr lang="it-IT" sz="2200" dirty="0">
              <a:solidFill>
                <a:srgbClr val="FF0000"/>
              </a:solidFill>
            </a:endParaRPr>
          </a:p>
        </p:txBody>
      </p:sp>
      <p:sp>
        <p:nvSpPr>
          <p:cNvPr id="3" name="Sottotitolo 2"/>
          <p:cNvSpPr>
            <a:spLocks noGrp="1"/>
          </p:cNvSpPr>
          <p:nvPr>
            <p:ph type="subTitle" idx="1"/>
          </p:nvPr>
        </p:nvSpPr>
        <p:spPr>
          <a:xfrm>
            <a:off x="1403648" y="5661248"/>
            <a:ext cx="6400800" cy="576064"/>
          </a:xfrm>
        </p:spPr>
        <p:txBody>
          <a:bodyPr>
            <a:normAutofit fontScale="25000" lnSpcReduction="20000"/>
          </a:bodyPr>
          <a:lstStyle/>
          <a:p>
            <a:endParaRPr lang="it-IT" dirty="0"/>
          </a:p>
          <a:p>
            <a:br>
              <a:rPr lang="it-IT" sz="6200" dirty="0">
                <a:solidFill>
                  <a:srgbClr val="FF0000"/>
                </a:solidFill>
              </a:rPr>
            </a:br>
            <a:endParaRPr lang="it-IT" sz="6200" dirty="0">
              <a:solidFill>
                <a:srgbClr val="FF0000"/>
              </a:solidFill>
            </a:endParaRPr>
          </a:p>
          <a:p>
            <a:r>
              <a:rPr lang="it-IT" sz="7400" dirty="0">
                <a:solidFill>
                  <a:srgbClr val="FF0000"/>
                </a:solidFill>
              </a:rPr>
              <a:t>(</a:t>
            </a:r>
            <a:r>
              <a:rPr lang="it-IT" sz="7400" dirty="0">
                <a:solidFill>
                  <a:schemeClr val="accent4">
                    <a:lumMod val="50000"/>
                  </a:schemeClr>
                </a:solidFill>
              </a:rPr>
              <a:t>email: ampinna@unica.it</a:t>
            </a:r>
            <a:r>
              <a:rPr lang="it-IT" sz="7400" dirty="0">
                <a:solidFill>
                  <a:srgbClr val="FF0000"/>
                </a:solidFill>
              </a:rPr>
              <a:t>)</a:t>
            </a:r>
            <a:br>
              <a:rPr lang="it-IT" sz="7400" dirty="0">
                <a:solidFill>
                  <a:srgbClr val="FF0000"/>
                </a:solidFill>
              </a:rPr>
            </a:br>
            <a:br>
              <a:rPr lang="it-IT" sz="7400" dirty="0">
                <a:solidFill>
                  <a:srgbClr val="FF0000"/>
                </a:solidFill>
              </a:rPr>
            </a:br>
            <a:endParaRPr lang="it-IT" sz="7400" dirty="0"/>
          </a:p>
          <a:p>
            <a:br>
              <a:rPr lang="it-IT" dirty="0"/>
            </a:br>
            <a:endParaRPr lang="it-IT" dirty="0"/>
          </a:p>
        </p:txBody>
      </p:sp>
      <p:pic>
        <p:nvPicPr>
          <p:cNvPr id="5" name="Immagine 4" descr="Immagine che contiene screenshot&#10;&#10;Descrizione generata automaticamente">
            <a:extLst>
              <a:ext uri="{FF2B5EF4-FFF2-40B4-BE49-F238E27FC236}">
                <a16:creationId xmlns:a16="http://schemas.microsoft.com/office/drawing/2014/main" id="{33D9660B-ABF7-4B81-AA32-227AC3B47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18" y="260648"/>
            <a:ext cx="7338060" cy="5654040"/>
          </a:xfrm>
          <a:prstGeom prst="rect">
            <a:avLst/>
          </a:prstGeom>
        </p:spPr>
      </p:pic>
    </p:spTree>
    <p:extLst>
      <p:ext uri="{BB962C8B-B14F-4D97-AF65-F5344CB8AC3E}">
        <p14:creationId xmlns:p14="http://schemas.microsoft.com/office/powerpoint/2010/main" val="576177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B84C110-7B6D-4F1D-82D5-122AF1D5CCEC}"/>
              </a:ext>
            </a:extLst>
          </p:cNvPr>
          <p:cNvSpPr txBox="1"/>
          <p:nvPr/>
        </p:nvSpPr>
        <p:spPr>
          <a:xfrm>
            <a:off x="1907704" y="5733256"/>
            <a:ext cx="360040" cy="369332"/>
          </a:xfrm>
          <a:prstGeom prst="rect">
            <a:avLst/>
          </a:prstGeom>
          <a:noFill/>
        </p:spPr>
        <p:txBody>
          <a:bodyPr wrap="square" rtlCol="0">
            <a:spAutoFit/>
          </a:bodyPr>
          <a:lstStyle/>
          <a:p>
            <a:endParaRPr lang="it-IT" dirty="0"/>
          </a:p>
        </p:txBody>
      </p:sp>
      <p:pic>
        <p:nvPicPr>
          <p:cNvPr id="4" name="Immagine 3" descr="Immagine che contiene screenshot&#10;&#10;Descrizione generata automaticamente">
            <a:extLst>
              <a:ext uri="{FF2B5EF4-FFF2-40B4-BE49-F238E27FC236}">
                <a16:creationId xmlns:a16="http://schemas.microsoft.com/office/drawing/2014/main" id="{A0A9F5F7-7E27-4160-9C66-D1CAF82464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722" y="0"/>
            <a:ext cx="6374556" cy="6858000"/>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625" y="318757"/>
            <a:ext cx="8863140" cy="4733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35194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4340" y="1019618"/>
            <a:ext cx="8808140" cy="4809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1763688" y="258434"/>
            <a:ext cx="5904656" cy="7920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rPr>
              <a:t>Intermediate goods trade</a:t>
            </a:r>
          </a:p>
        </p:txBody>
      </p:sp>
    </p:spTree>
    <p:extLst>
      <p:ext uri="{BB962C8B-B14F-4D97-AF65-F5344CB8AC3E}">
        <p14:creationId xmlns:p14="http://schemas.microsoft.com/office/powerpoint/2010/main" val="39514212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81" y="1988840"/>
            <a:ext cx="9036496" cy="3674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30981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8125" y="942975"/>
            <a:ext cx="8667750" cy="497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11888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a:solidFill>
                  <a:srgbClr val="FF0000"/>
                </a:solidFill>
              </a:rPr>
              <a:t>Interesting</a:t>
            </a:r>
            <a:r>
              <a:rPr lang="it-IT" dirty="0">
                <a:solidFill>
                  <a:srgbClr val="FF0000"/>
                </a:solidFill>
              </a:rPr>
              <a:t> web </a:t>
            </a:r>
            <a:r>
              <a:rPr lang="it-IT" dirty="0" err="1">
                <a:solidFill>
                  <a:srgbClr val="FF0000"/>
                </a:solidFill>
              </a:rPr>
              <a:t>sites</a:t>
            </a:r>
            <a:endParaRPr lang="it-IT" dirty="0">
              <a:solidFill>
                <a:srgbClr val="FF0000"/>
              </a:solidFill>
            </a:endParaRPr>
          </a:p>
        </p:txBody>
      </p:sp>
      <p:sp>
        <p:nvSpPr>
          <p:cNvPr id="3" name="Segnaposto contenuto 2"/>
          <p:cNvSpPr>
            <a:spLocks noGrp="1"/>
          </p:cNvSpPr>
          <p:nvPr>
            <p:ph idx="1"/>
          </p:nvPr>
        </p:nvSpPr>
        <p:spPr/>
        <p:txBody>
          <a:bodyPr>
            <a:normAutofit/>
          </a:bodyPr>
          <a:lstStyle/>
          <a:p>
            <a:r>
              <a:rPr lang="it-IT" sz="1800" dirty="0"/>
              <a:t>https://www.youtube.com/watch?v=qHBoxRdd08o</a:t>
            </a:r>
          </a:p>
          <a:p>
            <a:endParaRPr lang="it-IT" sz="1800" dirty="0"/>
          </a:p>
          <a:p>
            <a:endParaRPr lang="it-IT" sz="1800" dirty="0"/>
          </a:p>
          <a:p>
            <a:r>
              <a:rPr lang="it-IT" sz="1800" dirty="0"/>
              <a:t>http://atlas.media.mit.edu/</a:t>
            </a:r>
          </a:p>
          <a:p>
            <a:endParaRPr lang="it-IT" sz="1800" dirty="0"/>
          </a:p>
          <a:p>
            <a:r>
              <a:rPr lang="it-IT" sz="1800" dirty="0">
                <a:hlinkClick r:id="rId2"/>
              </a:rPr>
              <a:t>Culture production:</a:t>
            </a:r>
          </a:p>
          <a:p>
            <a:r>
              <a:rPr lang="it-IT" sz="1800" dirty="0">
                <a:hlinkClick r:id="rId2"/>
              </a:rPr>
              <a:t>http://pantheon.media.mit.edu/map/map/all/all/-4000/1/H15/pantheon</a:t>
            </a:r>
            <a:endParaRPr lang="it-IT" sz="1800" dirty="0"/>
          </a:p>
          <a:p>
            <a:r>
              <a:rPr lang="it-IT" sz="1800" dirty="0">
                <a:hlinkClick r:id="rId3"/>
              </a:rPr>
              <a:t>https://www.marinetraffic.com/</a:t>
            </a:r>
            <a:endParaRPr lang="it-IT" sz="1800" dirty="0"/>
          </a:p>
          <a:p>
            <a:endParaRPr lang="it-IT" sz="1800" dirty="0"/>
          </a:p>
          <a:p>
            <a:endParaRPr lang="it-IT" sz="1800" dirty="0"/>
          </a:p>
          <a:p>
            <a:endParaRPr lang="it-IT" sz="1800" dirty="0"/>
          </a:p>
          <a:p>
            <a:endParaRPr lang="it-IT" sz="1800" dirty="0"/>
          </a:p>
          <a:p>
            <a:endParaRPr lang="it-IT" sz="1800" dirty="0"/>
          </a:p>
        </p:txBody>
      </p:sp>
    </p:spTree>
    <p:extLst>
      <p:ext uri="{BB962C8B-B14F-4D97-AF65-F5344CB8AC3E}">
        <p14:creationId xmlns:p14="http://schemas.microsoft.com/office/powerpoint/2010/main" val="41836901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solidFill>
                  <a:srgbClr val="FF0000"/>
                </a:solidFill>
              </a:rPr>
              <a:t>Essential Bibliography</a:t>
            </a:r>
          </a:p>
        </p:txBody>
      </p:sp>
      <p:sp>
        <p:nvSpPr>
          <p:cNvPr id="3" name="Segnaposto contenuto 2"/>
          <p:cNvSpPr>
            <a:spLocks noGrp="1"/>
          </p:cNvSpPr>
          <p:nvPr>
            <p:ph idx="1"/>
          </p:nvPr>
        </p:nvSpPr>
        <p:spPr/>
        <p:txBody>
          <a:bodyPr>
            <a:normAutofit fontScale="55000" lnSpcReduction="20000"/>
          </a:bodyPr>
          <a:lstStyle/>
          <a:p>
            <a:r>
              <a:rPr lang="en-US" dirty="0" err="1"/>
              <a:t>Huward</a:t>
            </a:r>
            <a:r>
              <a:rPr lang="en-US" dirty="0"/>
              <a:t>,  </a:t>
            </a:r>
            <a:r>
              <a:rPr lang="en-US" dirty="0" err="1"/>
              <a:t>Verdier</a:t>
            </a:r>
            <a:r>
              <a:rPr lang="en-US" dirty="0"/>
              <a:t>  (2013) Economic Globalization Origins and Cons</a:t>
            </a:r>
          </a:p>
          <a:p>
            <a:r>
              <a:rPr lang="en-US" dirty="0">
                <a:hlinkClick r:id="rId2"/>
              </a:rPr>
              <a:t>https://www.oecd.org/sti/ind/interconnected-economies-GVCs-synthesis.pdf</a:t>
            </a:r>
            <a:endParaRPr lang="en-US" dirty="0"/>
          </a:p>
          <a:p>
            <a:endParaRPr lang="en-US" dirty="0"/>
          </a:p>
          <a:p>
            <a:r>
              <a:rPr lang="en-US" dirty="0"/>
              <a:t>http://www.oecd.org/sti/sci-tech/oecdhandbookoneconomicglobalisationindicators.htm</a:t>
            </a:r>
          </a:p>
          <a:p>
            <a:endParaRPr lang="en-US" dirty="0"/>
          </a:p>
          <a:p>
            <a:endParaRPr lang="en-US" dirty="0"/>
          </a:p>
          <a:p>
            <a:pPr marL="0" indent="0">
              <a:buNone/>
            </a:pPr>
            <a:r>
              <a:rPr lang="en-US" dirty="0"/>
              <a:t>Further useful on line material:</a:t>
            </a:r>
          </a:p>
          <a:p>
            <a:endParaRPr lang="en-US" dirty="0"/>
          </a:p>
          <a:p>
            <a:endParaRPr lang="en-US" dirty="0"/>
          </a:p>
          <a:p>
            <a:r>
              <a:rPr lang="en-US" dirty="0"/>
              <a:t>DHL GLOBAL CONNECTEDNESS INDEX 2018</a:t>
            </a:r>
          </a:p>
          <a:p>
            <a:pPr marL="0" indent="0">
              <a:buNone/>
            </a:pPr>
            <a:r>
              <a:rPr lang="en-US" dirty="0">
                <a:hlinkClick r:id="rId3"/>
              </a:rPr>
              <a:t>https://www.logistics.dhl/content/dam/dhl/global/core/documents/pdf/glo-core-gci-2018-full-study.pdf</a:t>
            </a:r>
            <a:br>
              <a:rPr lang="en-US" dirty="0"/>
            </a:br>
            <a:r>
              <a:rPr lang="en-US" dirty="0"/>
              <a:t>       Yale Global Center (http://yaleglobal.yale.edu/about/history.jsp)</a:t>
            </a:r>
          </a:p>
          <a:p>
            <a:r>
              <a:rPr lang="en-US" dirty="0"/>
              <a:t>Globalization 101  ( </a:t>
            </a:r>
            <a:r>
              <a:rPr lang="en-US" u="sng" dirty="0">
                <a:hlinkClick r:id="rId4"/>
              </a:rPr>
              <a:t>www.globalization101.org</a:t>
            </a:r>
            <a:r>
              <a:rPr lang="en-US" u="sng" dirty="0"/>
              <a:t>)</a:t>
            </a:r>
            <a:endParaRPr lang="en-US" dirty="0"/>
          </a:p>
        </p:txBody>
      </p:sp>
    </p:spTree>
    <p:extLst>
      <p:ext uri="{BB962C8B-B14F-4D97-AF65-F5344CB8AC3E}">
        <p14:creationId xmlns:p14="http://schemas.microsoft.com/office/powerpoint/2010/main" val="12029466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en-GB" dirty="0"/>
            </a:br>
            <a:r>
              <a:rPr lang="en-GB" sz="3100" dirty="0">
                <a:solidFill>
                  <a:srgbClr val="FF0000"/>
                </a:solidFill>
              </a:rPr>
              <a:t>How Does Globalization Affect National Sovereignty? </a:t>
            </a:r>
          </a:p>
        </p:txBody>
      </p:sp>
      <p:sp>
        <p:nvSpPr>
          <p:cNvPr id="3" name="Segnaposto contenuto 2"/>
          <p:cNvSpPr>
            <a:spLocks noGrp="1"/>
          </p:cNvSpPr>
          <p:nvPr>
            <p:ph idx="1"/>
          </p:nvPr>
        </p:nvSpPr>
        <p:spPr/>
        <p:txBody>
          <a:bodyPr>
            <a:normAutofit fontScale="85000" lnSpcReduction="10000"/>
          </a:bodyPr>
          <a:lstStyle/>
          <a:p>
            <a:r>
              <a:rPr lang="en-GB" dirty="0"/>
              <a:t>Is today’s global economy shifting economic power away from national governments toward supranational organizations like the WTO, the EU, and the UN? </a:t>
            </a:r>
          </a:p>
          <a:p>
            <a:r>
              <a:rPr lang="en-GB" dirty="0"/>
              <a:t>Critics argue that unelected bureaucrats have the power to impose policies on the democratically elected governments of nation-states </a:t>
            </a:r>
          </a:p>
          <a:p>
            <a:r>
              <a:rPr lang="en-GB" dirty="0"/>
              <a:t>Supporters claim that the power of these organizations is limited to what nation-states agree to grant </a:t>
            </a:r>
          </a:p>
          <a:p>
            <a:pPr marL="0" indent="0">
              <a:buNone/>
            </a:pPr>
            <a:endParaRPr lang="en-GB" dirty="0"/>
          </a:p>
          <a:p>
            <a:pPr marL="0" indent="0">
              <a:buNone/>
            </a:pPr>
            <a:r>
              <a:rPr lang="en-GB" dirty="0">
                <a:sym typeface="Wingdings" panose="05000000000000000000" pitchFamily="2" charset="2"/>
              </a:rPr>
              <a:t>	</a:t>
            </a:r>
            <a:r>
              <a:rPr lang="en-GB" sz="2800" dirty="0"/>
              <a:t>the power of the organizations lies in their ability to   	get countries to agree to follow certain actions</a:t>
            </a:r>
          </a:p>
          <a:p>
            <a:endParaRPr lang="en-GB" dirty="0"/>
          </a:p>
          <a:p>
            <a:pPr marL="0" indent="0">
              <a:buNone/>
            </a:pPr>
            <a:endParaRPr lang="en-GB" dirty="0"/>
          </a:p>
        </p:txBody>
      </p:sp>
    </p:spTree>
    <p:extLst>
      <p:ext uri="{BB962C8B-B14F-4D97-AF65-F5344CB8AC3E}">
        <p14:creationId xmlns:p14="http://schemas.microsoft.com/office/powerpoint/2010/main" val="262482791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solidFill>
                  <a:srgbClr val="FF0000"/>
                </a:solidFill>
              </a:rPr>
              <a:t>MNCs</a:t>
            </a:r>
            <a:r>
              <a:rPr lang="it-IT" dirty="0">
                <a:solidFill>
                  <a:srgbClr val="FF0000"/>
                </a:solidFill>
              </a:rPr>
              <a:t> and the </a:t>
            </a:r>
            <a:r>
              <a:rPr lang="it-IT" dirty="0" err="1">
                <a:solidFill>
                  <a:srgbClr val="FF0000"/>
                </a:solidFill>
              </a:rPr>
              <a:t>Nation</a:t>
            </a:r>
            <a:r>
              <a:rPr lang="it-IT" dirty="0">
                <a:solidFill>
                  <a:srgbClr val="FF0000"/>
                </a:solidFill>
              </a:rPr>
              <a:t> </a:t>
            </a:r>
            <a:r>
              <a:rPr lang="it-IT" dirty="0" err="1">
                <a:solidFill>
                  <a:srgbClr val="FF0000"/>
                </a:solidFill>
              </a:rPr>
              <a:t>States</a:t>
            </a:r>
            <a:endParaRPr lang="en-GB" dirty="0">
              <a:solidFill>
                <a:srgbClr val="FF0000"/>
              </a:solidFill>
            </a:endParaRPr>
          </a:p>
        </p:txBody>
      </p:sp>
      <p:sp>
        <p:nvSpPr>
          <p:cNvPr id="3" name="Segnaposto contenuto 2"/>
          <p:cNvSpPr>
            <a:spLocks noGrp="1"/>
          </p:cNvSpPr>
          <p:nvPr>
            <p:ph idx="1"/>
          </p:nvPr>
        </p:nvSpPr>
        <p:spPr/>
        <p:txBody>
          <a:bodyPr>
            <a:normAutofit fontScale="85000" lnSpcReduction="20000"/>
          </a:bodyPr>
          <a:lstStyle/>
          <a:p>
            <a:r>
              <a:rPr lang="it-IT" sz="2000" dirty="0">
                <a:hlinkClick r:id="rId2"/>
              </a:rPr>
              <a:t>https://www.theguardian.com/business/2015/jun/10/obscure-legal-system-lets-corportations-sue-states-ttip-icsid</a:t>
            </a:r>
            <a:endParaRPr lang="it-IT" sz="2000" dirty="0"/>
          </a:p>
          <a:p>
            <a:r>
              <a:rPr lang="it-IT" sz="2000" dirty="0">
                <a:hlinkClick r:id="rId3"/>
              </a:rPr>
              <a:t>http://foreignpolicy.com/2016/03/15/these-25-companies-are-more-powerful-than-many-countries-multinational-corporate-wealth-power/</a:t>
            </a:r>
            <a:endParaRPr lang="it-IT" sz="2000" dirty="0"/>
          </a:p>
          <a:p>
            <a:r>
              <a:rPr lang="it-IT" sz="2000" dirty="0"/>
              <a:t>https://books.google.it/books?id=2exmVkg7nB0C&amp;pg=PA54&amp;lpg=PA54&amp;dq=big+companies+against+national+states&amp;source=bl&amp;ots=RuRU4QeN5t&amp;sig=0Ph_pP48gTNm3IeXktoy_vw8EMI&amp;hl=it&amp;sa=X&amp;ved=0ahUKEwidtcb0vtDXAhVNDOwKHcErAeg4ChDoAQhFMAU#v=onepage&amp;q=big%20companies%20against%20national%20states&amp;f=false</a:t>
            </a:r>
          </a:p>
          <a:p>
            <a:endParaRPr lang="it-IT" sz="2000"/>
          </a:p>
          <a:p>
            <a:r>
              <a:rPr lang="it-IT" sz="2000"/>
              <a:t>Rodrik</a:t>
            </a:r>
            <a:r>
              <a:rPr lang="it-IT" sz="2000" dirty="0"/>
              <a:t> </a:t>
            </a:r>
            <a:r>
              <a:rPr lang="it-IT" sz="2000" dirty="0" err="1"/>
              <a:t>argument</a:t>
            </a:r>
            <a:r>
              <a:rPr lang="it-IT" sz="2000" dirty="0"/>
              <a:t> on </a:t>
            </a:r>
            <a:r>
              <a:rPr lang="it-IT" sz="2000" dirty="0" err="1"/>
              <a:t>Globalization</a:t>
            </a:r>
            <a:r>
              <a:rPr lang="it-IT" sz="2000" dirty="0"/>
              <a:t> / National </a:t>
            </a:r>
            <a:r>
              <a:rPr lang="it-IT" sz="2000" dirty="0" err="1"/>
              <a:t>policies</a:t>
            </a:r>
            <a:r>
              <a:rPr lang="it-IT" sz="2000" dirty="0"/>
              <a:t> (I can trace some </a:t>
            </a:r>
            <a:r>
              <a:rPr lang="it-IT" sz="2000" dirty="0" err="1"/>
              <a:t>ppt</a:t>
            </a:r>
            <a:r>
              <a:rPr lang="it-IT" sz="2000" dirty="0"/>
              <a:t> with </a:t>
            </a:r>
            <a:r>
              <a:rPr lang="it-IT" sz="2000" dirty="0" err="1"/>
              <a:t>summaries</a:t>
            </a:r>
            <a:r>
              <a:rPr lang="it-IT" sz="2000" dirty="0"/>
              <a:t> of some </a:t>
            </a:r>
            <a:r>
              <a:rPr lang="it-IT" sz="2000" dirty="0" err="1"/>
              <a:t>chapters</a:t>
            </a:r>
            <a:r>
              <a:rPr lang="it-IT" sz="2000" dirty="0"/>
              <a:t>)</a:t>
            </a:r>
          </a:p>
          <a:p>
            <a:pPr marL="0" indent="0">
              <a:buNone/>
            </a:pPr>
            <a:endParaRPr lang="it-IT" sz="2000" dirty="0"/>
          </a:p>
          <a:p>
            <a:r>
              <a:rPr lang="it-IT" sz="2000" dirty="0"/>
              <a:t>http://banmarchive.org.uk/collections/soundings/07_61.pdf</a:t>
            </a:r>
          </a:p>
          <a:p>
            <a:endParaRPr lang="it-IT" sz="2000" dirty="0"/>
          </a:p>
          <a:p>
            <a:r>
              <a:rPr lang="en-GB" sz="2000" dirty="0">
                <a:hlinkClick r:id="rId4"/>
              </a:rPr>
              <a:t>http://faculty.washington.edu/aseem/BAP%20symposium.pdf</a:t>
            </a:r>
            <a:endParaRPr lang="en-GB" sz="2000" dirty="0"/>
          </a:p>
          <a:p>
            <a:endParaRPr lang="it-IT" sz="2000" dirty="0"/>
          </a:p>
          <a:p>
            <a:r>
              <a:rPr lang="en-GB" sz="2000" dirty="0"/>
              <a:t>http://www.epi.org/research/trade-and-globalization/</a:t>
            </a:r>
          </a:p>
        </p:txBody>
      </p:sp>
    </p:spTree>
    <p:extLst>
      <p:ext uri="{BB962C8B-B14F-4D97-AF65-F5344CB8AC3E}">
        <p14:creationId xmlns:p14="http://schemas.microsoft.com/office/powerpoint/2010/main" val="326289149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sz="1800" b="1" dirty="0" err="1">
                <a:solidFill>
                  <a:srgbClr val="FF0000"/>
                </a:solidFill>
              </a:rPr>
              <a:t>Appendix</a:t>
            </a:r>
            <a:r>
              <a:rPr lang="it-IT" sz="1800" b="1" dirty="0">
                <a:solidFill>
                  <a:srgbClr val="FF0000"/>
                </a:solidFill>
              </a:rPr>
              <a:t> on </a:t>
            </a:r>
            <a:r>
              <a:rPr lang="it-IT" sz="1800" b="1" dirty="0" err="1">
                <a:solidFill>
                  <a:srgbClr val="FF0000"/>
                </a:solidFill>
              </a:rPr>
              <a:t>MNCs</a:t>
            </a:r>
            <a:br>
              <a:rPr lang="it-IT" sz="1800" b="1" dirty="0">
                <a:solidFill>
                  <a:srgbClr val="FF0000"/>
                </a:solidFill>
              </a:rPr>
            </a:br>
            <a:br>
              <a:rPr lang="it-IT" sz="1800" b="1" dirty="0">
                <a:solidFill>
                  <a:srgbClr val="FF0000"/>
                </a:solidFill>
              </a:rPr>
            </a:br>
            <a:r>
              <a:rPr lang="it-IT" sz="1800" b="1" dirty="0"/>
              <a:t>THE CHARACTERISTICS OF MULTINATIONAL ENTERPRISES</a:t>
            </a:r>
            <a:br>
              <a:rPr lang="it-IT" sz="1800" b="1" dirty="0"/>
            </a:br>
            <a:r>
              <a:rPr lang="it-IT" sz="1800" b="1" dirty="0">
                <a:solidFill>
                  <a:srgbClr val="FF0000"/>
                </a:solidFill>
              </a:rPr>
              <a:t>OECD_Economic_Globaliz_Indicators2010</a:t>
            </a:r>
            <a:endParaRPr lang="it-IT" sz="1800" dirty="0">
              <a:solidFill>
                <a:srgbClr val="FF0000"/>
              </a:solidFill>
            </a:endParaRPr>
          </a:p>
        </p:txBody>
      </p:sp>
      <p:pic>
        <p:nvPicPr>
          <p:cNvPr id="20482"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1628800"/>
            <a:ext cx="505777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971600" y="4365104"/>
            <a:ext cx="6912768" cy="1477328"/>
          </a:xfrm>
          <a:prstGeom prst="rect">
            <a:avLst/>
          </a:prstGeom>
          <a:noFill/>
        </p:spPr>
        <p:txBody>
          <a:bodyPr wrap="square" rtlCol="0">
            <a:spAutoFit/>
          </a:bodyPr>
          <a:lstStyle/>
          <a:p>
            <a:r>
              <a:rPr lang="it-IT" dirty="0" err="1"/>
              <a:t>Evidence</a:t>
            </a:r>
            <a:r>
              <a:rPr lang="it-IT" dirty="0"/>
              <a:t> </a:t>
            </a:r>
            <a:r>
              <a:rPr lang="it-IT" dirty="0" err="1"/>
              <a:t>at</a:t>
            </a:r>
            <a:r>
              <a:rPr lang="it-IT" dirty="0"/>
              <a:t> the base of the New </a:t>
            </a:r>
            <a:r>
              <a:rPr lang="it-IT" dirty="0" err="1"/>
              <a:t>New</a:t>
            </a:r>
            <a:r>
              <a:rPr lang="it-IT" dirty="0"/>
              <a:t> </a:t>
            </a:r>
            <a:r>
              <a:rPr lang="it-IT" dirty="0" err="1"/>
              <a:t>Theory</a:t>
            </a:r>
            <a:r>
              <a:rPr lang="it-IT" dirty="0"/>
              <a:t>. </a:t>
            </a:r>
            <a:r>
              <a:rPr lang="it-IT" dirty="0" err="1"/>
              <a:t>What’s</a:t>
            </a:r>
            <a:r>
              <a:rPr lang="it-IT" dirty="0"/>
              <a:t> happening </a:t>
            </a:r>
            <a:r>
              <a:rPr lang="it-IT" dirty="0" err="1"/>
              <a:t>now</a:t>
            </a:r>
            <a:r>
              <a:rPr lang="it-IT" dirty="0"/>
              <a:t> in IT </a:t>
            </a:r>
            <a:r>
              <a:rPr lang="it-IT" dirty="0" err="1"/>
              <a:t>research</a:t>
            </a:r>
            <a:r>
              <a:rPr lang="it-IT" dirty="0"/>
              <a:t> </a:t>
            </a:r>
            <a:r>
              <a:rPr lang="it-IT" dirty="0" err="1"/>
              <a:t>stems</a:t>
            </a:r>
            <a:r>
              <a:rPr lang="it-IT" dirty="0"/>
              <a:t> from </a:t>
            </a:r>
            <a:r>
              <a:rPr lang="it-IT" dirty="0" err="1"/>
              <a:t>such</a:t>
            </a:r>
            <a:r>
              <a:rPr lang="it-IT" dirty="0"/>
              <a:t> </a:t>
            </a:r>
            <a:r>
              <a:rPr lang="it-IT" dirty="0" err="1"/>
              <a:t>evidence</a:t>
            </a:r>
            <a:r>
              <a:rPr lang="it-IT" dirty="0"/>
              <a:t>.</a:t>
            </a:r>
            <a:br>
              <a:rPr lang="it-IT" dirty="0"/>
            </a:br>
            <a:br>
              <a:rPr lang="it-IT" dirty="0"/>
            </a:br>
            <a:r>
              <a:rPr lang="de-DE" dirty="0"/>
              <a:t>(Bernard, Eaton, Jensen </a:t>
            </a:r>
            <a:r>
              <a:rPr lang="de-DE" dirty="0" err="1"/>
              <a:t>and</a:t>
            </a:r>
            <a:r>
              <a:rPr lang="de-DE" dirty="0"/>
              <a:t> </a:t>
            </a:r>
            <a:r>
              <a:rPr lang="de-DE" dirty="0" err="1"/>
              <a:t>Kortum</a:t>
            </a:r>
            <a:r>
              <a:rPr lang="de-DE" dirty="0"/>
              <a:t>, 2003; </a:t>
            </a:r>
            <a:r>
              <a:rPr lang="it-IT" dirty="0"/>
              <a:t>Bernard, Jensen, Redding and </a:t>
            </a:r>
            <a:r>
              <a:rPr lang="it-IT" dirty="0" err="1"/>
              <a:t>Schott</a:t>
            </a:r>
            <a:r>
              <a:rPr lang="it-IT" dirty="0"/>
              <a:t> 2006)</a:t>
            </a:r>
          </a:p>
        </p:txBody>
      </p:sp>
    </p:spTree>
    <p:extLst>
      <p:ext uri="{BB962C8B-B14F-4D97-AF65-F5344CB8AC3E}">
        <p14:creationId xmlns:p14="http://schemas.microsoft.com/office/powerpoint/2010/main" val="38299238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5805264"/>
            <a:ext cx="3289176" cy="89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5532692"/>
            <a:ext cx="3030860" cy="116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7518" y="25151"/>
            <a:ext cx="4528698" cy="550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311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457200"/>
            <a:ext cx="8229600" cy="1143000"/>
          </a:xfrm>
        </p:spPr>
        <p:txBody>
          <a:bodyPr>
            <a:normAutofit/>
          </a:bodyPr>
          <a:lstStyle/>
          <a:p>
            <a:r>
              <a:rPr lang="it-IT" sz="2800" dirty="0"/>
              <a:t>Class work </a:t>
            </a:r>
            <a:br>
              <a:rPr lang="it-IT" sz="2800" dirty="0"/>
            </a:br>
            <a:r>
              <a:rPr lang="it-IT" sz="2800" dirty="0"/>
              <a:t>(</a:t>
            </a:r>
            <a:r>
              <a:rPr lang="it-IT" sz="2800" dirty="0" err="1"/>
              <a:t>discussion</a:t>
            </a:r>
            <a:r>
              <a:rPr lang="it-IT" sz="2800" dirty="0"/>
              <a:t> of Dani </a:t>
            </a:r>
            <a:r>
              <a:rPr lang="it-IT" sz="2800" dirty="0" err="1"/>
              <a:t>Rodrik</a:t>
            </a:r>
            <a:r>
              <a:rPr lang="it-IT" sz="2800" dirty="0"/>
              <a:t> and </a:t>
            </a:r>
            <a:r>
              <a:rPr lang="it-IT" sz="2800" dirty="0" err="1"/>
              <a:t>Globalization</a:t>
            </a:r>
            <a:r>
              <a:rPr lang="it-IT" sz="2800" dirty="0"/>
              <a:t> </a:t>
            </a:r>
            <a:r>
              <a:rPr lang="it-IT" sz="2800" dirty="0" err="1"/>
              <a:t>material</a:t>
            </a:r>
            <a:r>
              <a:rPr lang="it-IT" sz="2800" dirty="0"/>
              <a:t>)</a:t>
            </a:r>
          </a:p>
        </p:txBody>
      </p:sp>
      <p:sp>
        <p:nvSpPr>
          <p:cNvPr id="3" name="Segnaposto contenuto 2"/>
          <p:cNvSpPr>
            <a:spLocks noGrp="1"/>
          </p:cNvSpPr>
          <p:nvPr>
            <p:ph idx="1"/>
          </p:nvPr>
        </p:nvSpPr>
        <p:spPr/>
        <p:txBody>
          <a:bodyPr>
            <a:normAutofit fontScale="40000" lnSpcReduction="20000"/>
          </a:bodyPr>
          <a:lstStyle/>
          <a:p>
            <a:pPr>
              <a:buNone/>
            </a:pPr>
            <a:endParaRPr lang="en-US" dirty="0"/>
          </a:p>
          <a:p>
            <a:pPr>
              <a:buNone/>
            </a:pPr>
            <a:r>
              <a:rPr lang="en-US" dirty="0"/>
              <a:t>3 chapters per week:</a:t>
            </a:r>
          </a:p>
          <a:p>
            <a:pPr>
              <a:buNone/>
            </a:pPr>
            <a:endParaRPr lang="en-US" dirty="0"/>
          </a:p>
          <a:p>
            <a:pPr>
              <a:buNone/>
            </a:pPr>
            <a:r>
              <a:rPr lang="en-US" dirty="0">
                <a:solidFill>
                  <a:schemeClr val="accent5">
                    <a:lumMod val="75000"/>
                  </a:schemeClr>
                </a:solidFill>
              </a:rPr>
              <a:t>12 March:    Chapters 1-2 Rodrick  and Chapter 2 Globalization report</a:t>
            </a:r>
            <a:endParaRPr lang="en-US" dirty="0"/>
          </a:p>
          <a:p>
            <a:pPr>
              <a:buNone/>
            </a:pPr>
            <a:endParaRPr lang="en-US" dirty="0">
              <a:solidFill>
                <a:schemeClr val="accent6">
                  <a:lumMod val="75000"/>
                </a:schemeClr>
              </a:solidFill>
            </a:endParaRPr>
          </a:p>
          <a:p>
            <a:pPr>
              <a:buNone/>
            </a:pPr>
            <a:r>
              <a:rPr lang="en-US" dirty="0">
                <a:solidFill>
                  <a:schemeClr val="accent6">
                    <a:lumMod val="75000"/>
                  </a:schemeClr>
                </a:solidFill>
              </a:rPr>
              <a:t>18 March: Chapters 3-4 Rodrick and Chapters 3-4 Globalization report</a:t>
            </a:r>
            <a:endParaRPr lang="en-US" dirty="0"/>
          </a:p>
          <a:p>
            <a:pPr>
              <a:buNone/>
            </a:pPr>
            <a:endParaRPr lang="en-US" dirty="0"/>
          </a:p>
          <a:p>
            <a:pPr>
              <a:buNone/>
            </a:pPr>
            <a:r>
              <a:rPr lang="en-US" dirty="0">
                <a:solidFill>
                  <a:schemeClr val="accent4">
                    <a:lumMod val="75000"/>
                  </a:schemeClr>
                </a:solidFill>
              </a:rPr>
              <a:t>19 March: Chapters 7-8- Rodrick and Chapter 5 Globalization Report</a:t>
            </a:r>
          </a:p>
          <a:p>
            <a:pPr>
              <a:buNone/>
            </a:pPr>
            <a:endParaRPr lang="en-US" dirty="0"/>
          </a:p>
          <a:p>
            <a:pPr>
              <a:buNone/>
            </a:pPr>
            <a:r>
              <a:rPr lang="en-US" dirty="0">
                <a:solidFill>
                  <a:schemeClr val="tx2">
                    <a:lumMod val="75000"/>
                  </a:schemeClr>
                </a:solidFill>
              </a:rPr>
              <a:t>25 March: Chapters 9-10-11 and Chapter 6 Globalization Report</a:t>
            </a:r>
            <a:endParaRPr lang="en-US" dirty="0"/>
          </a:p>
          <a:p>
            <a:pPr>
              <a:buNone/>
            </a:pPr>
            <a:endParaRPr lang="en-US" dirty="0"/>
          </a:p>
          <a:p>
            <a:pPr>
              <a:buNone/>
            </a:pPr>
            <a:endParaRPr lang="en-US" dirty="0"/>
          </a:p>
          <a:p>
            <a:pPr>
              <a:buNone/>
            </a:pPr>
            <a:r>
              <a:rPr lang="en-US" dirty="0"/>
              <a:t>	</a:t>
            </a:r>
            <a:r>
              <a:rPr lang="en-US" sz="4200" dirty="0"/>
              <a:t>Why is this book important?</a:t>
            </a:r>
          </a:p>
          <a:p>
            <a:pPr>
              <a:buNone/>
            </a:pPr>
            <a:r>
              <a:rPr lang="en-US" sz="4200" dirty="0"/>
              <a:t> </a:t>
            </a:r>
            <a:br>
              <a:rPr lang="en-US" sz="4200" dirty="0"/>
            </a:br>
            <a:r>
              <a:rPr lang="en-US" sz="4200" dirty="0"/>
              <a:t>This is about economics written for the wide public. It verifies many concepts of the manual in the real world.</a:t>
            </a:r>
            <a:br>
              <a:rPr lang="en-US" sz="4200" dirty="0"/>
            </a:br>
            <a:r>
              <a:rPr lang="en-US" sz="4200" dirty="0"/>
              <a:t>It talks about several different contexts; it talks about history; it talks about GOVERNANCE of a process. </a:t>
            </a:r>
            <a:br>
              <a:rPr lang="en-US" sz="4200" dirty="0"/>
            </a:br>
            <a:r>
              <a:rPr lang="en-US" sz="4200" dirty="0"/>
              <a:t>https://www.youtube.com/watch?v=Ctk73C3OOZ4</a:t>
            </a:r>
            <a:r>
              <a:rPr lang="en-US" dirty="0"/>
              <a:t>  </a:t>
            </a:r>
            <a:endParaRPr lang="it-IT" dirty="0"/>
          </a:p>
          <a:p>
            <a:pPr>
              <a:buNone/>
            </a:pPr>
            <a:endParaRPr lang="it-IT" dirty="0"/>
          </a:p>
          <a:p>
            <a:pPr>
              <a:buNone/>
            </a:pPr>
            <a:r>
              <a:rPr lang="en-GB" dirty="0"/>
              <a:t>Then there are your skills. Presenting and discussing to an audience.</a:t>
            </a:r>
          </a:p>
          <a:p>
            <a:pPr>
              <a:buNone/>
            </a:pPr>
            <a:endParaRPr lang="en-GB" dirty="0"/>
          </a:p>
          <a:p>
            <a:pPr>
              <a:buNone/>
            </a:pPr>
            <a:endParaRPr lang="en-GB" dirty="0"/>
          </a:p>
          <a:p>
            <a:pPr>
              <a:buNone/>
            </a:pPr>
            <a:endParaRPr lang="en-GB" dirty="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24635" y="476672"/>
            <a:ext cx="5022614" cy="59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140968"/>
            <a:ext cx="350520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31492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688" y="260648"/>
            <a:ext cx="5270342" cy="633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69521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88640"/>
            <a:ext cx="4752528" cy="62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15425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71588" y="1381125"/>
            <a:ext cx="6600825"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456782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44624"/>
            <a:ext cx="5322907" cy="640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4199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Report</a:t>
            </a:r>
            <a:endParaRPr lang="en-GB" dirty="0"/>
          </a:p>
        </p:txBody>
      </p:sp>
      <p:sp>
        <p:nvSpPr>
          <p:cNvPr id="3" name="Segnaposto contenuto 2"/>
          <p:cNvSpPr>
            <a:spLocks noGrp="1"/>
          </p:cNvSpPr>
          <p:nvPr>
            <p:ph idx="1"/>
          </p:nvPr>
        </p:nvSpPr>
        <p:spPr/>
        <p:txBody>
          <a:bodyPr/>
          <a:lstStyle/>
          <a:p>
            <a:pPr marL="0" indent="0">
              <a:lnSpc>
                <a:spcPct val="150000"/>
              </a:lnSpc>
              <a:spcBef>
                <a:spcPts val="0"/>
              </a:spcBef>
              <a:buNone/>
            </a:pPr>
            <a:r>
              <a:rPr lang="it-IT" sz="2000" dirty="0"/>
              <a:t>WTO: </a:t>
            </a:r>
            <a:r>
              <a:rPr lang="it-IT" sz="2000" dirty="0">
                <a:hlinkClick r:id="rId2"/>
              </a:rPr>
              <a:t>http://stat.wto.org/CountryProfiles/E28_e.htm</a:t>
            </a:r>
            <a:endParaRPr lang="it-IT" sz="2000" dirty="0"/>
          </a:p>
          <a:p>
            <a:pPr marL="0" indent="0">
              <a:lnSpc>
                <a:spcPct val="150000"/>
              </a:lnSpc>
              <a:spcBef>
                <a:spcPts val="0"/>
              </a:spcBef>
              <a:buNone/>
            </a:pPr>
            <a:r>
              <a:rPr lang="it-IT" sz="2000" dirty="0"/>
              <a:t>http://stat.wto.org/Home/WSDBHome.aspx?Language=E</a:t>
            </a:r>
          </a:p>
          <a:p>
            <a:pPr marL="0" indent="0">
              <a:lnSpc>
                <a:spcPct val="150000"/>
              </a:lnSpc>
              <a:spcBef>
                <a:spcPts val="0"/>
              </a:spcBef>
              <a:buNone/>
            </a:pPr>
            <a:r>
              <a:rPr lang="it-IT" sz="2000" dirty="0"/>
              <a:t>http://stat.wto.org/CountryProfile/WSDBCountryPFReporter.aspx?Language=EUNdata: </a:t>
            </a:r>
            <a:r>
              <a:rPr lang="it-IT" sz="2000" dirty="0">
                <a:hlinkClick r:id="rId3"/>
              </a:rPr>
              <a:t>http://data.un.org/CountryProfile.aspx</a:t>
            </a:r>
            <a:br>
              <a:rPr lang="it-IT" sz="2000" dirty="0"/>
            </a:br>
            <a:r>
              <a:rPr lang="it-IT" sz="2000" dirty="0"/>
              <a:t>World </a:t>
            </a:r>
            <a:r>
              <a:rPr lang="it-IT" sz="2000" dirty="0" err="1"/>
              <a:t>Bank</a:t>
            </a:r>
            <a:r>
              <a:rPr lang="it-IT" sz="2000" dirty="0"/>
              <a:t>: </a:t>
            </a:r>
            <a:r>
              <a:rPr lang="it-IT" sz="2000" dirty="0">
                <a:hlinkClick r:id="rId4"/>
              </a:rPr>
              <a:t>http://data.worldbank.org/data-catalog/country-profiles</a:t>
            </a:r>
            <a:endParaRPr lang="it-IT" sz="2000" dirty="0"/>
          </a:p>
          <a:p>
            <a:pPr marL="0" indent="0">
              <a:lnSpc>
                <a:spcPct val="150000"/>
              </a:lnSpc>
              <a:spcBef>
                <a:spcPts val="0"/>
              </a:spcBef>
              <a:buNone/>
            </a:pPr>
            <a:endParaRPr lang="it-IT" sz="2000" dirty="0"/>
          </a:p>
          <a:p>
            <a:pPr marL="0" indent="0">
              <a:lnSpc>
                <a:spcPct val="150000"/>
              </a:lnSpc>
              <a:spcBef>
                <a:spcPts val="0"/>
              </a:spcBef>
              <a:buNone/>
            </a:pPr>
            <a:r>
              <a:rPr lang="it-IT" sz="2000" dirty="0" err="1"/>
              <a:t>Main</a:t>
            </a:r>
            <a:r>
              <a:rPr lang="it-IT" sz="2000" dirty="0"/>
              <a:t> web </a:t>
            </a:r>
            <a:r>
              <a:rPr lang="it-IT" sz="2000" dirty="0" err="1"/>
              <a:t>material</a:t>
            </a:r>
            <a:r>
              <a:rPr lang="it-IT" sz="2000" dirty="0"/>
              <a:t> with </a:t>
            </a:r>
            <a:r>
              <a:rPr lang="it-IT" sz="2000" dirty="0" err="1"/>
              <a:t>interesting</a:t>
            </a:r>
            <a:r>
              <a:rPr lang="it-IT" sz="2000" dirty="0"/>
              <a:t> </a:t>
            </a:r>
            <a:r>
              <a:rPr lang="it-IT" sz="2000" dirty="0" err="1"/>
              <a:t>trade</a:t>
            </a:r>
            <a:r>
              <a:rPr lang="it-IT" sz="2000" dirty="0"/>
              <a:t> data </a:t>
            </a:r>
            <a:r>
              <a:rPr lang="it-IT" sz="2000" dirty="0" err="1"/>
              <a:t>visualization</a:t>
            </a:r>
            <a:r>
              <a:rPr lang="it-IT" sz="2000" dirty="0"/>
              <a:t>:  </a:t>
            </a:r>
            <a:br>
              <a:rPr lang="it-IT" sz="2000" dirty="0"/>
            </a:br>
            <a:r>
              <a:rPr lang="it-IT" sz="2000" dirty="0"/>
              <a:t>(https://comtrade.un.org/labs/)</a:t>
            </a:r>
          </a:p>
          <a:p>
            <a:pPr marL="0" indent="0">
              <a:lnSpc>
                <a:spcPct val="150000"/>
              </a:lnSpc>
              <a:spcBef>
                <a:spcPts val="0"/>
              </a:spcBef>
              <a:buNone/>
            </a:pPr>
            <a:r>
              <a:rPr lang="it-IT" sz="2000" dirty="0"/>
              <a:t>(https://www.wto.org/english/res_e/statis_e/statis_e.htm)</a:t>
            </a:r>
          </a:p>
          <a:p>
            <a:pPr marL="0" indent="0">
              <a:lnSpc>
                <a:spcPct val="150000"/>
              </a:lnSpc>
              <a:spcBef>
                <a:spcPts val="0"/>
              </a:spcBef>
              <a:buNone/>
            </a:pPr>
            <a:endParaRPr lang="it-IT" sz="2000" dirty="0"/>
          </a:p>
          <a:p>
            <a:pPr marL="0" indent="0">
              <a:lnSpc>
                <a:spcPct val="150000"/>
              </a:lnSpc>
              <a:spcBef>
                <a:spcPts val="0"/>
              </a:spcBef>
              <a:buNone/>
            </a:pPr>
            <a:endParaRPr lang="it-IT" dirty="0"/>
          </a:p>
          <a:p>
            <a:pPr marL="0" indent="0">
              <a:lnSpc>
                <a:spcPct val="150000"/>
              </a:lnSpc>
              <a:spcBef>
                <a:spcPts val="0"/>
              </a:spcBef>
              <a:buNone/>
            </a:pPr>
            <a:endParaRPr lang="it-IT" dirty="0"/>
          </a:p>
          <a:p>
            <a:pPr marL="0" indent="0">
              <a:lnSpc>
                <a:spcPct val="150000"/>
              </a:lnSpc>
              <a:spcBef>
                <a:spcPts val="0"/>
              </a:spcBef>
              <a:buNone/>
            </a:pPr>
            <a:endParaRPr lang="it-IT" dirty="0"/>
          </a:p>
          <a:p>
            <a:pPr marL="0" indent="0">
              <a:lnSpc>
                <a:spcPct val="150000"/>
              </a:lnSpc>
              <a:spcBef>
                <a:spcPts val="0"/>
              </a:spcBef>
              <a:buNone/>
            </a:pPr>
            <a:endParaRPr lang="it-IT" dirty="0"/>
          </a:p>
          <a:p>
            <a:pPr marL="0" indent="0">
              <a:lnSpc>
                <a:spcPct val="150000"/>
              </a:lnSpc>
              <a:spcBef>
                <a:spcPts val="0"/>
              </a:spcBef>
              <a:buNone/>
            </a:pPr>
            <a:endParaRPr lang="it-IT" dirty="0"/>
          </a:p>
          <a:p>
            <a:pPr marL="0" indent="0">
              <a:lnSpc>
                <a:spcPct val="150000"/>
              </a:lnSpc>
              <a:spcBef>
                <a:spcPts val="0"/>
              </a:spcBef>
              <a:buNone/>
            </a:pPr>
            <a:endParaRPr lang="it-IT" dirty="0"/>
          </a:p>
          <a:p>
            <a:endParaRPr lang="en-GB" dirty="0"/>
          </a:p>
        </p:txBody>
      </p:sp>
    </p:spTree>
    <p:extLst>
      <p:ext uri="{BB962C8B-B14F-4D97-AF65-F5344CB8AC3E}">
        <p14:creationId xmlns:p14="http://schemas.microsoft.com/office/powerpoint/2010/main" val="4175816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solidFill>
                  <a:srgbClr val="002060"/>
                </a:solidFill>
              </a:rPr>
              <a:t>Globalization</a:t>
            </a:r>
            <a:r>
              <a:rPr lang="it-IT" dirty="0">
                <a:solidFill>
                  <a:srgbClr val="002060"/>
                </a:solidFill>
              </a:rPr>
              <a:t> </a:t>
            </a:r>
            <a:r>
              <a:rPr lang="it-IT" dirty="0" err="1">
                <a:solidFill>
                  <a:srgbClr val="002060"/>
                </a:solidFill>
              </a:rPr>
              <a:t>process</a:t>
            </a:r>
            <a:br>
              <a:rPr lang="it-IT" dirty="0">
                <a:solidFill>
                  <a:srgbClr val="002060"/>
                </a:solidFill>
              </a:rPr>
            </a:br>
            <a:br>
              <a:rPr lang="it-IT" dirty="0">
                <a:solidFill>
                  <a:srgbClr val="002060"/>
                </a:solidFill>
              </a:rPr>
            </a:br>
            <a:br>
              <a:rPr lang="it-IT" dirty="0">
                <a:solidFill>
                  <a:srgbClr val="002060"/>
                </a:solidFill>
              </a:rPr>
            </a:br>
            <a:r>
              <a:rPr lang="it-IT" sz="2000" dirty="0">
                <a:solidFill>
                  <a:srgbClr val="002060"/>
                </a:solidFill>
              </a:rPr>
              <a:t>http://www.oecd-ilibrary.org/economics/economic-globalisation_9789264111905-en</a:t>
            </a:r>
          </a:p>
        </p:txBody>
      </p:sp>
      <p:sp>
        <p:nvSpPr>
          <p:cNvPr id="3" name="Segnaposto testo 2"/>
          <p:cNvSpPr>
            <a:spLocks noGrp="1"/>
          </p:cNvSpPr>
          <p:nvPr>
            <p:ph type="body" idx="1"/>
          </p:nvPr>
        </p:nvSpPr>
        <p:spPr>
          <a:xfrm>
            <a:off x="722313" y="908721"/>
            <a:ext cx="7772400" cy="1362075"/>
          </a:xfrm>
        </p:spPr>
        <p:txBody>
          <a:bodyPr>
            <a:normAutofit/>
          </a:bodyPr>
          <a:lstStyle/>
          <a:p>
            <a:r>
              <a:rPr lang="it-IT" sz="2400" dirty="0" err="1">
                <a:solidFill>
                  <a:srgbClr val="FF0000"/>
                </a:solidFill>
              </a:rPr>
              <a:t>What</a:t>
            </a:r>
            <a:r>
              <a:rPr lang="it-IT" sz="2400" dirty="0">
                <a:solidFill>
                  <a:srgbClr val="FF0000"/>
                </a:solidFill>
              </a:rPr>
              <a:t> are </a:t>
            </a:r>
            <a:r>
              <a:rPr lang="it-IT" sz="2400" dirty="0" err="1">
                <a:solidFill>
                  <a:srgbClr val="FF0000"/>
                </a:solidFill>
              </a:rPr>
              <a:t>we</a:t>
            </a:r>
            <a:r>
              <a:rPr lang="it-IT" sz="2400" dirty="0">
                <a:solidFill>
                  <a:srgbClr val="FF0000"/>
                </a:solidFill>
              </a:rPr>
              <a:t> </a:t>
            </a:r>
            <a:r>
              <a:rPr lang="it-IT" sz="2400" dirty="0" err="1">
                <a:solidFill>
                  <a:srgbClr val="FF0000"/>
                </a:solidFill>
              </a:rPr>
              <a:t>going</a:t>
            </a:r>
            <a:r>
              <a:rPr lang="it-IT" sz="2400" dirty="0">
                <a:solidFill>
                  <a:srgbClr val="FF0000"/>
                </a:solidFill>
              </a:rPr>
              <a:t> to talk </a:t>
            </a:r>
            <a:r>
              <a:rPr lang="it-IT" sz="2400" dirty="0" err="1">
                <a:solidFill>
                  <a:srgbClr val="FF0000"/>
                </a:solidFill>
              </a:rPr>
              <a:t>about</a:t>
            </a:r>
            <a:r>
              <a:rPr lang="it-IT" sz="2400" dirty="0">
                <a:solidFill>
                  <a:srgbClr val="FF0000"/>
                </a:solidFill>
              </a:rPr>
              <a:t> </a:t>
            </a:r>
            <a:r>
              <a:rPr lang="it-IT" sz="2400" dirty="0" err="1">
                <a:solidFill>
                  <a:srgbClr val="FF0000"/>
                </a:solidFill>
              </a:rPr>
              <a:t>here</a:t>
            </a:r>
            <a:r>
              <a:rPr lang="it-IT" sz="2400" dirty="0">
                <a:solidFill>
                  <a:srgbClr val="FF0000"/>
                </a:solidFill>
              </a:rPr>
              <a:t>?</a:t>
            </a:r>
          </a:p>
          <a:p>
            <a:endParaRPr lang="it-IT" sz="2400" dirty="0">
              <a:solidFill>
                <a:srgbClr val="FF0000"/>
              </a:solidFill>
            </a:endParaRPr>
          </a:p>
          <a:p>
            <a:endParaRPr lang="it-IT" sz="2400" dirty="0">
              <a:solidFill>
                <a:srgbClr val="FF0000"/>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5373216"/>
            <a:ext cx="6552728" cy="38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5288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solidFill>
                  <a:srgbClr val="FF0000"/>
                </a:solidFill>
              </a:rPr>
              <a:t>Actual</a:t>
            </a:r>
            <a:r>
              <a:rPr lang="it-IT" dirty="0">
                <a:solidFill>
                  <a:srgbClr val="FF0000"/>
                </a:solidFill>
              </a:rPr>
              <a:t> </a:t>
            </a:r>
            <a:r>
              <a:rPr lang="it-IT" dirty="0" err="1">
                <a:solidFill>
                  <a:srgbClr val="FF0000"/>
                </a:solidFill>
              </a:rPr>
              <a:t>Routes</a:t>
            </a:r>
            <a:endParaRPr lang="it-IT" dirty="0">
              <a:solidFill>
                <a:srgbClr val="FF0000"/>
              </a:solidFill>
            </a:endParaRPr>
          </a:p>
        </p:txBody>
      </p:sp>
      <p:sp>
        <p:nvSpPr>
          <p:cNvPr id="3" name="Segnaposto contenuto 2"/>
          <p:cNvSpPr>
            <a:spLocks noGrp="1"/>
          </p:cNvSpPr>
          <p:nvPr>
            <p:ph idx="1"/>
          </p:nvPr>
        </p:nvSpPr>
        <p:spPr/>
        <p:txBody>
          <a:bodyPr/>
          <a:lstStyle/>
          <a:p>
            <a:endParaRPr lang="it-IT" dirty="0"/>
          </a:p>
        </p:txBody>
      </p:sp>
      <p:pic>
        <p:nvPicPr>
          <p:cNvPr id="1026" name="Picture 2" descr="C:\Users\user\Desktop\Islands\Slides\Slides Roma Tre 2015\Figures\global-shipping-lanes-map.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447815"/>
            <a:ext cx="8136904" cy="4764689"/>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467544" y="6381328"/>
            <a:ext cx="4068452" cy="3600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t>https://www.shipmap.org/</a:t>
            </a:r>
          </a:p>
        </p:txBody>
      </p:sp>
    </p:spTree>
    <p:extLst>
      <p:ext uri="{BB962C8B-B14F-4D97-AF65-F5344CB8AC3E}">
        <p14:creationId xmlns:p14="http://schemas.microsoft.com/office/powerpoint/2010/main" val="1837557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solidFill>
                  <a:srgbClr val="FF0000"/>
                </a:solidFill>
              </a:rPr>
              <a:t>Brexit</a:t>
            </a:r>
            <a:endParaRPr lang="it-IT" dirty="0"/>
          </a:p>
        </p:txBody>
      </p:sp>
      <p:sp>
        <p:nvSpPr>
          <p:cNvPr id="3" name="Segnaposto contenuto 2"/>
          <p:cNvSpPr>
            <a:spLocks noGrp="1"/>
          </p:cNvSpPr>
          <p:nvPr>
            <p:ph idx="1"/>
          </p:nvPr>
        </p:nvSpPr>
        <p:spPr/>
        <p:txBody>
          <a:bodyPr/>
          <a:lstStyle/>
          <a:p>
            <a:pPr marL="0" indent="0">
              <a:buNone/>
            </a:pPr>
            <a:endParaRPr lang="it-IT" dirty="0"/>
          </a:p>
          <a:p>
            <a:pPr marL="0" indent="0">
              <a:buNone/>
            </a:pPr>
            <a:endParaRPr lang="it-IT" dirty="0"/>
          </a:p>
          <a:p>
            <a:pPr marL="0" indent="0">
              <a:buNone/>
            </a:pPr>
            <a:endParaRPr lang="it-IT" dirty="0"/>
          </a:p>
          <a:p>
            <a:pPr marL="0" indent="0">
              <a:buNone/>
            </a:pPr>
            <a:r>
              <a:rPr lang="it-IT" dirty="0"/>
              <a:t>			</a:t>
            </a:r>
            <a:r>
              <a:rPr lang="it-IT" dirty="0" err="1"/>
              <a:t>Brexit</a:t>
            </a:r>
            <a:r>
              <a:rPr lang="it-IT" dirty="0"/>
              <a:t>:</a:t>
            </a:r>
            <a:br>
              <a:rPr lang="it-IT" dirty="0"/>
            </a:br>
            <a:br>
              <a:rPr lang="it-IT" dirty="0"/>
            </a:br>
            <a:r>
              <a:rPr lang="it-IT" dirty="0" err="1"/>
              <a:t>Does</a:t>
            </a:r>
            <a:r>
              <a:rPr lang="it-IT" dirty="0"/>
              <a:t> </a:t>
            </a:r>
            <a:r>
              <a:rPr lang="it-IT" dirty="0" err="1"/>
              <a:t>it</a:t>
            </a:r>
            <a:r>
              <a:rPr lang="it-IT" dirty="0"/>
              <a:t> </a:t>
            </a:r>
            <a:r>
              <a:rPr lang="it-IT" dirty="0" err="1"/>
              <a:t>have</a:t>
            </a:r>
            <a:r>
              <a:rPr lang="it-IT" dirty="0"/>
              <a:t> </a:t>
            </a:r>
            <a:r>
              <a:rPr lang="it-IT" dirty="0" err="1"/>
              <a:t>sense</a:t>
            </a:r>
            <a:r>
              <a:rPr lang="it-IT" dirty="0"/>
              <a:t>? </a:t>
            </a:r>
          </a:p>
        </p:txBody>
      </p:sp>
      <p:pic>
        <p:nvPicPr>
          <p:cNvPr id="2050" name="Picture 2" descr="C:\Users\user\Desktop\Documents\Lezioni\Economia e Politica Internazionale\Globalization\Immagini\brex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93" y="1628800"/>
            <a:ext cx="3214643" cy="1800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user\Desktop\Documents\Lezioni\Economia e Politica Internazionale\Globalization\Immagini\Brexit - Tra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5830" y="1628800"/>
            <a:ext cx="4569410"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556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rmAutofit/>
          </a:bodyPr>
          <a:lstStyle/>
          <a:p>
            <a:pPr>
              <a:defRPr/>
            </a:pPr>
            <a:r>
              <a:rPr lang="en-GB" sz="2800" dirty="0">
                <a:solidFill>
                  <a:srgbClr val="FF0000"/>
                </a:solidFill>
              </a:rPr>
              <a:t>Production fragmentation: Boeing 787 Dreamliner</a:t>
            </a:r>
          </a:p>
        </p:txBody>
      </p:sp>
      <p:pic>
        <p:nvPicPr>
          <p:cNvPr id="9219" name="Picture 2"/>
          <p:cNvPicPr>
            <a:picLocks noGrp="1" noChangeAspect="1" noChangeArrowheads="1"/>
          </p:cNvPicPr>
          <p:nvPr>
            <p:ph idx="1"/>
          </p:nvPr>
        </p:nvPicPr>
        <p:blipFill>
          <a:blip r:embed="rId3" cstate="print"/>
          <a:srcRect l="20921" t="34557" r="21822" b="26637"/>
          <a:stretch>
            <a:fillRect/>
          </a:stretch>
        </p:blipFill>
        <p:spPr>
          <a:xfrm>
            <a:off x="723900" y="1798638"/>
            <a:ext cx="7696200" cy="3260725"/>
          </a:xfrm>
        </p:spPr>
      </p:pic>
      <p:sp>
        <p:nvSpPr>
          <p:cNvPr id="4" name="TextBox 3"/>
          <p:cNvSpPr txBox="1"/>
          <p:nvPr/>
        </p:nvSpPr>
        <p:spPr>
          <a:xfrm>
            <a:off x="0" y="6237288"/>
            <a:ext cx="3132138" cy="261937"/>
          </a:xfrm>
          <a:prstGeom prst="rect">
            <a:avLst/>
          </a:prstGeom>
          <a:noFill/>
        </p:spPr>
        <p:txBody>
          <a:bodyPr>
            <a:spAutoFit/>
          </a:bodyPr>
          <a:lstStyle/>
          <a:p>
            <a:pPr eaLnBrk="0" hangingPunct="0">
              <a:defRPr/>
            </a:pPr>
            <a:r>
              <a:rPr lang="en-GB" sz="1050" dirty="0">
                <a:cs typeface="+mn-cs"/>
              </a:rPr>
              <a:t>Source: www.newairplane.com</a:t>
            </a:r>
          </a:p>
        </p:txBody>
      </p:sp>
      <p:cxnSp>
        <p:nvCxnSpPr>
          <p:cNvPr id="9221" name="Straight Connector 6"/>
          <p:cNvCxnSpPr>
            <a:cxnSpLocks noChangeShapeType="1"/>
          </p:cNvCxnSpPr>
          <p:nvPr/>
        </p:nvCxnSpPr>
        <p:spPr bwMode="auto">
          <a:xfrm flipV="1">
            <a:off x="6804025" y="2060575"/>
            <a:ext cx="936625" cy="1152525"/>
          </a:xfrm>
          <a:prstGeom prst="line">
            <a:avLst/>
          </a:prstGeom>
          <a:noFill/>
          <a:ln w="9525" algn="ctr">
            <a:solidFill>
              <a:schemeClr val="accent2"/>
            </a:solidFill>
            <a:round/>
            <a:headEnd/>
            <a:tailEnd/>
          </a:ln>
        </p:spPr>
      </p:cxnSp>
      <p:sp>
        <p:nvSpPr>
          <p:cNvPr id="9222" name="TextBox 8"/>
          <p:cNvSpPr txBox="1">
            <a:spLocks noChangeArrowheads="1"/>
          </p:cNvSpPr>
          <p:nvPr/>
        </p:nvSpPr>
        <p:spPr bwMode="auto">
          <a:xfrm>
            <a:off x="6875463" y="1773238"/>
            <a:ext cx="2063750" cy="276225"/>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Escape slides: Air Cruisers (USA)</a:t>
            </a:r>
          </a:p>
        </p:txBody>
      </p:sp>
      <p:cxnSp>
        <p:nvCxnSpPr>
          <p:cNvPr id="9223" name="Straight Connector 9"/>
          <p:cNvCxnSpPr>
            <a:cxnSpLocks noChangeShapeType="1"/>
            <a:stCxn id="9224" idx="3"/>
          </p:cNvCxnSpPr>
          <p:nvPr/>
        </p:nvCxnSpPr>
        <p:spPr bwMode="auto">
          <a:xfrm flipV="1">
            <a:off x="1839913" y="3789363"/>
            <a:ext cx="500062" cy="230187"/>
          </a:xfrm>
          <a:prstGeom prst="line">
            <a:avLst/>
          </a:prstGeom>
          <a:noFill/>
          <a:ln w="9525" algn="ctr">
            <a:solidFill>
              <a:schemeClr val="accent2"/>
            </a:solidFill>
            <a:round/>
            <a:headEnd/>
            <a:tailEnd/>
          </a:ln>
        </p:spPr>
      </p:cxnSp>
      <p:sp>
        <p:nvSpPr>
          <p:cNvPr id="9224" name="TextBox 11"/>
          <p:cNvSpPr txBox="1">
            <a:spLocks noChangeArrowheads="1"/>
          </p:cNvSpPr>
          <p:nvPr/>
        </p:nvSpPr>
        <p:spPr bwMode="auto">
          <a:xfrm>
            <a:off x="250825" y="3789363"/>
            <a:ext cx="1589088" cy="46196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Horizontal Stabiliser:</a:t>
            </a:r>
          </a:p>
          <a:p>
            <a:pPr eaLnBrk="0" hangingPunct="0"/>
            <a:r>
              <a:rPr lang="en-GB" sz="1200">
                <a:solidFill>
                  <a:schemeClr val="accent2"/>
                </a:solidFill>
                <a:latin typeface="Arial Narrow" pitchFamily="34" charset="0"/>
              </a:rPr>
              <a:t>Alenia Aeronautica (Italy)</a:t>
            </a:r>
          </a:p>
        </p:txBody>
      </p:sp>
      <p:sp>
        <p:nvSpPr>
          <p:cNvPr id="9225" name="TextBox 12"/>
          <p:cNvSpPr txBox="1">
            <a:spLocks noChangeArrowheads="1"/>
          </p:cNvSpPr>
          <p:nvPr/>
        </p:nvSpPr>
        <p:spPr bwMode="auto">
          <a:xfrm>
            <a:off x="3419475" y="1484313"/>
            <a:ext cx="2544763" cy="27781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Centre fuselage: Alenia Aeronautica (Italy)</a:t>
            </a:r>
          </a:p>
        </p:txBody>
      </p:sp>
      <p:cxnSp>
        <p:nvCxnSpPr>
          <p:cNvPr id="9226" name="Straight Connector 14"/>
          <p:cNvCxnSpPr>
            <a:cxnSpLocks noChangeShapeType="1"/>
            <a:stCxn id="9225" idx="2"/>
          </p:cNvCxnSpPr>
          <p:nvPr/>
        </p:nvCxnSpPr>
        <p:spPr bwMode="auto">
          <a:xfrm>
            <a:off x="4692650" y="1762125"/>
            <a:ext cx="455613" cy="1379538"/>
          </a:xfrm>
          <a:prstGeom prst="line">
            <a:avLst/>
          </a:prstGeom>
          <a:noFill/>
          <a:ln w="9525" algn="ctr">
            <a:solidFill>
              <a:schemeClr val="accent2"/>
            </a:solidFill>
            <a:round/>
            <a:headEnd/>
            <a:tailEnd/>
          </a:ln>
        </p:spPr>
      </p:cxnSp>
      <p:sp>
        <p:nvSpPr>
          <p:cNvPr id="17" name="TextBox 16"/>
          <p:cNvSpPr txBox="1"/>
          <p:nvPr/>
        </p:nvSpPr>
        <p:spPr>
          <a:xfrm>
            <a:off x="6443663" y="5949950"/>
            <a:ext cx="2465387" cy="522288"/>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eaLnBrk="0" hangingPunct="0">
              <a:defRPr/>
            </a:pPr>
            <a:r>
              <a:rPr lang="en-GB" sz="1400" dirty="0">
                <a:solidFill>
                  <a:schemeClr val="accent2"/>
                </a:solidFill>
              </a:rPr>
              <a:t>Final assembly: Boeing</a:t>
            </a:r>
          </a:p>
          <a:p>
            <a:pPr eaLnBrk="0" hangingPunct="0">
              <a:defRPr/>
            </a:pPr>
            <a:r>
              <a:rPr lang="en-GB" sz="1400" dirty="0">
                <a:solidFill>
                  <a:schemeClr val="accent2"/>
                </a:solidFill>
              </a:rPr>
              <a:t>Commercial Airplanes (USA)</a:t>
            </a:r>
          </a:p>
        </p:txBody>
      </p:sp>
      <p:cxnSp>
        <p:nvCxnSpPr>
          <p:cNvPr id="9228" name="Straight Connector 17"/>
          <p:cNvCxnSpPr>
            <a:cxnSpLocks noChangeShapeType="1"/>
            <a:stCxn id="9229" idx="3"/>
          </p:cNvCxnSpPr>
          <p:nvPr/>
        </p:nvCxnSpPr>
        <p:spPr bwMode="auto">
          <a:xfrm>
            <a:off x="2043113" y="2292350"/>
            <a:ext cx="1089025" cy="631825"/>
          </a:xfrm>
          <a:prstGeom prst="line">
            <a:avLst/>
          </a:prstGeom>
          <a:noFill/>
          <a:ln w="9525" algn="ctr">
            <a:solidFill>
              <a:schemeClr val="accent2"/>
            </a:solidFill>
            <a:round/>
            <a:headEnd/>
            <a:tailEnd/>
          </a:ln>
        </p:spPr>
      </p:cxnSp>
      <p:sp>
        <p:nvSpPr>
          <p:cNvPr id="9229" name="TextBox 19"/>
          <p:cNvSpPr txBox="1">
            <a:spLocks noChangeArrowheads="1"/>
          </p:cNvSpPr>
          <p:nvPr/>
        </p:nvSpPr>
        <p:spPr bwMode="auto">
          <a:xfrm>
            <a:off x="250825" y="2060575"/>
            <a:ext cx="1792288" cy="46196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Vertical Stabiliser: Boeing</a:t>
            </a:r>
          </a:p>
          <a:p>
            <a:pPr eaLnBrk="0" hangingPunct="0"/>
            <a:r>
              <a:rPr lang="en-GB" sz="1200">
                <a:solidFill>
                  <a:schemeClr val="accent2"/>
                </a:solidFill>
                <a:latin typeface="Arial Narrow" pitchFamily="34" charset="0"/>
              </a:rPr>
              <a:t>Commercial Airplanes (USA)</a:t>
            </a:r>
          </a:p>
        </p:txBody>
      </p:sp>
      <p:cxnSp>
        <p:nvCxnSpPr>
          <p:cNvPr id="9230" name="Straight Connector 13"/>
          <p:cNvCxnSpPr>
            <a:cxnSpLocks noChangeShapeType="1"/>
          </p:cNvCxnSpPr>
          <p:nvPr/>
        </p:nvCxnSpPr>
        <p:spPr bwMode="auto">
          <a:xfrm flipH="1" flipV="1">
            <a:off x="4284663" y="4076700"/>
            <a:ext cx="161925" cy="1368425"/>
          </a:xfrm>
          <a:prstGeom prst="line">
            <a:avLst/>
          </a:prstGeom>
          <a:noFill/>
          <a:ln w="9525" algn="ctr">
            <a:solidFill>
              <a:schemeClr val="accent2"/>
            </a:solidFill>
            <a:round/>
            <a:headEnd/>
            <a:tailEnd/>
          </a:ln>
        </p:spPr>
      </p:cxnSp>
      <p:sp>
        <p:nvSpPr>
          <p:cNvPr id="9231" name="TextBox 18"/>
          <p:cNvSpPr txBox="1">
            <a:spLocks noChangeArrowheads="1"/>
          </p:cNvSpPr>
          <p:nvPr/>
        </p:nvSpPr>
        <p:spPr bwMode="auto">
          <a:xfrm>
            <a:off x="3708400" y="5445125"/>
            <a:ext cx="2468563" cy="831850"/>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Landing gear: Messier-Dowti (France)</a:t>
            </a:r>
          </a:p>
          <a:p>
            <a:pPr eaLnBrk="0" hangingPunct="0"/>
            <a:r>
              <a:rPr lang="en-GB" sz="1200">
                <a:solidFill>
                  <a:schemeClr val="accent2"/>
                </a:solidFill>
                <a:latin typeface="Arial Narrow" pitchFamily="34" charset="0"/>
              </a:rPr>
              <a:t>Electric brakes: Messier-Bugatti (France)</a:t>
            </a:r>
          </a:p>
          <a:p>
            <a:pPr eaLnBrk="0" hangingPunct="0"/>
            <a:r>
              <a:rPr lang="en-GB" sz="1200">
                <a:solidFill>
                  <a:schemeClr val="accent2"/>
                </a:solidFill>
                <a:latin typeface="Arial Narrow" pitchFamily="34" charset="0"/>
              </a:rPr>
              <a:t>Tires: Bridgestone Tires (Japan)</a:t>
            </a:r>
          </a:p>
          <a:p>
            <a:pPr eaLnBrk="0" hangingPunct="0"/>
            <a:endParaRPr lang="en-GB" sz="1200">
              <a:solidFill>
                <a:schemeClr val="accent2"/>
              </a:solidFill>
              <a:latin typeface="Arial Narrow" pitchFamily="34" charset="0"/>
            </a:endParaRPr>
          </a:p>
        </p:txBody>
      </p:sp>
      <p:sp>
        <p:nvSpPr>
          <p:cNvPr id="9232" name="TextBox 20"/>
          <p:cNvSpPr txBox="1">
            <a:spLocks noChangeArrowheads="1"/>
          </p:cNvSpPr>
          <p:nvPr/>
        </p:nvSpPr>
        <p:spPr bwMode="auto">
          <a:xfrm>
            <a:off x="5076825" y="2060575"/>
            <a:ext cx="1574800" cy="64611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Doors &amp; windows:</a:t>
            </a:r>
          </a:p>
          <a:p>
            <a:pPr eaLnBrk="0" hangingPunct="0"/>
            <a:r>
              <a:rPr lang="en-GB" sz="1200">
                <a:solidFill>
                  <a:schemeClr val="accent2"/>
                </a:solidFill>
                <a:latin typeface="Arial Narrow" pitchFamily="34" charset="0"/>
              </a:rPr>
              <a:t>Zodiac Aerospace (USA)</a:t>
            </a:r>
          </a:p>
          <a:p>
            <a:pPr eaLnBrk="0" hangingPunct="0"/>
            <a:r>
              <a:rPr lang="en-GB" sz="1200">
                <a:solidFill>
                  <a:schemeClr val="accent2"/>
                </a:solidFill>
                <a:latin typeface="Arial Narrow" pitchFamily="34" charset="0"/>
              </a:rPr>
              <a:t>PPG Aerospace (USA)</a:t>
            </a:r>
          </a:p>
        </p:txBody>
      </p:sp>
      <p:cxnSp>
        <p:nvCxnSpPr>
          <p:cNvPr id="9233" name="Straight Connector 22"/>
          <p:cNvCxnSpPr>
            <a:cxnSpLocks noChangeShapeType="1"/>
          </p:cNvCxnSpPr>
          <p:nvPr/>
        </p:nvCxnSpPr>
        <p:spPr bwMode="auto">
          <a:xfrm flipV="1">
            <a:off x="5724525" y="2708275"/>
            <a:ext cx="360363" cy="504825"/>
          </a:xfrm>
          <a:prstGeom prst="line">
            <a:avLst/>
          </a:prstGeom>
          <a:noFill/>
          <a:ln w="9525" algn="ctr">
            <a:solidFill>
              <a:schemeClr val="accent2"/>
            </a:solidFill>
            <a:round/>
            <a:headEnd/>
            <a:tailEnd/>
          </a:ln>
        </p:spPr>
      </p:cxnSp>
      <p:sp>
        <p:nvSpPr>
          <p:cNvPr id="9234" name="TextBox 23"/>
          <p:cNvSpPr txBox="1">
            <a:spLocks noChangeArrowheads="1"/>
          </p:cNvSpPr>
          <p:nvPr/>
        </p:nvSpPr>
        <p:spPr bwMode="auto">
          <a:xfrm>
            <a:off x="6372225" y="5084763"/>
            <a:ext cx="2676525" cy="831850"/>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Tools/Software: Dassault Systemes (France)</a:t>
            </a:r>
          </a:p>
          <a:p>
            <a:pPr eaLnBrk="0" hangingPunct="0"/>
            <a:r>
              <a:rPr lang="en-GB" sz="1200">
                <a:solidFill>
                  <a:schemeClr val="accent2"/>
                </a:solidFill>
                <a:latin typeface="Arial Narrow" pitchFamily="34" charset="0"/>
              </a:rPr>
              <a:t>Navigation: Honeywell (USA)</a:t>
            </a:r>
          </a:p>
          <a:p>
            <a:pPr eaLnBrk="0" hangingPunct="0"/>
            <a:r>
              <a:rPr lang="en-GB" sz="1200">
                <a:solidFill>
                  <a:schemeClr val="accent2"/>
                </a:solidFill>
                <a:latin typeface="Arial Narrow" pitchFamily="34" charset="0"/>
              </a:rPr>
              <a:t>Pilot control system: Rockwell Colins (USA)</a:t>
            </a:r>
          </a:p>
          <a:p>
            <a:pPr eaLnBrk="0" hangingPunct="0"/>
            <a:r>
              <a:rPr lang="en-GB" sz="1200">
                <a:solidFill>
                  <a:schemeClr val="accent2"/>
                </a:solidFill>
                <a:latin typeface="Arial Narrow" pitchFamily="34" charset="0"/>
              </a:rPr>
              <a:t>Wiring: Safran (France)</a:t>
            </a:r>
          </a:p>
        </p:txBody>
      </p:sp>
      <p:sp>
        <p:nvSpPr>
          <p:cNvPr id="9235" name="TextBox 24"/>
          <p:cNvSpPr txBox="1">
            <a:spLocks noChangeArrowheads="1"/>
          </p:cNvSpPr>
          <p:nvPr/>
        </p:nvSpPr>
        <p:spPr bwMode="auto">
          <a:xfrm>
            <a:off x="4572000" y="4437063"/>
            <a:ext cx="1824038" cy="46196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Centre wing box:</a:t>
            </a:r>
          </a:p>
          <a:p>
            <a:pPr eaLnBrk="0" hangingPunct="0"/>
            <a:r>
              <a:rPr lang="en-GB" sz="1200">
                <a:solidFill>
                  <a:schemeClr val="accent2"/>
                </a:solidFill>
                <a:latin typeface="Arial Narrow" pitchFamily="34" charset="0"/>
              </a:rPr>
              <a:t>Fuji Heavy Industries (Japan)</a:t>
            </a:r>
          </a:p>
        </p:txBody>
      </p:sp>
      <p:cxnSp>
        <p:nvCxnSpPr>
          <p:cNvPr id="9236" name="Straight Connector 26"/>
          <p:cNvCxnSpPr>
            <a:cxnSpLocks noChangeShapeType="1"/>
          </p:cNvCxnSpPr>
          <p:nvPr/>
        </p:nvCxnSpPr>
        <p:spPr bwMode="auto">
          <a:xfrm>
            <a:off x="5292725" y="4005263"/>
            <a:ext cx="0" cy="431800"/>
          </a:xfrm>
          <a:prstGeom prst="line">
            <a:avLst/>
          </a:prstGeom>
          <a:noFill/>
          <a:ln w="9525" algn="ctr">
            <a:solidFill>
              <a:schemeClr val="accent2"/>
            </a:solidFill>
            <a:round/>
            <a:headEnd/>
            <a:tailEnd/>
          </a:ln>
        </p:spPr>
      </p:cxnSp>
      <p:cxnSp>
        <p:nvCxnSpPr>
          <p:cNvPr id="9237" name="Straight Connector 28"/>
          <p:cNvCxnSpPr>
            <a:cxnSpLocks noChangeShapeType="1"/>
          </p:cNvCxnSpPr>
          <p:nvPr/>
        </p:nvCxnSpPr>
        <p:spPr bwMode="auto">
          <a:xfrm>
            <a:off x="6372225" y="4076700"/>
            <a:ext cx="287338" cy="576263"/>
          </a:xfrm>
          <a:prstGeom prst="line">
            <a:avLst/>
          </a:prstGeom>
          <a:noFill/>
          <a:ln w="9525" algn="ctr">
            <a:solidFill>
              <a:schemeClr val="accent2"/>
            </a:solidFill>
            <a:round/>
            <a:headEnd/>
            <a:tailEnd/>
          </a:ln>
        </p:spPr>
      </p:cxnSp>
      <p:sp>
        <p:nvSpPr>
          <p:cNvPr id="9238" name="TextBox 29"/>
          <p:cNvSpPr txBox="1">
            <a:spLocks noChangeArrowheads="1"/>
          </p:cNvSpPr>
          <p:nvPr/>
        </p:nvSpPr>
        <p:spPr bwMode="auto">
          <a:xfrm>
            <a:off x="6732588" y="4149725"/>
            <a:ext cx="1836737" cy="460375"/>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Engines: GE Engines (USA),</a:t>
            </a:r>
          </a:p>
          <a:p>
            <a:pPr eaLnBrk="0" hangingPunct="0"/>
            <a:r>
              <a:rPr lang="en-GB" sz="1200">
                <a:solidFill>
                  <a:schemeClr val="accent2"/>
                </a:solidFill>
                <a:latin typeface="Arial Narrow" pitchFamily="34" charset="0"/>
              </a:rPr>
              <a:t>Rolls Royce (UK)</a:t>
            </a:r>
          </a:p>
        </p:txBody>
      </p:sp>
      <p:sp>
        <p:nvSpPr>
          <p:cNvPr id="9239" name="TextBox 31"/>
          <p:cNvSpPr txBox="1">
            <a:spLocks noChangeArrowheads="1"/>
          </p:cNvSpPr>
          <p:nvPr/>
        </p:nvSpPr>
        <p:spPr bwMode="auto">
          <a:xfrm>
            <a:off x="611188" y="1196975"/>
            <a:ext cx="2778125" cy="46196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Wing box: Mitsubishi Heavy Industries (Japan)</a:t>
            </a:r>
          </a:p>
          <a:p>
            <a:pPr eaLnBrk="0" hangingPunct="0"/>
            <a:r>
              <a:rPr lang="en-GB" sz="1200">
                <a:solidFill>
                  <a:schemeClr val="accent2"/>
                </a:solidFill>
                <a:latin typeface="Arial Narrow" pitchFamily="34" charset="0"/>
              </a:rPr>
              <a:t>Wing ice protection: GKN Aerospace (UK)</a:t>
            </a:r>
          </a:p>
        </p:txBody>
      </p:sp>
      <p:cxnSp>
        <p:nvCxnSpPr>
          <p:cNvPr id="9240" name="Straight Connector 33"/>
          <p:cNvCxnSpPr>
            <a:cxnSpLocks noChangeShapeType="1"/>
            <a:endCxn id="9239" idx="2"/>
          </p:cNvCxnSpPr>
          <p:nvPr/>
        </p:nvCxnSpPr>
        <p:spPr bwMode="auto">
          <a:xfrm flipH="1" flipV="1">
            <a:off x="2000250" y="1658938"/>
            <a:ext cx="1995488" cy="1770062"/>
          </a:xfrm>
          <a:prstGeom prst="line">
            <a:avLst/>
          </a:prstGeom>
          <a:noFill/>
          <a:ln w="9525" algn="ctr">
            <a:solidFill>
              <a:schemeClr val="accent2"/>
            </a:solidFill>
            <a:round/>
            <a:headEnd/>
            <a:tailEnd/>
          </a:ln>
        </p:spPr>
      </p:cxnSp>
      <p:cxnSp>
        <p:nvCxnSpPr>
          <p:cNvPr id="9241" name="Straight Connector 35"/>
          <p:cNvCxnSpPr>
            <a:cxnSpLocks noChangeShapeType="1"/>
            <a:endCxn id="9238" idx="0"/>
          </p:cNvCxnSpPr>
          <p:nvPr/>
        </p:nvCxnSpPr>
        <p:spPr bwMode="auto">
          <a:xfrm>
            <a:off x="6875463" y="3789363"/>
            <a:ext cx="774700" cy="360362"/>
          </a:xfrm>
          <a:prstGeom prst="line">
            <a:avLst/>
          </a:prstGeom>
          <a:noFill/>
          <a:ln w="9525" algn="ctr">
            <a:solidFill>
              <a:schemeClr val="accent2"/>
            </a:solidFill>
            <a:round/>
            <a:headEnd/>
            <a:tailEnd/>
          </a:ln>
        </p:spPr>
      </p:cxnSp>
      <p:sp>
        <p:nvSpPr>
          <p:cNvPr id="9242" name="TextBox 39"/>
          <p:cNvSpPr txBox="1">
            <a:spLocks noChangeArrowheads="1"/>
          </p:cNvSpPr>
          <p:nvPr/>
        </p:nvSpPr>
        <p:spPr bwMode="auto">
          <a:xfrm>
            <a:off x="6588125" y="4652963"/>
            <a:ext cx="2038350" cy="27781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Engine nacelles: Goodrich (USA)</a:t>
            </a:r>
          </a:p>
        </p:txBody>
      </p:sp>
      <p:sp>
        <p:nvSpPr>
          <p:cNvPr id="9243" name="TextBox 40"/>
          <p:cNvSpPr txBox="1">
            <a:spLocks noChangeArrowheads="1"/>
          </p:cNvSpPr>
          <p:nvPr/>
        </p:nvSpPr>
        <p:spPr bwMode="auto">
          <a:xfrm>
            <a:off x="684213" y="4508500"/>
            <a:ext cx="1666875" cy="46196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Aux. power unit: Hamilton</a:t>
            </a:r>
          </a:p>
          <a:p>
            <a:pPr eaLnBrk="0" hangingPunct="0"/>
            <a:r>
              <a:rPr lang="en-GB" sz="1200">
                <a:solidFill>
                  <a:schemeClr val="accent2"/>
                </a:solidFill>
                <a:latin typeface="Arial Narrow" pitchFamily="34" charset="0"/>
              </a:rPr>
              <a:t>Sundstrand (USA)</a:t>
            </a:r>
          </a:p>
        </p:txBody>
      </p:sp>
      <p:cxnSp>
        <p:nvCxnSpPr>
          <p:cNvPr id="9244" name="Straight Connector 42"/>
          <p:cNvCxnSpPr>
            <a:cxnSpLocks noChangeShapeType="1"/>
          </p:cNvCxnSpPr>
          <p:nvPr/>
        </p:nvCxnSpPr>
        <p:spPr bwMode="auto">
          <a:xfrm flipH="1">
            <a:off x="2195513" y="3933825"/>
            <a:ext cx="792162" cy="647700"/>
          </a:xfrm>
          <a:prstGeom prst="line">
            <a:avLst/>
          </a:prstGeom>
          <a:noFill/>
          <a:ln w="9525" algn="ctr">
            <a:solidFill>
              <a:schemeClr val="accent2"/>
            </a:solidFill>
            <a:round/>
            <a:headEnd/>
            <a:tailEnd/>
          </a:ln>
        </p:spPr>
      </p:cxnSp>
      <p:cxnSp>
        <p:nvCxnSpPr>
          <p:cNvPr id="9245" name="Straight Connector 44"/>
          <p:cNvCxnSpPr>
            <a:cxnSpLocks noChangeShapeType="1"/>
          </p:cNvCxnSpPr>
          <p:nvPr/>
        </p:nvCxnSpPr>
        <p:spPr bwMode="auto">
          <a:xfrm flipV="1">
            <a:off x="7380288" y="2708275"/>
            <a:ext cx="504825" cy="360363"/>
          </a:xfrm>
          <a:prstGeom prst="line">
            <a:avLst/>
          </a:prstGeom>
          <a:noFill/>
          <a:ln w="9525" algn="ctr">
            <a:solidFill>
              <a:schemeClr val="accent2"/>
            </a:solidFill>
            <a:round/>
            <a:headEnd/>
            <a:tailEnd/>
          </a:ln>
        </p:spPr>
      </p:cxnSp>
      <p:sp>
        <p:nvSpPr>
          <p:cNvPr id="9246" name="TextBox 45"/>
          <p:cNvSpPr txBox="1">
            <a:spLocks noChangeArrowheads="1"/>
          </p:cNvSpPr>
          <p:nvPr/>
        </p:nvSpPr>
        <p:spPr bwMode="auto">
          <a:xfrm>
            <a:off x="7885113" y="2492375"/>
            <a:ext cx="1165225" cy="46196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Flight deck seats:</a:t>
            </a:r>
          </a:p>
          <a:p>
            <a:pPr eaLnBrk="0" hangingPunct="0"/>
            <a:r>
              <a:rPr lang="en-GB" sz="1200">
                <a:solidFill>
                  <a:schemeClr val="accent2"/>
                </a:solidFill>
                <a:latin typeface="Arial Narrow" pitchFamily="34" charset="0"/>
              </a:rPr>
              <a:t>Ipeco (UK)</a:t>
            </a:r>
          </a:p>
        </p:txBody>
      </p:sp>
      <p:sp>
        <p:nvSpPr>
          <p:cNvPr id="9247" name="TextBox 47"/>
          <p:cNvSpPr txBox="1">
            <a:spLocks noChangeArrowheads="1"/>
          </p:cNvSpPr>
          <p:nvPr/>
        </p:nvSpPr>
        <p:spPr bwMode="auto">
          <a:xfrm>
            <a:off x="3851275" y="2420938"/>
            <a:ext cx="1020763" cy="46196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Lavatories:</a:t>
            </a:r>
          </a:p>
          <a:p>
            <a:pPr eaLnBrk="0" hangingPunct="0"/>
            <a:r>
              <a:rPr lang="en-GB" sz="1200">
                <a:solidFill>
                  <a:schemeClr val="accent2"/>
                </a:solidFill>
                <a:latin typeface="Arial Narrow" pitchFamily="34" charset="0"/>
              </a:rPr>
              <a:t>Jamco (Japan)</a:t>
            </a:r>
          </a:p>
        </p:txBody>
      </p:sp>
      <p:cxnSp>
        <p:nvCxnSpPr>
          <p:cNvPr id="9248" name="Straight Connector 50"/>
          <p:cNvCxnSpPr>
            <a:cxnSpLocks noChangeShapeType="1"/>
          </p:cNvCxnSpPr>
          <p:nvPr/>
        </p:nvCxnSpPr>
        <p:spPr bwMode="auto">
          <a:xfrm>
            <a:off x="4427538" y="2852738"/>
            <a:ext cx="360362" cy="504825"/>
          </a:xfrm>
          <a:prstGeom prst="line">
            <a:avLst/>
          </a:prstGeom>
          <a:noFill/>
          <a:ln w="9525" algn="ctr">
            <a:solidFill>
              <a:schemeClr val="accent2"/>
            </a:solidFill>
            <a:round/>
            <a:headEnd/>
            <a:tailEnd/>
          </a:ln>
        </p:spPr>
      </p:cxnSp>
      <p:cxnSp>
        <p:nvCxnSpPr>
          <p:cNvPr id="9249" name="Straight Connector 57"/>
          <p:cNvCxnSpPr>
            <a:cxnSpLocks noChangeShapeType="1"/>
          </p:cNvCxnSpPr>
          <p:nvPr/>
        </p:nvCxnSpPr>
        <p:spPr bwMode="auto">
          <a:xfrm flipH="1">
            <a:off x="2771775" y="3933825"/>
            <a:ext cx="1152525" cy="1727200"/>
          </a:xfrm>
          <a:prstGeom prst="line">
            <a:avLst/>
          </a:prstGeom>
          <a:noFill/>
          <a:ln w="9525" algn="ctr">
            <a:solidFill>
              <a:schemeClr val="accent2"/>
            </a:solidFill>
            <a:round/>
            <a:headEnd/>
            <a:tailEnd/>
          </a:ln>
        </p:spPr>
      </p:cxnSp>
      <p:sp>
        <p:nvSpPr>
          <p:cNvPr id="9250" name="TextBox 58"/>
          <p:cNvSpPr txBox="1">
            <a:spLocks noChangeArrowheads="1"/>
          </p:cNvSpPr>
          <p:nvPr/>
        </p:nvSpPr>
        <p:spPr bwMode="auto">
          <a:xfrm>
            <a:off x="1042988" y="5661025"/>
            <a:ext cx="1860550" cy="27781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Cargo doors: Saab (Sweden)</a:t>
            </a:r>
          </a:p>
        </p:txBody>
      </p:sp>
      <p:sp>
        <p:nvSpPr>
          <p:cNvPr id="9251" name="TextBox 59"/>
          <p:cNvSpPr txBox="1">
            <a:spLocks noChangeArrowheads="1"/>
          </p:cNvSpPr>
          <p:nvPr/>
        </p:nvSpPr>
        <p:spPr bwMode="auto">
          <a:xfrm>
            <a:off x="6084888" y="1125538"/>
            <a:ext cx="2162175" cy="64611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Forward fuselage:</a:t>
            </a:r>
          </a:p>
          <a:p>
            <a:pPr eaLnBrk="0" hangingPunct="0"/>
            <a:r>
              <a:rPr lang="en-GB" sz="1200">
                <a:solidFill>
                  <a:schemeClr val="accent2"/>
                </a:solidFill>
                <a:latin typeface="Arial Narrow" pitchFamily="34" charset="0"/>
              </a:rPr>
              <a:t>Kawasaki Heavy Industries (Japan)</a:t>
            </a:r>
          </a:p>
          <a:p>
            <a:pPr eaLnBrk="0" hangingPunct="0"/>
            <a:r>
              <a:rPr lang="en-GB" sz="1200">
                <a:solidFill>
                  <a:schemeClr val="accent2"/>
                </a:solidFill>
                <a:latin typeface="Arial Narrow" pitchFamily="34" charset="0"/>
              </a:rPr>
              <a:t>Spirit Aerosystems (USA)</a:t>
            </a:r>
          </a:p>
        </p:txBody>
      </p:sp>
      <p:cxnSp>
        <p:nvCxnSpPr>
          <p:cNvPr id="9252" name="Straight Connector 63"/>
          <p:cNvCxnSpPr>
            <a:cxnSpLocks noChangeShapeType="1"/>
          </p:cNvCxnSpPr>
          <p:nvPr/>
        </p:nvCxnSpPr>
        <p:spPr bwMode="auto">
          <a:xfrm>
            <a:off x="6659563" y="1844675"/>
            <a:ext cx="0" cy="1079500"/>
          </a:xfrm>
          <a:prstGeom prst="line">
            <a:avLst/>
          </a:prstGeom>
          <a:noFill/>
          <a:ln w="9525" algn="ctr">
            <a:solidFill>
              <a:schemeClr val="accent2"/>
            </a:solidFill>
            <a:round/>
            <a:headEnd/>
            <a:tailEnd/>
          </a:ln>
        </p:spPr>
      </p:cxnSp>
      <p:sp>
        <p:nvSpPr>
          <p:cNvPr id="9253" name="TextBox 64"/>
          <p:cNvSpPr txBox="1">
            <a:spLocks noChangeArrowheads="1"/>
          </p:cNvSpPr>
          <p:nvPr/>
        </p:nvSpPr>
        <p:spPr bwMode="auto">
          <a:xfrm>
            <a:off x="107950" y="3213100"/>
            <a:ext cx="2022475" cy="46196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Raked wing tips: Korean Airlines</a:t>
            </a:r>
          </a:p>
          <a:p>
            <a:pPr eaLnBrk="0" hangingPunct="0"/>
            <a:r>
              <a:rPr lang="en-GB" sz="1200">
                <a:solidFill>
                  <a:schemeClr val="accent2"/>
                </a:solidFill>
                <a:latin typeface="Arial Narrow" pitchFamily="34" charset="0"/>
              </a:rPr>
              <a:t>Aerospace division (Korea)</a:t>
            </a:r>
          </a:p>
        </p:txBody>
      </p:sp>
      <p:cxnSp>
        <p:nvCxnSpPr>
          <p:cNvPr id="9254" name="Straight Connector 66"/>
          <p:cNvCxnSpPr>
            <a:cxnSpLocks noChangeShapeType="1"/>
            <a:endCxn id="9253" idx="0"/>
          </p:cNvCxnSpPr>
          <p:nvPr/>
        </p:nvCxnSpPr>
        <p:spPr bwMode="auto">
          <a:xfrm flipH="1">
            <a:off x="1119188" y="2924175"/>
            <a:ext cx="284162" cy="288925"/>
          </a:xfrm>
          <a:prstGeom prst="line">
            <a:avLst/>
          </a:prstGeom>
          <a:noFill/>
          <a:ln w="9525" algn="ctr">
            <a:solidFill>
              <a:schemeClr val="accent2"/>
            </a:solidFill>
            <a:round/>
            <a:headEnd/>
            <a:tailEnd/>
          </a:ln>
        </p:spPr>
      </p:cxnSp>
      <p:sp>
        <p:nvSpPr>
          <p:cNvPr id="9255" name="TextBox 67"/>
          <p:cNvSpPr txBox="1">
            <a:spLocks noChangeArrowheads="1"/>
          </p:cNvSpPr>
          <p:nvPr/>
        </p:nvSpPr>
        <p:spPr bwMode="auto">
          <a:xfrm>
            <a:off x="7839075" y="3213100"/>
            <a:ext cx="1304925" cy="64611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Flight deck controls:</a:t>
            </a:r>
          </a:p>
          <a:p>
            <a:pPr eaLnBrk="0" hangingPunct="0"/>
            <a:r>
              <a:rPr lang="en-GB" sz="1200">
                <a:solidFill>
                  <a:schemeClr val="accent2"/>
                </a:solidFill>
                <a:latin typeface="Arial Narrow" pitchFamily="34" charset="0"/>
              </a:rPr>
              <a:t>Esterline (USA),</a:t>
            </a:r>
          </a:p>
          <a:p>
            <a:pPr eaLnBrk="0" hangingPunct="0"/>
            <a:r>
              <a:rPr lang="en-GB" sz="1200">
                <a:solidFill>
                  <a:schemeClr val="accent2"/>
                </a:solidFill>
                <a:latin typeface="Arial Narrow" pitchFamily="34" charset="0"/>
              </a:rPr>
              <a:t>Moog (USA)</a:t>
            </a:r>
          </a:p>
        </p:txBody>
      </p:sp>
      <p:cxnSp>
        <p:nvCxnSpPr>
          <p:cNvPr id="9256" name="Straight Connector 71"/>
          <p:cNvCxnSpPr>
            <a:cxnSpLocks noChangeShapeType="1"/>
          </p:cNvCxnSpPr>
          <p:nvPr/>
        </p:nvCxnSpPr>
        <p:spPr bwMode="auto">
          <a:xfrm>
            <a:off x="7524750" y="3213100"/>
            <a:ext cx="360363" cy="71438"/>
          </a:xfrm>
          <a:prstGeom prst="line">
            <a:avLst/>
          </a:prstGeom>
          <a:noFill/>
          <a:ln w="9525" algn="ctr">
            <a:solidFill>
              <a:schemeClr val="accent2"/>
            </a:solidFill>
            <a:round/>
            <a:headEnd/>
            <a:tailEnd/>
          </a:ln>
        </p:spPr>
      </p:cxnSp>
      <p:sp>
        <p:nvSpPr>
          <p:cNvPr id="9257" name="TextBox 74"/>
          <p:cNvSpPr txBox="1">
            <a:spLocks noChangeArrowheads="1"/>
          </p:cNvSpPr>
          <p:nvPr/>
        </p:nvSpPr>
        <p:spPr bwMode="auto">
          <a:xfrm>
            <a:off x="539750" y="5157788"/>
            <a:ext cx="2014538" cy="460375"/>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Passenger doors:</a:t>
            </a:r>
          </a:p>
          <a:p>
            <a:pPr eaLnBrk="0" hangingPunct="0"/>
            <a:r>
              <a:rPr lang="en-GB" sz="1200">
                <a:solidFill>
                  <a:schemeClr val="accent2"/>
                </a:solidFill>
                <a:latin typeface="Arial Narrow" pitchFamily="34" charset="0"/>
              </a:rPr>
              <a:t>Latécoère Aéroservices (France)</a:t>
            </a:r>
          </a:p>
        </p:txBody>
      </p:sp>
      <p:cxnSp>
        <p:nvCxnSpPr>
          <p:cNvPr id="9258" name="Straight Connector 76"/>
          <p:cNvCxnSpPr>
            <a:cxnSpLocks noChangeShapeType="1"/>
          </p:cNvCxnSpPr>
          <p:nvPr/>
        </p:nvCxnSpPr>
        <p:spPr bwMode="auto">
          <a:xfrm flipH="1">
            <a:off x="1979613" y="3860800"/>
            <a:ext cx="1584325" cy="1439863"/>
          </a:xfrm>
          <a:prstGeom prst="line">
            <a:avLst/>
          </a:prstGeom>
          <a:noFill/>
          <a:ln w="9525" algn="ctr">
            <a:solidFill>
              <a:schemeClr val="accent2"/>
            </a:solidFill>
            <a:round/>
            <a:headEnd/>
            <a:tailEnd/>
          </a:ln>
        </p:spPr>
      </p:cxnSp>
      <p:cxnSp>
        <p:nvCxnSpPr>
          <p:cNvPr id="9259" name="Straight Connector 83"/>
          <p:cNvCxnSpPr>
            <a:cxnSpLocks noChangeShapeType="1"/>
          </p:cNvCxnSpPr>
          <p:nvPr/>
        </p:nvCxnSpPr>
        <p:spPr bwMode="auto">
          <a:xfrm>
            <a:off x="6372225" y="5157788"/>
            <a:ext cx="0" cy="647700"/>
          </a:xfrm>
          <a:prstGeom prst="line">
            <a:avLst/>
          </a:prstGeom>
          <a:noFill/>
          <a:ln w="9525" algn="ctr">
            <a:solidFill>
              <a:schemeClr val="accent2"/>
            </a:solidFill>
            <a:round/>
            <a:headEnd/>
            <a:tailEnd/>
          </a:ln>
        </p:spPr>
      </p:cxnSp>
      <p:sp>
        <p:nvSpPr>
          <p:cNvPr id="9260" name="TextBox 85"/>
          <p:cNvSpPr txBox="1">
            <a:spLocks noChangeArrowheads="1"/>
          </p:cNvSpPr>
          <p:nvPr/>
        </p:nvSpPr>
        <p:spPr bwMode="auto">
          <a:xfrm>
            <a:off x="2268538" y="5949950"/>
            <a:ext cx="1343025" cy="460375"/>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Prepreg composites:</a:t>
            </a:r>
          </a:p>
          <a:p>
            <a:pPr eaLnBrk="0" hangingPunct="0"/>
            <a:r>
              <a:rPr lang="en-GB" sz="1200">
                <a:solidFill>
                  <a:schemeClr val="accent2"/>
                </a:solidFill>
                <a:latin typeface="Arial Narrow" pitchFamily="34" charset="0"/>
              </a:rPr>
              <a:t>Toray (Japan)</a:t>
            </a:r>
          </a:p>
        </p:txBody>
      </p:sp>
      <p:cxnSp>
        <p:nvCxnSpPr>
          <p:cNvPr id="9261" name="Straight Connector 87"/>
          <p:cNvCxnSpPr>
            <a:cxnSpLocks noChangeShapeType="1"/>
          </p:cNvCxnSpPr>
          <p:nvPr/>
        </p:nvCxnSpPr>
        <p:spPr bwMode="auto">
          <a:xfrm flipH="1">
            <a:off x="3059113" y="4076700"/>
            <a:ext cx="1008062" cy="1873250"/>
          </a:xfrm>
          <a:prstGeom prst="line">
            <a:avLst/>
          </a:prstGeom>
          <a:noFill/>
          <a:ln w="9525" algn="ctr">
            <a:solidFill>
              <a:schemeClr val="accent2"/>
            </a:solidFill>
            <a:round/>
            <a:headEnd/>
            <a:tailEnd/>
          </a:ln>
        </p:spPr>
      </p:cxnSp>
      <p:sp>
        <p:nvSpPr>
          <p:cNvPr id="9262" name="TextBox 88"/>
          <p:cNvSpPr txBox="1">
            <a:spLocks noChangeArrowheads="1"/>
          </p:cNvSpPr>
          <p:nvPr/>
        </p:nvSpPr>
        <p:spPr bwMode="auto">
          <a:xfrm>
            <a:off x="2771775" y="1844675"/>
            <a:ext cx="1830388" cy="461963"/>
          </a:xfrm>
          <a:prstGeom prst="rect">
            <a:avLst/>
          </a:prstGeom>
          <a:noFill/>
          <a:ln w="9525">
            <a:noFill/>
            <a:miter lim="800000"/>
            <a:headEnd/>
            <a:tailEnd/>
          </a:ln>
        </p:spPr>
        <p:txBody>
          <a:bodyPr wrap="none">
            <a:spAutoFit/>
          </a:bodyPr>
          <a:lstStyle/>
          <a:p>
            <a:pPr eaLnBrk="0" hangingPunct="0"/>
            <a:r>
              <a:rPr lang="en-GB" sz="1200" dirty="0">
                <a:solidFill>
                  <a:schemeClr val="accent2"/>
                </a:solidFill>
                <a:latin typeface="Arial Narrow" pitchFamily="34" charset="0"/>
              </a:rPr>
              <a:t>Rear fuselage:</a:t>
            </a:r>
          </a:p>
          <a:p>
            <a:pPr eaLnBrk="0" hangingPunct="0"/>
            <a:r>
              <a:rPr lang="en-GB" sz="1200" dirty="0">
                <a:solidFill>
                  <a:schemeClr val="accent2"/>
                </a:solidFill>
                <a:latin typeface="Arial Narrow" pitchFamily="34" charset="0"/>
              </a:rPr>
              <a:t>Boeing South Carolina (USA)</a:t>
            </a:r>
          </a:p>
        </p:txBody>
      </p:sp>
      <p:cxnSp>
        <p:nvCxnSpPr>
          <p:cNvPr id="9263" name="Straight Connector 92"/>
          <p:cNvCxnSpPr>
            <a:cxnSpLocks noChangeShapeType="1"/>
          </p:cNvCxnSpPr>
          <p:nvPr/>
        </p:nvCxnSpPr>
        <p:spPr bwMode="auto">
          <a:xfrm>
            <a:off x="3348038" y="2349500"/>
            <a:ext cx="719137" cy="1008063"/>
          </a:xfrm>
          <a:prstGeom prst="line">
            <a:avLst/>
          </a:prstGeom>
          <a:noFill/>
          <a:ln w="9525" algn="ctr">
            <a:solidFill>
              <a:schemeClr val="accent2"/>
            </a:solidFill>
            <a:round/>
            <a:headEnd/>
            <a:tailEnd/>
          </a:ln>
        </p:spPr>
      </p:cxnSp>
    </p:spTree>
    <p:extLst>
      <p:ext uri="{BB962C8B-B14F-4D97-AF65-F5344CB8AC3E}">
        <p14:creationId xmlns:p14="http://schemas.microsoft.com/office/powerpoint/2010/main" val="2636949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fontScale="90000"/>
          </a:bodyPr>
          <a:lstStyle/>
          <a:p>
            <a:pPr eaLnBrk="1" hangingPunct="1"/>
            <a:r>
              <a:rPr lang="it-IT" altLang="it-IT" dirty="0">
                <a:solidFill>
                  <a:srgbClr val="FF0000"/>
                </a:solidFill>
              </a:rPr>
              <a:t>I fondamenti del commercio mondiale</a:t>
            </a:r>
          </a:p>
        </p:txBody>
      </p:sp>
      <p:sp>
        <p:nvSpPr>
          <p:cNvPr id="45059" name="Rectangle 3"/>
          <p:cNvSpPr>
            <a:spLocks noGrp="1" noChangeArrowheads="1"/>
          </p:cNvSpPr>
          <p:nvPr>
            <p:ph idx="1"/>
          </p:nvPr>
        </p:nvSpPr>
        <p:spPr/>
        <p:txBody>
          <a:bodyPr>
            <a:normAutofit fontScale="85000" lnSpcReduction="10000"/>
          </a:bodyPr>
          <a:lstStyle/>
          <a:p>
            <a:pPr eaLnBrk="1" hangingPunct="1"/>
            <a:r>
              <a:rPr lang="it-IT" altLang="it-IT" dirty="0"/>
              <a:t>Quali sono i problemi dei dati di commercio bilaterale?</a:t>
            </a:r>
          </a:p>
          <a:p>
            <a:pPr lvl="1" eaLnBrk="1" hangingPunct="1"/>
            <a:r>
              <a:rPr lang="it-IT" altLang="it-IT" dirty="0"/>
              <a:t>Se alcuni input sono importati nel Paese, allora il valore aggiunto è inferiore al valore delle esportazioni.</a:t>
            </a:r>
          </a:p>
          <a:p>
            <a:pPr lvl="1" eaLnBrk="1" hangingPunct="1"/>
            <a:r>
              <a:rPr lang="it-IT" altLang="it-IT" dirty="0"/>
              <a:t>La bambola Barbie è prodotta con petrolio proveniente dall’Arabia Saudita, con plastica proveniente da Taiwan, capelli provenienti dal Giappone ed è assemblata in Cina.</a:t>
            </a:r>
          </a:p>
          <a:p>
            <a:pPr lvl="1" eaLnBrk="1" hangingPunct="1"/>
            <a:r>
              <a:rPr lang="it-IT" altLang="it-IT" dirty="0"/>
              <a:t>La bambola vale 2$ quando lascia la Cina, ma il valore aggiunto dalla forza lavoro cinese è di soli 35 centesimi.</a:t>
            </a:r>
          </a:p>
          <a:p>
            <a:pPr marL="457200" lvl="1" indent="0" eaLnBrk="1" hangingPunct="1">
              <a:buNone/>
            </a:pPr>
            <a:endParaRPr lang="it-IT" altLang="it-IT" dirty="0"/>
          </a:p>
          <a:p>
            <a:pPr lvl="1" eaLnBrk="1" hangingPunct="1"/>
            <a:r>
              <a:rPr lang="it-IT" altLang="it-IT" dirty="0"/>
              <a:t>Chi esporta la Barbie??? </a:t>
            </a:r>
            <a:br>
              <a:rPr lang="it-IT" altLang="it-IT" dirty="0"/>
            </a:br>
            <a:r>
              <a:rPr lang="it-IT" altLang="it-IT" dirty="0"/>
              <a:t>US nei dati….ma nei fatti</a:t>
            </a:r>
          </a:p>
        </p:txBody>
      </p:sp>
    </p:spTree>
    <p:extLst>
      <p:ext uri="{BB962C8B-B14F-4D97-AF65-F5344CB8AC3E}">
        <p14:creationId xmlns:p14="http://schemas.microsoft.com/office/powerpoint/2010/main" val="38793606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solidFill>
                  <a:srgbClr val="FF0000"/>
                </a:solidFill>
              </a:rPr>
              <a:t>Another important event: 2016</a:t>
            </a:r>
            <a:endParaRPr lang="it-IT" dirty="0"/>
          </a:p>
        </p:txBody>
      </p:sp>
      <p:sp>
        <p:nvSpPr>
          <p:cNvPr id="3" name="Segnaposto contenuto 2"/>
          <p:cNvSpPr>
            <a:spLocks noGrp="1"/>
          </p:cNvSpPr>
          <p:nvPr>
            <p:ph idx="1"/>
          </p:nvPr>
        </p:nvSpPr>
        <p:spPr/>
        <p:txBody>
          <a:bodyPr/>
          <a:lstStyle/>
          <a:p>
            <a:pPr marL="0" indent="0">
              <a:buNone/>
            </a:pPr>
            <a:r>
              <a:rPr lang="it-IT" dirty="0"/>
              <a:t>				      Trump </a:t>
            </a:r>
            <a:r>
              <a:rPr lang="it-IT" dirty="0" err="1"/>
              <a:t>is</a:t>
            </a:r>
            <a:r>
              <a:rPr lang="it-IT" dirty="0"/>
              <a:t> the </a:t>
            </a:r>
            <a:r>
              <a:rPr lang="it-IT" dirty="0" err="1"/>
              <a:t>new</a:t>
            </a:r>
            <a:r>
              <a:rPr lang="it-IT" dirty="0"/>
              <a:t> 						</a:t>
            </a:r>
            <a:r>
              <a:rPr lang="it-IT" dirty="0" err="1">
                <a:solidFill>
                  <a:schemeClr val="accent4">
                    <a:lumMod val="75000"/>
                  </a:schemeClr>
                </a:solidFill>
              </a:rPr>
              <a:t>@POTUS</a:t>
            </a:r>
            <a:endParaRPr lang="it-IT" dirty="0"/>
          </a:p>
          <a:p>
            <a:pPr marL="0" indent="0">
              <a:buNone/>
            </a:pPr>
            <a:endParaRPr lang="it-IT" dirty="0"/>
          </a:p>
          <a:p>
            <a:pPr marL="0" indent="0">
              <a:buNone/>
            </a:pPr>
            <a:endParaRPr lang="it-IT" dirty="0"/>
          </a:p>
          <a:p>
            <a:pPr marL="0" indent="0">
              <a:buNone/>
            </a:pPr>
            <a:endParaRPr lang="it-IT" dirty="0"/>
          </a:p>
        </p:txBody>
      </p:sp>
      <p:pic>
        <p:nvPicPr>
          <p:cNvPr id="2053" name="Picture 5" descr="C:\Users\user\Desktop\Documents\Lezioni\Economia e Politica Internazionale\Globalization\Immagini\Trump and job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57" y="1340768"/>
            <a:ext cx="4617151" cy="256829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user\Desktop\Documents\Lezioni\Economia e Politica Internazionale\Globalization\Immagini\Trump-Trad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25" y="4221088"/>
            <a:ext cx="4938449" cy="232397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user\Desktop\Documents\Lezioni\Economia e Politica Internazionale\Globalization\Immagini\Trump - Mexic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7228" y="3429000"/>
            <a:ext cx="4025900" cy="149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33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eaLnBrk="1" hangingPunct="1"/>
            <a:r>
              <a:rPr lang="it-IT" altLang="it-IT" dirty="0" err="1">
                <a:solidFill>
                  <a:srgbClr val="FF0000"/>
                </a:solidFill>
              </a:rPr>
              <a:t>Lot</a:t>
            </a:r>
            <a:r>
              <a:rPr lang="it-IT" altLang="it-IT" dirty="0">
                <a:solidFill>
                  <a:srgbClr val="FF0000"/>
                </a:solidFill>
              </a:rPr>
              <a:t>’s people </a:t>
            </a:r>
            <a:r>
              <a:rPr lang="it-IT" altLang="it-IT" dirty="0" err="1">
                <a:solidFill>
                  <a:srgbClr val="FF0000"/>
                </a:solidFill>
              </a:rPr>
              <a:t>worry</a:t>
            </a:r>
            <a:r>
              <a:rPr lang="it-IT" altLang="it-IT" dirty="0">
                <a:solidFill>
                  <a:srgbClr val="FF0000"/>
                </a:solidFill>
              </a:rPr>
              <a:t> (a </a:t>
            </a:r>
            <a:r>
              <a:rPr lang="it-IT" altLang="it-IT" dirty="0" err="1">
                <a:solidFill>
                  <a:srgbClr val="FF0000"/>
                </a:solidFill>
              </a:rPr>
              <a:t>lot</a:t>
            </a:r>
            <a:r>
              <a:rPr lang="it-IT" altLang="it-IT">
                <a:solidFill>
                  <a:srgbClr val="FF0000"/>
                </a:solidFill>
              </a:rPr>
              <a:t>!)</a:t>
            </a:r>
            <a:endParaRPr lang="it-IT" altLang="it-IT" dirty="0">
              <a:solidFill>
                <a:srgbClr val="FF0000"/>
              </a:solidFill>
            </a:endParaRPr>
          </a:p>
        </p:txBody>
      </p:sp>
      <p:sp>
        <p:nvSpPr>
          <p:cNvPr id="48131" name="Rectangle 3"/>
          <p:cNvSpPr>
            <a:spLocks noGrp="1" noChangeArrowheads="1"/>
          </p:cNvSpPr>
          <p:nvPr>
            <p:ph idx="1"/>
          </p:nvPr>
        </p:nvSpPr>
        <p:spPr/>
        <p:txBody>
          <a:bodyPr>
            <a:normAutofit/>
          </a:bodyPr>
          <a:lstStyle/>
          <a:p>
            <a:pPr eaLnBrk="1" hangingPunct="1"/>
            <a:r>
              <a:rPr lang="it-IT" altLang="it-IT" sz="2800" dirty="0" err="1"/>
              <a:t>Why</a:t>
            </a:r>
            <a:r>
              <a:rPr lang="it-IT" altLang="it-IT" sz="2800" dirty="0"/>
              <a:t> </a:t>
            </a:r>
            <a:r>
              <a:rPr lang="it-IT" altLang="it-IT" sz="2800" dirty="0" err="1"/>
              <a:t>trade</a:t>
            </a:r>
            <a:r>
              <a:rPr lang="it-IT" altLang="it-IT" sz="2800" dirty="0"/>
              <a:t> </a:t>
            </a:r>
            <a:r>
              <a:rPr lang="it-IT" altLang="it-IT" sz="2800" dirty="0" err="1"/>
              <a:t>has</a:t>
            </a:r>
            <a:r>
              <a:rPr lang="it-IT" altLang="it-IT" sz="2800" dirty="0"/>
              <a:t> </a:t>
            </a:r>
            <a:r>
              <a:rPr lang="it-IT" altLang="it-IT" sz="2800" dirty="0" err="1"/>
              <a:t>become</a:t>
            </a:r>
            <a:r>
              <a:rPr lang="it-IT" altLang="it-IT" sz="2800" dirty="0"/>
              <a:t> </a:t>
            </a:r>
            <a:r>
              <a:rPr lang="it-IT" altLang="it-IT" sz="2800" dirty="0" err="1"/>
              <a:t>such</a:t>
            </a:r>
            <a:r>
              <a:rPr lang="it-IT" altLang="it-IT" sz="2800" dirty="0"/>
              <a:t> </a:t>
            </a:r>
            <a:r>
              <a:rPr lang="it-IT" altLang="it-IT" sz="2800" dirty="0" err="1"/>
              <a:t>an</a:t>
            </a:r>
            <a:r>
              <a:rPr lang="it-IT" altLang="it-IT" sz="2800" dirty="0"/>
              <a:t> </a:t>
            </a:r>
            <a:r>
              <a:rPr lang="it-IT" altLang="it-IT" sz="2800" dirty="0" err="1"/>
              <a:t>important</a:t>
            </a:r>
            <a:r>
              <a:rPr lang="it-IT" altLang="it-IT" sz="2800" dirty="0"/>
              <a:t> </a:t>
            </a:r>
            <a:r>
              <a:rPr lang="it-IT" altLang="it-IT" sz="2800" dirty="0" err="1"/>
              <a:t>question</a:t>
            </a:r>
            <a:r>
              <a:rPr lang="it-IT" altLang="it-IT" sz="2800" dirty="0"/>
              <a:t>?</a:t>
            </a:r>
          </a:p>
          <a:p>
            <a:pPr lvl="1" eaLnBrk="1" hangingPunct="1"/>
            <a:r>
              <a:rPr lang="it-IT" altLang="it-IT" dirty="0" err="1"/>
              <a:t>Since</a:t>
            </a:r>
            <a:r>
              <a:rPr lang="it-IT" altLang="it-IT" dirty="0"/>
              <a:t> trade continue to </a:t>
            </a:r>
            <a:r>
              <a:rPr lang="it-IT" altLang="it-IT" dirty="0" err="1"/>
              <a:t>increase</a:t>
            </a:r>
            <a:r>
              <a:rPr lang="it-IT" altLang="it-IT" dirty="0"/>
              <a:t>, the </a:t>
            </a:r>
            <a:r>
              <a:rPr lang="it-IT" altLang="it-IT" dirty="0" err="1"/>
              <a:t>apparent</a:t>
            </a:r>
            <a:r>
              <a:rPr lang="it-IT" altLang="it-IT" dirty="0"/>
              <a:t> competitive pressure from China </a:t>
            </a:r>
            <a:r>
              <a:rPr lang="it-IT" altLang="it-IT" dirty="0" err="1"/>
              <a:t>worries</a:t>
            </a:r>
            <a:r>
              <a:rPr lang="it-IT" altLang="it-IT" dirty="0"/>
              <a:t> </a:t>
            </a:r>
            <a:r>
              <a:rPr lang="it-IT" altLang="it-IT" dirty="0" err="1"/>
              <a:t>lots</a:t>
            </a:r>
            <a:r>
              <a:rPr lang="it-IT" altLang="it-IT" dirty="0"/>
              <a:t> of people. </a:t>
            </a:r>
          </a:p>
          <a:p>
            <a:pPr lvl="1" eaLnBrk="1" hangingPunct="1"/>
            <a:r>
              <a:rPr lang="it-IT" altLang="it-IT" dirty="0"/>
              <a:t>How to use data </a:t>
            </a:r>
            <a:r>
              <a:rPr lang="it-IT" altLang="it-IT" dirty="0" err="1"/>
              <a:t>is</a:t>
            </a:r>
            <a:r>
              <a:rPr lang="it-IT" altLang="it-IT" dirty="0"/>
              <a:t> </a:t>
            </a:r>
            <a:r>
              <a:rPr lang="it-IT" altLang="it-IT" dirty="0" err="1"/>
              <a:t>crucially</a:t>
            </a:r>
            <a:r>
              <a:rPr lang="it-IT" altLang="it-IT" dirty="0"/>
              <a:t> </a:t>
            </a:r>
            <a:r>
              <a:rPr lang="it-IT" altLang="it-IT" dirty="0" err="1"/>
              <a:t>important</a:t>
            </a:r>
            <a:r>
              <a:rPr lang="it-IT" altLang="it-IT" dirty="0"/>
              <a:t>; </a:t>
            </a:r>
            <a:r>
              <a:rPr lang="it-IT" altLang="it-IT" dirty="0" err="1"/>
              <a:t>if</a:t>
            </a:r>
            <a:r>
              <a:rPr lang="it-IT" altLang="it-IT" dirty="0"/>
              <a:t> </a:t>
            </a:r>
            <a:r>
              <a:rPr lang="it-IT" altLang="it-IT" dirty="0" err="1"/>
              <a:t>we</a:t>
            </a:r>
            <a:r>
              <a:rPr lang="it-IT" altLang="it-IT" dirty="0"/>
              <a:t> </a:t>
            </a:r>
            <a:r>
              <a:rPr lang="it-IT" altLang="it-IT" dirty="0" err="1"/>
              <a:t>read</a:t>
            </a:r>
            <a:r>
              <a:rPr lang="it-IT" altLang="it-IT" dirty="0"/>
              <a:t> wrong the data ‘</a:t>
            </a:r>
            <a:r>
              <a:rPr lang="it-IT" altLang="it-IT" dirty="0" err="1"/>
              <a:t>poisoning</a:t>
            </a:r>
            <a:r>
              <a:rPr lang="it-IT" altLang="it-IT" dirty="0"/>
              <a:t>’ ‘</a:t>
            </a:r>
            <a:r>
              <a:rPr lang="it-IT" altLang="it-IT" dirty="0" err="1"/>
              <a:t>toxic</a:t>
            </a:r>
            <a:r>
              <a:rPr lang="it-IT" altLang="it-IT" dirty="0"/>
              <a:t>’ </a:t>
            </a:r>
            <a:r>
              <a:rPr lang="it-IT" altLang="it-IT" dirty="0" err="1"/>
              <a:t>discussions</a:t>
            </a:r>
            <a:r>
              <a:rPr lang="it-IT" altLang="it-IT" dirty="0"/>
              <a:t> can start.</a:t>
            </a:r>
          </a:p>
        </p:txBody>
      </p:sp>
    </p:spTree>
    <p:extLst>
      <p:ext uri="{BB962C8B-B14F-4D97-AF65-F5344CB8AC3E}">
        <p14:creationId xmlns:p14="http://schemas.microsoft.com/office/powerpoint/2010/main" val="1808830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67544" y="0"/>
            <a:ext cx="8229600" cy="908720"/>
          </a:xfrm>
        </p:spPr>
        <p:txBody>
          <a:bodyPr/>
          <a:lstStyle/>
          <a:p>
            <a:r>
              <a:rPr lang="it-IT" dirty="0">
                <a:solidFill>
                  <a:srgbClr val="FF0000"/>
                </a:solidFill>
              </a:rPr>
              <a:t>Benvenuti - Welcome</a:t>
            </a:r>
          </a:p>
        </p:txBody>
      </p:sp>
      <p:pic>
        <p:nvPicPr>
          <p:cNvPr id="20482" name="Picture 2" descr="C:\Users\user\Desktop\Documents\Lezioni\Economia Internazionale e dello sviluppo\Slides mie lezioni\2017-18\Sit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89947"/>
            <a:ext cx="8136904" cy="5763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463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92CF7E8-C0E4-43F4-9913-96E2BC3DF41A}"/>
              </a:ext>
            </a:extLst>
          </p:cNvPr>
          <p:cNvSpPr>
            <a:spLocks noGrp="1"/>
          </p:cNvSpPr>
          <p:nvPr>
            <p:ph type="title"/>
          </p:nvPr>
        </p:nvSpPr>
        <p:spPr/>
        <p:txBody>
          <a:bodyPr/>
          <a:lstStyle/>
          <a:p>
            <a:r>
              <a:rPr lang="it-IT" dirty="0" err="1"/>
              <a:t>Resourse</a:t>
            </a:r>
            <a:r>
              <a:rPr lang="it-IT" dirty="0"/>
              <a:t> on line</a:t>
            </a:r>
          </a:p>
        </p:txBody>
      </p:sp>
      <p:sp>
        <p:nvSpPr>
          <p:cNvPr id="3" name="Segnaposto contenuto 2">
            <a:extLst>
              <a:ext uri="{FF2B5EF4-FFF2-40B4-BE49-F238E27FC236}">
                <a16:creationId xmlns:a16="http://schemas.microsoft.com/office/drawing/2014/main" id="{36FCED71-0EEA-4213-86C8-7D86E85EABFE}"/>
              </a:ext>
            </a:extLst>
          </p:cNvPr>
          <p:cNvSpPr>
            <a:spLocks noGrp="1"/>
          </p:cNvSpPr>
          <p:nvPr>
            <p:ph idx="1"/>
          </p:nvPr>
        </p:nvSpPr>
        <p:spPr/>
        <p:txBody>
          <a:bodyPr/>
          <a:lstStyle/>
          <a:p>
            <a:r>
              <a:rPr lang="it-IT" dirty="0">
                <a:solidFill>
                  <a:srgbClr val="FF0000"/>
                </a:solidFill>
              </a:rPr>
              <a:t>https://www.khanacademy.org/test-prep/mcat/society-and-culture/demographics/v/globalization-theories</a:t>
            </a:r>
          </a:p>
          <a:p>
            <a:endParaRPr lang="it-IT" dirty="0"/>
          </a:p>
        </p:txBody>
      </p:sp>
    </p:spTree>
    <p:extLst>
      <p:ext uri="{BB962C8B-B14F-4D97-AF65-F5344CB8AC3E}">
        <p14:creationId xmlns:p14="http://schemas.microsoft.com/office/powerpoint/2010/main" val="3918104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solidFill>
                  <a:srgbClr val="FF0000"/>
                </a:solidFill>
              </a:rPr>
              <a:t> Jeffrey Sachs</a:t>
            </a:r>
            <a:br>
              <a:rPr lang="it-IT" dirty="0">
                <a:solidFill>
                  <a:srgbClr val="FF0000"/>
                </a:solidFill>
              </a:rPr>
            </a:br>
            <a:r>
              <a:rPr lang="en-GB" sz="2700" dirty="0">
                <a:solidFill>
                  <a:srgbClr val="FF0000"/>
                </a:solidFill>
              </a:rPr>
              <a:t>Doubts</a:t>
            </a:r>
            <a:r>
              <a:rPr lang="it-IT" sz="2700" dirty="0">
                <a:solidFill>
                  <a:srgbClr val="FF0000"/>
                </a:solidFill>
              </a:rPr>
              <a:t> on </a:t>
            </a:r>
            <a:r>
              <a:rPr lang="it-IT" sz="2700" dirty="0" err="1">
                <a:solidFill>
                  <a:srgbClr val="FF0000"/>
                </a:solidFill>
              </a:rPr>
              <a:t>recently</a:t>
            </a:r>
            <a:r>
              <a:rPr lang="it-IT" sz="2700" dirty="0">
                <a:solidFill>
                  <a:srgbClr val="FF0000"/>
                </a:solidFill>
              </a:rPr>
              <a:t> </a:t>
            </a:r>
            <a:r>
              <a:rPr lang="it-IT" sz="2700" dirty="0" err="1">
                <a:solidFill>
                  <a:srgbClr val="FF0000"/>
                </a:solidFill>
              </a:rPr>
              <a:t>discussed</a:t>
            </a:r>
            <a:r>
              <a:rPr lang="it-IT" sz="2700" dirty="0">
                <a:solidFill>
                  <a:srgbClr val="FF0000"/>
                </a:solidFill>
              </a:rPr>
              <a:t> global </a:t>
            </a:r>
            <a:r>
              <a:rPr lang="it-IT" sz="2700" dirty="0" err="1">
                <a:solidFill>
                  <a:srgbClr val="FF0000"/>
                </a:solidFill>
              </a:rPr>
              <a:t>trade</a:t>
            </a:r>
            <a:r>
              <a:rPr lang="it-IT" sz="2700" dirty="0">
                <a:solidFill>
                  <a:srgbClr val="FF0000"/>
                </a:solidFill>
              </a:rPr>
              <a:t> </a:t>
            </a:r>
            <a:r>
              <a:rPr lang="it-IT" sz="2700" dirty="0" err="1">
                <a:solidFill>
                  <a:srgbClr val="FF0000"/>
                </a:solidFill>
              </a:rPr>
              <a:t>agreements</a:t>
            </a:r>
            <a:endParaRPr lang="it-IT" sz="2700" dirty="0">
              <a:solidFill>
                <a:srgbClr val="FF0000"/>
              </a:solidFill>
            </a:endParaRPr>
          </a:p>
        </p:txBody>
      </p:sp>
      <p:pic>
        <p:nvPicPr>
          <p:cNvPr id="5122" name="Picture 2" descr="C:\Users\user\Desktop\Documents\Lezioni\Economia e Politica Internazionale\Globalization\Immagini\Jeffrey Sach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772816"/>
            <a:ext cx="7947025" cy="2887663"/>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CC433890-AC4E-4592-9032-EE8A77A1E269}"/>
              </a:ext>
            </a:extLst>
          </p:cNvPr>
          <p:cNvSpPr txBox="1"/>
          <p:nvPr/>
        </p:nvSpPr>
        <p:spPr>
          <a:xfrm>
            <a:off x="683568" y="5085184"/>
            <a:ext cx="7803009" cy="923330"/>
          </a:xfrm>
          <a:prstGeom prst="rect">
            <a:avLst/>
          </a:prstGeom>
          <a:noFill/>
        </p:spPr>
        <p:txBody>
          <a:bodyPr wrap="square" rtlCol="0">
            <a:spAutoFit/>
          </a:bodyPr>
          <a:lstStyle/>
          <a:p>
            <a:r>
              <a:rPr lang="it-IT" dirty="0" err="1"/>
              <a:t>What’s</a:t>
            </a:r>
            <a:r>
              <a:rPr lang="it-IT" dirty="0"/>
              <a:t> </a:t>
            </a:r>
            <a:r>
              <a:rPr lang="it-IT" dirty="0" err="1"/>
              <a:t>Globalization</a:t>
            </a:r>
            <a:r>
              <a:rPr lang="it-IT" dirty="0"/>
              <a:t>?</a:t>
            </a:r>
          </a:p>
          <a:p>
            <a:endParaRPr lang="it-IT" dirty="0"/>
          </a:p>
          <a:p>
            <a:r>
              <a:rPr lang="it-IT" dirty="0"/>
              <a:t>https://www.youtube.com/watch?v=JJ0nFD19eT8</a:t>
            </a:r>
          </a:p>
        </p:txBody>
      </p:sp>
    </p:spTree>
    <p:extLst>
      <p:ext uri="{BB962C8B-B14F-4D97-AF65-F5344CB8AC3E}">
        <p14:creationId xmlns:p14="http://schemas.microsoft.com/office/powerpoint/2010/main" val="2988551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solidFill>
                  <a:srgbClr val="FF0000"/>
                </a:solidFill>
              </a:rPr>
              <a:t>Interesting questions</a:t>
            </a:r>
          </a:p>
        </p:txBody>
      </p:sp>
      <p:sp>
        <p:nvSpPr>
          <p:cNvPr id="3" name="Segnaposto contenuto 2"/>
          <p:cNvSpPr>
            <a:spLocks noGrp="1"/>
          </p:cNvSpPr>
          <p:nvPr>
            <p:ph idx="1"/>
          </p:nvPr>
        </p:nvSpPr>
        <p:spPr/>
        <p:txBody>
          <a:bodyPr>
            <a:normAutofit fontScale="70000" lnSpcReduction="20000"/>
          </a:bodyPr>
          <a:lstStyle/>
          <a:p>
            <a:pPr marL="514350" indent="-514350">
              <a:buAutoNum type="arabicPeriod"/>
            </a:pPr>
            <a:r>
              <a:rPr lang="en-US" sz="2800" dirty="0"/>
              <a:t>Why do countries trade? (</a:t>
            </a:r>
            <a:r>
              <a:rPr lang="en-US" sz="2800" dirty="0">
                <a:solidFill>
                  <a:schemeClr val="accent4">
                    <a:lumMod val="50000"/>
                  </a:schemeClr>
                </a:solidFill>
              </a:rPr>
              <a:t>Old questions</a:t>
            </a:r>
            <a:r>
              <a:rPr lang="en-US" sz="2800" dirty="0"/>
              <a:t>)</a:t>
            </a:r>
          </a:p>
          <a:p>
            <a:pPr marL="514350" indent="-514350">
              <a:buAutoNum type="arabicPeriod"/>
            </a:pPr>
            <a:r>
              <a:rPr lang="en-US" sz="2800" dirty="0"/>
              <a:t>How gains from trade are distributed?</a:t>
            </a:r>
          </a:p>
          <a:p>
            <a:pPr marL="514350" indent="-514350">
              <a:buAutoNum type="arabicPeriod"/>
            </a:pPr>
            <a:r>
              <a:rPr lang="en-US" sz="2800" dirty="0"/>
              <a:t>Policies in the global market. Protectionism.</a:t>
            </a:r>
          </a:p>
          <a:p>
            <a:pPr marL="514350" indent="-514350">
              <a:buAutoNum type="arabicPeriod"/>
            </a:pPr>
            <a:r>
              <a:rPr lang="en-US" sz="2800" dirty="0"/>
              <a:t>Why do multinationals exist?</a:t>
            </a:r>
          </a:p>
          <a:p>
            <a:pPr marL="514350" indent="-514350">
              <a:buAutoNum type="arabicPeriod"/>
            </a:pPr>
            <a:r>
              <a:rPr lang="en-US" sz="2800" dirty="0"/>
              <a:t>Which are their main characteristics?</a:t>
            </a:r>
          </a:p>
          <a:p>
            <a:pPr marL="514350" indent="-514350">
              <a:buFont typeface="Arial" panose="020B0604020202020204" pitchFamily="34" charset="0"/>
              <a:buAutoNum type="arabicPeriod"/>
            </a:pPr>
            <a:r>
              <a:rPr lang="en-US" sz="2800" dirty="0"/>
              <a:t>Which institutions govern our globalization wave? IMF, WB. </a:t>
            </a:r>
          </a:p>
          <a:p>
            <a:pPr marL="514350" indent="-514350">
              <a:buFont typeface="Arial" panose="020B0604020202020204" pitchFamily="34" charset="0"/>
              <a:buAutoNum type="arabicPeriod"/>
            </a:pPr>
            <a:r>
              <a:rPr lang="en-US" sz="2800" dirty="0"/>
              <a:t>How do they regulate relations between countries?</a:t>
            </a:r>
          </a:p>
          <a:p>
            <a:pPr marL="514350" indent="-514350">
              <a:buFont typeface="Arial" panose="020B0604020202020204" pitchFamily="34" charset="0"/>
              <a:buAutoNum type="arabicPeriod"/>
            </a:pPr>
            <a:r>
              <a:rPr lang="en-US" sz="2800" dirty="0"/>
              <a:t>Measurement issues</a:t>
            </a:r>
          </a:p>
          <a:p>
            <a:pPr marL="514350" indent="-514350">
              <a:buFont typeface="Arial" panose="020B0604020202020204" pitchFamily="34" charset="0"/>
              <a:buAutoNum type="arabicPeriod"/>
            </a:pPr>
            <a:r>
              <a:rPr lang="en-US" sz="2800" dirty="0"/>
              <a:t>Phenomena which seem contrasting but connected:</a:t>
            </a:r>
          </a:p>
          <a:p>
            <a:pPr marL="0" indent="0">
              <a:buNone/>
            </a:pPr>
            <a:r>
              <a:rPr lang="en-US" sz="2800" dirty="0"/>
              <a:t>         global trade agreements (TTIP e TPP) and regional blocs:</a:t>
            </a:r>
          </a:p>
          <a:p>
            <a:pPr marL="0" indent="0">
              <a:buNone/>
            </a:pPr>
            <a:endParaRPr lang="en-US" sz="2800" dirty="0"/>
          </a:p>
          <a:p>
            <a:pPr marL="0" indent="0">
              <a:buNone/>
            </a:pPr>
            <a:r>
              <a:rPr lang="en-US" sz="2300" dirty="0">
                <a:solidFill>
                  <a:srgbClr val="FF0000"/>
                </a:solidFill>
              </a:rPr>
              <a:t>European Union</a:t>
            </a:r>
          </a:p>
          <a:p>
            <a:pPr marL="0" indent="0">
              <a:buNone/>
            </a:pPr>
            <a:r>
              <a:rPr lang="en-US" sz="2300" dirty="0">
                <a:solidFill>
                  <a:srgbClr val="FF0000"/>
                </a:solidFill>
              </a:rPr>
              <a:t>NAFTA </a:t>
            </a:r>
            <a:r>
              <a:rPr lang="en-US" sz="2300" dirty="0">
                <a:solidFill>
                  <a:schemeClr val="accent5">
                    <a:lumMod val="75000"/>
                  </a:schemeClr>
                </a:solidFill>
              </a:rPr>
              <a:t>(North American Free Trade Agreement – USA, Canada e </a:t>
            </a:r>
            <a:r>
              <a:rPr lang="en-US" sz="2300" dirty="0" err="1">
                <a:solidFill>
                  <a:schemeClr val="accent5">
                    <a:lumMod val="75000"/>
                  </a:schemeClr>
                </a:solidFill>
              </a:rPr>
              <a:t>Messico</a:t>
            </a:r>
            <a:r>
              <a:rPr lang="en-US" sz="2300" dirty="0">
                <a:solidFill>
                  <a:schemeClr val="accent5">
                    <a:lumMod val="75000"/>
                  </a:schemeClr>
                </a:solidFill>
              </a:rPr>
              <a:t>)</a:t>
            </a:r>
          </a:p>
          <a:p>
            <a:pPr marL="0" indent="0">
              <a:buNone/>
            </a:pPr>
            <a:r>
              <a:rPr lang="en-US" sz="2300" dirty="0">
                <a:solidFill>
                  <a:srgbClr val="FF0000"/>
                </a:solidFill>
              </a:rPr>
              <a:t>MERCOSUR</a:t>
            </a:r>
            <a:r>
              <a:rPr lang="en-US" sz="2300" dirty="0">
                <a:solidFill>
                  <a:schemeClr val="accent5">
                    <a:lumMod val="75000"/>
                  </a:schemeClr>
                </a:solidFill>
              </a:rPr>
              <a:t> (Argentina, </a:t>
            </a:r>
            <a:r>
              <a:rPr lang="en-US" sz="2300" dirty="0" err="1">
                <a:solidFill>
                  <a:schemeClr val="accent5">
                    <a:lumMod val="75000"/>
                  </a:schemeClr>
                </a:solidFill>
              </a:rPr>
              <a:t>Brasile</a:t>
            </a:r>
            <a:r>
              <a:rPr lang="en-US" sz="2300" dirty="0">
                <a:solidFill>
                  <a:schemeClr val="accent5">
                    <a:lumMod val="75000"/>
                  </a:schemeClr>
                </a:solidFill>
              </a:rPr>
              <a:t>, Paraguay e Uruguay + others)</a:t>
            </a:r>
          </a:p>
          <a:p>
            <a:pPr marL="0" indent="0">
              <a:buNone/>
            </a:pPr>
            <a:r>
              <a:rPr lang="en-US" sz="2300" dirty="0">
                <a:solidFill>
                  <a:srgbClr val="FF0000"/>
                </a:solidFill>
              </a:rPr>
              <a:t>ASEAN</a:t>
            </a:r>
            <a:r>
              <a:rPr lang="en-US" sz="2300" dirty="0">
                <a:solidFill>
                  <a:schemeClr val="accent5">
                    <a:lumMod val="75000"/>
                  </a:schemeClr>
                </a:solidFill>
              </a:rPr>
              <a:t> Free Trade Area (Association of South-East Asian Nations)</a:t>
            </a:r>
          </a:p>
          <a:p>
            <a:pPr marL="514350" indent="-514350">
              <a:buFont typeface="Arial" panose="020B0604020202020204" pitchFamily="34" charset="0"/>
              <a:buAutoNum type="arabicPeriod"/>
            </a:pPr>
            <a:endParaRPr lang="en-US" sz="2300" dirty="0"/>
          </a:p>
          <a:p>
            <a:pPr marL="514350" indent="-514350">
              <a:buAutoNum type="arabicPeriod"/>
            </a:pPr>
            <a:endParaRPr lang="en-US" dirty="0"/>
          </a:p>
          <a:p>
            <a:pPr marL="514350" indent="-514350">
              <a:buAutoNum type="arabicPeriod"/>
            </a:pPr>
            <a:endParaRPr lang="en-US" dirty="0"/>
          </a:p>
        </p:txBody>
      </p:sp>
    </p:spTree>
    <p:extLst>
      <p:ext uri="{BB962C8B-B14F-4D97-AF65-F5344CB8AC3E}">
        <p14:creationId xmlns:p14="http://schemas.microsoft.com/office/powerpoint/2010/main" val="19391594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normAutofit fontScale="90000"/>
          </a:bodyPr>
          <a:lstStyle/>
          <a:p>
            <a:r>
              <a:rPr lang="en-US" dirty="0">
                <a:solidFill>
                  <a:srgbClr val="FF0000"/>
                </a:solidFill>
              </a:rPr>
              <a:t>Historical trade maps</a:t>
            </a:r>
            <a:br>
              <a:rPr lang="en-US" dirty="0">
                <a:solidFill>
                  <a:srgbClr val="FF0000"/>
                </a:solidFill>
              </a:rPr>
            </a:br>
            <a:r>
              <a:rPr lang="en-US" sz="2100" dirty="0">
                <a:solidFill>
                  <a:srgbClr val="FF0000"/>
                </a:solidFill>
              </a:rPr>
              <a:t>https://</a:t>
            </a:r>
            <a:r>
              <a:rPr lang="en-US" sz="2100" dirty="0" err="1">
                <a:solidFill>
                  <a:srgbClr val="FF0000"/>
                </a:solidFill>
              </a:rPr>
              <a:t>easyzoom.com</a:t>
            </a:r>
            <a:r>
              <a:rPr lang="en-US" sz="2100" dirty="0">
                <a:solidFill>
                  <a:srgbClr val="FF0000"/>
                </a:solidFill>
              </a:rPr>
              <a:t>/</a:t>
            </a:r>
            <a:r>
              <a:rPr lang="en-US" sz="2100" dirty="0" err="1">
                <a:solidFill>
                  <a:srgbClr val="FF0000"/>
                </a:solidFill>
              </a:rPr>
              <a:t>imageaccess</a:t>
            </a:r>
            <a:r>
              <a:rPr lang="en-US" sz="2100" dirty="0">
                <a:solidFill>
                  <a:srgbClr val="FF0000"/>
                </a:solidFill>
              </a:rPr>
              <a:t>/ec482e04c2b240d4969c14156bb6836f</a:t>
            </a:r>
          </a:p>
        </p:txBody>
      </p:sp>
      <p:pic>
        <p:nvPicPr>
          <p:cNvPr id="4098" name="Picture 2" descr="C:\Users\user\Desktop\Lezione Spazio e Tempo Macerata\Silk-Road-Map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37" y="1844825"/>
            <a:ext cx="9045192" cy="3564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9321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a:solidFill>
                  <a:srgbClr val="FF0000"/>
                </a:solidFill>
              </a:rPr>
              <a:t>Land and Sea </a:t>
            </a:r>
            <a:r>
              <a:rPr lang="it-IT" dirty="0" err="1">
                <a:solidFill>
                  <a:srgbClr val="FF0000"/>
                </a:solidFill>
              </a:rPr>
              <a:t>routes</a:t>
            </a:r>
            <a:br>
              <a:rPr lang="en-US" dirty="0">
                <a:solidFill>
                  <a:srgbClr val="FF0000"/>
                </a:solidFill>
              </a:rPr>
            </a:br>
            <a:r>
              <a:rPr lang="en-US" sz="2200" dirty="0">
                <a:solidFill>
                  <a:srgbClr val="FF0000"/>
                </a:solidFill>
              </a:rPr>
              <a:t>http://</a:t>
            </a:r>
            <a:r>
              <a:rPr lang="en-US" sz="2200" dirty="0" err="1">
                <a:solidFill>
                  <a:srgbClr val="FF0000"/>
                </a:solidFill>
              </a:rPr>
              <a:t>mentalfloss.com</a:t>
            </a:r>
            <a:r>
              <a:rPr lang="en-US" sz="2200" dirty="0">
                <a:solidFill>
                  <a:srgbClr val="FF0000"/>
                </a:solidFill>
              </a:rPr>
              <a:t>/article/86338/8-trade-routes-shaped-world-history</a:t>
            </a:r>
            <a:br>
              <a:rPr lang="en-US" dirty="0"/>
            </a:br>
            <a:endParaRPr lang="en-US" dirty="0"/>
          </a:p>
        </p:txBody>
      </p:sp>
      <p:sp>
        <p:nvSpPr>
          <p:cNvPr id="3" name="Segnaposto contenuto 2"/>
          <p:cNvSpPr>
            <a:spLocks noGrp="1"/>
          </p:cNvSpPr>
          <p:nvPr>
            <p:ph idx="1"/>
          </p:nvPr>
        </p:nvSpPr>
        <p:spPr/>
        <p:txBody>
          <a:bodyPr/>
          <a:lstStyle/>
          <a:p>
            <a:endParaRPr lang="it-IT" dirty="0"/>
          </a:p>
        </p:txBody>
      </p:sp>
      <p:pic>
        <p:nvPicPr>
          <p:cNvPr id="1026" name="Picture 2" descr="C:\Users\user\Desktop\Lezione Spazio e Tempo Macerata\silk road land and se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863" y="1196752"/>
            <a:ext cx="8621205" cy="5629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144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How </a:t>
            </a:r>
            <a:r>
              <a:rPr lang="it-IT" dirty="0" err="1">
                <a:solidFill>
                  <a:srgbClr val="FF0000"/>
                </a:solidFill>
              </a:rPr>
              <a:t>did</a:t>
            </a:r>
            <a:r>
              <a:rPr lang="it-IT" dirty="0">
                <a:solidFill>
                  <a:srgbClr val="FF0000"/>
                </a:solidFill>
              </a:rPr>
              <a:t> </a:t>
            </a:r>
            <a:r>
              <a:rPr lang="it-IT" dirty="0" err="1">
                <a:solidFill>
                  <a:srgbClr val="FF0000"/>
                </a:solidFill>
              </a:rPr>
              <a:t>perfume</a:t>
            </a:r>
            <a:r>
              <a:rPr lang="it-IT" dirty="0">
                <a:solidFill>
                  <a:srgbClr val="FF0000"/>
                </a:solidFill>
              </a:rPr>
              <a:t> </a:t>
            </a:r>
            <a:r>
              <a:rPr lang="it-IT" dirty="0" err="1">
                <a:solidFill>
                  <a:srgbClr val="FF0000"/>
                </a:solidFill>
              </a:rPr>
              <a:t>was</a:t>
            </a:r>
            <a:r>
              <a:rPr lang="it-IT" dirty="0">
                <a:solidFill>
                  <a:srgbClr val="FF0000"/>
                </a:solidFill>
              </a:rPr>
              <a:t> </a:t>
            </a:r>
            <a:r>
              <a:rPr lang="it-IT" dirty="0" err="1">
                <a:solidFill>
                  <a:srgbClr val="FF0000"/>
                </a:solidFill>
              </a:rPr>
              <a:t>created</a:t>
            </a:r>
            <a:r>
              <a:rPr lang="it-IT" dirty="0">
                <a:solidFill>
                  <a:srgbClr val="FF0000"/>
                </a:solidFill>
              </a:rPr>
              <a:t>?</a:t>
            </a:r>
          </a:p>
        </p:txBody>
      </p:sp>
      <p:pic>
        <p:nvPicPr>
          <p:cNvPr id="6146" name="Picture 2" descr="C:\Users\user\Desktop\Documents\Lezioni\Economia e Politica Internazionale\Globalization\Immagini\Come nasce il profum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326191"/>
            <a:ext cx="7740352" cy="5413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8953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solidFill>
                  <a:srgbClr val="FF0000"/>
                </a:solidFill>
              </a:rPr>
              <a:t>Venetians</a:t>
            </a:r>
            <a:r>
              <a:rPr lang="it-IT" dirty="0">
                <a:solidFill>
                  <a:srgbClr val="FF0000"/>
                </a:solidFill>
              </a:rPr>
              <a:t>’ ‘mude’ (</a:t>
            </a:r>
            <a:r>
              <a:rPr lang="it-IT" dirty="0" err="1">
                <a:solidFill>
                  <a:srgbClr val="FF0000"/>
                </a:solidFill>
              </a:rPr>
              <a:t>maps</a:t>
            </a:r>
            <a:r>
              <a:rPr lang="it-IT" dirty="0">
                <a:solidFill>
                  <a:srgbClr val="FF0000"/>
                </a:solidFill>
              </a:rPr>
              <a:t>)</a:t>
            </a:r>
          </a:p>
        </p:txBody>
      </p:sp>
      <p:pic>
        <p:nvPicPr>
          <p:cNvPr id="9219" name="Picture 3" descr="C:\Users\user\Desktop\Documents\Lezioni\Economia e Politica Internazionale\Globalization\Immagini\mude venezia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196752"/>
            <a:ext cx="7166132" cy="553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9047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a:p>
        </p:txBody>
      </p:sp>
      <p:pic>
        <p:nvPicPr>
          <p:cNvPr id="7170" name="Picture 2" descr="C:\Users\user\Desktop\Documents\Lezioni\Economia e Politica Internazionale\Globalization\Immagini\Come nasce il profumo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412776"/>
            <a:ext cx="8331002" cy="448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2655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user\Desktop\Documents\Lezioni\Economia e Politica Internazionale\Globalization\Immagini\Come nasce il profumo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313888"/>
            <a:ext cx="7632848" cy="59918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4318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1750-1870</a:t>
            </a:r>
          </a:p>
        </p:txBody>
      </p:sp>
      <p:sp>
        <p:nvSpPr>
          <p:cNvPr id="3" name="Segnaposto contenuto 2"/>
          <p:cNvSpPr>
            <a:spLocks noGrp="1"/>
          </p:cNvSpPr>
          <p:nvPr>
            <p:ph idx="1"/>
          </p:nvPr>
        </p:nvSpPr>
        <p:spPr/>
        <p:txBody>
          <a:bodyPr/>
          <a:lstStyle/>
          <a:p>
            <a:endParaRPr lang="it-IT"/>
          </a:p>
        </p:txBody>
      </p:sp>
      <p:pic>
        <p:nvPicPr>
          <p:cNvPr id="2050" name="Picture 2" descr="C:\Users\user\Desktop\Lezione Spazio e Tempo Macerata\old_shipping_rout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0374" y="1768851"/>
            <a:ext cx="8358090" cy="4034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0943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787D2F51-37F4-3449-8D33-C5456A90AA99}"/>
              </a:ext>
            </a:extLst>
          </p:cNvPr>
          <p:cNvPicPr>
            <a:picLocks noGrp="1" noChangeAspect="1"/>
          </p:cNvPicPr>
          <p:nvPr>
            <p:ph idx="1"/>
          </p:nvPr>
        </p:nvPicPr>
        <p:blipFill>
          <a:blip r:embed="rId2"/>
          <a:stretch>
            <a:fillRect/>
          </a:stretch>
        </p:blipFill>
        <p:spPr>
          <a:xfrm>
            <a:off x="1889125" y="107413"/>
            <a:ext cx="5684039" cy="6476078"/>
          </a:xfrm>
          <a:prstGeom prst="rect">
            <a:avLst/>
          </a:prstGeom>
        </p:spPr>
      </p:pic>
    </p:spTree>
    <p:extLst>
      <p:ext uri="{BB962C8B-B14F-4D97-AF65-F5344CB8AC3E}">
        <p14:creationId xmlns:p14="http://schemas.microsoft.com/office/powerpoint/2010/main" val="2901415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solidFill>
                  <a:srgbClr val="FF0000"/>
                </a:solidFill>
              </a:rPr>
              <a:t>Historical</a:t>
            </a:r>
            <a:r>
              <a:rPr lang="it-IT" dirty="0">
                <a:solidFill>
                  <a:srgbClr val="FF0000"/>
                </a:solidFill>
              </a:rPr>
              <a:t> </a:t>
            </a:r>
            <a:r>
              <a:rPr lang="it-IT" dirty="0" err="1">
                <a:solidFill>
                  <a:srgbClr val="FF0000"/>
                </a:solidFill>
              </a:rPr>
              <a:t>prospective</a:t>
            </a:r>
            <a:endParaRPr lang="it-IT" dirty="0">
              <a:solidFill>
                <a:srgbClr val="FF0000"/>
              </a:solidFill>
            </a:endParaRPr>
          </a:p>
        </p:txBody>
      </p:sp>
      <p:sp>
        <p:nvSpPr>
          <p:cNvPr id="3" name="Segnaposto contenuto 2"/>
          <p:cNvSpPr>
            <a:spLocks noGrp="1"/>
          </p:cNvSpPr>
          <p:nvPr>
            <p:ph idx="1"/>
          </p:nvPr>
        </p:nvSpPr>
        <p:spPr/>
        <p:txBody>
          <a:bodyPr/>
          <a:lstStyle/>
          <a:p>
            <a:r>
              <a:rPr lang="it-IT" sz="2800" dirty="0"/>
              <a:t>Ancient time: </a:t>
            </a:r>
            <a:r>
              <a:rPr lang="it-IT" sz="2800" dirty="0" err="1"/>
              <a:t>empires</a:t>
            </a:r>
            <a:r>
              <a:rPr lang="it-IT" sz="2800" dirty="0"/>
              <a:t> </a:t>
            </a:r>
            <a:r>
              <a:rPr lang="it-IT" sz="2800" dirty="0" err="1"/>
              <a:t>traded</a:t>
            </a:r>
            <a:r>
              <a:rPr lang="it-IT" sz="2800" dirty="0"/>
              <a:t> a </a:t>
            </a:r>
            <a:r>
              <a:rPr lang="it-IT" sz="2800" dirty="0" err="1"/>
              <a:t>lot</a:t>
            </a:r>
            <a:r>
              <a:rPr lang="it-IT" sz="2800" dirty="0"/>
              <a:t>.</a:t>
            </a:r>
          </a:p>
          <a:p>
            <a:r>
              <a:rPr lang="en-US" sz="2800" dirty="0"/>
              <a:t>The Middle Ages: European downturn, Asian dynamism (silk road, </a:t>
            </a:r>
            <a:r>
              <a:rPr lang="en-US" sz="2800" dirty="0" err="1"/>
              <a:t>islamic</a:t>
            </a:r>
            <a:r>
              <a:rPr lang="en-US" sz="2800" dirty="0"/>
              <a:t> empire)</a:t>
            </a:r>
          </a:p>
          <a:p>
            <a:r>
              <a:rPr lang="en-US" sz="2800" dirty="0"/>
              <a:t>Renaissance (trading post in France); Franz Von Taxis (Innsbruck Brussels in 5 days)</a:t>
            </a:r>
          </a:p>
          <a:p>
            <a:r>
              <a:rPr lang="en-US" sz="2800" dirty="0"/>
              <a:t>Colonial empires (mercantilism, protectionism);</a:t>
            </a:r>
          </a:p>
          <a:p>
            <a:r>
              <a:rPr lang="en-US" sz="2800" dirty="0"/>
              <a:t>Industrial Revolution</a:t>
            </a:r>
          </a:p>
          <a:p>
            <a:endParaRPr lang="en-US" sz="2800" dirty="0"/>
          </a:p>
          <a:p>
            <a:endParaRPr lang="it-IT" dirty="0"/>
          </a:p>
        </p:txBody>
      </p:sp>
    </p:spTree>
    <p:extLst>
      <p:ext uri="{BB962C8B-B14F-4D97-AF65-F5344CB8AC3E}">
        <p14:creationId xmlns:p14="http://schemas.microsoft.com/office/powerpoint/2010/main" val="19760240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3074" name="Rectangle 2"/>
          <p:cNvSpPr>
            <a:spLocks noGrp="1" noChangeArrowheads="1"/>
          </p:cNvSpPr>
          <p:nvPr>
            <p:ph type="title"/>
          </p:nvPr>
        </p:nvSpPr>
        <p:spPr>
          <a:xfrm>
            <a:off x="685800" y="381000"/>
            <a:ext cx="7772400" cy="914400"/>
          </a:xfrm>
        </p:spPr>
        <p:txBody>
          <a:bodyPr/>
          <a:lstStyle/>
          <a:p>
            <a:r>
              <a:rPr lang="it-IT" dirty="0">
                <a:solidFill>
                  <a:srgbClr val="FF0000"/>
                </a:solidFill>
                <a:latin typeface="Arial" panose="020B0604020202020204" pitchFamily="34" charset="0"/>
                <a:cs typeface="Arial" panose="020B0604020202020204" pitchFamily="34" charset="0"/>
              </a:rPr>
              <a:t>How to </a:t>
            </a:r>
            <a:r>
              <a:rPr lang="it-IT" dirty="0" err="1">
                <a:solidFill>
                  <a:srgbClr val="FF0000"/>
                </a:solidFill>
                <a:latin typeface="Arial" panose="020B0604020202020204" pitchFamily="34" charset="0"/>
                <a:cs typeface="Arial" panose="020B0604020202020204" pitchFamily="34" charset="0"/>
              </a:rPr>
              <a:t>define</a:t>
            </a:r>
            <a:r>
              <a:rPr lang="it-IT" dirty="0">
                <a:solidFill>
                  <a:srgbClr val="FF0000"/>
                </a:solidFill>
                <a:latin typeface="Arial" panose="020B0604020202020204" pitchFamily="34" charset="0"/>
                <a:cs typeface="Arial" panose="020B0604020202020204" pitchFamily="34" charset="0"/>
              </a:rPr>
              <a:t> </a:t>
            </a:r>
            <a:r>
              <a:rPr lang="it-IT" dirty="0" err="1">
                <a:solidFill>
                  <a:srgbClr val="FF0000"/>
                </a:solidFill>
                <a:latin typeface="Arial" panose="020B0604020202020204" pitchFamily="34" charset="0"/>
                <a:cs typeface="Arial" panose="020B0604020202020204" pitchFamily="34" charset="0"/>
              </a:rPr>
              <a:t>Globalization</a:t>
            </a:r>
            <a:r>
              <a:rPr lang="it-IT" dirty="0">
                <a:solidFill>
                  <a:srgbClr val="FF0000"/>
                </a:solidFill>
                <a:latin typeface="Arial" panose="020B0604020202020204" pitchFamily="34" charset="0"/>
                <a:cs typeface="Arial" panose="020B0604020202020204" pitchFamily="34" charset="0"/>
              </a:rPr>
              <a:t>?</a:t>
            </a:r>
          </a:p>
        </p:txBody>
      </p:sp>
      <p:sp>
        <p:nvSpPr>
          <p:cNvPr id="3075" name="Rectangle 3"/>
          <p:cNvSpPr>
            <a:spLocks noGrp="1" noChangeArrowheads="1"/>
          </p:cNvSpPr>
          <p:nvPr>
            <p:ph type="body" idx="1"/>
          </p:nvPr>
        </p:nvSpPr>
        <p:spPr>
          <a:xfrm>
            <a:off x="685800" y="1219200"/>
            <a:ext cx="7772400" cy="4876800"/>
          </a:xfrm>
        </p:spPr>
        <p:txBody>
          <a:bodyPr>
            <a:normAutofit/>
          </a:bodyPr>
          <a:lstStyle/>
          <a:p>
            <a:pPr marL="0" indent="0">
              <a:buNone/>
            </a:pPr>
            <a:endParaRPr lang="it-IT" sz="2400" dirty="0">
              <a:latin typeface="Arial" panose="020B0604020202020204" pitchFamily="34" charset="0"/>
              <a:cs typeface="Arial" panose="020B0604020202020204" pitchFamily="34" charset="0"/>
            </a:endParaRPr>
          </a:p>
          <a:p>
            <a:r>
              <a:rPr lang="en-US" sz="2400" dirty="0">
                <a:cs typeface="Arial" panose="020B0604020202020204" pitchFamily="34" charset="0"/>
              </a:rPr>
              <a:t>Economics: </a:t>
            </a:r>
            <a:r>
              <a:rPr lang="en-US" sz="2400" u="sng" dirty="0">
                <a:solidFill>
                  <a:srgbClr val="FF0000"/>
                </a:solidFill>
                <a:cs typeface="Arial" panose="020B0604020202020204" pitchFamily="34" charset="0"/>
              </a:rPr>
              <a:t>integration</a:t>
            </a:r>
            <a:r>
              <a:rPr lang="en-US" sz="2400" u="sng" dirty="0">
                <a:cs typeface="Arial" panose="020B0604020202020204" pitchFamily="34" charset="0"/>
              </a:rPr>
              <a:t>, </a:t>
            </a:r>
            <a:r>
              <a:rPr lang="en-US" sz="2400" dirty="0">
                <a:cs typeface="Arial" panose="020B0604020202020204" pitchFamily="34" charset="0"/>
              </a:rPr>
              <a:t>which means</a:t>
            </a:r>
          </a:p>
          <a:p>
            <a:pPr>
              <a:buFontTx/>
              <a:buNone/>
            </a:pPr>
            <a:r>
              <a:rPr lang="en-US" sz="2400" dirty="0">
                <a:cs typeface="Arial" panose="020B0604020202020204" pitchFamily="34" charset="0"/>
              </a:rPr>
              <a:t>	no barriers or easiness in exchanges of goods, services, capital, knowledge (ideas) and people movement</a:t>
            </a:r>
          </a:p>
          <a:p>
            <a:pPr>
              <a:buFontTx/>
              <a:buNone/>
            </a:pPr>
            <a:endParaRPr lang="en-US" sz="2400" dirty="0">
              <a:cs typeface="Arial" panose="020B0604020202020204" pitchFamily="34" charset="0"/>
            </a:endParaRPr>
          </a:p>
          <a:p>
            <a:pPr>
              <a:buFontTx/>
              <a:buNone/>
            </a:pPr>
            <a:endParaRPr lang="en-US" sz="2400" dirty="0">
              <a:cs typeface="Arial" panose="020B0604020202020204" pitchFamily="34" charset="0"/>
            </a:endParaRPr>
          </a:p>
          <a:p>
            <a:pPr marL="0" indent="0">
              <a:buNone/>
            </a:pPr>
            <a:r>
              <a:rPr lang="en-US" sz="2400" b="1" dirty="0">
                <a:solidFill>
                  <a:schemeClr val="tx2">
                    <a:lumMod val="75000"/>
                  </a:schemeClr>
                </a:solidFill>
                <a:cs typeface="Arial" panose="020B0604020202020204" pitchFamily="34" charset="0"/>
              </a:rPr>
              <a:t>Implications</a:t>
            </a:r>
            <a:r>
              <a:rPr lang="en-US" sz="2400" dirty="0">
                <a:cs typeface="Arial" panose="020B0604020202020204" pitchFamily="34" charset="0"/>
              </a:rPr>
              <a:t>: higher interdependency of national economies (both financial and goods markets), higher movement of people across borders, higher information flows.</a:t>
            </a:r>
          </a:p>
        </p:txBody>
      </p:sp>
    </p:spTree>
    <p:extLst>
      <p:ext uri="{BB962C8B-B14F-4D97-AF65-F5344CB8AC3E}">
        <p14:creationId xmlns:p14="http://schemas.microsoft.com/office/powerpoint/2010/main" val="2613943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5">
                                            <p:txEl>
                                              <p:pRg st="1" end="1"/>
                                            </p:txEl>
                                          </p:spTgt>
                                        </p:tgtEl>
                                        <p:attrNameLst>
                                          <p:attrName>style.visibility</p:attrName>
                                        </p:attrNameLst>
                                      </p:cBhvr>
                                      <p:to>
                                        <p:strVal val="visible"/>
                                      </p:to>
                                    </p:set>
                                    <p:anim calcmode="lin" valueType="num">
                                      <p:cBhvr additive="base">
                                        <p:cTn id="13" dur="500" fill="hold"/>
                                        <p:tgtEl>
                                          <p:spTgt spid="307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5">
                                            <p:txEl>
                                              <p:pRg st="2" end="2"/>
                                            </p:txEl>
                                          </p:spTgt>
                                        </p:tgtEl>
                                        <p:attrNameLst>
                                          <p:attrName>style.visibility</p:attrName>
                                        </p:attrNameLst>
                                      </p:cBhvr>
                                      <p:to>
                                        <p:strVal val="visible"/>
                                      </p:to>
                                    </p:set>
                                    <p:anim calcmode="lin" valueType="num">
                                      <p:cBhvr additive="base">
                                        <p:cTn id="19" dur="500" fill="hold"/>
                                        <p:tgtEl>
                                          <p:spTgt spid="307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5">
                                            <p:txEl>
                                              <p:pRg st="5" end="5"/>
                                            </p:txEl>
                                          </p:spTgt>
                                        </p:tgtEl>
                                        <p:attrNameLst>
                                          <p:attrName>style.visibility</p:attrName>
                                        </p:attrNameLst>
                                      </p:cBhvr>
                                      <p:to>
                                        <p:strVal val="visible"/>
                                      </p:to>
                                    </p:set>
                                    <p:anim calcmode="lin" valueType="num">
                                      <p:cBhvr additive="base">
                                        <p:cTn id="25" dur="500" fill="hold"/>
                                        <p:tgtEl>
                                          <p:spTgt spid="3075">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0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autoUpdateAnimBg="0"/>
      <p:bldP spid="3075"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solidFill>
                  <a:srgbClr val="FF0000"/>
                </a:solidFill>
              </a:rPr>
              <a:t>Definition</a:t>
            </a: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08759" y="1124745"/>
            <a:ext cx="8539706" cy="535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590880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490066"/>
          </a:xfrm>
        </p:spPr>
        <p:txBody>
          <a:bodyPr>
            <a:normAutofit fontScale="90000"/>
          </a:bodyPr>
          <a:lstStyle/>
          <a:p>
            <a:r>
              <a:rPr lang="it-IT" sz="3100" dirty="0" err="1">
                <a:solidFill>
                  <a:srgbClr val="FF0000"/>
                </a:solidFill>
              </a:rPr>
              <a:t>Ourdays</a:t>
            </a:r>
            <a:r>
              <a:rPr lang="it-IT" sz="3100" dirty="0">
                <a:solidFill>
                  <a:srgbClr val="FF0000"/>
                </a:solidFill>
              </a:rPr>
              <a:t> </a:t>
            </a:r>
            <a:r>
              <a:rPr lang="it-IT" sz="3100" dirty="0" err="1">
                <a:solidFill>
                  <a:srgbClr val="FF0000"/>
                </a:solidFill>
              </a:rPr>
              <a:t>routes</a:t>
            </a:r>
            <a:br>
              <a:rPr lang="it-IT" sz="3100" dirty="0">
                <a:solidFill>
                  <a:srgbClr val="FF0000"/>
                </a:solidFill>
              </a:rPr>
            </a:br>
            <a:r>
              <a:rPr lang="it-IT" sz="3100" dirty="0">
                <a:solidFill>
                  <a:srgbClr val="FF0000"/>
                </a:solidFill>
              </a:rPr>
              <a:t>(DHL Global </a:t>
            </a:r>
            <a:r>
              <a:rPr lang="it-IT" sz="3100" dirty="0" err="1">
                <a:solidFill>
                  <a:srgbClr val="FF0000"/>
                </a:solidFill>
              </a:rPr>
              <a:t>Connectedness</a:t>
            </a:r>
            <a:r>
              <a:rPr lang="it-IT" sz="3100" dirty="0">
                <a:solidFill>
                  <a:srgbClr val="FF0000"/>
                </a:solidFill>
              </a:rPr>
              <a:t> Index)</a:t>
            </a:r>
            <a:endParaRPr lang="it-IT" dirty="0">
              <a:solidFill>
                <a:srgbClr val="FF0000"/>
              </a:solidFill>
            </a:endParaRPr>
          </a:p>
        </p:txBody>
      </p:sp>
      <p:pic>
        <p:nvPicPr>
          <p:cNvPr id="4" name="Picture 2" descr="C:\Users\user\Desktop\Lezione Spazio e Tempo Macerata\Cartographic visualization.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52736"/>
            <a:ext cx="11809312" cy="612068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extLst>
              <a:ext uri="{FF2B5EF4-FFF2-40B4-BE49-F238E27FC236}">
                <a16:creationId xmlns:a16="http://schemas.microsoft.com/office/drawing/2014/main" id="{E679CDF6-BEB5-432B-8F0E-3AD0EA40CDAD}"/>
              </a:ext>
            </a:extLst>
          </p:cNvPr>
          <p:cNvSpPr/>
          <p:nvPr/>
        </p:nvSpPr>
        <p:spPr>
          <a:xfrm rot="10800000" flipV="1">
            <a:off x="611560" y="5401962"/>
            <a:ext cx="7920880" cy="1477328"/>
          </a:xfrm>
          <a:prstGeom prst="rect">
            <a:avLst/>
          </a:prstGeom>
        </p:spPr>
        <p:txBody>
          <a:bodyPr wrap="square">
            <a:spAutoFit/>
          </a:bodyPr>
          <a:lstStyle/>
          <a:p>
            <a:r>
              <a:rPr lang="it-IT" dirty="0" err="1"/>
              <a:t>Lets</a:t>
            </a:r>
            <a:r>
              <a:rPr lang="it-IT" dirty="0"/>
              <a:t> do a test: </a:t>
            </a:r>
            <a:r>
              <a:rPr lang="it-IT" dirty="0" err="1"/>
              <a:t>google</a:t>
            </a:r>
            <a:r>
              <a:rPr lang="it-IT" dirty="0"/>
              <a:t> </a:t>
            </a:r>
            <a:br>
              <a:rPr lang="it-IT" dirty="0"/>
            </a:br>
            <a:r>
              <a:rPr lang="it-IT" dirty="0">
                <a:solidFill>
                  <a:schemeClr val="accent5">
                    <a:lumMod val="50000"/>
                  </a:schemeClr>
                </a:solidFill>
              </a:rPr>
              <a:t>Global </a:t>
            </a:r>
            <a:r>
              <a:rPr lang="it-IT" dirty="0" err="1">
                <a:solidFill>
                  <a:schemeClr val="accent5">
                    <a:lumMod val="50000"/>
                  </a:schemeClr>
                </a:solidFill>
              </a:rPr>
              <a:t>Connectedness</a:t>
            </a:r>
            <a:r>
              <a:rPr lang="it-IT" dirty="0">
                <a:solidFill>
                  <a:schemeClr val="accent5">
                    <a:lumMod val="50000"/>
                  </a:schemeClr>
                </a:solidFill>
              </a:rPr>
              <a:t> Index 2019</a:t>
            </a:r>
            <a:br>
              <a:rPr lang="it-IT" dirty="0">
                <a:solidFill>
                  <a:schemeClr val="accent5">
                    <a:lumMod val="50000"/>
                  </a:schemeClr>
                </a:solidFill>
              </a:rPr>
            </a:br>
            <a:br>
              <a:rPr lang="it-IT" dirty="0">
                <a:solidFill>
                  <a:schemeClr val="accent5">
                    <a:lumMod val="50000"/>
                  </a:schemeClr>
                </a:solidFill>
              </a:rPr>
            </a:br>
            <a:r>
              <a:rPr lang="it-IT" dirty="0">
                <a:solidFill>
                  <a:schemeClr val="accent5"/>
                </a:solidFill>
              </a:rPr>
              <a:t>https://www.logistics.dhl/global-en/home/insights-and-innovation/thought-leadership/case-studies/global-connectedness-index.html</a:t>
            </a:r>
          </a:p>
        </p:txBody>
      </p:sp>
    </p:spTree>
    <p:extLst>
      <p:ext uri="{BB962C8B-B14F-4D97-AF65-F5344CB8AC3E}">
        <p14:creationId xmlns:p14="http://schemas.microsoft.com/office/powerpoint/2010/main" val="978201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solidFill>
                  <a:srgbClr val="FF0000"/>
                </a:solidFill>
              </a:rPr>
              <a:t>Overestimating</a:t>
            </a:r>
            <a:r>
              <a:rPr lang="it-IT" dirty="0">
                <a:solidFill>
                  <a:srgbClr val="FF0000"/>
                </a:solidFill>
              </a:rPr>
              <a:t> levels of </a:t>
            </a:r>
            <a:r>
              <a:rPr lang="it-IT" dirty="0" err="1">
                <a:solidFill>
                  <a:srgbClr val="FF0000"/>
                </a:solidFill>
              </a:rPr>
              <a:t>globalization</a:t>
            </a:r>
            <a:br>
              <a:rPr lang="it-IT" dirty="0">
                <a:solidFill>
                  <a:srgbClr val="FF0000"/>
                </a:solidFill>
              </a:rPr>
            </a:br>
            <a:r>
              <a:rPr lang="it-IT" dirty="0">
                <a:solidFill>
                  <a:srgbClr val="FF0000"/>
                </a:solidFill>
              </a:rPr>
              <a:t>(General public)</a:t>
            </a:r>
            <a:endParaRPr lang="en-GB" dirty="0">
              <a:solidFill>
                <a:srgbClr val="FF0000"/>
              </a:solidFill>
            </a:endParaRPr>
          </a:p>
        </p:txBody>
      </p:sp>
      <p:pic>
        <p:nvPicPr>
          <p:cNvPr id="19458" name="Picture 2" descr="C:\Users\user\Desktop\Documents\Lezioni\International Economics _ Manageriale\Slides mie\DHL_Globalon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257" y="1341230"/>
            <a:ext cx="8175207" cy="5400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89809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744D677-F9F7-4BFD-9E8D-4FD3CF3E7BD9}"/>
              </a:ext>
            </a:extLst>
          </p:cNvPr>
          <p:cNvSpPr>
            <a:spLocks noGrp="1"/>
          </p:cNvSpPr>
          <p:nvPr>
            <p:ph type="title"/>
          </p:nvPr>
        </p:nvSpPr>
        <p:spPr/>
        <p:txBody>
          <a:bodyPr/>
          <a:lstStyle/>
          <a:p>
            <a:r>
              <a:rPr lang="it-IT" dirty="0" err="1">
                <a:solidFill>
                  <a:srgbClr val="FF0000"/>
                </a:solidFill>
              </a:rPr>
              <a:t>Managers</a:t>
            </a:r>
            <a:endParaRPr lang="it-IT" dirty="0">
              <a:solidFill>
                <a:srgbClr val="FF0000"/>
              </a:solidFill>
            </a:endParaRPr>
          </a:p>
        </p:txBody>
      </p:sp>
      <p:pic>
        <p:nvPicPr>
          <p:cNvPr id="5" name="Segnaposto contenuto 4">
            <a:extLst>
              <a:ext uri="{FF2B5EF4-FFF2-40B4-BE49-F238E27FC236}">
                <a16:creationId xmlns:a16="http://schemas.microsoft.com/office/drawing/2014/main" id="{7EA7B1C8-6AC6-4EAB-A28D-1C44E365688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218633"/>
            <a:ext cx="8363272" cy="5375003"/>
          </a:xfrm>
        </p:spPr>
      </p:pic>
    </p:spTree>
    <p:extLst>
      <p:ext uri="{BB962C8B-B14F-4D97-AF65-F5344CB8AC3E}">
        <p14:creationId xmlns:p14="http://schemas.microsoft.com/office/powerpoint/2010/main" val="27193338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piè di pagina 2"/>
          <p:cNvSpPr>
            <a:spLocks noGrp="1"/>
          </p:cNvSpPr>
          <p:nvPr>
            <p:ph type="ftr" sz="quarter" idx="11"/>
          </p:nvPr>
        </p:nvSpPr>
        <p:spPr/>
        <p:txBody>
          <a:bodyPr/>
          <a:lstStyle/>
          <a:p>
            <a:r>
              <a:rPr lang="it-IT"/>
              <a:t>Anna Maria Pinna</a:t>
            </a:r>
          </a:p>
        </p:txBody>
      </p:sp>
      <p:pic>
        <p:nvPicPr>
          <p:cNvPr id="19458" name="Picture 2" descr="C:\Users\user\Desktop\Documents\Lezioni\International Economics _ Manageriale\Slides mie\GDP_Exp_50-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866" y="1196752"/>
            <a:ext cx="8387734" cy="5120376"/>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95536" y="365605"/>
            <a:ext cx="8640960" cy="830997"/>
          </a:xfrm>
          <a:prstGeom prst="rect">
            <a:avLst/>
          </a:prstGeom>
          <a:noFill/>
        </p:spPr>
        <p:txBody>
          <a:bodyPr wrap="square" rtlCol="0">
            <a:spAutoFit/>
          </a:bodyPr>
          <a:lstStyle/>
          <a:p>
            <a:pPr algn="ctr"/>
            <a:r>
              <a:rPr lang="it-IT" sz="2400" dirty="0" err="1">
                <a:solidFill>
                  <a:srgbClr val="FF0000"/>
                </a:solidFill>
              </a:rPr>
              <a:t>Globalization</a:t>
            </a:r>
            <a:r>
              <a:rPr lang="it-IT" sz="2400" dirty="0">
                <a:solidFill>
                  <a:srgbClr val="FF0000"/>
                </a:solidFill>
              </a:rPr>
              <a:t> of </a:t>
            </a:r>
            <a:r>
              <a:rPr lang="it-IT" sz="2400" dirty="0" err="1">
                <a:solidFill>
                  <a:srgbClr val="FF0000"/>
                </a:solidFill>
              </a:rPr>
              <a:t>Markets</a:t>
            </a:r>
            <a:r>
              <a:rPr lang="it-IT" sz="2400" dirty="0">
                <a:solidFill>
                  <a:srgbClr val="FF0000"/>
                </a:solidFill>
              </a:rPr>
              <a:t>: </a:t>
            </a:r>
            <a:br>
              <a:rPr lang="it-IT" sz="2400" dirty="0">
                <a:solidFill>
                  <a:srgbClr val="FF0000"/>
                </a:solidFill>
              </a:rPr>
            </a:br>
            <a:r>
              <a:rPr lang="it-IT" sz="2400" dirty="0">
                <a:solidFill>
                  <a:srgbClr val="FF0000"/>
                </a:solidFill>
              </a:rPr>
              <a:t>1950-2015;  1950=100;  source: WTO</a:t>
            </a:r>
            <a:endParaRPr lang="en-GB" sz="2400" dirty="0">
              <a:solidFill>
                <a:srgbClr val="FF0000"/>
              </a:solidFill>
            </a:endParaRPr>
          </a:p>
        </p:txBody>
      </p:sp>
    </p:spTree>
    <p:extLst>
      <p:ext uri="{BB962C8B-B14F-4D97-AF65-F5344CB8AC3E}">
        <p14:creationId xmlns:p14="http://schemas.microsoft.com/office/powerpoint/2010/main" val="21901744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dirty="0">
                <a:solidFill>
                  <a:srgbClr val="FF0000"/>
                </a:solidFill>
              </a:rPr>
              <a:t>Last trends</a:t>
            </a:r>
            <a:endParaRPr lang="it-IT" sz="32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405259"/>
            <a:ext cx="7200800" cy="4915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65214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en-US"/>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1281" y="332656"/>
            <a:ext cx="8849604" cy="6095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0488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user\Desktop\Documents\Lezioni\International Economics _ Manageriale\Slides Luca\Figures\5centuri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07" y="476672"/>
            <a:ext cx="8275304" cy="5792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30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4F2903E9-B8DA-0945-B413-26F3A520F388}"/>
              </a:ext>
            </a:extLst>
          </p:cNvPr>
          <p:cNvPicPr>
            <a:picLocks noGrp="1" noChangeAspect="1"/>
          </p:cNvPicPr>
          <p:nvPr>
            <p:ph idx="1"/>
          </p:nvPr>
        </p:nvPicPr>
        <p:blipFill>
          <a:blip r:embed="rId2"/>
          <a:stretch>
            <a:fillRect/>
          </a:stretch>
        </p:blipFill>
        <p:spPr>
          <a:xfrm>
            <a:off x="462075" y="211202"/>
            <a:ext cx="7886614" cy="5914961"/>
          </a:xfrm>
          <a:prstGeom prst="rect">
            <a:avLst/>
          </a:prstGeom>
        </p:spPr>
      </p:pic>
    </p:spTree>
    <p:extLst>
      <p:ext uri="{BB962C8B-B14F-4D97-AF65-F5344CB8AC3E}">
        <p14:creationId xmlns:p14="http://schemas.microsoft.com/office/powerpoint/2010/main" val="30108810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32656"/>
            <a:ext cx="8733479" cy="605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5439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476672"/>
            <a:ext cx="8632806" cy="60441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8928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6146" name="Rectangle 2"/>
          <p:cNvSpPr>
            <a:spLocks noGrp="1" noChangeArrowheads="1"/>
          </p:cNvSpPr>
          <p:nvPr>
            <p:ph type="title"/>
          </p:nvPr>
        </p:nvSpPr>
        <p:spPr/>
        <p:txBody>
          <a:bodyPr/>
          <a:lstStyle/>
          <a:p>
            <a:r>
              <a:rPr lang="it-IT" dirty="0">
                <a:solidFill>
                  <a:srgbClr val="FF0000"/>
                </a:solidFill>
                <a:latin typeface="Arial" panose="020B0604020202020204" pitchFamily="34" charset="0"/>
                <a:cs typeface="Arial" panose="020B0604020202020204" pitchFamily="34" charset="0"/>
              </a:rPr>
              <a:t>Some </a:t>
            </a:r>
            <a:r>
              <a:rPr lang="en-GB" dirty="0">
                <a:solidFill>
                  <a:srgbClr val="FF0000"/>
                </a:solidFill>
                <a:latin typeface="Arial" panose="020B0604020202020204" pitchFamily="34" charset="0"/>
                <a:cs typeface="Arial" panose="020B0604020202020204" pitchFamily="34" charset="0"/>
              </a:rPr>
              <a:t>History</a:t>
            </a:r>
          </a:p>
        </p:txBody>
      </p:sp>
      <p:sp>
        <p:nvSpPr>
          <p:cNvPr id="6147" name="Rectangle 3"/>
          <p:cNvSpPr>
            <a:spLocks noGrp="1" noChangeArrowheads="1"/>
          </p:cNvSpPr>
          <p:nvPr>
            <p:ph type="body" idx="1"/>
          </p:nvPr>
        </p:nvSpPr>
        <p:spPr/>
        <p:txBody>
          <a:bodyPr/>
          <a:lstStyle/>
          <a:p>
            <a:r>
              <a:rPr lang="en-GB" dirty="0">
                <a:cs typeface="Arial" panose="020B0604020202020204" pitchFamily="34" charset="0"/>
              </a:rPr>
              <a:t>It is not a new phenomena</a:t>
            </a:r>
          </a:p>
          <a:p>
            <a:r>
              <a:rPr lang="en-GB" dirty="0">
                <a:cs typeface="Arial" panose="020B0604020202020204" pitchFamily="34" charset="0"/>
              </a:rPr>
              <a:t>Globalization phases</a:t>
            </a:r>
          </a:p>
          <a:p>
            <a:r>
              <a:rPr lang="en-GB" dirty="0">
                <a:cs typeface="Arial" panose="020B0604020202020204" pitchFamily="34" charset="0"/>
              </a:rPr>
              <a:t>Comparison between the first wave and trends of the last 50 years, </a:t>
            </a:r>
          </a:p>
          <a:p>
            <a:pPr marL="0" indent="0">
              <a:buNone/>
            </a:pPr>
            <a:r>
              <a:rPr lang="en-GB" dirty="0">
                <a:cs typeface="Arial" panose="020B0604020202020204" pitchFamily="34" charset="0"/>
              </a:rPr>
              <a:t>	periods which recorded the highest 	increase in income.</a:t>
            </a:r>
          </a:p>
        </p:txBody>
      </p:sp>
    </p:spTree>
    <p:extLst>
      <p:ext uri="{BB962C8B-B14F-4D97-AF65-F5344CB8AC3E}">
        <p14:creationId xmlns:p14="http://schemas.microsoft.com/office/powerpoint/2010/main" val="181205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147">
                                            <p:txEl>
                                              <p:pRg st="0" end="0"/>
                                            </p:txEl>
                                          </p:spTgt>
                                        </p:tgtEl>
                                        <p:attrNameLst>
                                          <p:attrName>style.visibility</p:attrName>
                                        </p:attrNameLst>
                                      </p:cBhvr>
                                      <p:to>
                                        <p:strVal val="visible"/>
                                      </p:to>
                                    </p:set>
                                    <p:anim calcmode="lin" valueType="num">
                                      <p:cBhvr additive="base">
                                        <p:cTn id="13" dur="500" fill="hold"/>
                                        <p:tgtEl>
                                          <p:spTgt spid="61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1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147">
                                            <p:txEl>
                                              <p:pRg st="1" end="1"/>
                                            </p:txEl>
                                          </p:spTgt>
                                        </p:tgtEl>
                                        <p:attrNameLst>
                                          <p:attrName>style.visibility</p:attrName>
                                        </p:attrNameLst>
                                      </p:cBhvr>
                                      <p:to>
                                        <p:strVal val="visible"/>
                                      </p:to>
                                    </p:set>
                                    <p:anim calcmode="lin" valueType="num">
                                      <p:cBhvr additive="base">
                                        <p:cTn id="19" dur="500" fill="hold"/>
                                        <p:tgtEl>
                                          <p:spTgt spid="614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14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6147">
                                            <p:txEl>
                                              <p:pRg st="2" end="2"/>
                                            </p:txEl>
                                          </p:spTgt>
                                        </p:tgtEl>
                                        <p:attrNameLst>
                                          <p:attrName>style.visibility</p:attrName>
                                        </p:attrNameLst>
                                      </p:cBhvr>
                                      <p:to>
                                        <p:strVal val="visible"/>
                                      </p:to>
                                    </p:set>
                                    <p:anim calcmode="lin" valueType="num">
                                      <p:cBhvr additive="base">
                                        <p:cTn id="25" dur="500" fill="hold"/>
                                        <p:tgtEl>
                                          <p:spTgt spid="614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614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6147">
                                            <p:txEl>
                                              <p:pRg st="3" end="3"/>
                                            </p:txEl>
                                          </p:spTgt>
                                        </p:tgtEl>
                                        <p:attrNameLst>
                                          <p:attrName>style.visibility</p:attrName>
                                        </p:attrNameLst>
                                      </p:cBhvr>
                                      <p:to>
                                        <p:strVal val="visible"/>
                                      </p:to>
                                    </p:set>
                                    <p:anim calcmode="lin" valueType="num">
                                      <p:cBhvr additive="base">
                                        <p:cTn id="31" dur="500" fill="hold"/>
                                        <p:tgtEl>
                                          <p:spTgt spid="6147">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614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utoUpdateAnimBg="0"/>
      <p:bldP spid="6147"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ggetto 5"/>
          <p:cNvGraphicFramePr>
            <a:graphicFrameLocks noChangeAspect="1"/>
          </p:cNvGraphicFramePr>
          <p:nvPr>
            <p:extLst>
              <p:ext uri="{D42A27DB-BD31-4B8C-83A1-F6EECF244321}">
                <p14:modId xmlns:p14="http://schemas.microsoft.com/office/powerpoint/2010/main" val="2068554837"/>
              </p:ext>
            </p:extLst>
          </p:nvPr>
        </p:nvGraphicFramePr>
        <p:xfrm>
          <a:off x="918094" y="116632"/>
          <a:ext cx="7307809" cy="6624735"/>
        </p:xfrm>
        <a:graphic>
          <a:graphicData uri="http://schemas.openxmlformats.org/presentationml/2006/ole">
            <mc:AlternateContent xmlns:mc="http://schemas.openxmlformats.org/markup-compatibility/2006">
              <mc:Choice xmlns:v="urn:schemas-microsoft-com:vml" Requires="v">
                <p:oleObj spid="_x0000_s1029" name="Foglio di lavoro" r:id="rId3" imgW="6419734" imgH="5819768" progId="Excel.Sheet.8">
                  <p:embed/>
                </p:oleObj>
              </mc:Choice>
              <mc:Fallback>
                <p:oleObj name="Foglio di lavoro" r:id="rId3" imgW="6419734" imgH="5819768" progId="Excel.Sheet.8">
                  <p:embed/>
                  <p:pic>
                    <p:nvPicPr>
                      <p:cNvPr id="6" name="Oggetto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094" y="116632"/>
                        <a:ext cx="7307809" cy="66247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5592602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r>
              <a:rPr lang="it-IT" dirty="0"/>
              <a:t>Marzo 2012</a:t>
            </a:r>
          </a:p>
        </p:txBody>
      </p:sp>
      <p:sp>
        <p:nvSpPr>
          <p:cNvPr id="5" name="Segnaposto piè di pagina 4"/>
          <p:cNvSpPr>
            <a:spLocks noGrp="1"/>
          </p:cNvSpPr>
          <p:nvPr>
            <p:ph type="ftr" sz="quarter" idx="11"/>
          </p:nvPr>
        </p:nvSpPr>
        <p:spPr/>
        <p:txBody>
          <a:bodyPr/>
          <a:lstStyle/>
          <a:p>
            <a:r>
              <a:rPr lang="it-IT"/>
              <a:t>Anna Maria Pinna</a:t>
            </a:r>
          </a:p>
        </p:txBody>
      </p:sp>
      <p:sp>
        <p:nvSpPr>
          <p:cNvPr id="133122" name="Rectangle 2"/>
          <p:cNvSpPr>
            <a:spLocks noGrp="1" noChangeArrowheads="1"/>
          </p:cNvSpPr>
          <p:nvPr>
            <p:ph type="title"/>
          </p:nvPr>
        </p:nvSpPr>
        <p:spPr/>
        <p:txBody>
          <a:bodyPr/>
          <a:lstStyle/>
          <a:p>
            <a:r>
              <a:rPr lang="it-IT" dirty="0">
                <a:solidFill>
                  <a:srgbClr val="FF0000"/>
                </a:solidFill>
              </a:rPr>
              <a:t>First </a:t>
            </a:r>
            <a:r>
              <a:rPr lang="it-IT" dirty="0" err="1">
                <a:solidFill>
                  <a:srgbClr val="FF0000"/>
                </a:solidFill>
              </a:rPr>
              <a:t>wave</a:t>
            </a:r>
            <a:r>
              <a:rPr lang="it-IT" dirty="0">
                <a:solidFill>
                  <a:srgbClr val="FF0000"/>
                </a:solidFill>
              </a:rPr>
              <a:t>: 1870-1914</a:t>
            </a:r>
          </a:p>
        </p:txBody>
      </p:sp>
      <p:sp>
        <p:nvSpPr>
          <p:cNvPr id="133123" name="Rectangle 3"/>
          <p:cNvSpPr>
            <a:spLocks noGrp="1" noChangeArrowheads="1"/>
          </p:cNvSpPr>
          <p:nvPr>
            <p:ph type="body" idx="1"/>
          </p:nvPr>
        </p:nvSpPr>
        <p:spPr/>
        <p:txBody>
          <a:bodyPr/>
          <a:lstStyle/>
          <a:p>
            <a:pPr>
              <a:lnSpc>
                <a:spcPct val="90000"/>
              </a:lnSpc>
            </a:pPr>
            <a:r>
              <a:rPr lang="en-GB" sz="2800" dirty="0">
                <a:latin typeface="+mj-lt"/>
              </a:rPr>
              <a:t>Starts round 1870. Main characteristics:  high increase in capital movements, increase in migration flows and doubling of international trade flows</a:t>
            </a:r>
          </a:p>
          <a:p>
            <a:pPr>
              <a:lnSpc>
                <a:spcPct val="90000"/>
              </a:lnSpc>
            </a:pPr>
            <a:r>
              <a:rPr lang="en-GB" sz="2800" dirty="0">
                <a:latin typeface="+mj-lt"/>
              </a:rPr>
              <a:t>Main drivers: trade liberalization policies and technological developments reducing transport costs (trade costs)</a:t>
            </a:r>
          </a:p>
          <a:p>
            <a:pPr>
              <a:lnSpc>
                <a:spcPct val="90000"/>
              </a:lnSpc>
            </a:pPr>
            <a:r>
              <a:rPr lang="en-GB" sz="2800" dirty="0">
                <a:latin typeface="+mj-lt"/>
              </a:rPr>
              <a:t>Developing economies (colonies) specialized in the production of primary goods which are exported to the developed countries in exchange of manufactures (</a:t>
            </a:r>
            <a:r>
              <a:rPr lang="en-GB" sz="2800" dirty="0">
                <a:solidFill>
                  <a:srgbClr val="FF0000"/>
                </a:solidFill>
                <a:latin typeface="+mj-lt"/>
              </a:rPr>
              <a:t>N-S trade</a:t>
            </a:r>
            <a:r>
              <a:rPr lang="en-GB" sz="2800" dirty="0">
                <a:latin typeface="+mj-lt"/>
              </a:rPr>
              <a:t>)</a:t>
            </a:r>
          </a:p>
        </p:txBody>
      </p:sp>
    </p:spTree>
    <p:extLst>
      <p:ext uri="{BB962C8B-B14F-4D97-AF65-F5344CB8AC3E}">
        <p14:creationId xmlns:p14="http://schemas.microsoft.com/office/powerpoint/2010/main" val="2622081029"/>
      </p:ext>
    </p:extLst>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dirty="0"/>
              <a:t>Anna Maria Pinna</a:t>
            </a:r>
          </a:p>
        </p:txBody>
      </p:sp>
      <p:sp>
        <p:nvSpPr>
          <p:cNvPr id="135170" name="Rectangle 2"/>
          <p:cNvSpPr>
            <a:spLocks noGrp="1" noChangeArrowheads="1"/>
          </p:cNvSpPr>
          <p:nvPr>
            <p:ph type="title"/>
          </p:nvPr>
        </p:nvSpPr>
        <p:spPr>
          <a:xfrm>
            <a:off x="1066800" y="304800"/>
            <a:ext cx="7772400" cy="1143000"/>
          </a:xfrm>
        </p:spPr>
        <p:txBody>
          <a:bodyPr>
            <a:normAutofit/>
          </a:bodyPr>
          <a:lstStyle/>
          <a:p>
            <a:r>
              <a:rPr lang="it-IT" sz="4000" dirty="0" err="1">
                <a:solidFill>
                  <a:srgbClr val="FF0000"/>
                </a:solidFill>
              </a:rPr>
              <a:t>Did</a:t>
            </a:r>
            <a:r>
              <a:rPr lang="it-IT" sz="4000" dirty="0">
                <a:solidFill>
                  <a:srgbClr val="FF0000"/>
                </a:solidFill>
              </a:rPr>
              <a:t> </a:t>
            </a:r>
            <a:r>
              <a:rPr lang="it-IT" sz="4000" dirty="0" err="1">
                <a:solidFill>
                  <a:srgbClr val="FF0000"/>
                </a:solidFill>
              </a:rPr>
              <a:t>globalization</a:t>
            </a:r>
            <a:r>
              <a:rPr lang="it-IT" sz="4000" dirty="0">
                <a:solidFill>
                  <a:srgbClr val="FF0000"/>
                </a:solidFill>
              </a:rPr>
              <a:t> </a:t>
            </a:r>
            <a:r>
              <a:rPr lang="it-IT" sz="4000" dirty="0" err="1">
                <a:solidFill>
                  <a:srgbClr val="FF0000"/>
                </a:solidFill>
              </a:rPr>
              <a:t>always</a:t>
            </a:r>
            <a:r>
              <a:rPr lang="it-IT" sz="4000" dirty="0">
                <a:solidFill>
                  <a:srgbClr val="FF0000"/>
                </a:solidFill>
              </a:rPr>
              <a:t> </a:t>
            </a:r>
            <a:r>
              <a:rPr lang="it-IT" sz="4000" dirty="0" err="1">
                <a:solidFill>
                  <a:srgbClr val="FF0000"/>
                </a:solidFill>
              </a:rPr>
              <a:t>increased</a:t>
            </a:r>
            <a:r>
              <a:rPr lang="it-IT" sz="4000" dirty="0">
                <a:solidFill>
                  <a:srgbClr val="FF0000"/>
                </a:solidFill>
              </a:rPr>
              <a:t>?</a:t>
            </a:r>
          </a:p>
        </p:txBody>
      </p:sp>
      <p:sp>
        <p:nvSpPr>
          <p:cNvPr id="135171" name="Rectangle 3"/>
          <p:cNvSpPr>
            <a:spLocks noGrp="1" noChangeArrowheads="1"/>
          </p:cNvSpPr>
          <p:nvPr>
            <p:ph type="body" idx="1"/>
          </p:nvPr>
        </p:nvSpPr>
        <p:spPr/>
        <p:txBody>
          <a:bodyPr>
            <a:normAutofit/>
          </a:bodyPr>
          <a:lstStyle/>
          <a:p>
            <a:r>
              <a:rPr lang="en-US" sz="2800" dirty="0">
                <a:latin typeface="+mj-lt"/>
              </a:rPr>
              <a:t>Globalization crashes between the 2 WW</a:t>
            </a:r>
          </a:p>
          <a:p>
            <a:r>
              <a:rPr lang="en-US" sz="2800" dirty="0">
                <a:latin typeface="+mj-lt"/>
              </a:rPr>
              <a:t>Back to nationalism and protectionism Notwithstanding further progress in technology and falling transport costs </a:t>
            </a:r>
          </a:p>
          <a:p>
            <a:endParaRPr lang="en-US" sz="2800" dirty="0">
              <a:latin typeface="+mj-lt"/>
            </a:endParaRPr>
          </a:p>
          <a:p>
            <a:r>
              <a:rPr lang="en-US" sz="2800" dirty="0">
                <a:latin typeface="+mj-lt"/>
              </a:rPr>
              <a:t>The three pillars (trade, capital flows and migrations) go back to 1870 level</a:t>
            </a:r>
          </a:p>
          <a:p>
            <a:r>
              <a:rPr lang="it-IT" sz="2800" dirty="0" err="1">
                <a:latin typeface="+mj-lt"/>
              </a:rPr>
              <a:t>Poverty</a:t>
            </a:r>
            <a:r>
              <a:rPr lang="it-IT" sz="2800" dirty="0">
                <a:latin typeface="+mj-lt"/>
              </a:rPr>
              <a:t> and </a:t>
            </a:r>
            <a:r>
              <a:rPr lang="it-IT" sz="2800" dirty="0" err="1">
                <a:latin typeface="+mj-lt"/>
              </a:rPr>
              <a:t>Inequality</a:t>
            </a:r>
            <a:r>
              <a:rPr lang="it-IT" sz="2800" dirty="0">
                <a:latin typeface="+mj-lt"/>
              </a:rPr>
              <a:t> start to </a:t>
            </a:r>
            <a:r>
              <a:rPr lang="it-IT" sz="2800" dirty="0" err="1">
                <a:latin typeface="+mj-lt"/>
              </a:rPr>
              <a:t>increase</a:t>
            </a:r>
            <a:endParaRPr lang="it-IT" sz="2800" dirty="0">
              <a:latin typeface="+mj-lt"/>
            </a:endParaRPr>
          </a:p>
        </p:txBody>
      </p:sp>
    </p:spTree>
    <p:extLst>
      <p:ext uri="{BB962C8B-B14F-4D97-AF65-F5344CB8AC3E}">
        <p14:creationId xmlns:p14="http://schemas.microsoft.com/office/powerpoint/2010/main" val="731816426"/>
      </p:ext>
    </p:extLst>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293890" name="Rectangle 3074"/>
          <p:cNvSpPr>
            <a:spLocks noGrp="1" noChangeArrowheads="1"/>
          </p:cNvSpPr>
          <p:nvPr>
            <p:ph type="title"/>
          </p:nvPr>
        </p:nvSpPr>
        <p:spPr>
          <a:xfrm>
            <a:off x="685800" y="609600"/>
            <a:ext cx="7696200" cy="659160"/>
          </a:xfrm>
        </p:spPr>
        <p:txBody>
          <a:bodyPr>
            <a:normAutofit/>
          </a:bodyPr>
          <a:lstStyle/>
          <a:p>
            <a:r>
              <a:rPr lang="it-IT" sz="3200" dirty="0">
                <a:solidFill>
                  <a:srgbClr val="FF0000"/>
                </a:solidFill>
              </a:rPr>
              <a:t>Technology</a:t>
            </a:r>
          </a:p>
        </p:txBody>
      </p:sp>
      <p:pic>
        <p:nvPicPr>
          <p:cNvPr id="293891" name="Picture 3075"/>
          <p:cNvPicPr>
            <a:picLocks noGrp="1" noChangeAspect="1" noChangeArrowheads="1"/>
          </p:cNvPicPr>
          <p:nvPr>
            <p:ph type="body" idx="1"/>
          </p:nvPr>
        </p:nvPicPr>
        <p:blipFill>
          <a:blip r:embed="rId2" cstate="print"/>
          <a:srcRect/>
          <a:stretch>
            <a:fillRect/>
          </a:stretch>
        </p:blipFill>
        <p:spPr>
          <a:xfrm>
            <a:off x="685800" y="1447800"/>
            <a:ext cx="7772400" cy="4648200"/>
          </a:xfrm>
        </p:spPr>
      </p:pic>
    </p:spTree>
    <p:extLst>
      <p:ext uri="{BB962C8B-B14F-4D97-AF65-F5344CB8AC3E}">
        <p14:creationId xmlns:p14="http://schemas.microsoft.com/office/powerpoint/2010/main" val="4376525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solidFill>
                  <a:srgbClr val="FF0000"/>
                </a:solidFill>
              </a:rPr>
              <a:t>After</a:t>
            </a:r>
            <a:r>
              <a:rPr lang="it-IT" dirty="0">
                <a:solidFill>
                  <a:srgbClr val="FF0000"/>
                </a:solidFill>
              </a:rPr>
              <a:t> IIWW</a:t>
            </a:r>
          </a:p>
        </p:txBody>
      </p:sp>
      <p:sp>
        <p:nvSpPr>
          <p:cNvPr id="3" name="Segnaposto contenuto 2"/>
          <p:cNvSpPr>
            <a:spLocks noGrp="1"/>
          </p:cNvSpPr>
          <p:nvPr>
            <p:ph idx="1"/>
          </p:nvPr>
        </p:nvSpPr>
        <p:spPr/>
        <p:txBody>
          <a:bodyPr>
            <a:normAutofit/>
          </a:bodyPr>
          <a:lstStyle/>
          <a:p>
            <a:r>
              <a:rPr lang="it-IT" sz="2000" i="1" dirty="0">
                <a:hlinkClick r:id="rId2"/>
              </a:rPr>
              <a:t>www.yaleglobal.yale.edu</a:t>
            </a:r>
            <a:endParaRPr lang="it-IT" sz="2000" i="1" dirty="0"/>
          </a:p>
          <a:p>
            <a:endParaRPr lang="it-IT" sz="2000" i="1" dirty="0"/>
          </a:p>
          <a:p>
            <a:r>
              <a:rPr lang="it-IT" sz="2000" dirty="0"/>
              <a:t>commercial </a:t>
            </a:r>
            <a:r>
              <a:rPr lang="it-IT" sz="2000" dirty="0" err="1"/>
              <a:t>civil</a:t>
            </a:r>
            <a:r>
              <a:rPr lang="it-IT" sz="2000" dirty="0"/>
              <a:t> </a:t>
            </a:r>
            <a:r>
              <a:rPr lang="it-IT" sz="2000" dirty="0" err="1"/>
              <a:t>aviation</a:t>
            </a:r>
            <a:r>
              <a:rPr lang="it-IT" sz="2000" dirty="0"/>
              <a:t>; “</a:t>
            </a:r>
            <a:r>
              <a:rPr lang="it-IT" sz="2000" dirty="0" err="1"/>
              <a:t>containerisation</a:t>
            </a:r>
            <a:r>
              <a:rPr lang="it-IT" sz="2000" dirty="0"/>
              <a:t>” </a:t>
            </a:r>
            <a:r>
              <a:rPr lang="it-IT" sz="2000" dirty="0" err="1"/>
              <a:t>technique</a:t>
            </a:r>
            <a:r>
              <a:rPr lang="it-IT" sz="2000" dirty="0"/>
              <a:t>; </a:t>
            </a:r>
            <a:r>
              <a:rPr lang="it-IT" sz="2000" dirty="0" err="1"/>
              <a:t>democratisation</a:t>
            </a:r>
            <a:r>
              <a:rPr lang="it-IT" sz="2000" dirty="0"/>
              <a:t> of the </a:t>
            </a:r>
            <a:r>
              <a:rPr lang="it-IT" sz="2000" dirty="0" err="1"/>
              <a:t>telephone</a:t>
            </a:r>
            <a:r>
              <a:rPr lang="it-IT" sz="2000" dirty="0"/>
              <a:t> </a:t>
            </a:r>
            <a:r>
              <a:rPr lang="en-US" sz="2000" dirty="0"/>
              <a:t>as the main mode of communication;</a:t>
            </a:r>
          </a:p>
          <a:p>
            <a:pPr marL="0" indent="0">
              <a:buNone/>
            </a:pPr>
            <a:r>
              <a:rPr lang="en-US" sz="2000" dirty="0"/>
              <a:t> </a:t>
            </a:r>
          </a:p>
          <a:p>
            <a:r>
              <a:rPr lang="en-US" sz="2000" dirty="0"/>
              <a:t>The Bretton Woods Agreement led to the creation of the World Bank, whose initial role was to facilitate reconstruction and development, and the International Monetary Fund (IMF), whose mission is to guarantee a stable international monetary system – an essential condition of dynamic international trade</a:t>
            </a:r>
          </a:p>
          <a:p>
            <a:endParaRPr lang="en-US" sz="2000" dirty="0"/>
          </a:p>
          <a:p>
            <a:r>
              <a:rPr lang="en-US" sz="2000" dirty="0"/>
              <a:t>GATT (not only a success), Agreements for creating a common large economic space</a:t>
            </a:r>
            <a:endParaRPr lang="it-IT" sz="2000" dirty="0"/>
          </a:p>
        </p:txBody>
      </p:sp>
    </p:spTree>
    <p:extLst>
      <p:ext uri="{BB962C8B-B14F-4D97-AF65-F5344CB8AC3E}">
        <p14:creationId xmlns:p14="http://schemas.microsoft.com/office/powerpoint/2010/main" val="22087887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219138" name="Rectangle 2"/>
          <p:cNvSpPr>
            <a:spLocks noGrp="1" noChangeArrowheads="1"/>
          </p:cNvSpPr>
          <p:nvPr>
            <p:ph type="title"/>
          </p:nvPr>
        </p:nvSpPr>
        <p:spPr/>
        <p:txBody>
          <a:bodyPr/>
          <a:lstStyle/>
          <a:p>
            <a:r>
              <a:rPr lang="it-IT" sz="4000" dirty="0" err="1">
                <a:solidFill>
                  <a:srgbClr val="FF0000"/>
                </a:solidFill>
              </a:rPr>
              <a:t>Main</a:t>
            </a:r>
            <a:r>
              <a:rPr lang="it-IT" sz="4000" dirty="0">
                <a:solidFill>
                  <a:srgbClr val="FF0000"/>
                </a:solidFill>
              </a:rPr>
              <a:t> </a:t>
            </a:r>
            <a:r>
              <a:rPr lang="it-IT" sz="4000" dirty="0" err="1">
                <a:solidFill>
                  <a:srgbClr val="FF0000"/>
                </a:solidFill>
              </a:rPr>
              <a:t>determinants</a:t>
            </a:r>
            <a:r>
              <a:rPr lang="it-IT" sz="4000" dirty="0">
                <a:solidFill>
                  <a:srgbClr val="FF0000"/>
                </a:solidFill>
              </a:rPr>
              <a:t> of </a:t>
            </a:r>
            <a:r>
              <a:rPr lang="it-IT" sz="4000" dirty="0" err="1">
                <a:solidFill>
                  <a:srgbClr val="FF0000"/>
                </a:solidFill>
              </a:rPr>
              <a:t>Globalization</a:t>
            </a:r>
            <a:endParaRPr lang="it-IT" sz="4000" dirty="0">
              <a:solidFill>
                <a:srgbClr val="FF0000"/>
              </a:solidFill>
            </a:endParaRPr>
          </a:p>
        </p:txBody>
      </p:sp>
      <p:sp>
        <p:nvSpPr>
          <p:cNvPr id="219139" name="Rectangle 3"/>
          <p:cNvSpPr>
            <a:spLocks noGrp="1" noChangeArrowheads="1"/>
          </p:cNvSpPr>
          <p:nvPr>
            <p:ph type="body" idx="1"/>
          </p:nvPr>
        </p:nvSpPr>
        <p:spPr/>
        <p:txBody>
          <a:bodyPr/>
          <a:lstStyle/>
          <a:p>
            <a:r>
              <a:rPr lang="en-US" sz="2400" b="1" dirty="0">
                <a:latin typeface="+mj-lt"/>
              </a:rPr>
              <a:t>Technical Progress</a:t>
            </a:r>
            <a:r>
              <a:rPr lang="en-US" sz="2400" dirty="0">
                <a:latin typeface="+mj-lt"/>
              </a:rPr>
              <a:t>, reduces </a:t>
            </a:r>
            <a:r>
              <a:rPr lang="en-US" sz="2400" i="1" dirty="0">
                <a:latin typeface="+mj-lt"/>
              </a:rPr>
              <a:t>natural</a:t>
            </a:r>
            <a:r>
              <a:rPr lang="en-US" sz="2400" dirty="0">
                <a:latin typeface="+mj-lt"/>
              </a:rPr>
              <a:t> barriers across markets (transport and communication costs)</a:t>
            </a:r>
          </a:p>
          <a:p>
            <a:r>
              <a:rPr lang="en-US" sz="2400" b="1" dirty="0">
                <a:latin typeface="+mj-lt"/>
              </a:rPr>
              <a:t>Social Progress</a:t>
            </a:r>
            <a:r>
              <a:rPr lang="en-US" sz="2400" dirty="0">
                <a:latin typeface="+mj-lt"/>
              </a:rPr>
              <a:t>, reduces </a:t>
            </a:r>
            <a:r>
              <a:rPr lang="en-US" sz="2400" i="1" dirty="0">
                <a:latin typeface="+mj-lt"/>
              </a:rPr>
              <a:t>cultural barriers </a:t>
            </a:r>
            <a:r>
              <a:rPr lang="en-US" sz="2400" dirty="0">
                <a:latin typeface="+mj-lt"/>
              </a:rPr>
              <a:t>(</a:t>
            </a:r>
            <a:r>
              <a:rPr lang="en-US" sz="2400" dirty="0" err="1">
                <a:latin typeface="+mj-lt"/>
              </a:rPr>
              <a:t>es</a:t>
            </a:r>
            <a:r>
              <a:rPr lang="en-US" sz="2400" dirty="0">
                <a:latin typeface="+mj-lt"/>
              </a:rPr>
              <a:t>.: language or religious barriers)</a:t>
            </a:r>
          </a:p>
          <a:p>
            <a:r>
              <a:rPr lang="en-GB" sz="2400" b="1" dirty="0">
                <a:latin typeface="+mj-lt"/>
              </a:rPr>
              <a:t>Integration policies</a:t>
            </a:r>
            <a:r>
              <a:rPr lang="en-GB" sz="2400" dirty="0">
                <a:latin typeface="+mj-lt"/>
              </a:rPr>
              <a:t>, reduces(both at the regional or multilateral level) </a:t>
            </a:r>
            <a:r>
              <a:rPr lang="en-GB" sz="2400" i="1" dirty="0">
                <a:latin typeface="+mj-lt"/>
              </a:rPr>
              <a:t>political barriers</a:t>
            </a:r>
            <a:r>
              <a:rPr lang="en-GB" sz="2400" dirty="0">
                <a:latin typeface="+mj-lt"/>
              </a:rPr>
              <a:t>:</a:t>
            </a:r>
          </a:p>
          <a:p>
            <a:pPr lvl="1"/>
            <a:r>
              <a:rPr lang="en-GB" sz="2000" dirty="0">
                <a:latin typeface="+mj-lt"/>
              </a:rPr>
              <a:t>Border barriers (Tariff and NTMs)</a:t>
            </a:r>
          </a:p>
          <a:p>
            <a:pPr lvl="1"/>
            <a:r>
              <a:rPr lang="en-GB" sz="2000" dirty="0">
                <a:latin typeface="+mj-lt"/>
              </a:rPr>
              <a:t>Internal measures (</a:t>
            </a:r>
            <a:r>
              <a:rPr lang="en-GB" sz="2000" dirty="0" err="1">
                <a:latin typeface="+mj-lt"/>
              </a:rPr>
              <a:t>es</a:t>
            </a:r>
            <a:r>
              <a:rPr lang="en-GB" sz="2000" dirty="0">
                <a:latin typeface="+mj-lt"/>
              </a:rPr>
              <a:t>.: Technical Barriers)</a:t>
            </a:r>
          </a:p>
          <a:p>
            <a:r>
              <a:rPr lang="en-GB" sz="2400" b="1" dirty="0">
                <a:latin typeface="+mj-lt"/>
              </a:rPr>
              <a:t>Competition policy</a:t>
            </a:r>
            <a:r>
              <a:rPr lang="en-GB" sz="2400" dirty="0">
                <a:latin typeface="+mj-lt"/>
              </a:rPr>
              <a:t>, reduces barriers created by firms behaviour (</a:t>
            </a:r>
            <a:r>
              <a:rPr lang="en-GB" sz="2400" i="1" dirty="0">
                <a:latin typeface="+mj-lt"/>
              </a:rPr>
              <a:t>entry barriers</a:t>
            </a:r>
            <a:r>
              <a:rPr lang="en-GB" sz="2400" dirty="0">
                <a:latin typeface="+mj-lt"/>
              </a:rPr>
              <a:t>)</a:t>
            </a:r>
          </a:p>
        </p:txBody>
      </p:sp>
    </p:spTree>
    <p:extLst>
      <p:ext uri="{BB962C8B-B14F-4D97-AF65-F5344CB8AC3E}">
        <p14:creationId xmlns:p14="http://schemas.microsoft.com/office/powerpoint/2010/main" val="3986175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139266" name="Rectangle 2"/>
          <p:cNvSpPr>
            <a:spLocks noGrp="1" noChangeArrowheads="1"/>
          </p:cNvSpPr>
          <p:nvPr>
            <p:ph type="title"/>
          </p:nvPr>
        </p:nvSpPr>
        <p:spPr/>
        <p:txBody>
          <a:bodyPr/>
          <a:lstStyle/>
          <a:p>
            <a:r>
              <a:rPr lang="it-IT" dirty="0">
                <a:solidFill>
                  <a:srgbClr val="FF0000"/>
                </a:solidFill>
                <a:latin typeface="Garamond" pitchFamily="18" charset="0"/>
              </a:rPr>
              <a:t>II </a:t>
            </a:r>
            <a:r>
              <a:rPr lang="it-IT" dirty="0" err="1">
                <a:solidFill>
                  <a:srgbClr val="FF0000"/>
                </a:solidFill>
                <a:latin typeface="Garamond" pitchFamily="18" charset="0"/>
              </a:rPr>
              <a:t>wave</a:t>
            </a:r>
            <a:r>
              <a:rPr lang="it-IT" dirty="0">
                <a:solidFill>
                  <a:srgbClr val="FF0000"/>
                </a:solidFill>
                <a:latin typeface="Garamond" pitchFamily="18" charset="0"/>
              </a:rPr>
              <a:t>: 1960 - </a:t>
            </a:r>
            <a:r>
              <a:rPr lang="it-IT" dirty="0" err="1">
                <a:solidFill>
                  <a:srgbClr val="FF0000"/>
                </a:solidFill>
                <a:latin typeface="Garamond" pitchFamily="18" charset="0"/>
              </a:rPr>
              <a:t>today</a:t>
            </a:r>
            <a:endParaRPr lang="it-IT" dirty="0">
              <a:solidFill>
                <a:srgbClr val="FF0000"/>
              </a:solidFill>
              <a:latin typeface="Garamond" pitchFamily="18" charset="0"/>
            </a:endParaRPr>
          </a:p>
        </p:txBody>
      </p:sp>
      <p:sp>
        <p:nvSpPr>
          <p:cNvPr id="139267" name="Rectangle 3"/>
          <p:cNvSpPr>
            <a:spLocks noGrp="1" noChangeArrowheads="1"/>
          </p:cNvSpPr>
          <p:nvPr>
            <p:ph type="body" idx="1"/>
          </p:nvPr>
        </p:nvSpPr>
        <p:spPr>
          <a:xfrm>
            <a:off x="457200" y="1268760"/>
            <a:ext cx="8229600" cy="4857403"/>
          </a:xfrm>
        </p:spPr>
        <p:txBody>
          <a:bodyPr/>
          <a:lstStyle/>
          <a:p>
            <a:pPr marL="0" indent="0">
              <a:buNone/>
            </a:pPr>
            <a:r>
              <a:rPr lang="en-GB" dirty="0">
                <a:latin typeface="+mj-lt"/>
              </a:rPr>
              <a:t>1. </a:t>
            </a:r>
            <a:r>
              <a:rPr lang="en-GB" sz="1800" dirty="0">
                <a:latin typeface="+mj-lt"/>
              </a:rPr>
              <a:t>Since 1960, world trade has become a much larger part of the world economy.</a:t>
            </a:r>
          </a:p>
        </p:txBody>
      </p:sp>
      <p:pic>
        <p:nvPicPr>
          <p:cNvPr id="12290" name="Picture 2" descr="C:\Users\user\Desktop\Documents\Lezioni\International Economics _ Manageriale\Slides Luca\Figures\opennes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1786" y="2708920"/>
            <a:ext cx="5035550" cy="3498850"/>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4139952" y="116632"/>
            <a:ext cx="4824536" cy="369332"/>
          </a:xfrm>
          <a:prstGeom prst="rect">
            <a:avLst/>
          </a:prstGeom>
          <a:noFill/>
        </p:spPr>
        <p:txBody>
          <a:bodyPr wrap="square" rtlCol="0">
            <a:spAutoFit/>
          </a:bodyPr>
          <a:lstStyle/>
          <a:p>
            <a:r>
              <a:rPr lang="en-GB" dirty="0">
                <a:solidFill>
                  <a:srgbClr val="FF0000"/>
                </a:solidFill>
              </a:rPr>
              <a:t>https://ourworldindata.org/international-trade</a:t>
            </a:r>
          </a:p>
        </p:txBody>
      </p:sp>
    </p:spTree>
    <p:extLst>
      <p:ext uri="{BB962C8B-B14F-4D97-AF65-F5344CB8AC3E}">
        <p14:creationId xmlns:p14="http://schemas.microsoft.com/office/powerpoint/2010/main" val="2025590542"/>
      </p:ext>
    </p:extLst>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762861A5-17A1-4E58-8C2B-E720189CAC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6752"/>
            <a:ext cx="8950268" cy="4892388"/>
          </a:xfrm>
        </p:spPr>
      </p:pic>
    </p:spTree>
    <p:extLst>
      <p:ext uri="{BB962C8B-B14F-4D97-AF65-F5344CB8AC3E}">
        <p14:creationId xmlns:p14="http://schemas.microsoft.com/office/powerpoint/2010/main" val="32185846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p:cNvGraphicFramePr>
            <a:graphicFrameLocks noChangeAspect="1"/>
          </p:cNvGraphicFramePr>
          <p:nvPr>
            <p:extLst>
              <p:ext uri="{D42A27DB-BD31-4B8C-83A1-F6EECF244321}">
                <p14:modId xmlns:p14="http://schemas.microsoft.com/office/powerpoint/2010/main" val="3239722291"/>
              </p:ext>
            </p:extLst>
          </p:nvPr>
        </p:nvGraphicFramePr>
        <p:xfrm>
          <a:off x="611560" y="443071"/>
          <a:ext cx="7992888" cy="5647622"/>
        </p:xfrm>
        <a:graphic>
          <a:graphicData uri="http://schemas.openxmlformats.org/presentationml/2006/ole">
            <mc:AlternateContent xmlns:mc="http://schemas.openxmlformats.org/markup-compatibility/2006">
              <mc:Choice xmlns:v="urn:schemas-microsoft-com:vml" Requires="v">
                <p:oleObj spid="_x0000_s2053" name="Acrobat Document" r:id="rId3" imgW="6415989" imgH="4533840" progId="Acrobat.Document.11">
                  <p:embed/>
                </p:oleObj>
              </mc:Choice>
              <mc:Fallback>
                <p:oleObj name="Acrobat Document" r:id="rId3" imgW="6415989" imgH="4533840" progId="Acrobat.Document.11">
                  <p:embed/>
                  <p:pic>
                    <p:nvPicPr>
                      <p:cNvPr id="4" name="Oggetto 3"/>
                      <p:cNvPicPr/>
                      <p:nvPr/>
                    </p:nvPicPr>
                    <p:blipFill>
                      <a:blip r:embed="rId4"/>
                      <a:stretch>
                        <a:fillRect/>
                      </a:stretch>
                    </p:blipFill>
                    <p:spPr>
                      <a:xfrm>
                        <a:off x="611560" y="443071"/>
                        <a:ext cx="7992888" cy="5647622"/>
                      </a:xfrm>
                      <a:prstGeom prst="rect">
                        <a:avLst/>
                      </a:prstGeom>
                    </p:spPr>
                  </p:pic>
                </p:oleObj>
              </mc:Fallback>
            </mc:AlternateContent>
          </a:graphicData>
        </a:graphic>
      </p:graphicFrame>
    </p:spTree>
    <p:extLst>
      <p:ext uri="{BB962C8B-B14F-4D97-AF65-F5344CB8AC3E}">
        <p14:creationId xmlns:p14="http://schemas.microsoft.com/office/powerpoint/2010/main" val="739446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ggetto 3"/>
          <p:cNvGraphicFramePr>
            <a:graphicFrameLocks noChangeAspect="1"/>
          </p:cNvGraphicFramePr>
          <p:nvPr>
            <p:extLst>
              <p:ext uri="{D42A27DB-BD31-4B8C-83A1-F6EECF244321}">
                <p14:modId xmlns:p14="http://schemas.microsoft.com/office/powerpoint/2010/main" val="907653178"/>
              </p:ext>
            </p:extLst>
          </p:nvPr>
        </p:nvGraphicFramePr>
        <p:xfrm>
          <a:off x="611560" y="404664"/>
          <a:ext cx="8064896" cy="5698501"/>
        </p:xfrm>
        <a:graphic>
          <a:graphicData uri="http://schemas.openxmlformats.org/presentationml/2006/ole">
            <mc:AlternateContent xmlns:mc="http://schemas.openxmlformats.org/markup-compatibility/2006">
              <mc:Choice xmlns:v="urn:schemas-microsoft-com:vml" Requires="v">
                <p:oleObj spid="_x0000_s3077" name="Acrobat Document" r:id="rId3" imgW="6415989" imgH="4533840" progId="Acrobat.Document.11">
                  <p:embed/>
                </p:oleObj>
              </mc:Choice>
              <mc:Fallback>
                <p:oleObj name="Acrobat Document" r:id="rId3" imgW="6415989" imgH="4533840" progId="Acrobat.Document.11">
                  <p:embed/>
                  <p:pic>
                    <p:nvPicPr>
                      <p:cNvPr id="4" name="Oggetto 3"/>
                      <p:cNvPicPr/>
                      <p:nvPr/>
                    </p:nvPicPr>
                    <p:blipFill>
                      <a:blip r:embed="rId4"/>
                      <a:stretch>
                        <a:fillRect/>
                      </a:stretch>
                    </p:blipFill>
                    <p:spPr>
                      <a:xfrm>
                        <a:off x="611560" y="404664"/>
                        <a:ext cx="8064896" cy="5698501"/>
                      </a:xfrm>
                      <a:prstGeom prst="rect">
                        <a:avLst/>
                      </a:prstGeom>
                    </p:spPr>
                  </p:pic>
                </p:oleObj>
              </mc:Fallback>
            </mc:AlternateContent>
          </a:graphicData>
        </a:graphic>
      </p:graphicFrame>
    </p:spTree>
    <p:extLst>
      <p:ext uri="{BB962C8B-B14F-4D97-AF65-F5344CB8AC3E}">
        <p14:creationId xmlns:p14="http://schemas.microsoft.com/office/powerpoint/2010/main" val="1232670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139266" name="Rectangle 2"/>
          <p:cNvSpPr>
            <a:spLocks noGrp="1" noChangeArrowheads="1"/>
          </p:cNvSpPr>
          <p:nvPr>
            <p:ph type="title"/>
          </p:nvPr>
        </p:nvSpPr>
        <p:spPr/>
        <p:txBody>
          <a:bodyPr/>
          <a:lstStyle/>
          <a:p>
            <a:r>
              <a:rPr lang="it-IT" dirty="0">
                <a:solidFill>
                  <a:srgbClr val="FF0000"/>
                </a:solidFill>
                <a:latin typeface="Garamond" pitchFamily="18" charset="0"/>
              </a:rPr>
              <a:t>II </a:t>
            </a:r>
            <a:r>
              <a:rPr lang="it-IT" dirty="0" err="1">
                <a:solidFill>
                  <a:srgbClr val="FF0000"/>
                </a:solidFill>
                <a:latin typeface="Garamond" pitchFamily="18" charset="0"/>
              </a:rPr>
              <a:t>wave</a:t>
            </a:r>
            <a:r>
              <a:rPr lang="it-IT" dirty="0">
                <a:solidFill>
                  <a:srgbClr val="FF0000"/>
                </a:solidFill>
                <a:latin typeface="Garamond" pitchFamily="18" charset="0"/>
              </a:rPr>
              <a:t>: 1960 - </a:t>
            </a:r>
            <a:r>
              <a:rPr lang="it-IT" dirty="0" err="1">
                <a:solidFill>
                  <a:srgbClr val="FF0000"/>
                </a:solidFill>
                <a:latin typeface="Garamond" pitchFamily="18" charset="0"/>
              </a:rPr>
              <a:t>today</a:t>
            </a:r>
            <a:endParaRPr lang="it-IT" dirty="0">
              <a:solidFill>
                <a:srgbClr val="FF0000"/>
              </a:solidFill>
              <a:latin typeface="Garamond" pitchFamily="18" charset="0"/>
            </a:endParaRPr>
          </a:p>
        </p:txBody>
      </p:sp>
      <p:sp>
        <p:nvSpPr>
          <p:cNvPr id="139267" name="Rectangle 3"/>
          <p:cNvSpPr>
            <a:spLocks noGrp="1" noChangeArrowheads="1"/>
          </p:cNvSpPr>
          <p:nvPr>
            <p:ph type="body" idx="1"/>
          </p:nvPr>
        </p:nvSpPr>
        <p:spPr>
          <a:xfrm>
            <a:off x="457200" y="1340768"/>
            <a:ext cx="8229600" cy="4785395"/>
          </a:xfrm>
        </p:spPr>
        <p:txBody>
          <a:bodyPr>
            <a:normAutofit/>
          </a:bodyPr>
          <a:lstStyle/>
          <a:p>
            <a:pPr marL="0" indent="0">
              <a:buNone/>
            </a:pPr>
            <a:r>
              <a:rPr lang="it-IT" sz="2400" dirty="0">
                <a:solidFill>
                  <a:srgbClr val="FF0000"/>
                </a:solidFill>
                <a:latin typeface="+mj-lt"/>
              </a:rPr>
              <a:t>2.</a:t>
            </a:r>
            <a:r>
              <a:rPr lang="it-IT" sz="2400" dirty="0">
                <a:latin typeface="+mj-lt"/>
              </a:rPr>
              <a:t> </a:t>
            </a:r>
            <a:r>
              <a:rPr lang="it-IT" sz="1400" dirty="0" err="1">
                <a:latin typeface="+mj-lt"/>
              </a:rPr>
              <a:t>Trade</a:t>
            </a:r>
            <a:r>
              <a:rPr lang="it-IT" sz="1400" dirty="0">
                <a:latin typeface="+mj-lt"/>
              </a:rPr>
              <a:t> </a:t>
            </a:r>
            <a:r>
              <a:rPr lang="it-IT" sz="1400" dirty="0" err="1">
                <a:latin typeface="+mj-lt"/>
              </a:rPr>
              <a:t>is</a:t>
            </a:r>
            <a:r>
              <a:rPr lang="it-IT" sz="1400" dirty="0">
                <a:latin typeface="+mj-lt"/>
              </a:rPr>
              <a:t> the </a:t>
            </a:r>
            <a:r>
              <a:rPr lang="it-IT" sz="1400" dirty="0" err="1">
                <a:latin typeface="+mj-lt"/>
              </a:rPr>
              <a:t>engine</a:t>
            </a:r>
            <a:r>
              <a:rPr lang="it-IT" sz="1400" dirty="0">
                <a:latin typeface="+mj-lt"/>
              </a:rPr>
              <a:t> of </a:t>
            </a:r>
            <a:r>
              <a:rPr lang="it-IT" sz="1400" dirty="0" err="1">
                <a:latin typeface="+mj-lt"/>
              </a:rPr>
              <a:t>recent</a:t>
            </a:r>
            <a:r>
              <a:rPr lang="it-IT" sz="1400" dirty="0">
                <a:latin typeface="+mj-lt"/>
              </a:rPr>
              <a:t> </a:t>
            </a:r>
            <a:r>
              <a:rPr lang="it-IT" sz="1400" dirty="0" err="1">
                <a:latin typeface="+mj-lt"/>
              </a:rPr>
              <a:t>globalization</a:t>
            </a:r>
            <a:r>
              <a:rPr lang="it-IT" sz="1400" dirty="0">
                <a:latin typeface="+mj-lt"/>
              </a:rPr>
              <a:t> trend. More </a:t>
            </a:r>
            <a:r>
              <a:rPr lang="it-IT" sz="1400" dirty="0" err="1">
                <a:latin typeface="+mj-lt"/>
              </a:rPr>
              <a:t>than</a:t>
            </a:r>
            <a:r>
              <a:rPr lang="it-IT" sz="1400" dirty="0">
                <a:latin typeface="+mj-lt"/>
              </a:rPr>
              <a:t> </a:t>
            </a:r>
            <a:r>
              <a:rPr lang="it-IT" sz="1400" dirty="0" err="1">
                <a:latin typeface="+mj-lt"/>
              </a:rPr>
              <a:t>half</a:t>
            </a:r>
            <a:r>
              <a:rPr lang="it-IT" sz="1400" dirty="0">
                <a:latin typeface="+mj-lt"/>
              </a:rPr>
              <a:t> </a:t>
            </a:r>
            <a:r>
              <a:rPr lang="it-IT" sz="1400" dirty="0" err="1">
                <a:latin typeface="+mj-lt"/>
              </a:rPr>
              <a:t>is</a:t>
            </a:r>
            <a:r>
              <a:rPr lang="it-IT" sz="1400" dirty="0">
                <a:latin typeface="+mj-lt"/>
              </a:rPr>
              <a:t> </a:t>
            </a:r>
            <a:r>
              <a:rPr lang="it-IT" sz="1400" dirty="0" err="1">
                <a:latin typeface="+mj-lt"/>
              </a:rPr>
              <a:t>trade</a:t>
            </a:r>
            <a:r>
              <a:rPr lang="it-IT" sz="1400" dirty="0">
                <a:latin typeface="+mj-lt"/>
              </a:rPr>
              <a:t> in manufacturing </a:t>
            </a:r>
            <a:r>
              <a:rPr lang="it-IT" sz="1400" dirty="0" err="1">
                <a:latin typeface="+mj-lt"/>
              </a:rPr>
              <a:t>products</a:t>
            </a:r>
            <a:r>
              <a:rPr lang="it-IT" sz="1400" dirty="0">
                <a:latin typeface="+mj-lt"/>
              </a:rPr>
              <a:t>.</a:t>
            </a:r>
          </a:p>
        </p:txBody>
      </p:sp>
      <p:graphicFrame>
        <p:nvGraphicFramePr>
          <p:cNvPr id="2" name="Oggetto 1"/>
          <p:cNvGraphicFramePr>
            <a:graphicFrameLocks noChangeAspect="1"/>
          </p:cNvGraphicFramePr>
          <p:nvPr>
            <p:extLst>
              <p:ext uri="{D42A27DB-BD31-4B8C-83A1-F6EECF244321}">
                <p14:modId xmlns:p14="http://schemas.microsoft.com/office/powerpoint/2010/main" val="1025124575"/>
              </p:ext>
            </p:extLst>
          </p:nvPr>
        </p:nvGraphicFramePr>
        <p:xfrm>
          <a:off x="1032616" y="1988840"/>
          <a:ext cx="6433163" cy="4545551"/>
        </p:xfrm>
        <a:graphic>
          <a:graphicData uri="http://schemas.openxmlformats.org/presentationml/2006/ole">
            <mc:AlternateContent xmlns:mc="http://schemas.openxmlformats.org/markup-compatibility/2006">
              <mc:Choice xmlns:v="urn:schemas-microsoft-com:vml" Requires="v">
                <p:oleObj spid="_x0000_s4101" name="Acrobat Document" r:id="rId4" imgW="6415989" imgH="4533840" progId="Acrobat.Document.11">
                  <p:embed/>
                </p:oleObj>
              </mc:Choice>
              <mc:Fallback>
                <p:oleObj name="Acrobat Document" r:id="rId4" imgW="6415989" imgH="4533840" progId="Acrobat.Document.11">
                  <p:embed/>
                  <p:pic>
                    <p:nvPicPr>
                      <p:cNvPr id="2" name="Oggetto 1"/>
                      <p:cNvPicPr/>
                      <p:nvPr/>
                    </p:nvPicPr>
                    <p:blipFill>
                      <a:blip r:embed="rId5"/>
                      <a:stretch>
                        <a:fillRect/>
                      </a:stretch>
                    </p:blipFill>
                    <p:spPr>
                      <a:xfrm>
                        <a:off x="1032616" y="1988840"/>
                        <a:ext cx="6433163" cy="4545551"/>
                      </a:xfrm>
                      <a:prstGeom prst="rect">
                        <a:avLst/>
                      </a:prstGeom>
                    </p:spPr>
                  </p:pic>
                </p:oleObj>
              </mc:Fallback>
            </mc:AlternateContent>
          </a:graphicData>
        </a:graphic>
      </p:graphicFrame>
    </p:spTree>
    <p:extLst>
      <p:ext uri="{BB962C8B-B14F-4D97-AF65-F5344CB8AC3E}">
        <p14:creationId xmlns:p14="http://schemas.microsoft.com/office/powerpoint/2010/main" val="320373609"/>
      </p:ext>
    </p:extLst>
  </p:cSld>
  <p:clrMapOvr>
    <a:masterClrMapping/>
  </p:clrMapOvr>
  <p:transition spd="slow">
    <p:dissolv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139266" name="Rectangle 2"/>
          <p:cNvSpPr>
            <a:spLocks noGrp="1" noChangeArrowheads="1"/>
          </p:cNvSpPr>
          <p:nvPr>
            <p:ph type="title"/>
          </p:nvPr>
        </p:nvSpPr>
        <p:spPr/>
        <p:txBody>
          <a:bodyPr/>
          <a:lstStyle/>
          <a:p>
            <a:r>
              <a:rPr lang="en-GB" dirty="0">
                <a:solidFill>
                  <a:srgbClr val="FF0000"/>
                </a:solidFill>
                <a:latin typeface="Garamond" pitchFamily="18" charset="0"/>
              </a:rPr>
              <a:t>The importance of manufacturing</a:t>
            </a:r>
          </a:p>
        </p:txBody>
      </p:sp>
      <p:pic>
        <p:nvPicPr>
          <p:cNvPr id="17436" name="Picture 28" descr="C:\Users\user\Desktop\Documents\Lezioni\International Economics _ Manageriale\Slides mie\ExpCom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197851"/>
            <a:ext cx="7272808" cy="5598609"/>
          </a:xfrm>
          <a:prstGeom prst="rect">
            <a:avLst/>
          </a:prstGeom>
          <a:noFill/>
          <a:extLst>
            <a:ext uri="{909E8E84-426E-40DD-AFC4-6F175D3DCCD1}">
              <a14:hiddenFill xmlns:a14="http://schemas.microsoft.com/office/drawing/2010/main">
                <a:solidFill>
                  <a:srgbClr val="FFFFFF"/>
                </a:solidFill>
              </a14:hiddenFill>
            </a:ext>
          </a:extLst>
        </p:spPr>
      </p:pic>
      <p:sp>
        <p:nvSpPr>
          <p:cNvPr id="10" name="CasellaDiTesto 9"/>
          <p:cNvSpPr txBox="1"/>
          <p:nvPr/>
        </p:nvSpPr>
        <p:spPr>
          <a:xfrm>
            <a:off x="323528" y="116632"/>
            <a:ext cx="8640960" cy="369332"/>
          </a:xfrm>
          <a:prstGeom prst="rect">
            <a:avLst/>
          </a:prstGeom>
          <a:noFill/>
        </p:spPr>
        <p:txBody>
          <a:bodyPr wrap="square" rtlCol="0">
            <a:spAutoFit/>
          </a:bodyPr>
          <a:lstStyle/>
          <a:p>
            <a:r>
              <a:rPr lang="en-GB" dirty="0">
                <a:solidFill>
                  <a:srgbClr val="FF0000"/>
                </a:solidFill>
              </a:rPr>
              <a:t>https://atlas.media.mit.edu/en/visualize/stacked/sitc/export/wld/all/show/1962.2014/</a:t>
            </a:r>
          </a:p>
        </p:txBody>
      </p:sp>
    </p:spTree>
    <p:extLst>
      <p:ext uri="{BB962C8B-B14F-4D97-AF65-F5344CB8AC3E}">
        <p14:creationId xmlns:p14="http://schemas.microsoft.com/office/powerpoint/2010/main" val="4002969869"/>
      </p:ext>
    </p:extLst>
  </p:cSld>
  <p:clrMapOvr>
    <a:masterClrMapping/>
  </p:clrMapOvr>
  <p:transition spd="slow">
    <p:dissolv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139266" name="Rectangle 2"/>
          <p:cNvSpPr>
            <a:spLocks noGrp="1" noChangeArrowheads="1"/>
          </p:cNvSpPr>
          <p:nvPr>
            <p:ph type="title"/>
          </p:nvPr>
        </p:nvSpPr>
        <p:spPr/>
        <p:txBody>
          <a:bodyPr/>
          <a:lstStyle/>
          <a:p>
            <a:r>
              <a:rPr lang="en-GB" dirty="0">
                <a:solidFill>
                  <a:srgbClr val="FF0000"/>
                </a:solidFill>
                <a:latin typeface="Garamond" pitchFamily="18" charset="0"/>
              </a:rPr>
              <a:t>Export composition</a:t>
            </a:r>
          </a:p>
        </p:txBody>
      </p:sp>
      <p:pic>
        <p:nvPicPr>
          <p:cNvPr id="17435" name="Picture 27" descr="C:\Users\user\Desktop\Documents\Lezioni\International Economics _ Manageriale\Slides mie\Sh_food_countr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280" y="1225228"/>
            <a:ext cx="7581128" cy="5375845"/>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p:cNvSpPr txBox="1"/>
          <p:nvPr/>
        </p:nvSpPr>
        <p:spPr>
          <a:xfrm>
            <a:off x="4139952" y="116632"/>
            <a:ext cx="4824536" cy="369332"/>
          </a:xfrm>
          <a:prstGeom prst="rect">
            <a:avLst/>
          </a:prstGeom>
          <a:noFill/>
        </p:spPr>
        <p:txBody>
          <a:bodyPr wrap="square" rtlCol="0">
            <a:spAutoFit/>
          </a:bodyPr>
          <a:lstStyle/>
          <a:p>
            <a:r>
              <a:rPr lang="en-GB" dirty="0">
                <a:solidFill>
                  <a:srgbClr val="FF0000"/>
                </a:solidFill>
              </a:rPr>
              <a:t>https://ourworldindata.org/international-trade</a:t>
            </a:r>
          </a:p>
        </p:txBody>
      </p:sp>
    </p:spTree>
    <p:extLst>
      <p:ext uri="{BB962C8B-B14F-4D97-AF65-F5344CB8AC3E}">
        <p14:creationId xmlns:p14="http://schemas.microsoft.com/office/powerpoint/2010/main" val="2208597587"/>
      </p:ext>
    </p:extLst>
  </p:cSld>
  <p:clrMapOvr>
    <a:masterClrMapping/>
  </p:clrMapOvr>
  <p:transition spd="slow">
    <p:dissolv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22114"/>
          </a:xfrm>
        </p:spPr>
        <p:txBody>
          <a:bodyPr/>
          <a:lstStyle/>
          <a:p>
            <a:r>
              <a:rPr lang="en-GB" dirty="0">
                <a:solidFill>
                  <a:srgbClr val="FF0000"/>
                </a:solidFill>
              </a:rPr>
              <a:t>Specialization</a:t>
            </a:r>
          </a:p>
        </p:txBody>
      </p:sp>
      <p:sp>
        <p:nvSpPr>
          <p:cNvPr id="3" name="Segnaposto contenuto 2"/>
          <p:cNvSpPr>
            <a:spLocks noGrp="1"/>
          </p:cNvSpPr>
          <p:nvPr>
            <p:ph idx="1"/>
          </p:nvPr>
        </p:nvSpPr>
        <p:spPr/>
        <p:txBody>
          <a:bodyPr/>
          <a:lstStyle/>
          <a:p>
            <a:endParaRPr lang="en-GB"/>
          </a:p>
        </p:txBody>
      </p:sp>
      <p:pic>
        <p:nvPicPr>
          <p:cNvPr id="19458" name="Picture 2" descr="C:\Users\user\Desktop\Documents\Lezioni\International Economics _ Manageriale\Slides Luca\Figures\world-secto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94" y="1556792"/>
            <a:ext cx="8766784" cy="4576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366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139266" name="Rectangle 2"/>
          <p:cNvSpPr>
            <a:spLocks noGrp="1" noChangeArrowheads="1"/>
          </p:cNvSpPr>
          <p:nvPr>
            <p:ph type="title"/>
          </p:nvPr>
        </p:nvSpPr>
        <p:spPr/>
        <p:txBody>
          <a:bodyPr>
            <a:normAutofit fontScale="90000"/>
          </a:bodyPr>
          <a:lstStyle/>
          <a:p>
            <a:r>
              <a:rPr lang="it-IT" sz="3100" dirty="0">
                <a:solidFill>
                  <a:srgbClr val="FF0000"/>
                </a:solidFill>
                <a:latin typeface="Garamond" pitchFamily="18" charset="0"/>
              </a:rPr>
              <a:t>II </a:t>
            </a:r>
            <a:r>
              <a:rPr lang="it-IT" sz="3100" dirty="0" err="1">
                <a:solidFill>
                  <a:srgbClr val="FF0000"/>
                </a:solidFill>
                <a:latin typeface="Garamond" pitchFamily="18" charset="0"/>
              </a:rPr>
              <a:t>wave</a:t>
            </a:r>
            <a:r>
              <a:rPr lang="it-IT" sz="3100" dirty="0">
                <a:solidFill>
                  <a:srgbClr val="FF0000"/>
                </a:solidFill>
                <a:latin typeface="Garamond" pitchFamily="18" charset="0"/>
              </a:rPr>
              <a:t>: 1960 – </a:t>
            </a:r>
            <a:r>
              <a:rPr lang="it-IT" sz="3100" dirty="0" err="1">
                <a:solidFill>
                  <a:srgbClr val="FF0000"/>
                </a:solidFill>
                <a:latin typeface="Garamond" pitchFamily="18" charset="0"/>
              </a:rPr>
              <a:t>today</a:t>
            </a:r>
            <a:br>
              <a:rPr lang="it-IT" sz="3100" dirty="0">
                <a:solidFill>
                  <a:srgbClr val="FF0000"/>
                </a:solidFill>
                <a:latin typeface="Garamond" pitchFamily="18" charset="0"/>
              </a:rPr>
            </a:br>
            <a:r>
              <a:rPr lang="en-GB" sz="3100" dirty="0">
                <a:solidFill>
                  <a:srgbClr val="FF0000"/>
                </a:solidFill>
                <a:latin typeface="Garamond" panose="02020404030301010803" pitchFamily="18" charset="0"/>
              </a:rPr>
              <a:t>3.</a:t>
            </a:r>
            <a:r>
              <a:rPr lang="en-GB" dirty="0">
                <a:latin typeface="Garamond" panose="02020404030301010803" pitchFamily="18" charset="0"/>
              </a:rPr>
              <a:t> </a:t>
            </a:r>
            <a:r>
              <a:rPr lang="en-GB" sz="2700" dirty="0">
                <a:latin typeface="Garamond" panose="02020404030301010803" pitchFamily="18" charset="0"/>
              </a:rPr>
              <a:t>Change in the structure of global trade (</a:t>
            </a:r>
            <a:r>
              <a:rPr lang="en-GB" sz="2700" dirty="0">
                <a:solidFill>
                  <a:srgbClr val="FF0000"/>
                </a:solidFill>
                <a:latin typeface="Garamond" panose="02020404030301010803" pitchFamily="18" charset="0"/>
              </a:rPr>
              <a:t>N-S; intra industry</a:t>
            </a:r>
            <a:r>
              <a:rPr lang="en-GB" sz="2700" dirty="0">
                <a:latin typeface="Garamond" panose="02020404030301010803" pitchFamily="18" charset="0"/>
              </a:rPr>
              <a:t>)</a:t>
            </a:r>
            <a:endParaRPr lang="it-IT" sz="2700" dirty="0">
              <a:solidFill>
                <a:srgbClr val="FF0000"/>
              </a:solidFill>
              <a:latin typeface="Garamond" pitchFamily="18" charset="0"/>
            </a:endParaRPr>
          </a:p>
        </p:txBody>
      </p:sp>
      <p:sp>
        <p:nvSpPr>
          <p:cNvPr id="139267" name="Rectangle 3"/>
          <p:cNvSpPr>
            <a:spLocks noGrp="1" noChangeArrowheads="1"/>
          </p:cNvSpPr>
          <p:nvPr>
            <p:ph type="body" idx="1"/>
          </p:nvPr>
        </p:nvSpPr>
        <p:spPr>
          <a:xfrm>
            <a:off x="457200" y="1412776"/>
            <a:ext cx="8229600" cy="4713387"/>
          </a:xfrm>
        </p:spPr>
        <p:txBody>
          <a:bodyPr>
            <a:normAutofit/>
          </a:bodyPr>
          <a:lstStyle/>
          <a:p>
            <a:endParaRPr lang="it-IT" sz="2400" dirty="0"/>
          </a:p>
          <a:p>
            <a:endParaRPr lang="it-IT" sz="2400" dirty="0"/>
          </a:p>
          <a:p>
            <a:endParaRPr lang="it-IT" sz="2400" dirty="0"/>
          </a:p>
          <a:p>
            <a:endParaRPr lang="it-IT" sz="2400" dirty="0"/>
          </a:p>
          <a:p>
            <a:endParaRPr lang="it-IT" sz="2400" dirty="0"/>
          </a:p>
          <a:p>
            <a:endParaRPr lang="it-IT" sz="2400" dirty="0"/>
          </a:p>
          <a:p>
            <a:endParaRPr lang="it-IT" sz="2400" dirty="0"/>
          </a:p>
          <a:p>
            <a:endParaRPr lang="it-IT" sz="2400" dirty="0"/>
          </a:p>
          <a:p>
            <a:pPr marL="0" indent="0">
              <a:buNone/>
            </a:pPr>
            <a:endParaRPr lang="it-IT" sz="2400" dirty="0"/>
          </a:p>
        </p:txBody>
      </p:sp>
      <p:pic>
        <p:nvPicPr>
          <p:cNvPr id="20482" name="Picture 2" descr="C:\Users\user\Desktop\Documents\Lezioni\International Economics _ Manageriale\Slides mie\Sh Intra-Industry T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77" y="1635054"/>
            <a:ext cx="8033631" cy="5027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7274195"/>
      </p:ext>
    </p:extLst>
  </p:cSld>
  <p:clrMapOvr>
    <a:masterClrMapping/>
  </p:clrMapOvr>
  <p:transition spd="slow">
    <p:dissolv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139266" name="Rectangle 2"/>
          <p:cNvSpPr>
            <a:spLocks noGrp="1" noChangeArrowheads="1"/>
          </p:cNvSpPr>
          <p:nvPr>
            <p:ph type="title"/>
          </p:nvPr>
        </p:nvSpPr>
        <p:spPr/>
        <p:txBody>
          <a:bodyPr>
            <a:noAutofit/>
          </a:bodyPr>
          <a:lstStyle/>
          <a:p>
            <a:r>
              <a:rPr lang="it-IT" sz="2800" dirty="0">
                <a:solidFill>
                  <a:srgbClr val="FF0000"/>
                </a:solidFill>
                <a:latin typeface="Garamond" pitchFamily="18" charset="0"/>
              </a:rPr>
              <a:t>II </a:t>
            </a:r>
            <a:r>
              <a:rPr lang="it-IT" sz="2800" dirty="0" err="1">
                <a:solidFill>
                  <a:srgbClr val="FF0000"/>
                </a:solidFill>
                <a:latin typeface="Garamond" pitchFamily="18" charset="0"/>
              </a:rPr>
              <a:t>wave</a:t>
            </a:r>
            <a:r>
              <a:rPr lang="it-IT" sz="2800" dirty="0">
                <a:solidFill>
                  <a:srgbClr val="FF0000"/>
                </a:solidFill>
                <a:latin typeface="Garamond" pitchFamily="18" charset="0"/>
              </a:rPr>
              <a:t>: 1960 – </a:t>
            </a:r>
            <a:r>
              <a:rPr lang="it-IT" sz="2800" dirty="0" err="1">
                <a:solidFill>
                  <a:srgbClr val="FF0000"/>
                </a:solidFill>
                <a:latin typeface="Garamond" pitchFamily="18" charset="0"/>
              </a:rPr>
              <a:t>today</a:t>
            </a:r>
            <a:br>
              <a:rPr lang="it-IT" sz="2800" dirty="0">
                <a:solidFill>
                  <a:srgbClr val="FF0000"/>
                </a:solidFill>
                <a:latin typeface="Garamond" pitchFamily="18" charset="0"/>
              </a:rPr>
            </a:br>
            <a:r>
              <a:rPr lang="en-GB" sz="2800" dirty="0">
                <a:solidFill>
                  <a:srgbClr val="FF0000"/>
                </a:solidFill>
                <a:latin typeface="Garamond" panose="02020404030301010803" pitchFamily="18" charset="0"/>
              </a:rPr>
              <a:t>3.</a:t>
            </a:r>
            <a:r>
              <a:rPr lang="en-GB" sz="2800" dirty="0">
                <a:latin typeface="Garamond" panose="02020404030301010803" pitchFamily="18" charset="0"/>
              </a:rPr>
              <a:t> Change in the structure of trade (</a:t>
            </a:r>
            <a:r>
              <a:rPr lang="en-GB" sz="2800" dirty="0">
                <a:solidFill>
                  <a:srgbClr val="FF0000"/>
                </a:solidFill>
                <a:latin typeface="Garamond" panose="02020404030301010803" pitchFamily="18" charset="0"/>
              </a:rPr>
              <a:t>N-S; intra industry</a:t>
            </a:r>
            <a:r>
              <a:rPr lang="en-GB" sz="2800" dirty="0">
                <a:latin typeface="Garamond" panose="02020404030301010803" pitchFamily="18" charset="0"/>
              </a:rPr>
              <a:t>)</a:t>
            </a:r>
            <a:endParaRPr lang="it-IT" sz="2800" dirty="0">
              <a:solidFill>
                <a:srgbClr val="FF0000"/>
              </a:solidFill>
              <a:latin typeface="Garamond" pitchFamily="18" charset="0"/>
            </a:endParaRPr>
          </a:p>
        </p:txBody>
      </p:sp>
      <p:sp>
        <p:nvSpPr>
          <p:cNvPr id="139267" name="Rectangle 3"/>
          <p:cNvSpPr>
            <a:spLocks noGrp="1" noChangeArrowheads="1"/>
          </p:cNvSpPr>
          <p:nvPr>
            <p:ph type="body" idx="1"/>
          </p:nvPr>
        </p:nvSpPr>
        <p:spPr>
          <a:xfrm>
            <a:off x="457200" y="1600200"/>
            <a:ext cx="8229600" cy="4997152"/>
          </a:xfrm>
        </p:spPr>
        <p:txBody>
          <a:bodyPr>
            <a:normAutofit/>
          </a:bodyPr>
          <a:lstStyle/>
          <a:p>
            <a:endParaRPr lang="it-IT" sz="2400" dirty="0"/>
          </a:p>
          <a:p>
            <a:pPr marL="0" indent="0">
              <a:buNone/>
            </a:pPr>
            <a:endParaRPr lang="it-IT" sz="2400" dirty="0"/>
          </a:p>
          <a:p>
            <a:endParaRPr lang="it-IT" sz="2400" dirty="0"/>
          </a:p>
          <a:p>
            <a:endParaRPr lang="it-IT" sz="2400" dirty="0"/>
          </a:p>
          <a:p>
            <a:endParaRPr lang="it-IT" sz="2400" dirty="0"/>
          </a:p>
          <a:p>
            <a:endParaRPr lang="it-IT" sz="2400" dirty="0"/>
          </a:p>
          <a:p>
            <a:endParaRPr lang="it-IT" sz="2400" dirty="0"/>
          </a:p>
          <a:p>
            <a:endParaRPr lang="it-IT" sz="2400" dirty="0"/>
          </a:p>
          <a:p>
            <a:endParaRPr lang="it-IT" sz="2400" dirty="0"/>
          </a:p>
          <a:p>
            <a:endParaRPr lang="it-IT" sz="2400" dirty="0"/>
          </a:p>
          <a:p>
            <a:endParaRPr lang="it-IT" sz="2400" dirty="0"/>
          </a:p>
        </p:txBody>
      </p:sp>
      <p:pic>
        <p:nvPicPr>
          <p:cNvPr id="21506" name="Picture 2" descr="C:\Users\user\Desktop\Documents\Lezioni\International Economics _ Manageriale\Slides mie\Sh Intra-Industry Tr_Countri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400702"/>
            <a:ext cx="6048672" cy="5072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062608"/>
      </p:ext>
    </p:extLst>
  </p:cSld>
  <p:clrMapOvr>
    <a:masterClrMapping/>
  </p:clrMapOvr>
  <p:transition spd="slow">
    <p:dissolv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a:t>Anna Maria Pinna</a:t>
            </a:r>
          </a:p>
        </p:txBody>
      </p:sp>
      <p:sp>
        <p:nvSpPr>
          <p:cNvPr id="296962" name="Rectangle 2"/>
          <p:cNvSpPr>
            <a:spLocks noGrp="1" noChangeArrowheads="1"/>
          </p:cNvSpPr>
          <p:nvPr>
            <p:ph type="title"/>
          </p:nvPr>
        </p:nvSpPr>
        <p:spPr/>
        <p:txBody>
          <a:bodyPr>
            <a:normAutofit/>
          </a:bodyPr>
          <a:lstStyle/>
          <a:p>
            <a:r>
              <a:rPr lang="it-IT" sz="2800" dirty="0">
                <a:solidFill>
                  <a:srgbClr val="FF0000"/>
                </a:solidFill>
                <a:latin typeface="Garamond" pitchFamily="18" charset="0"/>
              </a:rPr>
              <a:t>II </a:t>
            </a:r>
            <a:r>
              <a:rPr lang="it-IT" sz="2800" dirty="0" err="1">
                <a:solidFill>
                  <a:srgbClr val="FF0000"/>
                </a:solidFill>
                <a:latin typeface="Garamond" pitchFamily="18" charset="0"/>
              </a:rPr>
              <a:t>wave</a:t>
            </a:r>
            <a:r>
              <a:rPr lang="it-IT" sz="2800" dirty="0">
                <a:solidFill>
                  <a:srgbClr val="FF0000"/>
                </a:solidFill>
                <a:latin typeface="Garamond" pitchFamily="18" charset="0"/>
              </a:rPr>
              <a:t>: 1960 – </a:t>
            </a:r>
            <a:r>
              <a:rPr lang="it-IT" sz="2800" dirty="0" err="1">
                <a:solidFill>
                  <a:srgbClr val="FF0000"/>
                </a:solidFill>
                <a:latin typeface="Garamond" pitchFamily="18" charset="0"/>
              </a:rPr>
              <a:t>today</a:t>
            </a:r>
            <a:br>
              <a:rPr lang="it-IT" sz="2800" dirty="0">
                <a:solidFill>
                  <a:srgbClr val="FF0000"/>
                </a:solidFill>
                <a:latin typeface="Garamond" pitchFamily="18" charset="0"/>
              </a:rPr>
            </a:br>
            <a:r>
              <a:rPr lang="it-IT" sz="2800" dirty="0">
                <a:solidFill>
                  <a:srgbClr val="FF0000"/>
                </a:solidFill>
                <a:latin typeface="Garamond" pitchFamily="18" charset="0"/>
              </a:rPr>
              <a:t>4. </a:t>
            </a:r>
            <a:r>
              <a:rPr lang="it-IT" sz="2800" dirty="0" err="1">
                <a:latin typeface="Garamond" pitchFamily="18" charset="0"/>
              </a:rPr>
              <a:t>Trade</a:t>
            </a:r>
            <a:r>
              <a:rPr lang="it-IT" sz="2800" dirty="0">
                <a:latin typeface="Garamond" pitchFamily="18" charset="0"/>
              </a:rPr>
              <a:t> </a:t>
            </a:r>
            <a:r>
              <a:rPr lang="it-IT" sz="2800" dirty="0" err="1">
                <a:latin typeface="Garamond" pitchFamily="18" charset="0"/>
              </a:rPr>
              <a:t>blocs</a:t>
            </a:r>
            <a:r>
              <a:rPr lang="it-IT" sz="2800" dirty="0">
                <a:latin typeface="Garamond" pitchFamily="18" charset="0"/>
              </a:rPr>
              <a:t> </a:t>
            </a:r>
            <a:r>
              <a:rPr lang="it-IT" sz="2800" dirty="0" err="1">
                <a:latin typeface="Garamond" pitchFamily="18" charset="0"/>
              </a:rPr>
              <a:t>become</a:t>
            </a:r>
            <a:r>
              <a:rPr lang="it-IT" sz="2800" dirty="0">
                <a:latin typeface="Garamond" pitchFamily="18" charset="0"/>
              </a:rPr>
              <a:t> the </a:t>
            </a:r>
            <a:r>
              <a:rPr lang="it-IT" sz="2800" dirty="0" err="1">
                <a:latin typeface="Garamond" pitchFamily="18" charset="0"/>
              </a:rPr>
              <a:t>norm</a:t>
            </a:r>
            <a:endParaRPr lang="it-IT" sz="2800" dirty="0">
              <a:latin typeface="Garamond" pitchFamily="18" charset="0"/>
            </a:endParaRPr>
          </a:p>
        </p:txBody>
      </p:sp>
      <p:sp>
        <p:nvSpPr>
          <p:cNvPr id="296963" name="Rectangle 3"/>
          <p:cNvSpPr>
            <a:spLocks noGrp="1" noChangeArrowheads="1"/>
          </p:cNvSpPr>
          <p:nvPr>
            <p:ph type="body" idx="1"/>
          </p:nvPr>
        </p:nvSpPr>
        <p:spPr/>
        <p:txBody>
          <a:bodyPr/>
          <a:lstStyle/>
          <a:p>
            <a:pPr marL="0" indent="0">
              <a:lnSpc>
                <a:spcPct val="90000"/>
              </a:lnSpc>
              <a:buNone/>
            </a:pPr>
            <a:endParaRPr lang="it-IT" sz="2800" dirty="0">
              <a:latin typeface="Garamond" pitchFamily="18" charset="0"/>
            </a:endParaRPr>
          </a:p>
          <a:p>
            <a:pPr marL="0" indent="0">
              <a:lnSpc>
                <a:spcPct val="90000"/>
              </a:lnSpc>
              <a:buNone/>
            </a:pPr>
            <a:endParaRPr lang="it-IT" sz="2800" dirty="0">
              <a:latin typeface="Garamond" pitchFamily="18" charset="0"/>
            </a:endParaRPr>
          </a:p>
          <a:p>
            <a:pPr marL="0" indent="0">
              <a:lnSpc>
                <a:spcPct val="90000"/>
              </a:lnSpc>
              <a:buNone/>
            </a:pPr>
            <a:endParaRPr lang="it-IT" dirty="0">
              <a:latin typeface="Garamond" pitchFamily="18" charset="0"/>
            </a:endParaRPr>
          </a:p>
          <a:p>
            <a:pPr>
              <a:lnSpc>
                <a:spcPct val="90000"/>
              </a:lnSpc>
            </a:pPr>
            <a:endParaRPr lang="it-IT" dirty="0"/>
          </a:p>
        </p:txBody>
      </p:sp>
      <p:pic>
        <p:nvPicPr>
          <p:cNvPr id="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663120"/>
            <a:ext cx="5749584" cy="4851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05123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piè di pagina 4"/>
          <p:cNvSpPr>
            <a:spLocks noGrp="1"/>
          </p:cNvSpPr>
          <p:nvPr>
            <p:ph type="ftr" sz="quarter" idx="11"/>
          </p:nvPr>
        </p:nvSpPr>
        <p:spPr/>
        <p:txBody>
          <a:bodyPr/>
          <a:lstStyle/>
          <a:p>
            <a:r>
              <a:rPr lang="it-IT" dirty="0"/>
              <a:t>Anna Maria Pinna</a:t>
            </a:r>
          </a:p>
        </p:txBody>
      </p:sp>
      <p:sp>
        <p:nvSpPr>
          <p:cNvPr id="296962" name="Rectangle 2"/>
          <p:cNvSpPr>
            <a:spLocks noGrp="1" noChangeArrowheads="1"/>
          </p:cNvSpPr>
          <p:nvPr>
            <p:ph type="title"/>
          </p:nvPr>
        </p:nvSpPr>
        <p:spPr>
          <a:xfrm>
            <a:off x="395536" y="160289"/>
            <a:ext cx="8229600" cy="1143000"/>
          </a:xfrm>
        </p:spPr>
        <p:txBody>
          <a:bodyPr>
            <a:noAutofit/>
          </a:bodyPr>
          <a:lstStyle/>
          <a:p>
            <a:r>
              <a:rPr lang="it-IT" sz="2800" dirty="0">
                <a:solidFill>
                  <a:srgbClr val="FF0000"/>
                </a:solidFill>
                <a:latin typeface="Garamond" panose="02020404030301010803" pitchFamily="18" charset="0"/>
              </a:rPr>
              <a:t>II </a:t>
            </a:r>
            <a:r>
              <a:rPr lang="it-IT" sz="2800" dirty="0" err="1">
                <a:solidFill>
                  <a:srgbClr val="FF0000"/>
                </a:solidFill>
                <a:latin typeface="Garamond" pitchFamily="18" charset="0"/>
              </a:rPr>
              <a:t>wave</a:t>
            </a:r>
            <a:r>
              <a:rPr lang="it-IT" sz="2800" dirty="0">
                <a:solidFill>
                  <a:srgbClr val="FF0000"/>
                </a:solidFill>
                <a:latin typeface="Garamond" pitchFamily="18" charset="0"/>
              </a:rPr>
              <a:t>: 1960 – </a:t>
            </a:r>
            <a:r>
              <a:rPr lang="it-IT" sz="2800" dirty="0" err="1">
                <a:solidFill>
                  <a:srgbClr val="FF0000"/>
                </a:solidFill>
                <a:latin typeface="Garamond" pitchFamily="18" charset="0"/>
              </a:rPr>
              <a:t>today</a:t>
            </a:r>
            <a:br>
              <a:rPr lang="it-IT" sz="2800" dirty="0">
                <a:solidFill>
                  <a:srgbClr val="FF0000"/>
                </a:solidFill>
                <a:latin typeface="Garamond" pitchFamily="18" charset="0"/>
              </a:rPr>
            </a:br>
            <a:r>
              <a:rPr lang="it-IT" sz="2800" dirty="0">
                <a:solidFill>
                  <a:srgbClr val="FF0000"/>
                </a:solidFill>
                <a:latin typeface="Garamond" pitchFamily="18" charset="0"/>
              </a:rPr>
              <a:t>5. </a:t>
            </a:r>
            <a:r>
              <a:rPr lang="it-IT" sz="2800" dirty="0" err="1">
                <a:latin typeface="Garamond" panose="02020404030301010803" pitchFamily="18" charset="0"/>
              </a:rPr>
              <a:t>Partecipation</a:t>
            </a:r>
            <a:r>
              <a:rPr lang="it-IT" sz="2800" dirty="0">
                <a:latin typeface="Garamond" panose="02020404030301010803" pitchFamily="18" charset="0"/>
              </a:rPr>
              <a:t> to Global Value </a:t>
            </a:r>
            <a:r>
              <a:rPr lang="it-IT" sz="2800" dirty="0" err="1">
                <a:latin typeface="Garamond" panose="02020404030301010803" pitchFamily="18" charset="0"/>
              </a:rPr>
              <a:t>Chains</a:t>
            </a:r>
            <a:r>
              <a:rPr lang="it-IT" sz="2800" dirty="0">
                <a:latin typeface="Garamond" panose="02020404030301010803" pitchFamily="18" charset="0"/>
              </a:rPr>
              <a:t> (GVC)</a:t>
            </a:r>
            <a:br>
              <a:rPr lang="it-IT" sz="2800" dirty="0">
                <a:latin typeface="Garamond" panose="02020404030301010803" pitchFamily="18" charset="0"/>
              </a:rPr>
            </a:br>
            <a:r>
              <a:rPr lang="it-IT" sz="2800" b="1" dirty="0" err="1">
                <a:solidFill>
                  <a:srgbClr val="FF0000"/>
                </a:solidFill>
                <a:latin typeface="Garamond" panose="02020404030301010803" pitchFamily="18" charset="0"/>
              </a:rPr>
              <a:t>Globalization</a:t>
            </a:r>
            <a:r>
              <a:rPr lang="it-IT" sz="2800" b="1" dirty="0">
                <a:solidFill>
                  <a:srgbClr val="FF0000"/>
                </a:solidFill>
                <a:latin typeface="Garamond" panose="02020404030301010803" pitchFamily="18" charset="0"/>
              </a:rPr>
              <a:t> of production</a:t>
            </a:r>
          </a:p>
        </p:txBody>
      </p:sp>
      <p:sp>
        <p:nvSpPr>
          <p:cNvPr id="3" name="CasellaDiTesto 2"/>
          <p:cNvSpPr txBox="1"/>
          <p:nvPr/>
        </p:nvSpPr>
        <p:spPr>
          <a:xfrm>
            <a:off x="683568" y="1484784"/>
            <a:ext cx="8064896" cy="4278094"/>
          </a:xfrm>
          <a:prstGeom prst="rect">
            <a:avLst/>
          </a:prstGeom>
          <a:noFill/>
        </p:spPr>
        <p:txBody>
          <a:bodyPr wrap="square" rtlCol="0">
            <a:spAutoFit/>
          </a:bodyPr>
          <a:lstStyle/>
          <a:p>
            <a:endParaRPr lang="en-GB" sz="2400" dirty="0"/>
          </a:p>
          <a:p>
            <a:r>
              <a:rPr lang="en-GB" sz="2400" dirty="0"/>
              <a:t>Firms source goods and services from locations around the globe to capitalize on national differences in the </a:t>
            </a:r>
            <a:r>
              <a:rPr lang="en-GB" sz="2400" dirty="0">
                <a:solidFill>
                  <a:srgbClr val="FF0000"/>
                </a:solidFill>
              </a:rPr>
              <a:t>cost and quality of factors </a:t>
            </a:r>
            <a:r>
              <a:rPr lang="en-GB" sz="2400" dirty="0"/>
              <a:t>of production like land, labour, energy, and capital </a:t>
            </a:r>
          </a:p>
          <a:p>
            <a:endParaRPr lang="en-GB" sz="2800" dirty="0"/>
          </a:p>
          <a:p>
            <a:endParaRPr lang="en-GB" sz="2800" dirty="0"/>
          </a:p>
          <a:p>
            <a:r>
              <a:rPr lang="en-GB" sz="2400" dirty="0"/>
              <a:t>Companies can </a:t>
            </a:r>
          </a:p>
          <a:p>
            <a:pPr marL="457200" indent="-457200">
              <a:buFont typeface="Wingdings"/>
              <a:buChar char="Ø"/>
            </a:pPr>
            <a:r>
              <a:rPr lang="en-GB" sz="2400" dirty="0"/>
              <a:t>lower their overall cost structure</a:t>
            </a:r>
          </a:p>
          <a:p>
            <a:pPr marL="457200" indent="-457200">
              <a:buFont typeface="Wingdings"/>
              <a:buChar char="Ø"/>
            </a:pPr>
            <a:r>
              <a:rPr lang="en-GB" sz="2400" dirty="0"/>
              <a:t>improve the quality or functionality of their product offering</a:t>
            </a:r>
          </a:p>
        </p:txBody>
      </p:sp>
    </p:spTree>
    <p:extLst>
      <p:ext uri="{BB962C8B-B14F-4D97-AF65-F5344CB8AC3E}">
        <p14:creationId xmlns:p14="http://schemas.microsoft.com/office/powerpoint/2010/main" val="1308927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066882DD-F9B6-1D4B-9B68-46E9069DC509}"/>
              </a:ext>
            </a:extLst>
          </p:cNvPr>
          <p:cNvPicPr>
            <a:picLocks noGrp="1" noChangeAspect="1"/>
          </p:cNvPicPr>
          <p:nvPr>
            <p:ph idx="1"/>
          </p:nvPr>
        </p:nvPicPr>
        <p:blipFill>
          <a:blip r:embed="rId2"/>
          <a:stretch>
            <a:fillRect/>
          </a:stretch>
        </p:blipFill>
        <p:spPr>
          <a:xfrm>
            <a:off x="284919" y="416394"/>
            <a:ext cx="8305832" cy="5709770"/>
          </a:xfrm>
          <a:prstGeom prst="rect">
            <a:avLst/>
          </a:prstGeom>
        </p:spPr>
      </p:pic>
    </p:spTree>
    <p:extLst>
      <p:ext uri="{BB962C8B-B14F-4D97-AF65-F5344CB8AC3E}">
        <p14:creationId xmlns:p14="http://schemas.microsoft.com/office/powerpoint/2010/main" val="35721974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it-IT" sz="2400" dirty="0">
                <a:solidFill>
                  <a:srgbClr val="FF0000"/>
                </a:solidFill>
                <a:latin typeface="Garamond" panose="02020404030301010803" pitchFamily="18" charset="0"/>
              </a:rPr>
              <a:t>II </a:t>
            </a:r>
            <a:r>
              <a:rPr lang="it-IT" sz="2400" dirty="0" err="1">
                <a:solidFill>
                  <a:srgbClr val="FF0000"/>
                </a:solidFill>
                <a:latin typeface="Garamond" panose="02020404030301010803" pitchFamily="18" charset="0"/>
              </a:rPr>
              <a:t>wave</a:t>
            </a:r>
            <a:r>
              <a:rPr lang="it-IT" sz="2400" dirty="0">
                <a:solidFill>
                  <a:srgbClr val="FF0000"/>
                </a:solidFill>
                <a:latin typeface="Garamond" panose="02020404030301010803" pitchFamily="18" charset="0"/>
              </a:rPr>
              <a:t>: 1960 – </a:t>
            </a:r>
            <a:r>
              <a:rPr lang="it-IT" sz="2400" dirty="0" err="1">
                <a:solidFill>
                  <a:srgbClr val="FF0000"/>
                </a:solidFill>
                <a:latin typeface="Garamond" panose="02020404030301010803" pitchFamily="18" charset="0"/>
              </a:rPr>
              <a:t>today</a:t>
            </a:r>
            <a:br>
              <a:rPr lang="it-IT" sz="2400" dirty="0">
                <a:solidFill>
                  <a:srgbClr val="FF0000"/>
                </a:solidFill>
                <a:latin typeface="Garamond" panose="02020404030301010803" pitchFamily="18" charset="0"/>
              </a:rPr>
            </a:br>
            <a:r>
              <a:rPr lang="it-IT" sz="2400" dirty="0">
                <a:solidFill>
                  <a:srgbClr val="FF0000"/>
                </a:solidFill>
                <a:latin typeface="Garamond" panose="02020404030301010803" pitchFamily="18" charset="0"/>
              </a:rPr>
              <a:t>5. </a:t>
            </a:r>
            <a:r>
              <a:rPr lang="it-IT" sz="2400" dirty="0" err="1">
                <a:latin typeface="Garamond" panose="02020404030301010803" pitchFamily="18" charset="0"/>
              </a:rPr>
              <a:t>Partecipation</a:t>
            </a:r>
            <a:r>
              <a:rPr lang="it-IT" sz="2400" dirty="0">
                <a:latin typeface="Garamond" panose="02020404030301010803" pitchFamily="18" charset="0"/>
              </a:rPr>
              <a:t> to Global Value </a:t>
            </a:r>
            <a:r>
              <a:rPr lang="it-IT" sz="2400" dirty="0" err="1">
                <a:latin typeface="Garamond" panose="02020404030301010803" pitchFamily="18" charset="0"/>
              </a:rPr>
              <a:t>Chains</a:t>
            </a:r>
            <a:r>
              <a:rPr lang="it-IT" sz="2400" dirty="0">
                <a:latin typeface="Garamond" panose="02020404030301010803" pitchFamily="18" charset="0"/>
              </a:rPr>
              <a:t> (GVC)</a:t>
            </a:r>
            <a:br>
              <a:rPr lang="it-IT" sz="2400" dirty="0">
                <a:latin typeface="Garamond" panose="02020404030301010803" pitchFamily="18" charset="0"/>
              </a:rPr>
            </a:br>
            <a:r>
              <a:rPr lang="it-IT" sz="2400" b="1" dirty="0" err="1">
                <a:solidFill>
                  <a:srgbClr val="FF0000"/>
                </a:solidFill>
                <a:latin typeface="Garamond" panose="02020404030301010803" pitchFamily="18" charset="0"/>
              </a:rPr>
              <a:t>Globalization</a:t>
            </a:r>
            <a:r>
              <a:rPr lang="it-IT" sz="2400" b="1" dirty="0">
                <a:solidFill>
                  <a:srgbClr val="FF0000"/>
                </a:solidFill>
                <a:latin typeface="Garamond" panose="02020404030301010803" pitchFamily="18" charset="0"/>
              </a:rPr>
              <a:t> of production</a:t>
            </a:r>
            <a:endParaRPr lang="en-GB" sz="2400" b="1" dirty="0">
              <a:solidFill>
                <a:srgbClr val="FF0000"/>
              </a:solidFill>
            </a:endParaRPr>
          </a:p>
        </p:txBody>
      </p:sp>
      <p:sp>
        <p:nvSpPr>
          <p:cNvPr id="3" name="Segnaposto contenuto 2"/>
          <p:cNvSpPr>
            <a:spLocks noGrp="1"/>
          </p:cNvSpPr>
          <p:nvPr>
            <p:ph idx="1"/>
          </p:nvPr>
        </p:nvSpPr>
        <p:spPr/>
        <p:txBody>
          <a:bodyPr>
            <a:normAutofit/>
          </a:bodyPr>
          <a:lstStyle/>
          <a:p>
            <a:pPr marL="0" indent="0">
              <a:buNone/>
            </a:pPr>
            <a:r>
              <a:rPr lang="en-GB" sz="2400" dirty="0"/>
              <a:t>One mode of international production is the Foreign Direct Investment (FDI). In the last 30 years FDI increased a lot. </a:t>
            </a:r>
          </a:p>
          <a:p>
            <a:pPr marL="0" indent="0">
              <a:buNone/>
            </a:pPr>
            <a:r>
              <a:rPr lang="en-GB" sz="2400" dirty="0"/>
              <a:t>They are also very volatile </a:t>
            </a: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3501008"/>
            <a:ext cx="7401663" cy="3232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24357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295D6F-E2D4-47F7-A397-D3842CC0BD3B}"/>
              </a:ext>
            </a:extLst>
          </p:cNvPr>
          <p:cNvSpPr>
            <a:spLocks noGrp="1"/>
          </p:cNvSpPr>
          <p:nvPr>
            <p:ph type="title"/>
          </p:nvPr>
        </p:nvSpPr>
        <p:spPr/>
        <p:txBody>
          <a:bodyPr/>
          <a:lstStyle/>
          <a:p>
            <a:r>
              <a:rPr lang="it-IT"/>
              <a:t>Resources </a:t>
            </a:r>
            <a:r>
              <a:rPr lang="it-IT" dirty="0"/>
              <a:t>on line</a:t>
            </a:r>
          </a:p>
        </p:txBody>
      </p:sp>
      <p:sp>
        <p:nvSpPr>
          <p:cNvPr id="3" name="Segnaposto contenuto 2">
            <a:extLst>
              <a:ext uri="{FF2B5EF4-FFF2-40B4-BE49-F238E27FC236}">
                <a16:creationId xmlns:a16="http://schemas.microsoft.com/office/drawing/2014/main" id="{05EBDC15-6095-47F8-8C54-782BDDD5AD7E}"/>
              </a:ext>
            </a:extLst>
          </p:cNvPr>
          <p:cNvSpPr>
            <a:spLocks noGrp="1"/>
          </p:cNvSpPr>
          <p:nvPr>
            <p:ph idx="1"/>
          </p:nvPr>
        </p:nvSpPr>
        <p:spPr/>
        <p:txBody>
          <a:bodyPr/>
          <a:lstStyle/>
          <a:p>
            <a:r>
              <a:rPr lang="it-IT" dirty="0"/>
              <a:t>https://www.khanacademy.org/test-prep/mcat/society-and-culture/demographics/v/globalization-trade-and-transnational-corporations</a:t>
            </a:r>
          </a:p>
        </p:txBody>
      </p:sp>
    </p:spTree>
    <p:extLst>
      <p:ext uri="{BB962C8B-B14F-4D97-AF65-F5344CB8AC3E}">
        <p14:creationId xmlns:p14="http://schemas.microsoft.com/office/powerpoint/2010/main" val="1141217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piè di pagina 2"/>
          <p:cNvSpPr>
            <a:spLocks noGrp="1"/>
          </p:cNvSpPr>
          <p:nvPr>
            <p:ph type="ftr" sz="quarter" idx="11"/>
          </p:nvPr>
        </p:nvSpPr>
        <p:spPr/>
        <p:txBody>
          <a:bodyPr/>
          <a:lstStyle/>
          <a:p>
            <a:r>
              <a:rPr lang="it-IT"/>
              <a:t>Anna Maria Pinna</a:t>
            </a:r>
          </a:p>
        </p:txBody>
      </p:sp>
      <p:pic>
        <p:nvPicPr>
          <p:cNvPr id="35328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83" y="695325"/>
            <a:ext cx="9111555" cy="51988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259632" y="1124744"/>
            <a:ext cx="4680520" cy="369332"/>
          </a:xfrm>
          <a:prstGeom prst="rect">
            <a:avLst/>
          </a:prstGeom>
          <a:noFill/>
        </p:spPr>
        <p:txBody>
          <a:bodyPr wrap="square" rtlCol="0">
            <a:spAutoFit/>
          </a:bodyPr>
          <a:lstStyle/>
          <a:p>
            <a:r>
              <a:rPr lang="it-IT" dirty="0"/>
              <a:t>FDI </a:t>
            </a:r>
            <a:r>
              <a:rPr lang="it-IT" dirty="0" err="1"/>
              <a:t>outward</a:t>
            </a:r>
            <a:r>
              <a:rPr lang="it-IT" dirty="0"/>
              <a:t> </a:t>
            </a:r>
            <a:r>
              <a:rPr lang="it-IT" dirty="0" err="1"/>
              <a:t>flows</a:t>
            </a:r>
            <a:r>
              <a:rPr lang="it-IT" dirty="0"/>
              <a:t>, </a:t>
            </a:r>
            <a:r>
              <a:rPr lang="it-IT" dirty="0" err="1"/>
              <a:t>bilions</a:t>
            </a:r>
            <a:r>
              <a:rPr lang="it-IT" dirty="0"/>
              <a:t> $</a:t>
            </a:r>
          </a:p>
        </p:txBody>
      </p:sp>
      <p:sp>
        <p:nvSpPr>
          <p:cNvPr id="5" name="CasellaDiTesto 4"/>
          <p:cNvSpPr txBox="1"/>
          <p:nvPr/>
        </p:nvSpPr>
        <p:spPr>
          <a:xfrm>
            <a:off x="683568" y="6021288"/>
            <a:ext cx="2376264" cy="369332"/>
          </a:xfrm>
          <a:prstGeom prst="rect">
            <a:avLst/>
          </a:prstGeom>
          <a:noFill/>
        </p:spPr>
        <p:txBody>
          <a:bodyPr wrap="square" rtlCol="0">
            <a:spAutoFit/>
          </a:bodyPr>
          <a:lstStyle/>
          <a:p>
            <a:r>
              <a:rPr lang="it-IT" dirty="0" err="1"/>
              <a:t>Unctad</a:t>
            </a:r>
            <a:r>
              <a:rPr lang="it-IT" dirty="0"/>
              <a:t> data</a:t>
            </a:r>
          </a:p>
        </p:txBody>
      </p:sp>
    </p:spTree>
    <p:extLst>
      <p:ext uri="{BB962C8B-B14F-4D97-AF65-F5344CB8AC3E}">
        <p14:creationId xmlns:p14="http://schemas.microsoft.com/office/powerpoint/2010/main" val="1247567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04664"/>
            <a:ext cx="4095750"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5220072" y="764704"/>
            <a:ext cx="3096344" cy="2308324"/>
          </a:xfrm>
          <a:prstGeom prst="rect">
            <a:avLst/>
          </a:prstGeom>
          <a:noFill/>
        </p:spPr>
        <p:txBody>
          <a:bodyPr wrap="square" rtlCol="0">
            <a:spAutoFit/>
          </a:bodyPr>
          <a:lstStyle/>
          <a:p>
            <a:r>
              <a:rPr lang="it-IT" sz="3600" dirty="0">
                <a:solidFill>
                  <a:srgbClr val="FF0000"/>
                </a:solidFill>
              </a:rPr>
              <a:t>FDI </a:t>
            </a:r>
            <a:r>
              <a:rPr lang="it-IT" sz="3600" dirty="0" err="1">
                <a:solidFill>
                  <a:srgbClr val="FF0000"/>
                </a:solidFill>
              </a:rPr>
              <a:t>inflows</a:t>
            </a:r>
            <a:r>
              <a:rPr lang="it-IT" sz="3600" dirty="0">
                <a:solidFill>
                  <a:srgbClr val="FF0000"/>
                </a:solidFill>
              </a:rPr>
              <a:t>:</a:t>
            </a:r>
          </a:p>
          <a:p>
            <a:endParaRPr lang="it-IT" sz="3600" dirty="0">
              <a:solidFill>
                <a:srgbClr val="FF0000"/>
              </a:solidFill>
            </a:endParaRPr>
          </a:p>
          <a:p>
            <a:r>
              <a:rPr lang="it-IT" sz="3600" dirty="0">
                <a:solidFill>
                  <a:srgbClr val="FF0000"/>
                </a:solidFill>
              </a:rPr>
              <a:t>Top 20 </a:t>
            </a:r>
            <a:r>
              <a:rPr lang="it-IT" sz="3600" dirty="0" err="1">
                <a:solidFill>
                  <a:srgbClr val="FF0000"/>
                </a:solidFill>
              </a:rPr>
              <a:t>host</a:t>
            </a:r>
            <a:r>
              <a:rPr lang="it-IT" sz="3600" dirty="0">
                <a:solidFill>
                  <a:srgbClr val="FF0000"/>
                </a:solidFill>
              </a:rPr>
              <a:t> </a:t>
            </a:r>
            <a:r>
              <a:rPr lang="it-IT" sz="3600" dirty="0" err="1">
                <a:solidFill>
                  <a:srgbClr val="FF0000"/>
                </a:solidFill>
              </a:rPr>
              <a:t>destinations</a:t>
            </a:r>
            <a:endParaRPr lang="en-GB" sz="3600" dirty="0">
              <a:solidFill>
                <a:srgbClr val="FF0000"/>
              </a:solidFill>
            </a:endParaRPr>
          </a:p>
        </p:txBody>
      </p:sp>
    </p:spTree>
    <p:extLst>
      <p:ext uri="{BB962C8B-B14F-4D97-AF65-F5344CB8AC3E}">
        <p14:creationId xmlns:p14="http://schemas.microsoft.com/office/powerpoint/2010/main" val="10220486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5220072" y="764704"/>
            <a:ext cx="3096344" cy="2308324"/>
          </a:xfrm>
          <a:prstGeom prst="rect">
            <a:avLst/>
          </a:prstGeom>
          <a:noFill/>
        </p:spPr>
        <p:txBody>
          <a:bodyPr wrap="square" rtlCol="0">
            <a:spAutoFit/>
          </a:bodyPr>
          <a:lstStyle/>
          <a:p>
            <a:r>
              <a:rPr lang="it-IT" sz="3600" dirty="0">
                <a:solidFill>
                  <a:srgbClr val="FF0000"/>
                </a:solidFill>
              </a:rPr>
              <a:t>FDI </a:t>
            </a:r>
            <a:r>
              <a:rPr lang="it-IT" sz="3600" dirty="0" err="1">
                <a:solidFill>
                  <a:srgbClr val="FF0000"/>
                </a:solidFill>
              </a:rPr>
              <a:t>outflows</a:t>
            </a:r>
            <a:r>
              <a:rPr lang="it-IT" sz="3600" dirty="0">
                <a:solidFill>
                  <a:srgbClr val="FF0000"/>
                </a:solidFill>
              </a:rPr>
              <a:t>:</a:t>
            </a:r>
          </a:p>
          <a:p>
            <a:endParaRPr lang="it-IT" sz="3600" dirty="0">
              <a:solidFill>
                <a:srgbClr val="FF0000"/>
              </a:solidFill>
            </a:endParaRPr>
          </a:p>
          <a:p>
            <a:r>
              <a:rPr lang="it-IT" sz="3600" dirty="0">
                <a:solidFill>
                  <a:srgbClr val="FF0000"/>
                </a:solidFill>
              </a:rPr>
              <a:t>Top 20 home </a:t>
            </a:r>
            <a:r>
              <a:rPr lang="it-IT" sz="3600" dirty="0" err="1">
                <a:solidFill>
                  <a:srgbClr val="FF0000"/>
                </a:solidFill>
              </a:rPr>
              <a:t>economies</a:t>
            </a:r>
            <a:endParaRPr lang="en-GB" sz="3600" dirty="0">
              <a:solidFill>
                <a:srgbClr val="FF0000"/>
              </a:solidFill>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60648"/>
            <a:ext cx="3956050" cy="5861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6372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7E2D2C-E220-41E4-885D-2FB2271BA40A}"/>
              </a:ext>
            </a:extLst>
          </p:cNvPr>
          <p:cNvSpPr>
            <a:spLocks noGrp="1"/>
          </p:cNvSpPr>
          <p:nvPr>
            <p:ph type="title"/>
          </p:nvPr>
        </p:nvSpPr>
        <p:spPr/>
        <p:txBody>
          <a:bodyPr>
            <a:normAutofit fontScale="90000"/>
          </a:bodyPr>
          <a:lstStyle/>
          <a:p>
            <a:r>
              <a:rPr lang="it-IT" sz="2400" dirty="0">
                <a:solidFill>
                  <a:srgbClr val="FF0000"/>
                </a:solidFill>
              </a:rPr>
              <a:t>Richard Baldwin</a:t>
            </a:r>
            <a:br>
              <a:rPr lang="it-IT" sz="2400" dirty="0">
                <a:solidFill>
                  <a:srgbClr val="FF0000"/>
                </a:solidFill>
              </a:rPr>
            </a:br>
            <a:r>
              <a:rPr lang="it-IT" sz="2400" dirty="0">
                <a:solidFill>
                  <a:srgbClr val="FF0000"/>
                </a:solidFill>
                <a:hlinkClick r:id="rId2"/>
              </a:rPr>
              <a:t>https://www.youtube.com/watch?v=Op1bOgVpK88</a:t>
            </a:r>
            <a:br>
              <a:rPr lang="it-IT" sz="2400" dirty="0">
                <a:solidFill>
                  <a:srgbClr val="FF0000"/>
                </a:solidFill>
              </a:rPr>
            </a:br>
            <a:r>
              <a:rPr lang="it-IT" sz="2400" dirty="0">
                <a:solidFill>
                  <a:srgbClr val="FF0000"/>
                </a:solidFill>
              </a:rPr>
              <a:t>from minute 4.45 to 13</a:t>
            </a:r>
          </a:p>
        </p:txBody>
      </p:sp>
      <p:pic>
        <p:nvPicPr>
          <p:cNvPr id="5" name="Segnaposto contenuto 4">
            <a:extLst>
              <a:ext uri="{FF2B5EF4-FFF2-40B4-BE49-F238E27FC236}">
                <a16:creationId xmlns:a16="http://schemas.microsoft.com/office/drawing/2014/main" id="{2886AFAE-9811-4F7A-8E0A-77805A51CD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35" y="1916832"/>
            <a:ext cx="9103265" cy="4909137"/>
          </a:xfrm>
        </p:spPr>
      </p:pic>
    </p:spTree>
    <p:extLst>
      <p:ext uri="{BB962C8B-B14F-4D97-AF65-F5344CB8AC3E}">
        <p14:creationId xmlns:p14="http://schemas.microsoft.com/office/powerpoint/2010/main" val="1455216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77E2D2C-E220-41E4-885D-2FB2271BA40A}"/>
              </a:ext>
            </a:extLst>
          </p:cNvPr>
          <p:cNvSpPr>
            <a:spLocks noGrp="1"/>
          </p:cNvSpPr>
          <p:nvPr>
            <p:ph type="title"/>
          </p:nvPr>
        </p:nvSpPr>
        <p:spPr/>
        <p:txBody>
          <a:bodyPr>
            <a:normAutofit fontScale="90000"/>
          </a:bodyPr>
          <a:lstStyle/>
          <a:p>
            <a:r>
              <a:rPr lang="it-IT" sz="2400" dirty="0">
                <a:solidFill>
                  <a:srgbClr val="FF0000"/>
                </a:solidFill>
              </a:rPr>
              <a:t>Richard Baldwin</a:t>
            </a:r>
            <a:br>
              <a:rPr lang="it-IT" sz="2400" dirty="0">
                <a:solidFill>
                  <a:srgbClr val="FF0000"/>
                </a:solidFill>
              </a:rPr>
            </a:br>
            <a:r>
              <a:rPr lang="it-IT" sz="2400" dirty="0">
                <a:solidFill>
                  <a:srgbClr val="FF0000"/>
                </a:solidFill>
                <a:hlinkClick r:id="rId2"/>
              </a:rPr>
              <a:t>https://www.youtube.com/watch?v=Op1bOgVpK88</a:t>
            </a:r>
            <a:br>
              <a:rPr lang="it-IT" sz="2400" dirty="0">
                <a:solidFill>
                  <a:srgbClr val="FF0000"/>
                </a:solidFill>
              </a:rPr>
            </a:br>
            <a:r>
              <a:rPr lang="it-IT" sz="2400" dirty="0">
                <a:solidFill>
                  <a:srgbClr val="FF0000"/>
                </a:solidFill>
              </a:rPr>
              <a:t>from minute 4.45 to 13</a:t>
            </a:r>
          </a:p>
        </p:txBody>
      </p:sp>
      <p:pic>
        <p:nvPicPr>
          <p:cNvPr id="5" name="Segnaposto contenuto 4">
            <a:extLst>
              <a:ext uri="{FF2B5EF4-FFF2-40B4-BE49-F238E27FC236}">
                <a16:creationId xmlns:a16="http://schemas.microsoft.com/office/drawing/2014/main" id="{2886AFAE-9811-4F7A-8E0A-77805A51CD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735" y="1916832"/>
            <a:ext cx="9103265" cy="4909137"/>
          </a:xfrm>
        </p:spPr>
      </p:pic>
    </p:spTree>
    <p:extLst>
      <p:ext uri="{BB962C8B-B14F-4D97-AF65-F5344CB8AC3E}">
        <p14:creationId xmlns:p14="http://schemas.microsoft.com/office/powerpoint/2010/main" val="24693683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BD79BC-B937-4305-A79B-6226C979819C}"/>
              </a:ext>
            </a:extLst>
          </p:cNvPr>
          <p:cNvSpPr>
            <a:spLocks noGrp="1"/>
          </p:cNvSpPr>
          <p:nvPr>
            <p:ph type="title"/>
          </p:nvPr>
        </p:nvSpPr>
        <p:spPr/>
        <p:txBody>
          <a:bodyPr>
            <a:normAutofit/>
          </a:bodyPr>
          <a:lstStyle/>
          <a:p>
            <a:r>
              <a:rPr lang="it-IT" sz="2400" dirty="0">
                <a:solidFill>
                  <a:srgbClr val="FF0000"/>
                </a:solidFill>
              </a:rPr>
              <a:t>https://jackblun.github.io/Globalinc/html/fig_1980.html</a:t>
            </a:r>
          </a:p>
        </p:txBody>
      </p:sp>
      <p:pic>
        <p:nvPicPr>
          <p:cNvPr id="5" name="Segnaposto contenuto 4">
            <a:extLst>
              <a:ext uri="{FF2B5EF4-FFF2-40B4-BE49-F238E27FC236}">
                <a16:creationId xmlns:a16="http://schemas.microsoft.com/office/drawing/2014/main" id="{597EE78C-29AC-4F82-8BA6-61DE46A027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784680"/>
            <a:ext cx="8229600" cy="4157003"/>
          </a:xfrm>
        </p:spPr>
      </p:pic>
    </p:spTree>
    <p:extLst>
      <p:ext uri="{BB962C8B-B14F-4D97-AF65-F5344CB8AC3E}">
        <p14:creationId xmlns:p14="http://schemas.microsoft.com/office/powerpoint/2010/main" val="26789654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2D16AA6-D2D3-4B6A-A741-7BCE01858FF2}"/>
              </a:ext>
            </a:extLst>
          </p:cNvPr>
          <p:cNvSpPr>
            <a:spLocks noGrp="1"/>
          </p:cNvSpPr>
          <p:nvPr>
            <p:ph type="title"/>
          </p:nvPr>
        </p:nvSpPr>
        <p:spPr>
          <a:xfrm>
            <a:off x="457200" y="274638"/>
            <a:ext cx="8229600" cy="850106"/>
          </a:xfrm>
        </p:spPr>
        <p:txBody>
          <a:bodyPr/>
          <a:lstStyle/>
          <a:p>
            <a:r>
              <a:rPr lang="it-IT" dirty="0">
                <a:solidFill>
                  <a:srgbClr val="FF0000"/>
                </a:solidFill>
              </a:rPr>
              <a:t>The BIG issue</a:t>
            </a:r>
          </a:p>
        </p:txBody>
      </p:sp>
      <p:sp>
        <p:nvSpPr>
          <p:cNvPr id="3" name="Segnaposto contenuto 2">
            <a:extLst>
              <a:ext uri="{FF2B5EF4-FFF2-40B4-BE49-F238E27FC236}">
                <a16:creationId xmlns:a16="http://schemas.microsoft.com/office/drawing/2014/main" id="{4D0FEEAD-66F9-4F5E-BE97-EAF71A769F35}"/>
              </a:ext>
            </a:extLst>
          </p:cNvPr>
          <p:cNvSpPr>
            <a:spLocks noGrp="1"/>
          </p:cNvSpPr>
          <p:nvPr>
            <p:ph idx="1"/>
          </p:nvPr>
        </p:nvSpPr>
        <p:spPr>
          <a:xfrm>
            <a:off x="323528" y="1268760"/>
            <a:ext cx="8496944" cy="4857403"/>
          </a:xfrm>
        </p:spPr>
        <p:txBody>
          <a:bodyPr>
            <a:normAutofit fontScale="77500" lnSpcReduction="20000"/>
          </a:bodyPr>
          <a:lstStyle/>
          <a:p>
            <a:pPr marL="0" indent="0">
              <a:buNone/>
            </a:pPr>
            <a:r>
              <a:rPr lang="it-IT" dirty="0" err="1"/>
              <a:t>Globalization</a:t>
            </a:r>
            <a:r>
              <a:rPr lang="it-IT" dirty="0"/>
              <a:t> </a:t>
            </a:r>
            <a:r>
              <a:rPr lang="it-IT" dirty="0" err="1"/>
              <a:t>allowed</a:t>
            </a:r>
            <a:r>
              <a:rPr lang="it-IT" dirty="0"/>
              <a:t> the </a:t>
            </a:r>
            <a:r>
              <a:rPr lang="it-IT" dirty="0" err="1"/>
              <a:t>biggest</a:t>
            </a:r>
            <a:r>
              <a:rPr lang="it-IT" dirty="0"/>
              <a:t> </a:t>
            </a:r>
            <a:r>
              <a:rPr lang="it-IT" dirty="0" err="1"/>
              <a:t>eradication</a:t>
            </a:r>
            <a:r>
              <a:rPr lang="it-IT" dirty="0"/>
              <a:t> of </a:t>
            </a:r>
            <a:r>
              <a:rPr lang="it-IT" dirty="0" err="1"/>
              <a:t>poverty</a:t>
            </a:r>
            <a:r>
              <a:rPr lang="it-IT" dirty="0"/>
              <a:t> </a:t>
            </a:r>
            <a:r>
              <a:rPr lang="it-IT" dirty="0" err="1"/>
              <a:t>never</a:t>
            </a:r>
            <a:r>
              <a:rPr lang="it-IT" dirty="0"/>
              <a:t> </a:t>
            </a:r>
            <a:r>
              <a:rPr lang="it-IT" dirty="0" err="1"/>
              <a:t>seen</a:t>
            </a:r>
            <a:r>
              <a:rPr lang="it-IT" dirty="0"/>
              <a:t> (</a:t>
            </a:r>
            <a:r>
              <a:rPr lang="it-IT" dirty="0" err="1"/>
              <a:t>see</a:t>
            </a:r>
            <a:r>
              <a:rPr lang="it-IT" dirty="0"/>
              <a:t> the </a:t>
            </a:r>
            <a:r>
              <a:rPr lang="it-IT" dirty="0" err="1"/>
              <a:t>movement</a:t>
            </a:r>
            <a:r>
              <a:rPr lang="it-IT" dirty="0"/>
              <a:t> of China)</a:t>
            </a:r>
            <a:br>
              <a:rPr lang="it-IT" dirty="0"/>
            </a:br>
            <a:br>
              <a:rPr lang="it-IT" dirty="0"/>
            </a:br>
            <a:r>
              <a:rPr lang="it-IT" dirty="0"/>
              <a:t>BUT </a:t>
            </a:r>
            <a:r>
              <a:rPr lang="it-IT" dirty="0" err="1"/>
              <a:t>Inequality</a:t>
            </a:r>
            <a:r>
              <a:rPr lang="it-IT" dirty="0"/>
              <a:t> </a:t>
            </a:r>
            <a:r>
              <a:rPr lang="it-IT" dirty="0" err="1"/>
              <a:t>within</a:t>
            </a:r>
            <a:r>
              <a:rPr lang="it-IT" dirty="0"/>
              <a:t> </a:t>
            </a:r>
            <a:r>
              <a:rPr lang="it-IT" dirty="0" err="1"/>
              <a:t>our</a:t>
            </a:r>
            <a:r>
              <a:rPr lang="it-IT" dirty="0"/>
              <a:t> </a:t>
            </a:r>
            <a:r>
              <a:rPr lang="it-IT" dirty="0" err="1"/>
              <a:t>economies</a:t>
            </a:r>
            <a:r>
              <a:rPr lang="it-IT" dirty="0"/>
              <a:t> </a:t>
            </a:r>
            <a:r>
              <a:rPr lang="it-IT" dirty="0" err="1"/>
              <a:t>increased</a:t>
            </a:r>
            <a:r>
              <a:rPr lang="it-IT" dirty="0"/>
              <a:t>.</a:t>
            </a:r>
          </a:p>
          <a:p>
            <a:pPr marL="0" indent="0">
              <a:buNone/>
            </a:pPr>
            <a:br>
              <a:rPr lang="it-IT" dirty="0"/>
            </a:br>
            <a:r>
              <a:rPr lang="it-IT" dirty="0" err="1"/>
              <a:t>If</a:t>
            </a:r>
            <a:r>
              <a:rPr lang="it-IT" dirty="0"/>
              <a:t> </a:t>
            </a:r>
            <a:r>
              <a:rPr lang="it-IT" dirty="0" err="1"/>
              <a:t>Inequality</a:t>
            </a:r>
            <a:r>
              <a:rPr lang="it-IT" dirty="0"/>
              <a:t> </a:t>
            </a:r>
            <a:r>
              <a:rPr lang="it-IT" dirty="0" err="1"/>
              <a:t>increases</a:t>
            </a:r>
            <a:r>
              <a:rPr lang="it-IT" dirty="0"/>
              <a:t> in China </a:t>
            </a:r>
            <a:r>
              <a:rPr lang="it-IT" dirty="0" err="1"/>
              <a:t>has</a:t>
            </a:r>
            <a:r>
              <a:rPr lang="it-IT" dirty="0"/>
              <a:t> a </a:t>
            </a:r>
            <a:r>
              <a:rPr lang="it-IT" dirty="0" err="1"/>
              <a:t>different</a:t>
            </a:r>
            <a:r>
              <a:rPr lang="it-IT" dirty="0"/>
              <a:t> </a:t>
            </a:r>
            <a:r>
              <a:rPr lang="it-IT" dirty="0" err="1"/>
              <a:t>implication</a:t>
            </a:r>
            <a:r>
              <a:rPr lang="it-IT" dirty="0"/>
              <a:t> </a:t>
            </a:r>
            <a:r>
              <a:rPr lang="it-IT" dirty="0" err="1"/>
              <a:t>than</a:t>
            </a:r>
            <a:r>
              <a:rPr lang="it-IT" dirty="0"/>
              <a:t> </a:t>
            </a:r>
            <a:r>
              <a:rPr lang="it-IT" dirty="0" err="1"/>
              <a:t>if</a:t>
            </a:r>
            <a:r>
              <a:rPr lang="it-IT" dirty="0"/>
              <a:t> </a:t>
            </a:r>
            <a:r>
              <a:rPr lang="it-IT" dirty="0" err="1"/>
              <a:t>it</a:t>
            </a:r>
            <a:r>
              <a:rPr lang="it-IT" dirty="0"/>
              <a:t> </a:t>
            </a:r>
            <a:r>
              <a:rPr lang="it-IT" dirty="0" err="1"/>
              <a:t>increases</a:t>
            </a:r>
            <a:r>
              <a:rPr lang="it-IT" dirty="0"/>
              <a:t> in </a:t>
            </a:r>
            <a:r>
              <a:rPr lang="it-IT" dirty="0" err="1"/>
              <a:t>our</a:t>
            </a:r>
            <a:r>
              <a:rPr lang="it-IT" dirty="0"/>
              <a:t> </a:t>
            </a:r>
            <a:r>
              <a:rPr lang="it-IT" dirty="0" err="1"/>
              <a:t>economies</a:t>
            </a:r>
            <a:r>
              <a:rPr lang="it-IT" dirty="0"/>
              <a:t>. </a:t>
            </a:r>
            <a:r>
              <a:rPr lang="it-IT" dirty="0" err="1"/>
              <a:t>Why</a:t>
            </a:r>
            <a:r>
              <a:rPr lang="it-IT" dirty="0"/>
              <a:t>?</a:t>
            </a:r>
            <a:br>
              <a:rPr lang="it-IT" dirty="0"/>
            </a:br>
            <a:r>
              <a:rPr lang="it-IT" dirty="0"/>
              <a:t> </a:t>
            </a:r>
            <a:br>
              <a:rPr lang="it-IT" dirty="0"/>
            </a:br>
            <a:r>
              <a:rPr lang="it-IT" dirty="0"/>
              <a:t>USA, UK and other western economies….it </a:t>
            </a:r>
            <a:r>
              <a:rPr lang="it-IT" dirty="0" err="1"/>
              <a:t>increased</a:t>
            </a:r>
            <a:r>
              <a:rPr lang="it-IT" dirty="0"/>
              <a:t> a </a:t>
            </a:r>
            <a:r>
              <a:rPr lang="it-IT" dirty="0" err="1"/>
              <a:t>lot</a:t>
            </a:r>
            <a:r>
              <a:rPr lang="it-IT" dirty="0"/>
              <a:t>! </a:t>
            </a:r>
            <a:br>
              <a:rPr lang="it-IT" dirty="0"/>
            </a:br>
            <a:r>
              <a:rPr lang="it-IT" dirty="0"/>
              <a:t>(</a:t>
            </a:r>
            <a:r>
              <a:rPr lang="it-IT" dirty="0" err="1"/>
              <a:t>Saez</a:t>
            </a:r>
            <a:r>
              <a:rPr lang="it-IT" dirty="0"/>
              <a:t> e </a:t>
            </a:r>
            <a:r>
              <a:rPr lang="it-IT" dirty="0" err="1"/>
              <a:t>Piketty</a:t>
            </a:r>
            <a:r>
              <a:rPr lang="it-IT" dirty="0"/>
              <a:t>)</a:t>
            </a:r>
          </a:p>
          <a:p>
            <a:pPr marL="0" indent="0">
              <a:buNone/>
            </a:pPr>
            <a:endParaRPr lang="it-IT" dirty="0"/>
          </a:p>
          <a:p>
            <a:pPr marL="0" indent="0">
              <a:buNone/>
            </a:pPr>
            <a:endParaRPr lang="it-IT" dirty="0">
              <a:solidFill>
                <a:srgbClr val="FF0000"/>
              </a:solidFill>
            </a:endParaRPr>
          </a:p>
          <a:p>
            <a:pPr marL="0" indent="0">
              <a:buNone/>
            </a:pPr>
            <a:endParaRPr lang="it-IT" dirty="0">
              <a:solidFill>
                <a:srgbClr val="FF0000"/>
              </a:solidFill>
            </a:endParaRPr>
          </a:p>
          <a:p>
            <a:pPr marL="0" indent="0">
              <a:buNone/>
            </a:pPr>
            <a:r>
              <a:rPr lang="it-IT" dirty="0">
                <a:solidFill>
                  <a:srgbClr val="FF0000"/>
                </a:solidFill>
              </a:rPr>
              <a:t>PS. </a:t>
            </a:r>
            <a:r>
              <a:rPr lang="it-IT" dirty="0" err="1">
                <a:solidFill>
                  <a:srgbClr val="FF0000"/>
                </a:solidFill>
              </a:rPr>
              <a:t>Italy</a:t>
            </a:r>
            <a:r>
              <a:rPr lang="it-IT" dirty="0">
                <a:solidFill>
                  <a:srgbClr val="FF0000"/>
                </a:solidFill>
              </a:rPr>
              <a:t> and </a:t>
            </a:r>
            <a:r>
              <a:rPr lang="it-IT" dirty="0" err="1">
                <a:solidFill>
                  <a:srgbClr val="FF0000"/>
                </a:solidFill>
              </a:rPr>
              <a:t>Sardinia</a:t>
            </a:r>
            <a:r>
              <a:rPr lang="it-IT" dirty="0">
                <a:solidFill>
                  <a:srgbClr val="FF0000"/>
                </a:solidFill>
              </a:rPr>
              <a:t> </a:t>
            </a:r>
            <a:r>
              <a:rPr lang="it-IT" dirty="0" err="1">
                <a:solidFill>
                  <a:srgbClr val="FF0000"/>
                </a:solidFill>
              </a:rPr>
              <a:t>have</a:t>
            </a:r>
            <a:r>
              <a:rPr lang="it-IT" dirty="0">
                <a:solidFill>
                  <a:srgbClr val="FF0000"/>
                </a:solidFill>
              </a:rPr>
              <a:t> </a:t>
            </a:r>
            <a:r>
              <a:rPr lang="it-IT" dirty="0" err="1">
                <a:solidFill>
                  <a:srgbClr val="FF0000"/>
                </a:solidFill>
              </a:rPr>
              <a:t>different</a:t>
            </a:r>
            <a:r>
              <a:rPr lang="it-IT" dirty="0">
                <a:solidFill>
                  <a:srgbClr val="FF0000"/>
                </a:solidFill>
              </a:rPr>
              <a:t> </a:t>
            </a:r>
            <a:r>
              <a:rPr lang="it-IT" dirty="0" err="1">
                <a:solidFill>
                  <a:srgbClr val="FF0000"/>
                </a:solidFill>
              </a:rPr>
              <a:t>problems</a:t>
            </a:r>
            <a:r>
              <a:rPr lang="it-IT" dirty="0">
                <a:solidFill>
                  <a:srgbClr val="FF0000"/>
                </a:solidFill>
              </a:rPr>
              <a:t>.</a:t>
            </a:r>
          </a:p>
        </p:txBody>
      </p:sp>
    </p:spTree>
    <p:extLst>
      <p:ext uri="{BB962C8B-B14F-4D97-AF65-F5344CB8AC3E}">
        <p14:creationId xmlns:p14="http://schemas.microsoft.com/office/powerpoint/2010/main" val="4120503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solidFill>
                  <a:srgbClr val="FF0000"/>
                </a:solidFill>
              </a:rPr>
              <a:t>Role</a:t>
            </a:r>
            <a:r>
              <a:rPr lang="it-IT" dirty="0">
                <a:solidFill>
                  <a:srgbClr val="FF0000"/>
                </a:solidFill>
              </a:rPr>
              <a:t> of </a:t>
            </a:r>
            <a:r>
              <a:rPr lang="it-IT" dirty="0" err="1">
                <a:solidFill>
                  <a:srgbClr val="FF0000"/>
                </a:solidFill>
              </a:rPr>
              <a:t>MNCs</a:t>
            </a:r>
            <a:endParaRPr lang="it-IT" dirty="0">
              <a:solidFill>
                <a:srgbClr val="FF0000"/>
              </a:solidFill>
            </a:endParaRPr>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340768"/>
            <a:ext cx="6728898" cy="32221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641" y="4797152"/>
            <a:ext cx="6408712" cy="112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486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Benvenuti - Welcome</a:t>
            </a:r>
          </a:p>
        </p:txBody>
      </p:sp>
      <p:sp>
        <p:nvSpPr>
          <p:cNvPr id="3" name="Segnaposto contenuto 2"/>
          <p:cNvSpPr>
            <a:spLocks noGrp="1"/>
          </p:cNvSpPr>
          <p:nvPr>
            <p:ph idx="1"/>
          </p:nvPr>
        </p:nvSpPr>
        <p:spPr/>
        <p:txBody>
          <a:bodyPr>
            <a:normAutofit fontScale="85000" lnSpcReduction="20000"/>
          </a:bodyPr>
          <a:lstStyle/>
          <a:p>
            <a:pPr marL="0" indent="0">
              <a:buNone/>
            </a:pPr>
            <a:r>
              <a:rPr lang="it-IT" sz="2900" dirty="0">
                <a:solidFill>
                  <a:srgbClr val="002060"/>
                </a:solidFill>
              </a:rPr>
              <a:t>6 ECTS: </a:t>
            </a:r>
            <a:br>
              <a:rPr lang="it-IT" sz="2900" dirty="0">
                <a:solidFill>
                  <a:srgbClr val="002060"/>
                </a:solidFill>
              </a:rPr>
            </a:br>
            <a:endParaRPr lang="it-IT" sz="2600" dirty="0">
              <a:solidFill>
                <a:srgbClr val="002060"/>
              </a:solidFill>
            </a:endParaRPr>
          </a:p>
          <a:p>
            <a:pPr marL="0" indent="0">
              <a:buNone/>
            </a:pPr>
            <a:r>
              <a:rPr lang="it-IT" sz="2600" dirty="0">
                <a:solidFill>
                  <a:srgbClr val="002060"/>
                </a:solidFill>
              </a:rPr>
              <a:t>March: </a:t>
            </a:r>
            <a:r>
              <a:rPr lang="en-US" sz="2600" dirty="0">
                <a:solidFill>
                  <a:srgbClr val="002060"/>
                </a:solidFill>
              </a:rPr>
              <a:t>     2-3-</a:t>
            </a:r>
            <a:r>
              <a:rPr lang="it-IT" sz="2600" dirty="0">
                <a:solidFill>
                  <a:srgbClr val="002060"/>
                </a:solidFill>
              </a:rPr>
              <a:t>4-5;10-11-12-13;17-18-19-20;23-24-25;30-31</a:t>
            </a:r>
            <a:br>
              <a:rPr lang="it-IT" sz="2600" dirty="0">
                <a:solidFill>
                  <a:srgbClr val="002060"/>
                </a:solidFill>
              </a:rPr>
            </a:br>
            <a:r>
              <a:rPr lang="it-IT" sz="2600" dirty="0">
                <a:solidFill>
                  <a:srgbClr val="002060"/>
                </a:solidFill>
              </a:rPr>
              <a:t>April:    </a:t>
            </a:r>
            <a:r>
              <a:rPr lang="en-US" sz="2600" dirty="0">
                <a:solidFill>
                  <a:srgbClr val="002060"/>
                </a:solidFill>
              </a:rPr>
              <a:t>     1</a:t>
            </a:r>
            <a:endParaRPr lang="it-IT" sz="2600" dirty="0">
              <a:solidFill>
                <a:srgbClr val="002060"/>
              </a:solidFill>
            </a:endParaRPr>
          </a:p>
          <a:p>
            <a:pPr marL="0" indent="0">
              <a:buNone/>
            </a:pPr>
            <a:endParaRPr lang="it-IT" sz="2000" dirty="0">
              <a:solidFill>
                <a:srgbClr val="002060"/>
              </a:solidFill>
            </a:endParaRPr>
          </a:p>
          <a:p>
            <a:pPr marL="0" indent="0">
              <a:buNone/>
            </a:pPr>
            <a:endParaRPr lang="it-IT" sz="2000" dirty="0">
              <a:solidFill>
                <a:srgbClr val="002060"/>
              </a:solidFill>
            </a:endParaRPr>
          </a:p>
          <a:p>
            <a:pPr marL="0" indent="0">
              <a:buNone/>
            </a:pPr>
            <a:endParaRPr lang="it-IT" sz="2000" dirty="0">
              <a:solidFill>
                <a:srgbClr val="002060"/>
              </a:solidFill>
            </a:endParaRPr>
          </a:p>
          <a:p>
            <a:pPr marL="0" indent="0">
              <a:buNone/>
            </a:pPr>
            <a:endParaRPr lang="it-IT" sz="2000" dirty="0">
              <a:solidFill>
                <a:srgbClr val="002060"/>
              </a:solidFill>
            </a:endParaRPr>
          </a:p>
          <a:p>
            <a:pPr marL="0" indent="0">
              <a:buNone/>
            </a:pPr>
            <a:r>
              <a:rPr lang="en-US" sz="1800" dirty="0"/>
              <a:t>International Economics: Theory and Policy </a:t>
            </a:r>
            <a:br>
              <a:rPr lang="en-US" sz="1800" dirty="0"/>
            </a:br>
            <a:r>
              <a:rPr lang="en-US" sz="1800" dirty="0"/>
              <a:t>Paul R. Krugman, Maurice Obstfeld, Marc Melitz</a:t>
            </a:r>
            <a:br>
              <a:rPr lang="en-US" sz="1800" dirty="0"/>
            </a:br>
            <a:r>
              <a:rPr lang="en-US" sz="1800" dirty="0"/>
              <a:t>ISBN-10: 0138018987 • ISBN-13: 9780138018986</a:t>
            </a:r>
            <a:br>
              <a:rPr lang="en-US" sz="1800" dirty="0"/>
            </a:br>
            <a:r>
              <a:rPr lang="en-US" sz="1800" dirty="0"/>
              <a:t>©2015 • Prentice Hall</a:t>
            </a:r>
            <a:br>
              <a:rPr lang="en-US" sz="1800" dirty="0"/>
            </a:br>
            <a:r>
              <a:rPr lang="en-US" sz="1700" dirty="0"/>
              <a:t>Further information: http://catalogue.pearsoned.co.uk/educator/</a:t>
            </a:r>
            <a:br>
              <a:rPr lang="en-US" sz="1700" dirty="0"/>
            </a:br>
            <a:r>
              <a:rPr lang="en-US" sz="1700" dirty="0"/>
              <a:t>product/International-Trade-Theory-and-Policy-OLP-with-etext-Global-Edition/</a:t>
            </a:r>
            <a:br>
              <a:rPr lang="en-US" sz="1700" dirty="0"/>
            </a:br>
            <a:r>
              <a:rPr lang="en-US" sz="1700" dirty="0"/>
              <a:t>9781292074061.page</a:t>
            </a:r>
            <a:br>
              <a:rPr lang="en-US" sz="1800" dirty="0"/>
            </a:br>
            <a:endParaRPr lang="en-US" sz="1800" dirty="0"/>
          </a:p>
          <a:p>
            <a:pPr marL="0" indent="0">
              <a:buNone/>
            </a:pPr>
            <a:endParaRPr lang="en-US" sz="1800" dirty="0"/>
          </a:p>
          <a:p>
            <a:pPr marL="0" indent="0">
              <a:buNone/>
            </a:pPr>
            <a:r>
              <a:rPr lang="en-US" sz="1800" dirty="0"/>
              <a:t>Chapters: 1-2-3(3.1-3.2-3.3-3.4)-5-7-9-11</a:t>
            </a:r>
            <a:r>
              <a:rPr lang="it-IT" sz="1800" dirty="0"/>
              <a:t>                                                                     </a:t>
            </a:r>
          </a:p>
          <a:p>
            <a:pPr marL="0" indent="0">
              <a:buNone/>
            </a:pPr>
            <a:endParaRPr lang="it-IT" dirty="0"/>
          </a:p>
          <a:p>
            <a:pPr marL="0" indent="0">
              <a:buNone/>
            </a:pPr>
            <a:endParaRPr lang="it-IT" dirty="0"/>
          </a:p>
        </p:txBody>
      </p:sp>
      <p:pic>
        <p:nvPicPr>
          <p:cNvPr id="6" name="Immagine 5">
            <a:extLst>
              <a:ext uri="{FF2B5EF4-FFF2-40B4-BE49-F238E27FC236}">
                <a16:creationId xmlns:a16="http://schemas.microsoft.com/office/drawing/2014/main" id="{8CBFDD0D-56D3-4D05-B30A-7A8DD2D7E4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5980" y="2971482"/>
            <a:ext cx="3208020" cy="3611880"/>
          </a:xfrm>
          <a:prstGeom prst="rect">
            <a:avLst/>
          </a:prstGeom>
        </p:spPr>
      </p:pic>
    </p:spTree>
    <p:extLst>
      <p:ext uri="{BB962C8B-B14F-4D97-AF65-F5344CB8AC3E}">
        <p14:creationId xmlns:p14="http://schemas.microsoft.com/office/powerpoint/2010/main" val="7334637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s://ec.europa.eu/eurostat/statistics-explained/images/0/0e/Share_of_foreign-controlled_enterprises%2C_non-financial_business_economy%2C_2014_%28%25_of_total%29_GL17.png">
            <a:extLst>
              <a:ext uri="{FF2B5EF4-FFF2-40B4-BE49-F238E27FC236}">
                <a16:creationId xmlns:a16="http://schemas.microsoft.com/office/drawing/2014/main" id="{9761DAC6-EA12-4121-8165-AD09F8DCD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860418"/>
            <a:ext cx="7704856" cy="582618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77140B69-55CF-4341-87CC-B24334778FA7}"/>
              </a:ext>
            </a:extLst>
          </p:cNvPr>
          <p:cNvSpPr txBox="1"/>
          <p:nvPr/>
        </p:nvSpPr>
        <p:spPr>
          <a:xfrm>
            <a:off x="179512" y="260648"/>
            <a:ext cx="8496944" cy="369332"/>
          </a:xfrm>
          <a:prstGeom prst="rect">
            <a:avLst/>
          </a:prstGeom>
          <a:noFill/>
        </p:spPr>
        <p:txBody>
          <a:bodyPr wrap="square" rtlCol="0">
            <a:spAutoFit/>
          </a:bodyPr>
          <a:lstStyle/>
          <a:p>
            <a:r>
              <a:rPr lang="en-US">
                <a:solidFill>
                  <a:srgbClr val="FF0000"/>
                </a:solidFill>
              </a:rPr>
              <a:t>Share of foreign-controlled enterprises, non-financial business economy, 2014 (% of total)</a:t>
            </a:r>
            <a:endParaRPr lang="it-IT" dirty="0">
              <a:solidFill>
                <a:srgbClr val="FF0000"/>
              </a:solidFill>
            </a:endParaRPr>
          </a:p>
        </p:txBody>
      </p:sp>
    </p:spTree>
    <p:extLst>
      <p:ext uri="{BB962C8B-B14F-4D97-AF65-F5344CB8AC3E}">
        <p14:creationId xmlns:p14="http://schemas.microsoft.com/office/powerpoint/2010/main" val="28211998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2852936"/>
            <a:ext cx="7105650"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6921" y="188640"/>
            <a:ext cx="2966913" cy="2532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8455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79996"/>
            <a:ext cx="8779246" cy="4730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155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200" b="1" dirty="0"/>
              <a:t>THE CHARACTERISTICS OF</a:t>
            </a:r>
            <a:br>
              <a:rPr lang="it-IT" sz="3200" b="1" dirty="0"/>
            </a:br>
            <a:r>
              <a:rPr lang="it-IT" sz="3200" b="1" dirty="0"/>
              <a:t>MULTINATIONAL ENTERPRISES</a:t>
            </a:r>
            <a:endParaRPr lang="it-IT" sz="3200" dirty="0"/>
          </a:p>
        </p:txBody>
      </p:sp>
      <p:pic>
        <p:nvPicPr>
          <p:cNvPr id="204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1628800"/>
            <a:ext cx="5057775"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971600" y="4365104"/>
            <a:ext cx="6912768" cy="1477328"/>
          </a:xfrm>
          <a:prstGeom prst="rect">
            <a:avLst/>
          </a:prstGeom>
          <a:noFill/>
        </p:spPr>
        <p:txBody>
          <a:bodyPr wrap="square" rtlCol="0">
            <a:spAutoFit/>
          </a:bodyPr>
          <a:lstStyle/>
          <a:p>
            <a:r>
              <a:rPr lang="it-IT" dirty="0" err="1"/>
              <a:t>Evidence</a:t>
            </a:r>
            <a:r>
              <a:rPr lang="it-IT" dirty="0"/>
              <a:t> </a:t>
            </a:r>
            <a:r>
              <a:rPr lang="it-IT" dirty="0" err="1"/>
              <a:t>at</a:t>
            </a:r>
            <a:r>
              <a:rPr lang="it-IT" dirty="0"/>
              <a:t> the base of the New </a:t>
            </a:r>
            <a:r>
              <a:rPr lang="it-IT" dirty="0" err="1"/>
              <a:t>New</a:t>
            </a:r>
            <a:r>
              <a:rPr lang="it-IT" dirty="0"/>
              <a:t> </a:t>
            </a:r>
            <a:r>
              <a:rPr lang="it-IT" dirty="0" err="1"/>
              <a:t>Theory</a:t>
            </a:r>
            <a:r>
              <a:rPr lang="it-IT" dirty="0"/>
              <a:t>. </a:t>
            </a:r>
            <a:r>
              <a:rPr lang="it-IT" dirty="0" err="1"/>
              <a:t>What’s</a:t>
            </a:r>
            <a:r>
              <a:rPr lang="it-IT" dirty="0"/>
              <a:t> happening </a:t>
            </a:r>
            <a:r>
              <a:rPr lang="it-IT" dirty="0" err="1"/>
              <a:t>now</a:t>
            </a:r>
            <a:r>
              <a:rPr lang="it-IT" dirty="0"/>
              <a:t> in IT </a:t>
            </a:r>
            <a:r>
              <a:rPr lang="it-IT" dirty="0" err="1"/>
              <a:t>research</a:t>
            </a:r>
            <a:r>
              <a:rPr lang="it-IT" dirty="0"/>
              <a:t> </a:t>
            </a:r>
            <a:r>
              <a:rPr lang="it-IT" dirty="0" err="1"/>
              <a:t>stems</a:t>
            </a:r>
            <a:r>
              <a:rPr lang="it-IT" dirty="0"/>
              <a:t> from </a:t>
            </a:r>
            <a:r>
              <a:rPr lang="it-IT" dirty="0" err="1"/>
              <a:t>such</a:t>
            </a:r>
            <a:r>
              <a:rPr lang="it-IT" dirty="0"/>
              <a:t> </a:t>
            </a:r>
            <a:r>
              <a:rPr lang="it-IT" dirty="0" err="1"/>
              <a:t>evidence</a:t>
            </a:r>
            <a:r>
              <a:rPr lang="it-IT" dirty="0"/>
              <a:t>.</a:t>
            </a:r>
            <a:br>
              <a:rPr lang="it-IT" dirty="0"/>
            </a:br>
            <a:br>
              <a:rPr lang="it-IT" dirty="0"/>
            </a:br>
            <a:r>
              <a:rPr lang="de-DE" dirty="0"/>
              <a:t>(Bernard, Eaton, Jensen </a:t>
            </a:r>
            <a:r>
              <a:rPr lang="de-DE" dirty="0" err="1"/>
              <a:t>and</a:t>
            </a:r>
            <a:r>
              <a:rPr lang="de-DE" dirty="0"/>
              <a:t> </a:t>
            </a:r>
            <a:r>
              <a:rPr lang="de-DE" dirty="0" err="1"/>
              <a:t>Kortum</a:t>
            </a:r>
            <a:r>
              <a:rPr lang="de-DE" dirty="0"/>
              <a:t>, 2003; </a:t>
            </a:r>
            <a:r>
              <a:rPr lang="it-IT" dirty="0"/>
              <a:t>Bernard, Jensen, Redding and </a:t>
            </a:r>
            <a:r>
              <a:rPr lang="it-IT" dirty="0" err="1"/>
              <a:t>Schott</a:t>
            </a:r>
            <a:r>
              <a:rPr lang="it-IT" dirty="0"/>
              <a:t> 2006)</a:t>
            </a:r>
          </a:p>
        </p:txBody>
      </p:sp>
    </p:spTree>
    <p:extLst>
      <p:ext uri="{BB962C8B-B14F-4D97-AF65-F5344CB8AC3E}">
        <p14:creationId xmlns:p14="http://schemas.microsoft.com/office/powerpoint/2010/main" val="7655133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5805264"/>
            <a:ext cx="3289176" cy="8937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5532692"/>
            <a:ext cx="3030860" cy="116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518" y="25151"/>
            <a:ext cx="4528698" cy="5505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a:extLst>
              <a:ext uri="{FF2B5EF4-FFF2-40B4-BE49-F238E27FC236}">
                <a16:creationId xmlns:a16="http://schemas.microsoft.com/office/drawing/2014/main" id="{AA507CA4-AE7E-4E14-A286-FE2508A911D2}"/>
              </a:ext>
            </a:extLst>
          </p:cNvPr>
          <p:cNvSpPr txBox="1"/>
          <p:nvPr/>
        </p:nvSpPr>
        <p:spPr>
          <a:xfrm>
            <a:off x="6732240" y="332656"/>
            <a:ext cx="1800200" cy="369332"/>
          </a:xfrm>
          <a:prstGeom prst="rect">
            <a:avLst/>
          </a:prstGeom>
          <a:noFill/>
        </p:spPr>
        <p:txBody>
          <a:bodyPr wrap="square" rtlCol="0">
            <a:spAutoFit/>
          </a:bodyPr>
          <a:lstStyle/>
          <a:p>
            <a:r>
              <a:rPr lang="it-IT" dirty="0">
                <a:solidFill>
                  <a:srgbClr val="FF0000"/>
                </a:solidFill>
              </a:rPr>
              <a:t>Sono più grandi</a:t>
            </a:r>
          </a:p>
        </p:txBody>
      </p:sp>
    </p:spTree>
    <p:extLst>
      <p:ext uri="{BB962C8B-B14F-4D97-AF65-F5344CB8AC3E}">
        <p14:creationId xmlns:p14="http://schemas.microsoft.com/office/powerpoint/2010/main" val="9849239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635" y="476672"/>
            <a:ext cx="5022614" cy="5952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0968"/>
            <a:ext cx="3505200"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a:extLst>
              <a:ext uri="{FF2B5EF4-FFF2-40B4-BE49-F238E27FC236}">
                <a16:creationId xmlns:a16="http://schemas.microsoft.com/office/drawing/2014/main" id="{77280A93-9F7B-4A11-8DF4-0D58E98B915D}"/>
              </a:ext>
            </a:extLst>
          </p:cNvPr>
          <p:cNvSpPr txBox="1"/>
          <p:nvPr/>
        </p:nvSpPr>
        <p:spPr>
          <a:xfrm>
            <a:off x="323528" y="620688"/>
            <a:ext cx="2952328" cy="369332"/>
          </a:xfrm>
          <a:prstGeom prst="rect">
            <a:avLst/>
          </a:prstGeom>
          <a:noFill/>
        </p:spPr>
        <p:txBody>
          <a:bodyPr wrap="square" rtlCol="0">
            <a:spAutoFit/>
          </a:bodyPr>
          <a:lstStyle/>
          <a:p>
            <a:r>
              <a:rPr lang="it-IT" dirty="0">
                <a:solidFill>
                  <a:srgbClr val="FF0000"/>
                </a:solidFill>
              </a:rPr>
              <a:t>Sono più produttive</a:t>
            </a:r>
          </a:p>
        </p:txBody>
      </p:sp>
    </p:spTree>
    <p:extLst>
      <p:ext uri="{BB962C8B-B14F-4D97-AF65-F5344CB8AC3E}">
        <p14:creationId xmlns:p14="http://schemas.microsoft.com/office/powerpoint/2010/main" val="1211902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60995"/>
            <a:ext cx="5270342" cy="63360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a:extLst>
              <a:ext uri="{FF2B5EF4-FFF2-40B4-BE49-F238E27FC236}">
                <a16:creationId xmlns:a16="http://schemas.microsoft.com/office/drawing/2014/main" id="{F550456F-D52E-42D2-B34C-0789C87B62CF}"/>
              </a:ext>
            </a:extLst>
          </p:cNvPr>
          <p:cNvSpPr txBox="1"/>
          <p:nvPr/>
        </p:nvSpPr>
        <p:spPr>
          <a:xfrm>
            <a:off x="6156176" y="404664"/>
            <a:ext cx="2304256" cy="369332"/>
          </a:xfrm>
          <a:prstGeom prst="rect">
            <a:avLst/>
          </a:prstGeom>
          <a:noFill/>
        </p:spPr>
        <p:txBody>
          <a:bodyPr wrap="square" rtlCol="0">
            <a:spAutoFit/>
          </a:bodyPr>
          <a:lstStyle/>
          <a:p>
            <a:r>
              <a:rPr lang="it-IT" dirty="0">
                <a:solidFill>
                  <a:srgbClr val="FF0000"/>
                </a:solidFill>
              </a:rPr>
              <a:t>Pagano salari più alti</a:t>
            </a:r>
          </a:p>
        </p:txBody>
      </p:sp>
    </p:spTree>
    <p:extLst>
      <p:ext uri="{BB962C8B-B14F-4D97-AF65-F5344CB8AC3E}">
        <p14:creationId xmlns:p14="http://schemas.microsoft.com/office/powerpoint/2010/main" val="2443832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88640"/>
            <a:ext cx="4752528" cy="621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a:extLst>
              <a:ext uri="{FF2B5EF4-FFF2-40B4-BE49-F238E27FC236}">
                <a16:creationId xmlns:a16="http://schemas.microsoft.com/office/drawing/2014/main" id="{AE8EC51A-0092-4C4A-89C5-656510F22F69}"/>
              </a:ext>
            </a:extLst>
          </p:cNvPr>
          <p:cNvSpPr txBox="1"/>
          <p:nvPr/>
        </p:nvSpPr>
        <p:spPr>
          <a:xfrm>
            <a:off x="5652120" y="692696"/>
            <a:ext cx="3168352" cy="646331"/>
          </a:xfrm>
          <a:prstGeom prst="rect">
            <a:avLst/>
          </a:prstGeom>
          <a:noFill/>
        </p:spPr>
        <p:txBody>
          <a:bodyPr wrap="square" rtlCol="0">
            <a:spAutoFit/>
          </a:bodyPr>
          <a:lstStyle/>
          <a:p>
            <a:r>
              <a:rPr lang="it-IT" dirty="0">
                <a:solidFill>
                  <a:srgbClr val="FF0000"/>
                </a:solidFill>
              </a:rPr>
              <a:t>Sono più propense all’export e import</a:t>
            </a:r>
          </a:p>
        </p:txBody>
      </p:sp>
    </p:spTree>
    <p:extLst>
      <p:ext uri="{BB962C8B-B14F-4D97-AF65-F5344CB8AC3E}">
        <p14:creationId xmlns:p14="http://schemas.microsoft.com/office/powerpoint/2010/main" val="38705921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en-GB" dirty="0">
                <a:solidFill>
                  <a:srgbClr val="FF0000"/>
                </a:solidFill>
              </a:rPr>
              <a:t>The Globalization Of Production </a:t>
            </a:r>
          </a:p>
        </p:txBody>
      </p:sp>
      <p:sp>
        <p:nvSpPr>
          <p:cNvPr id="3" name="Segnaposto contenuto 2"/>
          <p:cNvSpPr>
            <a:spLocks noGrp="1"/>
          </p:cNvSpPr>
          <p:nvPr>
            <p:ph idx="1"/>
          </p:nvPr>
        </p:nvSpPr>
        <p:spPr/>
        <p:txBody>
          <a:bodyPr>
            <a:normAutofit fontScale="77500" lnSpcReduction="20000"/>
          </a:bodyPr>
          <a:lstStyle/>
          <a:p>
            <a:r>
              <a:rPr lang="en-GB" dirty="0"/>
              <a:t>Historically this has been primarily confined to </a:t>
            </a:r>
            <a:r>
              <a:rPr lang="en-GB" b="1" dirty="0">
                <a:solidFill>
                  <a:srgbClr val="FF0000"/>
                </a:solidFill>
              </a:rPr>
              <a:t>manufacturing</a:t>
            </a:r>
            <a:r>
              <a:rPr lang="en-GB" b="1" dirty="0"/>
              <a:t> </a:t>
            </a:r>
            <a:r>
              <a:rPr lang="en-GB" dirty="0"/>
              <a:t>enterprises </a:t>
            </a:r>
          </a:p>
          <a:p>
            <a:r>
              <a:rPr lang="en-GB" dirty="0"/>
              <a:t>Increasingly companies are taking advantage of modern communications technology, and particularly the Internet, to outsource </a:t>
            </a:r>
            <a:r>
              <a:rPr lang="en-GB" b="1" dirty="0">
                <a:solidFill>
                  <a:srgbClr val="FF0000"/>
                </a:solidFill>
              </a:rPr>
              <a:t>service </a:t>
            </a:r>
            <a:r>
              <a:rPr lang="en-GB" dirty="0">
                <a:solidFill>
                  <a:srgbClr val="FF0000"/>
                </a:solidFill>
              </a:rPr>
              <a:t>activities to low-cost producers</a:t>
            </a:r>
            <a:r>
              <a:rPr lang="en-GB" dirty="0"/>
              <a:t> in other nations (</a:t>
            </a:r>
            <a:r>
              <a:rPr lang="en-GB" dirty="0">
                <a:solidFill>
                  <a:srgbClr val="FF0000"/>
                </a:solidFill>
              </a:rPr>
              <a:t>more to say on this Baldwin</a:t>
            </a:r>
            <a:r>
              <a:rPr lang="en-GB" dirty="0"/>
              <a:t>)</a:t>
            </a:r>
          </a:p>
          <a:p>
            <a:r>
              <a:rPr lang="en-GB" dirty="0"/>
              <a:t>The production process has been </a:t>
            </a:r>
            <a:r>
              <a:rPr lang="en-GB" b="1" dirty="0">
                <a:solidFill>
                  <a:srgbClr val="FF0000"/>
                </a:solidFill>
              </a:rPr>
              <a:t>fragmented internationally</a:t>
            </a:r>
          </a:p>
          <a:p>
            <a:endParaRPr lang="en-GB" dirty="0"/>
          </a:p>
          <a:p>
            <a:endParaRPr lang="en-GB" dirty="0"/>
          </a:p>
          <a:p>
            <a:r>
              <a:rPr lang="en-GB" b="1" dirty="0">
                <a:solidFill>
                  <a:srgbClr val="FF0000"/>
                </a:solidFill>
              </a:rPr>
              <a:t>Outsourcing</a:t>
            </a:r>
            <a:r>
              <a:rPr lang="en-GB" b="1" dirty="0"/>
              <a:t> </a:t>
            </a:r>
            <a:r>
              <a:rPr lang="en-GB" dirty="0"/>
              <a:t>of productive activities to different suppliers results in the creation of products that are global in nature (ex. Boeing 777, IBM - now Lenovo- </a:t>
            </a:r>
            <a:r>
              <a:rPr lang="en-GB" dirty="0" err="1"/>
              <a:t>Thinkpad</a:t>
            </a:r>
            <a:r>
              <a:rPr lang="en-GB" dirty="0"/>
              <a:t> X31 etc.)</a:t>
            </a:r>
          </a:p>
          <a:p>
            <a:endParaRPr lang="en-GB" dirty="0">
              <a:solidFill>
                <a:srgbClr val="FF0000"/>
              </a:solidFill>
            </a:endParaRPr>
          </a:p>
        </p:txBody>
      </p:sp>
    </p:spTree>
    <p:extLst>
      <p:ext uri="{BB962C8B-B14F-4D97-AF65-F5344CB8AC3E}">
        <p14:creationId xmlns:p14="http://schemas.microsoft.com/office/powerpoint/2010/main" val="3092939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solidFill>
                  <a:srgbClr val="FF0000"/>
                </a:solidFill>
              </a:rPr>
              <a:t>Early</a:t>
            </a:r>
            <a:r>
              <a:rPr lang="it-IT" dirty="0">
                <a:solidFill>
                  <a:srgbClr val="FF0000"/>
                </a:solidFill>
              </a:rPr>
              <a:t> </a:t>
            </a:r>
            <a:r>
              <a:rPr lang="it-IT" dirty="0" err="1">
                <a:solidFill>
                  <a:srgbClr val="FF0000"/>
                </a:solidFill>
              </a:rPr>
              <a:t>example</a:t>
            </a:r>
            <a:endParaRPr lang="en-GB" dirty="0">
              <a:solidFill>
                <a:srgbClr val="FF0000"/>
              </a:solidFill>
            </a:endParaRPr>
          </a:p>
        </p:txBody>
      </p:sp>
      <p:pic>
        <p:nvPicPr>
          <p:cNvPr id="25602" name="Picture 2" descr="C:\Users\user\Desktop\Documents\Lezioni\International Economics _ Manageriale\Slides mie\Barbi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844824"/>
            <a:ext cx="7208078" cy="410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1865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Benvenuti - Welcome</a:t>
            </a:r>
          </a:p>
        </p:txBody>
      </p:sp>
      <p:sp>
        <p:nvSpPr>
          <p:cNvPr id="3" name="Segnaposto contenuto 2"/>
          <p:cNvSpPr>
            <a:spLocks noGrp="1"/>
          </p:cNvSpPr>
          <p:nvPr>
            <p:ph idx="1"/>
          </p:nvPr>
        </p:nvSpPr>
        <p:spPr>
          <a:xfrm>
            <a:off x="457200" y="1600200"/>
            <a:ext cx="8229600" cy="4781128"/>
          </a:xfrm>
        </p:spPr>
        <p:txBody>
          <a:bodyPr>
            <a:normAutofit fontScale="92500" lnSpcReduction="20000"/>
          </a:bodyPr>
          <a:lstStyle/>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dirty="0"/>
          </a:p>
          <a:p>
            <a:pPr marL="0" indent="0">
              <a:buNone/>
            </a:pPr>
            <a:endParaRPr lang="it-IT" sz="2200" dirty="0">
              <a:hlinkClick r:id="rId2"/>
            </a:endParaRPr>
          </a:p>
          <a:p>
            <a:pPr marL="0" indent="0">
              <a:buNone/>
            </a:pPr>
            <a:endParaRPr lang="it-IT" sz="2200" dirty="0">
              <a:hlinkClick r:id="rId2"/>
            </a:endParaRPr>
          </a:p>
          <a:p>
            <a:pPr marL="0" indent="0">
              <a:buNone/>
            </a:pPr>
            <a:endParaRPr lang="it-IT" sz="2200" dirty="0">
              <a:hlinkClick r:id="rId2"/>
            </a:endParaRPr>
          </a:p>
          <a:p>
            <a:pPr marL="0" indent="0">
              <a:buNone/>
            </a:pPr>
            <a:r>
              <a:rPr lang="it-IT" sz="2200" dirty="0">
                <a:hlinkClick r:id="rId2"/>
              </a:rPr>
              <a:t>http://www.rci.rutgers.edu/~triner/UFFseminar/RodrikParadox.pdf</a:t>
            </a:r>
            <a:endParaRPr lang="it-IT" sz="2200" dirty="0"/>
          </a:p>
          <a:p>
            <a:pPr marL="0" indent="0">
              <a:buNone/>
            </a:pPr>
            <a:r>
              <a:rPr lang="it-IT" sz="2200" dirty="0"/>
              <a:t>http://digamo.free.fr/rodrikg11.pdf</a:t>
            </a:r>
          </a:p>
          <a:p>
            <a:pPr marL="0" indent="0">
              <a:buNone/>
            </a:pPr>
            <a:endParaRPr lang="it-IT" dirty="0"/>
          </a:p>
          <a:p>
            <a:pPr marL="0" indent="0">
              <a:buNone/>
            </a:pPr>
            <a:endParaRPr lang="it-IT" dirty="0"/>
          </a:p>
        </p:txBody>
      </p:sp>
      <p:pic>
        <p:nvPicPr>
          <p:cNvPr id="10242" name="Picture 2" descr="C:\Users\user\Desktop\Documents\Lezioni\International Economics _ Manageriale\Slides mie\GlobalizationParadox.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24744"/>
            <a:ext cx="3539059" cy="4390836"/>
          </a:xfrm>
          <a:prstGeom prst="rect">
            <a:avLst/>
          </a:prstGeom>
          <a:noFill/>
          <a:extLst>
            <a:ext uri="{909E8E84-426E-40DD-AFC4-6F175D3DCCD1}">
              <a14:hiddenFill xmlns:a14="http://schemas.microsoft.com/office/drawing/2010/main">
                <a:solidFill>
                  <a:srgbClr val="FFFFFF"/>
                </a:solidFill>
              </a14:hiddenFill>
            </a:ext>
          </a:extLst>
        </p:spPr>
      </p:pic>
      <p:pic>
        <p:nvPicPr>
          <p:cNvPr id="20483" name="Picture 3" descr="C:\Users\user\Desktop\Documents\Lezioni\International Economics _ Manageriale\Slides mie\GlobalizationParadox_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5871" y="1052736"/>
            <a:ext cx="3031915" cy="4608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0604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GB" b="1" dirty="0">
                <a:solidFill>
                  <a:srgbClr val="FF0000"/>
                </a:solidFill>
              </a:rPr>
              <a:t>Barbie and </a:t>
            </a:r>
            <a:r>
              <a:rPr lang="en-GB" b="1" dirty="0"/>
              <a:t>international fragmentation of production </a:t>
            </a:r>
            <a:endParaRPr lang="en-GB" dirty="0"/>
          </a:p>
        </p:txBody>
      </p:sp>
      <p:sp>
        <p:nvSpPr>
          <p:cNvPr id="3" name="Segnaposto contenuto 2"/>
          <p:cNvSpPr>
            <a:spLocks noGrp="1"/>
          </p:cNvSpPr>
          <p:nvPr>
            <p:ph idx="1"/>
          </p:nvPr>
        </p:nvSpPr>
        <p:spPr/>
        <p:txBody>
          <a:bodyPr>
            <a:normAutofit fontScale="70000" lnSpcReduction="20000"/>
          </a:bodyPr>
          <a:lstStyle/>
          <a:p>
            <a:endParaRPr lang="en-GB" dirty="0"/>
          </a:p>
          <a:p>
            <a:endParaRPr lang="en-GB" dirty="0"/>
          </a:p>
          <a:p>
            <a:pPr>
              <a:buFont typeface="Wingdings" panose="05000000000000000000" pitchFamily="2" charset="2"/>
              <a:buChar char="Ø"/>
            </a:pPr>
            <a:r>
              <a:rPr lang="en-GB" dirty="0"/>
              <a:t>Plastic for the body and hair comes from </a:t>
            </a:r>
            <a:r>
              <a:rPr lang="en-GB" dirty="0">
                <a:solidFill>
                  <a:srgbClr val="FF0000"/>
                </a:solidFill>
              </a:rPr>
              <a:t>Taiwan </a:t>
            </a:r>
            <a:r>
              <a:rPr lang="en-GB" dirty="0"/>
              <a:t>and </a:t>
            </a:r>
            <a:r>
              <a:rPr lang="en-GB" dirty="0">
                <a:solidFill>
                  <a:srgbClr val="FF0000"/>
                </a:solidFill>
              </a:rPr>
              <a:t>Japan</a:t>
            </a:r>
            <a:r>
              <a:rPr lang="en-GB" dirty="0"/>
              <a:t>. </a:t>
            </a:r>
          </a:p>
          <a:p>
            <a:pPr>
              <a:buFont typeface="Wingdings" panose="05000000000000000000" pitchFamily="2" charset="2"/>
              <a:buChar char="Ø"/>
            </a:pPr>
            <a:r>
              <a:rPr lang="en-GB" dirty="0" err="1"/>
              <a:t>Moldes</a:t>
            </a:r>
            <a:r>
              <a:rPr lang="en-GB" dirty="0"/>
              <a:t> and </a:t>
            </a:r>
            <a:r>
              <a:rPr lang="en-GB" dirty="0" err="1"/>
              <a:t>colors</a:t>
            </a:r>
            <a:r>
              <a:rPr lang="en-GB" dirty="0"/>
              <a:t> from USA. </a:t>
            </a:r>
          </a:p>
          <a:p>
            <a:pPr>
              <a:buFont typeface="Wingdings" panose="05000000000000000000" pitchFamily="2" charset="2"/>
              <a:buChar char="Ø"/>
            </a:pPr>
            <a:r>
              <a:rPr lang="en-GB" dirty="0"/>
              <a:t>Assembly used to take place in </a:t>
            </a:r>
            <a:r>
              <a:rPr lang="en-GB" dirty="0">
                <a:solidFill>
                  <a:srgbClr val="FF0000"/>
                </a:solidFill>
              </a:rPr>
              <a:t>Philippines</a:t>
            </a:r>
            <a:r>
              <a:rPr lang="en-GB" dirty="0"/>
              <a:t> and </a:t>
            </a:r>
            <a:r>
              <a:rPr lang="en-GB" dirty="0">
                <a:solidFill>
                  <a:srgbClr val="FF0000"/>
                </a:solidFill>
              </a:rPr>
              <a:t>Taiwan</a:t>
            </a:r>
            <a:r>
              <a:rPr lang="en-GB" dirty="0"/>
              <a:t>, but it was then moved to other countries in South-Est Asia (</a:t>
            </a:r>
            <a:r>
              <a:rPr lang="en-GB" dirty="0">
                <a:solidFill>
                  <a:srgbClr val="FF0000"/>
                </a:solidFill>
              </a:rPr>
              <a:t>Indonesia, Malaysia , China</a:t>
            </a:r>
            <a:r>
              <a:rPr lang="en-GB" dirty="0"/>
              <a:t>). </a:t>
            </a:r>
          </a:p>
          <a:p>
            <a:pPr>
              <a:buFont typeface="Wingdings" panose="05000000000000000000" pitchFamily="2" charset="2"/>
              <a:buChar char="Ø"/>
            </a:pPr>
            <a:r>
              <a:rPr lang="en-GB" dirty="0"/>
              <a:t>Cotton cloth for dresses comes from </a:t>
            </a:r>
            <a:r>
              <a:rPr lang="en-GB" dirty="0">
                <a:solidFill>
                  <a:srgbClr val="FF0000"/>
                </a:solidFill>
              </a:rPr>
              <a:t>China</a:t>
            </a:r>
            <a:r>
              <a:rPr lang="en-GB" dirty="0"/>
              <a:t>. </a:t>
            </a:r>
          </a:p>
          <a:p>
            <a:pPr>
              <a:buFont typeface="Wingdings" panose="05000000000000000000" pitchFamily="2" charset="2"/>
              <a:buChar char="Ø"/>
            </a:pPr>
            <a:r>
              <a:rPr lang="en-GB" dirty="0"/>
              <a:t>Most Barbie dolls are shipped to USA from </a:t>
            </a:r>
            <a:r>
              <a:rPr lang="en-GB" dirty="0">
                <a:solidFill>
                  <a:srgbClr val="FF0000"/>
                </a:solidFill>
              </a:rPr>
              <a:t>Hong Kong</a:t>
            </a:r>
            <a:r>
              <a:rPr lang="en-GB" dirty="0"/>
              <a:t>. </a:t>
            </a:r>
          </a:p>
          <a:p>
            <a:pPr>
              <a:buFont typeface="Wingdings" panose="05000000000000000000" pitchFamily="2" charset="2"/>
              <a:buChar char="Ø"/>
            </a:pPr>
            <a:r>
              <a:rPr lang="en-GB" dirty="0"/>
              <a:t>Value of the doll in Hong Kong (1995) was 2$: 35 cents </a:t>
            </a:r>
            <a:r>
              <a:rPr lang="en-GB" dirty="0" err="1"/>
              <a:t>labor</a:t>
            </a:r>
            <a:r>
              <a:rPr lang="en-GB" dirty="0"/>
              <a:t>, 65 cents materials, 1$ intermediation and transport. </a:t>
            </a:r>
          </a:p>
          <a:p>
            <a:pPr>
              <a:buFont typeface="Wingdings" panose="05000000000000000000" pitchFamily="2" charset="2"/>
              <a:buChar char="Ø"/>
            </a:pPr>
            <a:r>
              <a:rPr lang="en-GB" dirty="0"/>
              <a:t>Sale price in USA was about 10$: 1$ Mattel profits and the rest general overhead and distribution costs and margins, etc.</a:t>
            </a:r>
          </a:p>
          <a:p>
            <a:pPr>
              <a:buFont typeface="Wingdings" panose="05000000000000000000" pitchFamily="2" charset="2"/>
              <a:buChar char="Ø"/>
            </a:pPr>
            <a:endParaRPr lang="en-GB" dirty="0"/>
          </a:p>
        </p:txBody>
      </p:sp>
    </p:spTree>
    <p:extLst>
      <p:ext uri="{BB962C8B-B14F-4D97-AF65-F5344CB8AC3E}">
        <p14:creationId xmlns:p14="http://schemas.microsoft.com/office/powerpoint/2010/main" val="18979535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rmAutofit/>
          </a:bodyPr>
          <a:lstStyle/>
          <a:p>
            <a:pPr>
              <a:defRPr/>
            </a:pPr>
            <a:r>
              <a:rPr lang="en-GB" sz="2800" dirty="0">
                <a:solidFill>
                  <a:srgbClr val="FF0000"/>
                </a:solidFill>
              </a:rPr>
              <a:t>GVC</a:t>
            </a:r>
            <a:r>
              <a:rPr lang="en-GB" sz="2800" dirty="0"/>
              <a:t>: A more recent example</a:t>
            </a:r>
          </a:p>
        </p:txBody>
      </p:sp>
      <p:pic>
        <p:nvPicPr>
          <p:cNvPr id="9219" name="Picture 2"/>
          <p:cNvPicPr>
            <a:picLocks noGrp="1" noChangeAspect="1" noChangeArrowheads="1"/>
          </p:cNvPicPr>
          <p:nvPr>
            <p:ph idx="1"/>
          </p:nvPr>
        </p:nvPicPr>
        <p:blipFill>
          <a:blip r:embed="rId3" cstate="print"/>
          <a:srcRect l="20921" t="34557" r="21822" b="26637"/>
          <a:stretch>
            <a:fillRect/>
          </a:stretch>
        </p:blipFill>
        <p:spPr>
          <a:xfrm>
            <a:off x="723900" y="1798638"/>
            <a:ext cx="7696200" cy="3260725"/>
          </a:xfrm>
        </p:spPr>
      </p:pic>
      <p:sp>
        <p:nvSpPr>
          <p:cNvPr id="4" name="TextBox 3"/>
          <p:cNvSpPr txBox="1"/>
          <p:nvPr/>
        </p:nvSpPr>
        <p:spPr>
          <a:xfrm>
            <a:off x="0" y="6237288"/>
            <a:ext cx="3132138" cy="261937"/>
          </a:xfrm>
          <a:prstGeom prst="rect">
            <a:avLst/>
          </a:prstGeom>
          <a:noFill/>
        </p:spPr>
        <p:txBody>
          <a:bodyPr>
            <a:spAutoFit/>
          </a:bodyPr>
          <a:lstStyle/>
          <a:p>
            <a:pPr eaLnBrk="0" hangingPunct="0">
              <a:defRPr/>
            </a:pPr>
            <a:r>
              <a:rPr lang="en-GB" sz="1050" dirty="0">
                <a:cs typeface="+mn-cs"/>
              </a:rPr>
              <a:t>Source: www.newairplane.com</a:t>
            </a:r>
          </a:p>
        </p:txBody>
      </p:sp>
      <p:cxnSp>
        <p:nvCxnSpPr>
          <p:cNvPr id="9221" name="Straight Connector 6"/>
          <p:cNvCxnSpPr>
            <a:cxnSpLocks noChangeShapeType="1"/>
          </p:cNvCxnSpPr>
          <p:nvPr/>
        </p:nvCxnSpPr>
        <p:spPr bwMode="auto">
          <a:xfrm flipV="1">
            <a:off x="6804025" y="2060575"/>
            <a:ext cx="936625" cy="1152525"/>
          </a:xfrm>
          <a:prstGeom prst="line">
            <a:avLst/>
          </a:prstGeom>
          <a:noFill/>
          <a:ln w="9525" algn="ctr">
            <a:solidFill>
              <a:schemeClr val="accent2"/>
            </a:solidFill>
            <a:round/>
            <a:headEnd/>
            <a:tailEnd/>
          </a:ln>
        </p:spPr>
      </p:cxnSp>
      <p:sp>
        <p:nvSpPr>
          <p:cNvPr id="9222" name="TextBox 8"/>
          <p:cNvSpPr txBox="1">
            <a:spLocks noChangeArrowheads="1"/>
          </p:cNvSpPr>
          <p:nvPr/>
        </p:nvSpPr>
        <p:spPr bwMode="auto">
          <a:xfrm>
            <a:off x="6875463" y="1773238"/>
            <a:ext cx="2063750" cy="276225"/>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Escape slides: Air Cruisers (USA)</a:t>
            </a:r>
          </a:p>
        </p:txBody>
      </p:sp>
      <p:cxnSp>
        <p:nvCxnSpPr>
          <p:cNvPr id="9223" name="Straight Connector 9"/>
          <p:cNvCxnSpPr>
            <a:cxnSpLocks noChangeShapeType="1"/>
            <a:stCxn id="9224" idx="3"/>
          </p:cNvCxnSpPr>
          <p:nvPr/>
        </p:nvCxnSpPr>
        <p:spPr bwMode="auto">
          <a:xfrm flipV="1">
            <a:off x="1839913" y="3789363"/>
            <a:ext cx="500062" cy="230187"/>
          </a:xfrm>
          <a:prstGeom prst="line">
            <a:avLst/>
          </a:prstGeom>
          <a:noFill/>
          <a:ln w="9525" algn="ctr">
            <a:solidFill>
              <a:schemeClr val="accent2"/>
            </a:solidFill>
            <a:round/>
            <a:headEnd/>
            <a:tailEnd/>
          </a:ln>
        </p:spPr>
      </p:cxnSp>
      <p:sp>
        <p:nvSpPr>
          <p:cNvPr id="9224" name="TextBox 11"/>
          <p:cNvSpPr txBox="1">
            <a:spLocks noChangeArrowheads="1"/>
          </p:cNvSpPr>
          <p:nvPr/>
        </p:nvSpPr>
        <p:spPr bwMode="auto">
          <a:xfrm>
            <a:off x="250825" y="3789363"/>
            <a:ext cx="1589088" cy="46196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Horizontal Stabiliser:</a:t>
            </a:r>
          </a:p>
          <a:p>
            <a:pPr eaLnBrk="0" hangingPunct="0"/>
            <a:r>
              <a:rPr lang="en-GB" sz="1200">
                <a:solidFill>
                  <a:schemeClr val="accent2"/>
                </a:solidFill>
                <a:latin typeface="Arial Narrow" pitchFamily="34" charset="0"/>
              </a:rPr>
              <a:t>Alenia Aeronautica (Italy)</a:t>
            </a:r>
          </a:p>
        </p:txBody>
      </p:sp>
      <p:sp>
        <p:nvSpPr>
          <p:cNvPr id="9225" name="TextBox 12"/>
          <p:cNvSpPr txBox="1">
            <a:spLocks noChangeArrowheads="1"/>
          </p:cNvSpPr>
          <p:nvPr/>
        </p:nvSpPr>
        <p:spPr bwMode="auto">
          <a:xfrm>
            <a:off x="3419475" y="1484313"/>
            <a:ext cx="2544763" cy="27781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Centre fuselage: Alenia Aeronautica (Italy)</a:t>
            </a:r>
          </a:p>
        </p:txBody>
      </p:sp>
      <p:cxnSp>
        <p:nvCxnSpPr>
          <p:cNvPr id="9226" name="Straight Connector 14"/>
          <p:cNvCxnSpPr>
            <a:cxnSpLocks noChangeShapeType="1"/>
            <a:stCxn id="9225" idx="2"/>
          </p:cNvCxnSpPr>
          <p:nvPr/>
        </p:nvCxnSpPr>
        <p:spPr bwMode="auto">
          <a:xfrm>
            <a:off x="4692650" y="1762125"/>
            <a:ext cx="455613" cy="1379538"/>
          </a:xfrm>
          <a:prstGeom prst="line">
            <a:avLst/>
          </a:prstGeom>
          <a:noFill/>
          <a:ln w="9525" algn="ctr">
            <a:solidFill>
              <a:schemeClr val="accent2"/>
            </a:solidFill>
            <a:round/>
            <a:headEnd/>
            <a:tailEnd/>
          </a:ln>
        </p:spPr>
      </p:cxnSp>
      <p:sp>
        <p:nvSpPr>
          <p:cNvPr id="17" name="TextBox 16"/>
          <p:cNvSpPr txBox="1"/>
          <p:nvPr/>
        </p:nvSpPr>
        <p:spPr>
          <a:xfrm>
            <a:off x="6443663" y="5949950"/>
            <a:ext cx="2465387" cy="522288"/>
          </a:xfrm>
          <a:prstGeom prst="rect">
            <a:avLst/>
          </a:prstGeom>
        </p:spPr>
        <p:style>
          <a:lnRef idx="2">
            <a:schemeClr val="accent5"/>
          </a:lnRef>
          <a:fillRef idx="1">
            <a:schemeClr val="lt1"/>
          </a:fillRef>
          <a:effectRef idx="0">
            <a:schemeClr val="accent5"/>
          </a:effectRef>
          <a:fontRef idx="minor">
            <a:schemeClr val="dk1"/>
          </a:fontRef>
        </p:style>
        <p:txBody>
          <a:bodyPr wrap="none">
            <a:spAutoFit/>
          </a:bodyPr>
          <a:lstStyle/>
          <a:p>
            <a:pPr eaLnBrk="0" hangingPunct="0">
              <a:defRPr/>
            </a:pPr>
            <a:r>
              <a:rPr lang="en-GB" sz="1400" dirty="0">
                <a:solidFill>
                  <a:schemeClr val="accent2"/>
                </a:solidFill>
              </a:rPr>
              <a:t>Final assembly: Boeing</a:t>
            </a:r>
          </a:p>
          <a:p>
            <a:pPr eaLnBrk="0" hangingPunct="0">
              <a:defRPr/>
            </a:pPr>
            <a:r>
              <a:rPr lang="en-GB" sz="1400" dirty="0">
                <a:solidFill>
                  <a:schemeClr val="accent2"/>
                </a:solidFill>
              </a:rPr>
              <a:t>Commercial Airplanes (USA)</a:t>
            </a:r>
          </a:p>
        </p:txBody>
      </p:sp>
      <p:cxnSp>
        <p:nvCxnSpPr>
          <p:cNvPr id="9228" name="Straight Connector 17"/>
          <p:cNvCxnSpPr>
            <a:cxnSpLocks noChangeShapeType="1"/>
            <a:stCxn id="9229" idx="3"/>
          </p:cNvCxnSpPr>
          <p:nvPr/>
        </p:nvCxnSpPr>
        <p:spPr bwMode="auto">
          <a:xfrm>
            <a:off x="2043113" y="2292350"/>
            <a:ext cx="1089025" cy="631825"/>
          </a:xfrm>
          <a:prstGeom prst="line">
            <a:avLst/>
          </a:prstGeom>
          <a:noFill/>
          <a:ln w="9525" algn="ctr">
            <a:solidFill>
              <a:schemeClr val="accent2"/>
            </a:solidFill>
            <a:round/>
            <a:headEnd/>
            <a:tailEnd/>
          </a:ln>
        </p:spPr>
      </p:cxnSp>
      <p:sp>
        <p:nvSpPr>
          <p:cNvPr id="9229" name="TextBox 19"/>
          <p:cNvSpPr txBox="1">
            <a:spLocks noChangeArrowheads="1"/>
          </p:cNvSpPr>
          <p:nvPr/>
        </p:nvSpPr>
        <p:spPr bwMode="auto">
          <a:xfrm>
            <a:off x="250825" y="2060575"/>
            <a:ext cx="1792288" cy="46196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Vertical Stabiliser: Boeing</a:t>
            </a:r>
          </a:p>
          <a:p>
            <a:pPr eaLnBrk="0" hangingPunct="0"/>
            <a:r>
              <a:rPr lang="en-GB" sz="1200">
                <a:solidFill>
                  <a:schemeClr val="accent2"/>
                </a:solidFill>
                <a:latin typeface="Arial Narrow" pitchFamily="34" charset="0"/>
              </a:rPr>
              <a:t>Commercial Airplanes (USA)</a:t>
            </a:r>
          </a:p>
        </p:txBody>
      </p:sp>
      <p:cxnSp>
        <p:nvCxnSpPr>
          <p:cNvPr id="9230" name="Straight Connector 13"/>
          <p:cNvCxnSpPr>
            <a:cxnSpLocks noChangeShapeType="1"/>
          </p:cNvCxnSpPr>
          <p:nvPr/>
        </p:nvCxnSpPr>
        <p:spPr bwMode="auto">
          <a:xfrm flipH="1" flipV="1">
            <a:off x="4284663" y="4076700"/>
            <a:ext cx="161925" cy="1368425"/>
          </a:xfrm>
          <a:prstGeom prst="line">
            <a:avLst/>
          </a:prstGeom>
          <a:noFill/>
          <a:ln w="9525" algn="ctr">
            <a:solidFill>
              <a:schemeClr val="accent2"/>
            </a:solidFill>
            <a:round/>
            <a:headEnd/>
            <a:tailEnd/>
          </a:ln>
        </p:spPr>
      </p:cxnSp>
      <p:sp>
        <p:nvSpPr>
          <p:cNvPr id="9231" name="TextBox 18"/>
          <p:cNvSpPr txBox="1">
            <a:spLocks noChangeArrowheads="1"/>
          </p:cNvSpPr>
          <p:nvPr/>
        </p:nvSpPr>
        <p:spPr bwMode="auto">
          <a:xfrm>
            <a:off x="3708400" y="5445125"/>
            <a:ext cx="2468563" cy="831850"/>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Landing gear: Messier-Dowti (France)</a:t>
            </a:r>
          </a:p>
          <a:p>
            <a:pPr eaLnBrk="0" hangingPunct="0"/>
            <a:r>
              <a:rPr lang="en-GB" sz="1200">
                <a:solidFill>
                  <a:schemeClr val="accent2"/>
                </a:solidFill>
                <a:latin typeface="Arial Narrow" pitchFamily="34" charset="0"/>
              </a:rPr>
              <a:t>Electric brakes: Messier-Bugatti (France)</a:t>
            </a:r>
          </a:p>
          <a:p>
            <a:pPr eaLnBrk="0" hangingPunct="0"/>
            <a:r>
              <a:rPr lang="en-GB" sz="1200">
                <a:solidFill>
                  <a:schemeClr val="accent2"/>
                </a:solidFill>
                <a:latin typeface="Arial Narrow" pitchFamily="34" charset="0"/>
              </a:rPr>
              <a:t>Tires: Bridgestone Tires (Japan)</a:t>
            </a:r>
          </a:p>
          <a:p>
            <a:pPr eaLnBrk="0" hangingPunct="0"/>
            <a:endParaRPr lang="en-GB" sz="1200">
              <a:solidFill>
                <a:schemeClr val="accent2"/>
              </a:solidFill>
              <a:latin typeface="Arial Narrow" pitchFamily="34" charset="0"/>
            </a:endParaRPr>
          </a:p>
        </p:txBody>
      </p:sp>
      <p:sp>
        <p:nvSpPr>
          <p:cNvPr id="9232" name="TextBox 20"/>
          <p:cNvSpPr txBox="1">
            <a:spLocks noChangeArrowheads="1"/>
          </p:cNvSpPr>
          <p:nvPr/>
        </p:nvSpPr>
        <p:spPr bwMode="auto">
          <a:xfrm>
            <a:off x="5076825" y="2060575"/>
            <a:ext cx="1574800" cy="64611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Doors &amp; windows:</a:t>
            </a:r>
          </a:p>
          <a:p>
            <a:pPr eaLnBrk="0" hangingPunct="0"/>
            <a:r>
              <a:rPr lang="en-GB" sz="1200">
                <a:solidFill>
                  <a:schemeClr val="accent2"/>
                </a:solidFill>
                <a:latin typeface="Arial Narrow" pitchFamily="34" charset="0"/>
              </a:rPr>
              <a:t>Zodiac Aerospace (USA)</a:t>
            </a:r>
          </a:p>
          <a:p>
            <a:pPr eaLnBrk="0" hangingPunct="0"/>
            <a:r>
              <a:rPr lang="en-GB" sz="1200">
                <a:solidFill>
                  <a:schemeClr val="accent2"/>
                </a:solidFill>
                <a:latin typeface="Arial Narrow" pitchFamily="34" charset="0"/>
              </a:rPr>
              <a:t>PPG Aerospace (USA)</a:t>
            </a:r>
          </a:p>
        </p:txBody>
      </p:sp>
      <p:cxnSp>
        <p:nvCxnSpPr>
          <p:cNvPr id="9233" name="Straight Connector 22"/>
          <p:cNvCxnSpPr>
            <a:cxnSpLocks noChangeShapeType="1"/>
          </p:cNvCxnSpPr>
          <p:nvPr/>
        </p:nvCxnSpPr>
        <p:spPr bwMode="auto">
          <a:xfrm flipV="1">
            <a:off x="5724525" y="2708275"/>
            <a:ext cx="360363" cy="504825"/>
          </a:xfrm>
          <a:prstGeom prst="line">
            <a:avLst/>
          </a:prstGeom>
          <a:noFill/>
          <a:ln w="9525" algn="ctr">
            <a:solidFill>
              <a:schemeClr val="accent2"/>
            </a:solidFill>
            <a:round/>
            <a:headEnd/>
            <a:tailEnd/>
          </a:ln>
        </p:spPr>
      </p:cxnSp>
      <p:sp>
        <p:nvSpPr>
          <p:cNvPr id="9234" name="TextBox 23"/>
          <p:cNvSpPr txBox="1">
            <a:spLocks noChangeArrowheads="1"/>
          </p:cNvSpPr>
          <p:nvPr/>
        </p:nvSpPr>
        <p:spPr bwMode="auto">
          <a:xfrm>
            <a:off x="6372225" y="5084763"/>
            <a:ext cx="2676525" cy="831850"/>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Tools/Software: Dassault Systemes (France)</a:t>
            </a:r>
          </a:p>
          <a:p>
            <a:pPr eaLnBrk="0" hangingPunct="0"/>
            <a:r>
              <a:rPr lang="en-GB" sz="1200">
                <a:solidFill>
                  <a:schemeClr val="accent2"/>
                </a:solidFill>
                <a:latin typeface="Arial Narrow" pitchFamily="34" charset="0"/>
              </a:rPr>
              <a:t>Navigation: Honeywell (USA)</a:t>
            </a:r>
          </a:p>
          <a:p>
            <a:pPr eaLnBrk="0" hangingPunct="0"/>
            <a:r>
              <a:rPr lang="en-GB" sz="1200">
                <a:solidFill>
                  <a:schemeClr val="accent2"/>
                </a:solidFill>
                <a:latin typeface="Arial Narrow" pitchFamily="34" charset="0"/>
              </a:rPr>
              <a:t>Pilot control system: Rockwell Colins (USA)</a:t>
            </a:r>
          </a:p>
          <a:p>
            <a:pPr eaLnBrk="0" hangingPunct="0"/>
            <a:r>
              <a:rPr lang="en-GB" sz="1200">
                <a:solidFill>
                  <a:schemeClr val="accent2"/>
                </a:solidFill>
                <a:latin typeface="Arial Narrow" pitchFamily="34" charset="0"/>
              </a:rPr>
              <a:t>Wiring: Safran (France)</a:t>
            </a:r>
          </a:p>
        </p:txBody>
      </p:sp>
      <p:sp>
        <p:nvSpPr>
          <p:cNvPr id="9235" name="TextBox 24"/>
          <p:cNvSpPr txBox="1">
            <a:spLocks noChangeArrowheads="1"/>
          </p:cNvSpPr>
          <p:nvPr/>
        </p:nvSpPr>
        <p:spPr bwMode="auto">
          <a:xfrm>
            <a:off x="4572000" y="4437063"/>
            <a:ext cx="1824038" cy="46196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Centre wing box:</a:t>
            </a:r>
          </a:p>
          <a:p>
            <a:pPr eaLnBrk="0" hangingPunct="0"/>
            <a:r>
              <a:rPr lang="en-GB" sz="1200">
                <a:solidFill>
                  <a:schemeClr val="accent2"/>
                </a:solidFill>
                <a:latin typeface="Arial Narrow" pitchFamily="34" charset="0"/>
              </a:rPr>
              <a:t>Fuji Heavy Industries (Japan)</a:t>
            </a:r>
          </a:p>
        </p:txBody>
      </p:sp>
      <p:cxnSp>
        <p:nvCxnSpPr>
          <p:cNvPr id="9236" name="Straight Connector 26"/>
          <p:cNvCxnSpPr>
            <a:cxnSpLocks noChangeShapeType="1"/>
          </p:cNvCxnSpPr>
          <p:nvPr/>
        </p:nvCxnSpPr>
        <p:spPr bwMode="auto">
          <a:xfrm>
            <a:off x="5292725" y="4005263"/>
            <a:ext cx="0" cy="431800"/>
          </a:xfrm>
          <a:prstGeom prst="line">
            <a:avLst/>
          </a:prstGeom>
          <a:noFill/>
          <a:ln w="9525" algn="ctr">
            <a:solidFill>
              <a:schemeClr val="accent2"/>
            </a:solidFill>
            <a:round/>
            <a:headEnd/>
            <a:tailEnd/>
          </a:ln>
        </p:spPr>
      </p:cxnSp>
      <p:cxnSp>
        <p:nvCxnSpPr>
          <p:cNvPr id="9237" name="Straight Connector 28"/>
          <p:cNvCxnSpPr>
            <a:cxnSpLocks noChangeShapeType="1"/>
          </p:cNvCxnSpPr>
          <p:nvPr/>
        </p:nvCxnSpPr>
        <p:spPr bwMode="auto">
          <a:xfrm>
            <a:off x="6372225" y="4076700"/>
            <a:ext cx="287338" cy="576263"/>
          </a:xfrm>
          <a:prstGeom prst="line">
            <a:avLst/>
          </a:prstGeom>
          <a:noFill/>
          <a:ln w="9525" algn="ctr">
            <a:solidFill>
              <a:schemeClr val="accent2"/>
            </a:solidFill>
            <a:round/>
            <a:headEnd/>
            <a:tailEnd/>
          </a:ln>
        </p:spPr>
      </p:cxnSp>
      <p:sp>
        <p:nvSpPr>
          <p:cNvPr id="9238" name="TextBox 29"/>
          <p:cNvSpPr txBox="1">
            <a:spLocks noChangeArrowheads="1"/>
          </p:cNvSpPr>
          <p:nvPr/>
        </p:nvSpPr>
        <p:spPr bwMode="auto">
          <a:xfrm>
            <a:off x="6732588" y="4149725"/>
            <a:ext cx="1836737" cy="460375"/>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Engines: GE Engines (USA),</a:t>
            </a:r>
          </a:p>
          <a:p>
            <a:pPr eaLnBrk="0" hangingPunct="0"/>
            <a:r>
              <a:rPr lang="en-GB" sz="1200">
                <a:solidFill>
                  <a:schemeClr val="accent2"/>
                </a:solidFill>
                <a:latin typeface="Arial Narrow" pitchFamily="34" charset="0"/>
              </a:rPr>
              <a:t>Rolls Royce (UK)</a:t>
            </a:r>
          </a:p>
        </p:txBody>
      </p:sp>
      <p:sp>
        <p:nvSpPr>
          <p:cNvPr id="9239" name="TextBox 31"/>
          <p:cNvSpPr txBox="1">
            <a:spLocks noChangeArrowheads="1"/>
          </p:cNvSpPr>
          <p:nvPr/>
        </p:nvSpPr>
        <p:spPr bwMode="auto">
          <a:xfrm>
            <a:off x="611188" y="1196975"/>
            <a:ext cx="2778125" cy="46196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Wing box: Mitsubishi Heavy Industries (Japan)</a:t>
            </a:r>
          </a:p>
          <a:p>
            <a:pPr eaLnBrk="0" hangingPunct="0"/>
            <a:r>
              <a:rPr lang="en-GB" sz="1200">
                <a:solidFill>
                  <a:schemeClr val="accent2"/>
                </a:solidFill>
                <a:latin typeface="Arial Narrow" pitchFamily="34" charset="0"/>
              </a:rPr>
              <a:t>Wing ice protection: GKN Aerospace (UK)</a:t>
            </a:r>
          </a:p>
        </p:txBody>
      </p:sp>
      <p:cxnSp>
        <p:nvCxnSpPr>
          <p:cNvPr id="9240" name="Straight Connector 33"/>
          <p:cNvCxnSpPr>
            <a:cxnSpLocks noChangeShapeType="1"/>
            <a:endCxn id="9239" idx="2"/>
          </p:cNvCxnSpPr>
          <p:nvPr/>
        </p:nvCxnSpPr>
        <p:spPr bwMode="auto">
          <a:xfrm flipH="1" flipV="1">
            <a:off x="2000250" y="1658938"/>
            <a:ext cx="1995488" cy="1770062"/>
          </a:xfrm>
          <a:prstGeom prst="line">
            <a:avLst/>
          </a:prstGeom>
          <a:noFill/>
          <a:ln w="9525" algn="ctr">
            <a:solidFill>
              <a:schemeClr val="accent2"/>
            </a:solidFill>
            <a:round/>
            <a:headEnd/>
            <a:tailEnd/>
          </a:ln>
        </p:spPr>
      </p:cxnSp>
      <p:cxnSp>
        <p:nvCxnSpPr>
          <p:cNvPr id="9241" name="Straight Connector 35"/>
          <p:cNvCxnSpPr>
            <a:cxnSpLocks noChangeShapeType="1"/>
            <a:endCxn id="9238" idx="0"/>
          </p:cNvCxnSpPr>
          <p:nvPr/>
        </p:nvCxnSpPr>
        <p:spPr bwMode="auto">
          <a:xfrm>
            <a:off x="6875463" y="3789363"/>
            <a:ext cx="774700" cy="360362"/>
          </a:xfrm>
          <a:prstGeom prst="line">
            <a:avLst/>
          </a:prstGeom>
          <a:noFill/>
          <a:ln w="9525" algn="ctr">
            <a:solidFill>
              <a:schemeClr val="accent2"/>
            </a:solidFill>
            <a:round/>
            <a:headEnd/>
            <a:tailEnd/>
          </a:ln>
        </p:spPr>
      </p:cxnSp>
      <p:sp>
        <p:nvSpPr>
          <p:cNvPr id="9242" name="TextBox 39"/>
          <p:cNvSpPr txBox="1">
            <a:spLocks noChangeArrowheads="1"/>
          </p:cNvSpPr>
          <p:nvPr/>
        </p:nvSpPr>
        <p:spPr bwMode="auto">
          <a:xfrm>
            <a:off x="6588125" y="4652963"/>
            <a:ext cx="2038350" cy="27781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Engine nacelles: Goodrich (USA)</a:t>
            </a:r>
          </a:p>
        </p:txBody>
      </p:sp>
      <p:sp>
        <p:nvSpPr>
          <p:cNvPr id="9243" name="TextBox 40"/>
          <p:cNvSpPr txBox="1">
            <a:spLocks noChangeArrowheads="1"/>
          </p:cNvSpPr>
          <p:nvPr/>
        </p:nvSpPr>
        <p:spPr bwMode="auto">
          <a:xfrm>
            <a:off x="684213" y="4508500"/>
            <a:ext cx="1666875" cy="46196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Aux. power unit: Hamilton</a:t>
            </a:r>
          </a:p>
          <a:p>
            <a:pPr eaLnBrk="0" hangingPunct="0"/>
            <a:r>
              <a:rPr lang="en-GB" sz="1200">
                <a:solidFill>
                  <a:schemeClr val="accent2"/>
                </a:solidFill>
                <a:latin typeface="Arial Narrow" pitchFamily="34" charset="0"/>
              </a:rPr>
              <a:t>Sundstrand (USA)</a:t>
            </a:r>
          </a:p>
        </p:txBody>
      </p:sp>
      <p:cxnSp>
        <p:nvCxnSpPr>
          <p:cNvPr id="9244" name="Straight Connector 42"/>
          <p:cNvCxnSpPr>
            <a:cxnSpLocks noChangeShapeType="1"/>
          </p:cNvCxnSpPr>
          <p:nvPr/>
        </p:nvCxnSpPr>
        <p:spPr bwMode="auto">
          <a:xfrm flipH="1">
            <a:off x="2195513" y="3933825"/>
            <a:ext cx="792162" cy="647700"/>
          </a:xfrm>
          <a:prstGeom prst="line">
            <a:avLst/>
          </a:prstGeom>
          <a:noFill/>
          <a:ln w="9525" algn="ctr">
            <a:solidFill>
              <a:schemeClr val="accent2"/>
            </a:solidFill>
            <a:round/>
            <a:headEnd/>
            <a:tailEnd/>
          </a:ln>
        </p:spPr>
      </p:cxnSp>
      <p:cxnSp>
        <p:nvCxnSpPr>
          <p:cNvPr id="9245" name="Straight Connector 44"/>
          <p:cNvCxnSpPr>
            <a:cxnSpLocks noChangeShapeType="1"/>
          </p:cNvCxnSpPr>
          <p:nvPr/>
        </p:nvCxnSpPr>
        <p:spPr bwMode="auto">
          <a:xfrm flipV="1">
            <a:off x="7380288" y="2708275"/>
            <a:ext cx="504825" cy="360363"/>
          </a:xfrm>
          <a:prstGeom prst="line">
            <a:avLst/>
          </a:prstGeom>
          <a:noFill/>
          <a:ln w="9525" algn="ctr">
            <a:solidFill>
              <a:schemeClr val="accent2"/>
            </a:solidFill>
            <a:round/>
            <a:headEnd/>
            <a:tailEnd/>
          </a:ln>
        </p:spPr>
      </p:cxnSp>
      <p:sp>
        <p:nvSpPr>
          <p:cNvPr id="9246" name="TextBox 45"/>
          <p:cNvSpPr txBox="1">
            <a:spLocks noChangeArrowheads="1"/>
          </p:cNvSpPr>
          <p:nvPr/>
        </p:nvSpPr>
        <p:spPr bwMode="auto">
          <a:xfrm>
            <a:off x="7885113" y="2492375"/>
            <a:ext cx="1165225" cy="46196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Flight deck seats:</a:t>
            </a:r>
          </a:p>
          <a:p>
            <a:pPr eaLnBrk="0" hangingPunct="0"/>
            <a:r>
              <a:rPr lang="en-GB" sz="1200">
                <a:solidFill>
                  <a:schemeClr val="accent2"/>
                </a:solidFill>
                <a:latin typeface="Arial Narrow" pitchFamily="34" charset="0"/>
              </a:rPr>
              <a:t>Ipeco (UK)</a:t>
            </a:r>
          </a:p>
        </p:txBody>
      </p:sp>
      <p:sp>
        <p:nvSpPr>
          <p:cNvPr id="9247" name="TextBox 47"/>
          <p:cNvSpPr txBox="1">
            <a:spLocks noChangeArrowheads="1"/>
          </p:cNvSpPr>
          <p:nvPr/>
        </p:nvSpPr>
        <p:spPr bwMode="auto">
          <a:xfrm>
            <a:off x="3851275" y="2420938"/>
            <a:ext cx="1020763" cy="46196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Lavatories:</a:t>
            </a:r>
          </a:p>
          <a:p>
            <a:pPr eaLnBrk="0" hangingPunct="0"/>
            <a:r>
              <a:rPr lang="en-GB" sz="1200">
                <a:solidFill>
                  <a:schemeClr val="accent2"/>
                </a:solidFill>
                <a:latin typeface="Arial Narrow" pitchFamily="34" charset="0"/>
              </a:rPr>
              <a:t>Jamco (Japan)</a:t>
            </a:r>
          </a:p>
        </p:txBody>
      </p:sp>
      <p:cxnSp>
        <p:nvCxnSpPr>
          <p:cNvPr id="9248" name="Straight Connector 50"/>
          <p:cNvCxnSpPr>
            <a:cxnSpLocks noChangeShapeType="1"/>
          </p:cNvCxnSpPr>
          <p:nvPr/>
        </p:nvCxnSpPr>
        <p:spPr bwMode="auto">
          <a:xfrm>
            <a:off x="4427538" y="2852738"/>
            <a:ext cx="360362" cy="504825"/>
          </a:xfrm>
          <a:prstGeom prst="line">
            <a:avLst/>
          </a:prstGeom>
          <a:noFill/>
          <a:ln w="9525" algn="ctr">
            <a:solidFill>
              <a:schemeClr val="accent2"/>
            </a:solidFill>
            <a:round/>
            <a:headEnd/>
            <a:tailEnd/>
          </a:ln>
        </p:spPr>
      </p:cxnSp>
      <p:cxnSp>
        <p:nvCxnSpPr>
          <p:cNvPr id="9249" name="Straight Connector 57"/>
          <p:cNvCxnSpPr>
            <a:cxnSpLocks noChangeShapeType="1"/>
          </p:cNvCxnSpPr>
          <p:nvPr/>
        </p:nvCxnSpPr>
        <p:spPr bwMode="auto">
          <a:xfrm flipH="1">
            <a:off x="2771775" y="3933825"/>
            <a:ext cx="1152525" cy="1727200"/>
          </a:xfrm>
          <a:prstGeom prst="line">
            <a:avLst/>
          </a:prstGeom>
          <a:noFill/>
          <a:ln w="9525" algn="ctr">
            <a:solidFill>
              <a:schemeClr val="accent2"/>
            </a:solidFill>
            <a:round/>
            <a:headEnd/>
            <a:tailEnd/>
          </a:ln>
        </p:spPr>
      </p:cxnSp>
      <p:sp>
        <p:nvSpPr>
          <p:cNvPr id="9250" name="TextBox 58"/>
          <p:cNvSpPr txBox="1">
            <a:spLocks noChangeArrowheads="1"/>
          </p:cNvSpPr>
          <p:nvPr/>
        </p:nvSpPr>
        <p:spPr bwMode="auto">
          <a:xfrm>
            <a:off x="1042988" y="5661025"/>
            <a:ext cx="1860550" cy="27781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Cargo doors: Saab (Sweden)</a:t>
            </a:r>
          </a:p>
        </p:txBody>
      </p:sp>
      <p:sp>
        <p:nvSpPr>
          <p:cNvPr id="9251" name="TextBox 59"/>
          <p:cNvSpPr txBox="1">
            <a:spLocks noChangeArrowheads="1"/>
          </p:cNvSpPr>
          <p:nvPr/>
        </p:nvSpPr>
        <p:spPr bwMode="auto">
          <a:xfrm>
            <a:off x="6084888" y="1125538"/>
            <a:ext cx="2162175" cy="646112"/>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Forward fuselage:</a:t>
            </a:r>
          </a:p>
          <a:p>
            <a:pPr eaLnBrk="0" hangingPunct="0"/>
            <a:r>
              <a:rPr lang="en-GB" sz="1200">
                <a:solidFill>
                  <a:schemeClr val="accent2"/>
                </a:solidFill>
                <a:latin typeface="Arial Narrow" pitchFamily="34" charset="0"/>
              </a:rPr>
              <a:t>Kawasaki Heavy Industries (Japan)</a:t>
            </a:r>
          </a:p>
          <a:p>
            <a:pPr eaLnBrk="0" hangingPunct="0"/>
            <a:r>
              <a:rPr lang="en-GB" sz="1200">
                <a:solidFill>
                  <a:schemeClr val="accent2"/>
                </a:solidFill>
                <a:latin typeface="Arial Narrow" pitchFamily="34" charset="0"/>
              </a:rPr>
              <a:t>Spirit Aerosystems (USA)</a:t>
            </a:r>
          </a:p>
        </p:txBody>
      </p:sp>
      <p:cxnSp>
        <p:nvCxnSpPr>
          <p:cNvPr id="9252" name="Straight Connector 63"/>
          <p:cNvCxnSpPr>
            <a:cxnSpLocks noChangeShapeType="1"/>
          </p:cNvCxnSpPr>
          <p:nvPr/>
        </p:nvCxnSpPr>
        <p:spPr bwMode="auto">
          <a:xfrm>
            <a:off x="6659563" y="1844675"/>
            <a:ext cx="0" cy="1079500"/>
          </a:xfrm>
          <a:prstGeom prst="line">
            <a:avLst/>
          </a:prstGeom>
          <a:noFill/>
          <a:ln w="9525" algn="ctr">
            <a:solidFill>
              <a:schemeClr val="accent2"/>
            </a:solidFill>
            <a:round/>
            <a:headEnd/>
            <a:tailEnd/>
          </a:ln>
        </p:spPr>
      </p:cxnSp>
      <p:sp>
        <p:nvSpPr>
          <p:cNvPr id="9253" name="TextBox 64"/>
          <p:cNvSpPr txBox="1">
            <a:spLocks noChangeArrowheads="1"/>
          </p:cNvSpPr>
          <p:nvPr/>
        </p:nvSpPr>
        <p:spPr bwMode="auto">
          <a:xfrm>
            <a:off x="107950" y="3213100"/>
            <a:ext cx="2022475" cy="46196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Raked wing tips: Korean Airlines</a:t>
            </a:r>
          </a:p>
          <a:p>
            <a:pPr eaLnBrk="0" hangingPunct="0"/>
            <a:r>
              <a:rPr lang="en-GB" sz="1200">
                <a:solidFill>
                  <a:schemeClr val="accent2"/>
                </a:solidFill>
                <a:latin typeface="Arial Narrow" pitchFamily="34" charset="0"/>
              </a:rPr>
              <a:t>Aerospace division (Korea)</a:t>
            </a:r>
          </a:p>
        </p:txBody>
      </p:sp>
      <p:cxnSp>
        <p:nvCxnSpPr>
          <p:cNvPr id="9254" name="Straight Connector 66"/>
          <p:cNvCxnSpPr>
            <a:cxnSpLocks noChangeShapeType="1"/>
            <a:endCxn id="9253" idx="0"/>
          </p:cNvCxnSpPr>
          <p:nvPr/>
        </p:nvCxnSpPr>
        <p:spPr bwMode="auto">
          <a:xfrm flipH="1">
            <a:off x="1119188" y="2924175"/>
            <a:ext cx="284162" cy="288925"/>
          </a:xfrm>
          <a:prstGeom prst="line">
            <a:avLst/>
          </a:prstGeom>
          <a:noFill/>
          <a:ln w="9525" algn="ctr">
            <a:solidFill>
              <a:schemeClr val="accent2"/>
            </a:solidFill>
            <a:round/>
            <a:headEnd/>
            <a:tailEnd/>
          </a:ln>
        </p:spPr>
      </p:cxnSp>
      <p:sp>
        <p:nvSpPr>
          <p:cNvPr id="9255" name="TextBox 67"/>
          <p:cNvSpPr txBox="1">
            <a:spLocks noChangeArrowheads="1"/>
          </p:cNvSpPr>
          <p:nvPr/>
        </p:nvSpPr>
        <p:spPr bwMode="auto">
          <a:xfrm>
            <a:off x="7839075" y="3213100"/>
            <a:ext cx="1304925" cy="646113"/>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Flight deck controls:</a:t>
            </a:r>
          </a:p>
          <a:p>
            <a:pPr eaLnBrk="0" hangingPunct="0"/>
            <a:r>
              <a:rPr lang="en-GB" sz="1200">
                <a:solidFill>
                  <a:schemeClr val="accent2"/>
                </a:solidFill>
                <a:latin typeface="Arial Narrow" pitchFamily="34" charset="0"/>
              </a:rPr>
              <a:t>Esterline (USA),</a:t>
            </a:r>
          </a:p>
          <a:p>
            <a:pPr eaLnBrk="0" hangingPunct="0"/>
            <a:r>
              <a:rPr lang="en-GB" sz="1200">
                <a:solidFill>
                  <a:schemeClr val="accent2"/>
                </a:solidFill>
                <a:latin typeface="Arial Narrow" pitchFamily="34" charset="0"/>
              </a:rPr>
              <a:t>Moog (USA)</a:t>
            </a:r>
          </a:p>
        </p:txBody>
      </p:sp>
      <p:cxnSp>
        <p:nvCxnSpPr>
          <p:cNvPr id="9256" name="Straight Connector 71"/>
          <p:cNvCxnSpPr>
            <a:cxnSpLocks noChangeShapeType="1"/>
          </p:cNvCxnSpPr>
          <p:nvPr/>
        </p:nvCxnSpPr>
        <p:spPr bwMode="auto">
          <a:xfrm>
            <a:off x="7524750" y="3213100"/>
            <a:ext cx="360363" cy="71438"/>
          </a:xfrm>
          <a:prstGeom prst="line">
            <a:avLst/>
          </a:prstGeom>
          <a:noFill/>
          <a:ln w="9525" algn="ctr">
            <a:solidFill>
              <a:schemeClr val="accent2"/>
            </a:solidFill>
            <a:round/>
            <a:headEnd/>
            <a:tailEnd/>
          </a:ln>
        </p:spPr>
      </p:cxnSp>
      <p:sp>
        <p:nvSpPr>
          <p:cNvPr id="9257" name="TextBox 74"/>
          <p:cNvSpPr txBox="1">
            <a:spLocks noChangeArrowheads="1"/>
          </p:cNvSpPr>
          <p:nvPr/>
        </p:nvSpPr>
        <p:spPr bwMode="auto">
          <a:xfrm>
            <a:off x="539750" y="5157788"/>
            <a:ext cx="2014538" cy="460375"/>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Passenger doors:</a:t>
            </a:r>
          </a:p>
          <a:p>
            <a:pPr eaLnBrk="0" hangingPunct="0"/>
            <a:r>
              <a:rPr lang="en-GB" sz="1200">
                <a:solidFill>
                  <a:schemeClr val="accent2"/>
                </a:solidFill>
                <a:latin typeface="Arial Narrow" pitchFamily="34" charset="0"/>
              </a:rPr>
              <a:t>Latécoère Aéroservices (France)</a:t>
            </a:r>
          </a:p>
        </p:txBody>
      </p:sp>
      <p:cxnSp>
        <p:nvCxnSpPr>
          <p:cNvPr id="9258" name="Straight Connector 76"/>
          <p:cNvCxnSpPr>
            <a:cxnSpLocks noChangeShapeType="1"/>
          </p:cNvCxnSpPr>
          <p:nvPr/>
        </p:nvCxnSpPr>
        <p:spPr bwMode="auto">
          <a:xfrm flipH="1">
            <a:off x="1979613" y="3860800"/>
            <a:ext cx="1584325" cy="1439863"/>
          </a:xfrm>
          <a:prstGeom prst="line">
            <a:avLst/>
          </a:prstGeom>
          <a:noFill/>
          <a:ln w="9525" algn="ctr">
            <a:solidFill>
              <a:schemeClr val="accent2"/>
            </a:solidFill>
            <a:round/>
            <a:headEnd/>
            <a:tailEnd/>
          </a:ln>
        </p:spPr>
      </p:cxnSp>
      <p:cxnSp>
        <p:nvCxnSpPr>
          <p:cNvPr id="9259" name="Straight Connector 83"/>
          <p:cNvCxnSpPr>
            <a:cxnSpLocks noChangeShapeType="1"/>
          </p:cNvCxnSpPr>
          <p:nvPr/>
        </p:nvCxnSpPr>
        <p:spPr bwMode="auto">
          <a:xfrm>
            <a:off x="6372225" y="5157788"/>
            <a:ext cx="0" cy="647700"/>
          </a:xfrm>
          <a:prstGeom prst="line">
            <a:avLst/>
          </a:prstGeom>
          <a:noFill/>
          <a:ln w="9525" algn="ctr">
            <a:solidFill>
              <a:schemeClr val="accent2"/>
            </a:solidFill>
            <a:round/>
            <a:headEnd/>
            <a:tailEnd/>
          </a:ln>
        </p:spPr>
      </p:cxnSp>
      <p:sp>
        <p:nvSpPr>
          <p:cNvPr id="9260" name="TextBox 85"/>
          <p:cNvSpPr txBox="1">
            <a:spLocks noChangeArrowheads="1"/>
          </p:cNvSpPr>
          <p:nvPr/>
        </p:nvSpPr>
        <p:spPr bwMode="auto">
          <a:xfrm>
            <a:off x="2268538" y="5949950"/>
            <a:ext cx="1343025" cy="460375"/>
          </a:xfrm>
          <a:prstGeom prst="rect">
            <a:avLst/>
          </a:prstGeom>
          <a:noFill/>
          <a:ln w="9525">
            <a:noFill/>
            <a:miter lim="800000"/>
            <a:headEnd/>
            <a:tailEnd/>
          </a:ln>
        </p:spPr>
        <p:txBody>
          <a:bodyPr wrap="none">
            <a:spAutoFit/>
          </a:bodyPr>
          <a:lstStyle/>
          <a:p>
            <a:pPr eaLnBrk="0" hangingPunct="0"/>
            <a:r>
              <a:rPr lang="en-GB" sz="1200">
                <a:solidFill>
                  <a:schemeClr val="accent2"/>
                </a:solidFill>
                <a:latin typeface="Arial Narrow" pitchFamily="34" charset="0"/>
              </a:rPr>
              <a:t>Prepreg composites:</a:t>
            </a:r>
          </a:p>
          <a:p>
            <a:pPr eaLnBrk="0" hangingPunct="0"/>
            <a:r>
              <a:rPr lang="en-GB" sz="1200">
                <a:solidFill>
                  <a:schemeClr val="accent2"/>
                </a:solidFill>
                <a:latin typeface="Arial Narrow" pitchFamily="34" charset="0"/>
              </a:rPr>
              <a:t>Toray (Japan)</a:t>
            </a:r>
          </a:p>
        </p:txBody>
      </p:sp>
      <p:cxnSp>
        <p:nvCxnSpPr>
          <p:cNvPr id="9261" name="Straight Connector 87"/>
          <p:cNvCxnSpPr>
            <a:cxnSpLocks noChangeShapeType="1"/>
          </p:cNvCxnSpPr>
          <p:nvPr/>
        </p:nvCxnSpPr>
        <p:spPr bwMode="auto">
          <a:xfrm flipH="1">
            <a:off x="3059113" y="4076700"/>
            <a:ext cx="1008062" cy="1873250"/>
          </a:xfrm>
          <a:prstGeom prst="line">
            <a:avLst/>
          </a:prstGeom>
          <a:noFill/>
          <a:ln w="9525" algn="ctr">
            <a:solidFill>
              <a:schemeClr val="accent2"/>
            </a:solidFill>
            <a:round/>
            <a:headEnd/>
            <a:tailEnd/>
          </a:ln>
        </p:spPr>
      </p:cxnSp>
      <p:sp>
        <p:nvSpPr>
          <p:cNvPr id="9262" name="TextBox 88"/>
          <p:cNvSpPr txBox="1">
            <a:spLocks noChangeArrowheads="1"/>
          </p:cNvSpPr>
          <p:nvPr/>
        </p:nvSpPr>
        <p:spPr bwMode="auto">
          <a:xfrm>
            <a:off x="2771775" y="1844675"/>
            <a:ext cx="1830388" cy="461963"/>
          </a:xfrm>
          <a:prstGeom prst="rect">
            <a:avLst/>
          </a:prstGeom>
          <a:noFill/>
          <a:ln w="9525">
            <a:noFill/>
            <a:miter lim="800000"/>
            <a:headEnd/>
            <a:tailEnd/>
          </a:ln>
        </p:spPr>
        <p:txBody>
          <a:bodyPr wrap="none">
            <a:spAutoFit/>
          </a:bodyPr>
          <a:lstStyle/>
          <a:p>
            <a:pPr eaLnBrk="0" hangingPunct="0"/>
            <a:r>
              <a:rPr lang="en-GB" sz="1200" dirty="0">
                <a:solidFill>
                  <a:schemeClr val="accent2"/>
                </a:solidFill>
                <a:latin typeface="Arial Narrow" pitchFamily="34" charset="0"/>
              </a:rPr>
              <a:t>Rear fuselage:</a:t>
            </a:r>
          </a:p>
          <a:p>
            <a:pPr eaLnBrk="0" hangingPunct="0"/>
            <a:r>
              <a:rPr lang="en-GB" sz="1200" dirty="0">
                <a:solidFill>
                  <a:schemeClr val="accent2"/>
                </a:solidFill>
                <a:latin typeface="Arial Narrow" pitchFamily="34" charset="0"/>
              </a:rPr>
              <a:t>Boeing South Carolina (USA)</a:t>
            </a:r>
          </a:p>
        </p:txBody>
      </p:sp>
      <p:cxnSp>
        <p:nvCxnSpPr>
          <p:cNvPr id="9263" name="Straight Connector 92"/>
          <p:cNvCxnSpPr>
            <a:cxnSpLocks noChangeShapeType="1"/>
          </p:cNvCxnSpPr>
          <p:nvPr/>
        </p:nvCxnSpPr>
        <p:spPr bwMode="auto">
          <a:xfrm>
            <a:off x="3348038" y="2349500"/>
            <a:ext cx="719137" cy="1008063"/>
          </a:xfrm>
          <a:prstGeom prst="line">
            <a:avLst/>
          </a:prstGeom>
          <a:noFill/>
          <a:ln w="9525" algn="ctr">
            <a:solidFill>
              <a:schemeClr val="accent2"/>
            </a:solidFill>
            <a:round/>
            <a:headEnd/>
            <a:tailEnd/>
          </a:ln>
        </p:spPr>
      </p:cxnSp>
    </p:spTree>
    <p:extLst>
      <p:ext uri="{BB962C8B-B14F-4D97-AF65-F5344CB8AC3E}">
        <p14:creationId xmlns:p14="http://schemas.microsoft.com/office/powerpoint/2010/main" val="18998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br>
              <a:rPr lang="en-GB" dirty="0"/>
            </a:br>
            <a:r>
              <a:rPr lang="en-GB" dirty="0">
                <a:solidFill>
                  <a:srgbClr val="FF0000"/>
                </a:solidFill>
              </a:rPr>
              <a:t>Boeing 787 Dreamliner </a:t>
            </a:r>
          </a:p>
        </p:txBody>
      </p:sp>
      <p:sp>
        <p:nvSpPr>
          <p:cNvPr id="3" name="Segnaposto contenuto 2"/>
          <p:cNvSpPr>
            <a:spLocks noGrp="1"/>
          </p:cNvSpPr>
          <p:nvPr>
            <p:ph idx="1"/>
          </p:nvPr>
        </p:nvSpPr>
        <p:spPr/>
        <p:txBody>
          <a:bodyPr>
            <a:normAutofit fontScale="92500"/>
          </a:bodyPr>
          <a:lstStyle/>
          <a:p>
            <a:endParaRPr lang="en-GB" dirty="0"/>
          </a:p>
          <a:p>
            <a:endParaRPr lang="en-GB" dirty="0"/>
          </a:p>
          <a:p>
            <a:pPr>
              <a:buFont typeface="Wingdings" panose="05000000000000000000" pitchFamily="2" charset="2"/>
              <a:buChar char="Ø"/>
            </a:pPr>
            <a:r>
              <a:rPr lang="en-GB" dirty="0"/>
              <a:t>Offshore production accounts for 70% of parts </a:t>
            </a:r>
          </a:p>
          <a:p>
            <a:pPr>
              <a:buFont typeface="Wingdings" panose="05000000000000000000" pitchFamily="2" charset="2"/>
              <a:buChar char="Ø"/>
            </a:pPr>
            <a:r>
              <a:rPr lang="en-GB" dirty="0"/>
              <a:t>43 suppliers in 135 sites </a:t>
            </a:r>
          </a:p>
          <a:p>
            <a:pPr>
              <a:buFont typeface="Wingdings" panose="05000000000000000000" pitchFamily="2" charset="2"/>
              <a:buChar char="Ø"/>
            </a:pPr>
            <a:r>
              <a:rPr lang="en-GB" dirty="0"/>
              <a:t>Most tasks performed in high-income countries </a:t>
            </a:r>
          </a:p>
          <a:p>
            <a:pPr>
              <a:buFont typeface="Wingdings" panose="05000000000000000000" pitchFamily="2" charset="2"/>
              <a:buChar char="Ø"/>
            </a:pPr>
            <a:r>
              <a:rPr lang="en-GB" dirty="0"/>
              <a:t>No clear pattern of technological advantage; experience and local knowledge play central role </a:t>
            </a:r>
          </a:p>
          <a:p>
            <a:endParaRPr lang="en-GB" dirty="0"/>
          </a:p>
        </p:txBody>
      </p:sp>
    </p:spTree>
    <p:extLst>
      <p:ext uri="{BB962C8B-B14F-4D97-AF65-F5344CB8AC3E}">
        <p14:creationId xmlns:p14="http://schemas.microsoft.com/office/powerpoint/2010/main" val="3490965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Global Value </a:t>
            </a:r>
            <a:r>
              <a:rPr lang="it-IT" dirty="0" err="1">
                <a:solidFill>
                  <a:srgbClr val="FF0000"/>
                </a:solidFill>
              </a:rPr>
              <a:t>Chains</a:t>
            </a:r>
            <a:endParaRPr lang="it-IT" dirty="0">
              <a:solidFill>
                <a:srgbClr val="FF0000"/>
              </a:solidFill>
            </a:endParaRPr>
          </a:p>
        </p:txBody>
      </p:sp>
      <p:pic>
        <p:nvPicPr>
          <p:cNvPr id="4"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581748"/>
            <a:ext cx="7200800" cy="4655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4797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i-Phone</a:t>
            </a:r>
          </a:p>
        </p:txBody>
      </p:sp>
      <p:pic>
        <p:nvPicPr>
          <p:cNvPr id="3174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81087" y="1810544"/>
            <a:ext cx="6981825" cy="4105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98073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solidFill>
                  <a:srgbClr val="FF0000"/>
                </a:solidFill>
              </a:rPr>
              <a:t>Value </a:t>
            </a:r>
            <a:r>
              <a:rPr lang="it-IT" dirty="0" err="1">
                <a:solidFill>
                  <a:srgbClr val="FF0000"/>
                </a:solidFill>
              </a:rPr>
              <a:t>Chains</a:t>
            </a:r>
            <a:r>
              <a:rPr lang="it-IT" dirty="0">
                <a:solidFill>
                  <a:srgbClr val="FF0000"/>
                </a:solidFill>
              </a:rPr>
              <a:t> of </a:t>
            </a:r>
            <a:r>
              <a:rPr lang="it-IT" dirty="0" err="1">
                <a:solidFill>
                  <a:srgbClr val="FF0000"/>
                </a:solidFill>
              </a:rPr>
              <a:t>Activites</a:t>
            </a:r>
            <a:endParaRPr lang="en-GB" dirty="0"/>
          </a:p>
        </p:txBody>
      </p:sp>
      <p:sp>
        <p:nvSpPr>
          <p:cNvPr id="3" name="Segnaposto contenuto 2"/>
          <p:cNvSpPr>
            <a:spLocks noGrp="1"/>
          </p:cNvSpPr>
          <p:nvPr>
            <p:ph idx="1"/>
          </p:nvPr>
        </p:nvSpPr>
        <p:spPr/>
        <p:txBody>
          <a:bodyPr>
            <a:normAutofit fontScale="32500" lnSpcReduction="20000"/>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pPr marL="0" indent="0">
              <a:buNone/>
            </a:pPr>
            <a:endParaRPr lang="en-GB" sz="4500" dirty="0"/>
          </a:p>
          <a:p>
            <a:pPr marL="0" indent="0">
              <a:buNone/>
            </a:pPr>
            <a:endParaRPr lang="en-GB" sz="4500" dirty="0"/>
          </a:p>
          <a:p>
            <a:pPr marL="0" indent="0">
              <a:buNone/>
            </a:pPr>
            <a:endParaRPr lang="en-GB" sz="4500" dirty="0"/>
          </a:p>
          <a:p>
            <a:pPr marL="0" indent="0">
              <a:buNone/>
            </a:pPr>
            <a:endParaRPr lang="en-GB" sz="4500" dirty="0"/>
          </a:p>
          <a:p>
            <a:pPr marL="0" indent="0">
              <a:buNone/>
            </a:pPr>
            <a:r>
              <a:rPr lang="en-GB" sz="4500" dirty="0"/>
              <a:t>The Value Chain of a Product Any product has many different activities involved in its manufacture. Panel (a) lists some of these activities for a given product in the order in which they occur. The value chain in (b) lists these same activities in order of the amount of high-skilled/low-skilled labour used in each. In panel (b), the assembly activity, on the left, uses the least skilled labour, and R&amp;D, on the right, uses the most skilled labour. </a:t>
            </a:r>
          </a:p>
          <a:p>
            <a:pPr marL="0" indent="0">
              <a:buNone/>
            </a:pPr>
            <a:r>
              <a:rPr lang="en-GB" sz="4500" dirty="0"/>
              <a:t>Because we assume that the relative wage of skilled labour is higher at Home and that trade and capital costs are uniform across activities, there is a point on the value chain, shown by line A, below which all activities are offshored to Foreign and above which all activities are performed at Home. </a:t>
            </a: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235" y="1772816"/>
            <a:ext cx="7753350"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69277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82" y="1268760"/>
            <a:ext cx="8691717"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95117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406" y="1124745"/>
            <a:ext cx="7557231"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tangolo 1"/>
          <p:cNvSpPr/>
          <p:nvPr/>
        </p:nvSpPr>
        <p:spPr>
          <a:xfrm>
            <a:off x="611560" y="332656"/>
            <a:ext cx="7200800" cy="646331"/>
          </a:xfrm>
          <a:prstGeom prst="rect">
            <a:avLst/>
          </a:prstGeom>
        </p:spPr>
        <p:txBody>
          <a:bodyPr wrap="square">
            <a:spAutoFit/>
          </a:bodyPr>
          <a:lstStyle/>
          <a:p>
            <a:r>
              <a:rPr lang="en-US" dirty="0" err="1"/>
              <a:t>Rivoli</a:t>
            </a:r>
            <a:r>
              <a:rPr lang="en-US" dirty="0"/>
              <a:t> (2009), The Travels of a T-Shirt in the Global Economy: An Economist Examines the Markets, Power, and Politics of World Trade </a:t>
            </a:r>
            <a:endParaRPr lang="it-IT" dirty="0"/>
          </a:p>
        </p:txBody>
      </p:sp>
    </p:spTree>
    <p:extLst>
      <p:ext uri="{BB962C8B-B14F-4D97-AF65-F5344CB8AC3E}">
        <p14:creationId xmlns:p14="http://schemas.microsoft.com/office/powerpoint/2010/main" val="169575950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9497A64-D8B4-4A36-B294-1FE1CE6260DD}"/>
              </a:ext>
            </a:extLst>
          </p:cNvPr>
          <p:cNvSpPr>
            <a:spLocks noGrp="1"/>
          </p:cNvSpPr>
          <p:nvPr>
            <p:ph type="title"/>
          </p:nvPr>
        </p:nvSpPr>
        <p:spPr/>
        <p:txBody>
          <a:bodyPr>
            <a:normAutofit fontScale="90000"/>
          </a:bodyPr>
          <a:lstStyle/>
          <a:p>
            <a:r>
              <a:rPr lang="it-IT" sz="2800" dirty="0">
                <a:solidFill>
                  <a:srgbClr val="FF0000"/>
                </a:solidFill>
              </a:rPr>
              <a:t>Ritornando a:</a:t>
            </a:r>
            <a:br>
              <a:rPr lang="it-IT" sz="2800" dirty="0">
                <a:solidFill>
                  <a:srgbClr val="FF0000"/>
                </a:solidFill>
              </a:rPr>
            </a:br>
            <a:r>
              <a:rPr lang="it-IT" sz="2800" dirty="0">
                <a:solidFill>
                  <a:srgbClr val="FF0000"/>
                </a:solidFill>
              </a:rPr>
              <a:t>1. processo di globalizzazione nella storia (first </a:t>
            </a:r>
            <a:r>
              <a:rPr lang="it-IT" sz="2800" dirty="0" err="1">
                <a:solidFill>
                  <a:srgbClr val="FF0000"/>
                </a:solidFill>
              </a:rPr>
              <a:t>unbundling</a:t>
            </a:r>
            <a:r>
              <a:rPr lang="it-IT" sz="2800" dirty="0">
                <a:solidFill>
                  <a:srgbClr val="FF0000"/>
                </a:solidFill>
              </a:rPr>
              <a:t>)</a:t>
            </a:r>
            <a:br>
              <a:rPr lang="it-IT" sz="2800" dirty="0">
                <a:solidFill>
                  <a:srgbClr val="FF0000"/>
                </a:solidFill>
              </a:rPr>
            </a:br>
            <a:r>
              <a:rPr lang="it-IT" sz="2800" dirty="0">
                <a:solidFill>
                  <a:srgbClr val="FF0000"/>
                </a:solidFill>
              </a:rPr>
              <a:t> 2. GVC (second </a:t>
            </a:r>
            <a:r>
              <a:rPr lang="it-IT" sz="2800" dirty="0" err="1">
                <a:solidFill>
                  <a:srgbClr val="FF0000"/>
                </a:solidFill>
              </a:rPr>
              <a:t>unbundling</a:t>
            </a:r>
            <a:r>
              <a:rPr lang="it-IT" sz="2800" dirty="0">
                <a:solidFill>
                  <a:srgbClr val="FF0000"/>
                </a:solidFill>
              </a:rPr>
              <a:t>)</a:t>
            </a:r>
          </a:p>
        </p:txBody>
      </p:sp>
      <p:pic>
        <p:nvPicPr>
          <p:cNvPr id="5" name="Segnaposto contenuto 4">
            <a:extLst>
              <a:ext uri="{FF2B5EF4-FFF2-40B4-BE49-F238E27FC236}">
                <a16:creationId xmlns:a16="http://schemas.microsoft.com/office/drawing/2014/main" id="{62DA5394-0059-40AD-A947-9F7DDA301A8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1600" y="1417626"/>
            <a:ext cx="7128792" cy="4842199"/>
          </a:xfrm>
        </p:spPr>
      </p:pic>
    </p:spTree>
    <p:extLst>
      <p:ext uri="{BB962C8B-B14F-4D97-AF65-F5344CB8AC3E}">
        <p14:creationId xmlns:p14="http://schemas.microsoft.com/office/powerpoint/2010/main" val="8093245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CDB99A1D-C3FB-4FF7-B80A-83B696C30A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7584" y="1052736"/>
            <a:ext cx="7680783" cy="5345897"/>
          </a:xfrm>
        </p:spPr>
      </p:pic>
      <p:sp>
        <p:nvSpPr>
          <p:cNvPr id="6" name="CasellaDiTesto 5">
            <a:extLst>
              <a:ext uri="{FF2B5EF4-FFF2-40B4-BE49-F238E27FC236}">
                <a16:creationId xmlns:a16="http://schemas.microsoft.com/office/drawing/2014/main" id="{66395754-90B9-4076-A2A3-45B992CED6FB}"/>
              </a:ext>
            </a:extLst>
          </p:cNvPr>
          <p:cNvSpPr txBox="1"/>
          <p:nvPr/>
        </p:nvSpPr>
        <p:spPr>
          <a:xfrm>
            <a:off x="971600" y="404664"/>
            <a:ext cx="6192688" cy="646331"/>
          </a:xfrm>
          <a:prstGeom prst="rect">
            <a:avLst/>
          </a:prstGeom>
          <a:noFill/>
        </p:spPr>
        <p:txBody>
          <a:bodyPr wrap="square" rtlCol="0">
            <a:spAutoFit/>
          </a:bodyPr>
          <a:lstStyle/>
          <a:p>
            <a:pPr algn="ctr"/>
            <a:r>
              <a:rPr lang="it-IT" sz="3600" dirty="0">
                <a:solidFill>
                  <a:srgbClr val="FF0000"/>
                </a:solidFill>
              </a:rPr>
              <a:t>First </a:t>
            </a:r>
            <a:r>
              <a:rPr lang="it-IT" sz="3600" dirty="0" err="1">
                <a:solidFill>
                  <a:srgbClr val="FF0000"/>
                </a:solidFill>
              </a:rPr>
              <a:t>unbundling</a:t>
            </a:r>
            <a:r>
              <a:rPr lang="it-IT" sz="3600" dirty="0">
                <a:solidFill>
                  <a:srgbClr val="FF0000"/>
                </a:solidFill>
              </a:rPr>
              <a:t>. Fino al 1990</a:t>
            </a:r>
          </a:p>
        </p:txBody>
      </p:sp>
    </p:spTree>
    <p:extLst>
      <p:ext uri="{BB962C8B-B14F-4D97-AF65-F5344CB8AC3E}">
        <p14:creationId xmlns:p14="http://schemas.microsoft.com/office/powerpoint/2010/main" val="1068035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user\Desktop\Documents\Lezioni\International Economics _ Manageriale\Slides mie\OECD_Globalizat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88639"/>
            <a:ext cx="8496944" cy="635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639710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7B0445-C1D4-4FDA-842E-C5B99CFBAC20}"/>
              </a:ext>
            </a:extLst>
          </p:cNvPr>
          <p:cNvSpPr>
            <a:spLocks noGrp="1"/>
          </p:cNvSpPr>
          <p:nvPr>
            <p:ph type="title"/>
          </p:nvPr>
        </p:nvSpPr>
        <p:spPr>
          <a:xfrm>
            <a:off x="452487" y="320510"/>
            <a:ext cx="8234313" cy="804233"/>
          </a:xfrm>
        </p:spPr>
        <p:txBody>
          <a:bodyPr>
            <a:normAutofit fontScale="90000"/>
          </a:bodyPr>
          <a:lstStyle/>
          <a:p>
            <a:br>
              <a:rPr lang="it-IT" dirty="0">
                <a:solidFill>
                  <a:srgbClr val="FF0000"/>
                </a:solidFill>
              </a:rPr>
            </a:br>
            <a:r>
              <a:rPr lang="it-IT" dirty="0">
                <a:solidFill>
                  <a:srgbClr val="FF0000"/>
                </a:solidFill>
              </a:rPr>
              <a:t>First </a:t>
            </a:r>
            <a:r>
              <a:rPr lang="it-IT" dirty="0" err="1">
                <a:solidFill>
                  <a:srgbClr val="FF0000"/>
                </a:solidFill>
              </a:rPr>
              <a:t>unbundling</a:t>
            </a:r>
            <a:br>
              <a:rPr lang="it-IT" dirty="0">
                <a:solidFill>
                  <a:srgbClr val="FF0000"/>
                </a:solidFill>
              </a:rPr>
            </a:br>
            <a:endParaRPr lang="it-IT" dirty="0"/>
          </a:p>
        </p:txBody>
      </p:sp>
      <p:pic>
        <p:nvPicPr>
          <p:cNvPr id="5" name="Segnaposto contenuto 4">
            <a:extLst>
              <a:ext uri="{FF2B5EF4-FFF2-40B4-BE49-F238E27FC236}">
                <a16:creationId xmlns:a16="http://schemas.microsoft.com/office/drawing/2014/main" id="{39E4BF04-4452-4B2E-8428-AFA72590F6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5576" y="1093354"/>
            <a:ext cx="7128792" cy="4953339"/>
          </a:xfrm>
        </p:spPr>
      </p:pic>
    </p:spTree>
    <p:extLst>
      <p:ext uri="{BB962C8B-B14F-4D97-AF65-F5344CB8AC3E}">
        <p14:creationId xmlns:p14="http://schemas.microsoft.com/office/powerpoint/2010/main" val="14880701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4EDCA9A2-C109-4060-AAE7-E66F3B4CD36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11560" y="721444"/>
            <a:ext cx="7848872" cy="5336500"/>
          </a:xfrm>
        </p:spPr>
      </p:pic>
    </p:spTree>
    <p:extLst>
      <p:ext uri="{BB962C8B-B14F-4D97-AF65-F5344CB8AC3E}">
        <p14:creationId xmlns:p14="http://schemas.microsoft.com/office/powerpoint/2010/main" val="100316073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9D3D9434-77F6-4F8C-8B2B-706ACCB0501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7517" y="587486"/>
            <a:ext cx="8016931" cy="5549466"/>
          </a:xfrm>
        </p:spPr>
      </p:pic>
    </p:spTree>
    <p:extLst>
      <p:ext uri="{BB962C8B-B14F-4D97-AF65-F5344CB8AC3E}">
        <p14:creationId xmlns:p14="http://schemas.microsoft.com/office/powerpoint/2010/main" val="69141001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FC30D8-18DC-4534-B928-A401A50EE34A}"/>
              </a:ext>
            </a:extLst>
          </p:cNvPr>
          <p:cNvSpPr>
            <a:spLocks noGrp="1"/>
          </p:cNvSpPr>
          <p:nvPr>
            <p:ph type="title"/>
          </p:nvPr>
        </p:nvSpPr>
        <p:spPr>
          <a:xfrm>
            <a:off x="827584" y="274638"/>
            <a:ext cx="7272808" cy="706090"/>
          </a:xfrm>
        </p:spPr>
        <p:txBody>
          <a:bodyPr>
            <a:normAutofit fontScale="90000"/>
          </a:bodyPr>
          <a:lstStyle/>
          <a:p>
            <a:r>
              <a:rPr lang="it-IT" dirty="0">
                <a:solidFill>
                  <a:srgbClr val="FF0000"/>
                </a:solidFill>
              </a:rPr>
              <a:t>Second </a:t>
            </a:r>
            <a:r>
              <a:rPr lang="it-IT" dirty="0" err="1">
                <a:solidFill>
                  <a:srgbClr val="FF0000"/>
                </a:solidFill>
              </a:rPr>
              <a:t>Unbundling</a:t>
            </a:r>
            <a:endParaRPr lang="it-IT" dirty="0">
              <a:solidFill>
                <a:srgbClr val="FF0000"/>
              </a:solidFill>
            </a:endParaRPr>
          </a:p>
        </p:txBody>
      </p:sp>
      <p:pic>
        <p:nvPicPr>
          <p:cNvPr id="5" name="Segnaposto contenuto 4">
            <a:extLst>
              <a:ext uri="{FF2B5EF4-FFF2-40B4-BE49-F238E27FC236}">
                <a16:creationId xmlns:a16="http://schemas.microsoft.com/office/drawing/2014/main" id="{58576FC6-6A5D-49B5-97B2-28D6DDEF19C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1155570"/>
            <a:ext cx="7632848" cy="5156849"/>
          </a:xfrm>
        </p:spPr>
      </p:pic>
    </p:spTree>
    <p:extLst>
      <p:ext uri="{BB962C8B-B14F-4D97-AF65-F5344CB8AC3E}">
        <p14:creationId xmlns:p14="http://schemas.microsoft.com/office/powerpoint/2010/main" val="45876898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62D3554C-0104-45EA-AC42-40E07BA62C3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5161" y="692696"/>
            <a:ext cx="7933409" cy="5414575"/>
          </a:xfrm>
        </p:spPr>
      </p:pic>
    </p:spTree>
    <p:extLst>
      <p:ext uri="{BB962C8B-B14F-4D97-AF65-F5344CB8AC3E}">
        <p14:creationId xmlns:p14="http://schemas.microsoft.com/office/powerpoint/2010/main" val="7348704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825" y="116632"/>
            <a:ext cx="6610350" cy="3181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6825" y="3789040"/>
            <a:ext cx="6610350" cy="2194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8409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1196" y="1916832"/>
            <a:ext cx="8229600" cy="3933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Connettore diritto 4">
            <a:extLst>
              <a:ext uri="{FF2B5EF4-FFF2-40B4-BE49-F238E27FC236}">
                <a16:creationId xmlns:a16="http://schemas.microsoft.com/office/drawing/2014/main" id="{57F093B5-DA60-403D-9421-028371BBBE5E}"/>
              </a:ext>
            </a:extLst>
          </p:cNvPr>
          <p:cNvCxnSpPr/>
          <p:nvPr/>
        </p:nvCxnSpPr>
        <p:spPr>
          <a:xfrm>
            <a:off x="611560" y="2420888"/>
            <a:ext cx="784887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Connettore diritto 6">
            <a:extLst>
              <a:ext uri="{FF2B5EF4-FFF2-40B4-BE49-F238E27FC236}">
                <a16:creationId xmlns:a16="http://schemas.microsoft.com/office/drawing/2014/main" id="{FC547FF0-ADBC-46B1-983A-8B5E8A5DF219}"/>
              </a:ext>
            </a:extLst>
          </p:cNvPr>
          <p:cNvCxnSpPr/>
          <p:nvPr/>
        </p:nvCxnSpPr>
        <p:spPr>
          <a:xfrm>
            <a:off x="2699792" y="3429000"/>
            <a:ext cx="5832648"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Connettore diritto 8">
            <a:extLst>
              <a:ext uri="{FF2B5EF4-FFF2-40B4-BE49-F238E27FC236}">
                <a16:creationId xmlns:a16="http://schemas.microsoft.com/office/drawing/2014/main" id="{1121CF65-916B-4F78-A58F-1C809A3C074A}"/>
              </a:ext>
            </a:extLst>
          </p:cNvPr>
          <p:cNvCxnSpPr/>
          <p:nvPr/>
        </p:nvCxnSpPr>
        <p:spPr>
          <a:xfrm>
            <a:off x="539552" y="3717032"/>
            <a:ext cx="324036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623644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0596" y="692696"/>
            <a:ext cx="6837788" cy="5533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35906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99" y="1340768"/>
            <a:ext cx="7668272"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968758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6850" y="223838"/>
            <a:ext cx="6210300" cy="6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8118924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3AE041A663467049B947055DF7940D6C" ma:contentTypeVersion="4" ma:contentTypeDescription="Creare un nuovo documento." ma:contentTypeScope="" ma:versionID="ab49056c28821513cd3a92e4e5ac5060">
  <xsd:schema xmlns:xsd="http://www.w3.org/2001/XMLSchema" xmlns:xs="http://www.w3.org/2001/XMLSchema" xmlns:p="http://schemas.microsoft.com/office/2006/metadata/properties" xmlns:ns3="b0347fdc-8f92-45b0-bb04-1fe6d19b7165" targetNamespace="http://schemas.microsoft.com/office/2006/metadata/properties" ma:root="true" ma:fieldsID="8c3491c846acd97f19a22f1286510618" ns3:_="">
    <xsd:import namespace="b0347fdc-8f92-45b0-bb04-1fe6d19b7165"/>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347fdc-8f92-45b0-bb04-1fe6d19b71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FB56AFC-23D2-4F73-B69C-08BFA84C25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0347fdc-8f92-45b0-bb04-1fe6d19b716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1403AC-0F07-4B98-A683-8FA10368317A}">
  <ds:schemaRefs>
    <ds:schemaRef ds:uri="http://schemas.microsoft.com/sharepoint/v3/contenttype/forms"/>
  </ds:schemaRefs>
</ds:datastoreItem>
</file>

<file path=customXml/itemProps3.xml><?xml version="1.0" encoding="utf-8"?>
<ds:datastoreItem xmlns:ds="http://schemas.openxmlformats.org/officeDocument/2006/customXml" ds:itemID="{E534810C-56AD-4DD9-96CD-CA7DB89AE677}">
  <ds:schemaRefs>
    <ds:schemaRef ds:uri="b0347fdc-8f92-45b0-bb04-1fe6d19b7165"/>
    <ds:schemaRef ds:uri="http://purl.org/dc/terms/"/>
    <ds:schemaRef ds:uri="http://schemas.microsoft.com/office/infopath/2007/PartnerControls"/>
    <ds:schemaRef ds:uri="http://purl.org/dc/dcmitype/"/>
    <ds:schemaRef ds:uri="http://schemas.microsoft.com/office/2006/documentManagement/types"/>
    <ds:schemaRef ds:uri="http://www.w3.org/XML/1998/namespace"/>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6792</TotalTime>
  <Words>2678</Words>
  <Application>Microsoft Office PowerPoint</Application>
  <PresentationFormat>Presentazione su schermo (4:3)</PresentationFormat>
  <Paragraphs>453</Paragraphs>
  <Slides>114</Slides>
  <Notes>11</Notes>
  <HiddenSlides>1</HiddenSlides>
  <MMClips>0</MMClips>
  <ScaleCrop>false</ScaleCrop>
  <HeadingPairs>
    <vt:vector size="8" baseType="variant">
      <vt:variant>
        <vt:lpstr>Caratteri utilizzati</vt:lpstr>
      </vt:variant>
      <vt:variant>
        <vt:i4>5</vt:i4>
      </vt:variant>
      <vt:variant>
        <vt:lpstr>Tema</vt:lpstr>
      </vt:variant>
      <vt:variant>
        <vt:i4>1</vt:i4>
      </vt:variant>
      <vt:variant>
        <vt:lpstr>Server OLE incorporati</vt:lpstr>
      </vt:variant>
      <vt:variant>
        <vt:i4>2</vt:i4>
      </vt:variant>
      <vt:variant>
        <vt:lpstr>Titoli diapositive</vt:lpstr>
      </vt:variant>
      <vt:variant>
        <vt:i4>114</vt:i4>
      </vt:variant>
    </vt:vector>
  </HeadingPairs>
  <TitlesOfParts>
    <vt:vector size="122" baseType="lpstr">
      <vt:lpstr>Arial</vt:lpstr>
      <vt:lpstr>Arial Narrow</vt:lpstr>
      <vt:lpstr>Calibri</vt:lpstr>
      <vt:lpstr>Garamond</vt:lpstr>
      <vt:lpstr>Wingdings</vt:lpstr>
      <vt:lpstr>Tema di Office</vt:lpstr>
      <vt:lpstr>Foglio di lavoro</vt:lpstr>
      <vt:lpstr>Acrobat Document</vt:lpstr>
      <vt:lpstr> International Economics and Development </vt:lpstr>
      <vt:lpstr>Benvenuti - Welcome</vt:lpstr>
      <vt:lpstr>Presentazione standard di PowerPoint</vt:lpstr>
      <vt:lpstr>Presentazione standard di PowerPoint</vt:lpstr>
      <vt:lpstr>Presentazione standard di PowerPoint</vt:lpstr>
      <vt:lpstr>Presentazione standard di PowerPoint</vt:lpstr>
      <vt:lpstr>Benvenuti - Welcome</vt:lpstr>
      <vt:lpstr>Benvenuti - Welcome</vt:lpstr>
      <vt:lpstr>Presentazione standard di PowerPoint</vt:lpstr>
      <vt:lpstr>Presentazione standard di PowerPoint</vt:lpstr>
      <vt:lpstr>Class work  (discussion of Dani Rodrik and Globalization material)</vt:lpstr>
      <vt:lpstr>Report</vt:lpstr>
      <vt:lpstr>Globalization process   http://www.oecd-ilibrary.org/economics/economic-globalisation_9789264111905-en</vt:lpstr>
      <vt:lpstr>Actual Routes</vt:lpstr>
      <vt:lpstr>Brexit</vt:lpstr>
      <vt:lpstr>Production fragmentation: Boeing 787 Dreamliner</vt:lpstr>
      <vt:lpstr>I fondamenti del commercio mondiale</vt:lpstr>
      <vt:lpstr>Another important event: 2016</vt:lpstr>
      <vt:lpstr>Lot’s people worry (a lot!)</vt:lpstr>
      <vt:lpstr>Resourse on line</vt:lpstr>
      <vt:lpstr> Jeffrey Sachs Doubts on recently discussed global trade agreements</vt:lpstr>
      <vt:lpstr>Interesting questions</vt:lpstr>
      <vt:lpstr>Historical trade maps https://easyzoom.com/imageaccess/ec482e04c2b240d4969c14156bb6836f</vt:lpstr>
      <vt:lpstr>Land and Sea routes http://mentalfloss.com/article/86338/8-trade-routes-shaped-world-history </vt:lpstr>
      <vt:lpstr>How did perfume was created?</vt:lpstr>
      <vt:lpstr>Venetians’ ‘mude’ (maps)</vt:lpstr>
      <vt:lpstr>Presentazione standard di PowerPoint</vt:lpstr>
      <vt:lpstr>Presentazione standard di PowerPoint</vt:lpstr>
      <vt:lpstr>1750-1870</vt:lpstr>
      <vt:lpstr>Historical prospective</vt:lpstr>
      <vt:lpstr>How to define Globalization?</vt:lpstr>
      <vt:lpstr>Definition</vt:lpstr>
      <vt:lpstr>Ourdays routes (DHL Global Connectedness Index)</vt:lpstr>
      <vt:lpstr>Overestimating levels of globalization (General public)</vt:lpstr>
      <vt:lpstr>Managers</vt:lpstr>
      <vt:lpstr>Presentazione standard di PowerPoint</vt:lpstr>
      <vt:lpstr>Last trends</vt:lpstr>
      <vt:lpstr>Presentazione standard di PowerPoint</vt:lpstr>
      <vt:lpstr>Presentazione standard di PowerPoint</vt:lpstr>
      <vt:lpstr>Presentazione standard di PowerPoint</vt:lpstr>
      <vt:lpstr>Presentazione standard di PowerPoint</vt:lpstr>
      <vt:lpstr>Some History</vt:lpstr>
      <vt:lpstr>Presentazione standard di PowerPoint</vt:lpstr>
      <vt:lpstr>First wave: 1870-1914</vt:lpstr>
      <vt:lpstr>Did globalization always increased?</vt:lpstr>
      <vt:lpstr>Technology</vt:lpstr>
      <vt:lpstr>After IIWW</vt:lpstr>
      <vt:lpstr>Main determinants of Globalization</vt:lpstr>
      <vt:lpstr>II wave: 1960 - today</vt:lpstr>
      <vt:lpstr>Presentazione standard di PowerPoint</vt:lpstr>
      <vt:lpstr>Presentazione standard di PowerPoint</vt:lpstr>
      <vt:lpstr>II wave: 1960 - today</vt:lpstr>
      <vt:lpstr>The importance of manufacturing</vt:lpstr>
      <vt:lpstr>Export composition</vt:lpstr>
      <vt:lpstr>Specialization</vt:lpstr>
      <vt:lpstr>II wave: 1960 – today 3. Change in the structure of global trade (N-S; intra industry)</vt:lpstr>
      <vt:lpstr>II wave: 1960 – today 3. Change in the structure of trade (N-S; intra industry)</vt:lpstr>
      <vt:lpstr>II wave: 1960 – today 4. Trade blocs become the norm</vt:lpstr>
      <vt:lpstr>II wave: 1960 – today 5. Partecipation to Global Value Chains (GVC) Globalization of production</vt:lpstr>
      <vt:lpstr>II wave: 1960 – today 5. Partecipation to Global Value Chains (GVC) Globalization of production</vt:lpstr>
      <vt:lpstr>Resources on line</vt:lpstr>
      <vt:lpstr>Presentazione standard di PowerPoint</vt:lpstr>
      <vt:lpstr>Presentazione standard di PowerPoint</vt:lpstr>
      <vt:lpstr>Presentazione standard di PowerPoint</vt:lpstr>
      <vt:lpstr>Richard Baldwin https://www.youtube.com/watch?v=Op1bOgVpK88 from minute 4.45 to 13</vt:lpstr>
      <vt:lpstr>Richard Baldwin https://www.youtube.com/watch?v=Op1bOgVpK88 from minute 4.45 to 13</vt:lpstr>
      <vt:lpstr>https://jackblun.github.io/Globalinc/html/fig_1980.html</vt:lpstr>
      <vt:lpstr>The BIG issue</vt:lpstr>
      <vt:lpstr>Role of MNCs</vt:lpstr>
      <vt:lpstr>Presentazione standard di PowerPoint</vt:lpstr>
      <vt:lpstr>Presentazione standard di PowerPoint</vt:lpstr>
      <vt:lpstr>Presentazione standard di PowerPoint</vt:lpstr>
      <vt:lpstr>THE CHARACTERISTICS OF MULTINATIONAL ENTERPRISES</vt:lpstr>
      <vt:lpstr>Presentazione standard di PowerPoint</vt:lpstr>
      <vt:lpstr>Presentazione standard di PowerPoint</vt:lpstr>
      <vt:lpstr>Presentazione standard di PowerPoint</vt:lpstr>
      <vt:lpstr>Presentazione standard di PowerPoint</vt:lpstr>
      <vt:lpstr>The Globalization Of Production </vt:lpstr>
      <vt:lpstr>Early example</vt:lpstr>
      <vt:lpstr>Barbie and international fragmentation of production </vt:lpstr>
      <vt:lpstr>GVC: A more recent example</vt:lpstr>
      <vt:lpstr> Boeing 787 Dreamliner </vt:lpstr>
      <vt:lpstr>Global Value Chains</vt:lpstr>
      <vt:lpstr>i-Phone</vt:lpstr>
      <vt:lpstr>Value Chains of Activites</vt:lpstr>
      <vt:lpstr>Presentazione standard di PowerPoint</vt:lpstr>
      <vt:lpstr>Presentazione standard di PowerPoint</vt:lpstr>
      <vt:lpstr>Ritornando a: 1. processo di globalizzazione nella storia (first unbundling)  2. GVC (second unbundling)</vt:lpstr>
      <vt:lpstr>Presentazione standard di PowerPoint</vt:lpstr>
      <vt:lpstr> First unbundling </vt:lpstr>
      <vt:lpstr>Presentazione standard di PowerPoint</vt:lpstr>
      <vt:lpstr>Presentazione standard di PowerPoint</vt:lpstr>
      <vt:lpstr>Second Unbundling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Interesting web sites</vt:lpstr>
      <vt:lpstr>Essential Bibliography</vt:lpstr>
      <vt:lpstr> How Does Globalization Affect National Sovereignty? </vt:lpstr>
      <vt:lpstr>MNCs and the Nation States</vt:lpstr>
      <vt:lpstr>Appendix on MNCs  THE CHARACTERISTICS OF MULTINATIONAL ENTERPRISES OECD_Economic_Globaliz_Indicators2010</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Lezione Macerata</dc:title>
  <dc:creator>user</dc:creator>
  <cp:lastModifiedBy>Anna Maria Pinna</cp:lastModifiedBy>
  <cp:revision>205</cp:revision>
  <dcterms:created xsi:type="dcterms:W3CDTF">2014-12-17T15:05:42Z</dcterms:created>
  <dcterms:modified xsi:type="dcterms:W3CDTF">2020-03-01T17:12:46Z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0x0101003AE041A663467049B947055DF7940D6C</vt:lpwstr>
  </property>
</Properties>
</file>