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0"/>
  </p:notesMasterIdLst>
  <p:sldIdLst>
    <p:sldId id="421" r:id="rId2"/>
    <p:sldId id="489" r:id="rId3"/>
    <p:sldId id="422" r:id="rId4"/>
    <p:sldId id="483" r:id="rId5"/>
    <p:sldId id="423" r:id="rId6"/>
    <p:sldId id="484" r:id="rId7"/>
    <p:sldId id="470" r:id="rId8"/>
    <p:sldId id="424" r:id="rId9"/>
    <p:sldId id="471" r:id="rId10"/>
    <p:sldId id="425" r:id="rId11"/>
    <p:sldId id="486" r:id="rId12"/>
    <p:sldId id="365" r:id="rId13"/>
    <p:sldId id="466" r:id="rId14"/>
    <p:sldId id="487" r:id="rId15"/>
    <p:sldId id="488" r:id="rId16"/>
    <p:sldId id="467" r:id="rId17"/>
    <p:sldId id="351" r:id="rId18"/>
    <p:sldId id="394" r:id="rId19"/>
    <p:sldId id="409" r:id="rId20"/>
    <p:sldId id="410" r:id="rId21"/>
    <p:sldId id="349" r:id="rId22"/>
    <p:sldId id="468" r:id="rId23"/>
    <p:sldId id="352" r:id="rId24"/>
    <p:sldId id="268" r:id="rId25"/>
    <p:sldId id="348" r:id="rId26"/>
    <p:sldId id="262" r:id="rId27"/>
    <p:sldId id="257" r:id="rId28"/>
    <p:sldId id="355" r:id="rId29"/>
    <p:sldId id="356" r:id="rId30"/>
    <p:sldId id="358" r:id="rId31"/>
    <p:sldId id="357" r:id="rId32"/>
    <p:sldId id="260" r:id="rId33"/>
    <p:sldId id="371" r:id="rId34"/>
    <p:sldId id="275" r:id="rId35"/>
    <p:sldId id="336" r:id="rId36"/>
    <p:sldId id="258" r:id="rId37"/>
    <p:sldId id="350" r:id="rId38"/>
    <p:sldId id="426" r:id="rId39"/>
    <p:sldId id="472" r:id="rId40"/>
    <p:sldId id="427" r:id="rId41"/>
    <p:sldId id="428" r:id="rId42"/>
    <p:sldId id="276" r:id="rId43"/>
    <p:sldId id="370" r:id="rId44"/>
    <p:sldId id="431" r:id="rId45"/>
    <p:sldId id="430" r:id="rId46"/>
    <p:sldId id="432" r:id="rId47"/>
    <p:sldId id="433" r:id="rId48"/>
    <p:sldId id="434" r:id="rId49"/>
    <p:sldId id="435" r:id="rId50"/>
    <p:sldId id="436" r:id="rId51"/>
    <p:sldId id="437" r:id="rId52"/>
    <p:sldId id="438" r:id="rId53"/>
    <p:sldId id="439" r:id="rId54"/>
    <p:sldId id="366" r:id="rId55"/>
    <p:sldId id="440" r:id="rId56"/>
    <p:sldId id="473" r:id="rId57"/>
    <p:sldId id="474" r:id="rId58"/>
    <p:sldId id="475" r:id="rId59"/>
    <p:sldId id="490" r:id="rId60"/>
    <p:sldId id="375" r:id="rId61"/>
    <p:sldId id="491" r:id="rId62"/>
    <p:sldId id="492" r:id="rId63"/>
    <p:sldId id="493" r:id="rId64"/>
    <p:sldId id="418" r:id="rId65"/>
    <p:sldId id="361" r:id="rId66"/>
    <p:sldId id="494" r:id="rId67"/>
    <p:sldId id="495" r:id="rId68"/>
    <p:sldId id="261" r:id="rId69"/>
    <p:sldId id="382" r:id="rId70"/>
    <p:sldId id="496" r:id="rId71"/>
    <p:sldId id="373" r:id="rId72"/>
    <p:sldId id="264" r:id="rId73"/>
    <p:sldId id="265" r:id="rId74"/>
    <p:sldId id="333" r:id="rId75"/>
    <p:sldId id="321" r:id="rId76"/>
    <p:sldId id="267" r:id="rId77"/>
    <p:sldId id="497" r:id="rId78"/>
    <p:sldId id="476" r:id="rId79"/>
    <p:sldId id="477" r:id="rId80"/>
    <p:sldId id="478" r:id="rId81"/>
    <p:sldId id="479" r:id="rId82"/>
    <p:sldId id="480" r:id="rId83"/>
    <p:sldId id="481" r:id="rId84"/>
    <p:sldId id="482" r:id="rId85"/>
    <p:sldId id="393" r:id="rId86"/>
    <p:sldId id="384" r:id="rId87"/>
    <p:sldId id="378" r:id="rId88"/>
    <p:sldId id="379" r:id="rId89"/>
    <p:sldId id="380" r:id="rId90"/>
    <p:sldId id="381" r:id="rId91"/>
    <p:sldId id="385" r:id="rId92"/>
    <p:sldId id="386" r:id="rId93"/>
    <p:sldId id="387" r:id="rId94"/>
    <p:sldId id="388" r:id="rId95"/>
    <p:sldId id="390" r:id="rId96"/>
    <p:sldId id="391" r:id="rId97"/>
    <p:sldId id="392" r:id="rId98"/>
    <p:sldId id="395" r:id="rId99"/>
    <p:sldId id="402" r:id="rId100"/>
    <p:sldId id="413" r:id="rId101"/>
    <p:sldId id="414" r:id="rId102"/>
    <p:sldId id="405" r:id="rId103"/>
    <p:sldId id="406" r:id="rId104"/>
    <p:sldId id="407" r:id="rId105"/>
    <p:sldId id="403" r:id="rId106"/>
    <p:sldId id="263" r:id="rId107"/>
    <p:sldId id="367" r:id="rId108"/>
    <p:sldId id="401" r:id="rId10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26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5" autoAdjust="0"/>
    <p:restoredTop sz="94693" autoAdjust="0"/>
  </p:normalViewPr>
  <p:slideViewPr>
    <p:cSldViewPr>
      <p:cViewPr varScale="1">
        <p:scale>
          <a:sx n="88" d="100"/>
          <a:sy n="88" d="100"/>
        </p:scale>
        <p:origin x="86" y="54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49" y="16397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E618D-1BE8-4E1C-A89D-835F573725E5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31713F-DD1E-4974-AC5D-4EBEA9A0692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6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0F012C-8721-43B0-BDDB-7415548BCDDD}" type="slidenum">
              <a:rPr lang="it-IT"/>
              <a:pPr/>
              <a:t>34</a:t>
            </a:fld>
            <a:endParaRPr lang="it-IT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Vediamo rapidamente qualche grafico, poi entriamo in dettaglio</a:t>
            </a:r>
          </a:p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06E27B-5559-41BA-A385-84FCAD605CDA}" type="slidenum">
              <a:rPr lang="it-IT"/>
              <a:pPr/>
              <a:t>41</a:t>
            </a:fld>
            <a:endParaRPr lang="it-IT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3738"/>
            <a:ext cx="4554538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3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06E27B-5559-41BA-A385-84FCAD605CDA}" type="slidenum">
              <a:rPr lang="it-IT"/>
              <a:pPr/>
              <a:t>46</a:t>
            </a:fld>
            <a:endParaRPr lang="it-IT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3738"/>
            <a:ext cx="4554538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3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06E27B-5559-41BA-A385-84FCAD605CDA}" type="slidenum">
              <a:rPr lang="it-IT"/>
              <a:pPr/>
              <a:t>47</a:t>
            </a:fld>
            <a:endParaRPr lang="it-IT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3738"/>
            <a:ext cx="4554538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3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06E27B-5559-41BA-A385-84FCAD605CDA}" type="slidenum">
              <a:rPr lang="it-IT"/>
              <a:pPr/>
              <a:t>48</a:t>
            </a:fld>
            <a:endParaRPr lang="it-IT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3738"/>
            <a:ext cx="4554538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3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06E27B-5559-41BA-A385-84FCAD605CDA}" type="slidenum">
              <a:rPr lang="it-IT"/>
              <a:pPr/>
              <a:t>50</a:t>
            </a:fld>
            <a:endParaRPr lang="it-IT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3738"/>
            <a:ext cx="4554538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3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06E27B-5559-41BA-A385-84FCAD605CDA}" type="slidenum">
              <a:rPr lang="it-IT"/>
              <a:pPr/>
              <a:t>51</a:t>
            </a:fld>
            <a:endParaRPr lang="it-IT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3738"/>
            <a:ext cx="4554538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3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9E47-E524-45AA-BD51-7143CA20689E}" type="datetimeFigureOut">
              <a:rPr lang="it-IT" smtClean="0"/>
              <a:t>26/02/2020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FBFE-AD02-4F43-80E7-0916C385AA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309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9E47-E524-45AA-BD51-7143CA20689E}" type="datetimeFigureOut">
              <a:rPr lang="it-IT" smtClean="0"/>
              <a:t>26/02/2020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FBFE-AD02-4F43-80E7-0916C385AA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244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9E47-E524-45AA-BD51-7143CA20689E}" type="datetimeFigureOut">
              <a:rPr lang="it-IT" smtClean="0"/>
              <a:t>26/02/2020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FBFE-AD02-4F43-80E7-0916C385AA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5324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(60) and Content (3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0000" y="180000"/>
            <a:ext cx="8181000" cy="100800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4500" b="1">
                <a:latin typeface="+mj-l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70000" y="1188000"/>
            <a:ext cx="8625156" cy="5670000"/>
          </a:xfrm>
        </p:spPr>
        <p:txBody>
          <a:bodyPr>
            <a:normAutofit/>
          </a:bodyPr>
          <a:lstStyle>
            <a:lvl1pPr>
              <a:defRPr sz="27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>
                <a:latin typeface="Europa-Bold"/>
              </a:defRPr>
            </a:lvl3pPr>
            <a:lvl4pPr>
              <a:defRPr>
                <a:latin typeface="Europa-Bold"/>
              </a:defRPr>
            </a:lvl4pPr>
            <a:lvl5pPr>
              <a:defRPr>
                <a:latin typeface="Europa-Bold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98872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(6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0000" y="180000"/>
            <a:ext cx="8181000" cy="100800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45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0582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(48) Pic and text (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180000"/>
            <a:ext cx="8181000" cy="100806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 noChangeAspect="1"/>
          </p:cNvSpPr>
          <p:nvPr>
            <p:ph sz="half" idx="2"/>
          </p:nvPr>
        </p:nvSpPr>
        <p:spPr>
          <a:xfrm>
            <a:off x="4355976" y="1196752"/>
            <a:ext cx="4673724" cy="5400600"/>
          </a:xfrm>
        </p:spPr>
        <p:txBody>
          <a:bodyPr wrap="square">
            <a:norm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12360" y="6669360"/>
            <a:ext cx="1331640" cy="188640"/>
          </a:xfrm>
          <a:prstGeom prst="rect">
            <a:avLst/>
          </a:prstGeom>
        </p:spPr>
        <p:txBody>
          <a:bodyPr/>
          <a:lstStyle/>
          <a:p>
            <a:fld id="{36708978-BB89-46C6-B99D-9C88AD005F8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461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254524" y="2998179"/>
            <a:ext cx="8653806" cy="36194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254524" y="1181101"/>
            <a:ext cx="8653806" cy="18170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8582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9E47-E524-45AA-BD51-7143CA20689E}" type="datetimeFigureOut">
              <a:rPr lang="it-IT" smtClean="0"/>
              <a:t>26/02/2020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FBFE-AD02-4F43-80E7-0916C385AA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2303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9E47-E524-45AA-BD51-7143CA20689E}" type="datetimeFigureOut">
              <a:rPr lang="it-IT" smtClean="0"/>
              <a:t>26/02/2020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FBFE-AD02-4F43-80E7-0916C385AA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4385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9E47-E524-45AA-BD51-7143CA20689E}" type="datetimeFigureOut">
              <a:rPr lang="it-IT" smtClean="0"/>
              <a:t>26/02/2020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FBFE-AD02-4F43-80E7-0916C385AA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2167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9E47-E524-45AA-BD51-7143CA20689E}" type="datetimeFigureOut">
              <a:rPr lang="it-IT" smtClean="0"/>
              <a:t>26/02/2020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FBFE-AD02-4F43-80E7-0916C385AA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5779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9E47-E524-45AA-BD51-7143CA20689E}" type="datetimeFigureOut">
              <a:rPr lang="it-IT" smtClean="0"/>
              <a:t>26/02/2020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FBFE-AD02-4F43-80E7-0916C385AA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8205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9E47-E524-45AA-BD51-7143CA20689E}" type="datetimeFigureOut">
              <a:rPr lang="it-IT" smtClean="0"/>
              <a:t>26/02/2020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FBFE-AD02-4F43-80E7-0916C385AA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4110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9E47-E524-45AA-BD51-7143CA20689E}" type="datetimeFigureOut">
              <a:rPr lang="it-IT" smtClean="0"/>
              <a:t>26/02/2020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FBFE-AD02-4F43-80E7-0916C385AA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1265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9E47-E524-45AA-BD51-7143CA20689E}" type="datetimeFigureOut">
              <a:rPr lang="it-IT" smtClean="0"/>
              <a:t>26/02/2020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FBFE-AD02-4F43-80E7-0916C385AA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8490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69E47-E524-45AA-BD51-7143CA20689E}" type="datetimeFigureOut">
              <a:rPr lang="it-IT" smtClean="0"/>
              <a:t>26/02/2020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8FBFE-AD02-4F43-80E7-0916C385AA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62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inetraffic.com/" TargetMode="External"/><Relationship Id="rId2" Type="http://schemas.openxmlformats.org/officeDocument/2006/relationships/hyperlink" Target="http://pantheon.media.mit.edu/map/map/all/all/-4000/1/H15/pantheon" TargetMode="Externa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gistics.dhl/global-en/home/insights-and-innovation/thought-leadership/case-studies/global-connectedness-index.html" TargetMode="External"/><Relationship Id="rId2" Type="http://schemas.openxmlformats.org/officeDocument/2006/relationships/hyperlink" Target="https://www.oecd.org/sti/ind/interconnected-economies-GVCs-synthesis.pdf" TargetMode="Externa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comtrade.un.org/labs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gistics.dhl/global-en/home/insights-and-innovation/thought-leadership/case-studies/global-connectedness-index.html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pearson.it/opera/pearson/0-6844-economia_internazionale_1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2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3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4.emf"/><Relationship Id="rId4" Type="http://schemas.openxmlformats.org/officeDocument/2006/relationships/oleObject" Target="../embeddings/oleObject3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hyperlink" Target="https://www.youtube.com/watch?v=Op1bOgVpK88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ulino.it/isbn/9788815278104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legacy.calacademy.org/human-odyssey/map/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RDIejhdtYk" TargetMode="Externa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03648" y="4797152"/>
            <a:ext cx="6400800" cy="1440160"/>
          </a:xfrm>
        </p:spPr>
        <p:txBody>
          <a:bodyPr>
            <a:normAutofit fontScale="25000" lnSpcReduction="20000"/>
          </a:bodyPr>
          <a:lstStyle/>
          <a:p>
            <a:endParaRPr lang="it-IT" dirty="0"/>
          </a:p>
          <a:p>
            <a:br>
              <a:rPr lang="it-IT" sz="6200" dirty="0">
                <a:solidFill>
                  <a:srgbClr val="FF0000"/>
                </a:solidFill>
              </a:rPr>
            </a:br>
            <a:endParaRPr lang="it-IT" sz="6200" dirty="0">
              <a:solidFill>
                <a:srgbClr val="FF0000"/>
              </a:solidFill>
            </a:endParaRPr>
          </a:p>
          <a:p>
            <a:endParaRPr lang="it-IT" sz="6200" dirty="0">
              <a:solidFill>
                <a:srgbClr val="FF0000"/>
              </a:solidFill>
            </a:endParaRPr>
          </a:p>
          <a:p>
            <a:r>
              <a:rPr lang="en-US" sz="8000" dirty="0">
                <a:solidFill>
                  <a:srgbClr val="FF0000"/>
                </a:solidFill>
              </a:rPr>
              <a:t>Economia e </a:t>
            </a:r>
            <a:r>
              <a:rPr lang="en-US" sz="8000" dirty="0" err="1">
                <a:solidFill>
                  <a:srgbClr val="FF0000"/>
                </a:solidFill>
              </a:rPr>
              <a:t>Politica</a:t>
            </a:r>
            <a:r>
              <a:rPr lang="en-US" sz="8000" dirty="0">
                <a:solidFill>
                  <a:srgbClr val="FF0000"/>
                </a:solidFill>
              </a:rPr>
              <a:t> </a:t>
            </a:r>
            <a:r>
              <a:rPr lang="en-US" sz="8000" dirty="0" err="1">
                <a:solidFill>
                  <a:srgbClr val="FF0000"/>
                </a:solidFill>
              </a:rPr>
              <a:t>Internazionale</a:t>
            </a:r>
            <a:endParaRPr lang="it-IT" sz="7400" dirty="0">
              <a:solidFill>
                <a:srgbClr val="FF0000"/>
              </a:solidFill>
            </a:endParaRPr>
          </a:p>
          <a:p>
            <a:r>
              <a:rPr lang="it-IT" sz="7400" dirty="0">
                <a:solidFill>
                  <a:srgbClr val="FF0000"/>
                </a:solidFill>
              </a:rPr>
              <a:t>(</a:t>
            </a:r>
            <a:r>
              <a:rPr lang="it-IT" sz="7400" dirty="0">
                <a:solidFill>
                  <a:schemeClr val="accent4">
                    <a:lumMod val="50000"/>
                  </a:schemeClr>
                </a:solidFill>
              </a:rPr>
              <a:t>email: ampinna@unica.it</a:t>
            </a:r>
            <a:r>
              <a:rPr lang="it-IT" sz="7400" dirty="0">
                <a:solidFill>
                  <a:srgbClr val="FF0000"/>
                </a:solidFill>
              </a:rPr>
              <a:t>)</a:t>
            </a:r>
            <a:br>
              <a:rPr lang="it-IT" sz="7400" dirty="0">
                <a:solidFill>
                  <a:srgbClr val="FF0000"/>
                </a:solidFill>
              </a:rPr>
            </a:br>
            <a:endParaRPr lang="it-IT" sz="7400" dirty="0"/>
          </a:p>
          <a:p>
            <a:r>
              <a:rPr lang="it-IT" sz="4800" dirty="0"/>
              <a:t>Corso del terzo anno del </a:t>
            </a:r>
            <a:r>
              <a:rPr lang="it-IT" sz="4800" dirty="0" err="1"/>
              <a:t>CdS</a:t>
            </a:r>
            <a:r>
              <a:rPr lang="it-IT" sz="4800" dirty="0"/>
              <a:t> di Economia e Finanza</a:t>
            </a:r>
          </a:p>
          <a:p>
            <a:br>
              <a:rPr lang="it-IT" dirty="0"/>
            </a:br>
            <a:endParaRPr lang="it-IT" dirty="0"/>
          </a:p>
        </p:txBody>
      </p:sp>
      <p:pic>
        <p:nvPicPr>
          <p:cNvPr id="4" name="Immagine 3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63B018AD-8C8A-41C8-BDAC-8A7FE2275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8640"/>
            <a:ext cx="7596336" cy="547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77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Modalità di valutazione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196752"/>
            <a:ext cx="8291264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600" dirty="0">
                <a:solidFill>
                  <a:srgbClr val="002060"/>
                </a:solidFill>
              </a:rPr>
              <a:t>9 crediti, che si dividono in due moduli</a:t>
            </a:r>
          </a:p>
          <a:p>
            <a:pPr marL="0" indent="0">
              <a:buNone/>
            </a:pPr>
            <a:r>
              <a:rPr lang="it-IT" sz="1600" dirty="0"/>
              <a:t>6 crediti con un esame, standard. Domande lunghe e domande brevi (possibili esercizi numerici). Domande su testo Baldwin.</a:t>
            </a:r>
          </a:p>
          <a:p>
            <a:pPr marL="0" indent="0">
              <a:buNone/>
            </a:pPr>
            <a:endParaRPr lang="it-IT" sz="1600" dirty="0">
              <a:solidFill>
                <a:srgbClr val="44269A"/>
              </a:solidFill>
            </a:endParaRPr>
          </a:p>
          <a:p>
            <a:pPr marL="0" lvl="0" indent="0">
              <a:buNone/>
            </a:pPr>
            <a:r>
              <a:rPr lang="it-IT" sz="1600" dirty="0">
                <a:solidFill>
                  <a:prstClr val="black"/>
                </a:solidFill>
              </a:rPr>
              <a:t>Ad Aprile avete la </a:t>
            </a:r>
            <a:r>
              <a:rPr lang="it-IT" sz="1600" b="1" dirty="0">
                <a:solidFill>
                  <a:srgbClr val="002060"/>
                </a:solidFill>
              </a:rPr>
              <a:t>prova intermedia</a:t>
            </a:r>
          </a:p>
          <a:p>
            <a:pPr marL="0" lvl="0" indent="0">
              <a:buNone/>
            </a:pPr>
            <a:r>
              <a:rPr lang="it-IT" sz="1600" dirty="0">
                <a:solidFill>
                  <a:srgbClr val="FF0000"/>
                </a:solidFill>
              </a:rPr>
              <a:t>2/3 del voto finale</a:t>
            </a:r>
            <a:r>
              <a:rPr lang="it-IT" sz="1600" dirty="0">
                <a:solidFill>
                  <a:prstClr val="black"/>
                </a:solidFill>
              </a:rPr>
              <a:t>: esame di 2h (scritto)</a:t>
            </a:r>
          </a:p>
          <a:p>
            <a:pPr marL="0" lvl="0" indent="0">
              <a:buNone/>
            </a:pPr>
            <a:endParaRPr lang="it-IT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it-IT" dirty="0">
              <a:solidFill>
                <a:srgbClr val="002060"/>
              </a:solidFill>
            </a:endParaRPr>
          </a:p>
          <a:p>
            <a:pPr marL="0" lvl="0" indent="0">
              <a:buNone/>
            </a:pPr>
            <a:endParaRPr lang="it-IT" sz="18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it-IT" sz="1600" dirty="0">
              <a:solidFill>
                <a:srgbClr val="44269A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C8FDBF9-8ADE-4191-8E9B-E972C07B7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892" y="3381375"/>
            <a:ext cx="7108552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580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0" y="1019618"/>
            <a:ext cx="8808140" cy="480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63688" y="258434"/>
            <a:ext cx="5904656" cy="7920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Intermediate goods trade</a:t>
            </a:r>
          </a:p>
        </p:txBody>
      </p:sp>
    </p:spTree>
    <p:extLst>
      <p:ext uri="{BB962C8B-B14F-4D97-AF65-F5344CB8AC3E}">
        <p14:creationId xmlns:p14="http://schemas.microsoft.com/office/powerpoint/2010/main" val="395142121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82" y="404664"/>
            <a:ext cx="8809282" cy="569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63589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223838"/>
            <a:ext cx="6210300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18924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25" y="318757"/>
            <a:ext cx="8863140" cy="473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51943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1" y="1988840"/>
            <a:ext cx="9036496" cy="367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430981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942975"/>
            <a:ext cx="866775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11888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Siti interativi sulle connessioni globali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1800" dirty="0"/>
              <a:t>https://www.youtube.com/watch?v=qHBoxRdd08o</a:t>
            </a:r>
          </a:p>
          <a:p>
            <a:endParaRPr lang="it-IT" sz="1800" dirty="0"/>
          </a:p>
          <a:p>
            <a:r>
              <a:rPr lang="it-IT" sz="1800" dirty="0"/>
              <a:t>http://atlas.media.mit.edu/</a:t>
            </a:r>
          </a:p>
          <a:p>
            <a:endParaRPr lang="it-IT" sz="1800" dirty="0"/>
          </a:p>
          <a:p>
            <a:r>
              <a:rPr lang="it-IT" sz="1800" dirty="0"/>
              <a:t>(produzione di cultura)</a:t>
            </a:r>
          </a:p>
          <a:p>
            <a:r>
              <a:rPr lang="it-IT" sz="1800" dirty="0">
                <a:hlinkClick r:id="rId2"/>
              </a:rPr>
              <a:t>http://pantheon.media.mit.edu/map/map/all/all/-4000/1/H15/pantheon</a:t>
            </a:r>
            <a:endParaRPr lang="it-IT" sz="1800" dirty="0"/>
          </a:p>
          <a:p>
            <a:r>
              <a:rPr lang="it-IT" sz="1800" dirty="0">
                <a:hlinkClick r:id="rId3"/>
              </a:rPr>
              <a:t>https://www.marinetraffic.com/</a:t>
            </a:r>
            <a:endParaRPr lang="it-IT" sz="1800" dirty="0"/>
          </a:p>
          <a:p>
            <a:endParaRPr lang="it-IT" sz="1800" dirty="0"/>
          </a:p>
          <a:p>
            <a:endParaRPr lang="it-IT" sz="1800" dirty="0"/>
          </a:p>
          <a:p>
            <a:endParaRPr lang="it-IT" sz="1800" dirty="0"/>
          </a:p>
          <a:p>
            <a:endParaRPr lang="it-IT" sz="1800" dirty="0"/>
          </a:p>
          <a:p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418369014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Bibliografia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essenziale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err="1"/>
              <a:t>Huward</a:t>
            </a:r>
            <a:r>
              <a:rPr lang="en-US" dirty="0"/>
              <a:t>,  </a:t>
            </a:r>
            <a:r>
              <a:rPr lang="en-US" dirty="0" err="1"/>
              <a:t>Verdier</a:t>
            </a:r>
            <a:r>
              <a:rPr lang="en-US" dirty="0"/>
              <a:t>  (2013) Economic Globalization Origins and Cons</a:t>
            </a:r>
          </a:p>
          <a:p>
            <a:r>
              <a:rPr lang="en-US" dirty="0">
                <a:hlinkClick r:id="rId2"/>
              </a:rPr>
              <a:t>https://www.oecd.org/sti/ind/interconnected-economies-GVCs-synthesis.pdf</a:t>
            </a:r>
            <a:endParaRPr lang="en-US" dirty="0"/>
          </a:p>
          <a:p>
            <a:endParaRPr lang="en-US" dirty="0"/>
          </a:p>
          <a:p>
            <a:r>
              <a:rPr lang="en-US" dirty="0"/>
              <a:t>http://www.oecd.org/sti/sci-tech/oecdhandbookoneconomicglobalisationindicators.htm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Further useful on line material: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DHL GLOBAL CONNECTEDNESS INDEX 2019</a:t>
            </a:r>
          </a:p>
          <a:p>
            <a:pPr marL="0" indent="0">
              <a:buNone/>
            </a:pPr>
            <a:r>
              <a:rPr lang="it-IT" dirty="0">
                <a:hlinkClick r:id="rId3"/>
              </a:rPr>
              <a:t>https://www.logistics.dhl/global-en/home/insights-and-innovation/thought-leadership/case-studies/global-connectedness-index.html</a:t>
            </a:r>
            <a:endParaRPr lang="it-IT" dirty="0"/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       Yale Global Center (http://yaleglobal.yale.edu/about/history.jsp)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94664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7" y="908720"/>
            <a:ext cx="8656780" cy="521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23528" y="811590"/>
            <a:ext cx="23762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51520" y="1001165"/>
            <a:ext cx="23762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699792" y="692696"/>
            <a:ext cx="61926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511660" y="1268760"/>
            <a:ext cx="11161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627784" y="983017"/>
            <a:ext cx="5760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157357" y="983017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2555776" y="1001165"/>
            <a:ext cx="63367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2555776" y="1268760"/>
            <a:ext cx="63367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2699792" y="692696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firms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</a:t>
            </a:r>
            <a:endParaRPr lang="it-IT" sz="2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8820472" y="915451"/>
            <a:ext cx="144015" cy="5407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33991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Modalità di valutazione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268760"/>
            <a:ext cx="8291264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600" dirty="0">
                <a:solidFill>
                  <a:srgbClr val="002060"/>
                </a:solidFill>
              </a:rPr>
              <a:t>9 crediti, che si dividono in due moduli</a:t>
            </a:r>
          </a:p>
          <a:p>
            <a:pPr marL="0" indent="0">
              <a:buNone/>
            </a:pPr>
            <a:r>
              <a:rPr lang="it-IT" sz="1600" dirty="0"/>
              <a:t>Dati di commercio internazionale. Misurare la partecipazione ai mercati internazionali. </a:t>
            </a:r>
            <a:br>
              <a:rPr lang="it-IT" sz="1600" dirty="0"/>
            </a:br>
            <a:r>
              <a:rPr lang="it-IT" sz="1600" dirty="0">
                <a:solidFill>
                  <a:srgbClr val="FF0000"/>
                </a:solidFill>
              </a:rPr>
              <a:t>1/3 del voto finale</a:t>
            </a:r>
            <a:r>
              <a:rPr lang="it-IT" sz="1600" dirty="0"/>
              <a:t>: report paese, di </a:t>
            </a:r>
            <a:r>
              <a:rPr lang="it-IT" sz="1600" dirty="0" err="1"/>
              <a:t>max</a:t>
            </a:r>
            <a:r>
              <a:rPr lang="it-IT" sz="1600" dirty="0"/>
              <a:t> 5 cartelle (con elaborazione dati propria) che illustri la posizione di un paese nei mercati internazionali</a:t>
            </a:r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r>
              <a:rPr lang="it-IT" sz="1600" dirty="0"/>
              <a:t>Principali siti che producono dati e visualizzazioni sulle posizioni dei paesi nei mercati internazionali  </a:t>
            </a:r>
            <a:br>
              <a:rPr lang="it-IT" sz="1600" dirty="0"/>
            </a:br>
            <a:r>
              <a:rPr lang="it-IT" sz="1600" dirty="0"/>
              <a:t>(</a:t>
            </a:r>
            <a:r>
              <a:rPr lang="it-IT" sz="1600" dirty="0">
                <a:hlinkClick r:id="rId2"/>
              </a:rPr>
              <a:t>https://comtrade.un.org/labs/</a:t>
            </a:r>
            <a:r>
              <a:rPr lang="it-IT" sz="1600" dirty="0"/>
              <a:t>)</a:t>
            </a:r>
          </a:p>
          <a:p>
            <a:pPr marL="0" indent="0">
              <a:buNone/>
            </a:pPr>
            <a:r>
              <a:rPr lang="it-IT" sz="1600" dirty="0"/>
              <a:t>(https://www.wto.org/english/res_e/statis_e/statis_e.htm)</a:t>
            </a:r>
          </a:p>
          <a:p>
            <a:pPr marL="0" indent="0">
              <a:buNone/>
            </a:pPr>
            <a:r>
              <a:rPr lang="it-IT" sz="1600" dirty="0"/>
              <a:t>Lezioni pratiche sui dati.</a:t>
            </a:r>
            <a:endParaRPr lang="it-IT" sz="1600" dirty="0">
              <a:solidFill>
                <a:srgbClr val="44269A"/>
              </a:solidFill>
            </a:endParaRPr>
          </a:p>
        </p:txBody>
      </p:sp>
      <p:pic>
        <p:nvPicPr>
          <p:cNvPr id="3076" name="Picture 4" descr="C:\Users\user\Desktop\Documents\Lezioni\Economia e Politica Internazionale\Valutazione repo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21088"/>
            <a:ext cx="8492154" cy="203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394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005064"/>
            <a:ext cx="8208912" cy="1763911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002060"/>
                </a:solidFill>
              </a:rPr>
              <a:t>Il processo di globalizzazione</a:t>
            </a:r>
            <a:br>
              <a:rPr lang="it-IT" dirty="0">
                <a:solidFill>
                  <a:srgbClr val="002060"/>
                </a:solidFill>
              </a:rPr>
            </a:br>
            <a:br>
              <a:rPr lang="it-IT" dirty="0">
                <a:solidFill>
                  <a:srgbClr val="002060"/>
                </a:solidFill>
              </a:rPr>
            </a:br>
            <a:r>
              <a:rPr lang="it-IT" sz="2700" dirty="0">
                <a:solidFill>
                  <a:srgbClr val="002060"/>
                </a:solidFill>
              </a:rPr>
              <a:t>Baldwin</a:t>
            </a:r>
            <a:br>
              <a:rPr lang="it-IT" sz="2700" dirty="0">
                <a:solidFill>
                  <a:srgbClr val="002060"/>
                </a:solidFill>
              </a:rPr>
            </a:br>
            <a:r>
              <a:rPr lang="it-IT" sz="2700" dirty="0" err="1">
                <a:solidFill>
                  <a:srgbClr val="002060"/>
                </a:solidFill>
              </a:rPr>
              <a:t>Globalization</a:t>
            </a:r>
            <a:br>
              <a:rPr lang="it-IT" dirty="0">
                <a:solidFill>
                  <a:srgbClr val="002060"/>
                </a:solidFill>
              </a:rPr>
            </a:b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908721"/>
            <a:ext cx="7772400" cy="936103"/>
          </a:xfrm>
        </p:spPr>
        <p:txBody>
          <a:bodyPr>
            <a:norm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Di cosa parliamo in questo corso?</a:t>
            </a:r>
          </a:p>
          <a:p>
            <a:endParaRPr lang="it-IT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88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2CD07A20-6607-422F-85A5-0887590588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260647"/>
            <a:ext cx="7407720" cy="5855993"/>
          </a:xfrm>
        </p:spPr>
      </p:pic>
    </p:spTree>
    <p:extLst>
      <p:ext uri="{BB962C8B-B14F-4D97-AF65-F5344CB8AC3E}">
        <p14:creationId xmlns:p14="http://schemas.microsoft.com/office/powerpoint/2010/main" val="2901415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F92F80EE-01CB-44A1-98FE-BD8134AC12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98" y="764704"/>
            <a:ext cx="7141670" cy="5778678"/>
          </a:xfrm>
        </p:spPr>
      </p:pic>
    </p:spTree>
    <p:extLst>
      <p:ext uri="{BB962C8B-B14F-4D97-AF65-F5344CB8AC3E}">
        <p14:creationId xmlns:p14="http://schemas.microsoft.com/office/powerpoint/2010/main" val="843280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creenshot, testo&#10;&#10;Descrizione generata automaticamente">
            <a:extLst>
              <a:ext uri="{FF2B5EF4-FFF2-40B4-BE49-F238E27FC236}">
                <a16:creationId xmlns:a16="http://schemas.microsoft.com/office/drawing/2014/main" id="{9C5A9CF8-BB0E-4FE6-A3A7-6CBD54C5B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597"/>
            <a:ext cx="9144000" cy="582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51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4F2903E9-B8DA-0945-B413-26F3A520F3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075" y="211202"/>
            <a:ext cx="7886614" cy="591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81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Campagna Leave 2016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			</a:t>
            </a:r>
            <a:r>
              <a:rPr lang="it-IT" dirty="0" err="1"/>
              <a:t>Brexit</a:t>
            </a:r>
            <a:r>
              <a:rPr lang="it-IT" dirty="0"/>
              <a:t>: </a:t>
            </a:r>
          </a:p>
        </p:txBody>
      </p:sp>
      <p:pic>
        <p:nvPicPr>
          <p:cNvPr id="2050" name="Picture 2" descr="C:\Users\user\Desktop\Documents\Lezioni\Economia e Politica Internazionale\Globalization\Immagini\brex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3" y="1628800"/>
            <a:ext cx="3214643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Documents\Lezioni\Economia e Politica Internazionale\Globalization\Immagini\Brexit - Tra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830" y="1628800"/>
            <a:ext cx="456941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556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sz="2800" dirty="0" err="1">
                <a:solidFill>
                  <a:srgbClr val="FF0000"/>
                </a:solidFill>
              </a:rPr>
              <a:t>Frammentazione</a:t>
            </a:r>
            <a:r>
              <a:rPr lang="en-GB" sz="2800" dirty="0">
                <a:solidFill>
                  <a:srgbClr val="FF0000"/>
                </a:solidFill>
              </a:rPr>
              <a:t> </a:t>
            </a:r>
            <a:r>
              <a:rPr lang="en-GB" sz="2800" dirty="0" err="1">
                <a:solidFill>
                  <a:srgbClr val="FF0000"/>
                </a:solidFill>
              </a:rPr>
              <a:t>della</a:t>
            </a:r>
            <a:r>
              <a:rPr lang="en-GB" sz="2800" dirty="0">
                <a:solidFill>
                  <a:srgbClr val="FF0000"/>
                </a:solidFill>
              </a:rPr>
              <a:t> </a:t>
            </a:r>
            <a:r>
              <a:rPr lang="en-GB" sz="2800" dirty="0" err="1">
                <a:solidFill>
                  <a:srgbClr val="FF0000"/>
                </a:solidFill>
              </a:rPr>
              <a:t>produzione</a:t>
            </a:r>
            <a:r>
              <a:rPr lang="en-GB" sz="2800" dirty="0">
                <a:solidFill>
                  <a:srgbClr val="FF0000"/>
                </a:solidFill>
              </a:rPr>
              <a:t>: </a:t>
            </a:r>
            <a:r>
              <a:rPr lang="en-GB" sz="2800" dirty="0" err="1">
                <a:solidFill>
                  <a:srgbClr val="FF0000"/>
                </a:solidFill>
              </a:rPr>
              <a:t>l’esempio</a:t>
            </a:r>
            <a:r>
              <a:rPr lang="en-GB" sz="2800" dirty="0">
                <a:solidFill>
                  <a:srgbClr val="FF0000"/>
                </a:solidFill>
              </a:rPr>
              <a:t> del</a:t>
            </a:r>
            <a:br>
              <a:rPr lang="en-GB" sz="2800" dirty="0">
                <a:solidFill>
                  <a:srgbClr val="FF0000"/>
                </a:solidFill>
              </a:rPr>
            </a:br>
            <a:r>
              <a:rPr lang="en-GB" sz="2800" dirty="0">
                <a:solidFill>
                  <a:srgbClr val="FF0000"/>
                </a:solidFill>
              </a:rPr>
              <a:t>Boeing 787 Dreamliner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0921" t="34557" r="21822" b="26637"/>
          <a:stretch>
            <a:fillRect/>
          </a:stretch>
        </p:blipFill>
        <p:spPr>
          <a:xfrm>
            <a:off x="723900" y="1798638"/>
            <a:ext cx="7696200" cy="3260725"/>
          </a:xfrm>
        </p:spPr>
      </p:pic>
      <p:sp>
        <p:nvSpPr>
          <p:cNvPr id="4" name="TextBox 3"/>
          <p:cNvSpPr txBox="1"/>
          <p:nvPr/>
        </p:nvSpPr>
        <p:spPr>
          <a:xfrm>
            <a:off x="0" y="6237288"/>
            <a:ext cx="3132138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1050" dirty="0">
                <a:cs typeface="+mn-cs"/>
              </a:rPr>
              <a:t>Source: www.newairplane.com</a:t>
            </a:r>
          </a:p>
        </p:txBody>
      </p:sp>
      <p:cxnSp>
        <p:nvCxnSpPr>
          <p:cNvPr id="9221" name="Straight Connector 6"/>
          <p:cNvCxnSpPr>
            <a:cxnSpLocks noChangeShapeType="1"/>
          </p:cNvCxnSpPr>
          <p:nvPr/>
        </p:nvCxnSpPr>
        <p:spPr bwMode="auto">
          <a:xfrm flipV="1">
            <a:off x="6804025" y="2060575"/>
            <a:ext cx="936625" cy="1152525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9222" name="TextBox 8"/>
          <p:cNvSpPr txBox="1">
            <a:spLocks noChangeArrowheads="1"/>
          </p:cNvSpPr>
          <p:nvPr/>
        </p:nvSpPr>
        <p:spPr bwMode="auto">
          <a:xfrm>
            <a:off x="6875463" y="1773238"/>
            <a:ext cx="20637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Escape slides: Air Cruisers (USA)</a:t>
            </a:r>
          </a:p>
        </p:txBody>
      </p:sp>
      <p:cxnSp>
        <p:nvCxnSpPr>
          <p:cNvPr id="9223" name="Straight Connector 9"/>
          <p:cNvCxnSpPr>
            <a:cxnSpLocks noChangeShapeType="1"/>
            <a:stCxn id="9224" idx="3"/>
          </p:cNvCxnSpPr>
          <p:nvPr/>
        </p:nvCxnSpPr>
        <p:spPr bwMode="auto">
          <a:xfrm flipV="1">
            <a:off x="1839913" y="3789363"/>
            <a:ext cx="500062" cy="230187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9224" name="TextBox 11"/>
          <p:cNvSpPr txBox="1">
            <a:spLocks noChangeArrowheads="1"/>
          </p:cNvSpPr>
          <p:nvPr/>
        </p:nvSpPr>
        <p:spPr bwMode="auto">
          <a:xfrm>
            <a:off x="250825" y="3789363"/>
            <a:ext cx="15890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Horizontal Stabiliser: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Alenia Aeronautica (Italy)</a:t>
            </a:r>
          </a:p>
        </p:txBody>
      </p:sp>
      <p:sp>
        <p:nvSpPr>
          <p:cNvPr id="9225" name="TextBox 12"/>
          <p:cNvSpPr txBox="1">
            <a:spLocks noChangeArrowheads="1"/>
          </p:cNvSpPr>
          <p:nvPr/>
        </p:nvSpPr>
        <p:spPr bwMode="auto">
          <a:xfrm>
            <a:off x="3419475" y="1484313"/>
            <a:ext cx="254476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Centre fuselage: Alenia Aeronautica (Italy)</a:t>
            </a:r>
          </a:p>
        </p:txBody>
      </p:sp>
      <p:cxnSp>
        <p:nvCxnSpPr>
          <p:cNvPr id="9226" name="Straight Connector 14"/>
          <p:cNvCxnSpPr>
            <a:cxnSpLocks noChangeShapeType="1"/>
            <a:stCxn id="9225" idx="2"/>
          </p:cNvCxnSpPr>
          <p:nvPr/>
        </p:nvCxnSpPr>
        <p:spPr bwMode="auto">
          <a:xfrm>
            <a:off x="4692650" y="1762125"/>
            <a:ext cx="455613" cy="1379538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17" name="TextBox 16"/>
          <p:cNvSpPr txBox="1"/>
          <p:nvPr/>
        </p:nvSpPr>
        <p:spPr>
          <a:xfrm>
            <a:off x="6443663" y="5949950"/>
            <a:ext cx="2465387" cy="5222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1400" dirty="0">
                <a:solidFill>
                  <a:schemeClr val="accent2"/>
                </a:solidFill>
              </a:rPr>
              <a:t>Final assembly: Boeing</a:t>
            </a:r>
          </a:p>
          <a:p>
            <a:pPr eaLnBrk="0" hangingPunct="0">
              <a:defRPr/>
            </a:pPr>
            <a:r>
              <a:rPr lang="en-GB" sz="1400" dirty="0">
                <a:solidFill>
                  <a:schemeClr val="accent2"/>
                </a:solidFill>
              </a:rPr>
              <a:t>Commercial Airplanes (USA)</a:t>
            </a:r>
          </a:p>
        </p:txBody>
      </p:sp>
      <p:cxnSp>
        <p:nvCxnSpPr>
          <p:cNvPr id="9228" name="Straight Connector 17"/>
          <p:cNvCxnSpPr>
            <a:cxnSpLocks noChangeShapeType="1"/>
            <a:stCxn id="9229" idx="3"/>
          </p:cNvCxnSpPr>
          <p:nvPr/>
        </p:nvCxnSpPr>
        <p:spPr bwMode="auto">
          <a:xfrm>
            <a:off x="2043113" y="2292350"/>
            <a:ext cx="1089025" cy="631825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9229" name="TextBox 19"/>
          <p:cNvSpPr txBox="1">
            <a:spLocks noChangeArrowheads="1"/>
          </p:cNvSpPr>
          <p:nvPr/>
        </p:nvSpPr>
        <p:spPr bwMode="auto">
          <a:xfrm>
            <a:off x="250825" y="2060575"/>
            <a:ext cx="1792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Vertical Stabiliser: Boeing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Commercial Airplanes (USA)</a:t>
            </a:r>
          </a:p>
        </p:txBody>
      </p:sp>
      <p:cxnSp>
        <p:nvCxnSpPr>
          <p:cNvPr id="9230" name="Straight Connector 13"/>
          <p:cNvCxnSpPr>
            <a:cxnSpLocks noChangeShapeType="1"/>
          </p:cNvCxnSpPr>
          <p:nvPr/>
        </p:nvCxnSpPr>
        <p:spPr bwMode="auto">
          <a:xfrm flipH="1" flipV="1">
            <a:off x="4284663" y="4076700"/>
            <a:ext cx="161925" cy="1368425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9231" name="TextBox 18"/>
          <p:cNvSpPr txBox="1">
            <a:spLocks noChangeArrowheads="1"/>
          </p:cNvSpPr>
          <p:nvPr/>
        </p:nvSpPr>
        <p:spPr bwMode="auto">
          <a:xfrm>
            <a:off x="3708400" y="5445125"/>
            <a:ext cx="246856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Landing gear: Messier-Dowti (France)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Electric brakes: Messier-Bugatti (France)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Tires: Bridgestone Tires (Japan)</a:t>
            </a:r>
          </a:p>
          <a:p>
            <a:pPr eaLnBrk="0" hangingPunct="0"/>
            <a:endParaRPr lang="en-GB" sz="1200">
              <a:solidFill>
                <a:schemeClr val="accent2"/>
              </a:solidFill>
              <a:latin typeface="Arial Narrow" pitchFamily="34" charset="0"/>
            </a:endParaRPr>
          </a:p>
        </p:txBody>
      </p:sp>
      <p:sp>
        <p:nvSpPr>
          <p:cNvPr id="9232" name="TextBox 20"/>
          <p:cNvSpPr txBox="1">
            <a:spLocks noChangeArrowheads="1"/>
          </p:cNvSpPr>
          <p:nvPr/>
        </p:nvSpPr>
        <p:spPr bwMode="auto">
          <a:xfrm>
            <a:off x="5076825" y="2060575"/>
            <a:ext cx="157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Doors &amp; windows: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Zodiac Aerospace (USA)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PPG Aerospace (USA)</a:t>
            </a:r>
          </a:p>
        </p:txBody>
      </p:sp>
      <p:cxnSp>
        <p:nvCxnSpPr>
          <p:cNvPr id="9233" name="Straight Connector 22"/>
          <p:cNvCxnSpPr>
            <a:cxnSpLocks noChangeShapeType="1"/>
          </p:cNvCxnSpPr>
          <p:nvPr/>
        </p:nvCxnSpPr>
        <p:spPr bwMode="auto">
          <a:xfrm flipV="1">
            <a:off x="5724525" y="2708275"/>
            <a:ext cx="360363" cy="504825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9234" name="TextBox 23"/>
          <p:cNvSpPr txBox="1">
            <a:spLocks noChangeArrowheads="1"/>
          </p:cNvSpPr>
          <p:nvPr/>
        </p:nvSpPr>
        <p:spPr bwMode="auto">
          <a:xfrm>
            <a:off x="6372225" y="5084763"/>
            <a:ext cx="26765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Tools/Software: Dassault Systemes (France)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Navigation: Honeywell (USA)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Pilot control system: Rockwell Colins (USA)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Wiring: Safran (France)</a:t>
            </a:r>
          </a:p>
        </p:txBody>
      </p:sp>
      <p:sp>
        <p:nvSpPr>
          <p:cNvPr id="9235" name="TextBox 24"/>
          <p:cNvSpPr txBox="1">
            <a:spLocks noChangeArrowheads="1"/>
          </p:cNvSpPr>
          <p:nvPr/>
        </p:nvSpPr>
        <p:spPr bwMode="auto">
          <a:xfrm>
            <a:off x="4572000" y="4437063"/>
            <a:ext cx="18240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Centre wing box: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Fuji Heavy Industries (Japan)</a:t>
            </a:r>
          </a:p>
        </p:txBody>
      </p:sp>
      <p:cxnSp>
        <p:nvCxnSpPr>
          <p:cNvPr id="9236" name="Straight Connector 26"/>
          <p:cNvCxnSpPr>
            <a:cxnSpLocks noChangeShapeType="1"/>
          </p:cNvCxnSpPr>
          <p:nvPr/>
        </p:nvCxnSpPr>
        <p:spPr bwMode="auto">
          <a:xfrm>
            <a:off x="5292725" y="4005263"/>
            <a:ext cx="0" cy="431800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9237" name="Straight Connector 28"/>
          <p:cNvCxnSpPr>
            <a:cxnSpLocks noChangeShapeType="1"/>
          </p:cNvCxnSpPr>
          <p:nvPr/>
        </p:nvCxnSpPr>
        <p:spPr bwMode="auto">
          <a:xfrm>
            <a:off x="6372225" y="4076700"/>
            <a:ext cx="287338" cy="576263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9238" name="TextBox 29"/>
          <p:cNvSpPr txBox="1">
            <a:spLocks noChangeArrowheads="1"/>
          </p:cNvSpPr>
          <p:nvPr/>
        </p:nvSpPr>
        <p:spPr bwMode="auto">
          <a:xfrm>
            <a:off x="6732588" y="4149725"/>
            <a:ext cx="18367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Engines: GE Engines (USA),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Rolls Royce (UK)</a:t>
            </a:r>
          </a:p>
        </p:txBody>
      </p:sp>
      <p:sp>
        <p:nvSpPr>
          <p:cNvPr id="9239" name="TextBox 31"/>
          <p:cNvSpPr txBox="1">
            <a:spLocks noChangeArrowheads="1"/>
          </p:cNvSpPr>
          <p:nvPr/>
        </p:nvSpPr>
        <p:spPr bwMode="auto">
          <a:xfrm>
            <a:off x="611188" y="1196975"/>
            <a:ext cx="2778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Wing box: Mitsubishi Heavy Industries (Japan)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Wing ice protection: GKN Aerospace (UK)</a:t>
            </a:r>
          </a:p>
        </p:txBody>
      </p:sp>
      <p:cxnSp>
        <p:nvCxnSpPr>
          <p:cNvPr id="9240" name="Straight Connector 33"/>
          <p:cNvCxnSpPr>
            <a:cxnSpLocks noChangeShapeType="1"/>
            <a:endCxn id="9239" idx="2"/>
          </p:cNvCxnSpPr>
          <p:nvPr/>
        </p:nvCxnSpPr>
        <p:spPr bwMode="auto">
          <a:xfrm flipH="1" flipV="1">
            <a:off x="2000250" y="1658938"/>
            <a:ext cx="1995488" cy="1770062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9241" name="Straight Connector 35"/>
          <p:cNvCxnSpPr>
            <a:cxnSpLocks noChangeShapeType="1"/>
            <a:endCxn id="9238" idx="0"/>
          </p:cNvCxnSpPr>
          <p:nvPr/>
        </p:nvCxnSpPr>
        <p:spPr bwMode="auto">
          <a:xfrm>
            <a:off x="6875463" y="3789363"/>
            <a:ext cx="774700" cy="360362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9242" name="TextBox 39"/>
          <p:cNvSpPr txBox="1">
            <a:spLocks noChangeArrowheads="1"/>
          </p:cNvSpPr>
          <p:nvPr/>
        </p:nvSpPr>
        <p:spPr bwMode="auto">
          <a:xfrm>
            <a:off x="6588125" y="4652963"/>
            <a:ext cx="20383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Engine nacelles: Goodrich (USA)</a:t>
            </a:r>
          </a:p>
        </p:txBody>
      </p:sp>
      <p:sp>
        <p:nvSpPr>
          <p:cNvPr id="9243" name="TextBox 40"/>
          <p:cNvSpPr txBox="1">
            <a:spLocks noChangeArrowheads="1"/>
          </p:cNvSpPr>
          <p:nvPr/>
        </p:nvSpPr>
        <p:spPr bwMode="auto">
          <a:xfrm>
            <a:off x="684213" y="4508500"/>
            <a:ext cx="1666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Aux. power unit: Hamilton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Sundstrand (USA)</a:t>
            </a:r>
          </a:p>
        </p:txBody>
      </p:sp>
      <p:cxnSp>
        <p:nvCxnSpPr>
          <p:cNvPr id="9244" name="Straight Connector 42"/>
          <p:cNvCxnSpPr>
            <a:cxnSpLocks noChangeShapeType="1"/>
          </p:cNvCxnSpPr>
          <p:nvPr/>
        </p:nvCxnSpPr>
        <p:spPr bwMode="auto">
          <a:xfrm flipH="1">
            <a:off x="2195513" y="3933825"/>
            <a:ext cx="792162" cy="647700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9245" name="Straight Connector 44"/>
          <p:cNvCxnSpPr>
            <a:cxnSpLocks noChangeShapeType="1"/>
          </p:cNvCxnSpPr>
          <p:nvPr/>
        </p:nvCxnSpPr>
        <p:spPr bwMode="auto">
          <a:xfrm flipV="1">
            <a:off x="7380288" y="2708275"/>
            <a:ext cx="504825" cy="360363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9246" name="TextBox 45"/>
          <p:cNvSpPr txBox="1">
            <a:spLocks noChangeArrowheads="1"/>
          </p:cNvSpPr>
          <p:nvPr/>
        </p:nvSpPr>
        <p:spPr bwMode="auto">
          <a:xfrm>
            <a:off x="7885113" y="2492375"/>
            <a:ext cx="1165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Flight deck seats: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Ipeco (UK)</a:t>
            </a:r>
          </a:p>
        </p:txBody>
      </p:sp>
      <p:sp>
        <p:nvSpPr>
          <p:cNvPr id="9247" name="TextBox 47"/>
          <p:cNvSpPr txBox="1">
            <a:spLocks noChangeArrowheads="1"/>
          </p:cNvSpPr>
          <p:nvPr/>
        </p:nvSpPr>
        <p:spPr bwMode="auto">
          <a:xfrm>
            <a:off x="3851275" y="2420938"/>
            <a:ext cx="10207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Lavatories: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Jamco (Japan)</a:t>
            </a:r>
          </a:p>
        </p:txBody>
      </p:sp>
      <p:cxnSp>
        <p:nvCxnSpPr>
          <p:cNvPr id="9248" name="Straight Connector 50"/>
          <p:cNvCxnSpPr>
            <a:cxnSpLocks noChangeShapeType="1"/>
          </p:cNvCxnSpPr>
          <p:nvPr/>
        </p:nvCxnSpPr>
        <p:spPr bwMode="auto">
          <a:xfrm>
            <a:off x="4427538" y="2852738"/>
            <a:ext cx="360362" cy="504825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9249" name="Straight Connector 57"/>
          <p:cNvCxnSpPr>
            <a:cxnSpLocks noChangeShapeType="1"/>
          </p:cNvCxnSpPr>
          <p:nvPr/>
        </p:nvCxnSpPr>
        <p:spPr bwMode="auto">
          <a:xfrm flipH="1">
            <a:off x="2771775" y="3933825"/>
            <a:ext cx="1152525" cy="1727200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9250" name="TextBox 58"/>
          <p:cNvSpPr txBox="1">
            <a:spLocks noChangeArrowheads="1"/>
          </p:cNvSpPr>
          <p:nvPr/>
        </p:nvSpPr>
        <p:spPr bwMode="auto">
          <a:xfrm>
            <a:off x="1042988" y="5661025"/>
            <a:ext cx="18605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Cargo doors: Saab (Sweden)</a:t>
            </a:r>
          </a:p>
        </p:txBody>
      </p:sp>
      <p:sp>
        <p:nvSpPr>
          <p:cNvPr id="9251" name="TextBox 59"/>
          <p:cNvSpPr txBox="1">
            <a:spLocks noChangeArrowheads="1"/>
          </p:cNvSpPr>
          <p:nvPr/>
        </p:nvSpPr>
        <p:spPr bwMode="auto">
          <a:xfrm>
            <a:off x="6084888" y="1125538"/>
            <a:ext cx="21621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Forward fuselage: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Kawasaki Heavy Industries (Japan)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Spirit Aerosystems (USA)</a:t>
            </a:r>
          </a:p>
        </p:txBody>
      </p:sp>
      <p:cxnSp>
        <p:nvCxnSpPr>
          <p:cNvPr id="9252" name="Straight Connector 63"/>
          <p:cNvCxnSpPr>
            <a:cxnSpLocks noChangeShapeType="1"/>
          </p:cNvCxnSpPr>
          <p:nvPr/>
        </p:nvCxnSpPr>
        <p:spPr bwMode="auto">
          <a:xfrm>
            <a:off x="6659563" y="1844675"/>
            <a:ext cx="0" cy="1079500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9253" name="TextBox 64"/>
          <p:cNvSpPr txBox="1">
            <a:spLocks noChangeArrowheads="1"/>
          </p:cNvSpPr>
          <p:nvPr/>
        </p:nvSpPr>
        <p:spPr bwMode="auto">
          <a:xfrm>
            <a:off x="107950" y="3213100"/>
            <a:ext cx="2022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Raked wing tips: Korean Airlines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Aerospace division (Korea)</a:t>
            </a:r>
          </a:p>
        </p:txBody>
      </p:sp>
      <p:cxnSp>
        <p:nvCxnSpPr>
          <p:cNvPr id="9254" name="Straight Connector 66"/>
          <p:cNvCxnSpPr>
            <a:cxnSpLocks noChangeShapeType="1"/>
            <a:endCxn id="9253" idx="0"/>
          </p:cNvCxnSpPr>
          <p:nvPr/>
        </p:nvCxnSpPr>
        <p:spPr bwMode="auto">
          <a:xfrm flipH="1">
            <a:off x="1119188" y="2924175"/>
            <a:ext cx="284162" cy="288925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9255" name="TextBox 67"/>
          <p:cNvSpPr txBox="1">
            <a:spLocks noChangeArrowheads="1"/>
          </p:cNvSpPr>
          <p:nvPr/>
        </p:nvSpPr>
        <p:spPr bwMode="auto">
          <a:xfrm>
            <a:off x="7839075" y="3213100"/>
            <a:ext cx="13049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Flight deck controls: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Esterline (USA),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Moog (USA)</a:t>
            </a:r>
          </a:p>
        </p:txBody>
      </p:sp>
      <p:cxnSp>
        <p:nvCxnSpPr>
          <p:cNvPr id="9256" name="Straight Connector 71"/>
          <p:cNvCxnSpPr>
            <a:cxnSpLocks noChangeShapeType="1"/>
          </p:cNvCxnSpPr>
          <p:nvPr/>
        </p:nvCxnSpPr>
        <p:spPr bwMode="auto">
          <a:xfrm>
            <a:off x="7524750" y="3213100"/>
            <a:ext cx="360363" cy="71438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9257" name="TextBox 74"/>
          <p:cNvSpPr txBox="1">
            <a:spLocks noChangeArrowheads="1"/>
          </p:cNvSpPr>
          <p:nvPr/>
        </p:nvSpPr>
        <p:spPr bwMode="auto">
          <a:xfrm>
            <a:off x="539750" y="5157788"/>
            <a:ext cx="20145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Passenger doors: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Latécoère Aéroservices (France)</a:t>
            </a:r>
          </a:p>
        </p:txBody>
      </p:sp>
      <p:cxnSp>
        <p:nvCxnSpPr>
          <p:cNvPr id="9258" name="Straight Connector 76"/>
          <p:cNvCxnSpPr>
            <a:cxnSpLocks noChangeShapeType="1"/>
          </p:cNvCxnSpPr>
          <p:nvPr/>
        </p:nvCxnSpPr>
        <p:spPr bwMode="auto">
          <a:xfrm flipH="1">
            <a:off x="1979613" y="3860800"/>
            <a:ext cx="1584325" cy="1439863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9259" name="Straight Connector 83"/>
          <p:cNvCxnSpPr>
            <a:cxnSpLocks noChangeShapeType="1"/>
          </p:cNvCxnSpPr>
          <p:nvPr/>
        </p:nvCxnSpPr>
        <p:spPr bwMode="auto">
          <a:xfrm>
            <a:off x="6372225" y="5157788"/>
            <a:ext cx="0" cy="647700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9260" name="TextBox 85"/>
          <p:cNvSpPr txBox="1">
            <a:spLocks noChangeArrowheads="1"/>
          </p:cNvSpPr>
          <p:nvPr/>
        </p:nvSpPr>
        <p:spPr bwMode="auto">
          <a:xfrm>
            <a:off x="2268538" y="5949950"/>
            <a:ext cx="13430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Prepreg composites: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Toray (Japan)</a:t>
            </a:r>
          </a:p>
        </p:txBody>
      </p:sp>
      <p:cxnSp>
        <p:nvCxnSpPr>
          <p:cNvPr id="9261" name="Straight Connector 87"/>
          <p:cNvCxnSpPr>
            <a:cxnSpLocks noChangeShapeType="1"/>
          </p:cNvCxnSpPr>
          <p:nvPr/>
        </p:nvCxnSpPr>
        <p:spPr bwMode="auto">
          <a:xfrm flipH="1">
            <a:off x="3059113" y="4076700"/>
            <a:ext cx="1008062" cy="1873250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9262" name="TextBox 88"/>
          <p:cNvSpPr txBox="1">
            <a:spLocks noChangeArrowheads="1"/>
          </p:cNvSpPr>
          <p:nvPr/>
        </p:nvSpPr>
        <p:spPr bwMode="auto">
          <a:xfrm>
            <a:off x="2771775" y="1844675"/>
            <a:ext cx="18303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 dirty="0">
                <a:solidFill>
                  <a:schemeClr val="accent2"/>
                </a:solidFill>
                <a:latin typeface="Arial Narrow" pitchFamily="34" charset="0"/>
              </a:rPr>
              <a:t>Rear fuselage:</a:t>
            </a:r>
          </a:p>
          <a:p>
            <a:pPr eaLnBrk="0" hangingPunct="0"/>
            <a:r>
              <a:rPr lang="en-GB" sz="1200" dirty="0">
                <a:solidFill>
                  <a:schemeClr val="accent2"/>
                </a:solidFill>
                <a:latin typeface="Arial Narrow" pitchFamily="34" charset="0"/>
              </a:rPr>
              <a:t>Boeing South Carolina (USA)</a:t>
            </a:r>
          </a:p>
        </p:txBody>
      </p:sp>
      <p:cxnSp>
        <p:nvCxnSpPr>
          <p:cNvPr id="9263" name="Straight Connector 92"/>
          <p:cNvCxnSpPr>
            <a:cxnSpLocks noChangeShapeType="1"/>
          </p:cNvCxnSpPr>
          <p:nvPr/>
        </p:nvCxnSpPr>
        <p:spPr bwMode="auto">
          <a:xfrm>
            <a:off x="3348038" y="2349500"/>
            <a:ext cx="719137" cy="1008063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636949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it-IT" altLang="it-IT" sz="3700">
                <a:solidFill>
                  <a:srgbClr val="FFFFFF"/>
                </a:solidFill>
              </a:rPr>
              <a:t>I fondamenti del commercio mondiale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it-IT" altLang="it-IT" sz="1600">
                <a:solidFill>
                  <a:srgbClr val="000000"/>
                </a:solidFill>
              </a:rPr>
              <a:t>Quali sono i problemi dei dati di commercio bilaterale?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1600">
                <a:solidFill>
                  <a:srgbClr val="000000"/>
                </a:solidFill>
              </a:rPr>
              <a:t>Se alcuni input sono importati nel Paese, allora il valore aggiunto è inferiore al valore delle esportazioni</a:t>
            </a:r>
          </a:p>
          <a:p>
            <a:pPr lvl="1" eaLnBrk="1" hangingPunct="1">
              <a:lnSpc>
                <a:spcPct val="90000"/>
              </a:lnSpc>
            </a:pPr>
            <a:endParaRPr lang="it-IT" altLang="it-IT" sz="1600">
              <a:solidFill>
                <a:srgbClr val="00000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it-IT" altLang="it-IT" sz="1600">
                <a:solidFill>
                  <a:srgbClr val="000000"/>
                </a:solidFill>
              </a:rPr>
              <a:t>La bambola Barbie è prodotta con petrolio proveniente dall’Arabia Saudita, con plastica proveniente da Taiwan, capelli provenienti dal Giappone ed è assemblata in Cina.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1600">
                <a:solidFill>
                  <a:srgbClr val="000000"/>
                </a:solidFill>
              </a:rPr>
              <a:t>La bambola vale 2$ quando lascia la Cina, ma il valore aggiunto dalla forza lavoro cinese è di soli 35 centesimi.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it-IT" altLang="it-IT" sz="1600">
              <a:solidFill>
                <a:srgbClr val="00000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it-IT" altLang="it-IT" sz="1600">
                <a:solidFill>
                  <a:srgbClr val="000000"/>
                </a:solidFill>
              </a:rPr>
              <a:t>Chi esporta la Barbie??? </a:t>
            </a:r>
            <a:br>
              <a:rPr lang="it-IT" altLang="it-IT" sz="1600">
                <a:solidFill>
                  <a:srgbClr val="000000"/>
                </a:solidFill>
              </a:rPr>
            </a:br>
            <a:r>
              <a:rPr lang="it-IT" altLang="it-IT" sz="1600">
                <a:solidFill>
                  <a:srgbClr val="000000"/>
                </a:solidFill>
              </a:rPr>
              <a:t>US nei dati….ma nei fatti?</a:t>
            </a:r>
          </a:p>
        </p:txBody>
      </p:sp>
    </p:spTree>
    <p:extLst>
      <p:ext uri="{BB962C8B-B14F-4D97-AF65-F5344CB8AC3E}">
        <p14:creationId xmlns:p14="http://schemas.microsoft.com/office/powerpoint/2010/main" val="3879360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C7837B-3F8C-4135-ADB8-4E4C8EFA3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Organizzazione Corso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E52A7B-4ECA-4277-AA65-F925390BB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>
                <a:solidFill>
                  <a:srgbClr val="7030A0"/>
                </a:solidFill>
              </a:rPr>
              <a:t>Lezioni:</a:t>
            </a:r>
          </a:p>
          <a:p>
            <a:pPr marL="0" indent="0">
              <a:buNone/>
            </a:pPr>
            <a:r>
              <a:rPr lang="it-IT" dirty="0">
                <a:solidFill>
                  <a:schemeClr val="accent5"/>
                </a:solidFill>
              </a:rPr>
              <a:t>LUNEDI -  MARTEDI – MERCOLEDI        </a:t>
            </a:r>
            <a:r>
              <a:rPr lang="it-IT" dirty="0">
                <a:solidFill>
                  <a:srgbClr val="FF0000"/>
                </a:solidFill>
              </a:rPr>
              <a:t>10-12</a:t>
            </a:r>
          </a:p>
          <a:p>
            <a:pPr marL="0" indent="0">
              <a:buNone/>
            </a:pPr>
            <a:r>
              <a:rPr lang="it-IT" dirty="0">
                <a:solidFill>
                  <a:srgbClr val="7030A0"/>
                </a:solidFill>
              </a:rPr>
              <a:t>(Fino ad Aprile – questa aula, poi Laboratorio)</a:t>
            </a:r>
          </a:p>
          <a:p>
            <a:pPr marL="0" indent="0">
              <a:buNone/>
            </a:pPr>
            <a:endParaRPr lang="it-IT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rgbClr val="FF0000"/>
                </a:solidFill>
              </a:rPr>
              <a:t>ORARIO RICEVIMENTO: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chemeClr val="accent3">
                    <a:lumMod val="75000"/>
                  </a:schemeClr>
                </a:solidFill>
              </a:rPr>
              <a:t>LUNEDI ore 15 e GIOVEDI ore 15</a:t>
            </a:r>
          </a:p>
          <a:p>
            <a:pPr marL="0" indent="0">
              <a:buNone/>
            </a:pPr>
            <a:endParaRPr lang="it-IT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LAVOREREMO ASSIEME</a:t>
            </a:r>
          </a:p>
        </p:txBody>
      </p:sp>
    </p:spTree>
    <p:extLst>
      <p:ext uri="{BB962C8B-B14F-4D97-AF65-F5344CB8AC3E}">
        <p14:creationId xmlns:p14="http://schemas.microsoft.com/office/powerpoint/2010/main" val="2807617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it-IT" altLang="it-IT" sz="3700">
                <a:solidFill>
                  <a:srgbClr val="FFFFFF"/>
                </a:solidFill>
              </a:rPr>
              <a:t>I fondamenti del commercio mondiale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pPr marL="0" indent="0" eaLnBrk="1" hangingPunct="1">
              <a:buNone/>
            </a:pPr>
            <a:r>
              <a:rPr lang="it-IT" altLang="it-IT" sz="1900">
                <a:solidFill>
                  <a:srgbClr val="000000"/>
                </a:solidFill>
              </a:rPr>
              <a:t>Ma perché il commercio internazionale è una questione importante?</a:t>
            </a:r>
          </a:p>
          <a:p>
            <a:pPr lvl="1" eaLnBrk="1" hangingPunct="1"/>
            <a:r>
              <a:rPr lang="it-IT" altLang="it-IT" sz="1900">
                <a:solidFill>
                  <a:srgbClr val="000000"/>
                </a:solidFill>
              </a:rPr>
              <a:t>Nel 1995, le importazioni di giocattoli dalla Cina verso gli Stati Uniti sono state di 5,4 miliardi di dollari.</a:t>
            </a:r>
          </a:p>
          <a:p>
            <a:pPr lvl="1" eaLnBrk="1" hangingPunct="1"/>
            <a:r>
              <a:rPr lang="it-IT" altLang="it-IT" sz="1900">
                <a:solidFill>
                  <a:srgbClr val="000000"/>
                </a:solidFill>
              </a:rPr>
              <a:t>Poiché il commercio con la Cina continua a crescere, l’apparente vantaggio della Cina comincia a preoccupare molti negli Stati Uniti.</a:t>
            </a:r>
          </a:p>
          <a:p>
            <a:pPr lvl="1" eaLnBrk="1" hangingPunct="1"/>
            <a:r>
              <a:rPr lang="it-IT" altLang="it-IT" sz="1900">
                <a:solidFill>
                  <a:srgbClr val="000000"/>
                </a:solidFill>
              </a:rPr>
              <a:t>Quando le statistiche commerciali sono fuorvianti possono causare controversie ‘tossiche’ oltre che scorrette.</a:t>
            </a:r>
          </a:p>
        </p:txBody>
      </p:sp>
    </p:spTree>
    <p:extLst>
      <p:ext uri="{BB962C8B-B14F-4D97-AF65-F5344CB8AC3E}">
        <p14:creationId xmlns:p14="http://schemas.microsoft.com/office/powerpoint/2010/main" val="1808830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71550" y="669925"/>
            <a:ext cx="3600450" cy="1325563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 err="1">
                <a:solidFill>
                  <a:schemeClr val="bg1"/>
                </a:solidFill>
              </a:rPr>
              <a:t>Eventi</a:t>
            </a:r>
            <a:r>
              <a:rPr lang="en-US" sz="3100" dirty="0">
                <a:solidFill>
                  <a:schemeClr val="bg1"/>
                </a:solidFill>
              </a:rPr>
              <a:t> </a:t>
            </a:r>
            <a:r>
              <a:rPr lang="en-US" sz="3100" dirty="0" err="1">
                <a:solidFill>
                  <a:schemeClr val="bg1"/>
                </a:solidFill>
              </a:rPr>
              <a:t>importanti</a:t>
            </a:r>
            <a:r>
              <a:rPr lang="en-US" sz="3100" dirty="0">
                <a:solidFill>
                  <a:schemeClr val="bg1"/>
                </a:solidFill>
              </a:rPr>
              <a:t> di </a:t>
            </a:r>
            <a:r>
              <a:rPr lang="en-US" sz="3100" dirty="0" err="1">
                <a:solidFill>
                  <a:schemeClr val="bg1"/>
                </a:solidFill>
              </a:rPr>
              <a:t>questi</a:t>
            </a:r>
            <a:r>
              <a:rPr lang="en-US" sz="3100" dirty="0">
                <a:solidFill>
                  <a:schemeClr val="bg1"/>
                </a:solidFill>
              </a:rPr>
              <a:t> </a:t>
            </a:r>
            <a:r>
              <a:rPr lang="en-US" sz="3100" dirty="0" err="1">
                <a:solidFill>
                  <a:schemeClr val="bg1"/>
                </a:solidFill>
              </a:rPr>
              <a:t>ultimi</a:t>
            </a:r>
            <a:r>
              <a:rPr lang="en-US" sz="3100" dirty="0">
                <a:solidFill>
                  <a:schemeClr val="bg1"/>
                </a:solidFill>
              </a:rPr>
              <a:t> 4 </a:t>
            </a:r>
            <a:r>
              <a:rPr lang="en-US" sz="3100" dirty="0" err="1">
                <a:solidFill>
                  <a:schemeClr val="bg1"/>
                </a:solidFill>
              </a:rPr>
              <a:t>anni</a:t>
            </a:r>
            <a:endParaRPr lang="it-IT" sz="3100" dirty="0">
              <a:solidFill>
                <a:schemeClr val="bg1"/>
              </a:solidFill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026340"/>
            <a:ext cx="457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5" name="Picture 7" descr="C:\Users\user\Desktop\Documents\Lezioni\Economia e Politica Internazionale\Globalization\Immagini\Trump-Tra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2295" y="8"/>
            <a:ext cx="3421705" cy="160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71550" y="2288833"/>
            <a:ext cx="3600450" cy="37115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700" dirty="0">
                <a:solidFill>
                  <a:schemeClr val="bg1"/>
                </a:solidFill>
              </a:rPr>
              <a:t>				      Trump nuovo @POTUS</a:t>
            </a:r>
            <a:br>
              <a:rPr lang="it-IT" sz="1700" dirty="0">
                <a:solidFill>
                  <a:schemeClr val="bg1"/>
                </a:solidFill>
              </a:rPr>
            </a:br>
            <a:br>
              <a:rPr lang="it-IT" sz="1700" dirty="0">
                <a:solidFill>
                  <a:schemeClr val="bg1"/>
                </a:solidFill>
              </a:rPr>
            </a:br>
            <a:r>
              <a:rPr lang="it-IT" sz="1700" dirty="0">
                <a:solidFill>
                  <a:schemeClr val="bg1"/>
                </a:solidFill>
              </a:rPr>
              <a:t>Sapete che quest’anno gli USA eleggono il loro presidente </a:t>
            </a:r>
          </a:p>
          <a:p>
            <a:pPr marL="0" indent="0">
              <a:buNone/>
            </a:pPr>
            <a:endParaRPr lang="it-IT" sz="17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it-IT" sz="17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it-IT" sz="17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it-IT" sz="1700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user\Desktop\Documents\Lezioni\Economia e Politica Internazionale\Globalization\Immagini\Trump - Mexi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2294" y="2715691"/>
            <a:ext cx="3421697" cy="12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Documents\Lezioni\Economia e Politica Internazionale\Globalization\Immagini\Trump and job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2295" y="4950404"/>
            <a:ext cx="3421697" cy="190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7188D9B-1674-419B-A379-D1632A7EC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1789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5334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screenshot, testo&#10;&#10;Descrizione generata automaticamente">
            <a:extLst>
              <a:ext uri="{FF2B5EF4-FFF2-40B4-BE49-F238E27FC236}">
                <a16:creationId xmlns:a16="http://schemas.microsoft.com/office/drawing/2014/main" id="{24086F82-5273-4D66-A0A7-B4BE62B71A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904513" cy="4525963"/>
          </a:xfr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150C526-7CFF-42D5-8DD9-D35B10FE3983}"/>
              </a:ext>
            </a:extLst>
          </p:cNvPr>
          <p:cNvSpPr txBox="1"/>
          <p:nvPr/>
        </p:nvSpPr>
        <p:spPr>
          <a:xfrm>
            <a:off x="5508104" y="404664"/>
            <a:ext cx="30963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Tesi da me seguite per la triennale </a:t>
            </a:r>
            <a:r>
              <a:rPr lang="it-IT" dirty="0" err="1"/>
              <a:t>EeF</a:t>
            </a:r>
            <a:r>
              <a:rPr lang="it-IT" dirty="0"/>
              <a:t>:</a:t>
            </a: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dirty="0"/>
              <a:t>-dazi su acciaio e alluminio</a:t>
            </a:r>
            <a:br>
              <a:rPr lang="it-IT" dirty="0"/>
            </a:br>
            <a:r>
              <a:rPr lang="it-IT" dirty="0"/>
              <a:t>-effetti a livello territoriale in relazione al voto dei territori</a:t>
            </a:r>
          </a:p>
          <a:p>
            <a:r>
              <a:rPr lang="it-IT" dirty="0"/>
              <a:t>-dazi contro i prodotti cinesi</a:t>
            </a:r>
          </a:p>
          <a:p>
            <a:r>
              <a:rPr lang="it-IT" dirty="0"/>
              <a:t>-politica commerciale EU con la Russia</a:t>
            </a:r>
          </a:p>
          <a:p>
            <a:r>
              <a:rPr lang="it-IT" dirty="0"/>
              <a:t>-dazi US contro i prodotti EU</a:t>
            </a:r>
          </a:p>
          <a:p>
            <a:r>
              <a:rPr lang="it-IT" dirty="0"/>
              <a:t>-la grande divergenza</a:t>
            </a:r>
          </a:p>
          <a:p>
            <a:r>
              <a:rPr lang="it-IT" dirty="0"/>
              <a:t>-la </a:t>
            </a:r>
            <a:r>
              <a:rPr lang="it-IT"/>
              <a:t>grande convergenza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72197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0000"/>
                </a:solidFill>
              </a:rPr>
              <a:t> Jeffrey Sachs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Dubbi sugli accordi commerciali globali</a:t>
            </a:r>
          </a:p>
        </p:txBody>
      </p:sp>
      <p:pic>
        <p:nvPicPr>
          <p:cNvPr id="5122" name="Picture 2" descr="C:\Users\user\Desktop\Documents\Lezioni\Economia e Politica Internazionale\Globalization\Immagini\Jeffrey Sach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7947025" cy="288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51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Domande</a:t>
            </a:r>
            <a:r>
              <a:rPr lang="en-US" dirty="0">
                <a:solidFill>
                  <a:srgbClr val="FF0000"/>
                </a:solidFill>
              </a:rPr>
              <a:t> di </a:t>
            </a:r>
            <a:r>
              <a:rPr lang="en-US" dirty="0" err="1">
                <a:solidFill>
                  <a:srgbClr val="FF0000"/>
                </a:solidFill>
              </a:rPr>
              <a:t>interesse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AutoNum type="arabicPeriod"/>
            </a:pPr>
            <a:r>
              <a:rPr lang="en-US" sz="2800" dirty="0" err="1"/>
              <a:t>Perchè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paesi</a:t>
            </a:r>
            <a:r>
              <a:rPr lang="en-US" sz="2800" dirty="0"/>
              <a:t> </a:t>
            </a:r>
            <a:r>
              <a:rPr lang="en-US" sz="2800" dirty="0" err="1"/>
              <a:t>commerciano</a:t>
            </a:r>
            <a:r>
              <a:rPr lang="en-US" sz="2800" dirty="0"/>
              <a:t>? (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Domanda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antica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, molto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antica</a:t>
            </a:r>
            <a:r>
              <a:rPr lang="en-US" sz="2800" dirty="0"/>
              <a:t>)</a:t>
            </a:r>
          </a:p>
          <a:p>
            <a:pPr marL="514350" indent="-514350">
              <a:buAutoNum type="arabicPeriod"/>
            </a:pPr>
            <a:r>
              <a:rPr lang="en-US" sz="2800" dirty="0"/>
              <a:t>Come </a:t>
            </a:r>
            <a:r>
              <a:rPr lang="en-US" sz="2800" dirty="0" err="1"/>
              <a:t>si</a:t>
            </a:r>
            <a:r>
              <a:rPr lang="en-US" sz="2800" dirty="0"/>
              <a:t> </a:t>
            </a:r>
            <a:r>
              <a:rPr lang="en-US" sz="2800" dirty="0" err="1"/>
              <a:t>distribuiscono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guadagni</a:t>
            </a:r>
            <a:r>
              <a:rPr lang="en-US" sz="2800" dirty="0"/>
              <a:t> del </a:t>
            </a:r>
            <a:r>
              <a:rPr lang="en-US" sz="2800" dirty="0" err="1"/>
              <a:t>commercio</a:t>
            </a:r>
            <a:r>
              <a:rPr lang="en-US" sz="2800" dirty="0"/>
              <a:t>?</a:t>
            </a:r>
          </a:p>
          <a:p>
            <a:pPr marL="514350" indent="-514350">
              <a:buAutoNum type="arabicPeriod"/>
            </a:pPr>
            <a:r>
              <a:rPr lang="en-US" sz="2800" dirty="0" err="1"/>
              <a:t>Politiche</a:t>
            </a:r>
            <a:r>
              <a:rPr lang="en-US" sz="2800" dirty="0"/>
              <a:t> </a:t>
            </a:r>
            <a:r>
              <a:rPr lang="en-US" sz="2800" dirty="0" err="1"/>
              <a:t>nei</a:t>
            </a:r>
            <a:r>
              <a:rPr lang="en-US" sz="2800" dirty="0"/>
              <a:t> </a:t>
            </a:r>
            <a:r>
              <a:rPr lang="en-US" sz="2800" dirty="0" err="1"/>
              <a:t>mercati</a:t>
            </a:r>
            <a:r>
              <a:rPr lang="en-US" sz="2800" dirty="0"/>
              <a:t> </a:t>
            </a:r>
            <a:r>
              <a:rPr lang="en-US" sz="2800" dirty="0" err="1"/>
              <a:t>globali</a:t>
            </a:r>
            <a:r>
              <a:rPr lang="en-US" sz="2800" dirty="0"/>
              <a:t>. </a:t>
            </a:r>
            <a:r>
              <a:rPr lang="en-US" sz="2800" dirty="0" err="1"/>
              <a:t>Protezionismo</a:t>
            </a:r>
            <a:r>
              <a:rPr lang="en-US" sz="2800" dirty="0"/>
              <a:t>.</a:t>
            </a:r>
          </a:p>
          <a:p>
            <a:pPr marL="514350" indent="-514350">
              <a:buAutoNum type="arabicPeriod"/>
            </a:pPr>
            <a:r>
              <a:rPr lang="en-US" sz="2800" dirty="0" err="1"/>
              <a:t>Perchè</a:t>
            </a:r>
            <a:r>
              <a:rPr lang="en-US" sz="2800" dirty="0"/>
              <a:t> </a:t>
            </a:r>
            <a:r>
              <a:rPr lang="en-US" sz="2800" dirty="0" err="1"/>
              <a:t>esistono</a:t>
            </a:r>
            <a:r>
              <a:rPr lang="en-US" sz="2800" dirty="0"/>
              <a:t> le </a:t>
            </a:r>
            <a:r>
              <a:rPr lang="en-US" sz="2800" dirty="0" err="1"/>
              <a:t>multinazionali</a:t>
            </a:r>
            <a:r>
              <a:rPr lang="en-US" sz="2800" dirty="0"/>
              <a:t>?</a:t>
            </a:r>
          </a:p>
          <a:p>
            <a:pPr marL="514350" indent="-514350">
              <a:buAutoNum type="arabicPeriod"/>
            </a:pPr>
            <a:r>
              <a:rPr lang="en-US" sz="2800" dirty="0" err="1"/>
              <a:t>Che</a:t>
            </a:r>
            <a:r>
              <a:rPr lang="en-US" sz="2800" dirty="0"/>
              <a:t> </a:t>
            </a:r>
            <a:r>
              <a:rPr lang="en-US" sz="2800" dirty="0" err="1"/>
              <a:t>caratteristiche</a:t>
            </a:r>
            <a:r>
              <a:rPr lang="en-US" sz="2800" dirty="0"/>
              <a:t> </a:t>
            </a:r>
            <a:r>
              <a:rPr lang="en-US" sz="2800" dirty="0" err="1"/>
              <a:t>hanno</a:t>
            </a:r>
            <a:r>
              <a:rPr lang="en-US" sz="2800" dirty="0"/>
              <a:t>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800" dirty="0" err="1"/>
              <a:t>Che</a:t>
            </a:r>
            <a:r>
              <a:rPr lang="en-US" sz="2800" dirty="0"/>
              <a:t> </a:t>
            </a:r>
            <a:r>
              <a:rPr lang="en-US" sz="2800" dirty="0" err="1"/>
              <a:t>organismi</a:t>
            </a:r>
            <a:r>
              <a:rPr lang="en-US" sz="2800" dirty="0"/>
              <a:t> </a:t>
            </a:r>
            <a:r>
              <a:rPr lang="en-US" sz="2800" dirty="0" err="1"/>
              <a:t>governano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processi</a:t>
            </a:r>
            <a:r>
              <a:rPr lang="en-US" sz="2800" dirty="0"/>
              <a:t> di </a:t>
            </a:r>
            <a:r>
              <a:rPr lang="en-US" sz="2800" dirty="0" err="1"/>
              <a:t>globalizzazione</a:t>
            </a:r>
            <a:r>
              <a:rPr lang="en-US" sz="2800" dirty="0"/>
              <a:t>? FMI (IMF), BM (WB). Come </a:t>
            </a:r>
            <a:r>
              <a:rPr lang="en-US" sz="2800" dirty="0" err="1"/>
              <a:t>regolano</a:t>
            </a:r>
            <a:r>
              <a:rPr lang="en-US" sz="2800" dirty="0"/>
              <a:t> le </a:t>
            </a:r>
            <a:r>
              <a:rPr lang="en-US" sz="2800" dirty="0" err="1"/>
              <a:t>relazioni</a:t>
            </a:r>
            <a:r>
              <a:rPr lang="en-US" sz="2800" dirty="0"/>
              <a:t> </a:t>
            </a:r>
            <a:r>
              <a:rPr lang="en-US" sz="2800" dirty="0" err="1"/>
              <a:t>tra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paesi</a:t>
            </a:r>
            <a:r>
              <a:rPr lang="en-US" sz="2800" dirty="0"/>
              <a:t>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800" dirty="0" err="1"/>
              <a:t>Problemi</a:t>
            </a:r>
            <a:r>
              <a:rPr lang="en-US" sz="2800" dirty="0"/>
              <a:t> di </a:t>
            </a:r>
            <a:r>
              <a:rPr lang="en-US" sz="2800" dirty="0" err="1"/>
              <a:t>misurazione</a:t>
            </a:r>
            <a:endParaRPr lang="en-US" sz="2800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800" dirty="0" err="1"/>
              <a:t>Nascita</a:t>
            </a:r>
            <a:r>
              <a:rPr lang="en-US" sz="2800" dirty="0"/>
              <a:t> di </a:t>
            </a:r>
            <a:r>
              <a:rPr lang="en-US" sz="2800" dirty="0" err="1"/>
              <a:t>fenomeni</a:t>
            </a:r>
            <a:r>
              <a:rPr lang="en-US" sz="2800" dirty="0"/>
              <a:t> </a:t>
            </a:r>
            <a:r>
              <a:rPr lang="en-US" sz="2800" dirty="0" err="1"/>
              <a:t>interconnessi</a:t>
            </a:r>
            <a:r>
              <a:rPr lang="en-US" sz="2800" dirty="0"/>
              <a:t> ma </a:t>
            </a:r>
            <a:r>
              <a:rPr lang="en-US" sz="2800" dirty="0" err="1"/>
              <a:t>anche</a:t>
            </a:r>
            <a:r>
              <a:rPr lang="en-US" sz="2800" dirty="0"/>
              <a:t> </a:t>
            </a:r>
            <a:r>
              <a:rPr lang="en-US" sz="2800" dirty="0" err="1"/>
              <a:t>antitetici</a:t>
            </a:r>
            <a:r>
              <a:rPr lang="en-US" sz="2800" dirty="0"/>
              <a:t>:</a:t>
            </a:r>
          </a:p>
          <a:p>
            <a:pPr marL="0" indent="0">
              <a:buNone/>
            </a:pPr>
            <a:r>
              <a:rPr lang="en-US" sz="2800" dirty="0"/>
              <a:t>        </a:t>
            </a:r>
            <a:r>
              <a:rPr lang="en-US" sz="2800" dirty="0" err="1"/>
              <a:t>accordi</a:t>
            </a:r>
            <a:r>
              <a:rPr lang="en-US" sz="2800" dirty="0"/>
              <a:t> </a:t>
            </a:r>
            <a:r>
              <a:rPr lang="en-US" sz="2800" dirty="0" err="1"/>
              <a:t>commerciali</a:t>
            </a:r>
            <a:r>
              <a:rPr lang="en-US" sz="2800" dirty="0"/>
              <a:t> </a:t>
            </a:r>
            <a:r>
              <a:rPr lang="en-US" sz="2800" dirty="0" err="1"/>
              <a:t>globali</a:t>
            </a:r>
            <a:r>
              <a:rPr lang="en-US" sz="2800" dirty="0"/>
              <a:t> (TTIP e TPP) e </a:t>
            </a:r>
            <a:r>
              <a:rPr lang="en-US" sz="2800" dirty="0" err="1"/>
              <a:t>blocchi</a:t>
            </a:r>
            <a:r>
              <a:rPr lang="en-US" sz="2800" dirty="0"/>
              <a:t> </a:t>
            </a:r>
            <a:r>
              <a:rPr lang="en-US" sz="2800" dirty="0" err="1"/>
              <a:t>regionali</a:t>
            </a:r>
            <a:r>
              <a:rPr lang="en-US" sz="2800" dirty="0"/>
              <a:t>: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300" dirty="0" err="1">
                <a:solidFill>
                  <a:srgbClr val="FF0000"/>
                </a:solidFill>
              </a:rPr>
              <a:t>Unione</a:t>
            </a:r>
            <a:r>
              <a:rPr lang="en-US" sz="2300" dirty="0">
                <a:solidFill>
                  <a:srgbClr val="FF0000"/>
                </a:solidFill>
              </a:rPr>
              <a:t> </a:t>
            </a:r>
            <a:r>
              <a:rPr lang="en-US" sz="2300" dirty="0" err="1">
                <a:solidFill>
                  <a:srgbClr val="FF0000"/>
                </a:solidFill>
              </a:rPr>
              <a:t>Europea</a:t>
            </a:r>
            <a:endParaRPr lang="en-US" sz="23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300" dirty="0">
                <a:solidFill>
                  <a:srgbClr val="FF0000"/>
                </a:solidFill>
              </a:rPr>
              <a:t>NAFTA </a:t>
            </a:r>
            <a:r>
              <a:rPr lang="en-US" sz="2300" dirty="0">
                <a:solidFill>
                  <a:schemeClr val="accent5">
                    <a:lumMod val="75000"/>
                  </a:schemeClr>
                </a:solidFill>
              </a:rPr>
              <a:t>(North American Free Trade Agreement – USA, Canada e </a:t>
            </a:r>
            <a:r>
              <a:rPr lang="en-US" sz="2300" dirty="0" err="1">
                <a:solidFill>
                  <a:schemeClr val="accent5">
                    <a:lumMod val="75000"/>
                  </a:schemeClr>
                </a:solidFill>
              </a:rPr>
              <a:t>Messico</a:t>
            </a:r>
            <a:r>
              <a:rPr lang="en-US" sz="2300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marL="0" indent="0">
              <a:buNone/>
            </a:pPr>
            <a:r>
              <a:rPr lang="en-US" sz="2300" dirty="0">
                <a:solidFill>
                  <a:srgbClr val="FF0000"/>
                </a:solidFill>
              </a:rPr>
              <a:t>MERCOSUR</a:t>
            </a:r>
            <a:r>
              <a:rPr lang="en-US" sz="2300" dirty="0">
                <a:solidFill>
                  <a:schemeClr val="accent5">
                    <a:lumMod val="75000"/>
                  </a:schemeClr>
                </a:solidFill>
              </a:rPr>
              <a:t> (Argentina, </a:t>
            </a:r>
            <a:r>
              <a:rPr lang="en-US" sz="2300" dirty="0" err="1">
                <a:solidFill>
                  <a:schemeClr val="accent5">
                    <a:lumMod val="75000"/>
                  </a:schemeClr>
                </a:solidFill>
              </a:rPr>
              <a:t>Brasile</a:t>
            </a:r>
            <a:r>
              <a:rPr lang="en-US" sz="2300" dirty="0">
                <a:solidFill>
                  <a:schemeClr val="accent5">
                    <a:lumMod val="75000"/>
                  </a:schemeClr>
                </a:solidFill>
              </a:rPr>
              <a:t>, Paraguay e Uruguay + </a:t>
            </a:r>
            <a:r>
              <a:rPr lang="en-US" sz="2300" dirty="0" err="1">
                <a:solidFill>
                  <a:schemeClr val="accent5">
                    <a:lumMod val="75000"/>
                  </a:schemeClr>
                </a:solidFill>
              </a:rPr>
              <a:t>altri</a:t>
            </a:r>
            <a:r>
              <a:rPr lang="en-US" sz="2300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marL="0" indent="0">
              <a:buNone/>
            </a:pPr>
            <a:r>
              <a:rPr lang="en-US" sz="2300" dirty="0">
                <a:solidFill>
                  <a:srgbClr val="FF0000"/>
                </a:solidFill>
              </a:rPr>
              <a:t>ASEAN</a:t>
            </a:r>
            <a:r>
              <a:rPr lang="en-US" sz="2300" dirty="0">
                <a:solidFill>
                  <a:schemeClr val="accent5">
                    <a:lumMod val="75000"/>
                  </a:schemeClr>
                </a:solidFill>
              </a:rPr>
              <a:t> Free Trade Area (Association of South-East Asian Nations)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en-US" sz="2300" dirty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59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Rotte attuali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 descr="C:\Users\user\Desktop\Islands\Slides\Slides Roma Tre 2015\Figures\global-shipping-lanes-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47815"/>
            <a:ext cx="8136904" cy="476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467544" y="6381328"/>
            <a:ext cx="406845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https://www.shipmap.org/</a:t>
            </a:r>
          </a:p>
        </p:txBody>
      </p:sp>
    </p:spTree>
    <p:extLst>
      <p:ext uri="{BB962C8B-B14F-4D97-AF65-F5344CB8AC3E}">
        <p14:creationId xmlns:p14="http://schemas.microsoft.com/office/powerpoint/2010/main" val="1837557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Mappe</a:t>
            </a:r>
            <a:r>
              <a:rPr lang="en-US" dirty="0">
                <a:solidFill>
                  <a:srgbClr val="FF0000"/>
                </a:solidFill>
              </a:rPr>
              <a:t> di </a:t>
            </a:r>
            <a:r>
              <a:rPr lang="en-US" dirty="0" err="1">
                <a:solidFill>
                  <a:srgbClr val="FF0000"/>
                </a:solidFill>
              </a:rPr>
              <a:t>commercio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storiche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user\Desktop\Lezione Spazio e Tempo Macerata\Silk-Road-Map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7" y="1844825"/>
            <a:ext cx="9045192" cy="356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3214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0000"/>
                </a:solidFill>
              </a:rPr>
              <a:t>Rotte </a:t>
            </a:r>
            <a:r>
              <a:rPr lang="it-IT" dirty="0" err="1">
                <a:solidFill>
                  <a:srgbClr val="FF0000"/>
                </a:solidFill>
              </a:rPr>
              <a:t>terrestrie</a:t>
            </a:r>
            <a:r>
              <a:rPr lang="it-IT" dirty="0">
                <a:solidFill>
                  <a:srgbClr val="FF0000"/>
                </a:solidFill>
              </a:rPr>
              <a:t> rotte </a:t>
            </a:r>
            <a:r>
              <a:rPr lang="it-IT" dirty="0" err="1">
                <a:solidFill>
                  <a:srgbClr val="FF0000"/>
                </a:solidFill>
              </a:rPr>
              <a:t>maritime</a:t>
            </a:r>
            <a:br>
              <a:rPr lang="en-US" dirty="0"/>
            </a:b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 descr="C:\Users\user\Desktop\Lezione Spazio e Tempo Macerata\silk road land and s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63" y="1196752"/>
            <a:ext cx="8621205" cy="562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144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Come nasce il profumo?</a:t>
            </a:r>
          </a:p>
        </p:txBody>
      </p:sp>
      <p:pic>
        <p:nvPicPr>
          <p:cNvPr id="6146" name="Picture 2" descr="C:\Users\user\Desktop\Documents\Lezioni\Economia e Politica Internazionale\Globalization\Immagini\Come nasce il profumo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26191"/>
            <a:ext cx="7740352" cy="541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953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 descr="C:\Users\user\Desktop\Documents\Lezioni\Economia e Politica Internazionale\Globalization\Immagini\Come nasce il profum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331002" cy="448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65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</p:spPr>
        <p:txBody>
          <a:bodyPr>
            <a:normAutofit/>
          </a:bodyPr>
          <a:lstStyle/>
          <a:p>
            <a:r>
              <a:rPr lang="it-IT"/>
              <a:t>Benvenuti - Welcome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1490" y="2575034"/>
            <a:ext cx="3840085" cy="346222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it-IT" sz="1000" dirty="0"/>
              <a:t>9 crediti, che si dividono in due moduli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000" dirty="0"/>
              <a:t>I modulo:  24 febbraio fino al 1 Aprile (36 ore)                                                                         </a:t>
            </a:r>
          </a:p>
          <a:p>
            <a:pPr marL="0" indent="0">
              <a:lnSpc>
                <a:spcPct val="90000"/>
              </a:lnSpc>
              <a:buNone/>
            </a:pPr>
            <a:endParaRPr lang="it-IT" sz="1000" dirty="0"/>
          </a:p>
          <a:p>
            <a:pPr marL="0" indent="0">
              <a:lnSpc>
                <a:spcPct val="90000"/>
              </a:lnSpc>
              <a:buNone/>
            </a:pPr>
            <a:r>
              <a:rPr lang="it-IT" sz="1000" dirty="0"/>
              <a:t>1.   Cause e conseguenze del commercio internazionale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000" dirty="0"/>
              <a:t>        a) La teoria dei vantaggi comparati (PAESI)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000" dirty="0"/>
              <a:t>        b) Economie di scala, concorrenza imperfetta e commercio internazionale (IMPRESE)</a:t>
            </a:r>
          </a:p>
          <a:p>
            <a:pPr marL="0" indent="0">
              <a:lnSpc>
                <a:spcPct val="90000"/>
              </a:lnSpc>
              <a:buNone/>
            </a:pPr>
            <a:endParaRPr lang="it-IT" sz="1000" dirty="0"/>
          </a:p>
          <a:p>
            <a:pPr marL="0" indent="0">
              <a:lnSpc>
                <a:spcPct val="90000"/>
              </a:lnSpc>
              <a:buNone/>
            </a:pPr>
            <a:r>
              <a:rPr lang="it-IT" sz="1000" dirty="0"/>
              <a:t>2.   Le politiche commerciali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000" dirty="0"/>
              <a:t>         a)  Gli strumenti della politica commerciale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000" dirty="0"/>
              <a:t>         b)  L'economia politica delle misure protezionistiche</a:t>
            </a:r>
          </a:p>
          <a:p>
            <a:pPr marL="0" indent="0">
              <a:lnSpc>
                <a:spcPct val="90000"/>
              </a:lnSpc>
              <a:buNone/>
            </a:pPr>
            <a:endParaRPr lang="it-IT" sz="1000" dirty="0"/>
          </a:p>
          <a:p>
            <a:pPr marL="0" indent="0">
              <a:lnSpc>
                <a:spcPct val="90000"/>
              </a:lnSpc>
              <a:buNone/>
            </a:pPr>
            <a:r>
              <a:rPr lang="it-IT" sz="1000" dirty="0"/>
              <a:t>3.   Movimento internazionale dei fattori, globalizzazione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000" dirty="0"/>
              <a:t>         a)   Investimenti diretti esteri e migrazione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000" dirty="0"/>
              <a:t>         b)   Offshoring, outsourcing, e licensing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000" dirty="0"/>
              <a:t>         c)   Controversie su WTO e la globalizzazione del commercio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000" dirty="0"/>
              <a:t>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000" dirty="0"/>
              <a:t>Testo di Riferimento:  Krugman </a:t>
            </a:r>
            <a:r>
              <a:rPr lang="it-IT" sz="1000" dirty="0" err="1"/>
              <a:t>Obstfeld</a:t>
            </a:r>
            <a:r>
              <a:rPr lang="it-IT" sz="1000" dirty="0"/>
              <a:t> e </a:t>
            </a:r>
            <a:r>
              <a:rPr lang="it-IT" sz="1000" dirty="0" err="1"/>
              <a:t>Melitz</a:t>
            </a:r>
            <a:br>
              <a:rPr lang="it-IT" sz="1000" dirty="0"/>
            </a:br>
            <a:r>
              <a:rPr lang="it-IT" sz="1000" dirty="0"/>
              <a:t>Cap. </a:t>
            </a:r>
            <a:r>
              <a:rPr lang="it-IT" sz="1000"/>
              <a:t>1-2-3-4-5-7-8-9-10-12</a:t>
            </a:r>
          </a:p>
          <a:p>
            <a:pPr marL="0" indent="0">
              <a:lnSpc>
                <a:spcPct val="90000"/>
              </a:lnSpc>
              <a:buNone/>
            </a:pPr>
            <a:endParaRPr lang="it-IT" sz="1000" dirty="0"/>
          </a:p>
          <a:p>
            <a:pPr marL="0" indent="0">
              <a:lnSpc>
                <a:spcPct val="90000"/>
              </a:lnSpc>
              <a:buNone/>
            </a:pPr>
            <a:endParaRPr lang="it-IT" sz="1000" dirty="0"/>
          </a:p>
        </p:txBody>
      </p:sp>
      <p:pic>
        <p:nvPicPr>
          <p:cNvPr id="6" name="Immagine 5" descr="Immagine che contiene dispositivo&#10;&#10;Descrizione generata automaticamente">
            <a:extLst>
              <a:ext uri="{FF2B5EF4-FFF2-40B4-BE49-F238E27FC236}">
                <a16:creationId xmlns:a16="http://schemas.microsoft.com/office/drawing/2014/main" id="{336F0773-3D79-4F0F-A363-4CD75A540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" r="6051"/>
          <a:stretch/>
        </p:blipFill>
        <p:spPr>
          <a:xfrm>
            <a:off x="4409136" y="10"/>
            <a:ext cx="4734863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334637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Mude Veneziane (mappa)</a:t>
            </a:r>
          </a:p>
        </p:txBody>
      </p:sp>
      <p:pic>
        <p:nvPicPr>
          <p:cNvPr id="9219" name="Picture 3" descr="C:\Users\user\Desktop\Documents\Lezioni\Economia e Politica Internazionale\Globalization\Immagini\mude venezia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166132" cy="553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9047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Documents\Lezioni\Economia e Politica Internazionale\Globalization\Immagini\Come nasce il profumo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3888"/>
            <a:ext cx="7632848" cy="599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4318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1750-1870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C:\Users\user\Desktop\Lezione Spazio e Tempo Macerata\old_shipping_rou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74" y="1768851"/>
            <a:ext cx="8358090" cy="403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0943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Prospettiva storica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800" dirty="0"/>
              <a:t>Tempo antico: imperi antichi commerciano molto.</a:t>
            </a:r>
          </a:p>
          <a:p>
            <a:r>
              <a:rPr lang="en-US" sz="2800" dirty="0" err="1"/>
              <a:t>Medioevo</a:t>
            </a:r>
            <a:r>
              <a:rPr lang="en-US" sz="2800" dirty="0"/>
              <a:t>: </a:t>
            </a:r>
            <a:r>
              <a:rPr lang="en-US" sz="2800" dirty="0" err="1"/>
              <a:t>crisi</a:t>
            </a:r>
            <a:r>
              <a:rPr lang="en-US" sz="2800" dirty="0"/>
              <a:t> </a:t>
            </a:r>
            <a:r>
              <a:rPr lang="en-US" sz="2800" dirty="0" err="1"/>
              <a:t>dell’Europa</a:t>
            </a:r>
            <a:r>
              <a:rPr lang="en-US" sz="2800" dirty="0"/>
              <a:t>, </a:t>
            </a:r>
            <a:r>
              <a:rPr lang="en-US" sz="2800" dirty="0" err="1"/>
              <a:t>dinamismo</a:t>
            </a:r>
            <a:r>
              <a:rPr lang="en-US" sz="2800" dirty="0"/>
              <a:t> </a:t>
            </a:r>
            <a:r>
              <a:rPr lang="en-US" sz="2800" dirty="0" err="1"/>
              <a:t>asiatico</a:t>
            </a:r>
            <a:r>
              <a:rPr lang="en-US" sz="2800" dirty="0"/>
              <a:t> (silk road, </a:t>
            </a:r>
            <a:r>
              <a:rPr lang="en-US" sz="2800" dirty="0" err="1"/>
              <a:t>impero</a:t>
            </a:r>
            <a:r>
              <a:rPr lang="en-US" sz="2800" dirty="0"/>
              <a:t> </a:t>
            </a:r>
            <a:r>
              <a:rPr lang="en-US" sz="2800" dirty="0" err="1"/>
              <a:t>islamico</a:t>
            </a:r>
            <a:r>
              <a:rPr lang="en-US" sz="2800" dirty="0"/>
              <a:t>)</a:t>
            </a:r>
          </a:p>
          <a:p>
            <a:r>
              <a:rPr lang="en-US" sz="2800" dirty="0" err="1"/>
              <a:t>Rinascimento</a:t>
            </a:r>
            <a:r>
              <a:rPr lang="en-US" sz="2800" dirty="0"/>
              <a:t> (trading post in France): Franz Von Taxis (</a:t>
            </a:r>
            <a:r>
              <a:rPr lang="en-US" sz="2800" dirty="0" err="1"/>
              <a:t>Innsubruck</a:t>
            </a:r>
            <a:r>
              <a:rPr lang="en-US" sz="2800" dirty="0"/>
              <a:t> </a:t>
            </a:r>
            <a:r>
              <a:rPr lang="en-US" sz="2800" dirty="0" err="1"/>
              <a:t>Brx</a:t>
            </a:r>
            <a:r>
              <a:rPr lang="en-US" sz="2800" dirty="0"/>
              <a:t> in 5 </a:t>
            </a:r>
            <a:r>
              <a:rPr lang="en-US" sz="2800" dirty="0" err="1"/>
              <a:t>giorni</a:t>
            </a:r>
            <a:r>
              <a:rPr lang="en-US" sz="2800" dirty="0"/>
              <a:t>)</a:t>
            </a:r>
          </a:p>
          <a:p>
            <a:r>
              <a:rPr lang="en-US" sz="2800" dirty="0" err="1"/>
              <a:t>Imperi</a:t>
            </a:r>
            <a:r>
              <a:rPr lang="en-US" sz="2800" dirty="0"/>
              <a:t> </a:t>
            </a:r>
            <a:r>
              <a:rPr lang="en-US" sz="2800" dirty="0" err="1"/>
              <a:t>coloniali</a:t>
            </a:r>
            <a:r>
              <a:rPr lang="en-US" sz="2800" dirty="0"/>
              <a:t> (mercantilism, protectionism);</a:t>
            </a:r>
          </a:p>
          <a:p>
            <a:r>
              <a:rPr lang="en-US" sz="2800" dirty="0"/>
              <a:t>Industrial Revolution</a:t>
            </a:r>
          </a:p>
          <a:p>
            <a:endParaRPr lang="en-US" sz="28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760240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30936" y="475488"/>
            <a:ext cx="7886700" cy="1197864"/>
          </a:xfrm>
        </p:spPr>
        <p:txBody>
          <a:bodyPr>
            <a:normAutofit/>
          </a:bodyPr>
          <a:lstStyle/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Che cos’è la Globalizzazione?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E272F12-AF86-441A-BC1B-C014BBBF8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56616" y="585216"/>
            <a:ext cx="0" cy="914400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46621E4E-077A-4821-ACFF-6F92995715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78" y="2740800"/>
            <a:ext cx="4663440" cy="2693136"/>
          </a:xfrm>
          <a:prstGeom prst="rect">
            <a:avLst/>
          </a:prstGeom>
        </p:spPr>
      </p:pic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50992" y="2002536"/>
            <a:ext cx="2866644" cy="4169664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it-IT" sz="1300">
                <a:cs typeface="Arial" panose="020B0604020202020204" pitchFamily="34" charset="0"/>
              </a:rPr>
              <a:t>Difficoltà di definizione</a:t>
            </a:r>
          </a:p>
          <a:p>
            <a:pPr>
              <a:lnSpc>
                <a:spcPct val="90000"/>
              </a:lnSpc>
            </a:pPr>
            <a:r>
              <a:rPr lang="it-IT" sz="1300">
                <a:cs typeface="Arial" panose="020B0604020202020204" pitchFamily="34" charset="0"/>
              </a:rPr>
              <a:t>Dal punto di vista economico si parla di </a:t>
            </a:r>
            <a:r>
              <a:rPr lang="it-IT" sz="1300" u="sng">
                <a:cs typeface="Arial" panose="020B0604020202020204" pitchFamily="34" charset="0"/>
              </a:rPr>
              <a:t>integrazione, </a:t>
            </a:r>
            <a:r>
              <a:rPr lang="it-IT" sz="1300">
                <a:cs typeface="Arial" panose="020B0604020202020204" pitchFamily="34" charset="0"/>
              </a:rPr>
              <a:t>ovvero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1300">
                <a:cs typeface="Arial" panose="020B0604020202020204" pitchFamily="34" charset="0"/>
              </a:rPr>
              <a:t>	assenza di barriere o maggiore facilità negli scambi di merci e servizi, nei movimenti di capitali e di persone</a:t>
            </a:r>
          </a:p>
          <a:p>
            <a:pPr>
              <a:lnSpc>
                <a:spcPct val="90000"/>
              </a:lnSpc>
              <a:buFontTx/>
              <a:buNone/>
            </a:pPr>
            <a:endParaRPr lang="it-IT" sz="130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it-IT" sz="1300"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it-IT" sz="1300" b="1"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it-IT" sz="1300" b="1"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it-IT" sz="1300" b="1"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it-IT" sz="1300" b="1"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it-IT" sz="1300" b="1"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it-IT" sz="1300" b="1">
                <a:cs typeface="Arial" panose="020B0604020202020204" pitchFamily="34" charset="0"/>
              </a:rPr>
              <a:t>Implicazioni</a:t>
            </a:r>
            <a:r>
              <a:rPr lang="it-IT" sz="1300">
                <a:cs typeface="Arial" panose="020B0604020202020204" pitchFamily="34" charset="0"/>
              </a:rPr>
              <a:t>: aumento dell’interdipendenza dei mercati nazionali (sia mercati finanziari, che mercati dei beni), un aumento del flusso di lavoratori attraverso i confini, un aumento dei flussi di informazione.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031236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 sz="1000">
                <a:solidFill>
                  <a:schemeClr val="tx1">
                    <a:alpha val="80000"/>
                  </a:schemeClr>
                </a:solidFill>
              </a:rPr>
              <a:t>Anna Maria Pinna</a:t>
            </a:r>
          </a:p>
        </p:txBody>
      </p:sp>
    </p:spTree>
    <p:extLst>
      <p:ext uri="{BB962C8B-B14F-4D97-AF65-F5344CB8AC3E}">
        <p14:creationId xmlns:p14="http://schemas.microsoft.com/office/powerpoint/2010/main" val="26139434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utoUpdateAnimBg="0"/>
      <p:bldP spid="3075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Definition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9" y="1124745"/>
            <a:ext cx="8539706" cy="535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0880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0000"/>
                </a:solidFill>
              </a:rPr>
              <a:t>Mappe attuali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(DHL, Air </a:t>
            </a:r>
            <a:r>
              <a:rPr lang="it-IT" dirty="0" err="1">
                <a:solidFill>
                  <a:srgbClr val="FF0000"/>
                </a:solidFill>
              </a:rPr>
              <a:t>connectivity</a:t>
            </a:r>
            <a:r>
              <a:rPr lang="it-IT" dirty="0">
                <a:solidFill>
                  <a:srgbClr val="FF0000"/>
                </a:solidFill>
              </a:rPr>
              <a:t> Index)</a:t>
            </a:r>
          </a:p>
        </p:txBody>
      </p:sp>
      <p:pic>
        <p:nvPicPr>
          <p:cNvPr id="4" name="Picture 2" descr="C:\Users\user\Desktop\Lezione Spazio e Tempo Macerata\Cartographic visualization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11809312" cy="664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201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Riportando alla giusta scala</a:t>
            </a:r>
          </a:p>
        </p:txBody>
      </p:sp>
      <p:pic>
        <p:nvPicPr>
          <p:cNvPr id="4098" name="Picture 2" descr="C:\Users\user\Desktop\Documents\Lezioni\Economia e Politica Internazionale\Globalization\BrookingsTrum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6753"/>
            <a:ext cx="8516224" cy="282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2BF3402-1E40-4332-898C-9AF825688924}"/>
              </a:ext>
            </a:extLst>
          </p:cNvPr>
          <p:cNvSpPr txBox="1"/>
          <p:nvPr/>
        </p:nvSpPr>
        <p:spPr>
          <a:xfrm>
            <a:off x="683568" y="4797152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Facciamo un bel test: cercate su Google </a:t>
            </a:r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Global </a:t>
            </a:r>
            <a:r>
              <a:rPr lang="it-IT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Connectedness</a:t>
            </a:r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Index 2019</a:t>
            </a:r>
            <a:br>
              <a:rPr lang="it-IT" dirty="0"/>
            </a:br>
            <a:br>
              <a:rPr lang="it-IT" dirty="0"/>
            </a:br>
            <a:r>
              <a:rPr lang="it-IT" dirty="0">
                <a:hlinkClick r:id="rId3"/>
              </a:rPr>
              <a:t>https://www.logistics.dhl/global-en/home/insights-and-innovation/thought-leadership/case-studies/global-connectedness-index.html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767583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Sovrastima - domanda al pubblico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9458" name="Picture 2" descr="C:\Users\user\Desktop\Documents\Lezioni\International Economics _ Manageriale\Slides mie\DHL_Globalon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57" y="1341230"/>
            <a:ext cx="8175207" cy="54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0392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44D677-F9F7-4BFD-9E8D-4FD3CF3E7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Bias</a:t>
            </a:r>
            <a:r>
              <a:rPr lang="it-IT" dirty="0">
                <a:solidFill>
                  <a:srgbClr val="FF0000"/>
                </a:solidFill>
              </a:rPr>
              <a:t> di percezione - </a:t>
            </a:r>
            <a:r>
              <a:rPr lang="it-IT" dirty="0" err="1">
                <a:solidFill>
                  <a:srgbClr val="FF0000"/>
                </a:solidFill>
              </a:rPr>
              <a:t>managers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EA7B1C8-6AC6-4EAB-A28D-1C44E36568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18633"/>
            <a:ext cx="8363272" cy="5375003"/>
          </a:xfrm>
        </p:spPr>
      </p:pic>
    </p:spTree>
    <p:extLst>
      <p:ext uri="{BB962C8B-B14F-4D97-AF65-F5344CB8AC3E}">
        <p14:creationId xmlns:p14="http://schemas.microsoft.com/office/powerpoint/2010/main" val="2719333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7243BE-FD67-49ED-9F6D-61773BA97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000" dirty="0">
                <a:hlinkClick r:id="rId2"/>
              </a:rPr>
              <a:t>https://www.pearson.it/opera/pearson/0-6844-economia_internazionale_1</a:t>
            </a:r>
            <a:endParaRPr lang="it-IT" sz="2000" dirty="0"/>
          </a:p>
        </p:txBody>
      </p:sp>
      <p:pic>
        <p:nvPicPr>
          <p:cNvPr id="5" name="Segnaposto contenuto 4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A5EA2B1B-704B-4069-9D9D-2555CB508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411023"/>
            <a:ext cx="5040560" cy="442728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C9F36CC-B0E5-4D79-8922-637C2BB40408}"/>
              </a:ext>
            </a:extLst>
          </p:cNvPr>
          <p:cNvSpPr txBox="1"/>
          <p:nvPr/>
        </p:nvSpPr>
        <p:spPr>
          <a:xfrm>
            <a:off x="5497760" y="1411024"/>
            <a:ext cx="339472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5"/>
                </a:solidFill>
              </a:rPr>
              <a:t>L'approccio scelto dagli autori per questo manuale consente di trattare i più importanti e recenti sviluppi dell'economia internazionale, senza tuttavia trascurare i presupposti teorici e storici che tradizionalmente formano il nucleo della materia.</a:t>
            </a:r>
          </a:p>
          <a:p>
            <a:r>
              <a:rPr lang="it-IT" dirty="0">
                <a:solidFill>
                  <a:schemeClr val="accent5"/>
                </a:solidFill>
              </a:rPr>
              <a:t>Vengono enfatizzati i concetti e la loro applicazione piuttosto che i formalismi teorici. Tutti gli studenti che hanno frequentato un corso sui principi di base dell'economia lo troveranno accessibile; in ogni caso il libro include speciali appendici matematiche per gli studenti che vogliono un programma più avanzato.</a:t>
            </a:r>
          </a:p>
        </p:txBody>
      </p:sp>
    </p:spTree>
    <p:extLst>
      <p:ext uri="{BB962C8B-B14F-4D97-AF65-F5344CB8AC3E}">
        <p14:creationId xmlns:p14="http://schemas.microsoft.com/office/powerpoint/2010/main" val="24296915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81" y="332656"/>
            <a:ext cx="8849604" cy="609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6145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Anna Maria Pinna</a:t>
            </a:r>
          </a:p>
        </p:txBody>
      </p:sp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dirty="0">
                <a:solidFill>
                  <a:srgbClr val="FF0000"/>
                </a:solidFill>
                <a:latin typeface="Garamond" pitchFamily="18" charset="0"/>
              </a:rPr>
              <a:t>1960 - oggi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+mj-lt"/>
              </a:rPr>
              <a:t>1. </a:t>
            </a:r>
            <a:r>
              <a:rPr lang="en-GB" sz="1800" dirty="0">
                <a:latin typeface="+mj-lt"/>
              </a:rPr>
              <a:t>Since 1960, world trade has become a much larger part of the world economy.</a:t>
            </a:r>
          </a:p>
        </p:txBody>
      </p:sp>
      <p:pic>
        <p:nvPicPr>
          <p:cNvPr id="12290" name="Picture 2" descr="C:\Users\user\Desktop\Documents\Lezioni\International Economics _ Manageriale\Slides Luca\Figures\opennes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786" y="2708920"/>
            <a:ext cx="5035550" cy="349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139952" y="116632"/>
            <a:ext cx="4824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https://ourworldindata.org/international-trade</a:t>
            </a:r>
          </a:p>
        </p:txBody>
      </p:sp>
    </p:spTree>
    <p:extLst>
      <p:ext uri="{BB962C8B-B14F-4D97-AF65-F5344CB8AC3E}">
        <p14:creationId xmlns:p14="http://schemas.microsoft.com/office/powerpoint/2010/main" val="4178321448"/>
      </p:ext>
    </p:extLst>
  </p:cSld>
  <p:clrMapOvr>
    <a:masterClrMapping/>
  </p:clrMapOvr>
  <p:transition spd="slow"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Anna Maria Pinna</a:t>
            </a:r>
          </a:p>
        </p:txBody>
      </p:sp>
      <p:pic>
        <p:nvPicPr>
          <p:cNvPr id="4" name="Picture 2" descr="C:\Users\user\Desktop\Documents\Lezioni\International Economics _ Manageriale\Slides mie\GDP_Exp_50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66" y="1196752"/>
            <a:ext cx="8387734" cy="512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9552" y="332656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Globalizzazione dei mercati: 1950-2015;  1950=100;  source: WTO</a:t>
            </a:r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02117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>
                <a:solidFill>
                  <a:srgbClr val="FF0000"/>
                </a:solidFill>
              </a:rPr>
              <a:t>Last trends</a:t>
            </a:r>
            <a:endParaRPr lang="it-IT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05259"/>
            <a:ext cx="7200800" cy="4915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6425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3221895"/>
              </p:ext>
            </p:extLst>
          </p:nvPr>
        </p:nvGraphicFramePr>
        <p:xfrm>
          <a:off x="611560" y="443071"/>
          <a:ext cx="7992888" cy="5647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1" name="Acrobat Document" r:id="rId3" imgW="6415989" imgH="4533840" progId="Acrobat.Document.11">
                  <p:embed/>
                </p:oleObj>
              </mc:Choice>
              <mc:Fallback>
                <p:oleObj name="Acrobat Document" r:id="rId3" imgW="6415989" imgH="453384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1560" y="443071"/>
                        <a:ext cx="7992888" cy="56476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32408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4845509"/>
              </p:ext>
            </p:extLst>
          </p:nvPr>
        </p:nvGraphicFramePr>
        <p:xfrm>
          <a:off x="611560" y="404664"/>
          <a:ext cx="8064896" cy="5698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7" name="Acrobat Document" r:id="rId3" imgW="6415989" imgH="4533840" progId="Acrobat.Document.11">
                  <p:embed/>
                </p:oleObj>
              </mc:Choice>
              <mc:Fallback>
                <p:oleObj name="Acrobat Document" r:id="rId3" imgW="6415989" imgH="453384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1560" y="404664"/>
                        <a:ext cx="8064896" cy="56985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14242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Anna Maria Pinna</a:t>
            </a:r>
          </a:p>
        </p:txBody>
      </p:sp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dirty="0">
                <a:solidFill>
                  <a:srgbClr val="FF0000"/>
                </a:solidFill>
                <a:latin typeface="Garamond" pitchFamily="18" charset="0"/>
              </a:rPr>
              <a:t>1960 - oggi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>
                <a:solidFill>
                  <a:srgbClr val="FF0000"/>
                </a:solidFill>
                <a:latin typeface="+mj-lt"/>
              </a:rPr>
              <a:t>2.</a:t>
            </a:r>
            <a:r>
              <a:rPr lang="it-IT" sz="2400" dirty="0">
                <a:latin typeface="+mj-lt"/>
              </a:rPr>
              <a:t> </a:t>
            </a:r>
            <a:r>
              <a:rPr lang="it-IT" sz="1400" dirty="0" err="1">
                <a:latin typeface="+mj-lt"/>
              </a:rPr>
              <a:t>Trade</a:t>
            </a:r>
            <a:r>
              <a:rPr lang="it-IT" sz="1400" dirty="0">
                <a:latin typeface="+mj-lt"/>
              </a:rPr>
              <a:t> </a:t>
            </a:r>
            <a:r>
              <a:rPr lang="it-IT" sz="1400" dirty="0" err="1">
                <a:latin typeface="+mj-lt"/>
              </a:rPr>
              <a:t>is</a:t>
            </a:r>
            <a:r>
              <a:rPr lang="it-IT" sz="1400" dirty="0">
                <a:latin typeface="+mj-lt"/>
              </a:rPr>
              <a:t> the </a:t>
            </a:r>
            <a:r>
              <a:rPr lang="it-IT" sz="1400" dirty="0" err="1">
                <a:latin typeface="+mj-lt"/>
              </a:rPr>
              <a:t>engine</a:t>
            </a:r>
            <a:r>
              <a:rPr lang="it-IT" sz="1400" dirty="0">
                <a:latin typeface="+mj-lt"/>
              </a:rPr>
              <a:t> of </a:t>
            </a:r>
            <a:r>
              <a:rPr lang="it-IT" sz="1400" dirty="0" err="1">
                <a:latin typeface="+mj-lt"/>
              </a:rPr>
              <a:t>recent</a:t>
            </a:r>
            <a:r>
              <a:rPr lang="it-IT" sz="1400" dirty="0">
                <a:latin typeface="+mj-lt"/>
              </a:rPr>
              <a:t> </a:t>
            </a:r>
            <a:r>
              <a:rPr lang="it-IT" sz="1400" dirty="0" err="1">
                <a:latin typeface="+mj-lt"/>
              </a:rPr>
              <a:t>globalization</a:t>
            </a:r>
            <a:r>
              <a:rPr lang="it-IT" sz="1400" dirty="0">
                <a:latin typeface="+mj-lt"/>
              </a:rPr>
              <a:t> trend. More </a:t>
            </a:r>
            <a:r>
              <a:rPr lang="it-IT" sz="1400" dirty="0" err="1">
                <a:latin typeface="+mj-lt"/>
              </a:rPr>
              <a:t>than</a:t>
            </a:r>
            <a:r>
              <a:rPr lang="it-IT" sz="1400" dirty="0">
                <a:latin typeface="+mj-lt"/>
              </a:rPr>
              <a:t> </a:t>
            </a:r>
            <a:r>
              <a:rPr lang="it-IT" sz="1400" dirty="0" err="1">
                <a:latin typeface="+mj-lt"/>
              </a:rPr>
              <a:t>half</a:t>
            </a:r>
            <a:r>
              <a:rPr lang="it-IT" sz="1400" dirty="0">
                <a:latin typeface="+mj-lt"/>
              </a:rPr>
              <a:t> </a:t>
            </a:r>
            <a:r>
              <a:rPr lang="it-IT" sz="1400" dirty="0" err="1">
                <a:latin typeface="+mj-lt"/>
              </a:rPr>
              <a:t>is</a:t>
            </a:r>
            <a:r>
              <a:rPr lang="it-IT" sz="1400" dirty="0">
                <a:latin typeface="+mj-lt"/>
              </a:rPr>
              <a:t> </a:t>
            </a:r>
            <a:r>
              <a:rPr lang="it-IT" sz="1400" dirty="0" err="1">
                <a:latin typeface="+mj-lt"/>
              </a:rPr>
              <a:t>trade</a:t>
            </a:r>
            <a:r>
              <a:rPr lang="it-IT" sz="1400" dirty="0">
                <a:latin typeface="+mj-lt"/>
              </a:rPr>
              <a:t> in manufacturing </a:t>
            </a:r>
            <a:r>
              <a:rPr lang="it-IT" sz="1400" dirty="0" err="1">
                <a:latin typeface="+mj-lt"/>
              </a:rPr>
              <a:t>products</a:t>
            </a:r>
            <a:r>
              <a:rPr lang="it-IT" sz="1400" dirty="0">
                <a:latin typeface="+mj-lt"/>
              </a:rPr>
              <a:t>.</a:t>
            </a:r>
          </a:p>
        </p:txBody>
      </p:sp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3536348"/>
              </p:ext>
            </p:extLst>
          </p:nvPr>
        </p:nvGraphicFramePr>
        <p:xfrm>
          <a:off x="1032616" y="1988840"/>
          <a:ext cx="6433163" cy="4545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6" name="Acrobat Document" r:id="rId4" imgW="6415989" imgH="4533840" progId="Acrobat.Document.11">
                  <p:embed/>
                </p:oleObj>
              </mc:Choice>
              <mc:Fallback>
                <p:oleObj name="Acrobat Document" r:id="rId4" imgW="6415989" imgH="453384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32616" y="1988840"/>
                        <a:ext cx="6433163" cy="45455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7450306"/>
      </p:ext>
    </p:extLst>
  </p:cSld>
  <p:clrMapOvr>
    <a:masterClrMapping/>
  </p:clrMapOvr>
  <p:transition spd="slow">
    <p:dissolv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Anna Maria Pinna</a:t>
            </a:r>
          </a:p>
        </p:txBody>
      </p:sp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  <a:latin typeface="Garamond" pitchFamily="18" charset="0"/>
              </a:rPr>
              <a:t>The importance of manufacturing</a:t>
            </a:r>
          </a:p>
        </p:txBody>
      </p:sp>
      <p:pic>
        <p:nvPicPr>
          <p:cNvPr id="17436" name="Picture 28" descr="C:\Users\user\Desktop\Documents\Lezioni\International Economics _ Manageriale\Slides mie\ExpCom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7851"/>
            <a:ext cx="7272808" cy="559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323528" y="116632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https://atlas.media.mit.edu/en/visualize/stacked/sitc/export/wld/all/show/1962.2014/</a:t>
            </a:r>
          </a:p>
        </p:txBody>
      </p:sp>
    </p:spTree>
    <p:extLst>
      <p:ext uri="{BB962C8B-B14F-4D97-AF65-F5344CB8AC3E}">
        <p14:creationId xmlns:p14="http://schemas.microsoft.com/office/powerpoint/2010/main" val="429323117"/>
      </p:ext>
    </p:extLst>
  </p:cSld>
  <p:clrMapOvr>
    <a:masterClrMapping/>
  </p:clrMapOvr>
  <p:transition spd="slow"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Anna Maria Pinna</a:t>
            </a:r>
          </a:p>
        </p:txBody>
      </p:sp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  <a:latin typeface="Garamond" pitchFamily="18" charset="0"/>
              </a:rPr>
              <a:t>Export composition</a:t>
            </a:r>
          </a:p>
        </p:txBody>
      </p:sp>
      <p:pic>
        <p:nvPicPr>
          <p:cNvPr id="17435" name="Picture 27" descr="C:\Users\user\Desktop\Documents\Lezioni\International Economics _ Manageriale\Slides mie\Sh_food_countri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80" y="1225228"/>
            <a:ext cx="7581128" cy="537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4139952" y="116632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https://ourworldindata.org/international-trade</a:t>
            </a:r>
          </a:p>
        </p:txBody>
      </p:sp>
    </p:spTree>
    <p:extLst>
      <p:ext uri="{BB962C8B-B14F-4D97-AF65-F5344CB8AC3E}">
        <p14:creationId xmlns:p14="http://schemas.microsoft.com/office/powerpoint/2010/main" val="2575932396"/>
      </p:ext>
    </p:extLst>
  </p:cSld>
  <p:clrMapOvr>
    <a:masterClrMapping/>
  </p:clrMapOvr>
  <p:transition spd="slow">
    <p:dissolv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Specialization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458" name="Picture 2" descr="C:\Users\user\Desktop\Documents\Lezioni\International Economics _ Manageriale\Slides Luca\Figures\world-secto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94" y="1556792"/>
            <a:ext cx="8766784" cy="457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55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640080"/>
            <a:ext cx="2098548" cy="2304288"/>
          </a:xfrm>
        </p:spPr>
        <p:txBody>
          <a:bodyPr anchor="b">
            <a:normAutofit/>
          </a:bodyPr>
          <a:lstStyle/>
          <a:p>
            <a:r>
              <a:rPr lang="it-IT" sz="3500"/>
              <a:t>Benvenuti - Welcome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3136392"/>
            <a:ext cx="2077974" cy="3081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600" dirty="0"/>
              <a:t>I modulo:  24 febbraio fino al 1 Aprile </a:t>
            </a:r>
            <a:br>
              <a:rPr lang="it-IT" sz="1600" dirty="0"/>
            </a:br>
            <a:r>
              <a:rPr lang="it-IT" sz="1600" dirty="0"/>
              <a:t>(36 ore)</a:t>
            </a:r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</p:txBody>
      </p:sp>
      <p:pic>
        <p:nvPicPr>
          <p:cNvPr id="5" name="Immagine 4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C19C87DD-A0A9-4A6C-93D3-B4772CECE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15247"/>
            <a:ext cx="6120680" cy="396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604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Anna Maria Pinna</a:t>
            </a:r>
          </a:p>
        </p:txBody>
      </p:sp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it-IT" sz="2800" dirty="0">
                <a:solidFill>
                  <a:srgbClr val="FF0000"/>
                </a:solidFill>
                <a:latin typeface="Garamond" pitchFamily="18" charset="0"/>
              </a:rPr>
              <a:t>1960 - oggi</a:t>
            </a:r>
            <a:br>
              <a:rPr lang="it-IT" sz="3100" dirty="0">
                <a:solidFill>
                  <a:srgbClr val="FF0000"/>
                </a:solidFill>
                <a:latin typeface="Garamond" pitchFamily="18" charset="0"/>
              </a:rPr>
            </a:br>
            <a:r>
              <a:rPr lang="en-GB" sz="3100" dirty="0">
                <a:solidFill>
                  <a:srgbClr val="FF0000"/>
                </a:solidFill>
                <a:latin typeface="Garamond" panose="02020404030301010803" pitchFamily="18" charset="0"/>
              </a:rPr>
              <a:t>3.</a:t>
            </a:r>
            <a:r>
              <a:rPr lang="en-GB" dirty="0">
                <a:latin typeface="Garamond" panose="02020404030301010803" pitchFamily="18" charset="0"/>
              </a:rPr>
              <a:t> </a:t>
            </a:r>
            <a:r>
              <a:rPr lang="en-GB" sz="2700" dirty="0" err="1">
                <a:latin typeface="Garamond" panose="02020404030301010803" pitchFamily="18" charset="0"/>
              </a:rPr>
              <a:t>Cambiamento</a:t>
            </a:r>
            <a:r>
              <a:rPr lang="en-GB" sz="2700" dirty="0">
                <a:latin typeface="Garamond" panose="02020404030301010803" pitchFamily="18" charset="0"/>
              </a:rPr>
              <a:t> </a:t>
            </a:r>
            <a:r>
              <a:rPr lang="en-GB" sz="2700" dirty="0" err="1">
                <a:latin typeface="Garamond" panose="02020404030301010803" pitchFamily="18" charset="0"/>
              </a:rPr>
              <a:t>nella</a:t>
            </a:r>
            <a:r>
              <a:rPr lang="en-GB" sz="2700" dirty="0">
                <a:latin typeface="Garamond" panose="02020404030301010803" pitchFamily="18" charset="0"/>
              </a:rPr>
              <a:t> </a:t>
            </a:r>
            <a:r>
              <a:rPr lang="en-GB" sz="2700" dirty="0" err="1">
                <a:latin typeface="Garamond" panose="02020404030301010803" pitchFamily="18" charset="0"/>
              </a:rPr>
              <a:t>struttura</a:t>
            </a:r>
            <a:r>
              <a:rPr lang="en-GB" sz="2700" dirty="0">
                <a:latin typeface="Garamond" panose="02020404030301010803" pitchFamily="18" charset="0"/>
              </a:rPr>
              <a:t> del </a:t>
            </a:r>
            <a:r>
              <a:rPr lang="en-GB" sz="2700" dirty="0" err="1">
                <a:latin typeface="Garamond" panose="02020404030301010803" pitchFamily="18" charset="0"/>
              </a:rPr>
              <a:t>commercio</a:t>
            </a:r>
            <a:r>
              <a:rPr lang="en-GB" sz="2700" dirty="0">
                <a:latin typeface="Garamond" panose="02020404030301010803" pitchFamily="18" charset="0"/>
              </a:rPr>
              <a:t> (</a:t>
            </a:r>
            <a:r>
              <a:rPr lang="en-GB" sz="2700" dirty="0">
                <a:solidFill>
                  <a:srgbClr val="FF0000"/>
                </a:solidFill>
                <a:latin typeface="Garamond" panose="02020404030301010803" pitchFamily="18" charset="0"/>
              </a:rPr>
              <a:t>N-S; intra industry</a:t>
            </a:r>
            <a:r>
              <a:rPr lang="en-GB" sz="2700" dirty="0">
                <a:latin typeface="Garamond" panose="02020404030301010803" pitchFamily="18" charset="0"/>
              </a:rPr>
              <a:t>)</a:t>
            </a:r>
            <a:endParaRPr lang="it-IT" sz="2700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pPr marL="0" indent="0">
              <a:buNone/>
            </a:pPr>
            <a:endParaRPr lang="it-IT" sz="2400" dirty="0"/>
          </a:p>
        </p:txBody>
      </p:sp>
      <p:pic>
        <p:nvPicPr>
          <p:cNvPr id="20482" name="Picture 2" descr="C:\Users\user\Desktop\Documents\Lezioni\International Economics _ Manageriale\Slides mie\Sh Intra-Industry T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77" y="1635054"/>
            <a:ext cx="8033631" cy="502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714788"/>
      </p:ext>
    </p:extLst>
  </p:cSld>
  <p:clrMapOvr>
    <a:masterClrMapping/>
  </p:clrMapOvr>
  <p:transition spd="slow">
    <p:dissolv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Anna Maria Pinna</a:t>
            </a:r>
          </a:p>
        </p:txBody>
      </p:sp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800" dirty="0">
                <a:solidFill>
                  <a:srgbClr val="FF0000"/>
                </a:solidFill>
                <a:latin typeface="Garamond" pitchFamily="18" charset="0"/>
              </a:rPr>
              <a:t>1960 – oggi</a:t>
            </a:r>
            <a:br>
              <a:rPr lang="it-IT" sz="2800" dirty="0">
                <a:solidFill>
                  <a:srgbClr val="FF0000"/>
                </a:solidFill>
                <a:latin typeface="Garamond" pitchFamily="18" charset="0"/>
              </a:rPr>
            </a:br>
            <a:r>
              <a:rPr lang="en-GB" sz="2400" dirty="0">
                <a:solidFill>
                  <a:srgbClr val="FF0000"/>
                </a:solidFill>
                <a:latin typeface="Garamond" panose="02020404030301010803" pitchFamily="18" charset="0"/>
              </a:rPr>
              <a:t>3.</a:t>
            </a:r>
            <a:r>
              <a:rPr lang="en-GB" sz="2400" dirty="0">
                <a:latin typeface="Garamond" panose="02020404030301010803" pitchFamily="18" charset="0"/>
              </a:rPr>
              <a:t> </a:t>
            </a:r>
            <a:r>
              <a:rPr lang="en-GB" sz="2400" dirty="0" err="1">
                <a:latin typeface="Garamond" panose="02020404030301010803" pitchFamily="18" charset="0"/>
              </a:rPr>
              <a:t>Cambiamento</a:t>
            </a:r>
            <a:r>
              <a:rPr lang="en-GB" sz="2400" dirty="0">
                <a:latin typeface="Garamond" panose="02020404030301010803" pitchFamily="18" charset="0"/>
              </a:rPr>
              <a:t> </a:t>
            </a:r>
            <a:r>
              <a:rPr lang="en-GB" sz="2400" dirty="0" err="1">
                <a:latin typeface="Garamond" panose="02020404030301010803" pitchFamily="18" charset="0"/>
              </a:rPr>
              <a:t>nella</a:t>
            </a:r>
            <a:r>
              <a:rPr lang="en-GB" sz="2400" dirty="0">
                <a:latin typeface="Garamond" panose="02020404030301010803" pitchFamily="18" charset="0"/>
              </a:rPr>
              <a:t> </a:t>
            </a:r>
            <a:r>
              <a:rPr lang="en-GB" sz="2400" dirty="0" err="1">
                <a:latin typeface="Garamond" panose="02020404030301010803" pitchFamily="18" charset="0"/>
              </a:rPr>
              <a:t>struttura</a:t>
            </a:r>
            <a:r>
              <a:rPr lang="en-GB" sz="2400" dirty="0">
                <a:latin typeface="Garamond" panose="02020404030301010803" pitchFamily="18" charset="0"/>
              </a:rPr>
              <a:t> del </a:t>
            </a:r>
            <a:r>
              <a:rPr lang="en-GB" sz="2400" dirty="0" err="1">
                <a:latin typeface="Garamond" panose="02020404030301010803" pitchFamily="18" charset="0"/>
              </a:rPr>
              <a:t>commercio</a:t>
            </a:r>
            <a:r>
              <a:rPr lang="en-GB" sz="2400" dirty="0">
                <a:latin typeface="Garamond" panose="02020404030301010803" pitchFamily="18" charset="0"/>
              </a:rPr>
              <a:t> (</a:t>
            </a:r>
            <a:r>
              <a:rPr lang="en-GB" sz="2400" dirty="0">
                <a:solidFill>
                  <a:srgbClr val="FF0000"/>
                </a:solidFill>
                <a:latin typeface="Garamond" panose="02020404030301010803" pitchFamily="18" charset="0"/>
              </a:rPr>
              <a:t>N-S; intra industry</a:t>
            </a:r>
            <a:r>
              <a:rPr lang="en-GB" sz="2400" dirty="0">
                <a:latin typeface="Garamond" panose="02020404030301010803" pitchFamily="18" charset="0"/>
              </a:rPr>
              <a:t>)</a:t>
            </a:r>
            <a:endParaRPr lang="it-IT" sz="2400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</p:txBody>
      </p:sp>
      <p:pic>
        <p:nvPicPr>
          <p:cNvPr id="21506" name="Picture 2" descr="C:\Users\user\Desktop\Documents\Lezioni\International Economics _ Manageriale\Slides mie\Sh Intra-Industry Tr_Countri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00702"/>
            <a:ext cx="6264696" cy="525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320298"/>
      </p:ext>
    </p:extLst>
  </p:cSld>
  <p:clrMapOvr>
    <a:masterClrMapping/>
  </p:clrMapOvr>
  <p:transition spd="slow">
    <p:dissolv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Anna Maria Pinna</a:t>
            </a:r>
          </a:p>
        </p:txBody>
      </p:sp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>
                <a:solidFill>
                  <a:srgbClr val="FF0000"/>
                </a:solidFill>
                <a:latin typeface="Garamond" pitchFamily="18" charset="0"/>
              </a:rPr>
              <a:t>II ondata: 1960 – oggi</a:t>
            </a:r>
            <a:br>
              <a:rPr lang="it-IT" sz="2800" dirty="0">
                <a:solidFill>
                  <a:srgbClr val="FF0000"/>
                </a:solidFill>
                <a:latin typeface="Garamond" pitchFamily="18" charset="0"/>
              </a:rPr>
            </a:br>
            <a:r>
              <a:rPr lang="it-IT" sz="2800" dirty="0">
                <a:solidFill>
                  <a:srgbClr val="FF0000"/>
                </a:solidFill>
                <a:latin typeface="Garamond" pitchFamily="18" charset="0"/>
              </a:rPr>
              <a:t>4. </a:t>
            </a:r>
            <a:r>
              <a:rPr lang="it-IT" sz="2800" dirty="0" err="1">
                <a:latin typeface="Garamond" pitchFamily="18" charset="0"/>
              </a:rPr>
              <a:t>Trade</a:t>
            </a:r>
            <a:r>
              <a:rPr lang="it-IT" sz="2800" dirty="0">
                <a:latin typeface="Garamond" pitchFamily="18" charset="0"/>
              </a:rPr>
              <a:t> </a:t>
            </a:r>
            <a:r>
              <a:rPr lang="it-IT" sz="2800" dirty="0" err="1">
                <a:latin typeface="Garamond" pitchFamily="18" charset="0"/>
              </a:rPr>
              <a:t>blocs</a:t>
            </a:r>
            <a:r>
              <a:rPr lang="it-IT" sz="2800" dirty="0">
                <a:latin typeface="Garamond" pitchFamily="18" charset="0"/>
              </a:rPr>
              <a:t> diventano una norma</a:t>
            </a:r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None/>
            </a:pPr>
            <a:endParaRPr lang="it-IT" sz="2800" dirty="0">
              <a:latin typeface="Garamond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it-IT" sz="2800" dirty="0">
              <a:latin typeface="Garamond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it-IT" dirty="0">
              <a:latin typeface="Garamond" pitchFamily="18" charset="0"/>
            </a:endParaRPr>
          </a:p>
          <a:p>
            <a:pPr>
              <a:lnSpc>
                <a:spcPct val="90000"/>
              </a:lnSpc>
            </a:pPr>
            <a:endParaRPr lang="it-IT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63120"/>
            <a:ext cx="5749584" cy="485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36002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Anna Maria Pinna</a:t>
            </a:r>
          </a:p>
        </p:txBody>
      </p:sp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60289"/>
            <a:ext cx="8229600" cy="1143000"/>
          </a:xfrm>
        </p:spPr>
        <p:txBody>
          <a:bodyPr>
            <a:noAutofit/>
          </a:bodyPr>
          <a:lstStyle/>
          <a:p>
            <a:r>
              <a:rPr lang="it-IT" sz="2800" dirty="0">
                <a:solidFill>
                  <a:srgbClr val="FF0000"/>
                </a:solidFill>
                <a:latin typeface="Garamond" pitchFamily="18" charset="0"/>
              </a:rPr>
              <a:t>1960 – oggi</a:t>
            </a:r>
            <a:br>
              <a:rPr lang="it-IT" sz="2800" dirty="0">
                <a:solidFill>
                  <a:srgbClr val="FF0000"/>
                </a:solidFill>
                <a:latin typeface="Garamond" pitchFamily="18" charset="0"/>
              </a:rPr>
            </a:br>
            <a:r>
              <a:rPr lang="it-IT" sz="2800" dirty="0">
                <a:solidFill>
                  <a:srgbClr val="FF0000"/>
                </a:solidFill>
                <a:latin typeface="Garamond" pitchFamily="18" charset="0"/>
              </a:rPr>
              <a:t>5. </a:t>
            </a:r>
            <a:r>
              <a:rPr lang="it-IT" sz="2800" dirty="0">
                <a:latin typeface="Garamond" panose="02020404030301010803" pitchFamily="18" charset="0"/>
              </a:rPr>
              <a:t>Partecipazione alle catene globali del valore (GVC)</a:t>
            </a:r>
            <a:br>
              <a:rPr lang="it-IT" sz="2800" dirty="0">
                <a:latin typeface="Garamond" panose="02020404030301010803" pitchFamily="18" charset="0"/>
              </a:rPr>
            </a:br>
            <a:r>
              <a:rPr lang="it-IT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Globalizzazione della produzione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683568" y="1484784"/>
            <a:ext cx="80648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Le </a:t>
            </a:r>
            <a:r>
              <a:rPr lang="en-GB" sz="2400" dirty="0" err="1"/>
              <a:t>imprese</a:t>
            </a:r>
            <a:r>
              <a:rPr lang="en-GB" sz="2400" dirty="0"/>
              <a:t> </a:t>
            </a:r>
            <a:r>
              <a:rPr lang="en-GB" sz="2400" dirty="0" err="1"/>
              <a:t>importano</a:t>
            </a:r>
            <a:r>
              <a:rPr lang="en-GB" sz="2400" dirty="0"/>
              <a:t> </a:t>
            </a:r>
            <a:r>
              <a:rPr lang="en-GB" sz="2400" dirty="0" err="1"/>
              <a:t>beni</a:t>
            </a:r>
            <a:r>
              <a:rPr lang="en-GB" sz="2400" dirty="0"/>
              <a:t> e </a:t>
            </a:r>
            <a:r>
              <a:rPr lang="en-GB" sz="2400" dirty="0" err="1"/>
              <a:t>servizi</a:t>
            </a:r>
            <a:r>
              <a:rPr lang="en-GB" sz="2400" dirty="0"/>
              <a:t> da diverse </a:t>
            </a:r>
            <a:r>
              <a:rPr lang="en-GB" sz="2400" dirty="0" err="1"/>
              <a:t>località</a:t>
            </a:r>
            <a:r>
              <a:rPr lang="en-GB" sz="2400" dirty="0"/>
              <a:t> per </a:t>
            </a:r>
            <a:r>
              <a:rPr lang="en-GB" sz="2400" dirty="0" err="1"/>
              <a:t>capitalizzare</a:t>
            </a:r>
            <a:r>
              <a:rPr lang="en-GB" sz="2400" dirty="0"/>
              <a:t> le </a:t>
            </a:r>
            <a:r>
              <a:rPr lang="en-GB" sz="2400" dirty="0" err="1"/>
              <a:t>differenze</a:t>
            </a:r>
            <a:r>
              <a:rPr lang="en-GB" sz="2400" dirty="0"/>
              <a:t> </a:t>
            </a:r>
            <a:r>
              <a:rPr lang="en-GB" sz="2400" dirty="0" err="1"/>
              <a:t>nazionali</a:t>
            </a:r>
            <a:r>
              <a:rPr lang="en-GB" sz="2400" dirty="0"/>
              <a:t> </a:t>
            </a:r>
            <a:r>
              <a:rPr lang="en-GB" sz="2400" dirty="0" err="1"/>
              <a:t>nei</a:t>
            </a:r>
            <a:r>
              <a:rPr lang="en-GB" sz="2400" dirty="0"/>
              <a:t> </a:t>
            </a:r>
            <a:r>
              <a:rPr lang="en-GB" sz="2400" dirty="0" err="1"/>
              <a:t>costi</a:t>
            </a:r>
            <a:r>
              <a:rPr lang="en-GB" sz="2400" dirty="0"/>
              <a:t> e </a:t>
            </a:r>
            <a:r>
              <a:rPr lang="en-GB" sz="2400" dirty="0" err="1"/>
              <a:t>nella</a:t>
            </a:r>
            <a:r>
              <a:rPr lang="en-GB" sz="2400" dirty="0"/>
              <a:t> </a:t>
            </a:r>
            <a:r>
              <a:rPr lang="en-GB" sz="2400" dirty="0" err="1"/>
              <a:t>tipologia</a:t>
            </a:r>
            <a:r>
              <a:rPr lang="en-GB" sz="2400" dirty="0"/>
              <a:t> </a:t>
            </a:r>
            <a:r>
              <a:rPr lang="en-GB" sz="2400" dirty="0" err="1"/>
              <a:t>dei</a:t>
            </a:r>
            <a:r>
              <a:rPr lang="en-GB" sz="2400" dirty="0"/>
              <a:t> </a:t>
            </a:r>
            <a:r>
              <a:rPr lang="en-GB" sz="2400" dirty="0" err="1"/>
              <a:t>fattori</a:t>
            </a:r>
            <a:r>
              <a:rPr lang="en-GB" sz="2400" dirty="0"/>
              <a:t> </a:t>
            </a:r>
            <a:r>
              <a:rPr lang="en-GB" sz="2400" dirty="0" err="1"/>
              <a:t>della</a:t>
            </a:r>
            <a:r>
              <a:rPr lang="en-GB" sz="2400" dirty="0"/>
              <a:t> </a:t>
            </a:r>
            <a:r>
              <a:rPr lang="en-GB" sz="2400" dirty="0" err="1"/>
              <a:t>produzione</a:t>
            </a:r>
            <a:r>
              <a:rPr lang="en-GB" sz="2400" dirty="0"/>
              <a:t> (terra, </a:t>
            </a:r>
            <a:r>
              <a:rPr lang="en-GB" sz="2400" dirty="0" err="1"/>
              <a:t>lavoro</a:t>
            </a:r>
            <a:r>
              <a:rPr lang="en-GB" sz="2400" dirty="0"/>
              <a:t>, </a:t>
            </a:r>
            <a:r>
              <a:rPr lang="en-GB" sz="2400" dirty="0" err="1"/>
              <a:t>energia</a:t>
            </a:r>
            <a:r>
              <a:rPr lang="en-GB" sz="2400" dirty="0"/>
              <a:t> e </a:t>
            </a:r>
            <a:r>
              <a:rPr lang="en-GB" sz="2400" dirty="0" err="1"/>
              <a:t>capitale</a:t>
            </a:r>
            <a:r>
              <a:rPr lang="en-GB" sz="2400" dirty="0"/>
              <a:t>)</a:t>
            </a:r>
          </a:p>
          <a:p>
            <a:r>
              <a:rPr lang="en-GB" sz="2400" dirty="0"/>
              <a:t> </a:t>
            </a:r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400" dirty="0"/>
              <a:t>Le </a:t>
            </a:r>
            <a:r>
              <a:rPr lang="en-GB" sz="2400" dirty="0" err="1"/>
              <a:t>imprese</a:t>
            </a:r>
            <a:r>
              <a:rPr lang="en-GB" sz="2400" dirty="0"/>
              <a:t> in </a:t>
            </a:r>
            <a:r>
              <a:rPr lang="en-GB" sz="2400" dirty="0" err="1"/>
              <a:t>questo</a:t>
            </a:r>
            <a:r>
              <a:rPr lang="en-GB" sz="2400" dirty="0"/>
              <a:t> modo </a:t>
            </a:r>
            <a:r>
              <a:rPr lang="en-GB" sz="2400" dirty="0" err="1"/>
              <a:t>possono</a:t>
            </a:r>
            <a:r>
              <a:rPr lang="en-GB" sz="2400" dirty="0"/>
              <a:t>:</a:t>
            </a:r>
          </a:p>
          <a:p>
            <a:pPr marL="457200" indent="-457200">
              <a:buFont typeface="Wingdings"/>
              <a:buChar char="Ø"/>
            </a:pPr>
            <a:r>
              <a:rPr lang="en-GB" sz="2400" dirty="0" err="1"/>
              <a:t>abbassare</a:t>
            </a:r>
            <a:r>
              <a:rPr lang="en-GB" sz="2400" dirty="0"/>
              <a:t> la </a:t>
            </a:r>
            <a:r>
              <a:rPr lang="en-GB" sz="2400" dirty="0" err="1"/>
              <a:t>struttura</a:t>
            </a:r>
            <a:r>
              <a:rPr lang="en-GB" sz="2400" dirty="0"/>
              <a:t> </a:t>
            </a:r>
            <a:r>
              <a:rPr lang="en-GB" sz="2400" dirty="0" err="1"/>
              <a:t>dei</a:t>
            </a:r>
            <a:r>
              <a:rPr lang="en-GB" sz="2400" dirty="0"/>
              <a:t> </a:t>
            </a:r>
            <a:r>
              <a:rPr lang="en-GB" sz="2400" dirty="0" err="1"/>
              <a:t>costi</a:t>
            </a:r>
            <a:endParaRPr lang="en-GB" sz="2400" dirty="0"/>
          </a:p>
          <a:p>
            <a:pPr marL="457200" indent="-457200">
              <a:buFont typeface="Wingdings"/>
              <a:buChar char="Ø"/>
            </a:pPr>
            <a:r>
              <a:rPr lang="en-GB" sz="2400" dirty="0" err="1"/>
              <a:t>migliorare</a:t>
            </a:r>
            <a:r>
              <a:rPr lang="en-GB" sz="2400" dirty="0"/>
              <a:t> </a:t>
            </a:r>
            <a:r>
              <a:rPr lang="en-GB" sz="2400" dirty="0" err="1"/>
              <a:t>l’offerta</a:t>
            </a:r>
            <a:r>
              <a:rPr lang="en-GB" sz="2400" dirty="0"/>
              <a:t> </a:t>
            </a:r>
            <a:r>
              <a:rPr lang="en-GB" sz="2400" dirty="0" err="1"/>
              <a:t>dei</a:t>
            </a:r>
            <a:r>
              <a:rPr lang="en-GB" sz="2400" dirty="0"/>
              <a:t> </a:t>
            </a:r>
            <a:r>
              <a:rPr lang="en-GB" sz="2400" dirty="0" err="1"/>
              <a:t>loro</a:t>
            </a:r>
            <a:r>
              <a:rPr lang="en-GB" sz="2400" dirty="0"/>
              <a:t> </a:t>
            </a:r>
            <a:r>
              <a:rPr lang="en-GB" sz="2400" dirty="0" err="1"/>
              <a:t>prodotti</a:t>
            </a:r>
            <a:r>
              <a:rPr lang="en-GB" sz="2400" dirty="0"/>
              <a:t> </a:t>
            </a:r>
            <a:r>
              <a:rPr lang="en-GB" sz="2400" dirty="0" err="1"/>
              <a:t>nei</a:t>
            </a:r>
            <a:r>
              <a:rPr lang="en-GB" sz="2400" dirty="0"/>
              <a:t> </a:t>
            </a:r>
            <a:r>
              <a:rPr lang="en-GB" sz="2400" dirty="0" err="1"/>
              <a:t>mercati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755624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Perchè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paesi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commerciano</a:t>
            </a:r>
            <a:r>
              <a:rPr lang="en-US" dirty="0">
                <a:solidFill>
                  <a:srgbClr val="FF0000"/>
                </a:solidFill>
              </a:rPr>
              <a:t>?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dirty="0"/>
              <a:t>Le teorie sulle determinanti del commercio appartengono a due categorie.</a:t>
            </a:r>
          </a:p>
          <a:p>
            <a:r>
              <a:rPr lang="it-IT" dirty="0"/>
              <a:t>Le </a:t>
            </a:r>
            <a:r>
              <a:rPr lang="it-IT" dirty="0">
                <a:solidFill>
                  <a:srgbClr val="FF0000"/>
                </a:solidFill>
              </a:rPr>
              <a:t>differenze</a:t>
            </a:r>
            <a:r>
              <a:rPr lang="it-IT" dirty="0"/>
              <a:t> (tra territori) nelle dotazioni relative di lavoro, capitale fisico, risorse naturali e tecnologie creano ragioni di scambio (vantaggi produttivi) per i paesi</a:t>
            </a:r>
          </a:p>
          <a:p>
            <a:r>
              <a:rPr lang="it-IT" dirty="0"/>
              <a:t>Le </a:t>
            </a:r>
            <a:r>
              <a:rPr lang="it-IT" dirty="0">
                <a:solidFill>
                  <a:srgbClr val="FF0000"/>
                </a:solidFill>
              </a:rPr>
              <a:t>economie di scala</a:t>
            </a:r>
            <a:r>
              <a:rPr lang="it-IT" dirty="0"/>
              <a:t> (“più grande è più efficiente”) creano vantaggi produttivi per i paesi</a:t>
            </a:r>
          </a:p>
          <a:p>
            <a:pPr marL="0" indent="0">
              <a:buNone/>
            </a:pPr>
            <a:r>
              <a:rPr lang="it-IT" dirty="0"/>
              <a:t>La </a:t>
            </a:r>
            <a:r>
              <a:rPr lang="it-IT" b="1" dirty="0">
                <a:solidFill>
                  <a:srgbClr val="002060"/>
                </a:solidFill>
              </a:rPr>
              <a:t>prima categoria </a:t>
            </a:r>
            <a:r>
              <a:rPr lang="it-IT" dirty="0"/>
              <a:t>di teorie ha come concetto di base dell’analisi  il </a:t>
            </a:r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vantaggio comparato (</a:t>
            </a:r>
            <a:r>
              <a:rPr lang="it-IT" b="1" dirty="0" err="1">
                <a:solidFill>
                  <a:schemeClr val="accent4">
                    <a:lumMod val="50000"/>
                  </a:schemeClr>
                </a:solidFill>
              </a:rPr>
              <a:t>cap</a:t>
            </a:r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 3-5)</a:t>
            </a:r>
            <a:r>
              <a:rPr lang="it-IT" dirty="0"/>
              <a:t>.</a:t>
            </a:r>
          </a:p>
          <a:p>
            <a:pPr marL="0" indent="0">
              <a:buNone/>
            </a:pPr>
            <a:r>
              <a:rPr lang="it-IT" dirty="0"/>
              <a:t>La </a:t>
            </a:r>
            <a:r>
              <a:rPr lang="it-IT" b="1" dirty="0">
                <a:solidFill>
                  <a:srgbClr val="002060"/>
                </a:solidFill>
              </a:rPr>
              <a:t>seconda categoria </a:t>
            </a:r>
            <a:r>
              <a:rPr lang="it-IT" dirty="0"/>
              <a:t>porta a spostare </a:t>
            </a:r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l’attenzione</a:t>
            </a:r>
            <a:r>
              <a:rPr lang="it-IT" dirty="0"/>
              <a:t> dai paesi alle </a:t>
            </a:r>
            <a:r>
              <a:rPr lang="it-IT" dirty="0">
                <a:solidFill>
                  <a:srgbClr val="FF0000"/>
                </a:solidFill>
              </a:rPr>
              <a:t>IMPRESE. Le multinazionali (</a:t>
            </a:r>
            <a:r>
              <a:rPr lang="it-IT" dirty="0" err="1">
                <a:solidFill>
                  <a:srgbClr val="FF0000"/>
                </a:solidFill>
              </a:rPr>
              <a:t>MNCs</a:t>
            </a:r>
            <a:r>
              <a:rPr lang="it-IT" dirty="0">
                <a:solidFill>
                  <a:srgbClr val="FF0000"/>
                </a:solidFill>
              </a:rPr>
              <a:t>) </a:t>
            </a:r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(</a:t>
            </a:r>
            <a:r>
              <a:rPr lang="it-IT" b="1" dirty="0" err="1">
                <a:solidFill>
                  <a:schemeClr val="accent4">
                    <a:lumMod val="50000"/>
                  </a:schemeClr>
                </a:solidFill>
              </a:rPr>
              <a:t>cap</a:t>
            </a:r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 7-8)</a:t>
            </a:r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61208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400" dirty="0">
                <a:solidFill>
                  <a:srgbClr val="FF0000"/>
                </a:solidFill>
                <a:latin typeface="Garamond" pitchFamily="18" charset="0"/>
              </a:rPr>
              <a:t>1960 – oggi</a:t>
            </a:r>
            <a:br>
              <a:rPr lang="it-IT" sz="2400" dirty="0">
                <a:solidFill>
                  <a:srgbClr val="FF0000"/>
                </a:solidFill>
                <a:latin typeface="Garamond" pitchFamily="18" charset="0"/>
              </a:rPr>
            </a:br>
            <a:r>
              <a:rPr lang="it-IT" sz="2400" dirty="0">
                <a:solidFill>
                  <a:srgbClr val="FF0000"/>
                </a:solidFill>
                <a:latin typeface="Garamond" pitchFamily="18" charset="0"/>
              </a:rPr>
              <a:t>5. </a:t>
            </a:r>
            <a:r>
              <a:rPr lang="it-IT" sz="2400" dirty="0">
                <a:latin typeface="Garamond" panose="02020404030301010803" pitchFamily="18" charset="0"/>
              </a:rPr>
              <a:t>Partecipazione alle catene globali del valore (GVC)</a:t>
            </a:r>
            <a:br>
              <a:rPr lang="it-IT" sz="2400" dirty="0">
                <a:latin typeface="Garamond" panose="02020404030301010803" pitchFamily="18" charset="0"/>
              </a:rPr>
            </a:br>
            <a:r>
              <a:rPr lang="it-IT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Globalizzazione della produzione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Una </a:t>
            </a:r>
            <a:r>
              <a:rPr lang="en-GB" sz="2400" dirty="0" err="1"/>
              <a:t>modalità</a:t>
            </a:r>
            <a:r>
              <a:rPr lang="en-GB" sz="2400" dirty="0"/>
              <a:t> per </a:t>
            </a:r>
            <a:r>
              <a:rPr lang="en-GB" sz="2400" dirty="0" err="1"/>
              <a:t>internazionalizzare</a:t>
            </a:r>
            <a:r>
              <a:rPr lang="en-GB" sz="2400" dirty="0"/>
              <a:t> la </a:t>
            </a:r>
            <a:r>
              <a:rPr lang="en-GB" sz="2400" dirty="0" err="1"/>
              <a:t>produzione</a:t>
            </a:r>
            <a:r>
              <a:rPr lang="en-GB" sz="2400" dirty="0"/>
              <a:t> è </a:t>
            </a:r>
            <a:r>
              <a:rPr lang="en-GB" sz="2400" dirty="0" err="1"/>
              <a:t>l’investimento</a:t>
            </a:r>
            <a:r>
              <a:rPr lang="en-GB" sz="2400" dirty="0"/>
              <a:t> </a:t>
            </a:r>
            <a:r>
              <a:rPr lang="en-GB" sz="2400" dirty="0" err="1"/>
              <a:t>diretto</a:t>
            </a:r>
            <a:r>
              <a:rPr lang="en-GB" sz="2400" dirty="0"/>
              <a:t> </a:t>
            </a:r>
            <a:r>
              <a:rPr lang="en-GB" sz="2400" dirty="0" err="1"/>
              <a:t>all’estero</a:t>
            </a:r>
            <a:r>
              <a:rPr lang="en-GB" sz="2400" dirty="0"/>
              <a:t> (FDI). </a:t>
            </a:r>
            <a:r>
              <a:rPr lang="en-GB" sz="2400" dirty="0" err="1"/>
              <a:t>Negli</a:t>
            </a:r>
            <a:r>
              <a:rPr lang="en-GB" sz="2400" dirty="0"/>
              <a:t> </a:t>
            </a:r>
            <a:r>
              <a:rPr lang="en-GB" sz="2400" dirty="0" err="1"/>
              <a:t>ultimi</a:t>
            </a:r>
            <a:r>
              <a:rPr lang="en-GB" sz="2400" dirty="0"/>
              <a:t> 30 </a:t>
            </a:r>
            <a:r>
              <a:rPr lang="en-GB" sz="2400" dirty="0" err="1"/>
              <a:t>anni</a:t>
            </a:r>
            <a:r>
              <a:rPr lang="en-GB" sz="2400" dirty="0"/>
              <a:t> è </a:t>
            </a:r>
            <a:r>
              <a:rPr lang="en-GB" sz="2400" dirty="0" err="1"/>
              <a:t>cresciuto</a:t>
            </a:r>
            <a:r>
              <a:rPr lang="en-GB" sz="2400" dirty="0"/>
              <a:t> </a:t>
            </a:r>
            <a:r>
              <a:rPr lang="en-GB" sz="2400" dirty="0" err="1"/>
              <a:t>molto</a:t>
            </a:r>
            <a:r>
              <a:rPr lang="en-GB" sz="2400" dirty="0"/>
              <a:t>. </a:t>
            </a:r>
          </a:p>
          <a:p>
            <a:pPr marL="0" indent="0">
              <a:buNone/>
            </a:pPr>
            <a:r>
              <a:rPr lang="en-GB" sz="2400" dirty="0" err="1"/>
              <a:t>Anche</a:t>
            </a:r>
            <a:r>
              <a:rPr lang="en-GB" sz="2400" dirty="0"/>
              <a:t> se </a:t>
            </a:r>
            <a:r>
              <a:rPr lang="en-GB" sz="2400" dirty="0" err="1"/>
              <a:t>si</a:t>
            </a:r>
            <a:r>
              <a:rPr lang="en-GB" sz="2400" dirty="0"/>
              <a:t> </a:t>
            </a:r>
            <a:r>
              <a:rPr lang="en-GB" sz="2400" dirty="0" err="1"/>
              <a:t>tratta</a:t>
            </a:r>
            <a:r>
              <a:rPr lang="en-GB" sz="2400" dirty="0"/>
              <a:t> di </a:t>
            </a:r>
            <a:r>
              <a:rPr lang="en-GB" sz="2400" dirty="0" err="1"/>
              <a:t>investimenti</a:t>
            </a:r>
            <a:r>
              <a:rPr lang="en-GB" sz="2400" dirty="0"/>
              <a:t> </a:t>
            </a:r>
            <a:r>
              <a:rPr lang="en-GB" sz="2400" dirty="0" err="1"/>
              <a:t>molto</a:t>
            </a:r>
            <a:r>
              <a:rPr lang="en-GB" sz="2400" dirty="0"/>
              <a:t> </a:t>
            </a:r>
            <a:r>
              <a:rPr lang="en-GB" sz="2400" dirty="0" err="1"/>
              <a:t>volatili</a:t>
            </a:r>
            <a:endParaRPr lang="en-GB" sz="24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01008"/>
            <a:ext cx="7401663" cy="323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2289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7E2D2C-E220-41E4-885D-2FB2271BA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Richard Baldwin</a:t>
            </a:r>
            <a:br>
              <a:rPr lang="it-IT" sz="2400" dirty="0">
                <a:solidFill>
                  <a:srgbClr val="FF0000"/>
                </a:solidFill>
              </a:rPr>
            </a:br>
            <a:r>
              <a:rPr lang="it-IT" sz="2400" dirty="0">
                <a:solidFill>
                  <a:srgbClr val="FF0000"/>
                </a:solidFill>
                <a:hlinkClick r:id="rId2"/>
              </a:rPr>
              <a:t>https://www.youtube.com/watch?v=Op1bOgVpK88</a:t>
            </a:r>
            <a:br>
              <a:rPr lang="it-IT" sz="2400" dirty="0">
                <a:solidFill>
                  <a:srgbClr val="FF0000"/>
                </a:solidFill>
              </a:rPr>
            </a:br>
            <a:r>
              <a:rPr lang="it-IT" sz="2400" dirty="0">
                <a:solidFill>
                  <a:srgbClr val="FF0000"/>
                </a:solidFill>
              </a:rPr>
              <a:t>from minute 4.45 to 13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886AFAE-9811-4F7A-8E0A-77805A51C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5" y="1916832"/>
            <a:ext cx="9103265" cy="4909137"/>
          </a:xfrm>
        </p:spPr>
      </p:pic>
    </p:spTree>
    <p:extLst>
      <p:ext uri="{BB962C8B-B14F-4D97-AF65-F5344CB8AC3E}">
        <p14:creationId xmlns:p14="http://schemas.microsoft.com/office/powerpoint/2010/main" val="14552167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BD79BC-B937-4305-A79B-6226C9798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https://jackblun.github.io/Globalinc/html/fig_1980.html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97EE78C-29AC-4F82-8BA6-61DE46A02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84680"/>
            <a:ext cx="8229600" cy="4157003"/>
          </a:xfrm>
        </p:spPr>
      </p:pic>
    </p:spTree>
    <p:extLst>
      <p:ext uri="{BB962C8B-B14F-4D97-AF65-F5344CB8AC3E}">
        <p14:creationId xmlns:p14="http://schemas.microsoft.com/office/powerpoint/2010/main" val="26789654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D16AA6-D2D3-4B6A-A741-7BCE01858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La GRANDE questione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0FEEAD-66F9-4F5E-BE97-EAF71A769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485740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it-IT" dirty="0"/>
              <a:t>La globalizzazione ha permesso la riduzione della diseguaglianza tra paesi. Anzi è stato il più grande sradicamento della povertà mai avvenuto.</a:t>
            </a:r>
            <a:br>
              <a:rPr lang="it-IT" dirty="0"/>
            </a:br>
            <a:br>
              <a:rPr lang="it-IT" dirty="0"/>
            </a:br>
            <a:r>
              <a:rPr lang="it-IT" dirty="0"/>
              <a:t>La globalizzazione ha favorito l’incremento della diseguaglianza dentro le economie.</a:t>
            </a:r>
          </a:p>
          <a:p>
            <a:pPr marL="0" indent="0">
              <a:buNone/>
            </a:pPr>
            <a:br>
              <a:rPr lang="it-IT" dirty="0"/>
            </a:br>
            <a:r>
              <a:rPr lang="it-IT" dirty="0"/>
              <a:t>Valenza differente se ad aumentare è la diseguaglianza di un paese che vede aumentare di molto la propria ricchezza (BRICS) o se aumenta in un paese industrializzato (nostre economie).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Negli USA, UK e altri paesi…….E’ AUMENTATA molto! </a:t>
            </a:r>
            <a:br>
              <a:rPr lang="it-IT" dirty="0"/>
            </a:br>
            <a:r>
              <a:rPr lang="it-IT" dirty="0"/>
              <a:t>(Saez e </a:t>
            </a:r>
            <a:r>
              <a:rPr lang="it-IT" dirty="0" err="1"/>
              <a:t>Piketty</a:t>
            </a:r>
            <a:r>
              <a:rPr lang="it-IT" dirty="0"/>
              <a:t>) I fattori sono diversi. Riforme fiscali.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rgbClr val="FF0000"/>
                </a:solidFill>
              </a:rPr>
              <a:t>PS. Italia e la Sardegna hanno altri problemi (crescita molto bassa da 20 anni).</a:t>
            </a:r>
          </a:p>
        </p:txBody>
      </p:sp>
    </p:spTree>
    <p:extLst>
      <p:ext uri="{BB962C8B-B14F-4D97-AF65-F5344CB8AC3E}">
        <p14:creationId xmlns:p14="http://schemas.microsoft.com/office/powerpoint/2010/main" val="41205033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5C88C5-ECCA-46EC-A76C-77627342C3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154559"/>
          </a:xfrm>
        </p:spPr>
        <p:txBody>
          <a:bodyPr>
            <a:normAutofit fontScale="90000"/>
          </a:bodyPr>
          <a:lstStyle/>
          <a:p>
            <a:r>
              <a:rPr lang="en-GB" dirty="0"/>
              <a:t>Long history of globalisation in short</a:t>
            </a:r>
            <a:br>
              <a:rPr lang="en-GB" dirty="0"/>
            </a:br>
            <a:r>
              <a:rPr lang="en-GB" dirty="0"/>
              <a:t>Richard Baldwin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GB" dirty="0"/>
              <a:t>Introduction to the four phases (HLDC)</a:t>
            </a:r>
          </a:p>
        </p:txBody>
      </p:sp>
    </p:spTree>
    <p:extLst>
      <p:ext uri="{BB962C8B-B14F-4D97-AF65-F5344CB8AC3E}">
        <p14:creationId xmlns:p14="http://schemas.microsoft.com/office/powerpoint/2010/main" val="1174607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F4AD2FF8-F920-4D87-AF6D-C3E66241C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52" y="661870"/>
            <a:ext cx="4055648" cy="6196129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6736A2C1-DFC3-4302-A384-A47D4CEF2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855" y="661870"/>
            <a:ext cx="3938327" cy="619613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19B8EF2-9CF5-4738-A4C6-5881AE29C8BD}"/>
              </a:ext>
            </a:extLst>
          </p:cNvPr>
          <p:cNvSpPr txBox="1"/>
          <p:nvPr/>
        </p:nvSpPr>
        <p:spPr>
          <a:xfrm>
            <a:off x="1115616" y="116632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4"/>
              </a:rPr>
              <a:t>https://www.mulino.it/isbn/9788815278104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595655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Organising principle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D95B3C-98EE-4DCD-A96F-D509FF847D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Use definition of trade</a:t>
            </a:r>
          </a:p>
          <a:p>
            <a:pPr lvl="1"/>
            <a:r>
              <a:rPr lang="en-GB" dirty="0"/>
              <a:t>Trade is what happens when consumption occurs in a different place than production.</a:t>
            </a:r>
          </a:p>
          <a:p>
            <a:pPr lvl="2"/>
            <a:r>
              <a:rPr lang="en-GB" dirty="0"/>
              <a:t>Trade = “Made here, sold there”</a:t>
            </a:r>
          </a:p>
          <a:p>
            <a:r>
              <a:rPr lang="en-GB" dirty="0"/>
              <a:t>i.e. Trade happens when consumption and production are spatially unbundled. </a:t>
            </a:r>
          </a:p>
          <a:p>
            <a:r>
              <a:rPr lang="en-GB" dirty="0"/>
              <a:t>Keep track of production and consumption locations.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61733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 dirty="0"/>
              <a:t>Summary: Four phases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319367" y="1658296"/>
          <a:ext cx="6300634" cy="441061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156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GB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PHASE TRANSITION: Climate</a:t>
                      </a:r>
                      <a:endParaRPr kumimoji="0" lang="en-GB" sz="15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spcAft>
                          <a:spcPts val="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en-GB" sz="1400" u="sng" dirty="0">
                          <a:effectLst/>
                        </a:rPr>
                        <a:t>Phase 1: Humanising the globe</a:t>
                      </a:r>
                      <a:r>
                        <a:rPr lang="en-GB" sz="1400" dirty="0">
                          <a:effectLst/>
                        </a:rPr>
                        <a:t>; </a:t>
                      </a:r>
                      <a:r>
                        <a:rPr lang="en-GB" sz="1400" b="1" dirty="0">
                          <a:effectLst/>
                        </a:rPr>
                        <a:t>(185 of 200 millennia).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</a:p>
                    <a:p>
                      <a:pPr marL="285750" lvl="0" indent="-285750" algn="l" defTabSz="914400" rtl="0" eaLnBrk="1" latinLnBrk="0" hangingPunct="1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Consumption moves to production.</a:t>
                      </a:r>
                    </a:p>
                    <a:p>
                      <a:pPr marL="285750" lvl="0" indent="-285750" algn="l" defTabSz="914400" rtl="0" eaLnBrk="1" latinLnBrk="0" hangingPunct="1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Trade is an exotic phenomenon.</a:t>
                      </a:r>
                    </a:p>
                    <a:p>
                      <a:pPr marL="285750" lvl="0" indent="-285750" algn="l" defTabSz="914400" rtl="0" eaLnBrk="1" latinLnBrk="0" hangingPunct="1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endParaRPr lang="en-GB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buFontTx/>
                        <a:buNone/>
                      </a:pP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829">
                <a:tc>
                  <a:txBody>
                    <a:bodyPr/>
                    <a:lstStyle/>
                    <a:p>
                      <a:pPr marL="0" lvl="0" indent="0" algn="r">
                        <a:spcAft>
                          <a:spcPts val="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en-GB" sz="1500" b="1" u="none" dirty="0">
                          <a:solidFill>
                            <a:srgbClr val="0000FF"/>
                          </a:solidFill>
                          <a:effectLst/>
                        </a:rPr>
                        <a:t>PHASE TRANSITION: </a:t>
                      </a:r>
                      <a:r>
                        <a:rPr kumimoji="0" lang="en-GB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Climate </a:t>
                      </a:r>
                      <a:r>
                        <a:rPr kumimoji="0" lang="en-GB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</a:t>
                      </a:r>
                      <a:r>
                        <a:rPr kumimoji="0" lang="en-GB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500" b="1" u="none" dirty="0">
                          <a:solidFill>
                            <a:srgbClr val="0000FF"/>
                          </a:solidFill>
                          <a:effectLst/>
                        </a:rPr>
                        <a:t>Agricultural</a:t>
                      </a:r>
                      <a:r>
                        <a:rPr lang="en-GB" sz="1500" b="1" u="none" baseline="0" dirty="0">
                          <a:solidFill>
                            <a:srgbClr val="0000FF"/>
                          </a:solidFill>
                          <a:effectLst/>
                        </a:rPr>
                        <a:t> Revolution</a:t>
                      </a:r>
                      <a:endParaRPr lang="en-GB" sz="1500" b="1" u="none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lvl="0" indent="0">
                        <a:spcAft>
                          <a:spcPts val="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en-GB" sz="1400" u="sng" dirty="0">
                          <a:effectLst/>
                        </a:rPr>
                        <a:t>Phase 2: Localising world economy</a:t>
                      </a:r>
                      <a:r>
                        <a:rPr lang="en-GB" sz="1400" dirty="0">
                          <a:effectLst/>
                        </a:rPr>
                        <a:t>  </a:t>
                      </a:r>
                      <a:r>
                        <a:rPr lang="en-GB" sz="1400" b="1" dirty="0">
                          <a:effectLst/>
                        </a:rPr>
                        <a:t>(12,000BCE - 1820)</a:t>
                      </a:r>
                      <a:r>
                        <a:rPr lang="en-GB" sz="1400" dirty="0">
                          <a:effectLst/>
                        </a:rPr>
                        <a:t>.</a:t>
                      </a:r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dirty="0">
                          <a:effectLst/>
                        </a:rPr>
                        <a:t>‘1</a:t>
                      </a:r>
                      <a:r>
                        <a:rPr lang="en-GB" sz="1400" baseline="30000" dirty="0">
                          <a:effectLst/>
                        </a:rPr>
                        <a:t>st</a:t>
                      </a:r>
                      <a:r>
                        <a:rPr lang="en-GB" sz="1400" dirty="0">
                          <a:effectLst/>
                        </a:rPr>
                        <a:t> bundling’; Production moved to consumers.</a:t>
                      </a:r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dirty="0">
                          <a:effectLst/>
                        </a:rPr>
                        <a:t>Trade is regular, but an exotic phenomenon</a:t>
                      </a:r>
                      <a:r>
                        <a:rPr lang="en-GB" sz="1200" dirty="0">
                          <a:effectLst/>
                        </a:rPr>
                        <a:t>.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buFontTx/>
                        <a:buNone/>
                      </a:pP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en-GB" sz="1500" b="1" u="none" dirty="0">
                          <a:solidFill>
                            <a:srgbClr val="0000FF"/>
                          </a:solidFill>
                          <a:effectLst/>
                        </a:rPr>
                        <a:t>PHASE TRANSITION: Steam </a:t>
                      </a:r>
                      <a:r>
                        <a:rPr lang="en-GB" sz="1500" b="1" u="none" baseline="0" dirty="0">
                          <a:solidFill>
                            <a:srgbClr val="0000FF"/>
                          </a:solidFill>
                          <a:effectLst/>
                        </a:rPr>
                        <a:t>Revolution</a:t>
                      </a:r>
                      <a:endParaRPr lang="en-GB" sz="1500" u="sng" dirty="0">
                        <a:effectLst/>
                      </a:endParaRPr>
                    </a:p>
                    <a:p>
                      <a:pPr marL="0" lvl="0" indent="0">
                        <a:spcAft>
                          <a:spcPts val="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en-GB" sz="1400" u="sng" dirty="0">
                          <a:effectLst/>
                        </a:rPr>
                        <a:t>Phase 3: Rise of trade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b="1" dirty="0">
                          <a:effectLst/>
                        </a:rPr>
                        <a:t>(1820 - 1990)</a:t>
                      </a:r>
                      <a:r>
                        <a:rPr lang="en-GB" sz="1400" dirty="0">
                          <a:effectLst/>
                        </a:rPr>
                        <a:t>.</a:t>
                      </a:r>
                      <a:endParaRPr lang="en-GB" sz="1400" u="none" dirty="0">
                        <a:effectLst/>
                      </a:endParaRPr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dirty="0">
                          <a:effectLst/>
                        </a:rPr>
                        <a:t>‘1</a:t>
                      </a:r>
                      <a:r>
                        <a:rPr lang="en-GB" sz="1400" baseline="30000" dirty="0">
                          <a:effectLst/>
                        </a:rPr>
                        <a:t>st</a:t>
                      </a:r>
                      <a:r>
                        <a:rPr lang="en-GB" sz="1400" dirty="0">
                          <a:effectLst/>
                        </a:rPr>
                        <a:t> unbundling’; Production &amp; consumption unbundling.</a:t>
                      </a:r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dirty="0">
                          <a:effectLst/>
                        </a:rPr>
                        <a:t>Modern globalisation starts</a:t>
                      </a:r>
                      <a:r>
                        <a:rPr lang="en-GB" sz="1200" dirty="0">
                          <a:effectLst/>
                        </a:rPr>
                        <a:t>. </a:t>
                      </a:r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buFontTx/>
                        <a:buNone/>
                      </a:pP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4187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GB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PHASE TRANSITION: ITC Revolution</a:t>
                      </a:r>
                      <a:endParaRPr kumimoji="0" lang="en-GB" sz="15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 algn="l" defTabSz="914400" rtl="0" eaLnBrk="1" latinLnBrk="0" hangingPunct="1">
                        <a:spcAft>
                          <a:spcPts val="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en-GB" sz="140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Phase 4: Rise of North-South offshoring</a:t>
                      </a:r>
                      <a:r>
                        <a:rPr lang="en-GB" sz="14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b="1" dirty="0">
                          <a:effectLst/>
                        </a:rPr>
                        <a:t>(1990 - Now)</a:t>
                      </a:r>
                      <a:r>
                        <a:rPr lang="en-GB" sz="1400" dirty="0">
                          <a:effectLst/>
                        </a:rPr>
                        <a:t>.</a:t>
                      </a:r>
                      <a:endParaRPr lang="en-GB" sz="1400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 algn="l" defTabSz="914400" rtl="0" eaLnBrk="1" latinLnBrk="0" hangingPunct="1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‘2</a:t>
                      </a:r>
                      <a:r>
                        <a:rPr lang="en-GB" sz="14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nd</a:t>
                      </a: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unbundling’</a:t>
                      </a:r>
                    </a:p>
                    <a:p>
                      <a:pPr marL="285750" lvl="0" indent="-285750" algn="l" defTabSz="914400" rtl="0" eaLnBrk="1" latinLnBrk="0" hangingPunct="1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Production stages unbundling internationally</a:t>
                      </a:r>
                      <a:r>
                        <a:rPr lang="en-GB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buFontTx/>
                        <a:buNone/>
                      </a:pP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1" r="26202" b="11"/>
          <a:stretch/>
        </p:blipFill>
        <p:spPr bwMode="auto">
          <a:xfrm>
            <a:off x="6014611" y="1739858"/>
            <a:ext cx="1397759" cy="81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610" y="2927819"/>
            <a:ext cx="1447660" cy="81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610" y="4060596"/>
            <a:ext cx="1447660" cy="810000"/>
          </a:xfrm>
          <a:prstGeom prst="rect">
            <a:avLst/>
          </a:prstGeom>
          <a:noFill/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6" t="7507" r="10929" b="11241"/>
          <a:stretch/>
        </p:blipFill>
        <p:spPr bwMode="auto">
          <a:xfrm>
            <a:off x="6119656" y="5079610"/>
            <a:ext cx="1342613" cy="81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43000" y="1303274"/>
            <a:ext cx="68580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50" b="1" i="1" dirty="0">
                <a:solidFill>
                  <a:srgbClr val="0000FF"/>
                </a:solidFill>
              </a:rPr>
              <a:t>Define phases by definition of trade: Goods produced in one place consumed in another.</a:t>
            </a:r>
          </a:p>
        </p:txBody>
      </p:sp>
    </p:spTree>
    <p:extLst>
      <p:ext uri="{BB962C8B-B14F-4D97-AF65-F5344CB8AC3E}">
        <p14:creationId xmlns:p14="http://schemas.microsoft.com/office/powerpoint/2010/main" val="21024395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 dirty="0"/>
              <a:t>Summary: Four phases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319367" y="1658296"/>
          <a:ext cx="6300634" cy="441061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156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GB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PHASE TRANSITION: Climate</a:t>
                      </a:r>
                      <a:endParaRPr kumimoji="0" lang="en-GB" sz="15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spcAft>
                          <a:spcPts val="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en-GB" sz="1400" u="sng" dirty="0">
                          <a:effectLst/>
                        </a:rPr>
                        <a:t>Phase 1: Humanising the globe</a:t>
                      </a:r>
                      <a:r>
                        <a:rPr lang="en-GB" sz="1400" dirty="0">
                          <a:effectLst/>
                        </a:rPr>
                        <a:t>; </a:t>
                      </a:r>
                      <a:r>
                        <a:rPr lang="en-GB" sz="1400" b="1" dirty="0">
                          <a:effectLst/>
                        </a:rPr>
                        <a:t>(185 of 200 millennia).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</a:p>
                    <a:p>
                      <a:pPr marL="285750" lvl="0" indent="-285750" algn="l" defTabSz="914400" rtl="0" eaLnBrk="1" latinLnBrk="0" hangingPunct="1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Consumption moves to production.</a:t>
                      </a:r>
                    </a:p>
                    <a:p>
                      <a:pPr marL="285750" lvl="0" indent="-285750" algn="l" defTabSz="914400" rtl="0" eaLnBrk="1" latinLnBrk="0" hangingPunct="1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Trade is an exotic phenomenon.</a:t>
                      </a:r>
                    </a:p>
                    <a:p>
                      <a:pPr marL="285750" lvl="0" indent="-285750" algn="l" defTabSz="914400" rtl="0" eaLnBrk="1" latinLnBrk="0" hangingPunct="1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endParaRPr lang="en-GB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buFontTx/>
                        <a:buNone/>
                      </a:pP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829">
                <a:tc>
                  <a:txBody>
                    <a:bodyPr/>
                    <a:lstStyle/>
                    <a:p>
                      <a:pPr marL="0" lvl="0" indent="0" algn="r">
                        <a:spcAft>
                          <a:spcPts val="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en-GB" sz="1500" b="1" u="none" dirty="0">
                          <a:solidFill>
                            <a:srgbClr val="0000FF"/>
                          </a:solidFill>
                          <a:effectLst/>
                        </a:rPr>
                        <a:t>PHASE TRANSITION: </a:t>
                      </a:r>
                      <a:r>
                        <a:rPr kumimoji="0" lang="en-GB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Climate </a:t>
                      </a:r>
                      <a:r>
                        <a:rPr kumimoji="0" lang="en-GB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</a:t>
                      </a:r>
                      <a:r>
                        <a:rPr kumimoji="0" lang="en-GB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500" b="1" u="none" dirty="0">
                          <a:solidFill>
                            <a:srgbClr val="0000FF"/>
                          </a:solidFill>
                          <a:effectLst/>
                        </a:rPr>
                        <a:t>Agricultural</a:t>
                      </a:r>
                      <a:r>
                        <a:rPr lang="en-GB" sz="1500" b="1" u="none" baseline="0" dirty="0">
                          <a:solidFill>
                            <a:srgbClr val="0000FF"/>
                          </a:solidFill>
                          <a:effectLst/>
                        </a:rPr>
                        <a:t> Revolution</a:t>
                      </a:r>
                      <a:endParaRPr lang="en-GB" sz="1500" b="1" u="none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lvl="0" indent="0">
                        <a:spcAft>
                          <a:spcPts val="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en-GB" sz="1400" u="sng" dirty="0">
                          <a:effectLst/>
                        </a:rPr>
                        <a:t>Phase 2: Localising world economy</a:t>
                      </a:r>
                      <a:r>
                        <a:rPr lang="en-GB" sz="1400" dirty="0">
                          <a:effectLst/>
                        </a:rPr>
                        <a:t>  </a:t>
                      </a:r>
                      <a:r>
                        <a:rPr lang="en-GB" sz="1400" b="1" dirty="0">
                          <a:effectLst/>
                        </a:rPr>
                        <a:t>(12,000BCE - 1820)</a:t>
                      </a:r>
                      <a:r>
                        <a:rPr lang="en-GB" sz="1400" dirty="0">
                          <a:effectLst/>
                        </a:rPr>
                        <a:t>.</a:t>
                      </a:r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dirty="0">
                          <a:effectLst/>
                        </a:rPr>
                        <a:t>‘1</a:t>
                      </a:r>
                      <a:r>
                        <a:rPr lang="en-GB" sz="1400" baseline="30000" dirty="0">
                          <a:effectLst/>
                        </a:rPr>
                        <a:t>st</a:t>
                      </a:r>
                      <a:r>
                        <a:rPr lang="en-GB" sz="1400" dirty="0">
                          <a:effectLst/>
                        </a:rPr>
                        <a:t> bundling’; Production moved to consumers.</a:t>
                      </a:r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dirty="0">
                          <a:effectLst/>
                        </a:rPr>
                        <a:t>Trade is regular, but an exotic phenomenon</a:t>
                      </a:r>
                      <a:r>
                        <a:rPr lang="en-GB" sz="1200" dirty="0">
                          <a:effectLst/>
                        </a:rPr>
                        <a:t>.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buFontTx/>
                        <a:buNone/>
                      </a:pP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en-GB" sz="1500" b="1" u="none" dirty="0">
                          <a:solidFill>
                            <a:srgbClr val="0000FF"/>
                          </a:solidFill>
                          <a:effectLst/>
                        </a:rPr>
                        <a:t>PHASE TRANSITION: Steam </a:t>
                      </a:r>
                      <a:r>
                        <a:rPr lang="en-GB" sz="1500" b="1" u="none" baseline="0" dirty="0">
                          <a:solidFill>
                            <a:srgbClr val="0000FF"/>
                          </a:solidFill>
                          <a:effectLst/>
                        </a:rPr>
                        <a:t>Revolution</a:t>
                      </a:r>
                      <a:endParaRPr lang="en-GB" sz="1500" u="sng" dirty="0">
                        <a:effectLst/>
                      </a:endParaRPr>
                    </a:p>
                    <a:p>
                      <a:pPr marL="0" lvl="0" indent="0">
                        <a:spcAft>
                          <a:spcPts val="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en-GB" sz="1400" u="sng" dirty="0">
                          <a:effectLst/>
                        </a:rPr>
                        <a:t>Phase 3: Rise of trade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b="1" dirty="0">
                          <a:effectLst/>
                        </a:rPr>
                        <a:t>(1820 - 1990)</a:t>
                      </a:r>
                      <a:r>
                        <a:rPr lang="en-GB" sz="1400" dirty="0">
                          <a:effectLst/>
                        </a:rPr>
                        <a:t>.</a:t>
                      </a:r>
                      <a:endParaRPr lang="en-GB" sz="1400" u="none" dirty="0">
                        <a:effectLst/>
                      </a:endParaRPr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dirty="0">
                          <a:effectLst/>
                        </a:rPr>
                        <a:t>‘1</a:t>
                      </a:r>
                      <a:r>
                        <a:rPr lang="en-GB" sz="1400" baseline="30000" dirty="0">
                          <a:effectLst/>
                        </a:rPr>
                        <a:t>st</a:t>
                      </a:r>
                      <a:r>
                        <a:rPr lang="en-GB" sz="1400" dirty="0">
                          <a:effectLst/>
                        </a:rPr>
                        <a:t> unbundling’; Production &amp; consumption unbundling.</a:t>
                      </a:r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dirty="0">
                          <a:effectLst/>
                        </a:rPr>
                        <a:t>Modern globalisation starts</a:t>
                      </a:r>
                      <a:r>
                        <a:rPr lang="en-GB" sz="1200" dirty="0">
                          <a:effectLst/>
                        </a:rPr>
                        <a:t>. </a:t>
                      </a:r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buFontTx/>
                        <a:buNone/>
                      </a:pP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4187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GB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PHASE TRANSITION: ITC Revolution</a:t>
                      </a:r>
                      <a:endParaRPr kumimoji="0" lang="en-GB" sz="15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 algn="l" defTabSz="914400" rtl="0" eaLnBrk="1" latinLnBrk="0" hangingPunct="1">
                        <a:spcAft>
                          <a:spcPts val="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en-GB" sz="140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Phase 4: Rise of North-South offshoring</a:t>
                      </a:r>
                      <a:r>
                        <a:rPr lang="en-GB" sz="140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b="1" dirty="0">
                          <a:effectLst/>
                        </a:rPr>
                        <a:t>(1990 - Now)</a:t>
                      </a:r>
                      <a:r>
                        <a:rPr lang="en-GB" sz="1400" dirty="0">
                          <a:effectLst/>
                        </a:rPr>
                        <a:t>.</a:t>
                      </a:r>
                      <a:endParaRPr lang="en-GB" sz="1400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 algn="l" defTabSz="914400" rtl="0" eaLnBrk="1" latinLnBrk="0" hangingPunct="1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‘2</a:t>
                      </a:r>
                      <a:r>
                        <a:rPr lang="en-GB" sz="14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nd</a:t>
                      </a: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unbundling’</a:t>
                      </a:r>
                    </a:p>
                    <a:p>
                      <a:pPr marL="285750" lvl="0" indent="-285750" algn="l" defTabSz="914400" rtl="0" eaLnBrk="1" latinLnBrk="0" hangingPunct="1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Production stages unbundling internationally</a:t>
                      </a:r>
                      <a:r>
                        <a:rPr lang="en-GB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buFontTx/>
                        <a:buNone/>
                      </a:pP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1" r="26202" b="11"/>
          <a:stretch/>
        </p:blipFill>
        <p:spPr bwMode="auto">
          <a:xfrm>
            <a:off x="6014611" y="1739858"/>
            <a:ext cx="1397759" cy="81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610" y="2927819"/>
            <a:ext cx="1447660" cy="81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610" y="4060596"/>
            <a:ext cx="1447660" cy="810000"/>
          </a:xfrm>
          <a:prstGeom prst="rect">
            <a:avLst/>
          </a:prstGeom>
          <a:noFill/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6" t="7507" r="10929" b="11241"/>
          <a:stretch/>
        </p:blipFill>
        <p:spPr bwMode="auto">
          <a:xfrm>
            <a:off x="6119656" y="5079610"/>
            <a:ext cx="1342613" cy="81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43000" y="1303274"/>
            <a:ext cx="68580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50" b="1" i="1" dirty="0">
                <a:solidFill>
                  <a:srgbClr val="0000FF"/>
                </a:solidFill>
              </a:rPr>
              <a:t>Define phases by definition of trade: Goods produced in one place consumed in another.</a:t>
            </a:r>
          </a:p>
        </p:txBody>
      </p:sp>
    </p:spTree>
    <p:extLst>
      <p:ext uri="{BB962C8B-B14F-4D97-AF65-F5344CB8AC3E}">
        <p14:creationId xmlns:p14="http://schemas.microsoft.com/office/powerpoint/2010/main" val="3429567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C65997-FE65-4E3A-AECE-7F78E17FA6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Historical narrative for Phase One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8E602A8-CF48-4929-88F3-18BB97636EC2}"/>
              </a:ext>
            </a:extLst>
          </p:cNvPr>
          <p:cNvSpPr txBox="1">
            <a:spLocks/>
          </p:cNvSpPr>
          <p:nvPr/>
        </p:nvSpPr>
        <p:spPr>
          <a:xfrm>
            <a:off x="1417441" y="1859756"/>
            <a:ext cx="6251972" cy="300038"/>
          </a:xfrm>
          <a:prstGeom prst="rect">
            <a:avLst/>
          </a:prstGeom>
        </p:spPr>
        <p:txBody>
          <a:bodyPr vert="horz" lIns="68580" tIns="34290" rIns="68580" bIns="3429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en-US" sz="2700"/>
              <a:t>Dates of earliest continuous settlement based on contemporary DNA.</a:t>
            </a:r>
            <a:endParaRPr lang="en-GB" sz="270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522D73F-7A7B-4DED-AEA6-6063D99E3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848" y="4142989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35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3CE0085-F3E9-413E-8D19-12EB7395FB23}"/>
              </a:ext>
            </a:extLst>
          </p:cNvPr>
          <p:cNvGrpSpPr/>
          <p:nvPr/>
        </p:nvGrpSpPr>
        <p:grpSpPr>
          <a:xfrm>
            <a:off x="1486262" y="2547877"/>
            <a:ext cx="5687720" cy="2296829"/>
            <a:chOff x="202970" y="1950721"/>
            <a:chExt cx="4320000" cy="144000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529BDFB-8581-4010-A2EB-48AB5A7F0BC2}"/>
                </a:ext>
              </a:extLst>
            </p:cNvPr>
            <p:cNvGrpSpPr/>
            <p:nvPr/>
          </p:nvGrpSpPr>
          <p:grpSpPr>
            <a:xfrm>
              <a:off x="202970" y="1950721"/>
              <a:ext cx="4320000" cy="1440001"/>
              <a:chOff x="202970" y="1950720"/>
              <a:chExt cx="4320000" cy="1849120"/>
            </a:xfrm>
          </p:grpSpPr>
          <p:pic>
            <p:nvPicPr>
              <p:cNvPr id="10" name="Picture 2" descr="http://upload.wikimedia.org/wikipedia/commons/thumb/5/58/Hellerick_triaxial_boreal_projection.svg/2000px-Hellerick_triaxial_boreal_projection.svg.png">
                <a:extLst>
                  <a:ext uri="{FF2B5EF4-FFF2-40B4-BE49-F238E27FC236}">
                    <a16:creationId xmlns:a16="http://schemas.microsoft.com/office/drawing/2014/main" id="{3C345826-5267-4007-9F05-A8E6585E64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888" b="18309"/>
              <a:stretch/>
            </p:blipFill>
            <p:spPr bwMode="auto">
              <a:xfrm>
                <a:off x="202970" y="1950720"/>
                <a:ext cx="4320000" cy="1849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5C154045-92B3-42A9-9F83-D81EFE2B27D2}"/>
                  </a:ext>
                </a:extLst>
              </p:cNvPr>
              <p:cNvSpPr/>
              <p:nvPr/>
            </p:nvSpPr>
            <p:spPr>
              <a:xfrm>
                <a:off x="2654192" y="3177421"/>
                <a:ext cx="374973" cy="24465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27000" tIns="27000" rIns="27000" bIns="27000" rtlCol="0" anchor="ctr">
                <a:spAutoFit/>
              </a:bodyPr>
              <a:lstStyle/>
              <a:p>
                <a:pPr algn="ctr"/>
                <a:r>
                  <a:rPr lang="en-GB" sz="1050" dirty="0">
                    <a:solidFill>
                      <a:schemeClr val="tx1"/>
                    </a:solidFill>
                    <a:latin typeface="Baskerville Old Face" panose="02020602080505020303" pitchFamily="18" charset="0"/>
                    <a:cs typeface="Times New Roman" panose="02020603050405020304" pitchFamily="18" charset="0"/>
                  </a:rPr>
                  <a:t>70-50</a:t>
                </a: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254B0464-5762-4E25-96DC-CF36130C6182}"/>
                  </a:ext>
                </a:extLst>
              </p:cNvPr>
              <p:cNvSpPr/>
              <p:nvPr/>
            </p:nvSpPr>
            <p:spPr>
              <a:xfrm>
                <a:off x="3225800" y="3025358"/>
                <a:ext cx="1297170" cy="54877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GB" sz="1050" dirty="0">
                    <a:solidFill>
                      <a:schemeClr val="tx1"/>
                    </a:solidFill>
                    <a:latin typeface="Baskerville Old Face" panose="02020602080505020303" pitchFamily="18" charset="0"/>
                    <a:cs typeface="Times New Roman" panose="02020603050405020304" pitchFamily="18" charset="0"/>
                  </a:rPr>
                  <a:t>Estimated earliest human presence, 1000s of years ago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A5687E58-DBB4-4767-B805-A1ABE60F17CE}"/>
                  </a:ext>
                </a:extLst>
              </p:cNvPr>
              <p:cNvSpPr/>
              <p:nvPr/>
            </p:nvSpPr>
            <p:spPr>
              <a:xfrm>
                <a:off x="2259214" y="3431806"/>
                <a:ext cx="268824" cy="24465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27000" tIns="27000" rIns="27000" bIns="27000" rtlCol="0" anchor="ctr">
                <a:spAutoFit/>
              </a:bodyPr>
              <a:lstStyle/>
              <a:p>
                <a:pPr algn="ctr"/>
                <a:r>
                  <a:rPr lang="en-GB" sz="1050" dirty="0">
                    <a:solidFill>
                      <a:schemeClr val="tx1"/>
                    </a:solidFill>
                    <a:latin typeface="Baskerville Old Face" panose="02020602080505020303" pitchFamily="18" charset="0"/>
                    <a:cs typeface="Times New Roman" panose="02020603050405020304" pitchFamily="18" charset="0"/>
                  </a:rPr>
                  <a:t>200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865DE7E-B7D1-4914-9B60-64F1995A9AD0}"/>
                  </a:ext>
                </a:extLst>
              </p:cNvPr>
              <p:cNvSpPr/>
              <p:nvPr/>
            </p:nvSpPr>
            <p:spPr>
              <a:xfrm>
                <a:off x="3967291" y="2057975"/>
                <a:ext cx="198628" cy="24465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27000" tIns="27000" rIns="27000" bIns="27000" rtlCol="0" anchor="ctr">
                <a:spAutoFit/>
              </a:bodyPr>
              <a:lstStyle/>
              <a:p>
                <a:pPr algn="ctr"/>
                <a:r>
                  <a:rPr lang="en-GB" sz="1050" dirty="0">
                    <a:solidFill>
                      <a:schemeClr val="tx1"/>
                    </a:solidFill>
                    <a:latin typeface="Baskerville Old Face" panose="02020602080505020303" pitchFamily="18" charset="0"/>
                    <a:cs typeface="Times New Roman" panose="02020603050405020304" pitchFamily="18" charset="0"/>
                  </a:rPr>
                  <a:t>50</a:t>
                </a: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83CC6730-3A77-4D9A-A4ED-F24711890112}"/>
                  </a:ext>
                </a:extLst>
              </p:cNvPr>
              <p:cNvSpPr/>
              <p:nvPr/>
            </p:nvSpPr>
            <p:spPr>
              <a:xfrm>
                <a:off x="2742363" y="2202321"/>
                <a:ext cx="198628" cy="24465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27000" tIns="27000" rIns="27000" bIns="27000" rtlCol="0" anchor="ctr">
                <a:spAutoFit/>
              </a:bodyPr>
              <a:lstStyle/>
              <a:p>
                <a:pPr algn="ctr"/>
                <a:r>
                  <a:rPr lang="en-GB" sz="1050" dirty="0">
                    <a:solidFill>
                      <a:schemeClr val="tx1"/>
                    </a:solidFill>
                    <a:latin typeface="Baskerville Old Face" panose="02020602080505020303" pitchFamily="18" charset="0"/>
                    <a:cs typeface="Times New Roman" panose="02020603050405020304" pitchFamily="18" charset="0"/>
                  </a:rPr>
                  <a:t>40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4C639D4-26DF-4FE1-BB49-3556F5F9A8F9}"/>
                  </a:ext>
                </a:extLst>
              </p:cNvPr>
              <p:cNvSpPr/>
              <p:nvPr/>
            </p:nvSpPr>
            <p:spPr>
              <a:xfrm>
                <a:off x="1568293" y="2057975"/>
                <a:ext cx="374973" cy="24465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27000" tIns="27000" rIns="27000" bIns="27000" rtlCol="0" anchor="ctr">
                <a:spAutoFit/>
              </a:bodyPr>
              <a:lstStyle/>
              <a:p>
                <a:pPr algn="ctr"/>
                <a:r>
                  <a:rPr lang="en-GB" sz="1050" dirty="0">
                    <a:solidFill>
                      <a:schemeClr val="tx1"/>
                    </a:solidFill>
                    <a:latin typeface="Baskerville Old Face" panose="02020602080505020303" pitchFamily="18" charset="0"/>
                    <a:cs typeface="Times New Roman" panose="02020603050405020304" pitchFamily="18" charset="0"/>
                  </a:rPr>
                  <a:t>20-15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8928B6A-6769-4D56-A8CC-B361A70B1C3F}"/>
                  </a:ext>
                </a:extLst>
              </p:cNvPr>
              <p:cNvSpPr/>
              <p:nvPr/>
            </p:nvSpPr>
            <p:spPr>
              <a:xfrm>
                <a:off x="532859" y="2376603"/>
                <a:ext cx="374973" cy="24465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27000" tIns="27000" rIns="27000" bIns="27000" rtlCol="0" anchor="ctr">
                <a:spAutoFit/>
              </a:bodyPr>
              <a:lstStyle/>
              <a:p>
                <a:pPr algn="ctr"/>
                <a:r>
                  <a:rPr lang="en-GB" sz="1050" dirty="0">
                    <a:solidFill>
                      <a:schemeClr val="tx1"/>
                    </a:solidFill>
                    <a:latin typeface="Baskerville Old Face" panose="02020602080505020303" pitchFamily="18" charset="0"/>
                    <a:cs typeface="Times New Roman" panose="02020603050405020304" pitchFamily="18" charset="0"/>
                  </a:rPr>
                  <a:t>15-12</a:t>
                </a: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C2208DD-9861-48FD-9FE2-9371D919136C}"/>
                </a:ext>
              </a:extLst>
            </p:cNvPr>
            <p:cNvSpPr/>
            <p:nvPr/>
          </p:nvSpPr>
          <p:spPr>
            <a:xfrm>
              <a:off x="1969784" y="2697785"/>
              <a:ext cx="316735" cy="14245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en-GB" sz="1050" dirty="0">
                  <a:solidFill>
                    <a:schemeClr val="tx1"/>
                  </a:solidFill>
                  <a:latin typeface="Baskerville Old Face" panose="02020602080505020303" pitchFamily="18" charset="0"/>
                  <a:cs typeface="Times New Roman" panose="02020603050405020304" pitchFamily="18" charset="0"/>
                </a:rPr>
                <a:t>50-30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68D597C-A111-4F8B-9E09-E579ED0C788A}"/>
              </a:ext>
            </a:extLst>
          </p:cNvPr>
          <p:cNvSpPr/>
          <p:nvPr/>
        </p:nvSpPr>
        <p:spPr>
          <a:xfrm>
            <a:off x="1815117" y="5206689"/>
            <a:ext cx="572153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en-GB" sz="1350" dirty="0">
                <a:latin typeface="Calibri" panose="020F0502020204030204" pitchFamily="34" charset="0"/>
                <a:ea typeface="Calibri" panose="020F0502020204030204" pitchFamily="34" charset="0"/>
              </a:rPr>
              <a:t>FOR PHASE I: GREAT interactive web site for humanisation, mouse animated, </a:t>
            </a:r>
            <a:r>
              <a:rPr lang="en-GB" sz="135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https://legacy.calacademy.org//human-odyssey/map/</a:t>
            </a:r>
            <a:endParaRPr lang="en-GB" sz="135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8222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49492-19AE-4B1B-9E10-2EADDC4FA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Humanising rest of the world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D5B47E-9A5F-4F75-AA6D-0949CCDB2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578" y="1533988"/>
            <a:ext cx="7347489" cy="610790"/>
          </a:xfrm>
          <a:solidFill>
            <a:schemeClr val="bg1">
              <a:lumMod val="85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GB" dirty="0"/>
              <a:t>During last ‘glacial maximum’ humans cross to North America, spread to South America by 8k years ago – globe is humanised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5191B2-EC0C-4834-8565-FA0F12312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24" b="7709"/>
          <a:stretch/>
        </p:blipFill>
        <p:spPr>
          <a:xfrm>
            <a:off x="108871" y="2144778"/>
            <a:ext cx="7283196" cy="385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677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NB: Trade was rare: Example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2126857" y="3106341"/>
            <a:ext cx="4904574" cy="2714625"/>
          </a:xfrm>
        </p:spPr>
      </p:pic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Obsidian (volcanic glass) from Turkey found its way to the Fertile Crescent around 8000 BCE.</a:t>
            </a:r>
          </a:p>
          <a:p>
            <a:r>
              <a:rPr lang="en-GB" dirty="0"/>
              <a:t>Farming clusters linked in chain-like fashion, forming long-distance routes of exchange, circulating (for instance) obsidian in exchange for sea-shells</a:t>
            </a:r>
          </a:p>
        </p:txBody>
      </p:sp>
    </p:spTree>
    <p:extLst>
      <p:ext uri="{BB962C8B-B14F-4D97-AF65-F5344CB8AC3E}">
        <p14:creationId xmlns:p14="http://schemas.microsoft.com/office/powerpoint/2010/main" val="22808406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anchor="t">
            <a:normAutofit/>
          </a:bodyPr>
          <a:lstStyle/>
          <a:p>
            <a:r>
              <a:rPr lang="en-GB" b="1" dirty="0"/>
              <a:t>Phase 2: Localising humans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01DA60-0600-4999-B132-0AE55B52C7A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Agriculture allowed production to be brought to consumption</a:t>
            </a:r>
          </a:p>
          <a:p>
            <a:pPr lvl="1"/>
            <a:r>
              <a:rPr lang="en-GB" dirty="0"/>
              <a:t>The ‘bundling’ of production and consumption.</a:t>
            </a:r>
          </a:p>
          <a:p>
            <a:r>
              <a:rPr lang="en-GB" dirty="0"/>
              <a:t>This ‘localised’ human economy</a:t>
            </a:r>
          </a:p>
          <a:p>
            <a:r>
              <a:rPr lang="en-GB" dirty="0"/>
              <a:t>This allowed the rise of advanced civilisations</a:t>
            </a:r>
          </a:p>
          <a:p>
            <a:endParaRPr lang="en-GB" dirty="0"/>
          </a:p>
        </p:txBody>
      </p:sp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5E691FBA-2296-4086-8723-1FDAA2425F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789"/>
          <a:stretch/>
        </p:blipFill>
        <p:spPr>
          <a:xfrm>
            <a:off x="446603" y="1748299"/>
            <a:ext cx="3764862" cy="26593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16409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Details: Not just Fertile Crescent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GB" dirty="0"/>
              <a:t>Shaded areas of domestication of plants &amp; animals.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239069" y="2703910"/>
            <a:ext cx="8389504" cy="282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798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Result: Production bundles with consumption</a:t>
            </a:r>
            <a:endParaRPr lang="en-GB" dirty="0"/>
          </a:p>
        </p:txBody>
      </p:sp>
      <p:pic>
        <p:nvPicPr>
          <p:cNvPr id="13" name="Content Placeholder 3"/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1375886" y="3249216"/>
            <a:ext cx="6406515" cy="2428875"/>
          </a:xfrm>
        </p:spPr>
      </p:pic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Permanent villages mean production comes to consumption (first time in human history).</a:t>
            </a:r>
          </a:p>
          <a:p>
            <a:r>
              <a:rPr lang="en-GB" dirty="0"/>
              <a:t>River valleys allow continuous settlement (annual flooding solves problem of soil exhaustion)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426129" y="4343981"/>
            <a:ext cx="6356273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11194" y="4260731"/>
            <a:ext cx="8739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30</a:t>
            </a:r>
            <a:r>
              <a:rPr lang="en-GB" sz="1350" baseline="30000" dirty="0"/>
              <a:t>o</a:t>
            </a:r>
            <a:r>
              <a:rPr lang="en-GB" sz="1350" dirty="0"/>
              <a:t> North</a:t>
            </a:r>
          </a:p>
        </p:txBody>
      </p:sp>
    </p:spTree>
    <p:extLst>
      <p:ext uri="{BB962C8B-B14F-4D97-AF65-F5344CB8AC3E}">
        <p14:creationId xmlns:p14="http://schemas.microsoft.com/office/powerpoint/2010/main" val="11726511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 2 in three stages</a:t>
            </a:r>
            <a:endParaRPr lang="en-GB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439466" y="1741386"/>
          <a:ext cx="6290187" cy="378655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789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0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950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en-GB" sz="2400" dirty="0"/>
                        <a:t>Rise of Asia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en-GB" sz="2400" dirty="0"/>
                        <a:t>- (12,000 BCE up to 200 BCE);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endParaRPr lang="en-GB" sz="2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buFontTx/>
                        <a:buNone/>
                      </a:pP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50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en-GB" sz="2400" dirty="0"/>
                        <a:t>Eurasian Integration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en-GB" sz="2400" dirty="0"/>
                        <a:t>- (200 BCE to 1350 CE);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endParaRPr lang="en-GB" sz="2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buFontTx/>
                        <a:buNone/>
                      </a:pP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1520052"/>
                  </a:ext>
                </a:extLst>
              </a:tr>
              <a:tr h="11964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en-GB" sz="2400" dirty="0"/>
                        <a:t>Rise of Europe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en-GB" sz="2400" dirty="0"/>
                        <a:t>- (1350 CE to 1850 CE).</a:t>
                      </a:r>
                    </a:p>
                    <a:p>
                      <a:pPr marL="0" lvl="0" indent="0" algn="l">
                        <a:spcAft>
                          <a:spcPts val="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buFontTx/>
                        <a:buNone/>
                      </a:pP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2" t="10611" r="2707"/>
          <a:stretch/>
        </p:blipFill>
        <p:spPr>
          <a:xfrm>
            <a:off x="5259315" y="1741386"/>
            <a:ext cx="1846336" cy="12056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315" y="3034405"/>
            <a:ext cx="1855861" cy="1136462"/>
          </a:xfrm>
          <a:prstGeom prst="rect">
            <a:avLst/>
          </a:prstGeom>
        </p:spPr>
      </p:pic>
      <p:pic>
        <p:nvPicPr>
          <p:cNvPr id="13" name="Picture 6" descr="http://cuwhist.files.wordpress.com/2014/01/scarrac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" t="4157" r="6371" b="14414"/>
          <a:stretch/>
        </p:blipFill>
        <p:spPr bwMode="auto">
          <a:xfrm>
            <a:off x="5259315" y="4258235"/>
            <a:ext cx="1869058" cy="1269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13EF979-FF9F-47B6-9E33-972AC71DE8A3}"/>
              </a:ext>
            </a:extLst>
          </p:cNvPr>
          <p:cNvSpPr/>
          <p:nvPr/>
        </p:nvSpPr>
        <p:spPr>
          <a:xfrm>
            <a:off x="756769" y="2509474"/>
            <a:ext cx="2649059" cy="41549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tabLst>
                <a:tab pos="342900" algn="l"/>
              </a:tabLst>
              <a:defRPr/>
            </a:pPr>
            <a:r>
              <a:rPr lang="en-GB" sz="2100" dirty="0">
                <a:solidFill>
                  <a:srgbClr val="2D2DFF"/>
                </a:solidFill>
              </a:rPr>
              <a:t>Break: Silk Road opens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893F1C-7C63-41E4-95CD-3F28E628C62D}"/>
              </a:ext>
            </a:extLst>
          </p:cNvPr>
          <p:cNvSpPr/>
          <p:nvPr/>
        </p:nvSpPr>
        <p:spPr>
          <a:xfrm>
            <a:off x="756768" y="3865820"/>
            <a:ext cx="2228880" cy="41549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tabLst>
                <a:tab pos="342900" algn="l"/>
              </a:tabLst>
            </a:pPr>
            <a:r>
              <a:rPr lang="en-GB" sz="2100" dirty="0">
                <a:solidFill>
                  <a:srgbClr val="2D2D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Break: Black Death</a:t>
            </a:r>
          </a:p>
        </p:txBody>
      </p:sp>
    </p:spTree>
    <p:extLst>
      <p:ext uri="{BB962C8B-B14F-4D97-AF65-F5344CB8AC3E}">
        <p14:creationId xmlns:p14="http://schemas.microsoft.com/office/powerpoint/2010/main" val="3029205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Documents\Lezioni\International Economics _ Manageriale\Slides mie\OECD_Globaliz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39"/>
            <a:ext cx="8496944" cy="635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3971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43000" y="857250"/>
            <a:ext cx="6248400" cy="809625"/>
          </a:xfrm>
        </p:spPr>
        <p:txBody>
          <a:bodyPr>
            <a:noAutofit/>
          </a:bodyPr>
          <a:lstStyle/>
          <a:p>
            <a:r>
              <a:rPr lang="en-GB" sz="3600" dirty="0"/>
              <a:t>Economic geography for 2 millennia (500 BCE to 1500 CE)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2153101" y="3232176"/>
            <a:ext cx="4852086" cy="2714625"/>
          </a:xfrm>
        </p:spPr>
      </p:pic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1333893" y="1812285"/>
            <a:ext cx="6490355" cy="1362808"/>
          </a:xfrm>
        </p:spPr>
        <p:txBody>
          <a:bodyPr>
            <a:normAutofit fontScale="55000" lnSpcReduction="20000"/>
          </a:bodyPr>
          <a:lstStyle/>
          <a:p>
            <a:r>
              <a:rPr lang="en-GB" dirty="0"/>
              <a:t>Asia/Egypt dominate global economy.</a:t>
            </a:r>
          </a:p>
          <a:p>
            <a:r>
              <a:rPr lang="en-GB" dirty="0"/>
              <a:t>By 500 BCE, 4 clusters spread &amp; western 3 become adjacent.</a:t>
            </a:r>
          </a:p>
          <a:p>
            <a:pPr lvl="1"/>
            <a:r>
              <a:rPr lang="en-GB" dirty="0"/>
              <a:t>Basic pattern of global production/consumption for next 2,000 years  (-500 to +1500).</a:t>
            </a:r>
          </a:p>
        </p:txBody>
      </p:sp>
      <p:sp>
        <p:nvSpPr>
          <p:cNvPr id="18" name="Content Placeholder 16"/>
          <p:cNvSpPr txBox="1">
            <a:spLocks/>
          </p:cNvSpPr>
          <p:nvPr/>
        </p:nvSpPr>
        <p:spPr>
          <a:xfrm>
            <a:off x="1411460" y="5231272"/>
            <a:ext cx="6491288" cy="46363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2306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World dominance of Asia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Asia (Mesopotamia, Egypt, India, China) dominated world economy up to 1820 CE. </a:t>
            </a:r>
          </a:p>
          <a:p>
            <a:r>
              <a:rPr lang="en-GB" dirty="0"/>
              <a:t>Per capita income close to subsistence levels almost everywhere; growth = more people, not higher incomes. </a:t>
            </a:r>
          </a:p>
          <a:p>
            <a:pPr marL="342900" lvl="1" indent="0">
              <a:buNone/>
            </a:pPr>
            <a:r>
              <a:rPr lang="en-GB" dirty="0"/>
              <a:t>=&gt; Share of world population </a:t>
            </a:r>
            <a:r>
              <a:rPr lang="en-GB" dirty="0">
                <a:sym typeface="Symbol" panose="05050102010706020507" pitchFamily="18" charset="2"/>
              </a:rPr>
              <a:t> share of world GDP.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9265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2"/>
          <p:cNvSpPr>
            <a:spLocks noGrp="1"/>
          </p:cNvSpPr>
          <p:nvPr>
            <p:ph type="title"/>
          </p:nvPr>
        </p:nvSpPr>
        <p:spPr>
          <a:xfrm>
            <a:off x="1143001" y="857251"/>
            <a:ext cx="5475515" cy="619618"/>
          </a:xfrm>
        </p:spPr>
        <p:txBody>
          <a:bodyPr>
            <a:normAutofit fontScale="90000"/>
          </a:bodyPr>
          <a:lstStyle/>
          <a:p>
            <a:r>
              <a:rPr lang="en-GB"/>
              <a:t>World shares of population &amp; GDP: Yr 1 CE</a:t>
            </a:r>
            <a:endParaRPr lang="en-GB" dirty="0"/>
          </a:p>
        </p:txBody>
      </p:sp>
      <p:pic>
        <p:nvPicPr>
          <p:cNvPr id="36" name="Content Placeholder 35"/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1758791" y="3372089"/>
            <a:ext cx="5640705" cy="2183130"/>
          </a:xfrm>
        </p:spPr>
      </p:pic>
      <p:sp>
        <p:nvSpPr>
          <p:cNvPr id="35" name="Content Placeholder 3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GB"/>
              <a:t>India &amp; China have &gt; ½ world GDP &amp; Population.</a:t>
            </a:r>
          </a:p>
          <a:p>
            <a:r>
              <a:rPr lang="en-GB"/>
              <a:t>All Europe and today’s western offshoots (US, Canada, Australia, etc.), &lt; 1/5.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71433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GB"/>
              <a:t>Another indicator of Asian dominance: Cities with over 100,000 inhabitants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3043" y="1814393"/>
            <a:ext cx="6177915" cy="3851910"/>
          </a:xfrm>
        </p:spPr>
      </p:pic>
    </p:spTree>
    <p:extLst>
      <p:ext uri="{BB962C8B-B14F-4D97-AF65-F5344CB8AC3E}">
        <p14:creationId xmlns:p14="http://schemas.microsoft.com/office/powerpoint/2010/main" val="38997864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864916"/>
            <a:ext cx="6858000" cy="898853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en-GB" sz="2800" dirty="0"/>
              <a:t>Stage 2 – ‘Silk Road’ opens</a:t>
            </a:r>
            <a:br>
              <a:rPr lang="en-GB" sz="2800" dirty="0"/>
            </a:br>
            <a:r>
              <a:rPr lang="en-GB" sz="2800" dirty="0"/>
              <a:t>Eurasian integration: 200 BCE to 1350 AD 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4217" y="1924051"/>
            <a:ext cx="6455569" cy="379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13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Silk Road by land and sea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The Silk Road trade connected the same basic production/consumption clusters for 17 centuries.</a:t>
            </a:r>
          </a:p>
          <a:p>
            <a:pPr lvl="1"/>
            <a:r>
              <a:rPr lang="en-GB" dirty="0"/>
              <a:t>East, West and South of Tibetan Plateau (Middle East, India &amp; China; secondary Southeast Asia for spices)</a:t>
            </a:r>
          </a:p>
          <a:p>
            <a:endParaRPr lang="en-GB" dirty="0"/>
          </a:p>
        </p:txBody>
      </p:sp>
      <p:pic>
        <p:nvPicPr>
          <p:cNvPr id="17" name="Content Placeholder 9"/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846" y="3340432"/>
            <a:ext cx="6044038" cy="2184254"/>
          </a:xfrm>
        </p:spPr>
      </p:pic>
    </p:spTree>
    <p:extLst>
      <p:ext uri="{BB962C8B-B14F-4D97-AF65-F5344CB8AC3E}">
        <p14:creationId xmlns:p14="http://schemas.microsoft.com/office/powerpoint/2010/main" val="201471579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Silk Road: Trade still rare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 much trade? Not much!</a:t>
            </a:r>
          </a:p>
          <a:p>
            <a:pPr lvl="1"/>
            <a:r>
              <a:rPr lang="en-GB" dirty="0"/>
              <a:t>Camel carries 400 kilograms, 3 metres long.</a:t>
            </a:r>
          </a:p>
          <a:p>
            <a:pPr lvl="1"/>
            <a:r>
              <a:rPr lang="en-GB" dirty="0"/>
              <a:t>1 kg per year for 45 million European &amp; </a:t>
            </a:r>
            <a:r>
              <a:rPr lang="en-GB" dirty="0" err="1"/>
              <a:t>MidEasterns</a:t>
            </a:r>
            <a:r>
              <a:rPr lang="en-GB" dirty="0"/>
              <a:t> -&gt; a camel train 1 km long every day (camels travel max 25 kilometres a day).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44388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en-GB" sz="3000" dirty="0"/>
              <a:t>Stage 3</a:t>
            </a:r>
            <a:br>
              <a:rPr lang="en-GB" sz="3000" dirty="0"/>
            </a:br>
            <a:r>
              <a:rPr lang="en-GB" sz="3000" dirty="0"/>
              <a:t>Rise of Europe: 1350 to 1820</a:t>
            </a:r>
          </a:p>
        </p:txBody>
      </p:sp>
      <p:pic>
        <p:nvPicPr>
          <p:cNvPr id="6" name="Picture 6" descr="http://cuwhist.files.wordpress.com/2014/01/scarrac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5411" y="2672359"/>
            <a:ext cx="2593181" cy="21359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8978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497A64-D8B4-4A36-B294-1FE1CE626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Ritornando a:</a:t>
            </a:r>
            <a:br>
              <a:rPr lang="it-IT" sz="2800" dirty="0">
                <a:solidFill>
                  <a:srgbClr val="FF0000"/>
                </a:solidFill>
              </a:rPr>
            </a:br>
            <a:r>
              <a:rPr lang="it-IT" sz="2800" dirty="0">
                <a:solidFill>
                  <a:srgbClr val="FF0000"/>
                </a:solidFill>
              </a:rPr>
              <a:t>1. processo di globalizzazione nella storia (first </a:t>
            </a:r>
            <a:r>
              <a:rPr lang="it-IT" sz="2800" dirty="0" err="1">
                <a:solidFill>
                  <a:srgbClr val="FF0000"/>
                </a:solidFill>
              </a:rPr>
              <a:t>unbundling</a:t>
            </a:r>
            <a:r>
              <a:rPr lang="it-IT" sz="2800" dirty="0">
                <a:solidFill>
                  <a:srgbClr val="FF0000"/>
                </a:solidFill>
              </a:rPr>
              <a:t>)</a:t>
            </a:r>
            <a:br>
              <a:rPr lang="it-IT" sz="2800" dirty="0">
                <a:solidFill>
                  <a:srgbClr val="FF0000"/>
                </a:solidFill>
              </a:rPr>
            </a:br>
            <a:r>
              <a:rPr lang="it-IT" sz="2800" dirty="0">
                <a:solidFill>
                  <a:srgbClr val="FF0000"/>
                </a:solidFill>
              </a:rPr>
              <a:t> 2. GVC (second </a:t>
            </a:r>
            <a:r>
              <a:rPr lang="it-IT" sz="2800" dirty="0" err="1">
                <a:solidFill>
                  <a:srgbClr val="FF0000"/>
                </a:solidFill>
              </a:rPr>
              <a:t>unbundling</a:t>
            </a:r>
            <a:r>
              <a:rPr lang="it-IT" sz="2800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2DA5394-0059-40AD-A947-9F7DDA301A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7626"/>
            <a:ext cx="7128792" cy="4842199"/>
          </a:xfrm>
        </p:spPr>
      </p:pic>
    </p:spTree>
    <p:extLst>
      <p:ext uri="{BB962C8B-B14F-4D97-AF65-F5344CB8AC3E}">
        <p14:creationId xmlns:p14="http://schemas.microsoft.com/office/powerpoint/2010/main" val="80932458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DB99A1D-C3FB-4FF7-B80A-83B696C30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6"/>
            <a:ext cx="7680783" cy="5345897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6395754-90B9-4076-A2A3-45B992CED6FB}"/>
              </a:ext>
            </a:extLst>
          </p:cNvPr>
          <p:cNvSpPr txBox="1"/>
          <p:nvPr/>
        </p:nvSpPr>
        <p:spPr>
          <a:xfrm>
            <a:off x="971600" y="404664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FF0000"/>
                </a:solidFill>
              </a:rPr>
              <a:t>First </a:t>
            </a:r>
            <a:r>
              <a:rPr lang="it-IT" sz="3600" dirty="0" err="1">
                <a:solidFill>
                  <a:srgbClr val="FF0000"/>
                </a:solidFill>
              </a:rPr>
              <a:t>unbundling</a:t>
            </a:r>
            <a:r>
              <a:rPr lang="it-IT" sz="3600" dirty="0">
                <a:solidFill>
                  <a:srgbClr val="FF0000"/>
                </a:solidFill>
              </a:rPr>
              <a:t>. Fino al 1990</a:t>
            </a:r>
          </a:p>
        </p:txBody>
      </p:sp>
    </p:spTree>
    <p:extLst>
      <p:ext uri="{BB962C8B-B14F-4D97-AF65-F5344CB8AC3E}">
        <p14:creationId xmlns:p14="http://schemas.microsoft.com/office/powerpoint/2010/main" val="1068035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Modalità di valutazione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268760"/>
            <a:ext cx="8291264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600" dirty="0">
                <a:solidFill>
                  <a:srgbClr val="002060"/>
                </a:solidFill>
              </a:rPr>
              <a:t>9 crediti, che si dividono in due moduli</a:t>
            </a:r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r>
              <a:rPr lang="it-IT" sz="1600" dirty="0"/>
              <a:t>Ad Aprile avete la </a:t>
            </a:r>
            <a:r>
              <a:rPr lang="it-IT" sz="1600" b="1" dirty="0">
                <a:solidFill>
                  <a:srgbClr val="002060"/>
                </a:solidFill>
              </a:rPr>
              <a:t>prova intermedia</a:t>
            </a:r>
          </a:p>
          <a:p>
            <a:pPr marL="0" indent="0">
              <a:buNone/>
            </a:pPr>
            <a:r>
              <a:rPr lang="it-IT" sz="1600" dirty="0">
                <a:solidFill>
                  <a:srgbClr val="FF0000"/>
                </a:solidFill>
              </a:rPr>
              <a:t>2/3 del voto finale</a:t>
            </a:r>
            <a:r>
              <a:rPr lang="it-IT" sz="1600" dirty="0"/>
              <a:t>: esame di 1h30 (scritto)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it-IT" sz="18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it-IT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it-IT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it-IT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it-IT" sz="1600" dirty="0">
                <a:solidFill>
                  <a:srgbClr val="002060"/>
                </a:solidFill>
              </a:rPr>
              <a:t>Vedremo schemi di esami: domande brevi (7 su 10); domande lunghe (2/3) e domande su presentazioni.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Presentazioni varranno 1 credito.</a:t>
            </a:r>
          </a:p>
          <a:p>
            <a:pPr marL="0" indent="0">
              <a:buNone/>
            </a:pPr>
            <a:endParaRPr lang="it-IT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it-IT" sz="1600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user\Desktop\Documents\Lezioni\Economia e Politica Internazionale\Valutazione es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89" y="2492896"/>
            <a:ext cx="7110068" cy="135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34986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7B0445-C1D4-4FDA-842E-C5B99CFBA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87" y="320510"/>
            <a:ext cx="8234313" cy="804233"/>
          </a:xfrm>
        </p:spPr>
        <p:txBody>
          <a:bodyPr>
            <a:normAutofit fontScale="90000"/>
          </a:bodyPr>
          <a:lstStyle/>
          <a:p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First </a:t>
            </a:r>
            <a:r>
              <a:rPr lang="it-IT" dirty="0" err="1">
                <a:solidFill>
                  <a:srgbClr val="FF0000"/>
                </a:solidFill>
              </a:rPr>
              <a:t>unbundling</a:t>
            </a:r>
            <a:br>
              <a:rPr lang="it-IT" dirty="0">
                <a:solidFill>
                  <a:srgbClr val="FF0000"/>
                </a:solidFill>
              </a:rPr>
            </a:b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9E4BF04-4452-4B2E-8428-AFA72590F6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93354"/>
            <a:ext cx="7128792" cy="4953339"/>
          </a:xfrm>
        </p:spPr>
      </p:pic>
    </p:spTree>
    <p:extLst>
      <p:ext uri="{BB962C8B-B14F-4D97-AF65-F5344CB8AC3E}">
        <p14:creationId xmlns:p14="http://schemas.microsoft.com/office/powerpoint/2010/main" val="14880701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EDCA9A2-C109-4060-AAE7-E66F3B4CD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21444"/>
            <a:ext cx="7848872" cy="5336500"/>
          </a:xfrm>
        </p:spPr>
      </p:pic>
    </p:spTree>
    <p:extLst>
      <p:ext uri="{BB962C8B-B14F-4D97-AF65-F5344CB8AC3E}">
        <p14:creationId xmlns:p14="http://schemas.microsoft.com/office/powerpoint/2010/main" val="100316073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D3D9434-77F6-4F8C-8B2B-706ACCB050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17" y="587486"/>
            <a:ext cx="8016931" cy="5549466"/>
          </a:xfrm>
        </p:spPr>
      </p:pic>
    </p:spTree>
    <p:extLst>
      <p:ext uri="{BB962C8B-B14F-4D97-AF65-F5344CB8AC3E}">
        <p14:creationId xmlns:p14="http://schemas.microsoft.com/office/powerpoint/2010/main" val="6914100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FC30D8-18DC-4534-B928-A401A50EE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74638"/>
            <a:ext cx="7272808" cy="706090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0000"/>
                </a:solidFill>
              </a:rPr>
              <a:t>Second </a:t>
            </a:r>
            <a:r>
              <a:rPr lang="it-IT" dirty="0" err="1">
                <a:solidFill>
                  <a:srgbClr val="FF0000"/>
                </a:solidFill>
              </a:rPr>
              <a:t>Unbundling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8576FC6-6A5D-49B5-97B2-28D6DDEF19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55570"/>
            <a:ext cx="7632848" cy="5156849"/>
          </a:xfrm>
        </p:spPr>
      </p:pic>
    </p:spTree>
    <p:extLst>
      <p:ext uri="{BB962C8B-B14F-4D97-AF65-F5344CB8AC3E}">
        <p14:creationId xmlns:p14="http://schemas.microsoft.com/office/powerpoint/2010/main" val="45876898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2D3554C-0104-45EA-AC42-40E07BA62C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1" y="692696"/>
            <a:ext cx="7933409" cy="5414575"/>
          </a:xfrm>
        </p:spPr>
      </p:pic>
    </p:spTree>
    <p:extLst>
      <p:ext uri="{BB962C8B-B14F-4D97-AF65-F5344CB8AC3E}">
        <p14:creationId xmlns:p14="http://schemas.microsoft.com/office/powerpoint/2010/main" val="73487043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2800" dirty="0">
                <a:solidFill>
                  <a:srgbClr val="FF0000"/>
                </a:solidFill>
              </a:rPr>
              <a:t>GVC</a:t>
            </a:r>
            <a:r>
              <a:rPr lang="en-GB" sz="2800" dirty="0"/>
              <a:t>: </a:t>
            </a:r>
            <a:r>
              <a:rPr lang="en-GB" sz="2800" dirty="0" err="1"/>
              <a:t>l’esempio</a:t>
            </a:r>
            <a:r>
              <a:rPr lang="en-GB" sz="2800" dirty="0"/>
              <a:t> del Boeing 787 Dreamliner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0921" t="34557" r="21822" b="26637"/>
          <a:stretch>
            <a:fillRect/>
          </a:stretch>
        </p:blipFill>
        <p:spPr>
          <a:xfrm>
            <a:off x="723900" y="1798638"/>
            <a:ext cx="7696200" cy="3260725"/>
          </a:xfrm>
        </p:spPr>
      </p:pic>
      <p:sp>
        <p:nvSpPr>
          <p:cNvPr id="4" name="TextBox 3"/>
          <p:cNvSpPr txBox="1"/>
          <p:nvPr/>
        </p:nvSpPr>
        <p:spPr>
          <a:xfrm>
            <a:off x="0" y="6237288"/>
            <a:ext cx="3132138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1050" dirty="0">
                <a:cs typeface="+mn-cs"/>
              </a:rPr>
              <a:t>Source: www.newairplane.com</a:t>
            </a:r>
          </a:p>
        </p:txBody>
      </p:sp>
      <p:cxnSp>
        <p:nvCxnSpPr>
          <p:cNvPr id="9221" name="Straight Connector 6"/>
          <p:cNvCxnSpPr>
            <a:cxnSpLocks noChangeShapeType="1"/>
          </p:cNvCxnSpPr>
          <p:nvPr/>
        </p:nvCxnSpPr>
        <p:spPr bwMode="auto">
          <a:xfrm flipV="1">
            <a:off x="6804025" y="2060575"/>
            <a:ext cx="936625" cy="1152525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9222" name="TextBox 8"/>
          <p:cNvSpPr txBox="1">
            <a:spLocks noChangeArrowheads="1"/>
          </p:cNvSpPr>
          <p:nvPr/>
        </p:nvSpPr>
        <p:spPr bwMode="auto">
          <a:xfrm>
            <a:off x="6875463" y="1773238"/>
            <a:ext cx="20637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Escape slides: Air Cruisers (USA)</a:t>
            </a:r>
          </a:p>
        </p:txBody>
      </p:sp>
      <p:cxnSp>
        <p:nvCxnSpPr>
          <p:cNvPr id="9223" name="Straight Connector 9"/>
          <p:cNvCxnSpPr>
            <a:cxnSpLocks noChangeShapeType="1"/>
            <a:stCxn id="9224" idx="3"/>
          </p:cNvCxnSpPr>
          <p:nvPr/>
        </p:nvCxnSpPr>
        <p:spPr bwMode="auto">
          <a:xfrm flipV="1">
            <a:off x="1839913" y="3789363"/>
            <a:ext cx="500062" cy="230187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9224" name="TextBox 11"/>
          <p:cNvSpPr txBox="1">
            <a:spLocks noChangeArrowheads="1"/>
          </p:cNvSpPr>
          <p:nvPr/>
        </p:nvSpPr>
        <p:spPr bwMode="auto">
          <a:xfrm>
            <a:off x="250825" y="3789363"/>
            <a:ext cx="15890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Horizontal Stabiliser: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Alenia Aeronautica (Italy)</a:t>
            </a:r>
          </a:p>
        </p:txBody>
      </p:sp>
      <p:sp>
        <p:nvSpPr>
          <p:cNvPr id="9225" name="TextBox 12"/>
          <p:cNvSpPr txBox="1">
            <a:spLocks noChangeArrowheads="1"/>
          </p:cNvSpPr>
          <p:nvPr/>
        </p:nvSpPr>
        <p:spPr bwMode="auto">
          <a:xfrm>
            <a:off x="3419475" y="1484313"/>
            <a:ext cx="254476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Centre fuselage: Alenia Aeronautica (Italy)</a:t>
            </a:r>
          </a:p>
        </p:txBody>
      </p:sp>
      <p:cxnSp>
        <p:nvCxnSpPr>
          <p:cNvPr id="9226" name="Straight Connector 14"/>
          <p:cNvCxnSpPr>
            <a:cxnSpLocks noChangeShapeType="1"/>
            <a:stCxn id="9225" idx="2"/>
          </p:cNvCxnSpPr>
          <p:nvPr/>
        </p:nvCxnSpPr>
        <p:spPr bwMode="auto">
          <a:xfrm>
            <a:off x="4692650" y="1762125"/>
            <a:ext cx="455613" cy="1379538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17" name="TextBox 16"/>
          <p:cNvSpPr txBox="1"/>
          <p:nvPr/>
        </p:nvSpPr>
        <p:spPr>
          <a:xfrm>
            <a:off x="6443663" y="5949950"/>
            <a:ext cx="2465387" cy="5222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1400" dirty="0">
                <a:solidFill>
                  <a:schemeClr val="accent2"/>
                </a:solidFill>
              </a:rPr>
              <a:t>Final assembly: Boeing</a:t>
            </a:r>
          </a:p>
          <a:p>
            <a:pPr eaLnBrk="0" hangingPunct="0">
              <a:defRPr/>
            </a:pPr>
            <a:r>
              <a:rPr lang="en-GB" sz="1400" dirty="0">
                <a:solidFill>
                  <a:schemeClr val="accent2"/>
                </a:solidFill>
              </a:rPr>
              <a:t>Commercial Airplanes (USA)</a:t>
            </a:r>
          </a:p>
        </p:txBody>
      </p:sp>
      <p:cxnSp>
        <p:nvCxnSpPr>
          <p:cNvPr id="9228" name="Straight Connector 17"/>
          <p:cNvCxnSpPr>
            <a:cxnSpLocks noChangeShapeType="1"/>
            <a:stCxn id="9229" idx="3"/>
          </p:cNvCxnSpPr>
          <p:nvPr/>
        </p:nvCxnSpPr>
        <p:spPr bwMode="auto">
          <a:xfrm>
            <a:off x="2043113" y="2292350"/>
            <a:ext cx="1089025" cy="631825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9229" name="TextBox 19"/>
          <p:cNvSpPr txBox="1">
            <a:spLocks noChangeArrowheads="1"/>
          </p:cNvSpPr>
          <p:nvPr/>
        </p:nvSpPr>
        <p:spPr bwMode="auto">
          <a:xfrm>
            <a:off x="250825" y="2060575"/>
            <a:ext cx="1792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Vertical Stabiliser: Boeing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Commercial Airplanes (USA)</a:t>
            </a:r>
          </a:p>
        </p:txBody>
      </p:sp>
      <p:cxnSp>
        <p:nvCxnSpPr>
          <p:cNvPr id="9230" name="Straight Connector 13"/>
          <p:cNvCxnSpPr>
            <a:cxnSpLocks noChangeShapeType="1"/>
          </p:cNvCxnSpPr>
          <p:nvPr/>
        </p:nvCxnSpPr>
        <p:spPr bwMode="auto">
          <a:xfrm flipH="1" flipV="1">
            <a:off x="4284663" y="4076700"/>
            <a:ext cx="161925" cy="1368425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9231" name="TextBox 18"/>
          <p:cNvSpPr txBox="1">
            <a:spLocks noChangeArrowheads="1"/>
          </p:cNvSpPr>
          <p:nvPr/>
        </p:nvSpPr>
        <p:spPr bwMode="auto">
          <a:xfrm>
            <a:off x="3708400" y="5445125"/>
            <a:ext cx="246856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Landing gear: Messier-Dowti (France)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Electric brakes: Messier-Bugatti (France)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Tires: Bridgestone Tires (Japan)</a:t>
            </a:r>
          </a:p>
          <a:p>
            <a:pPr eaLnBrk="0" hangingPunct="0"/>
            <a:endParaRPr lang="en-GB" sz="1200">
              <a:solidFill>
                <a:schemeClr val="accent2"/>
              </a:solidFill>
              <a:latin typeface="Arial Narrow" pitchFamily="34" charset="0"/>
            </a:endParaRPr>
          </a:p>
        </p:txBody>
      </p:sp>
      <p:sp>
        <p:nvSpPr>
          <p:cNvPr id="9232" name="TextBox 20"/>
          <p:cNvSpPr txBox="1">
            <a:spLocks noChangeArrowheads="1"/>
          </p:cNvSpPr>
          <p:nvPr/>
        </p:nvSpPr>
        <p:spPr bwMode="auto">
          <a:xfrm>
            <a:off x="5076825" y="2060575"/>
            <a:ext cx="157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Doors &amp; windows: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Zodiac Aerospace (USA)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PPG Aerospace (USA)</a:t>
            </a:r>
          </a:p>
        </p:txBody>
      </p:sp>
      <p:cxnSp>
        <p:nvCxnSpPr>
          <p:cNvPr id="9233" name="Straight Connector 22"/>
          <p:cNvCxnSpPr>
            <a:cxnSpLocks noChangeShapeType="1"/>
          </p:cNvCxnSpPr>
          <p:nvPr/>
        </p:nvCxnSpPr>
        <p:spPr bwMode="auto">
          <a:xfrm flipV="1">
            <a:off x="5724525" y="2708275"/>
            <a:ext cx="360363" cy="504825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9234" name="TextBox 23"/>
          <p:cNvSpPr txBox="1">
            <a:spLocks noChangeArrowheads="1"/>
          </p:cNvSpPr>
          <p:nvPr/>
        </p:nvSpPr>
        <p:spPr bwMode="auto">
          <a:xfrm>
            <a:off x="6372225" y="5084763"/>
            <a:ext cx="26765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Tools/Software: Dassault Systemes (France)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Navigation: Honeywell (USA)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Pilot control system: Rockwell Colins (USA)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Wiring: Safran (France)</a:t>
            </a:r>
          </a:p>
        </p:txBody>
      </p:sp>
      <p:sp>
        <p:nvSpPr>
          <p:cNvPr id="9235" name="TextBox 24"/>
          <p:cNvSpPr txBox="1">
            <a:spLocks noChangeArrowheads="1"/>
          </p:cNvSpPr>
          <p:nvPr/>
        </p:nvSpPr>
        <p:spPr bwMode="auto">
          <a:xfrm>
            <a:off x="4572000" y="4437063"/>
            <a:ext cx="18240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Centre wing box: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Fuji Heavy Industries (Japan)</a:t>
            </a:r>
          </a:p>
        </p:txBody>
      </p:sp>
      <p:cxnSp>
        <p:nvCxnSpPr>
          <p:cNvPr id="9236" name="Straight Connector 26"/>
          <p:cNvCxnSpPr>
            <a:cxnSpLocks noChangeShapeType="1"/>
          </p:cNvCxnSpPr>
          <p:nvPr/>
        </p:nvCxnSpPr>
        <p:spPr bwMode="auto">
          <a:xfrm>
            <a:off x="5292725" y="4005263"/>
            <a:ext cx="0" cy="431800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9237" name="Straight Connector 28"/>
          <p:cNvCxnSpPr>
            <a:cxnSpLocks noChangeShapeType="1"/>
          </p:cNvCxnSpPr>
          <p:nvPr/>
        </p:nvCxnSpPr>
        <p:spPr bwMode="auto">
          <a:xfrm>
            <a:off x="6372225" y="4076700"/>
            <a:ext cx="287338" cy="576263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9238" name="TextBox 29"/>
          <p:cNvSpPr txBox="1">
            <a:spLocks noChangeArrowheads="1"/>
          </p:cNvSpPr>
          <p:nvPr/>
        </p:nvSpPr>
        <p:spPr bwMode="auto">
          <a:xfrm>
            <a:off x="6732588" y="4149725"/>
            <a:ext cx="18367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Engines: GE Engines (USA),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Rolls Royce (UK)</a:t>
            </a:r>
          </a:p>
        </p:txBody>
      </p:sp>
      <p:sp>
        <p:nvSpPr>
          <p:cNvPr id="9239" name="TextBox 31"/>
          <p:cNvSpPr txBox="1">
            <a:spLocks noChangeArrowheads="1"/>
          </p:cNvSpPr>
          <p:nvPr/>
        </p:nvSpPr>
        <p:spPr bwMode="auto">
          <a:xfrm>
            <a:off x="611188" y="1196975"/>
            <a:ext cx="2778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Wing box: Mitsubishi Heavy Industries (Japan)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Wing ice protection: GKN Aerospace (UK)</a:t>
            </a:r>
          </a:p>
        </p:txBody>
      </p:sp>
      <p:cxnSp>
        <p:nvCxnSpPr>
          <p:cNvPr id="9240" name="Straight Connector 33"/>
          <p:cNvCxnSpPr>
            <a:cxnSpLocks noChangeShapeType="1"/>
            <a:endCxn id="9239" idx="2"/>
          </p:cNvCxnSpPr>
          <p:nvPr/>
        </p:nvCxnSpPr>
        <p:spPr bwMode="auto">
          <a:xfrm flipH="1" flipV="1">
            <a:off x="2000250" y="1658938"/>
            <a:ext cx="1995488" cy="1770062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9241" name="Straight Connector 35"/>
          <p:cNvCxnSpPr>
            <a:cxnSpLocks noChangeShapeType="1"/>
            <a:endCxn id="9238" idx="0"/>
          </p:cNvCxnSpPr>
          <p:nvPr/>
        </p:nvCxnSpPr>
        <p:spPr bwMode="auto">
          <a:xfrm>
            <a:off x="6875463" y="3789363"/>
            <a:ext cx="774700" cy="360362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9242" name="TextBox 39"/>
          <p:cNvSpPr txBox="1">
            <a:spLocks noChangeArrowheads="1"/>
          </p:cNvSpPr>
          <p:nvPr/>
        </p:nvSpPr>
        <p:spPr bwMode="auto">
          <a:xfrm>
            <a:off x="6588125" y="4652963"/>
            <a:ext cx="20383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Engine nacelles: Goodrich (USA)</a:t>
            </a:r>
          </a:p>
        </p:txBody>
      </p:sp>
      <p:sp>
        <p:nvSpPr>
          <p:cNvPr id="9243" name="TextBox 40"/>
          <p:cNvSpPr txBox="1">
            <a:spLocks noChangeArrowheads="1"/>
          </p:cNvSpPr>
          <p:nvPr/>
        </p:nvSpPr>
        <p:spPr bwMode="auto">
          <a:xfrm>
            <a:off x="684213" y="4508500"/>
            <a:ext cx="1666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Aux. power unit: Hamilton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Sundstrand (USA)</a:t>
            </a:r>
          </a:p>
        </p:txBody>
      </p:sp>
      <p:cxnSp>
        <p:nvCxnSpPr>
          <p:cNvPr id="9244" name="Straight Connector 42"/>
          <p:cNvCxnSpPr>
            <a:cxnSpLocks noChangeShapeType="1"/>
          </p:cNvCxnSpPr>
          <p:nvPr/>
        </p:nvCxnSpPr>
        <p:spPr bwMode="auto">
          <a:xfrm flipH="1">
            <a:off x="2195513" y="3933825"/>
            <a:ext cx="792162" cy="647700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9245" name="Straight Connector 44"/>
          <p:cNvCxnSpPr>
            <a:cxnSpLocks noChangeShapeType="1"/>
          </p:cNvCxnSpPr>
          <p:nvPr/>
        </p:nvCxnSpPr>
        <p:spPr bwMode="auto">
          <a:xfrm flipV="1">
            <a:off x="7380288" y="2708275"/>
            <a:ext cx="504825" cy="360363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9246" name="TextBox 45"/>
          <p:cNvSpPr txBox="1">
            <a:spLocks noChangeArrowheads="1"/>
          </p:cNvSpPr>
          <p:nvPr/>
        </p:nvSpPr>
        <p:spPr bwMode="auto">
          <a:xfrm>
            <a:off x="7885113" y="2492375"/>
            <a:ext cx="1165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Flight deck seats: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Ipeco (UK)</a:t>
            </a:r>
          </a:p>
        </p:txBody>
      </p:sp>
      <p:sp>
        <p:nvSpPr>
          <p:cNvPr id="9247" name="TextBox 47"/>
          <p:cNvSpPr txBox="1">
            <a:spLocks noChangeArrowheads="1"/>
          </p:cNvSpPr>
          <p:nvPr/>
        </p:nvSpPr>
        <p:spPr bwMode="auto">
          <a:xfrm>
            <a:off x="3851275" y="2420938"/>
            <a:ext cx="10207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Lavatories: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Jamco (Japan)</a:t>
            </a:r>
          </a:p>
        </p:txBody>
      </p:sp>
      <p:cxnSp>
        <p:nvCxnSpPr>
          <p:cNvPr id="9248" name="Straight Connector 50"/>
          <p:cNvCxnSpPr>
            <a:cxnSpLocks noChangeShapeType="1"/>
          </p:cNvCxnSpPr>
          <p:nvPr/>
        </p:nvCxnSpPr>
        <p:spPr bwMode="auto">
          <a:xfrm>
            <a:off x="4427538" y="2852738"/>
            <a:ext cx="360362" cy="504825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9249" name="Straight Connector 57"/>
          <p:cNvCxnSpPr>
            <a:cxnSpLocks noChangeShapeType="1"/>
          </p:cNvCxnSpPr>
          <p:nvPr/>
        </p:nvCxnSpPr>
        <p:spPr bwMode="auto">
          <a:xfrm flipH="1">
            <a:off x="2771775" y="3933825"/>
            <a:ext cx="1152525" cy="1727200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9250" name="TextBox 58"/>
          <p:cNvSpPr txBox="1">
            <a:spLocks noChangeArrowheads="1"/>
          </p:cNvSpPr>
          <p:nvPr/>
        </p:nvSpPr>
        <p:spPr bwMode="auto">
          <a:xfrm>
            <a:off x="1042988" y="5661025"/>
            <a:ext cx="18605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Cargo doors: Saab (Sweden)</a:t>
            </a:r>
          </a:p>
        </p:txBody>
      </p:sp>
      <p:sp>
        <p:nvSpPr>
          <p:cNvPr id="9251" name="TextBox 59"/>
          <p:cNvSpPr txBox="1">
            <a:spLocks noChangeArrowheads="1"/>
          </p:cNvSpPr>
          <p:nvPr/>
        </p:nvSpPr>
        <p:spPr bwMode="auto">
          <a:xfrm>
            <a:off x="6084888" y="1125538"/>
            <a:ext cx="21621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Forward fuselage: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Kawasaki Heavy Industries (Japan)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Spirit Aerosystems (USA)</a:t>
            </a:r>
          </a:p>
        </p:txBody>
      </p:sp>
      <p:cxnSp>
        <p:nvCxnSpPr>
          <p:cNvPr id="9252" name="Straight Connector 63"/>
          <p:cNvCxnSpPr>
            <a:cxnSpLocks noChangeShapeType="1"/>
          </p:cNvCxnSpPr>
          <p:nvPr/>
        </p:nvCxnSpPr>
        <p:spPr bwMode="auto">
          <a:xfrm>
            <a:off x="6659563" y="1844675"/>
            <a:ext cx="0" cy="1079500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9253" name="TextBox 64"/>
          <p:cNvSpPr txBox="1">
            <a:spLocks noChangeArrowheads="1"/>
          </p:cNvSpPr>
          <p:nvPr/>
        </p:nvSpPr>
        <p:spPr bwMode="auto">
          <a:xfrm>
            <a:off x="107950" y="3213100"/>
            <a:ext cx="2022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Raked wing tips: Korean Airlines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Aerospace division (Korea)</a:t>
            </a:r>
          </a:p>
        </p:txBody>
      </p:sp>
      <p:cxnSp>
        <p:nvCxnSpPr>
          <p:cNvPr id="9254" name="Straight Connector 66"/>
          <p:cNvCxnSpPr>
            <a:cxnSpLocks noChangeShapeType="1"/>
            <a:endCxn id="9253" idx="0"/>
          </p:cNvCxnSpPr>
          <p:nvPr/>
        </p:nvCxnSpPr>
        <p:spPr bwMode="auto">
          <a:xfrm flipH="1">
            <a:off x="1119188" y="2924175"/>
            <a:ext cx="284162" cy="288925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9255" name="TextBox 67"/>
          <p:cNvSpPr txBox="1">
            <a:spLocks noChangeArrowheads="1"/>
          </p:cNvSpPr>
          <p:nvPr/>
        </p:nvSpPr>
        <p:spPr bwMode="auto">
          <a:xfrm>
            <a:off x="7839075" y="3213100"/>
            <a:ext cx="13049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Flight deck controls: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Esterline (USA),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Moog (USA)</a:t>
            </a:r>
          </a:p>
        </p:txBody>
      </p:sp>
      <p:cxnSp>
        <p:nvCxnSpPr>
          <p:cNvPr id="9256" name="Straight Connector 71"/>
          <p:cNvCxnSpPr>
            <a:cxnSpLocks noChangeShapeType="1"/>
          </p:cNvCxnSpPr>
          <p:nvPr/>
        </p:nvCxnSpPr>
        <p:spPr bwMode="auto">
          <a:xfrm>
            <a:off x="7524750" y="3213100"/>
            <a:ext cx="360363" cy="71438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9257" name="TextBox 74"/>
          <p:cNvSpPr txBox="1">
            <a:spLocks noChangeArrowheads="1"/>
          </p:cNvSpPr>
          <p:nvPr/>
        </p:nvSpPr>
        <p:spPr bwMode="auto">
          <a:xfrm>
            <a:off x="539750" y="5157788"/>
            <a:ext cx="20145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Passenger doors: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Latécoère Aéroservices (France)</a:t>
            </a:r>
          </a:p>
        </p:txBody>
      </p:sp>
      <p:cxnSp>
        <p:nvCxnSpPr>
          <p:cNvPr id="9258" name="Straight Connector 76"/>
          <p:cNvCxnSpPr>
            <a:cxnSpLocks noChangeShapeType="1"/>
          </p:cNvCxnSpPr>
          <p:nvPr/>
        </p:nvCxnSpPr>
        <p:spPr bwMode="auto">
          <a:xfrm flipH="1">
            <a:off x="1979613" y="3860800"/>
            <a:ext cx="1584325" cy="1439863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9259" name="Straight Connector 83"/>
          <p:cNvCxnSpPr>
            <a:cxnSpLocks noChangeShapeType="1"/>
          </p:cNvCxnSpPr>
          <p:nvPr/>
        </p:nvCxnSpPr>
        <p:spPr bwMode="auto">
          <a:xfrm>
            <a:off x="6372225" y="5157788"/>
            <a:ext cx="0" cy="647700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9260" name="TextBox 85"/>
          <p:cNvSpPr txBox="1">
            <a:spLocks noChangeArrowheads="1"/>
          </p:cNvSpPr>
          <p:nvPr/>
        </p:nvSpPr>
        <p:spPr bwMode="auto">
          <a:xfrm>
            <a:off x="2268538" y="5949950"/>
            <a:ext cx="13430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Prepreg composites:</a:t>
            </a:r>
          </a:p>
          <a:p>
            <a:pPr eaLnBrk="0" hangingPunct="0"/>
            <a:r>
              <a:rPr lang="en-GB" sz="1200">
                <a:solidFill>
                  <a:schemeClr val="accent2"/>
                </a:solidFill>
                <a:latin typeface="Arial Narrow" pitchFamily="34" charset="0"/>
              </a:rPr>
              <a:t>Toray (Japan)</a:t>
            </a:r>
          </a:p>
        </p:txBody>
      </p:sp>
      <p:cxnSp>
        <p:nvCxnSpPr>
          <p:cNvPr id="9261" name="Straight Connector 87"/>
          <p:cNvCxnSpPr>
            <a:cxnSpLocks noChangeShapeType="1"/>
          </p:cNvCxnSpPr>
          <p:nvPr/>
        </p:nvCxnSpPr>
        <p:spPr bwMode="auto">
          <a:xfrm flipH="1">
            <a:off x="3059113" y="4076700"/>
            <a:ext cx="1008062" cy="1873250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9262" name="TextBox 88"/>
          <p:cNvSpPr txBox="1">
            <a:spLocks noChangeArrowheads="1"/>
          </p:cNvSpPr>
          <p:nvPr/>
        </p:nvSpPr>
        <p:spPr bwMode="auto">
          <a:xfrm>
            <a:off x="2771775" y="1844675"/>
            <a:ext cx="18303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 dirty="0">
                <a:solidFill>
                  <a:schemeClr val="accent2"/>
                </a:solidFill>
                <a:latin typeface="Arial Narrow" pitchFamily="34" charset="0"/>
              </a:rPr>
              <a:t>Rear fuselage:</a:t>
            </a:r>
          </a:p>
          <a:p>
            <a:pPr eaLnBrk="0" hangingPunct="0"/>
            <a:r>
              <a:rPr lang="en-GB" sz="1200" dirty="0">
                <a:solidFill>
                  <a:schemeClr val="accent2"/>
                </a:solidFill>
                <a:latin typeface="Arial Narrow" pitchFamily="34" charset="0"/>
              </a:rPr>
              <a:t>Boeing South Carolina (USA)</a:t>
            </a:r>
          </a:p>
        </p:txBody>
      </p:sp>
      <p:cxnSp>
        <p:nvCxnSpPr>
          <p:cNvPr id="9263" name="Straight Connector 92"/>
          <p:cNvCxnSpPr>
            <a:cxnSpLocks noChangeShapeType="1"/>
          </p:cNvCxnSpPr>
          <p:nvPr/>
        </p:nvCxnSpPr>
        <p:spPr bwMode="auto">
          <a:xfrm>
            <a:off x="3348038" y="2349500"/>
            <a:ext cx="719137" cy="1008063"/>
          </a:xfrm>
          <a:prstGeom prst="line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189987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Global Value </a:t>
            </a:r>
            <a:r>
              <a:rPr lang="it-IT" dirty="0" err="1">
                <a:solidFill>
                  <a:srgbClr val="FF0000"/>
                </a:solidFill>
              </a:rPr>
              <a:t>Chains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81748"/>
            <a:ext cx="7200800" cy="4655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47974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rgbClr val="FF0000"/>
                </a:solidFill>
              </a:rPr>
              <a:t>Role</a:t>
            </a:r>
            <a:r>
              <a:rPr lang="it-IT" dirty="0">
                <a:solidFill>
                  <a:srgbClr val="FF0000"/>
                </a:solidFill>
              </a:rPr>
              <a:t> of </a:t>
            </a:r>
            <a:r>
              <a:rPr lang="it-IT" dirty="0" err="1">
                <a:solidFill>
                  <a:srgbClr val="FF0000"/>
                </a:solidFill>
              </a:rPr>
              <a:t>MNCs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6728898" cy="322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4797152"/>
            <a:ext cx="6408712" cy="112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0543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ec.europa.eu/eurostat/statistics-explained/images/0/0e/Share_of_foreign-controlled_enterprises%2C_non-financial_business_economy%2C_2014_%28%25_of_total%29_GL17.png">
            <a:extLst>
              <a:ext uri="{FF2B5EF4-FFF2-40B4-BE49-F238E27FC236}">
                <a16:creationId xmlns:a16="http://schemas.microsoft.com/office/drawing/2014/main" id="{9761DAC6-EA12-4121-8165-AD09F8DCD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60418"/>
            <a:ext cx="7704856" cy="582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140B69-55CF-4341-87CC-B24334778FA7}"/>
              </a:ext>
            </a:extLst>
          </p:cNvPr>
          <p:cNvSpPr txBox="1"/>
          <p:nvPr/>
        </p:nvSpPr>
        <p:spPr>
          <a:xfrm>
            <a:off x="179512" y="26064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Share of foreign-controlled enterprises, non-financial business economy, 2014 (% of total)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8103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52936"/>
            <a:ext cx="710565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21" y="188640"/>
            <a:ext cx="2966913" cy="253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214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457200"/>
            <a:ext cx="8229600" cy="1143000"/>
          </a:xfrm>
        </p:spPr>
        <p:txBody>
          <a:bodyPr>
            <a:normAutofit/>
          </a:bodyPr>
          <a:lstStyle/>
          <a:p>
            <a:r>
              <a:rPr lang="it-IT" sz="2800" dirty="0"/>
              <a:t>Discussione del testo di Richard Baldwin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3 </a:t>
            </a:r>
            <a:r>
              <a:rPr lang="en-US" dirty="0" err="1"/>
              <a:t>capitoli</a:t>
            </a:r>
            <a:r>
              <a:rPr lang="en-US" dirty="0"/>
              <a:t> a </a:t>
            </a:r>
            <a:r>
              <a:rPr lang="en-US" dirty="0" err="1"/>
              <a:t>settimana</a:t>
            </a:r>
            <a:r>
              <a:rPr lang="en-US" dirty="0"/>
              <a:t>: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4   March: </a:t>
            </a:r>
            <a:r>
              <a:rPr lang="en-US" sz="3300" dirty="0" err="1">
                <a:solidFill>
                  <a:schemeClr val="accent5">
                    <a:lumMod val="75000"/>
                  </a:schemeClr>
                </a:solidFill>
              </a:rPr>
              <a:t>capitoli</a:t>
            </a:r>
            <a:r>
              <a:rPr lang="en-US" sz="3300" dirty="0">
                <a:solidFill>
                  <a:schemeClr val="accent5">
                    <a:lumMod val="75000"/>
                  </a:schemeClr>
                </a:solidFill>
              </a:rPr>
              <a:t> 2-3 e </a:t>
            </a:r>
            <a:r>
              <a:rPr lang="en-US" sz="3300" dirty="0" err="1">
                <a:solidFill>
                  <a:schemeClr val="accent5">
                    <a:lumMod val="75000"/>
                  </a:schemeClr>
                </a:solidFill>
              </a:rPr>
              <a:t>capitolo</a:t>
            </a:r>
            <a:r>
              <a:rPr lang="en-US" sz="3300" dirty="0">
                <a:solidFill>
                  <a:schemeClr val="accent5">
                    <a:lumMod val="75000"/>
                  </a:schemeClr>
                </a:solidFill>
              </a:rPr>
              <a:t> 5 di Economic Globalization (</a:t>
            </a:r>
            <a:r>
              <a:rPr lang="en-US" sz="3300" dirty="0" err="1">
                <a:solidFill>
                  <a:schemeClr val="accent5">
                    <a:lumMod val="75000"/>
                  </a:schemeClr>
                </a:solidFill>
              </a:rPr>
              <a:t>Sviluppo</a:t>
            </a:r>
            <a:r>
              <a:rPr lang="en-US" sz="3300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>
              <a:buNone/>
            </a:pPr>
            <a:endParaRPr lang="en-US" sz="33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11 March: </a:t>
            </a:r>
            <a:r>
              <a:rPr lang="en-US" sz="3300" dirty="0" err="1">
                <a:solidFill>
                  <a:schemeClr val="accent6">
                    <a:lumMod val="75000"/>
                  </a:schemeClr>
                </a:solidFill>
              </a:rPr>
              <a:t>capitoli</a:t>
            </a:r>
            <a:r>
              <a:rPr lang="en-US" sz="3300" dirty="0">
                <a:solidFill>
                  <a:schemeClr val="accent6">
                    <a:lumMod val="75000"/>
                  </a:schemeClr>
                </a:solidFill>
              </a:rPr>
              <a:t> 4-5 </a:t>
            </a:r>
            <a:r>
              <a:rPr lang="it-IT" sz="3300" dirty="0">
                <a:solidFill>
                  <a:schemeClr val="accent6">
                    <a:lumMod val="75000"/>
                  </a:schemeClr>
                </a:solidFill>
              </a:rPr>
              <a:t>e capitolo 6 di </a:t>
            </a:r>
            <a:r>
              <a:rPr lang="it-IT" sz="3300" dirty="0" err="1">
                <a:solidFill>
                  <a:schemeClr val="accent6">
                    <a:lumMod val="75000"/>
                  </a:schemeClr>
                </a:solidFill>
              </a:rPr>
              <a:t>Economic</a:t>
            </a:r>
            <a:r>
              <a:rPr lang="it-IT" sz="33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3300" dirty="0" err="1">
                <a:solidFill>
                  <a:schemeClr val="accent6">
                    <a:lumMod val="75000"/>
                  </a:schemeClr>
                </a:solidFill>
              </a:rPr>
              <a:t>Globalization</a:t>
            </a:r>
            <a:r>
              <a:rPr lang="it-IT" sz="3300" dirty="0">
                <a:solidFill>
                  <a:schemeClr val="accent6">
                    <a:lumMod val="75000"/>
                  </a:schemeClr>
                </a:solidFill>
              </a:rPr>
              <a:t> (Mercato del lavoro)</a:t>
            </a: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18 March: </a:t>
            </a:r>
            <a:r>
              <a:rPr lang="en-US" sz="3300" dirty="0" err="1">
                <a:solidFill>
                  <a:schemeClr val="accent4">
                    <a:lumMod val="75000"/>
                  </a:schemeClr>
                </a:solidFill>
              </a:rPr>
              <a:t>capitoli</a:t>
            </a:r>
            <a:r>
              <a:rPr lang="en-US" sz="3300" dirty="0">
                <a:solidFill>
                  <a:schemeClr val="accent4">
                    <a:lumMod val="75000"/>
                  </a:schemeClr>
                </a:solidFill>
              </a:rPr>
              <a:t> 6-7 e </a:t>
            </a:r>
            <a:r>
              <a:rPr lang="en-US" sz="3300" dirty="0" err="1">
                <a:solidFill>
                  <a:schemeClr val="accent4">
                    <a:lumMod val="75000"/>
                  </a:schemeClr>
                </a:solidFill>
              </a:rPr>
              <a:t>capitolo</a:t>
            </a:r>
            <a:r>
              <a:rPr lang="en-US" sz="3300" dirty="0">
                <a:solidFill>
                  <a:schemeClr val="accent4">
                    <a:lumMod val="75000"/>
                  </a:schemeClr>
                </a:solidFill>
              </a:rPr>
              <a:t> 7 di Economic Globalization (</a:t>
            </a:r>
            <a:r>
              <a:rPr lang="en-US" sz="3300" dirty="0" err="1">
                <a:solidFill>
                  <a:schemeClr val="accent4">
                    <a:lumMod val="75000"/>
                  </a:schemeClr>
                </a:solidFill>
              </a:rPr>
              <a:t>Ambiente</a:t>
            </a:r>
            <a:r>
              <a:rPr lang="en-US" sz="3300" dirty="0">
                <a:solidFill>
                  <a:schemeClr val="accent4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25 March: </a:t>
            </a:r>
            <a:r>
              <a:rPr lang="en-US" sz="3300" dirty="0" err="1">
                <a:solidFill>
                  <a:schemeClr val="tx2">
                    <a:lumMod val="75000"/>
                  </a:schemeClr>
                </a:solidFill>
              </a:rPr>
              <a:t>capitoli</a:t>
            </a:r>
            <a:r>
              <a:rPr lang="en-US" sz="3300" dirty="0">
                <a:solidFill>
                  <a:schemeClr val="tx2">
                    <a:lumMod val="75000"/>
                  </a:schemeClr>
                </a:solidFill>
              </a:rPr>
              <a:t> 8-9-10</a:t>
            </a: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	</a:t>
            </a:r>
            <a:r>
              <a:rPr lang="en-US" sz="4200" dirty="0" err="1">
                <a:solidFill>
                  <a:schemeClr val="accent5"/>
                </a:solidFill>
              </a:rPr>
              <a:t>Perchè</a:t>
            </a:r>
            <a:r>
              <a:rPr lang="en-US" sz="4200" dirty="0">
                <a:solidFill>
                  <a:schemeClr val="accent5"/>
                </a:solidFill>
              </a:rPr>
              <a:t> </a:t>
            </a:r>
            <a:r>
              <a:rPr lang="en-US" sz="4200" dirty="0" err="1">
                <a:solidFill>
                  <a:schemeClr val="accent5"/>
                </a:solidFill>
              </a:rPr>
              <a:t>questi</a:t>
            </a:r>
            <a:r>
              <a:rPr lang="en-US" sz="4200" dirty="0">
                <a:solidFill>
                  <a:schemeClr val="accent5"/>
                </a:solidFill>
              </a:rPr>
              <a:t> </a:t>
            </a:r>
            <a:r>
              <a:rPr lang="en-US" sz="4200" dirty="0" err="1">
                <a:solidFill>
                  <a:schemeClr val="accent5"/>
                </a:solidFill>
              </a:rPr>
              <a:t>testi</a:t>
            </a:r>
            <a:r>
              <a:rPr lang="en-US" sz="4200" dirty="0">
                <a:solidFill>
                  <a:schemeClr val="accent5"/>
                </a:solidFill>
              </a:rPr>
              <a:t> </a:t>
            </a:r>
            <a:r>
              <a:rPr lang="en-US" sz="4200" dirty="0" err="1">
                <a:solidFill>
                  <a:schemeClr val="accent5"/>
                </a:solidFill>
              </a:rPr>
              <a:t>sono</a:t>
            </a:r>
            <a:r>
              <a:rPr lang="en-US" sz="4200" dirty="0">
                <a:solidFill>
                  <a:schemeClr val="accent5"/>
                </a:solidFill>
              </a:rPr>
              <a:t> </a:t>
            </a:r>
            <a:r>
              <a:rPr lang="en-US" sz="4200" dirty="0" err="1">
                <a:solidFill>
                  <a:schemeClr val="accent5"/>
                </a:solidFill>
              </a:rPr>
              <a:t>importanti</a:t>
            </a:r>
            <a:r>
              <a:rPr lang="en-US" sz="4200" dirty="0">
                <a:solidFill>
                  <a:schemeClr val="accent5"/>
                </a:solidFill>
              </a:rPr>
              <a:t>?</a:t>
            </a:r>
          </a:p>
          <a:p>
            <a:pPr>
              <a:buNone/>
            </a:pPr>
            <a:r>
              <a:rPr lang="en-US" sz="4200" dirty="0">
                <a:solidFill>
                  <a:schemeClr val="accent5"/>
                </a:solidFill>
              </a:rPr>
              <a:t> </a:t>
            </a:r>
            <a:br>
              <a:rPr lang="en-US" sz="4200" dirty="0">
                <a:solidFill>
                  <a:schemeClr val="accent5"/>
                </a:solidFill>
              </a:rPr>
            </a:br>
            <a:r>
              <a:rPr lang="en-US" sz="4200" dirty="0" err="1">
                <a:solidFill>
                  <a:schemeClr val="accent5"/>
                </a:solidFill>
              </a:rPr>
              <a:t>Riportano</a:t>
            </a:r>
            <a:r>
              <a:rPr lang="en-US" sz="4200" dirty="0">
                <a:solidFill>
                  <a:schemeClr val="accent5"/>
                </a:solidFill>
              </a:rPr>
              <a:t> </a:t>
            </a:r>
            <a:r>
              <a:rPr lang="en-US" sz="4200" dirty="0" err="1">
                <a:solidFill>
                  <a:schemeClr val="accent5"/>
                </a:solidFill>
              </a:rPr>
              <a:t>alla</a:t>
            </a:r>
            <a:r>
              <a:rPr lang="en-US" sz="4200" dirty="0">
                <a:solidFill>
                  <a:schemeClr val="accent5"/>
                </a:solidFill>
              </a:rPr>
              <a:t> </a:t>
            </a:r>
            <a:r>
              <a:rPr lang="en-US" sz="4200" dirty="0" err="1">
                <a:solidFill>
                  <a:schemeClr val="accent5"/>
                </a:solidFill>
              </a:rPr>
              <a:t>realtà</a:t>
            </a:r>
            <a:r>
              <a:rPr lang="en-US" sz="4200" dirty="0">
                <a:solidFill>
                  <a:schemeClr val="accent5"/>
                </a:solidFill>
              </a:rPr>
              <a:t>, </a:t>
            </a:r>
            <a:r>
              <a:rPr lang="en-US" sz="4200" dirty="0" err="1">
                <a:solidFill>
                  <a:schemeClr val="accent5"/>
                </a:solidFill>
              </a:rPr>
              <a:t>collegano</a:t>
            </a:r>
            <a:r>
              <a:rPr lang="en-US" sz="4200" dirty="0">
                <a:solidFill>
                  <a:schemeClr val="accent5"/>
                </a:solidFill>
              </a:rPr>
              <a:t> </a:t>
            </a:r>
            <a:r>
              <a:rPr lang="en-US" sz="4200" dirty="0" err="1">
                <a:solidFill>
                  <a:schemeClr val="accent5"/>
                </a:solidFill>
              </a:rPr>
              <a:t>il</a:t>
            </a:r>
            <a:r>
              <a:rPr lang="en-US" sz="4200" dirty="0">
                <a:solidFill>
                  <a:schemeClr val="accent5"/>
                </a:solidFill>
              </a:rPr>
              <a:t> </a:t>
            </a:r>
            <a:r>
              <a:rPr lang="en-US" sz="4200" dirty="0" err="1">
                <a:solidFill>
                  <a:schemeClr val="accent5"/>
                </a:solidFill>
              </a:rPr>
              <a:t>materiale</a:t>
            </a:r>
            <a:r>
              <a:rPr lang="en-US" sz="4200" dirty="0">
                <a:solidFill>
                  <a:schemeClr val="accent5"/>
                </a:solidFill>
              </a:rPr>
              <a:t> del </a:t>
            </a:r>
            <a:r>
              <a:rPr lang="en-US" sz="4200" dirty="0" err="1">
                <a:solidFill>
                  <a:schemeClr val="accent5"/>
                </a:solidFill>
              </a:rPr>
              <a:t>manuale</a:t>
            </a:r>
            <a:r>
              <a:rPr lang="en-US" sz="4200" dirty="0">
                <a:solidFill>
                  <a:schemeClr val="accent5"/>
                </a:solidFill>
              </a:rPr>
              <a:t> a </a:t>
            </a:r>
            <a:r>
              <a:rPr lang="en-US" sz="4200" dirty="0" err="1">
                <a:solidFill>
                  <a:schemeClr val="accent5"/>
                </a:solidFill>
              </a:rPr>
              <a:t>processi</a:t>
            </a:r>
            <a:r>
              <a:rPr lang="en-US" sz="4200" dirty="0">
                <a:solidFill>
                  <a:schemeClr val="accent5"/>
                </a:solidFill>
              </a:rPr>
              <a:t> </a:t>
            </a:r>
            <a:r>
              <a:rPr lang="en-US" sz="4200" dirty="0" err="1">
                <a:solidFill>
                  <a:schemeClr val="accent5"/>
                </a:solidFill>
              </a:rPr>
              <a:t>reali</a:t>
            </a:r>
            <a:r>
              <a:rPr lang="en-US" sz="4200" dirty="0">
                <a:solidFill>
                  <a:schemeClr val="accent5"/>
                </a:solidFill>
              </a:rPr>
              <a:t>.</a:t>
            </a:r>
            <a:br>
              <a:rPr lang="en-US" sz="4200" dirty="0">
                <a:solidFill>
                  <a:schemeClr val="accent5"/>
                </a:solidFill>
              </a:rPr>
            </a:br>
            <a:endParaRPr lang="en-US" sz="4200" dirty="0">
              <a:solidFill>
                <a:schemeClr val="accent5"/>
              </a:solidFill>
            </a:endParaRPr>
          </a:p>
          <a:p>
            <a:pPr>
              <a:buNone/>
            </a:pPr>
            <a:r>
              <a:rPr lang="en-US" sz="4200" dirty="0">
                <a:solidFill>
                  <a:schemeClr val="accent5"/>
                </a:solidFill>
              </a:rPr>
              <a:t>	</a:t>
            </a:r>
            <a:r>
              <a:rPr lang="en-US" sz="4200" dirty="0" err="1">
                <a:solidFill>
                  <a:schemeClr val="accent5"/>
                </a:solidFill>
              </a:rPr>
              <a:t>Sopratutto</a:t>
            </a:r>
            <a:r>
              <a:rPr lang="en-US" sz="4200" dirty="0">
                <a:solidFill>
                  <a:schemeClr val="accent5"/>
                </a:solidFill>
              </a:rPr>
              <a:t> </a:t>
            </a:r>
            <a:r>
              <a:rPr lang="en-US" sz="4200" dirty="0" err="1">
                <a:solidFill>
                  <a:schemeClr val="accent5"/>
                </a:solidFill>
              </a:rPr>
              <a:t>parlano</a:t>
            </a:r>
            <a:r>
              <a:rPr lang="en-US" sz="4200" dirty="0">
                <a:solidFill>
                  <a:schemeClr val="accent5"/>
                </a:solidFill>
              </a:rPr>
              <a:t> </a:t>
            </a:r>
            <a:r>
              <a:rPr lang="en-US" sz="4200" dirty="0" err="1">
                <a:solidFill>
                  <a:schemeClr val="accent5"/>
                </a:solidFill>
              </a:rPr>
              <a:t>della</a:t>
            </a:r>
            <a:r>
              <a:rPr lang="en-US" sz="4200" dirty="0">
                <a:solidFill>
                  <a:schemeClr val="accent5"/>
                </a:solidFill>
              </a:rPr>
              <a:t> GOVERNANCE di un </a:t>
            </a:r>
            <a:r>
              <a:rPr lang="en-US" sz="4200" dirty="0" err="1">
                <a:solidFill>
                  <a:schemeClr val="accent5"/>
                </a:solidFill>
              </a:rPr>
              <a:t>processo</a:t>
            </a:r>
            <a:r>
              <a:rPr lang="en-US" sz="4200" dirty="0">
                <a:solidFill>
                  <a:schemeClr val="accent5"/>
                </a:solidFill>
              </a:rPr>
              <a:t>. </a:t>
            </a:r>
          </a:p>
          <a:p>
            <a:pPr>
              <a:buNone/>
            </a:pPr>
            <a:br>
              <a:rPr lang="en-US" sz="4200" dirty="0">
                <a:solidFill>
                  <a:schemeClr val="accent5"/>
                </a:solidFill>
              </a:rPr>
            </a:br>
            <a:r>
              <a:rPr lang="en-US" sz="4000" dirty="0">
                <a:solidFill>
                  <a:schemeClr val="accent5"/>
                </a:solidFill>
              </a:rPr>
              <a:t>https://www.youtube.com/watch?v=Ctk73C3OOZ4  </a:t>
            </a:r>
            <a:endParaRPr lang="it-IT" sz="4000" dirty="0">
              <a:solidFill>
                <a:schemeClr val="accent5"/>
              </a:solidFill>
            </a:endParaRPr>
          </a:p>
          <a:p>
            <a:pPr>
              <a:buNone/>
            </a:pPr>
            <a:r>
              <a:rPr lang="it-IT" dirty="0"/>
              <a:t>	</a:t>
            </a:r>
            <a:r>
              <a:rPr lang="it-IT" sz="4000" dirty="0">
                <a:solidFill>
                  <a:schemeClr val="tx2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https://www.youtube.com/watch?v=LRDIejhdtYk</a:t>
            </a:r>
            <a:r>
              <a:rPr lang="it-IT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(Trilemma della Globalizzazione)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dirty="0" err="1"/>
              <a:t>Vostre</a:t>
            </a:r>
            <a:r>
              <a:rPr lang="en-GB" dirty="0"/>
              <a:t> </a:t>
            </a:r>
            <a:r>
              <a:rPr lang="en-GB" dirty="0" err="1"/>
              <a:t>competenze</a:t>
            </a:r>
            <a:r>
              <a:rPr lang="en-GB" dirty="0"/>
              <a:t>: </a:t>
            </a:r>
            <a:r>
              <a:rPr lang="en-GB" dirty="0" err="1"/>
              <a:t>presentazioni</a:t>
            </a:r>
            <a:r>
              <a:rPr lang="en-GB" dirty="0"/>
              <a:t> </a:t>
            </a:r>
            <a:r>
              <a:rPr lang="en-GB" dirty="0" err="1"/>
              <a:t>finalizzate</a:t>
            </a:r>
            <a:r>
              <a:rPr lang="en-GB" dirty="0"/>
              <a:t> ad </a:t>
            </a:r>
            <a:r>
              <a:rPr lang="en-GB" dirty="0" err="1"/>
              <a:t>esercitare</a:t>
            </a:r>
            <a:r>
              <a:rPr lang="en-GB" dirty="0"/>
              <a:t> le </a:t>
            </a:r>
            <a:r>
              <a:rPr lang="en-GB" dirty="0" err="1"/>
              <a:t>vostre</a:t>
            </a:r>
            <a:r>
              <a:rPr lang="en-GB" dirty="0"/>
              <a:t> </a:t>
            </a:r>
            <a:r>
              <a:rPr lang="en-GB" dirty="0" err="1"/>
              <a:t>capacità</a:t>
            </a:r>
            <a:r>
              <a:rPr lang="en-GB" dirty="0"/>
              <a:t> di </a:t>
            </a:r>
            <a:r>
              <a:rPr lang="en-GB" dirty="0" err="1"/>
              <a:t>preparazione</a:t>
            </a:r>
            <a:r>
              <a:rPr lang="en-GB" dirty="0"/>
              <a:t> ed </a:t>
            </a:r>
            <a:r>
              <a:rPr lang="en-GB" dirty="0" err="1"/>
              <a:t>esposizione</a:t>
            </a:r>
            <a:r>
              <a:rPr lang="en-GB" dirty="0"/>
              <a:t>.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79996"/>
            <a:ext cx="8779246" cy="473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43547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b="1" dirty="0"/>
              <a:t>THE CHARACTERISTICS OF</a:t>
            </a:r>
            <a:br>
              <a:rPr lang="it-IT" sz="3200" b="1" dirty="0"/>
            </a:br>
            <a:r>
              <a:rPr lang="it-IT" sz="3200" b="1" dirty="0"/>
              <a:t>MULTINATIONAL ENTERPRISES</a:t>
            </a:r>
            <a:endParaRPr lang="it-IT" sz="32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800"/>
            <a:ext cx="50577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971600" y="4365104"/>
            <a:ext cx="69127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Evidence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base of the New </a:t>
            </a:r>
            <a:r>
              <a:rPr lang="it-IT" dirty="0" err="1"/>
              <a:t>New</a:t>
            </a:r>
            <a:r>
              <a:rPr lang="it-IT" dirty="0"/>
              <a:t> </a:t>
            </a:r>
            <a:r>
              <a:rPr lang="it-IT" dirty="0" err="1"/>
              <a:t>Theory</a:t>
            </a:r>
            <a:r>
              <a:rPr lang="it-IT" dirty="0"/>
              <a:t>. </a:t>
            </a:r>
            <a:r>
              <a:rPr lang="it-IT" dirty="0" err="1"/>
              <a:t>What’s</a:t>
            </a:r>
            <a:r>
              <a:rPr lang="it-IT" dirty="0"/>
              <a:t> happening </a:t>
            </a:r>
            <a:r>
              <a:rPr lang="it-IT" dirty="0" err="1"/>
              <a:t>now</a:t>
            </a:r>
            <a:r>
              <a:rPr lang="it-IT" dirty="0"/>
              <a:t> in IT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stems</a:t>
            </a:r>
            <a:r>
              <a:rPr lang="it-IT" dirty="0"/>
              <a:t> from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evidence</a:t>
            </a:r>
            <a:r>
              <a:rPr lang="it-IT" dirty="0"/>
              <a:t>.</a:t>
            </a:r>
            <a:br>
              <a:rPr lang="it-IT" dirty="0"/>
            </a:br>
            <a:br>
              <a:rPr lang="it-IT" dirty="0"/>
            </a:br>
            <a:r>
              <a:rPr lang="de-DE" dirty="0"/>
              <a:t>(Bernard, Eaton, Jensen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Kortum</a:t>
            </a:r>
            <a:r>
              <a:rPr lang="de-DE" dirty="0"/>
              <a:t>, 2003; </a:t>
            </a:r>
            <a:r>
              <a:rPr lang="it-IT" dirty="0"/>
              <a:t>Bernard, Jensen, Redding and </a:t>
            </a:r>
            <a:r>
              <a:rPr lang="it-IT" dirty="0" err="1"/>
              <a:t>Schott</a:t>
            </a:r>
            <a:r>
              <a:rPr lang="it-IT" dirty="0"/>
              <a:t> 2006)</a:t>
            </a:r>
          </a:p>
        </p:txBody>
      </p:sp>
    </p:spTree>
    <p:extLst>
      <p:ext uri="{BB962C8B-B14F-4D97-AF65-F5344CB8AC3E}">
        <p14:creationId xmlns:p14="http://schemas.microsoft.com/office/powerpoint/2010/main" val="227594761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805264"/>
            <a:ext cx="3289176" cy="893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532692"/>
            <a:ext cx="3030860" cy="116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18" y="25151"/>
            <a:ext cx="4528698" cy="550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507CA4-AE7E-4E14-A286-FE2508A911D2}"/>
              </a:ext>
            </a:extLst>
          </p:cNvPr>
          <p:cNvSpPr txBox="1"/>
          <p:nvPr/>
        </p:nvSpPr>
        <p:spPr>
          <a:xfrm>
            <a:off x="6732240" y="33265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Sono più grandi</a:t>
            </a:r>
          </a:p>
        </p:txBody>
      </p:sp>
    </p:spTree>
    <p:extLst>
      <p:ext uri="{BB962C8B-B14F-4D97-AF65-F5344CB8AC3E}">
        <p14:creationId xmlns:p14="http://schemas.microsoft.com/office/powerpoint/2010/main" val="2975934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635" y="476672"/>
            <a:ext cx="5022614" cy="59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35052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280A93-9F7B-4A11-8DF4-0D58E98B915D}"/>
              </a:ext>
            </a:extLst>
          </p:cNvPr>
          <p:cNvSpPr txBox="1"/>
          <p:nvPr/>
        </p:nvSpPr>
        <p:spPr>
          <a:xfrm>
            <a:off x="323528" y="62068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Sono più produttive</a:t>
            </a:r>
          </a:p>
        </p:txBody>
      </p:sp>
    </p:spTree>
    <p:extLst>
      <p:ext uri="{BB962C8B-B14F-4D97-AF65-F5344CB8AC3E}">
        <p14:creationId xmlns:p14="http://schemas.microsoft.com/office/powerpoint/2010/main" val="341350791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995"/>
            <a:ext cx="5270342" cy="633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550456F-D52E-42D2-B34C-0789C87B62CF}"/>
              </a:ext>
            </a:extLst>
          </p:cNvPr>
          <p:cNvSpPr txBox="1"/>
          <p:nvPr/>
        </p:nvSpPr>
        <p:spPr>
          <a:xfrm>
            <a:off x="6156176" y="40466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Pagano salari più alti</a:t>
            </a:r>
          </a:p>
        </p:txBody>
      </p:sp>
    </p:spTree>
    <p:extLst>
      <p:ext uri="{BB962C8B-B14F-4D97-AF65-F5344CB8AC3E}">
        <p14:creationId xmlns:p14="http://schemas.microsoft.com/office/powerpoint/2010/main" val="141511441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4752528" cy="62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E8EC51A-0092-4C4A-89C5-656510F22F69}"/>
              </a:ext>
            </a:extLst>
          </p:cNvPr>
          <p:cNvSpPr txBox="1"/>
          <p:nvPr/>
        </p:nvSpPr>
        <p:spPr>
          <a:xfrm>
            <a:off x="5652120" y="692696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Sono più propense all’export e import</a:t>
            </a:r>
          </a:p>
        </p:txBody>
      </p:sp>
    </p:spTree>
    <p:extLst>
      <p:ext uri="{BB962C8B-B14F-4D97-AF65-F5344CB8AC3E}">
        <p14:creationId xmlns:p14="http://schemas.microsoft.com/office/powerpoint/2010/main" val="414547807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90" y="877236"/>
            <a:ext cx="7992888" cy="495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FFEC1972-8ED9-41AC-B324-A08C41071189}"/>
              </a:ext>
            </a:extLst>
          </p:cNvPr>
          <p:cNvSpPr/>
          <p:nvPr/>
        </p:nvSpPr>
        <p:spPr>
          <a:xfrm>
            <a:off x="395536" y="3068960"/>
            <a:ext cx="158417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FD10CB71-B25D-4EED-9FFD-EB53B9CC99D7}"/>
              </a:ext>
            </a:extLst>
          </p:cNvPr>
          <p:cNvSpPr/>
          <p:nvPr/>
        </p:nvSpPr>
        <p:spPr>
          <a:xfrm>
            <a:off x="395536" y="3874416"/>
            <a:ext cx="162775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612516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4624"/>
            <a:ext cx="5322907" cy="6408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77584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i-Phone</a:t>
            </a: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7" y="1810544"/>
            <a:ext cx="698182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80731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99" y="1340768"/>
            <a:ext cx="7668272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6875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3085</TotalTime>
  <Words>2913</Words>
  <Application>Microsoft Office PowerPoint</Application>
  <PresentationFormat>Presentazione su schermo (4:3)</PresentationFormat>
  <Paragraphs>480</Paragraphs>
  <Slides>108</Slides>
  <Notes>9</Notes>
  <HiddenSlides>3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108</vt:i4>
      </vt:variant>
    </vt:vector>
  </HeadingPairs>
  <TitlesOfParts>
    <vt:vector size="118" baseType="lpstr">
      <vt:lpstr>Arial</vt:lpstr>
      <vt:lpstr>Arial Narrow</vt:lpstr>
      <vt:lpstr>Baskerville Old Face</vt:lpstr>
      <vt:lpstr>Calibri</vt:lpstr>
      <vt:lpstr>Europa-Bold</vt:lpstr>
      <vt:lpstr>Garamond</vt:lpstr>
      <vt:lpstr>Tw Cen MT</vt:lpstr>
      <vt:lpstr>Wingdings</vt:lpstr>
      <vt:lpstr>Tema di Office</vt:lpstr>
      <vt:lpstr>Acrobat Document</vt:lpstr>
      <vt:lpstr>Presentazione standard di PowerPoint</vt:lpstr>
      <vt:lpstr>Organizzazione Corso</vt:lpstr>
      <vt:lpstr>Benvenuti - Welcome</vt:lpstr>
      <vt:lpstr>https://www.pearson.it/opera/pearson/0-6844-economia_internazionale_1</vt:lpstr>
      <vt:lpstr>Benvenuti - Welcome</vt:lpstr>
      <vt:lpstr>Presentazione standard di PowerPoint</vt:lpstr>
      <vt:lpstr>Presentazione standard di PowerPoint</vt:lpstr>
      <vt:lpstr>Modalità di valutazione</vt:lpstr>
      <vt:lpstr>Discussione del testo di Richard Baldwin</vt:lpstr>
      <vt:lpstr>Modalità di valutazione</vt:lpstr>
      <vt:lpstr>Modalità di valutazione</vt:lpstr>
      <vt:lpstr>Il processo di globalizzazione  Baldwin Globalization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Campagna Leave 2016</vt:lpstr>
      <vt:lpstr>Frammentazione della produzione: l’esempio del Boeing 787 Dreamliner</vt:lpstr>
      <vt:lpstr>I fondamenti del commercio mondiale</vt:lpstr>
      <vt:lpstr>I fondamenti del commercio mondiale</vt:lpstr>
      <vt:lpstr>Eventi importanti di questi ultimi 4 anni</vt:lpstr>
      <vt:lpstr>Presentazione standard di PowerPoint</vt:lpstr>
      <vt:lpstr> Jeffrey Sachs Dubbi sugli accordi commerciali globali</vt:lpstr>
      <vt:lpstr>Domande di interesse</vt:lpstr>
      <vt:lpstr>Rotte attuali</vt:lpstr>
      <vt:lpstr>Mappe di commercio storiche</vt:lpstr>
      <vt:lpstr>Rotte terrestrie rotte maritime </vt:lpstr>
      <vt:lpstr>Come nasce il profumo?</vt:lpstr>
      <vt:lpstr>Presentazione standard di PowerPoint</vt:lpstr>
      <vt:lpstr>Mude Veneziane (mappa)</vt:lpstr>
      <vt:lpstr>Presentazione standard di PowerPoint</vt:lpstr>
      <vt:lpstr>1750-1870</vt:lpstr>
      <vt:lpstr>Prospettiva storica</vt:lpstr>
      <vt:lpstr>Che cos’è la Globalizzazione?</vt:lpstr>
      <vt:lpstr>Definition</vt:lpstr>
      <vt:lpstr>Mappe attuali  (DHL, Air connectivity Index)</vt:lpstr>
      <vt:lpstr>Riportando alla giusta scala</vt:lpstr>
      <vt:lpstr>Sovrastima - domanda al pubblico</vt:lpstr>
      <vt:lpstr>Bias di percezione - managers</vt:lpstr>
      <vt:lpstr>Presentazione standard di PowerPoint</vt:lpstr>
      <vt:lpstr>1960 - oggi</vt:lpstr>
      <vt:lpstr>Presentazione standard di PowerPoint</vt:lpstr>
      <vt:lpstr>Last trends</vt:lpstr>
      <vt:lpstr>Presentazione standard di PowerPoint</vt:lpstr>
      <vt:lpstr>Presentazione standard di PowerPoint</vt:lpstr>
      <vt:lpstr>1960 - oggi</vt:lpstr>
      <vt:lpstr>The importance of manufacturing</vt:lpstr>
      <vt:lpstr>Export composition</vt:lpstr>
      <vt:lpstr>Specialization</vt:lpstr>
      <vt:lpstr>1960 - oggi 3. Cambiamento nella struttura del commercio (N-S; intra industry)</vt:lpstr>
      <vt:lpstr>1960 – oggi 3. Cambiamento nella struttura del commercio (N-S; intra industry)</vt:lpstr>
      <vt:lpstr>II ondata: 1960 – oggi 4. Trade blocs diventano una norma</vt:lpstr>
      <vt:lpstr>1960 – oggi 5. Partecipazione alle catene globali del valore (GVC) Globalizzazione della produzione</vt:lpstr>
      <vt:lpstr>Perchè i paesi commerciano?</vt:lpstr>
      <vt:lpstr>1960 – oggi 5. Partecipazione alle catene globali del valore (GVC) Globalizzazione della produzione</vt:lpstr>
      <vt:lpstr>Richard Baldwin https://www.youtube.com/watch?v=Op1bOgVpK88 from minute 4.45 to 13</vt:lpstr>
      <vt:lpstr>https://jackblun.github.io/Globalinc/html/fig_1980.html</vt:lpstr>
      <vt:lpstr>La GRANDE questione</vt:lpstr>
      <vt:lpstr>Long history of globalisation in short Richard Baldwin </vt:lpstr>
      <vt:lpstr>Presentazione standard di PowerPoint</vt:lpstr>
      <vt:lpstr>Summary: Four phases</vt:lpstr>
      <vt:lpstr>Summary: Four phases</vt:lpstr>
      <vt:lpstr>Presentazione standard di PowerPoint</vt:lpstr>
      <vt:lpstr>Humanising rest of the world</vt:lpstr>
      <vt:lpstr>NB: Trade was rare: Example</vt:lpstr>
      <vt:lpstr>Phase 2: Localising humans</vt:lpstr>
      <vt:lpstr>Details: Not just Fertile Crescent</vt:lpstr>
      <vt:lpstr>Result: Production bundles with consumption</vt:lpstr>
      <vt:lpstr>Phase 2 in three stages</vt:lpstr>
      <vt:lpstr>Economic geography for 2 millennia (500 BCE to 1500 CE)</vt:lpstr>
      <vt:lpstr>World dominance of Asia</vt:lpstr>
      <vt:lpstr>World shares of population &amp; GDP: Yr 1 CE</vt:lpstr>
      <vt:lpstr>Another indicator of Asian dominance: Cities with over 100,000 inhabitants</vt:lpstr>
      <vt:lpstr>Stage 2 – ‘Silk Road’ opens Eurasian integration: 200 BCE to 1350 AD </vt:lpstr>
      <vt:lpstr>The Silk Road by land and sea</vt:lpstr>
      <vt:lpstr>Silk Road: Trade still rare</vt:lpstr>
      <vt:lpstr>Stage 3 Rise of Europe: 1350 to 1820</vt:lpstr>
      <vt:lpstr>Ritornando a: 1. processo di globalizzazione nella storia (first unbundling)  2. GVC (second unbundling)</vt:lpstr>
      <vt:lpstr>Presentazione standard di PowerPoint</vt:lpstr>
      <vt:lpstr> First unbundling </vt:lpstr>
      <vt:lpstr>Presentazione standard di PowerPoint</vt:lpstr>
      <vt:lpstr>Presentazione standard di PowerPoint</vt:lpstr>
      <vt:lpstr>Second Unbundling</vt:lpstr>
      <vt:lpstr>Presentazione standard di PowerPoint</vt:lpstr>
      <vt:lpstr>GVC: l’esempio del Boeing 787 Dreamliner</vt:lpstr>
      <vt:lpstr>Global Value Chains</vt:lpstr>
      <vt:lpstr>Role of MNCs</vt:lpstr>
      <vt:lpstr>Presentazione standard di PowerPoint</vt:lpstr>
      <vt:lpstr>Presentazione standard di PowerPoint</vt:lpstr>
      <vt:lpstr>Presentazione standard di PowerPoint</vt:lpstr>
      <vt:lpstr>THE CHARACTERISTICS OF MULTINATIONAL ENTERPRISES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i-Phone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Siti interativi sulle connessioni globali</vt:lpstr>
      <vt:lpstr>Bibliografia essenziale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Anna Maria Pinna</dc:creator>
  <cp:lastModifiedBy>Anna Maria Pinna</cp:lastModifiedBy>
  <cp:revision>22</cp:revision>
  <dcterms:created xsi:type="dcterms:W3CDTF">2020-02-19T12:54:13Z</dcterms:created>
  <dcterms:modified xsi:type="dcterms:W3CDTF">2020-02-26T08:59:21Z</dcterms:modified>
</cp:coreProperties>
</file>