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80" r:id="rId4"/>
    <p:sldId id="271" r:id="rId5"/>
    <p:sldId id="273" r:id="rId6"/>
    <p:sldId id="282" r:id="rId7"/>
    <p:sldId id="283" r:id="rId8"/>
    <p:sldId id="284" r:id="rId9"/>
    <p:sldId id="258" r:id="rId10"/>
    <p:sldId id="281" r:id="rId11"/>
    <p:sldId id="261" r:id="rId12"/>
    <p:sldId id="262" r:id="rId13"/>
    <p:sldId id="263" r:id="rId14"/>
    <p:sldId id="264" r:id="rId15"/>
    <p:sldId id="265" r:id="rId16"/>
    <p:sldId id="266" r:id="rId17"/>
    <p:sldId id="267" r:id="rId18"/>
    <p:sldId id="268" r:id="rId19"/>
    <p:sldId id="269" r:id="rId20"/>
    <p:sldId id="285" r:id="rId21"/>
    <p:sldId id="277" r:id="rId22"/>
    <p:sldId id="278" r:id="rId23"/>
    <p:sldId id="286" r:id="rId24"/>
    <p:sldId id="287"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p:restoredTop sz="92697" autoAdjust="0"/>
  </p:normalViewPr>
  <p:slideViewPr>
    <p:cSldViewPr>
      <p:cViewPr varScale="1">
        <p:scale>
          <a:sx n="114" d="100"/>
          <a:sy n="114" d="100"/>
        </p:scale>
        <p:origin x="184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9DC10-CC46-48A5-8A43-66BBFAD456CA}" type="datetimeFigureOut">
              <a:rPr lang="it-IT" smtClean="0"/>
              <a:pPr/>
              <a:t>02/03/21</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93637-DEBD-435D-B84D-BA5529BFE4D0}" type="slidenum">
              <a:rPr lang="en-US" smtClean="0"/>
              <a:pPr/>
              <a:t>‹N›</a:t>
            </a:fld>
            <a:endParaRPr lang="en-US"/>
          </a:p>
        </p:txBody>
      </p:sp>
    </p:spTree>
    <p:extLst>
      <p:ext uri="{BB962C8B-B14F-4D97-AF65-F5344CB8AC3E}">
        <p14:creationId xmlns:p14="http://schemas.microsoft.com/office/powerpoint/2010/main" val="124812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p:txBody>
          <a:bodyPr/>
          <a:lstStyle/>
          <a:p>
            <a:pPr>
              <a:defRPr/>
            </a:pPr>
            <a:r>
              <a:rPr lang="it-IT"/>
              <a:t>Inglese 1999-2000</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GB" altLang="it-IT"/>
          </a:p>
        </p:txBody>
      </p:sp>
    </p:spTree>
    <p:extLst>
      <p:ext uri="{BB962C8B-B14F-4D97-AF65-F5344CB8AC3E}">
        <p14:creationId xmlns:p14="http://schemas.microsoft.com/office/powerpoint/2010/main" val="360827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dirty="0"/>
          </a:p>
        </p:txBody>
      </p:sp>
      <p:sp>
        <p:nvSpPr>
          <p:cNvPr id="4" name="Segnaposto numero diapositiva 3"/>
          <p:cNvSpPr>
            <a:spLocks noGrp="1"/>
          </p:cNvSpPr>
          <p:nvPr>
            <p:ph type="sldNum" sz="quarter" idx="10"/>
          </p:nvPr>
        </p:nvSpPr>
        <p:spPr/>
        <p:txBody>
          <a:bodyPr/>
          <a:lstStyle/>
          <a:p>
            <a:fld id="{DB293637-DEBD-435D-B84D-BA5529BFE4D0}" type="slidenum">
              <a:rPr lang="en-US" smtClean="0"/>
              <a:pPr/>
              <a:t>4</a:t>
            </a:fld>
            <a:endParaRPr lang="en-US"/>
          </a:p>
        </p:txBody>
      </p:sp>
    </p:spTree>
    <p:extLst>
      <p:ext uri="{BB962C8B-B14F-4D97-AF65-F5344CB8AC3E}">
        <p14:creationId xmlns:p14="http://schemas.microsoft.com/office/powerpoint/2010/main" val="255470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p:txBody>
          <a:bodyPr/>
          <a:lstStyle/>
          <a:p>
            <a:pPr>
              <a:defRPr/>
            </a:pPr>
            <a:r>
              <a:rPr lang="it-IT"/>
              <a:t>Inglese 1999-2000</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GB" altLang="it-IT"/>
          </a:p>
        </p:txBody>
      </p:sp>
    </p:spTree>
    <p:extLst>
      <p:ext uri="{BB962C8B-B14F-4D97-AF65-F5344CB8AC3E}">
        <p14:creationId xmlns:p14="http://schemas.microsoft.com/office/powerpoint/2010/main" val="3172140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p:txBody>
          <a:bodyPr/>
          <a:lstStyle/>
          <a:p>
            <a:pPr>
              <a:defRPr/>
            </a:pPr>
            <a:r>
              <a:rPr lang="it-IT"/>
              <a:t>Inglese 1999-2000</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GB" altLang="it-IT"/>
          </a:p>
        </p:txBody>
      </p:sp>
    </p:spTree>
    <p:extLst>
      <p:ext uri="{BB962C8B-B14F-4D97-AF65-F5344CB8AC3E}">
        <p14:creationId xmlns:p14="http://schemas.microsoft.com/office/powerpoint/2010/main" val="4141524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p:txBody>
          <a:bodyPr/>
          <a:lstStyle/>
          <a:p>
            <a:pPr>
              <a:defRPr/>
            </a:pPr>
            <a:r>
              <a:rPr lang="it-IT"/>
              <a:t>Inglese 1999-2000</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GB" altLang="it-IT"/>
          </a:p>
        </p:txBody>
      </p:sp>
    </p:spTree>
    <p:extLst>
      <p:ext uri="{BB962C8B-B14F-4D97-AF65-F5344CB8AC3E}">
        <p14:creationId xmlns:p14="http://schemas.microsoft.com/office/powerpoint/2010/main" val="2671891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p:txBody>
          <a:bodyPr/>
          <a:lstStyle/>
          <a:p>
            <a:pPr>
              <a:defRPr/>
            </a:pPr>
            <a:r>
              <a:rPr lang="it-IT"/>
              <a:t>Inglese 1999-2000</a:t>
            </a: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GB" altLang="it-IT"/>
          </a:p>
        </p:txBody>
      </p:sp>
    </p:spTree>
    <p:extLst>
      <p:ext uri="{BB962C8B-B14F-4D97-AF65-F5344CB8AC3E}">
        <p14:creationId xmlns:p14="http://schemas.microsoft.com/office/powerpoint/2010/main" val="3519482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988F3275-31B7-4373-8680-99943081F71A}" type="datetimeFigureOut">
              <a:rPr lang="it-IT" smtClean="0"/>
              <a:pPr/>
              <a:t>02/03/21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988F3275-31B7-4373-8680-99943081F71A}" type="datetimeFigureOut">
              <a:rPr lang="it-IT" smtClean="0"/>
              <a:pPr/>
              <a:t>02/03/21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988F3275-31B7-4373-8680-99943081F71A}" type="datetimeFigureOut">
              <a:rPr lang="it-IT" smtClean="0"/>
              <a:pPr/>
              <a:t>02/03/21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533BA31-5E76-4857-B638-7C51E2C2ACE2}" type="slidenum">
              <a:rPr lang="en-US" smtClean="0"/>
              <a:pPr/>
              <a:t>‹N›</a:t>
            </a:fld>
            <a:endParaRPr lang="en-US"/>
          </a:p>
        </p:txBody>
      </p:sp>
      <p:pic>
        <p:nvPicPr>
          <p:cNvPr id="7" name="Picture 4" descr="univlog2"/>
          <p:cNvPicPr>
            <a:picLocks noChangeAspect="1" noChangeArrowheads="1"/>
          </p:cNvPicPr>
          <p:nvPr userDrawn="1"/>
        </p:nvPicPr>
        <p:blipFill>
          <a:blip r:embed="rId2" cstate="print"/>
          <a:srcRect/>
          <a:stretch>
            <a:fillRect/>
          </a:stretch>
        </p:blipFill>
        <p:spPr bwMode="auto">
          <a:xfrm>
            <a:off x="8215338" y="214290"/>
            <a:ext cx="666750" cy="676275"/>
          </a:xfrm>
          <a:prstGeom prst="rect">
            <a:avLst/>
          </a:prstGeom>
          <a:noFill/>
          <a:ln w="9525">
            <a:noFill/>
            <a:miter lim="800000"/>
            <a:headEnd/>
            <a:tailEnd/>
          </a:ln>
        </p:spPr>
      </p:pic>
      <p:sp>
        <p:nvSpPr>
          <p:cNvPr id="8" name="CasellaDiTesto 7"/>
          <p:cNvSpPr txBox="1"/>
          <p:nvPr userDrawn="1"/>
        </p:nvSpPr>
        <p:spPr>
          <a:xfrm>
            <a:off x="0" y="6429396"/>
            <a:ext cx="1142976" cy="276999"/>
          </a:xfrm>
          <a:prstGeom prst="rect">
            <a:avLst/>
          </a:prstGeom>
          <a:noFill/>
        </p:spPr>
        <p:txBody>
          <a:bodyPr wrap="square" rtlCol="0">
            <a:spAutoFit/>
          </a:bodyPr>
          <a:lstStyle/>
          <a:p>
            <a:r>
              <a:rPr lang="en-US" sz="1200" dirty="0">
                <a:latin typeface="Comic Sans MS" pitchFamily="66" charset="0"/>
              </a:rPr>
              <a:t>Olga Denti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88F3275-31B7-4373-8680-99943081F71A}" type="datetimeFigureOut">
              <a:rPr lang="it-IT" smtClean="0"/>
              <a:pPr/>
              <a:t>02/03/21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988F3275-31B7-4373-8680-99943081F71A}" type="datetimeFigureOut">
              <a:rPr lang="it-IT" smtClean="0"/>
              <a:pPr/>
              <a:t>02/03/21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988F3275-31B7-4373-8680-99943081F71A}" type="datetimeFigureOut">
              <a:rPr lang="it-IT" smtClean="0"/>
              <a:pPr/>
              <a:t>02/03/21</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988F3275-31B7-4373-8680-99943081F71A}" type="datetimeFigureOut">
              <a:rPr lang="it-IT" smtClean="0"/>
              <a:pPr/>
              <a:t>02/03/21</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8F3275-31B7-4373-8680-99943081F71A}" type="datetimeFigureOut">
              <a:rPr lang="it-IT" smtClean="0"/>
              <a:pPr/>
              <a:t>02/03/21</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8F3275-31B7-4373-8680-99943081F71A}" type="datetimeFigureOut">
              <a:rPr lang="it-IT" smtClean="0"/>
              <a:pPr/>
              <a:t>02/03/21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88F3275-31B7-4373-8680-99943081F71A}" type="datetimeFigureOut">
              <a:rPr lang="it-IT" smtClean="0"/>
              <a:pPr/>
              <a:t>02/03/21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533BA31-5E76-4857-B638-7C51E2C2ACE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F3275-31B7-4373-8680-99943081F71A}" type="datetimeFigureOut">
              <a:rPr lang="it-IT" smtClean="0"/>
              <a:pPr/>
              <a:t>02/03/21</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3BA31-5E76-4857-B638-7C51E2C2ACE2}"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hyperlink" Target="mailto:foddei@unica.it" TargetMode="External"/><Relationship Id="rId4" Type="http://schemas.openxmlformats.org/officeDocument/2006/relationships/hyperlink" Target="http://people.unica.it/olgadent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eople.unica.it/olgadenti/"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hyperlink" Target="mailto:jschofield@tiscali.it" TargetMode="External"/><Relationship Id="rId4" Type="http://schemas.openxmlformats.org/officeDocument/2006/relationships/hyperlink" Target="mailto:smithenglishclub@gmail.com"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3.tif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learningenglish/" TargetMode="External"/><Relationship Id="rId2" Type="http://schemas.openxmlformats.org/officeDocument/2006/relationships/hyperlink" Target="http://www.bbc.com/" TargetMode="External"/><Relationship Id="rId1" Type="http://schemas.openxmlformats.org/officeDocument/2006/relationships/slideLayout" Target="../slideLayouts/slideLayout2.xml"/><Relationship Id="rId4" Type="http://schemas.openxmlformats.org/officeDocument/2006/relationships/hyperlink" Target="http://lyricstraining.com/play/adele/hello/HaJ3ymUsra#ib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85720" y="2285992"/>
            <a:ext cx="8572560" cy="2428892"/>
          </a:xfrm>
        </p:spPr>
        <p:txBody>
          <a:bodyPr>
            <a:normAutofit/>
          </a:bodyPr>
          <a:lstStyle/>
          <a:p>
            <a:r>
              <a:rPr lang="en-US" dirty="0"/>
              <a:t>FACOLTÀ DI STUDI UMANISTICI</a:t>
            </a:r>
            <a:br>
              <a:rPr lang="en-US" dirty="0"/>
            </a:br>
            <a:r>
              <a:rPr lang="en-US" dirty="0"/>
              <a:t>Lingue e </a:t>
            </a:r>
            <a:r>
              <a:rPr lang="en-US" dirty="0" err="1"/>
              <a:t>Comunicazione</a:t>
            </a:r>
            <a:br>
              <a:rPr lang="en-US" dirty="0"/>
            </a:br>
            <a:r>
              <a:rPr lang="en-US" u="sng" dirty="0">
                <a:solidFill>
                  <a:srgbClr val="FF0000"/>
                </a:solidFill>
                <a:effectLst>
                  <a:outerShdw blurRad="38100" dist="38100" dir="2700000" algn="tl">
                    <a:srgbClr val="000000">
                      <a:alpha val="43137"/>
                    </a:srgbClr>
                  </a:outerShdw>
                </a:effectLst>
              </a:rPr>
              <a:t>Lingua Inglese 2</a:t>
            </a:r>
          </a:p>
        </p:txBody>
      </p:sp>
      <p:sp>
        <p:nvSpPr>
          <p:cNvPr id="3" name="Sottotitolo 2"/>
          <p:cNvSpPr>
            <a:spLocks noGrp="1"/>
          </p:cNvSpPr>
          <p:nvPr>
            <p:ph type="subTitle" idx="1"/>
          </p:nvPr>
        </p:nvSpPr>
        <p:spPr>
          <a:xfrm>
            <a:off x="285720" y="5286388"/>
            <a:ext cx="3429024" cy="1257312"/>
          </a:xfrm>
        </p:spPr>
        <p:txBody>
          <a:bodyPr/>
          <a:lstStyle/>
          <a:p>
            <a:r>
              <a:rPr lang="en-US" dirty="0" err="1">
                <a:solidFill>
                  <a:srgbClr val="7030A0"/>
                </a:solidFill>
              </a:rPr>
              <a:t>Luisanna</a:t>
            </a:r>
            <a:r>
              <a:rPr lang="en-US" dirty="0">
                <a:solidFill>
                  <a:srgbClr val="7030A0"/>
                </a:solidFill>
              </a:rPr>
              <a:t> </a:t>
            </a:r>
            <a:r>
              <a:rPr lang="en-US" dirty="0" err="1">
                <a:solidFill>
                  <a:srgbClr val="7030A0"/>
                </a:solidFill>
              </a:rPr>
              <a:t>Fodde</a:t>
            </a:r>
            <a:endParaRPr lang="en-US" b="1" i="1" dirty="0">
              <a:solidFill>
                <a:srgbClr val="7030A0"/>
              </a:solidFill>
            </a:endParaRPr>
          </a:p>
          <a:p>
            <a:r>
              <a:rPr lang="en-US" dirty="0" err="1">
                <a:solidFill>
                  <a:srgbClr val="7030A0"/>
                </a:solidFill>
              </a:rPr>
              <a:t>a.a.</a:t>
            </a:r>
            <a:r>
              <a:rPr lang="en-US" dirty="0">
                <a:solidFill>
                  <a:srgbClr val="7030A0"/>
                </a:solidFill>
              </a:rPr>
              <a:t> 2020-2021</a:t>
            </a:r>
          </a:p>
        </p:txBody>
      </p:sp>
      <p:pic>
        <p:nvPicPr>
          <p:cNvPr id="4" name="Picture 4" descr="univlog2"/>
          <p:cNvPicPr>
            <a:picLocks noChangeAspect="1" noChangeArrowheads="1"/>
          </p:cNvPicPr>
          <p:nvPr/>
        </p:nvPicPr>
        <p:blipFill>
          <a:blip r:embed="rId2" cstate="print"/>
          <a:srcRect/>
          <a:stretch>
            <a:fillRect/>
          </a:stretch>
        </p:blipFill>
        <p:spPr bwMode="auto">
          <a:xfrm>
            <a:off x="7239000" y="381000"/>
            <a:ext cx="666750" cy="676275"/>
          </a:xfrm>
          <a:prstGeom prst="rect">
            <a:avLst/>
          </a:prstGeom>
          <a:noFill/>
          <a:ln w="9525">
            <a:noFill/>
            <a:miter lim="800000"/>
            <a:headEnd/>
            <a:tailEnd/>
          </a:ln>
        </p:spPr>
      </p:pic>
      <p:sp>
        <p:nvSpPr>
          <p:cNvPr id="5" name="Rettangolo 4"/>
          <p:cNvSpPr/>
          <p:nvPr/>
        </p:nvSpPr>
        <p:spPr>
          <a:xfrm>
            <a:off x="642910" y="285728"/>
            <a:ext cx="7786742" cy="1754326"/>
          </a:xfrm>
          <a:prstGeom prst="rect">
            <a:avLst/>
          </a:prstGeom>
        </p:spPr>
        <p:txBody>
          <a:bodyPr wrap="square">
            <a:spAutoFit/>
          </a:bodyPr>
          <a:lstStyle/>
          <a:p>
            <a:pPr algn="ctr">
              <a:defRPr/>
            </a:pPr>
            <a:r>
              <a:rPr lang="it-IT" sz="3600" dirty="0">
                <a:solidFill>
                  <a:srgbClr val="0070C0"/>
                </a:solidFill>
              </a:rPr>
              <a:t>Welcome</a:t>
            </a:r>
          </a:p>
          <a:p>
            <a:pPr>
              <a:defRPr/>
            </a:pPr>
            <a:r>
              <a:rPr lang="it-IT" sz="3600" dirty="0">
                <a:solidFill>
                  <a:srgbClr val="33CC33"/>
                </a:solidFill>
              </a:rPr>
              <a:t>	</a:t>
            </a:r>
            <a:r>
              <a:rPr lang="it-IT" sz="3600" dirty="0" err="1">
                <a:solidFill>
                  <a:srgbClr val="33CC33"/>
                </a:solidFill>
              </a:rPr>
              <a:t>Bienvenus</a:t>
            </a:r>
            <a:r>
              <a:rPr lang="it-IT" sz="3600" dirty="0">
                <a:solidFill>
                  <a:srgbClr val="FFFF00"/>
                </a:solidFill>
              </a:rPr>
              <a:t>	</a:t>
            </a:r>
            <a:r>
              <a:rPr lang="it-IT" sz="3600" dirty="0" err="1">
                <a:solidFill>
                  <a:srgbClr val="FF0000"/>
                </a:solidFill>
              </a:rPr>
              <a:t>Wilkommen</a:t>
            </a:r>
            <a:endParaRPr lang="it-IT" sz="3600" dirty="0">
              <a:solidFill>
                <a:srgbClr val="FF0000"/>
              </a:solidFill>
            </a:endParaRPr>
          </a:p>
          <a:p>
            <a:pPr>
              <a:defRPr/>
            </a:pPr>
            <a:r>
              <a:rPr lang="it-IT" sz="3600" dirty="0" err="1">
                <a:solidFill>
                  <a:srgbClr val="FFC000"/>
                </a:solidFill>
              </a:rPr>
              <a:t>Bienvenidos</a:t>
            </a:r>
            <a:r>
              <a:rPr lang="it-IT" sz="3600" dirty="0">
                <a:solidFill>
                  <a:srgbClr val="FFC000"/>
                </a:solidFill>
              </a:rPr>
              <a:t>     </a:t>
            </a:r>
            <a:r>
              <a:rPr lang="it-IT" sz="3600" dirty="0">
                <a:solidFill>
                  <a:srgbClr val="33CC33"/>
                </a:solidFill>
              </a:rPr>
              <a:t>Benvenuti   </a:t>
            </a:r>
            <a:r>
              <a:rPr lang="it-IT" sz="3600" dirty="0">
                <a:solidFill>
                  <a:srgbClr val="FFFFFF"/>
                </a:solidFill>
              </a:rPr>
              <a:t>    </a:t>
            </a:r>
            <a:r>
              <a:rPr lang="it-IT" sz="3600" dirty="0" err="1">
                <a:solidFill>
                  <a:srgbClr val="000000"/>
                </a:solidFill>
              </a:rPr>
              <a:t>Benibenius</a:t>
            </a:r>
            <a:endParaRPr lang="it-IT" sz="3600" dirty="0">
              <a:solidFill>
                <a:srgbClr val="000000"/>
              </a:solidFill>
            </a:endParaRPr>
          </a:p>
        </p:txBody>
      </p:sp>
      <p:pic>
        <p:nvPicPr>
          <p:cNvPr id="2050" name="Picture 2"/>
          <p:cNvPicPr>
            <a:picLocks noChangeAspect="1" noChangeArrowheads="1"/>
          </p:cNvPicPr>
          <p:nvPr/>
        </p:nvPicPr>
        <p:blipFill>
          <a:blip r:embed="rId3" cstate="print"/>
          <a:srcRect/>
          <a:stretch>
            <a:fillRect/>
          </a:stretch>
        </p:blipFill>
        <p:spPr bwMode="auto">
          <a:xfrm>
            <a:off x="6372225" y="5210175"/>
            <a:ext cx="2771775" cy="164782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more interesting sites </a:t>
            </a:r>
            <a:r>
              <a:rPr lang="is-IS" dirty="0"/>
              <a:t>…</a:t>
            </a:r>
            <a:endParaRPr lang="en-GB" dirty="0"/>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r>
              <a:rPr lang="en-US" dirty="0"/>
              <a:t>http://</a:t>
            </a:r>
            <a:r>
              <a:rPr lang="en-US" dirty="0" err="1"/>
              <a:t>news.bbc.co.uk</a:t>
            </a:r>
            <a:r>
              <a:rPr lang="en-US" dirty="0"/>
              <a:t>/ ; </a:t>
            </a:r>
            <a:r>
              <a:rPr lang="en-US" dirty="0" err="1"/>
              <a:t>bbc.co.uk</a:t>
            </a:r>
            <a:r>
              <a:rPr lang="en-US" dirty="0"/>
              <a:t>/</a:t>
            </a:r>
            <a:r>
              <a:rPr lang="en-US" dirty="0" err="1"/>
              <a:t>worldservice</a:t>
            </a:r>
            <a:r>
              <a:rPr lang="en-US" dirty="0"/>
              <a:t>/</a:t>
            </a:r>
            <a:r>
              <a:rPr lang="en-US" dirty="0" err="1"/>
              <a:t>learningenglish</a:t>
            </a:r>
            <a:r>
              <a:rPr lang="en-US" dirty="0"/>
              <a:t> </a:t>
            </a:r>
          </a:p>
          <a:p>
            <a:r>
              <a:rPr lang="en-US" dirty="0"/>
              <a:t>http://</a:t>
            </a:r>
            <a:r>
              <a:rPr lang="en-US" dirty="0" err="1"/>
              <a:t>www.businessweek.com</a:t>
            </a:r>
            <a:endParaRPr lang="en-US" dirty="0"/>
          </a:p>
          <a:p>
            <a:r>
              <a:rPr lang="en-US" dirty="0"/>
              <a:t>http://</a:t>
            </a:r>
            <a:r>
              <a:rPr lang="en-US" dirty="0" err="1"/>
              <a:t>www.guardian.co.uk</a:t>
            </a:r>
            <a:r>
              <a:rPr lang="en-US" dirty="0"/>
              <a:t>/</a:t>
            </a:r>
          </a:p>
          <a:p>
            <a:r>
              <a:rPr lang="en-US" dirty="0"/>
              <a:t>http://</a:t>
            </a:r>
            <a:r>
              <a:rPr lang="en-US" dirty="0" err="1"/>
              <a:t>www.club_internet.fr</a:t>
            </a:r>
            <a:r>
              <a:rPr lang="en-US" dirty="0"/>
              <a:t> (</a:t>
            </a:r>
            <a:r>
              <a:rPr lang="en-US" dirty="0" err="1"/>
              <a:t>vocable</a:t>
            </a:r>
            <a:r>
              <a:rPr lang="en-US" dirty="0"/>
              <a:t>) </a:t>
            </a:r>
          </a:p>
          <a:p>
            <a:r>
              <a:rPr lang="en-US" dirty="0"/>
              <a:t>http://</a:t>
            </a:r>
            <a:r>
              <a:rPr lang="en-US" dirty="0" err="1"/>
              <a:t>www.time.com</a:t>
            </a:r>
            <a:r>
              <a:rPr lang="en-US" dirty="0"/>
              <a:t>/</a:t>
            </a:r>
          </a:p>
          <a:p>
            <a:r>
              <a:rPr lang="en-US" dirty="0"/>
              <a:t>http://</a:t>
            </a:r>
            <a:r>
              <a:rPr lang="en-US" dirty="0" err="1"/>
              <a:t>www.newsweek.com</a:t>
            </a:r>
            <a:r>
              <a:rPr lang="en-US" dirty="0"/>
              <a:t>/</a:t>
            </a:r>
          </a:p>
          <a:p>
            <a:r>
              <a:rPr lang="en-US" dirty="0"/>
              <a:t>http://</a:t>
            </a:r>
            <a:r>
              <a:rPr lang="en-US" dirty="0" err="1"/>
              <a:t>www.economist.com</a:t>
            </a:r>
            <a:r>
              <a:rPr lang="en-US" dirty="0"/>
              <a:t>/</a:t>
            </a:r>
          </a:p>
          <a:p>
            <a:r>
              <a:rPr lang="en-US" dirty="0"/>
              <a:t>http://</a:t>
            </a:r>
            <a:r>
              <a:rPr lang="en-US" dirty="0" err="1"/>
              <a:t>www.nationalgeographic.com</a:t>
            </a:r>
            <a:endParaRPr lang="en-US" dirty="0"/>
          </a:p>
          <a:p>
            <a:r>
              <a:rPr lang="en-US" dirty="0"/>
              <a:t>http://</a:t>
            </a:r>
            <a:r>
              <a:rPr lang="en-US" dirty="0" err="1"/>
              <a:t>www.iht.com</a:t>
            </a:r>
            <a:r>
              <a:rPr lang="en-US" dirty="0"/>
              <a:t>/ (International Herald Tribune)</a:t>
            </a:r>
          </a:p>
          <a:p>
            <a:r>
              <a:rPr lang="en-US" dirty="0"/>
              <a:t>http://</a:t>
            </a:r>
            <a:r>
              <a:rPr lang="en-US" dirty="0" err="1"/>
              <a:t>www.yourdictionary.com</a:t>
            </a:r>
            <a:r>
              <a:rPr lang="en-US" dirty="0"/>
              <a:t>/</a:t>
            </a:r>
          </a:p>
          <a:p>
            <a:r>
              <a:rPr lang="it-IT" dirty="0"/>
              <a:t>http://</a:t>
            </a:r>
            <a:r>
              <a:rPr lang="it-IT" dirty="0" err="1"/>
              <a:t>www.howjsay.com</a:t>
            </a:r>
            <a:r>
              <a:rPr lang="it-IT" dirty="0"/>
              <a:t>  (</a:t>
            </a:r>
            <a:r>
              <a:rPr lang="it-IT" dirty="0" err="1"/>
              <a:t>pronunciation</a:t>
            </a:r>
            <a:r>
              <a:rPr lang="it-IT" dirty="0"/>
              <a:t>) </a:t>
            </a:r>
            <a:endParaRPr lang="en-US" dirty="0"/>
          </a:p>
          <a:p>
            <a:r>
              <a:rPr lang="en-US" dirty="0"/>
              <a:t>http://</a:t>
            </a:r>
            <a:r>
              <a:rPr lang="en-US" dirty="0" err="1"/>
              <a:t>www.merriam-webster.com</a:t>
            </a:r>
            <a:r>
              <a:rPr lang="en-US" dirty="0"/>
              <a:t>/dictionary/ (</a:t>
            </a:r>
            <a:r>
              <a:rPr lang="en-US" dirty="0" err="1"/>
              <a:t>meaning+pronunciation</a:t>
            </a:r>
            <a:r>
              <a:rPr lang="en-US" dirty="0"/>
              <a:t>)</a:t>
            </a:r>
          </a:p>
          <a:p>
            <a:r>
              <a:rPr lang="it-IT" dirty="0"/>
              <a:t>http://</a:t>
            </a:r>
            <a:r>
              <a:rPr lang="it-IT" dirty="0" err="1"/>
              <a:t>www.granddictionnaire.com</a:t>
            </a:r>
            <a:r>
              <a:rPr lang="it-IT" dirty="0"/>
              <a:t>/ </a:t>
            </a:r>
            <a:endParaRPr lang="en-US" dirty="0"/>
          </a:p>
          <a:p>
            <a:r>
              <a:rPr lang="it-IT" dirty="0"/>
              <a:t>http://</a:t>
            </a:r>
            <a:r>
              <a:rPr lang="it-IT" dirty="0" err="1"/>
              <a:t>wwwonestopenglish.com</a:t>
            </a:r>
            <a:endParaRPr lang="en-US" dirty="0"/>
          </a:p>
          <a:p>
            <a:r>
              <a:rPr lang="it-IT" dirty="0" err="1"/>
              <a:t>https</a:t>
            </a:r>
            <a:r>
              <a:rPr lang="it-IT" dirty="0"/>
              <a:t>://</a:t>
            </a:r>
            <a:r>
              <a:rPr lang="it-IT" dirty="0" err="1"/>
              <a:t>sites.google.com</a:t>
            </a:r>
            <a:r>
              <a:rPr lang="it-IT" dirty="0"/>
              <a:t>/site/</a:t>
            </a:r>
            <a:r>
              <a:rPr lang="it-IT" dirty="0" err="1"/>
              <a:t>caransay</a:t>
            </a:r>
            <a:r>
              <a:rPr lang="it-IT" dirty="0"/>
              <a:t>/Home/</a:t>
            </a:r>
            <a:r>
              <a:rPr lang="it-IT" dirty="0" err="1"/>
              <a:t>english</a:t>
            </a:r>
            <a:endParaRPr lang="en-US" dirty="0"/>
          </a:p>
          <a:p>
            <a:endParaRPr lang="en-GB" dirty="0"/>
          </a:p>
        </p:txBody>
      </p:sp>
      <p:sp>
        <p:nvSpPr>
          <p:cNvPr id="5" name="CasellaDiTesto 4">
            <a:extLst>
              <a:ext uri="{FF2B5EF4-FFF2-40B4-BE49-F238E27FC236}">
                <a16:creationId xmlns:a16="http://schemas.microsoft.com/office/drawing/2014/main" id="{21CDF551-1D70-8F40-8CF6-8E62DA568EB2}"/>
              </a:ext>
            </a:extLst>
          </p:cNvPr>
          <p:cNvSpPr txBox="1"/>
          <p:nvPr/>
        </p:nvSpPr>
        <p:spPr>
          <a:xfrm>
            <a:off x="0" y="6170225"/>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extLst>
      <p:ext uri="{BB962C8B-B14F-4D97-AF65-F5344CB8AC3E}">
        <p14:creationId xmlns:p14="http://schemas.microsoft.com/office/powerpoint/2010/main" val="152351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en-US" dirty="0"/>
              <a:t>Books</a:t>
            </a:r>
          </a:p>
        </p:txBody>
      </p:sp>
      <p:sp>
        <p:nvSpPr>
          <p:cNvPr id="3" name="Segnaposto contenuto 2"/>
          <p:cNvSpPr>
            <a:spLocks noGrp="1"/>
          </p:cNvSpPr>
          <p:nvPr>
            <p:ph idx="1"/>
          </p:nvPr>
        </p:nvSpPr>
        <p:spPr>
          <a:xfrm>
            <a:off x="0" y="1092820"/>
            <a:ext cx="8964488" cy="5288508"/>
          </a:xfrm>
        </p:spPr>
        <p:txBody>
          <a:bodyPr>
            <a:noAutofit/>
          </a:bodyPr>
          <a:lstStyle/>
          <a:p>
            <a:pPr>
              <a:buNone/>
            </a:pPr>
            <a:r>
              <a:rPr lang="en-US" sz="2000" b="1" u="sng" dirty="0"/>
              <a:t>Theoretical part</a:t>
            </a:r>
            <a:r>
              <a:rPr lang="en-US" sz="2000" dirty="0"/>
              <a:t>:</a:t>
            </a:r>
          </a:p>
          <a:p>
            <a:pPr algn="just"/>
            <a:r>
              <a:rPr lang="en-GB" sz="2000" dirty="0" err="1"/>
              <a:t>Widdowson</a:t>
            </a:r>
            <a:r>
              <a:rPr lang="en-GB" sz="2000" dirty="0"/>
              <a:t>, H.G. 2007. </a:t>
            </a:r>
            <a:r>
              <a:rPr lang="en-GB" sz="2000" i="1" dirty="0"/>
              <a:t>Discourse Analysis</a:t>
            </a:r>
            <a:r>
              <a:rPr lang="en-GB" sz="2000" dirty="0"/>
              <a:t>. Oxford: Oxford University Press.</a:t>
            </a:r>
            <a:endParaRPr lang="it-IT" sz="2000" dirty="0"/>
          </a:p>
          <a:p>
            <a:pPr algn="just"/>
            <a:r>
              <a:rPr lang="en-GB" sz="2000" dirty="0"/>
              <a:t>Ulrich, M. 1992. </a:t>
            </a:r>
            <a:r>
              <a:rPr lang="en-GB" sz="2000" i="1" dirty="0"/>
              <a:t>Translating Texts. From Theory to Practice</a:t>
            </a:r>
            <a:r>
              <a:rPr lang="en-GB" sz="2000" dirty="0"/>
              <a:t>. Rapallo: CIDEB </a:t>
            </a:r>
            <a:r>
              <a:rPr lang="en-GB" sz="2000" dirty="0" err="1"/>
              <a:t>Editrice</a:t>
            </a:r>
            <a:r>
              <a:rPr lang="en-GB" sz="2000" dirty="0"/>
              <a:t> (extracts on language functions, NOT on translation, Ch. 2- 7)</a:t>
            </a:r>
          </a:p>
          <a:p>
            <a:pPr marL="0" indent="0" algn="just">
              <a:buNone/>
            </a:pPr>
            <a:r>
              <a:rPr lang="en-GB" sz="2000" dirty="0"/>
              <a:t>ADDITIONAL READINGS</a:t>
            </a:r>
          </a:p>
          <a:p>
            <a:pPr algn="just"/>
            <a:r>
              <a:rPr lang="en-GB" sz="2000" dirty="0"/>
              <a:t>Halliday, M.A.K. 1978. </a:t>
            </a:r>
            <a:r>
              <a:rPr lang="en-GB" sz="2000" i="1" dirty="0"/>
              <a:t>Language as social semiotic. The social  interpretation of language and meaning</a:t>
            </a:r>
            <a:r>
              <a:rPr lang="en-GB" sz="2000" dirty="0"/>
              <a:t>. London: Edward Arnold. </a:t>
            </a:r>
            <a:endParaRPr lang="it-IT" sz="2000" dirty="0"/>
          </a:p>
          <a:p>
            <a:pPr algn="just"/>
            <a:r>
              <a:rPr lang="en-GB" sz="2000" dirty="0"/>
              <a:t>Halliday, M.A.K., Hasan, R. 1985. </a:t>
            </a:r>
            <a:r>
              <a:rPr lang="en-GB" sz="2000" i="1" dirty="0"/>
              <a:t>Language Context and Text: Aspects of Language in a Social-semiotic Perspective</a:t>
            </a:r>
            <a:r>
              <a:rPr lang="en-GB" sz="2000" dirty="0"/>
              <a:t>. Oxford: Oxford University Press. </a:t>
            </a:r>
            <a:endParaRPr lang="it-IT" sz="2000" dirty="0"/>
          </a:p>
          <a:p>
            <a:pPr algn="just"/>
            <a:r>
              <a:rPr lang="en-GB" sz="2000" dirty="0"/>
              <a:t>Halliday, M.A.K., </a:t>
            </a:r>
            <a:r>
              <a:rPr lang="en-GB" sz="2000" dirty="0" err="1"/>
              <a:t>Matthiessen</a:t>
            </a:r>
            <a:r>
              <a:rPr lang="en-GB" sz="2000" dirty="0"/>
              <a:t>, C. M.I.M. 2013. </a:t>
            </a:r>
            <a:r>
              <a:rPr lang="en-GB" sz="2000" i="1" dirty="0"/>
              <a:t>An Introduction to Functional Grammar</a:t>
            </a:r>
            <a:r>
              <a:rPr lang="en-GB" sz="2000" dirty="0"/>
              <a:t>, Third Edition. Oxon, New York: Routledge. </a:t>
            </a:r>
          </a:p>
          <a:p>
            <a:pPr algn="just"/>
            <a:r>
              <a:rPr lang="en-GB" sz="2000" dirty="0"/>
              <a:t>Christiansen, T. 2011. </a:t>
            </a:r>
            <a:r>
              <a:rPr lang="en-GB" sz="2000" i="1" dirty="0"/>
              <a:t>Cohesion: a Discourse Perspective</a:t>
            </a:r>
            <a:r>
              <a:rPr lang="en-GB" sz="2000" dirty="0"/>
              <a:t>. Bern: Peter Lang. </a:t>
            </a:r>
            <a:endParaRPr lang="it-IT" sz="2000" dirty="0"/>
          </a:p>
          <a:p>
            <a:pPr algn="just"/>
            <a:r>
              <a:rPr lang="en-GB" sz="2000" dirty="0"/>
              <a:t>McCarthy, M. 1991. </a:t>
            </a:r>
            <a:r>
              <a:rPr lang="en-GB" sz="2000" i="1" dirty="0"/>
              <a:t>Discourse Analysis for Language Teachers</a:t>
            </a:r>
            <a:r>
              <a:rPr lang="en-GB" sz="2000" dirty="0"/>
              <a:t>. Cambridge: Cambridge Language Teaching Library, CUP. </a:t>
            </a:r>
            <a:endParaRPr lang="en-US" sz="2000" dirty="0"/>
          </a:p>
        </p:txBody>
      </p:sp>
      <p:sp>
        <p:nvSpPr>
          <p:cNvPr id="4" name="CasellaDiTesto 3">
            <a:extLst>
              <a:ext uri="{FF2B5EF4-FFF2-40B4-BE49-F238E27FC236}">
                <a16:creationId xmlns:a16="http://schemas.microsoft.com/office/drawing/2014/main" id="{5E1E2F68-3D0F-E543-B558-AFC54FD0EBB1}"/>
              </a:ext>
            </a:extLst>
          </p:cNvPr>
          <p:cNvSpPr txBox="1"/>
          <p:nvPr/>
        </p:nvSpPr>
        <p:spPr>
          <a:xfrm>
            <a:off x="971600" y="6410612"/>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1037"/>
            <a:ext cx="8229600" cy="1143000"/>
          </a:xfrm>
        </p:spPr>
        <p:txBody>
          <a:bodyPr/>
          <a:lstStyle/>
          <a:p>
            <a:r>
              <a:rPr lang="en-US" dirty="0"/>
              <a:t>Course Content</a:t>
            </a:r>
          </a:p>
        </p:txBody>
      </p:sp>
      <p:sp>
        <p:nvSpPr>
          <p:cNvPr id="3" name="Segnaposto contenuto 2"/>
          <p:cNvSpPr>
            <a:spLocks noGrp="1"/>
          </p:cNvSpPr>
          <p:nvPr>
            <p:ph idx="1"/>
          </p:nvPr>
        </p:nvSpPr>
        <p:spPr>
          <a:xfrm>
            <a:off x="285720" y="1111963"/>
            <a:ext cx="8572560" cy="5043510"/>
          </a:xfrm>
        </p:spPr>
        <p:txBody>
          <a:bodyPr>
            <a:normAutofit fontScale="85000" lnSpcReduction="10000"/>
          </a:bodyPr>
          <a:lstStyle/>
          <a:p>
            <a:pPr algn="just"/>
            <a:r>
              <a:rPr lang="en-GB" dirty="0"/>
              <a:t>PRACTICAL PART – 90-92 hours taught by a mother-tongue English instructor.   </a:t>
            </a:r>
            <a:endParaRPr lang="it-IT" dirty="0"/>
          </a:p>
          <a:p>
            <a:pPr algn="just">
              <a:buNone/>
            </a:pPr>
            <a:r>
              <a:rPr lang="en-GB" dirty="0"/>
              <a:t>	The students will attend classes of General English (the schedule is available on the website). The objective will be to reach the B2 level of the Common European Framework of Reference for Languages for all abilities: listening, reading, writing and speaking. A syllabus will be available online. </a:t>
            </a:r>
            <a:endParaRPr lang="it-IT" dirty="0"/>
          </a:p>
          <a:p>
            <a:pPr algn="just"/>
            <a:r>
              <a:rPr lang="en-GB" dirty="0"/>
              <a:t>THEORETICAL PART  – 30 hours taught by the professor.</a:t>
            </a:r>
            <a:endParaRPr lang="it-IT" dirty="0"/>
          </a:p>
          <a:p>
            <a:pPr algn="just">
              <a:buNone/>
            </a:pPr>
            <a:r>
              <a:rPr lang="en-GB" dirty="0"/>
              <a:t>	The students will attend the lectures focusing on Functional Linguistics and, in particular, Functional Grammar. </a:t>
            </a:r>
            <a:endParaRPr lang="en-US" dirty="0"/>
          </a:p>
        </p:txBody>
      </p:sp>
      <p:sp>
        <p:nvSpPr>
          <p:cNvPr id="5" name="CasellaDiTesto 4">
            <a:extLst>
              <a:ext uri="{FF2B5EF4-FFF2-40B4-BE49-F238E27FC236}">
                <a16:creationId xmlns:a16="http://schemas.microsoft.com/office/drawing/2014/main" id="{56E4112D-2EA1-4E41-9E6A-CF29E5B8857E}"/>
              </a:ext>
            </a:extLst>
          </p:cNvPr>
          <p:cNvSpPr txBox="1"/>
          <p:nvPr/>
        </p:nvSpPr>
        <p:spPr>
          <a:xfrm>
            <a:off x="0" y="6155473"/>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en-US" dirty="0"/>
              <a:t>More precisely, </a:t>
            </a:r>
          </a:p>
        </p:txBody>
      </p:sp>
      <p:sp>
        <p:nvSpPr>
          <p:cNvPr id="3" name="Segnaposto contenuto 2"/>
          <p:cNvSpPr>
            <a:spLocks noGrp="1"/>
          </p:cNvSpPr>
          <p:nvPr>
            <p:ph idx="1"/>
          </p:nvPr>
        </p:nvSpPr>
        <p:spPr>
          <a:xfrm>
            <a:off x="436693" y="908720"/>
            <a:ext cx="8229600" cy="5232074"/>
          </a:xfrm>
          <a:noFill/>
        </p:spPr>
        <p:txBody>
          <a:bodyPr>
            <a:normAutofit fontScale="92500" lnSpcReduction="20000"/>
          </a:bodyPr>
          <a:lstStyle/>
          <a:p>
            <a:pPr marL="514350" indent="-514350" algn="just">
              <a:buFont typeface="+mj-lt"/>
              <a:buAutoNum type="arabicPeriod"/>
            </a:pPr>
            <a:r>
              <a:rPr lang="en-GB" i="1" dirty="0"/>
              <a:t>From structural to functional linguistics</a:t>
            </a:r>
            <a:r>
              <a:rPr lang="en-GB" dirty="0"/>
              <a:t>, </a:t>
            </a:r>
            <a:r>
              <a:rPr lang="en-GB" i="1" dirty="0"/>
              <a:t>Language Micro- &amp; Macro-functions</a:t>
            </a:r>
            <a:endParaRPr lang="en-GB" dirty="0"/>
          </a:p>
          <a:p>
            <a:pPr marL="514350" indent="-514350" algn="just">
              <a:buFont typeface="+mj-lt"/>
              <a:buAutoNum type="arabicPeriod"/>
            </a:pPr>
            <a:r>
              <a:rPr lang="en-GB" i="1" dirty="0"/>
              <a:t>Text &amp; Context, Halliday’s </a:t>
            </a:r>
            <a:r>
              <a:rPr lang="en-GB" i="1" dirty="0" err="1"/>
              <a:t>metafunctions</a:t>
            </a:r>
            <a:endParaRPr lang="en-GB" i="1" dirty="0"/>
          </a:p>
          <a:p>
            <a:pPr marL="514350" indent="-514350" algn="just">
              <a:buFont typeface="+mj-lt"/>
              <a:buAutoNum type="arabicPeriod"/>
            </a:pPr>
            <a:r>
              <a:rPr lang="en-GB" i="1" dirty="0"/>
              <a:t>Text types</a:t>
            </a:r>
            <a:endParaRPr lang="en-GB" dirty="0"/>
          </a:p>
          <a:p>
            <a:pPr marL="514350" indent="-514350" algn="just">
              <a:buFont typeface="+mj-lt"/>
              <a:buAutoNum type="arabicPeriod"/>
            </a:pPr>
            <a:r>
              <a:rPr lang="en-GB" i="1" dirty="0"/>
              <a:t>Discourse Analysis, Communicative competence, text and images</a:t>
            </a:r>
          </a:p>
          <a:p>
            <a:pPr marL="514350" indent="-514350" algn="just">
              <a:buFont typeface="+mj-lt"/>
              <a:buAutoNum type="arabicPeriod"/>
            </a:pPr>
            <a:r>
              <a:rPr lang="en-GB" i="1" dirty="0"/>
              <a:t>Cohesion and Coherence</a:t>
            </a:r>
            <a:endParaRPr lang="en-GB" dirty="0"/>
          </a:p>
          <a:p>
            <a:pPr marL="514350" indent="-514350" algn="just">
              <a:buFont typeface="+mj-lt"/>
              <a:buAutoNum type="arabicPeriod"/>
            </a:pPr>
            <a:r>
              <a:rPr lang="en-GB" i="1" dirty="0" err="1"/>
              <a:t>Thematisation</a:t>
            </a:r>
            <a:r>
              <a:rPr lang="en-GB" dirty="0"/>
              <a:t>  </a:t>
            </a:r>
          </a:p>
          <a:p>
            <a:pPr marL="514350" indent="-514350" algn="just">
              <a:buFont typeface="+mj-lt"/>
              <a:buAutoNum type="arabicPeriod"/>
            </a:pPr>
            <a:r>
              <a:rPr lang="en-GB" i="1" dirty="0"/>
              <a:t>Style, Discourse Genre</a:t>
            </a:r>
          </a:p>
          <a:p>
            <a:pPr marL="514350" indent="-514350" algn="just">
              <a:buFont typeface="+mj-lt"/>
              <a:buAutoNum type="arabicPeriod"/>
            </a:pPr>
            <a:r>
              <a:rPr lang="en-GB" i="1" dirty="0"/>
              <a:t>Schematic v systemic knowledge, Grice’s maxims CDA</a:t>
            </a:r>
          </a:p>
          <a:p>
            <a:pPr marL="514350" indent="-514350" algn="just">
              <a:buFont typeface="+mj-lt"/>
              <a:buAutoNum type="arabicPeriod"/>
            </a:pPr>
            <a:r>
              <a:rPr lang="en-GB" i="1" dirty="0"/>
              <a:t>Textual analysis, Advertising</a:t>
            </a:r>
          </a:p>
        </p:txBody>
      </p:sp>
      <p:sp>
        <p:nvSpPr>
          <p:cNvPr id="4" name="CasellaDiTesto 3">
            <a:extLst>
              <a:ext uri="{FF2B5EF4-FFF2-40B4-BE49-F238E27FC236}">
                <a16:creationId xmlns:a16="http://schemas.microsoft.com/office/drawing/2014/main" id="{447490B8-F94E-C04C-B1E4-DEECF13A164D}"/>
              </a:ext>
            </a:extLst>
          </p:cNvPr>
          <p:cNvSpPr txBox="1"/>
          <p:nvPr/>
        </p:nvSpPr>
        <p:spPr>
          <a:xfrm>
            <a:off x="899592" y="6453336"/>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1425"/>
            <a:ext cx="8229600" cy="1143000"/>
          </a:xfrm>
        </p:spPr>
        <p:txBody>
          <a:bodyPr/>
          <a:lstStyle/>
          <a:p>
            <a:r>
              <a:rPr lang="en-US" dirty="0"/>
              <a:t>Objectives</a:t>
            </a:r>
          </a:p>
        </p:txBody>
      </p:sp>
      <p:sp>
        <p:nvSpPr>
          <p:cNvPr id="3" name="Segnaposto contenuto 2"/>
          <p:cNvSpPr>
            <a:spLocks noGrp="1"/>
          </p:cNvSpPr>
          <p:nvPr>
            <p:ph idx="1"/>
          </p:nvPr>
        </p:nvSpPr>
        <p:spPr>
          <a:xfrm>
            <a:off x="500034" y="1285860"/>
            <a:ext cx="8229600" cy="2328865"/>
          </a:xfrm>
        </p:spPr>
        <p:txBody>
          <a:bodyPr>
            <a:normAutofit fontScale="92500"/>
          </a:bodyPr>
          <a:lstStyle/>
          <a:p>
            <a:pPr algn="just">
              <a:buNone/>
            </a:pPr>
            <a:r>
              <a:rPr lang="en-GB" sz="2800" dirty="0"/>
              <a:t>The students will have to achieve:</a:t>
            </a:r>
            <a:endParaRPr lang="it-IT" sz="2800" dirty="0"/>
          </a:p>
          <a:p>
            <a:pPr marL="0" indent="0" algn="just">
              <a:buNone/>
            </a:pPr>
            <a:r>
              <a:rPr lang="en-GB" sz="2800" dirty="0"/>
              <a:t>- a good B2 level of English in all four skills (</a:t>
            </a:r>
            <a:r>
              <a:rPr lang="en-GB" sz="2800" i="1" dirty="0"/>
              <a:t>listening</a:t>
            </a:r>
            <a:r>
              <a:rPr lang="en-GB" sz="2800" dirty="0"/>
              <a:t>, </a:t>
            </a:r>
            <a:r>
              <a:rPr lang="en-GB" sz="2800" i="1" dirty="0"/>
              <a:t>reading</a:t>
            </a:r>
            <a:r>
              <a:rPr lang="en-GB" sz="2800" dirty="0"/>
              <a:t>, </a:t>
            </a:r>
            <a:r>
              <a:rPr lang="en-GB" sz="2800" i="1" dirty="0"/>
              <a:t>writing</a:t>
            </a:r>
            <a:r>
              <a:rPr lang="en-GB" sz="2800" dirty="0"/>
              <a:t> </a:t>
            </a:r>
            <a:r>
              <a:rPr lang="en-GB" sz="2800" i="1" dirty="0"/>
              <a:t>&amp;</a:t>
            </a:r>
            <a:r>
              <a:rPr lang="en-GB" sz="2800" dirty="0"/>
              <a:t> </a:t>
            </a:r>
            <a:r>
              <a:rPr lang="en-GB" sz="2800" i="1" dirty="0"/>
              <a:t>speaking</a:t>
            </a:r>
            <a:r>
              <a:rPr lang="en-GB" sz="2800" dirty="0"/>
              <a:t>);</a:t>
            </a:r>
            <a:endParaRPr lang="it-IT" sz="2800" dirty="0"/>
          </a:p>
          <a:p>
            <a:pPr marL="0" indent="0" algn="just">
              <a:buNone/>
            </a:pPr>
            <a:r>
              <a:rPr lang="en-GB" sz="2800" dirty="0"/>
              <a:t>- good practice and theoretical skills to analyse language functions and interpret diverse text types and genres.</a:t>
            </a:r>
            <a:endParaRPr lang="en-US" sz="2800" dirty="0"/>
          </a:p>
        </p:txBody>
      </p:sp>
      <p:sp>
        <p:nvSpPr>
          <p:cNvPr id="4" name="Titolo 1"/>
          <p:cNvSpPr txBox="1">
            <a:spLocks/>
          </p:cNvSpPr>
          <p:nvPr/>
        </p:nvSpPr>
        <p:spPr>
          <a:xfrm>
            <a:off x="571472" y="3214686"/>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Prerequisites </a:t>
            </a:r>
          </a:p>
        </p:txBody>
      </p:sp>
      <p:sp>
        <p:nvSpPr>
          <p:cNvPr id="5" name="Segnaposto contenuto 2"/>
          <p:cNvSpPr txBox="1">
            <a:spLocks/>
          </p:cNvSpPr>
          <p:nvPr/>
        </p:nvSpPr>
        <p:spPr>
          <a:xfrm>
            <a:off x="500034" y="4357686"/>
            <a:ext cx="8229600" cy="1614486"/>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n-GB" sz="2800" b="0" i="0" u="none" strike="noStrike" kern="1200" cap="none" spc="0" normalizeH="0" baseline="0" noProof="0" dirty="0">
                <a:ln>
                  <a:noFill/>
                </a:ln>
                <a:solidFill>
                  <a:schemeClr val="tx1"/>
                </a:solidFill>
                <a:effectLst/>
                <a:uLnTx/>
                <a:uFillTx/>
                <a:latin typeface="+mn-lt"/>
                <a:ea typeface="+mn-ea"/>
                <a:cs typeface="+mn-cs"/>
              </a:rPr>
              <a:t>- English Language 1 / B1 level of the Common European Framework of Reference for Languages</a:t>
            </a:r>
            <a:endParaRPr kumimoji="0" lang="it-IT"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asellaDiTesto 5">
            <a:extLst>
              <a:ext uri="{FF2B5EF4-FFF2-40B4-BE49-F238E27FC236}">
                <a16:creationId xmlns:a16="http://schemas.microsoft.com/office/drawing/2014/main" id="{EB5AE2DE-4365-D845-80E3-C0ACCFC3948D}"/>
              </a:ext>
            </a:extLst>
          </p:cNvPr>
          <p:cNvSpPr txBox="1"/>
          <p:nvPr/>
        </p:nvSpPr>
        <p:spPr>
          <a:xfrm>
            <a:off x="0" y="6148012"/>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1495" y="53752"/>
            <a:ext cx="8229600" cy="1143000"/>
          </a:xfrm>
        </p:spPr>
        <p:txBody>
          <a:bodyPr/>
          <a:lstStyle/>
          <a:p>
            <a:r>
              <a:rPr lang="en-US" dirty="0"/>
              <a:t>Methodology</a:t>
            </a:r>
          </a:p>
        </p:txBody>
      </p:sp>
      <p:sp>
        <p:nvSpPr>
          <p:cNvPr id="3" name="Segnaposto contenuto 2"/>
          <p:cNvSpPr>
            <a:spLocks noGrp="1"/>
          </p:cNvSpPr>
          <p:nvPr>
            <p:ph idx="1"/>
          </p:nvPr>
        </p:nvSpPr>
        <p:spPr>
          <a:xfrm>
            <a:off x="215816" y="1052736"/>
            <a:ext cx="8435279" cy="5112568"/>
          </a:xfrm>
        </p:spPr>
        <p:txBody>
          <a:bodyPr>
            <a:normAutofit/>
          </a:bodyPr>
          <a:lstStyle/>
          <a:p>
            <a:pPr algn="just"/>
            <a:r>
              <a:rPr lang="en-GB" sz="2800" dirty="0"/>
              <a:t>The PRACTICAL PART includes practical lessons taught by a mother-tongue English instructor, from October to May with no interruption. In January and February students will attend these classes once or twice a week to keep practicing. </a:t>
            </a:r>
            <a:r>
              <a:rPr lang="en-GB" sz="2800" u="sng" dirty="0">
                <a:solidFill>
                  <a:srgbClr val="FF0000"/>
                </a:solidFill>
                <a:effectLst>
                  <a:outerShdw blurRad="38100" dist="38100" dir="2700000" algn="tl">
                    <a:srgbClr val="000000">
                      <a:alpha val="43137"/>
                    </a:srgbClr>
                  </a:outerShdw>
                </a:effectLst>
              </a:rPr>
              <a:t>Mid-term assessments will be organised.</a:t>
            </a:r>
            <a:endParaRPr lang="it-IT" sz="2800" u="sng" dirty="0">
              <a:solidFill>
                <a:srgbClr val="FF0000"/>
              </a:solidFill>
              <a:effectLst>
                <a:outerShdw blurRad="38100" dist="38100" dir="2700000" algn="tl">
                  <a:srgbClr val="000000">
                    <a:alpha val="43137"/>
                  </a:srgbClr>
                </a:outerShdw>
              </a:effectLst>
            </a:endParaRPr>
          </a:p>
          <a:p>
            <a:pPr algn="just"/>
            <a:r>
              <a:rPr lang="en-GB" sz="2800" dirty="0"/>
              <a:t>The THEORETICAL PART includes lessons taught by the professor and seminars. </a:t>
            </a:r>
            <a:r>
              <a:rPr lang="en-GB" sz="2800" u="sng" dirty="0">
                <a:solidFill>
                  <a:srgbClr val="FF0000"/>
                </a:solidFill>
                <a:effectLst>
                  <a:outerShdw blurRad="38100" dist="38100" dir="2700000" algn="tl">
                    <a:srgbClr val="000000">
                      <a:alpha val="43137"/>
                    </a:srgbClr>
                  </a:outerShdw>
                </a:effectLst>
              </a:rPr>
              <a:t>Mid-term assessments will be organised…….</a:t>
            </a:r>
            <a:endParaRPr lang="it-IT" sz="2800" u="sng" dirty="0">
              <a:solidFill>
                <a:srgbClr val="FF0000"/>
              </a:solidFill>
              <a:effectLst>
                <a:outerShdw blurRad="38100" dist="38100" dir="2700000" algn="tl">
                  <a:srgbClr val="000000">
                    <a:alpha val="43137"/>
                  </a:srgbClr>
                </a:outerShdw>
              </a:effectLst>
            </a:endParaRPr>
          </a:p>
        </p:txBody>
      </p:sp>
      <p:sp>
        <p:nvSpPr>
          <p:cNvPr id="4" name="CasellaDiTesto 3">
            <a:extLst>
              <a:ext uri="{FF2B5EF4-FFF2-40B4-BE49-F238E27FC236}">
                <a16:creationId xmlns:a16="http://schemas.microsoft.com/office/drawing/2014/main" id="{8B26E83D-A3E5-9D40-9254-E6B70EC0811B}"/>
              </a:ext>
            </a:extLst>
          </p:cNvPr>
          <p:cNvSpPr txBox="1"/>
          <p:nvPr/>
        </p:nvSpPr>
        <p:spPr>
          <a:xfrm>
            <a:off x="0" y="6165304"/>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Assessment</a:t>
            </a:r>
          </a:p>
        </p:txBody>
      </p:sp>
      <p:sp>
        <p:nvSpPr>
          <p:cNvPr id="3" name="Segnaposto contenuto 2"/>
          <p:cNvSpPr>
            <a:spLocks noGrp="1"/>
          </p:cNvSpPr>
          <p:nvPr>
            <p:ph idx="1"/>
          </p:nvPr>
        </p:nvSpPr>
        <p:spPr>
          <a:xfrm>
            <a:off x="214282" y="1600200"/>
            <a:ext cx="8472518" cy="4525963"/>
          </a:xfrm>
        </p:spPr>
        <p:txBody>
          <a:bodyPr/>
          <a:lstStyle/>
          <a:p>
            <a:pPr algn="just">
              <a:buNone/>
            </a:pPr>
            <a:r>
              <a:rPr lang="en-GB" dirty="0"/>
              <a:t>	The final exam will include both a WRITTEN EXAM and an ORAL EXAM, aiming at assessing, alternatively, the students’ acquisition of the English Language at </a:t>
            </a:r>
            <a:r>
              <a:rPr lang="en-GB"/>
              <a:t>the B2 </a:t>
            </a:r>
            <a:r>
              <a:rPr lang="en-GB" dirty="0"/>
              <a:t>level of the Common European Framework of Reference for Languages, and Functional Linguistics. </a:t>
            </a:r>
            <a:endParaRPr lang="en-US" dirty="0"/>
          </a:p>
        </p:txBody>
      </p:sp>
      <p:sp>
        <p:nvSpPr>
          <p:cNvPr id="4" name="CasellaDiTesto 3">
            <a:extLst>
              <a:ext uri="{FF2B5EF4-FFF2-40B4-BE49-F238E27FC236}">
                <a16:creationId xmlns:a16="http://schemas.microsoft.com/office/drawing/2014/main" id="{AB175E90-E8D8-A149-85E1-8B252DF3C94C}"/>
              </a:ext>
            </a:extLst>
          </p:cNvPr>
          <p:cNvSpPr txBox="1"/>
          <p:nvPr/>
        </p:nvSpPr>
        <p:spPr>
          <a:xfrm>
            <a:off x="0" y="6170225"/>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The written exam</a:t>
            </a:r>
          </a:p>
        </p:txBody>
      </p:sp>
      <p:sp>
        <p:nvSpPr>
          <p:cNvPr id="3" name="Segnaposto contenuto 2"/>
          <p:cNvSpPr>
            <a:spLocks noGrp="1"/>
          </p:cNvSpPr>
          <p:nvPr>
            <p:ph idx="1"/>
          </p:nvPr>
        </p:nvSpPr>
        <p:spPr>
          <a:xfrm>
            <a:off x="214282" y="1214422"/>
            <a:ext cx="8643998" cy="5742970"/>
          </a:xfrm>
        </p:spPr>
        <p:txBody>
          <a:bodyPr>
            <a:normAutofit fontScale="70000" lnSpcReduction="20000"/>
          </a:bodyPr>
          <a:lstStyle/>
          <a:p>
            <a:pPr algn="just"/>
            <a:r>
              <a:rPr lang="en-GB" dirty="0"/>
              <a:t>The written exam, divided into </a:t>
            </a:r>
            <a:r>
              <a:rPr lang="en-GB" dirty="0">
                <a:solidFill>
                  <a:srgbClr val="FF0000"/>
                </a:solidFill>
              </a:rPr>
              <a:t>3 parts</a:t>
            </a:r>
            <a:r>
              <a:rPr lang="en-GB" dirty="0"/>
              <a:t>, </a:t>
            </a:r>
            <a:r>
              <a:rPr lang="en-GB" b="1" dirty="0">
                <a:solidFill>
                  <a:srgbClr val="7030A0"/>
                </a:solidFill>
              </a:rPr>
              <a:t>will evaluate the linguistic competences foreseen in the </a:t>
            </a:r>
            <a:r>
              <a:rPr lang="en-GB" b="1" u="sng" dirty="0">
                <a:solidFill>
                  <a:srgbClr val="7030A0"/>
                </a:solidFill>
              </a:rPr>
              <a:t>B2 level </a:t>
            </a:r>
            <a:r>
              <a:rPr lang="en-GB" u="sng" dirty="0"/>
              <a:t>of the Common European Framework of Reference for Languages</a:t>
            </a:r>
            <a:r>
              <a:rPr lang="en-GB" dirty="0"/>
              <a:t>. It will include: </a:t>
            </a:r>
            <a:r>
              <a:rPr lang="en-GB" dirty="0">
                <a:solidFill>
                  <a:srgbClr val="FF0000"/>
                </a:solidFill>
              </a:rPr>
              <a:t>a Listening Comprehension test and a Multiple Choice test, both in the lab, and a Reading Comprehension test, in one of the rooms.</a:t>
            </a:r>
            <a:endParaRPr lang="it-IT" dirty="0">
              <a:solidFill>
                <a:srgbClr val="FF0000"/>
              </a:solidFill>
            </a:endParaRPr>
          </a:p>
          <a:p>
            <a:pPr algn="just"/>
            <a:r>
              <a:rPr lang="en-GB" dirty="0"/>
              <a:t>The aim of the written exam is to </a:t>
            </a:r>
            <a:r>
              <a:rPr lang="en-GB" u="sng" dirty="0"/>
              <a:t>assess the students’ skills to understand the language spoken by native speakers </a:t>
            </a:r>
            <a:r>
              <a:rPr lang="en-GB" dirty="0"/>
              <a:t>from the UK, the USA and Australia, but also </a:t>
            </a:r>
            <a:r>
              <a:rPr lang="en-GB" u="sng" dirty="0"/>
              <a:t>by non-native speakers</a:t>
            </a:r>
            <a:r>
              <a:rPr lang="en-GB" dirty="0"/>
              <a:t>, who speak English as a Lingua Franca. Issues and content will be both of </a:t>
            </a:r>
            <a:r>
              <a:rPr lang="en-GB" u="sng" dirty="0"/>
              <a:t>general and specialised English</a:t>
            </a:r>
            <a:r>
              <a:rPr lang="en-GB" dirty="0"/>
              <a:t>, with a special reference to the international university world. </a:t>
            </a:r>
            <a:r>
              <a:rPr lang="en-GB" u="sng" dirty="0"/>
              <a:t>Grammar and lexis </a:t>
            </a:r>
            <a:r>
              <a:rPr lang="en-GB" dirty="0"/>
              <a:t>will be evaluated as well. The third part of the written test will assess the students’ </a:t>
            </a:r>
            <a:r>
              <a:rPr lang="en-GB" u="sng" dirty="0"/>
              <a:t>skills in understanding different text types and topics, sentence transformation and word-formation. </a:t>
            </a:r>
            <a:endParaRPr lang="it-IT" u="sng" dirty="0"/>
          </a:p>
          <a:p>
            <a:pPr algn="just"/>
            <a:r>
              <a:rPr lang="en-GB" dirty="0"/>
              <a:t>The students will be allowed to skip the written test if they have recently obtained </a:t>
            </a:r>
            <a:r>
              <a:rPr lang="en-GB" b="1" dirty="0">
                <a:solidFill>
                  <a:srgbClr val="FF0000"/>
                </a:solidFill>
              </a:rPr>
              <a:t>international certifications </a:t>
            </a:r>
            <a:r>
              <a:rPr lang="en-GB" dirty="0"/>
              <a:t>(TOEFL, IELTS, Cambridge, etc.). Minimum level: B2.  Also a Language Centre certification.</a:t>
            </a:r>
            <a:endParaRPr lang="en-US" dirty="0"/>
          </a:p>
        </p:txBody>
      </p:sp>
      <p:sp>
        <p:nvSpPr>
          <p:cNvPr id="4" name="CasellaDiTesto 3">
            <a:extLst>
              <a:ext uri="{FF2B5EF4-FFF2-40B4-BE49-F238E27FC236}">
                <a16:creationId xmlns:a16="http://schemas.microsoft.com/office/drawing/2014/main" id="{88086EE8-76C9-6E4A-B54D-C226CA21240A}"/>
              </a:ext>
            </a:extLst>
          </p:cNvPr>
          <p:cNvSpPr txBox="1"/>
          <p:nvPr/>
        </p:nvSpPr>
        <p:spPr>
          <a:xfrm>
            <a:off x="0" y="6165304"/>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The oral exam</a:t>
            </a:r>
          </a:p>
        </p:txBody>
      </p:sp>
      <p:sp>
        <p:nvSpPr>
          <p:cNvPr id="3" name="Segnaposto contenuto 2"/>
          <p:cNvSpPr>
            <a:spLocks noGrp="1"/>
          </p:cNvSpPr>
          <p:nvPr>
            <p:ph idx="1"/>
          </p:nvPr>
        </p:nvSpPr>
        <p:spPr/>
        <p:txBody>
          <a:bodyPr>
            <a:normAutofit fontScale="92500" lnSpcReduction="20000"/>
          </a:bodyPr>
          <a:lstStyle/>
          <a:p>
            <a:pPr algn="just"/>
            <a:r>
              <a:rPr lang="en-GB" dirty="0"/>
              <a:t>The oral exam will require the students to discuss in English the issues on Functional Linguistics dealt with during the 30-hour lectures. </a:t>
            </a:r>
          </a:p>
          <a:p>
            <a:pPr algn="just"/>
            <a:r>
              <a:rPr lang="en-GB" dirty="0"/>
              <a:t>The students will have to prepare the </a:t>
            </a:r>
            <a:r>
              <a:rPr lang="en-GB" dirty="0">
                <a:solidFill>
                  <a:srgbClr val="FF0000"/>
                </a:solidFill>
              </a:rPr>
              <a:t>analysis of a text</a:t>
            </a:r>
            <a:r>
              <a:rPr lang="en-GB" dirty="0"/>
              <a:t> of any type, showing that they have acquired the right terminology and concepts, and that they can apply them to practical cases. </a:t>
            </a:r>
            <a:endParaRPr lang="it-IT" dirty="0"/>
          </a:p>
          <a:p>
            <a:pPr algn="just"/>
            <a:r>
              <a:rPr lang="en-GB" dirty="0"/>
              <a:t>For those </a:t>
            </a:r>
            <a:r>
              <a:rPr lang="en-GB" u="sng" dirty="0"/>
              <a:t>students who will regularly attend the lectures</a:t>
            </a:r>
            <a:r>
              <a:rPr lang="en-GB" dirty="0"/>
              <a:t>, the final mark will be made up of mid-term assessments as well, and some practical work carried out in class, which will be evaluated.</a:t>
            </a:r>
            <a:endParaRPr lang="it-IT" dirty="0"/>
          </a:p>
          <a:p>
            <a:endParaRPr lang="en-US" dirty="0"/>
          </a:p>
        </p:txBody>
      </p:sp>
      <p:sp>
        <p:nvSpPr>
          <p:cNvPr id="5" name="CasellaDiTesto 4">
            <a:extLst>
              <a:ext uri="{FF2B5EF4-FFF2-40B4-BE49-F238E27FC236}">
                <a16:creationId xmlns:a16="http://schemas.microsoft.com/office/drawing/2014/main" id="{AF606E37-C011-4942-9660-F3B8249F9C1C}"/>
              </a:ext>
            </a:extLst>
          </p:cNvPr>
          <p:cNvSpPr txBox="1"/>
          <p:nvPr/>
        </p:nvSpPr>
        <p:spPr>
          <a:xfrm>
            <a:off x="0" y="6165304"/>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en-US" dirty="0"/>
              <a:t>Some more information</a:t>
            </a:r>
          </a:p>
        </p:txBody>
      </p:sp>
      <p:sp>
        <p:nvSpPr>
          <p:cNvPr id="3" name="Segnaposto contenuto 2"/>
          <p:cNvSpPr>
            <a:spLocks noGrp="1"/>
          </p:cNvSpPr>
          <p:nvPr>
            <p:ph idx="1"/>
          </p:nvPr>
        </p:nvSpPr>
        <p:spPr>
          <a:xfrm>
            <a:off x="485449" y="1038436"/>
            <a:ext cx="8229600" cy="4781128"/>
          </a:xfrm>
        </p:spPr>
        <p:txBody>
          <a:bodyPr>
            <a:normAutofit lnSpcReduction="10000"/>
          </a:bodyPr>
          <a:lstStyle/>
          <a:p>
            <a:pPr algn="just"/>
            <a:r>
              <a:rPr lang="en-GB" dirty="0"/>
              <a:t>Attending lectures and classes is not compulsory but is highly recommended. Moreover, only those </a:t>
            </a:r>
            <a:r>
              <a:rPr lang="en-GB" u="sng" dirty="0"/>
              <a:t>students who will regularly attend the lectures, </a:t>
            </a:r>
            <a:r>
              <a:rPr lang="en-GB" dirty="0"/>
              <a:t>will be entitled to take the mid-term assessments. Lectures and classes will take place both in rooms and labs. Lab classes will be an integral part of the course, both in terms of attendance and preparation. </a:t>
            </a:r>
          </a:p>
          <a:p>
            <a:pPr algn="just"/>
            <a:r>
              <a:rPr lang="en-GB" b="1" u="sng" dirty="0">
                <a:solidFill>
                  <a:srgbClr val="FF0000"/>
                </a:solidFill>
              </a:rPr>
              <a:t>Check last year’s results!!!</a:t>
            </a:r>
            <a:endParaRPr lang="it-IT" b="1" u="sng" dirty="0">
              <a:solidFill>
                <a:srgbClr val="FF0000"/>
              </a:solidFill>
            </a:endParaRPr>
          </a:p>
          <a:p>
            <a:endParaRPr lang="en-US" dirty="0"/>
          </a:p>
        </p:txBody>
      </p:sp>
      <p:sp>
        <p:nvSpPr>
          <p:cNvPr id="4" name="CasellaDiTesto 3">
            <a:extLst>
              <a:ext uri="{FF2B5EF4-FFF2-40B4-BE49-F238E27FC236}">
                <a16:creationId xmlns:a16="http://schemas.microsoft.com/office/drawing/2014/main" id="{07E037D6-A83A-B74F-AD0E-ED73CDA436AE}"/>
              </a:ext>
            </a:extLst>
          </p:cNvPr>
          <p:cNvSpPr txBox="1"/>
          <p:nvPr/>
        </p:nvSpPr>
        <p:spPr>
          <a:xfrm>
            <a:off x="0" y="6165304"/>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ChangeArrowheads="1"/>
          </p:cNvSpPr>
          <p:nvPr/>
        </p:nvSpPr>
        <p:spPr bwMode="auto">
          <a:xfrm>
            <a:off x="404838" y="285728"/>
            <a:ext cx="8143875" cy="5386090"/>
          </a:xfrm>
          <a:prstGeom prst="rect">
            <a:avLst/>
          </a:prstGeom>
          <a:solidFill>
            <a:schemeClr val="tx2">
              <a:lumMod val="20000"/>
              <a:lumOff val="80000"/>
            </a:schemeClr>
          </a:solidFill>
          <a:ln w="9525">
            <a:noFill/>
            <a:miter lim="800000"/>
            <a:headEnd/>
            <a:tailEnd/>
          </a:ln>
          <a:effectLst/>
        </p:spPr>
        <p:txBody>
          <a:bodyPr wrap="square">
            <a:spAutoFit/>
          </a:bodyPr>
          <a:lstStyle/>
          <a:p>
            <a:pPr>
              <a:defRPr/>
            </a:pPr>
            <a:r>
              <a:rPr lang="en-GB" sz="3600" b="1" u="sng" dirty="0" err="1">
                <a:solidFill>
                  <a:srgbClr val="FF0000"/>
                </a:solidFill>
                <a:cs typeface="+mn-cs"/>
              </a:rPr>
              <a:t>Luisanna</a:t>
            </a:r>
            <a:r>
              <a:rPr lang="en-GB" sz="3600" b="1" u="sng" dirty="0">
                <a:solidFill>
                  <a:srgbClr val="FF0000"/>
                </a:solidFill>
                <a:cs typeface="+mn-cs"/>
              </a:rPr>
              <a:t> </a:t>
            </a:r>
            <a:r>
              <a:rPr lang="en-GB" sz="3600" b="1" u="sng" dirty="0" err="1">
                <a:solidFill>
                  <a:srgbClr val="FF0000"/>
                </a:solidFill>
                <a:cs typeface="+mn-cs"/>
              </a:rPr>
              <a:t>Fodde</a:t>
            </a:r>
            <a:endParaRPr lang="en-GB" sz="2800" b="1" u="sng" dirty="0">
              <a:solidFill>
                <a:srgbClr val="FFFFFF"/>
              </a:solidFill>
              <a:cs typeface="+mn-cs"/>
            </a:endParaRPr>
          </a:p>
          <a:p>
            <a:pPr>
              <a:defRPr/>
            </a:pPr>
            <a:r>
              <a:rPr lang="en-GB" sz="2800" b="1" dirty="0">
                <a:cs typeface="+mn-cs"/>
              </a:rPr>
              <a:t>Websites:</a:t>
            </a:r>
          </a:p>
          <a:p>
            <a:pPr>
              <a:defRPr/>
            </a:pPr>
            <a:r>
              <a:rPr lang="en-GB" sz="2800" dirty="0">
                <a:solidFill>
                  <a:srgbClr val="7030A0"/>
                </a:solidFill>
                <a:cs typeface="+mn-cs"/>
                <a:hlinkClick r:id="rId4"/>
              </a:rPr>
              <a:t>http://people.unica.it/luisannafodde/</a:t>
            </a:r>
            <a:endParaRPr lang="en-GB" sz="2800" dirty="0">
              <a:solidFill>
                <a:srgbClr val="7030A0"/>
              </a:solidFill>
              <a:cs typeface="+mn-cs"/>
            </a:endParaRPr>
          </a:p>
          <a:p>
            <a:pPr>
              <a:defRPr/>
            </a:pPr>
            <a:endParaRPr lang="en-GB" sz="2800" dirty="0">
              <a:solidFill>
                <a:schemeClr val="bg2"/>
              </a:solidFill>
              <a:cs typeface="+mn-cs"/>
            </a:endParaRPr>
          </a:p>
          <a:p>
            <a:pPr>
              <a:defRPr/>
            </a:pPr>
            <a:r>
              <a:rPr lang="en-GB" sz="2800" b="1" dirty="0">
                <a:cs typeface="+mn-cs"/>
              </a:rPr>
              <a:t>Office hours:</a:t>
            </a:r>
            <a:r>
              <a:rPr lang="en-GB" sz="2800" dirty="0">
                <a:solidFill>
                  <a:srgbClr val="FF0000"/>
                </a:solidFill>
                <a:latin typeface="Arial Black" pitchFamily="34" charset="0"/>
              </a:rPr>
              <a:t>	</a:t>
            </a:r>
          </a:p>
          <a:p>
            <a:pPr>
              <a:defRPr/>
            </a:pPr>
            <a:r>
              <a:rPr lang="en-GB" sz="2800" dirty="0">
                <a:solidFill>
                  <a:srgbClr val="FF0000"/>
                </a:solidFill>
                <a:latin typeface="Arial Black" pitchFamily="34" charset="0"/>
              </a:rPr>
              <a:t>	Monday 10-12 -</a:t>
            </a:r>
            <a:r>
              <a:rPr lang="en-GB" sz="2800" dirty="0">
                <a:solidFill>
                  <a:schemeClr val="tx2">
                    <a:lumMod val="60000"/>
                    <a:lumOff val="40000"/>
                  </a:schemeClr>
                </a:solidFill>
                <a:latin typeface="Arial Black" pitchFamily="34" charset="0"/>
              </a:rPr>
              <a:t> </a:t>
            </a:r>
            <a:r>
              <a:rPr lang="en-GB" sz="2800" dirty="0">
                <a:solidFill>
                  <a:srgbClr val="FF0000"/>
                </a:solidFill>
                <a:latin typeface="Arial Black" pitchFamily="34" charset="0"/>
              </a:rPr>
              <a:t>(Teams meeting) 		                  - by appointment</a:t>
            </a:r>
          </a:p>
          <a:p>
            <a:pPr>
              <a:buFont typeface="Wingdings" pitchFamily="2" charset="2"/>
              <a:buChar char="ü"/>
              <a:defRPr/>
            </a:pPr>
            <a:endParaRPr lang="en-GB" sz="2800" dirty="0">
              <a:solidFill>
                <a:schemeClr val="accent4">
                  <a:lumMod val="50000"/>
                </a:schemeClr>
              </a:solidFill>
            </a:endParaRPr>
          </a:p>
          <a:p>
            <a:pPr>
              <a:defRPr/>
            </a:pPr>
            <a:r>
              <a:rPr lang="en-GB" sz="2800" dirty="0">
                <a:solidFill>
                  <a:srgbClr val="7030A0"/>
                </a:solidFill>
                <a:cs typeface="+mn-cs"/>
              </a:rPr>
              <a:t>PLEASE, ALWAYS CHECK POSSIBLE CHANGES DUE TO OTHER INSTITUTIONAL COMMITMENTS!</a:t>
            </a:r>
          </a:p>
          <a:p>
            <a:pPr>
              <a:buFont typeface="Wingdings" pitchFamily="2" charset="2"/>
              <a:buChar char="ü"/>
              <a:defRPr/>
            </a:pPr>
            <a:endParaRPr lang="en-GB" sz="2800" dirty="0">
              <a:solidFill>
                <a:schemeClr val="accent4">
                  <a:lumMod val="50000"/>
                </a:schemeClr>
              </a:solidFill>
              <a:cs typeface="+mn-cs"/>
            </a:endParaRPr>
          </a:p>
          <a:p>
            <a:pPr>
              <a:buFont typeface="Wingdings" pitchFamily="2" charset="2"/>
              <a:buChar char="ü"/>
              <a:defRPr/>
            </a:pPr>
            <a:r>
              <a:rPr lang="en-GB" sz="2800" b="1" u="sng" dirty="0">
                <a:solidFill>
                  <a:schemeClr val="accent4">
                    <a:lumMod val="50000"/>
                  </a:schemeClr>
                </a:solidFill>
                <a:cs typeface="+mn-cs"/>
              </a:rPr>
              <a:t>By appointment</a:t>
            </a:r>
            <a:r>
              <a:rPr lang="en-GB" sz="2800" dirty="0">
                <a:solidFill>
                  <a:schemeClr val="accent4">
                    <a:lumMod val="50000"/>
                  </a:schemeClr>
                </a:solidFill>
                <a:cs typeface="+mn-cs"/>
              </a:rPr>
              <a:t>      </a:t>
            </a:r>
            <a:r>
              <a:rPr lang="en-GB" sz="2800" dirty="0">
                <a:cs typeface="+mn-cs"/>
              </a:rPr>
              <a:t>	</a:t>
            </a:r>
            <a:r>
              <a:rPr lang="en-GB" sz="2800" dirty="0">
                <a:cs typeface="+mn-cs"/>
                <a:hlinkClick r:id="rId5"/>
              </a:rPr>
              <a:t>fodde@unica.it</a:t>
            </a:r>
            <a:r>
              <a:rPr lang="en-GB" sz="2800" dirty="0">
                <a:cs typeface="+mn-cs"/>
              </a:rPr>
              <a:t> </a:t>
            </a:r>
          </a:p>
        </p:txBody>
      </p:sp>
      <p:pic>
        <p:nvPicPr>
          <p:cNvPr id="23559" name="Picture 7" descr="univlog2"/>
          <p:cNvPicPr>
            <a:picLocks noChangeAspect="1" noChangeArrowheads="1"/>
          </p:cNvPicPr>
          <p:nvPr/>
        </p:nvPicPr>
        <p:blipFill>
          <a:blip r:embed="rId6" cstate="print"/>
          <a:srcRect/>
          <a:stretch>
            <a:fillRect/>
          </a:stretch>
        </p:blipFill>
        <p:spPr bwMode="auto">
          <a:xfrm>
            <a:off x="8215338" y="285728"/>
            <a:ext cx="666750" cy="676275"/>
          </a:xfrm>
          <a:prstGeom prst="rect">
            <a:avLst/>
          </a:prstGeom>
          <a:noFill/>
          <a:ln w="9525">
            <a:noFill/>
            <a:miter lim="800000"/>
            <a:headEnd/>
            <a:tailEnd/>
          </a:ln>
        </p:spPr>
      </p:pic>
      <p:sp>
        <p:nvSpPr>
          <p:cNvPr id="4" name="CasellaDiTesto 3"/>
          <p:cNvSpPr txBox="1"/>
          <p:nvPr/>
        </p:nvSpPr>
        <p:spPr>
          <a:xfrm>
            <a:off x="251520" y="6433772"/>
            <a:ext cx="1584176"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additive="base">
                                        <p:cTn id="7" dur="500" fill="hold"/>
                                        <p:tgtEl>
                                          <p:spTgt spid="23559"/>
                                        </p:tgtEl>
                                        <p:attrNameLst>
                                          <p:attrName>ppt_x</p:attrName>
                                        </p:attrNameLst>
                                      </p:cBhvr>
                                      <p:tavLst>
                                        <p:tav tm="0">
                                          <p:val>
                                            <p:strVal val="#ppt_x"/>
                                          </p:val>
                                        </p:tav>
                                        <p:tav tm="100000">
                                          <p:val>
                                            <p:strVal val="#ppt_x"/>
                                          </p:val>
                                        </p:tav>
                                      </p:tavLst>
                                    </p:anim>
                                    <p:anim calcmode="lin" valueType="num">
                                      <p:cBhvr additive="base">
                                        <p:cTn id="8"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Effect transition="in" filter="wheel(4)">
                                      <p:cBhvr>
                                        <p:cTn id="13" dur="20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27E844-6211-964C-B70A-7B2085ADA4EE}"/>
              </a:ext>
            </a:extLst>
          </p:cNvPr>
          <p:cNvSpPr/>
          <p:nvPr/>
        </p:nvSpPr>
        <p:spPr>
          <a:xfrm>
            <a:off x="359532" y="116632"/>
            <a:ext cx="8424936" cy="7294305"/>
          </a:xfrm>
          <a:prstGeom prst="rect">
            <a:avLst/>
          </a:prstGeom>
        </p:spPr>
        <p:txBody>
          <a:bodyPr wrap="square">
            <a:spAutoFit/>
          </a:bodyPr>
          <a:lstStyle/>
          <a:p>
            <a:pPr fontAlgn="base"/>
            <a:r>
              <a:rPr lang="it-IT" b="1" dirty="0" err="1">
                <a:solidFill>
                  <a:srgbClr val="000000"/>
                </a:solidFill>
                <a:latin typeface="canada-type-gibson"/>
              </a:rPr>
              <a:t>Sonnet</a:t>
            </a:r>
            <a:r>
              <a:rPr lang="it-IT" b="1" dirty="0">
                <a:solidFill>
                  <a:srgbClr val="000000"/>
                </a:solidFill>
                <a:latin typeface="canada-type-gibson"/>
              </a:rPr>
              <a:t> 18: </a:t>
            </a:r>
            <a:r>
              <a:rPr lang="it-IT" b="1" dirty="0" err="1">
                <a:solidFill>
                  <a:srgbClr val="000000"/>
                </a:solidFill>
                <a:latin typeface="canada-type-gibson"/>
              </a:rPr>
              <a:t>Shall</a:t>
            </a:r>
            <a:r>
              <a:rPr lang="it-IT" b="1" dirty="0">
                <a:solidFill>
                  <a:srgbClr val="000000"/>
                </a:solidFill>
                <a:latin typeface="canada-type-gibson"/>
              </a:rPr>
              <a:t> I compare </a:t>
            </a:r>
            <a:r>
              <a:rPr lang="it-IT" b="1" dirty="0" err="1">
                <a:solidFill>
                  <a:srgbClr val="000000"/>
                </a:solidFill>
                <a:latin typeface="canada-type-gibson"/>
              </a:rPr>
              <a:t>thee</a:t>
            </a:r>
            <a:r>
              <a:rPr lang="it-IT" b="1" dirty="0">
                <a:solidFill>
                  <a:srgbClr val="000000"/>
                </a:solidFill>
                <a:latin typeface="canada-type-gibson"/>
              </a:rPr>
              <a:t> to a </a:t>
            </a:r>
            <a:r>
              <a:rPr lang="it-IT" b="1" dirty="0" err="1">
                <a:solidFill>
                  <a:srgbClr val="000000"/>
                </a:solidFill>
                <a:latin typeface="canada-type-gibson"/>
              </a:rPr>
              <a:t>summer’s</a:t>
            </a:r>
            <a:r>
              <a:rPr lang="it-IT" b="1" dirty="0">
                <a:solidFill>
                  <a:srgbClr val="000000"/>
                </a:solidFill>
                <a:latin typeface="canada-type-gibson"/>
              </a:rPr>
              <a:t> </a:t>
            </a:r>
            <a:r>
              <a:rPr lang="it-IT" b="1" dirty="0" err="1">
                <a:solidFill>
                  <a:srgbClr val="000000"/>
                </a:solidFill>
                <a:latin typeface="canada-type-gibson"/>
              </a:rPr>
              <a:t>day</a:t>
            </a:r>
            <a:r>
              <a:rPr lang="it-IT" b="1" dirty="0">
                <a:solidFill>
                  <a:srgbClr val="000000"/>
                </a:solidFill>
                <a:latin typeface="canada-type-gibson"/>
              </a:rPr>
              <a:t>?</a:t>
            </a:r>
          </a:p>
          <a:p>
            <a:pPr fontAlgn="base"/>
            <a:endParaRPr lang="it-IT" b="1" dirty="0">
              <a:solidFill>
                <a:srgbClr val="000000"/>
              </a:solidFill>
              <a:latin typeface="canada-type-gibson"/>
            </a:endParaRPr>
          </a:p>
          <a:p>
            <a:pPr fontAlgn="base"/>
            <a:r>
              <a:rPr lang="it-IT" cap="all" dirty="0">
                <a:solidFill>
                  <a:srgbClr val="494949"/>
                </a:solidFill>
                <a:latin typeface="canada-type-gibson"/>
              </a:rPr>
              <a:t>BY William Shakespeare</a:t>
            </a:r>
            <a:endParaRPr lang="it-IT" dirty="0">
              <a:latin typeface="inherit"/>
            </a:endParaRPr>
          </a:p>
          <a:p>
            <a:pPr fontAlgn="base"/>
            <a:endParaRPr lang="it-IT" dirty="0">
              <a:solidFill>
                <a:srgbClr val="000000"/>
              </a:solidFill>
              <a:latin typeface="inherit"/>
            </a:endParaRPr>
          </a:p>
          <a:p>
            <a:pPr fontAlgn="base"/>
            <a:r>
              <a:rPr lang="it-IT" sz="2400" dirty="0" err="1">
                <a:solidFill>
                  <a:srgbClr val="000000"/>
                </a:solidFill>
                <a:latin typeface="inherit"/>
              </a:rPr>
              <a:t>Shall</a:t>
            </a:r>
            <a:r>
              <a:rPr lang="it-IT" sz="2400" dirty="0">
                <a:solidFill>
                  <a:srgbClr val="000000"/>
                </a:solidFill>
                <a:latin typeface="inherit"/>
              </a:rPr>
              <a:t> I compare </a:t>
            </a:r>
            <a:r>
              <a:rPr lang="it-IT" sz="2400" dirty="0" err="1">
                <a:solidFill>
                  <a:srgbClr val="000000"/>
                </a:solidFill>
                <a:latin typeface="inherit"/>
              </a:rPr>
              <a:t>thee</a:t>
            </a:r>
            <a:r>
              <a:rPr lang="it-IT" sz="2400" dirty="0">
                <a:solidFill>
                  <a:srgbClr val="000000"/>
                </a:solidFill>
                <a:latin typeface="inherit"/>
              </a:rPr>
              <a:t> to a </a:t>
            </a:r>
            <a:r>
              <a:rPr lang="it-IT" sz="2400" dirty="0" err="1">
                <a:solidFill>
                  <a:srgbClr val="000000"/>
                </a:solidFill>
                <a:latin typeface="inherit"/>
              </a:rPr>
              <a:t>summer’s</a:t>
            </a:r>
            <a:r>
              <a:rPr lang="it-IT" sz="2400" dirty="0">
                <a:solidFill>
                  <a:srgbClr val="000000"/>
                </a:solidFill>
                <a:latin typeface="inherit"/>
              </a:rPr>
              <a:t> </a:t>
            </a:r>
            <a:r>
              <a:rPr lang="it-IT" sz="2400" dirty="0" err="1">
                <a:solidFill>
                  <a:srgbClr val="000000"/>
                </a:solidFill>
                <a:latin typeface="inherit"/>
              </a:rPr>
              <a:t>day</a:t>
            </a:r>
            <a:r>
              <a:rPr lang="it-IT" sz="2400" dirty="0">
                <a:solidFill>
                  <a:srgbClr val="000000"/>
                </a:solidFill>
                <a:latin typeface="inherit"/>
              </a:rPr>
              <a:t>?</a:t>
            </a:r>
          </a:p>
          <a:p>
            <a:pPr fontAlgn="base"/>
            <a:r>
              <a:rPr lang="it-IT" sz="2400" dirty="0" err="1">
                <a:solidFill>
                  <a:srgbClr val="000000"/>
                </a:solidFill>
                <a:latin typeface="inherit"/>
              </a:rPr>
              <a:t>Thou</a:t>
            </a:r>
            <a:r>
              <a:rPr lang="it-IT" sz="2400" dirty="0">
                <a:solidFill>
                  <a:srgbClr val="000000"/>
                </a:solidFill>
                <a:latin typeface="inherit"/>
              </a:rPr>
              <a:t> art more </a:t>
            </a:r>
            <a:r>
              <a:rPr lang="it-IT" sz="2400" dirty="0" err="1">
                <a:solidFill>
                  <a:srgbClr val="000000"/>
                </a:solidFill>
                <a:latin typeface="inherit"/>
              </a:rPr>
              <a:t>lovely</a:t>
            </a:r>
            <a:r>
              <a:rPr lang="it-IT" sz="2400" dirty="0">
                <a:solidFill>
                  <a:srgbClr val="000000"/>
                </a:solidFill>
                <a:latin typeface="inherit"/>
              </a:rPr>
              <a:t> and more temperate:</a:t>
            </a:r>
          </a:p>
          <a:p>
            <a:pPr fontAlgn="base"/>
            <a:r>
              <a:rPr lang="it-IT" sz="2400" dirty="0" err="1">
                <a:solidFill>
                  <a:srgbClr val="000000"/>
                </a:solidFill>
                <a:latin typeface="inherit"/>
              </a:rPr>
              <a:t>Rough</a:t>
            </a:r>
            <a:r>
              <a:rPr lang="it-IT" sz="2400" dirty="0">
                <a:solidFill>
                  <a:srgbClr val="000000"/>
                </a:solidFill>
                <a:latin typeface="inherit"/>
              </a:rPr>
              <a:t> </a:t>
            </a:r>
            <a:r>
              <a:rPr lang="it-IT" sz="2400" dirty="0" err="1">
                <a:solidFill>
                  <a:srgbClr val="000000"/>
                </a:solidFill>
                <a:latin typeface="inherit"/>
              </a:rPr>
              <a:t>winds</a:t>
            </a:r>
            <a:r>
              <a:rPr lang="it-IT" sz="2400" dirty="0">
                <a:solidFill>
                  <a:srgbClr val="000000"/>
                </a:solidFill>
                <a:latin typeface="inherit"/>
              </a:rPr>
              <a:t> do shake the </a:t>
            </a:r>
            <a:r>
              <a:rPr lang="it-IT" sz="2400" dirty="0" err="1">
                <a:solidFill>
                  <a:srgbClr val="000000"/>
                </a:solidFill>
                <a:latin typeface="inherit"/>
              </a:rPr>
              <a:t>darling</a:t>
            </a:r>
            <a:r>
              <a:rPr lang="it-IT" sz="2400" dirty="0">
                <a:solidFill>
                  <a:srgbClr val="000000"/>
                </a:solidFill>
                <a:latin typeface="inherit"/>
              </a:rPr>
              <a:t> </a:t>
            </a:r>
            <a:r>
              <a:rPr lang="it-IT" sz="2400" dirty="0" err="1">
                <a:solidFill>
                  <a:srgbClr val="000000"/>
                </a:solidFill>
                <a:latin typeface="inherit"/>
              </a:rPr>
              <a:t>buds</a:t>
            </a:r>
            <a:r>
              <a:rPr lang="it-IT" sz="2400" dirty="0">
                <a:solidFill>
                  <a:srgbClr val="000000"/>
                </a:solidFill>
                <a:latin typeface="inherit"/>
              </a:rPr>
              <a:t> of </a:t>
            </a:r>
            <a:r>
              <a:rPr lang="it-IT" sz="2400" dirty="0" err="1">
                <a:solidFill>
                  <a:srgbClr val="000000"/>
                </a:solidFill>
                <a:latin typeface="inherit"/>
              </a:rPr>
              <a:t>May</a:t>
            </a:r>
            <a:r>
              <a:rPr lang="it-IT" sz="2400" dirty="0">
                <a:solidFill>
                  <a:srgbClr val="000000"/>
                </a:solidFill>
                <a:latin typeface="inherit"/>
              </a:rPr>
              <a:t>,</a:t>
            </a:r>
          </a:p>
          <a:p>
            <a:pPr fontAlgn="base"/>
            <a:r>
              <a:rPr lang="it-IT" sz="2400" dirty="0">
                <a:solidFill>
                  <a:srgbClr val="000000"/>
                </a:solidFill>
                <a:latin typeface="inherit"/>
              </a:rPr>
              <a:t>And </a:t>
            </a:r>
            <a:r>
              <a:rPr lang="it-IT" sz="2400" dirty="0" err="1">
                <a:solidFill>
                  <a:srgbClr val="000000"/>
                </a:solidFill>
                <a:latin typeface="inherit"/>
              </a:rPr>
              <a:t>summer’s</a:t>
            </a:r>
            <a:r>
              <a:rPr lang="it-IT" sz="2400" dirty="0">
                <a:solidFill>
                  <a:srgbClr val="000000"/>
                </a:solidFill>
                <a:latin typeface="inherit"/>
              </a:rPr>
              <a:t> </a:t>
            </a:r>
            <a:r>
              <a:rPr lang="it-IT" sz="2400" dirty="0" err="1">
                <a:solidFill>
                  <a:srgbClr val="000000"/>
                </a:solidFill>
                <a:latin typeface="inherit"/>
              </a:rPr>
              <a:t>lease</a:t>
            </a:r>
            <a:r>
              <a:rPr lang="it-IT" sz="2400" dirty="0">
                <a:solidFill>
                  <a:srgbClr val="000000"/>
                </a:solidFill>
                <a:latin typeface="inherit"/>
              </a:rPr>
              <a:t> </a:t>
            </a:r>
            <a:r>
              <a:rPr lang="it-IT" sz="2400" dirty="0" err="1">
                <a:solidFill>
                  <a:srgbClr val="000000"/>
                </a:solidFill>
                <a:latin typeface="inherit"/>
              </a:rPr>
              <a:t>hath</a:t>
            </a:r>
            <a:r>
              <a:rPr lang="it-IT" sz="2400" dirty="0">
                <a:solidFill>
                  <a:srgbClr val="000000"/>
                </a:solidFill>
                <a:latin typeface="inherit"/>
              </a:rPr>
              <a:t> </a:t>
            </a:r>
            <a:r>
              <a:rPr lang="it-IT" sz="2400" dirty="0" err="1">
                <a:solidFill>
                  <a:srgbClr val="000000"/>
                </a:solidFill>
                <a:latin typeface="inherit"/>
              </a:rPr>
              <a:t>all</a:t>
            </a:r>
            <a:r>
              <a:rPr lang="it-IT" sz="2400" dirty="0">
                <a:solidFill>
                  <a:srgbClr val="000000"/>
                </a:solidFill>
                <a:latin typeface="inherit"/>
              </a:rPr>
              <a:t> </a:t>
            </a:r>
            <a:r>
              <a:rPr lang="it-IT" sz="2400" dirty="0" err="1">
                <a:solidFill>
                  <a:srgbClr val="000000"/>
                </a:solidFill>
                <a:latin typeface="inherit"/>
              </a:rPr>
              <a:t>too</a:t>
            </a:r>
            <a:r>
              <a:rPr lang="it-IT" sz="2400" dirty="0">
                <a:solidFill>
                  <a:srgbClr val="000000"/>
                </a:solidFill>
                <a:latin typeface="inherit"/>
              </a:rPr>
              <a:t> short a date;</a:t>
            </a:r>
          </a:p>
          <a:p>
            <a:pPr fontAlgn="base"/>
            <a:r>
              <a:rPr lang="it-IT" sz="2400" dirty="0" err="1">
                <a:solidFill>
                  <a:srgbClr val="000000"/>
                </a:solidFill>
                <a:latin typeface="inherit"/>
              </a:rPr>
              <a:t>Sometime</a:t>
            </a:r>
            <a:r>
              <a:rPr lang="it-IT" sz="2400" dirty="0">
                <a:solidFill>
                  <a:srgbClr val="000000"/>
                </a:solidFill>
                <a:latin typeface="inherit"/>
              </a:rPr>
              <a:t> </a:t>
            </a:r>
            <a:r>
              <a:rPr lang="it-IT" sz="2400" dirty="0" err="1">
                <a:solidFill>
                  <a:srgbClr val="000000"/>
                </a:solidFill>
                <a:latin typeface="inherit"/>
              </a:rPr>
              <a:t>too</a:t>
            </a:r>
            <a:r>
              <a:rPr lang="it-IT" sz="2400" dirty="0">
                <a:solidFill>
                  <a:srgbClr val="000000"/>
                </a:solidFill>
                <a:latin typeface="inherit"/>
              </a:rPr>
              <a:t> hot the </a:t>
            </a:r>
            <a:r>
              <a:rPr lang="it-IT" sz="2400" dirty="0" err="1">
                <a:solidFill>
                  <a:srgbClr val="000000"/>
                </a:solidFill>
                <a:latin typeface="inherit"/>
              </a:rPr>
              <a:t>eye</a:t>
            </a:r>
            <a:r>
              <a:rPr lang="it-IT" sz="2400" dirty="0">
                <a:solidFill>
                  <a:srgbClr val="000000"/>
                </a:solidFill>
                <a:latin typeface="inherit"/>
              </a:rPr>
              <a:t> of </a:t>
            </a:r>
            <a:r>
              <a:rPr lang="it-IT" sz="2400" dirty="0" err="1">
                <a:solidFill>
                  <a:srgbClr val="000000"/>
                </a:solidFill>
                <a:latin typeface="inherit"/>
              </a:rPr>
              <a:t>heaven</a:t>
            </a:r>
            <a:r>
              <a:rPr lang="it-IT" sz="2400" dirty="0">
                <a:solidFill>
                  <a:srgbClr val="000000"/>
                </a:solidFill>
                <a:latin typeface="inherit"/>
              </a:rPr>
              <a:t> </a:t>
            </a:r>
            <a:r>
              <a:rPr lang="it-IT" sz="2400" dirty="0" err="1">
                <a:solidFill>
                  <a:srgbClr val="000000"/>
                </a:solidFill>
                <a:latin typeface="inherit"/>
              </a:rPr>
              <a:t>shines</a:t>
            </a:r>
            <a:r>
              <a:rPr lang="it-IT" sz="2400" dirty="0">
                <a:solidFill>
                  <a:srgbClr val="000000"/>
                </a:solidFill>
                <a:latin typeface="inherit"/>
              </a:rPr>
              <a:t>,</a:t>
            </a:r>
          </a:p>
          <a:p>
            <a:pPr fontAlgn="base"/>
            <a:r>
              <a:rPr lang="it-IT" sz="2400" dirty="0">
                <a:solidFill>
                  <a:srgbClr val="000000"/>
                </a:solidFill>
                <a:latin typeface="inherit"/>
              </a:rPr>
              <a:t>And </a:t>
            </a:r>
            <a:r>
              <a:rPr lang="it-IT" sz="2400" dirty="0" err="1">
                <a:solidFill>
                  <a:srgbClr val="000000"/>
                </a:solidFill>
                <a:latin typeface="inherit"/>
              </a:rPr>
              <a:t>often</a:t>
            </a:r>
            <a:r>
              <a:rPr lang="it-IT" sz="2400" dirty="0">
                <a:solidFill>
                  <a:srgbClr val="000000"/>
                </a:solidFill>
                <a:latin typeface="inherit"/>
              </a:rPr>
              <a:t> </a:t>
            </a:r>
            <a:r>
              <a:rPr lang="it-IT" sz="2400" dirty="0" err="1">
                <a:solidFill>
                  <a:srgbClr val="000000"/>
                </a:solidFill>
                <a:latin typeface="inherit"/>
              </a:rPr>
              <a:t>is</a:t>
            </a:r>
            <a:r>
              <a:rPr lang="it-IT" sz="2400" dirty="0">
                <a:solidFill>
                  <a:srgbClr val="000000"/>
                </a:solidFill>
                <a:latin typeface="inherit"/>
              </a:rPr>
              <a:t> </a:t>
            </a:r>
            <a:r>
              <a:rPr lang="it-IT" sz="2400" dirty="0" err="1">
                <a:solidFill>
                  <a:srgbClr val="000000"/>
                </a:solidFill>
                <a:latin typeface="inherit"/>
              </a:rPr>
              <a:t>his</a:t>
            </a:r>
            <a:r>
              <a:rPr lang="it-IT" sz="2400" dirty="0">
                <a:solidFill>
                  <a:srgbClr val="000000"/>
                </a:solidFill>
                <a:latin typeface="inherit"/>
              </a:rPr>
              <a:t> </a:t>
            </a:r>
            <a:r>
              <a:rPr lang="it-IT" sz="2400" dirty="0" err="1">
                <a:solidFill>
                  <a:srgbClr val="000000"/>
                </a:solidFill>
                <a:latin typeface="inherit"/>
              </a:rPr>
              <a:t>gold</a:t>
            </a:r>
            <a:r>
              <a:rPr lang="it-IT" sz="2400" dirty="0">
                <a:solidFill>
                  <a:srgbClr val="000000"/>
                </a:solidFill>
                <a:latin typeface="inherit"/>
              </a:rPr>
              <a:t> </a:t>
            </a:r>
            <a:r>
              <a:rPr lang="it-IT" sz="2400" dirty="0" err="1">
                <a:solidFill>
                  <a:srgbClr val="000000"/>
                </a:solidFill>
                <a:latin typeface="inherit"/>
              </a:rPr>
              <a:t>complexion</a:t>
            </a:r>
            <a:r>
              <a:rPr lang="it-IT" sz="2400" dirty="0">
                <a:solidFill>
                  <a:srgbClr val="000000"/>
                </a:solidFill>
                <a:latin typeface="inherit"/>
              </a:rPr>
              <a:t> </a:t>
            </a:r>
            <a:r>
              <a:rPr lang="it-IT" sz="2400" dirty="0" err="1">
                <a:solidFill>
                  <a:srgbClr val="000000"/>
                </a:solidFill>
                <a:latin typeface="inherit"/>
              </a:rPr>
              <a:t>dimm'd</a:t>
            </a:r>
            <a:r>
              <a:rPr lang="it-IT" sz="2400" dirty="0">
                <a:solidFill>
                  <a:srgbClr val="000000"/>
                </a:solidFill>
                <a:latin typeface="inherit"/>
              </a:rPr>
              <a:t>;</a:t>
            </a:r>
          </a:p>
          <a:p>
            <a:pPr fontAlgn="base"/>
            <a:r>
              <a:rPr lang="it-IT" sz="2400" dirty="0">
                <a:solidFill>
                  <a:srgbClr val="000000"/>
                </a:solidFill>
                <a:latin typeface="inherit"/>
              </a:rPr>
              <a:t>And </a:t>
            </a:r>
            <a:r>
              <a:rPr lang="it-IT" sz="2400" dirty="0" err="1">
                <a:solidFill>
                  <a:srgbClr val="000000"/>
                </a:solidFill>
                <a:latin typeface="inherit"/>
              </a:rPr>
              <a:t>every</a:t>
            </a:r>
            <a:r>
              <a:rPr lang="it-IT" sz="2400" dirty="0">
                <a:solidFill>
                  <a:srgbClr val="000000"/>
                </a:solidFill>
                <a:latin typeface="inherit"/>
              </a:rPr>
              <a:t> fair from fair </a:t>
            </a:r>
            <a:r>
              <a:rPr lang="it-IT" sz="2400" dirty="0" err="1">
                <a:solidFill>
                  <a:srgbClr val="000000"/>
                </a:solidFill>
                <a:latin typeface="inherit"/>
              </a:rPr>
              <a:t>sometime</a:t>
            </a:r>
            <a:r>
              <a:rPr lang="it-IT" sz="2400" dirty="0">
                <a:solidFill>
                  <a:srgbClr val="000000"/>
                </a:solidFill>
                <a:latin typeface="inherit"/>
              </a:rPr>
              <a:t> </a:t>
            </a:r>
            <a:r>
              <a:rPr lang="it-IT" sz="2400" dirty="0" err="1">
                <a:solidFill>
                  <a:srgbClr val="000000"/>
                </a:solidFill>
                <a:latin typeface="inherit"/>
              </a:rPr>
              <a:t>declines</a:t>
            </a:r>
            <a:r>
              <a:rPr lang="it-IT" sz="2400" dirty="0">
                <a:solidFill>
                  <a:srgbClr val="000000"/>
                </a:solidFill>
                <a:latin typeface="inherit"/>
              </a:rPr>
              <a:t>,</a:t>
            </a:r>
          </a:p>
          <a:p>
            <a:pPr fontAlgn="base"/>
            <a:r>
              <a:rPr lang="it-IT" sz="2400" dirty="0">
                <a:solidFill>
                  <a:srgbClr val="000000"/>
                </a:solidFill>
                <a:latin typeface="inherit"/>
              </a:rPr>
              <a:t>By chance or </a:t>
            </a:r>
            <a:r>
              <a:rPr lang="it-IT" sz="2400" dirty="0" err="1">
                <a:solidFill>
                  <a:srgbClr val="000000"/>
                </a:solidFill>
                <a:latin typeface="inherit"/>
              </a:rPr>
              <a:t>nature’s</a:t>
            </a:r>
            <a:r>
              <a:rPr lang="it-IT" sz="2400" dirty="0">
                <a:solidFill>
                  <a:srgbClr val="000000"/>
                </a:solidFill>
                <a:latin typeface="inherit"/>
              </a:rPr>
              <a:t> </a:t>
            </a:r>
            <a:r>
              <a:rPr lang="it-IT" sz="2400" dirty="0" err="1">
                <a:solidFill>
                  <a:srgbClr val="000000"/>
                </a:solidFill>
                <a:latin typeface="inherit"/>
              </a:rPr>
              <a:t>changing</a:t>
            </a:r>
            <a:r>
              <a:rPr lang="it-IT" sz="2400" dirty="0">
                <a:solidFill>
                  <a:srgbClr val="000000"/>
                </a:solidFill>
                <a:latin typeface="inherit"/>
              </a:rPr>
              <a:t> </a:t>
            </a:r>
            <a:r>
              <a:rPr lang="it-IT" sz="2400" dirty="0" err="1">
                <a:solidFill>
                  <a:srgbClr val="000000"/>
                </a:solidFill>
                <a:latin typeface="inherit"/>
              </a:rPr>
              <a:t>course</a:t>
            </a:r>
            <a:r>
              <a:rPr lang="it-IT" sz="2400" dirty="0">
                <a:solidFill>
                  <a:srgbClr val="000000"/>
                </a:solidFill>
                <a:latin typeface="inherit"/>
              </a:rPr>
              <a:t> </a:t>
            </a:r>
            <a:r>
              <a:rPr lang="it-IT" sz="2400" dirty="0" err="1">
                <a:solidFill>
                  <a:srgbClr val="000000"/>
                </a:solidFill>
                <a:latin typeface="inherit"/>
              </a:rPr>
              <a:t>untrimm'd</a:t>
            </a:r>
            <a:r>
              <a:rPr lang="it-IT" sz="2400" dirty="0">
                <a:solidFill>
                  <a:srgbClr val="000000"/>
                </a:solidFill>
                <a:latin typeface="inherit"/>
              </a:rPr>
              <a:t>;</a:t>
            </a:r>
          </a:p>
          <a:p>
            <a:pPr fontAlgn="base"/>
            <a:r>
              <a:rPr lang="it-IT" sz="2400" dirty="0" err="1">
                <a:solidFill>
                  <a:srgbClr val="000000"/>
                </a:solidFill>
                <a:latin typeface="inherit"/>
              </a:rPr>
              <a:t>But</a:t>
            </a:r>
            <a:r>
              <a:rPr lang="it-IT" sz="2400" dirty="0">
                <a:solidFill>
                  <a:srgbClr val="000000"/>
                </a:solidFill>
                <a:latin typeface="inherit"/>
              </a:rPr>
              <a:t> </a:t>
            </a:r>
            <a:r>
              <a:rPr lang="it-IT" sz="2400" dirty="0" err="1">
                <a:solidFill>
                  <a:srgbClr val="000000"/>
                </a:solidFill>
                <a:latin typeface="inherit"/>
              </a:rPr>
              <a:t>thy</a:t>
            </a:r>
            <a:r>
              <a:rPr lang="it-IT" sz="2400" dirty="0">
                <a:solidFill>
                  <a:srgbClr val="000000"/>
                </a:solidFill>
                <a:latin typeface="inherit"/>
              </a:rPr>
              <a:t> </a:t>
            </a:r>
            <a:r>
              <a:rPr lang="it-IT" sz="2400" dirty="0" err="1">
                <a:solidFill>
                  <a:srgbClr val="000000"/>
                </a:solidFill>
                <a:latin typeface="inherit"/>
              </a:rPr>
              <a:t>eternal</a:t>
            </a:r>
            <a:r>
              <a:rPr lang="it-IT" sz="2400" dirty="0">
                <a:solidFill>
                  <a:srgbClr val="000000"/>
                </a:solidFill>
                <a:latin typeface="inherit"/>
              </a:rPr>
              <a:t> </a:t>
            </a:r>
            <a:r>
              <a:rPr lang="it-IT" sz="2400" dirty="0" err="1">
                <a:solidFill>
                  <a:srgbClr val="000000"/>
                </a:solidFill>
                <a:latin typeface="inherit"/>
              </a:rPr>
              <a:t>summer</a:t>
            </a:r>
            <a:r>
              <a:rPr lang="it-IT" sz="2400" dirty="0">
                <a:solidFill>
                  <a:srgbClr val="000000"/>
                </a:solidFill>
                <a:latin typeface="inherit"/>
              </a:rPr>
              <a:t> </a:t>
            </a:r>
            <a:r>
              <a:rPr lang="it-IT" sz="2400" dirty="0" err="1">
                <a:solidFill>
                  <a:srgbClr val="000000"/>
                </a:solidFill>
                <a:latin typeface="inherit"/>
              </a:rPr>
              <a:t>shall</a:t>
            </a:r>
            <a:r>
              <a:rPr lang="it-IT" sz="2400" dirty="0">
                <a:solidFill>
                  <a:srgbClr val="000000"/>
                </a:solidFill>
                <a:latin typeface="inherit"/>
              </a:rPr>
              <a:t> </a:t>
            </a:r>
            <a:r>
              <a:rPr lang="it-IT" sz="2400" dirty="0" err="1">
                <a:solidFill>
                  <a:srgbClr val="000000"/>
                </a:solidFill>
                <a:latin typeface="inherit"/>
              </a:rPr>
              <a:t>not</a:t>
            </a:r>
            <a:r>
              <a:rPr lang="it-IT" sz="2400" dirty="0">
                <a:solidFill>
                  <a:srgbClr val="000000"/>
                </a:solidFill>
                <a:latin typeface="inherit"/>
              </a:rPr>
              <a:t> </a:t>
            </a:r>
            <a:r>
              <a:rPr lang="it-IT" sz="2400" dirty="0" err="1">
                <a:solidFill>
                  <a:srgbClr val="000000"/>
                </a:solidFill>
                <a:latin typeface="inherit"/>
              </a:rPr>
              <a:t>fade</a:t>
            </a:r>
            <a:r>
              <a:rPr lang="it-IT" sz="2400" dirty="0">
                <a:solidFill>
                  <a:srgbClr val="000000"/>
                </a:solidFill>
                <a:latin typeface="inherit"/>
              </a:rPr>
              <a:t>,</a:t>
            </a:r>
          </a:p>
          <a:p>
            <a:pPr fontAlgn="base"/>
            <a:r>
              <a:rPr lang="it-IT" sz="2400" dirty="0" err="1">
                <a:solidFill>
                  <a:srgbClr val="000000"/>
                </a:solidFill>
                <a:latin typeface="inherit"/>
              </a:rPr>
              <a:t>Nor</a:t>
            </a:r>
            <a:r>
              <a:rPr lang="it-IT" sz="2400" dirty="0">
                <a:solidFill>
                  <a:srgbClr val="000000"/>
                </a:solidFill>
                <a:latin typeface="inherit"/>
              </a:rPr>
              <a:t> </a:t>
            </a:r>
            <a:r>
              <a:rPr lang="it-IT" sz="2400" dirty="0" err="1">
                <a:solidFill>
                  <a:srgbClr val="000000"/>
                </a:solidFill>
                <a:latin typeface="inherit"/>
              </a:rPr>
              <a:t>lose</a:t>
            </a:r>
            <a:r>
              <a:rPr lang="it-IT" sz="2400" dirty="0">
                <a:solidFill>
                  <a:srgbClr val="000000"/>
                </a:solidFill>
                <a:latin typeface="inherit"/>
              </a:rPr>
              <a:t> </a:t>
            </a:r>
            <a:r>
              <a:rPr lang="it-IT" sz="2400" dirty="0" err="1">
                <a:solidFill>
                  <a:srgbClr val="000000"/>
                </a:solidFill>
                <a:latin typeface="inherit"/>
              </a:rPr>
              <a:t>possession</a:t>
            </a:r>
            <a:r>
              <a:rPr lang="it-IT" sz="2400" dirty="0">
                <a:solidFill>
                  <a:srgbClr val="000000"/>
                </a:solidFill>
                <a:latin typeface="inherit"/>
              </a:rPr>
              <a:t> of </a:t>
            </a:r>
            <a:r>
              <a:rPr lang="it-IT" sz="2400" dirty="0" err="1">
                <a:solidFill>
                  <a:srgbClr val="000000"/>
                </a:solidFill>
                <a:latin typeface="inherit"/>
              </a:rPr>
              <a:t>that</a:t>
            </a:r>
            <a:r>
              <a:rPr lang="it-IT" sz="2400" dirty="0">
                <a:solidFill>
                  <a:srgbClr val="000000"/>
                </a:solidFill>
                <a:latin typeface="inherit"/>
              </a:rPr>
              <a:t> fair </a:t>
            </a:r>
            <a:r>
              <a:rPr lang="it-IT" sz="2400" dirty="0" err="1">
                <a:solidFill>
                  <a:srgbClr val="000000"/>
                </a:solidFill>
                <a:latin typeface="inherit"/>
              </a:rPr>
              <a:t>thou</a:t>
            </a:r>
            <a:r>
              <a:rPr lang="it-IT" sz="2400" dirty="0">
                <a:solidFill>
                  <a:srgbClr val="000000"/>
                </a:solidFill>
                <a:latin typeface="inherit"/>
              </a:rPr>
              <a:t> </a:t>
            </a:r>
            <a:r>
              <a:rPr lang="it-IT" sz="2400" dirty="0" err="1">
                <a:solidFill>
                  <a:srgbClr val="000000"/>
                </a:solidFill>
                <a:latin typeface="inherit"/>
              </a:rPr>
              <a:t>ow’st</a:t>
            </a:r>
            <a:r>
              <a:rPr lang="it-IT" sz="2400" dirty="0">
                <a:solidFill>
                  <a:srgbClr val="000000"/>
                </a:solidFill>
                <a:latin typeface="inherit"/>
              </a:rPr>
              <a:t>;</a:t>
            </a:r>
          </a:p>
          <a:p>
            <a:pPr fontAlgn="base"/>
            <a:r>
              <a:rPr lang="it-IT" sz="2400" dirty="0" err="1">
                <a:solidFill>
                  <a:srgbClr val="000000"/>
                </a:solidFill>
                <a:latin typeface="inherit"/>
              </a:rPr>
              <a:t>Nor</a:t>
            </a:r>
            <a:r>
              <a:rPr lang="it-IT" sz="2400" dirty="0">
                <a:solidFill>
                  <a:srgbClr val="000000"/>
                </a:solidFill>
                <a:latin typeface="inherit"/>
              </a:rPr>
              <a:t> </a:t>
            </a:r>
            <a:r>
              <a:rPr lang="it-IT" sz="2400" dirty="0" err="1">
                <a:solidFill>
                  <a:srgbClr val="000000"/>
                </a:solidFill>
                <a:latin typeface="inherit"/>
              </a:rPr>
              <a:t>shall</a:t>
            </a:r>
            <a:r>
              <a:rPr lang="it-IT" sz="2400" dirty="0">
                <a:solidFill>
                  <a:srgbClr val="000000"/>
                </a:solidFill>
                <a:latin typeface="inherit"/>
              </a:rPr>
              <a:t> </a:t>
            </a:r>
            <a:r>
              <a:rPr lang="it-IT" sz="2400" dirty="0" err="1">
                <a:solidFill>
                  <a:srgbClr val="000000"/>
                </a:solidFill>
                <a:latin typeface="inherit"/>
              </a:rPr>
              <a:t>death</a:t>
            </a:r>
            <a:r>
              <a:rPr lang="it-IT" sz="2400" dirty="0">
                <a:solidFill>
                  <a:srgbClr val="000000"/>
                </a:solidFill>
                <a:latin typeface="inherit"/>
              </a:rPr>
              <a:t> </a:t>
            </a:r>
            <a:r>
              <a:rPr lang="it-IT" sz="2400" dirty="0" err="1">
                <a:solidFill>
                  <a:srgbClr val="000000"/>
                </a:solidFill>
                <a:latin typeface="inherit"/>
              </a:rPr>
              <a:t>brag</a:t>
            </a:r>
            <a:r>
              <a:rPr lang="it-IT" sz="2400" dirty="0">
                <a:solidFill>
                  <a:srgbClr val="000000"/>
                </a:solidFill>
                <a:latin typeface="inherit"/>
              </a:rPr>
              <a:t> </a:t>
            </a:r>
            <a:r>
              <a:rPr lang="it-IT" sz="2400" dirty="0" err="1">
                <a:solidFill>
                  <a:srgbClr val="000000"/>
                </a:solidFill>
                <a:latin typeface="inherit"/>
              </a:rPr>
              <a:t>thou</a:t>
            </a:r>
            <a:r>
              <a:rPr lang="it-IT" sz="2400" dirty="0">
                <a:solidFill>
                  <a:srgbClr val="000000"/>
                </a:solidFill>
                <a:latin typeface="inherit"/>
              </a:rPr>
              <a:t> </a:t>
            </a:r>
            <a:r>
              <a:rPr lang="it-IT" sz="2400" dirty="0" err="1">
                <a:solidFill>
                  <a:srgbClr val="000000"/>
                </a:solidFill>
                <a:latin typeface="inherit"/>
              </a:rPr>
              <a:t>wander’st</a:t>
            </a:r>
            <a:r>
              <a:rPr lang="it-IT" sz="2400" dirty="0">
                <a:solidFill>
                  <a:srgbClr val="000000"/>
                </a:solidFill>
                <a:latin typeface="inherit"/>
              </a:rPr>
              <a:t> in </a:t>
            </a:r>
            <a:r>
              <a:rPr lang="it-IT" sz="2400" dirty="0" err="1">
                <a:solidFill>
                  <a:srgbClr val="000000"/>
                </a:solidFill>
                <a:latin typeface="inherit"/>
              </a:rPr>
              <a:t>his</a:t>
            </a:r>
            <a:r>
              <a:rPr lang="it-IT" sz="2400" dirty="0">
                <a:solidFill>
                  <a:srgbClr val="000000"/>
                </a:solidFill>
                <a:latin typeface="inherit"/>
              </a:rPr>
              <a:t> </a:t>
            </a:r>
            <a:r>
              <a:rPr lang="it-IT" sz="2400" dirty="0" err="1">
                <a:solidFill>
                  <a:srgbClr val="000000"/>
                </a:solidFill>
                <a:latin typeface="inherit"/>
              </a:rPr>
              <a:t>shade</a:t>
            </a:r>
            <a:r>
              <a:rPr lang="it-IT" sz="2400" dirty="0">
                <a:solidFill>
                  <a:srgbClr val="000000"/>
                </a:solidFill>
                <a:latin typeface="inherit"/>
              </a:rPr>
              <a:t>,</a:t>
            </a:r>
          </a:p>
          <a:p>
            <a:pPr fontAlgn="base"/>
            <a:r>
              <a:rPr lang="it-IT" sz="2400" dirty="0" err="1">
                <a:solidFill>
                  <a:srgbClr val="000000"/>
                </a:solidFill>
                <a:latin typeface="inherit"/>
              </a:rPr>
              <a:t>When</a:t>
            </a:r>
            <a:r>
              <a:rPr lang="it-IT" sz="2400" dirty="0">
                <a:solidFill>
                  <a:srgbClr val="000000"/>
                </a:solidFill>
                <a:latin typeface="inherit"/>
              </a:rPr>
              <a:t> in </a:t>
            </a:r>
            <a:r>
              <a:rPr lang="it-IT" sz="2400" dirty="0" err="1">
                <a:solidFill>
                  <a:srgbClr val="000000"/>
                </a:solidFill>
                <a:latin typeface="inherit"/>
              </a:rPr>
              <a:t>eternal</a:t>
            </a:r>
            <a:r>
              <a:rPr lang="it-IT" sz="2400" dirty="0">
                <a:solidFill>
                  <a:srgbClr val="000000"/>
                </a:solidFill>
                <a:latin typeface="inherit"/>
              </a:rPr>
              <a:t> </a:t>
            </a:r>
            <a:r>
              <a:rPr lang="it-IT" sz="2400" dirty="0" err="1">
                <a:solidFill>
                  <a:srgbClr val="000000"/>
                </a:solidFill>
                <a:latin typeface="inherit"/>
              </a:rPr>
              <a:t>lines</a:t>
            </a:r>
            <a:r>
              <a:rPr lang="it-IT" sz="2400" dirty="0">
                <a:solidFill>
                  <a:srgbClr val="000000"/>
                </a:solidFill>
                <a:latin typeface="inherit"/>
              </a:rPr>
              <a:t> to time </a:t>
            </a:r>
            <a:r>
              <a:rPr lang="it-IT" sz="2400" dirty="0" err="1">
                <a:solidFill>
                  <a:srgbClr val="000000"/>
                </a:solidFill>
                <a:latin typeface="inherit"/>
              </a:rPr>
              <a:t>thou</a:t>
            </a:r>
            <a:r>
              <a:rPr lang="it-IT" sz="2400" dirty="0">
                <a:solidFill>
                  <a:srgbClr val="000000"/>
                </a:solidFill>
                <a:latin typeface="inherit"/>
              </a:rPr>
              <a:t> </a:t>
            </a:r>
            <a:r>
              <a:rPr lang="it-IT" sz="2400" dirty="0" err="1">
                <a:solidFill>
                  <a:srgbClr val="000000"/>
                </a:solidFill>
                <a:latin typeface="inherit"/>
              </a:rPr>
              <a:t>grow’st</a:t>
            </a:r>
            <a:r>
              <a:rPr lang="it-IT" sz="2400" dirty="0">
                <a:solidFill>
                  <a:srgbClr val="000000"/>
                </a:solidFill>
                <a:latin typeface="inherit"/>
              </a:rPr>
              <a:t>:</a:t>
            </a:r>
          </a:p>
          <a:p>
            <a:pPr fontAlgn="base"/>
            <a:r>
              <a:rPr lang="it-IT" sz="2400" dirty="0">
                <a:solidFill>
                  <a:srgbClr val="000000"/>
                </a:solidFill>
                <a:latin typeface="inherit"/>
              </a:rPr>
              <a:t>   So long </a:t>
            </a:r>
            <a:r>
              <a:rPr lang="it-IT" sz="2400" dirty="0" err="1">
                <a:solidFill>
                  <a:srgbClr val="000000"/>
                </a:solidFill>
                <a:latin typeface="inherit"/>
              </a:rPr>
              <a:t>as</a:t>
            </a:r>
            <a:r>
              <a:rPr lang="it-IT" sz="2400" dirty="0">
                <a:solidFill>
                  <a:srgbClr val="000000"/>
                </a:solidFill>
                <a:latin typeface="inherit"/>
              </a:rPr>
              <a:t> men can </a:t>
            </a:r>
            <a:r>
              <a:rPr lang="it-IT" sz="2400" dirty="0" err="1">
                <a:solidFill>
                  <a:srgbClr val="000000"/>
                </a:solidFill>
                <a:latin typeface="inherit"/>
              </a:rPr>
              <a:t>breathe</a:t>
            </a:r>
            <a:r>
              <a:rPr lang="it-IT" sz="2400" dirty="0">
                <a:solidFill>
                  <a:srgbClr val="000000"/>
                </a:solidFill>
                <a:latin typeface="inherit"/>
              </a:rPr>
              <a:t> or </a:t>
            </a:r>
            <a:r>
              <a:rPr lang="it-IT" sz="2400" dirty="0" err="1">
                <a:solidFill>
                  <a:srgbClr val="000000"/>
                </a:solidFill>
                <a:latin typeface="inherit"/>
              </a:rPr>
              <a:t>eyes</a:t>
            </a:r>
            <a:r>
              <a:rPr lang="it-IT" sz="2400" dirty="0">
                <a:solidFill>
                  <a:srgbClr val="000000"/>
                </a:solidFill>
                <a:latin typeface="inherit"/>
              </a:rPr>
              <a:t> can </a:t>
            </a:r>
            <a:r>
              <a:rPr lang="it-IT" sz="2400" dirty="0" err="1">
                <a:solidFill>
                  <a:srgbClr val="000000"/>
                </a:solidFill>
                <a:latin typeface="inherit"/>
              </a:rPr>
              <a:t>see</a:t>
            </a:r>
            <a:r>
              <a:rPr lang="it-IT" sz="2400" dirty="0">
                <a:solidFill>
                  <a:srgbClr val="000000"/>
                </a:solidFill>
                <a:latin typeface="inherit"/>
              </a:rPr>
              <a:t>,</a:t>
            </a:r>
          </a:p>
          <a:p>
            <a:pPr fontAlgn="base"/>
            <a:r>
              <a:rPr lang="it-IT" sz="2400" dirty="0">
                <a:solidFill>
                  <a:srgbClr val="000000"/>
                </a:solidFill>
                <a:latin typeface="inherit"/>
              </a:rPr>
              <a:t>   So long </a:t>
            </a:r>
            <a:r>
              <a:rPr lang="it-IT" sz="2400" dirty="0" err="1">
                <a:solidFill>
                  <a:srgbClr val="000000"/>
                </a:solidFill>
                <a:latin typeface="inherit"/>
              </a:rPr>
              <a:t>lives</a:t>
            </a:r>
            <a:r>
              <a:rPr lang="it-IT" sz="2400" dirty="0">
                <a:solidFill>
                  <a:srgbClr val="000000"/>
                </a:solidFill>
                <a:latin typeface="inherit"/>
              </a:rPr>
              <a:t> </a:t>
            </a:r>
            <a:r>
              <a:rPr lang="it-IT" sz="2400" dirty="0" err="1">
                <a:solidFill>
                  <a:srgbClr val="000000"/>
                </a:solidFill>
                <a:latin typeface="inherit"/>
              </a:rPr>
              <a:t>this</a:t>
            </a:r>
            <a:r>
              <a:rPr lang="it-IT" sz="2400" dirty="0">
                <a:solidFill>
                  <a:srgbClr val="000000"/>
                </a:solidFill>
                <a:latin typeface="inherit"/>
              </a:rPr>
              <a:t>, and </a:t>
            </a:r>
            <a:r>
              <a:rPr lang="it-IT" sz="2400" dirty="0" err="1">
                <a:solidFill>
                  <a:srgbClr val="000000"/>
                </a:solidFill>
                <a:latin typeface="inherit"/>
              </a:rPr>
              <a:t>this</a:t>
            </a:r>
            <a:r>
              <a:rPr lang="it-IT" sz="2400" dirty="0">
                <a:solidFill>
                  <a:srgbClr val="000000"/>
                </a:solidFill>
                <a:latin typeface="inherit"/>
              </a:rPr>
              <a:t> </a:t>
            </a:r>
            <a:r>
              <a:rPr lang="it-IT" sz="2400" dirty="0" err="1">
                <a:solidFill>
                  <a:srgbClr val="000000"/>
                </a:solidFill>
                <a:latin typeface="inherit"/>
              </a:rPr>
              <a:t>gives</a:t>
            </a:r>
            <a:r>
              <a:rPr lang="it-IT" sz="2400" dirty="0">
                <a:solidFill>
                  <a:srgbClr val="000000"/>
                </a:solidFill>
                <a:latin typeface="inherit"/>
              </a:rPr>
              <a:t> life to </a:t>
            </a:r>
            <a:r>
              <a:rPr lang="it-IT" sz="2400" dirty="0" err="1">
                <a:solidFill>
                  <a:srgbClr val="000000"/>
                </a:solidFill>
                <a:latin typeface="inherit"/>
              </a:rPr>
              <a:t>thee</a:t>
            </a:r>
            <a:r>
              <a:rPr lang="it-IT" sz="2400" dirty="0">
                <a:solidFill>
                  <a:srgbClr val="000000"/>
                </a:solidFill>
                <a:latin typeface="inherit"/>
              </a:rPr>
              <a:t>.</a:t>
            </a:r>
            <a:br>
              <a:rPr lang="it-IT" sz="2400" dirty="0">
                <a:solidFill>
                  <a:srgbClr val="000000"/>
                </a:solidFill>
                <a:latin typeface="inherit"/>
              </a:rPr>
            </a:br>
            <a:endParaRPr lang="it-IT" sz="2400" dirty="0">
              <a:solidFill>
                <a:srgbClr val="000000"/>
              </a:solidFill>
              <a:latin typeface="inherit"/>
            </a:endParaRPr>
          </a:p>
          <a:p>
            <a:pPr fontAlgn="base"/>
            <a:br>
              <a:rPr lang="it-IT" dirty="0">
                <a:solidFill>
                  <a:srgbClr val="000000"/>
                </a:solidFill>
                <a:latin typeface="inherit"/>
              </a:rPr>
            </a:br>
            <a:br>
              <a:rPr lang="it-IT" dirty="0">
                <a:solidFill>
                  <a:srgbClr val="000000"/>
                </a:solidFill>
                <a:latin typeface="inherit"/>
              </a:rPr>
            </a:br>
            <a:endParaRPr lang="it-IT" b="0" i="0" dirty="0">
              <a:solidFill>
                <a:srgbClr val="000000"/>
              </a:solidFill>
              <a:effectLst/>
              <a:latin typeface="inherit"/>
            </a:endParaRPr>
          </a:p>
        </p:txBody>
      </p:sp>
    </p:spTree>
    <p:extLst>
      <p:ext uri="{BB962C8B-B14F-4D97-AF65-F5344CB8AC3E}">
        <p14:creationId xmlns:p14="http://schemas.microsoft.com/office/powerpoint/2010/main" val="1369806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0" y="116632"/>
            <a:ext cx="8928992" cy="675569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a:effectLst/>
        </p:spPr>
        <p:txBody>
          <a:bodyPr wrap="square">
            <a:spAutoFit/>
          </a:bodyPr>
          <a:lstStyle/>
          <a:p>
            <a:pPr algn="just">
              <a:spcAft>
                <a:spcPts val="600"/>
              </a:spcAft>
            </a:pPr>
            <a:r>
              <a:rPr lang="it-IT" sz="2200" b="1" dirty="0" err="1"/>
              <a:t>Microsoft's</a:t>
            </a:r>
            <a:r>
              <a:rPr lang="it-IT" sz="2200" b="1" dirty="0"/>
              <a:t> new boss</a:t>
            </a:r>
            <a:endParaRPr lang="en-US" sz="2200" dirty="0"/>
          </a:p>
          <a:p>
            <a:pPr algn="just">
              <a:spcAft>
                <a:spcPts val="600"/>
              </a:spcAft>
            </a:pPr>
            <a:r>
              <a:rPr lang="en-US" sz="2200" dirty="0"/>
              <a:t>Adapted from The Economist, Feb 4th 2014</a:t>
            </a:r>
          </a:p>
          <a:p>
            <a:pPr algn="just">
              <a:spcAft>
                <a:spcPts val="600"/>
              </a:spcAft>
            </a:pPr>
            <a:r>
              <a:rPr lang="en-US" sz="2200" dirty="0"/>
              <a:t>(I) AT LAST, almost six months after Steve Ballmer said he was standing down as Microsoft’s chief executive, the company has appointed a successor: Satya Nadella, the head of its cloud and enterprise group. On February 4th the company also announced that Bill Gates, its founder, would be its chairman no longer, but would become a “technology adviser”. John Thompson, the director who oversaw the process of choosing </a:t>
            </a:r>
            <a:r>
              <a:rPr lang="en-US" sz="2200" dirty="0" err="1"/>
              <a:t>Mr</a:t>
            </a:r>
            <a:r>
              <a:rPr lang="en-US" sz="2200" dirty="0"/>
              <a:t> Nadella, will succeed </a:t>
            </a:r>
            <a:r>
              <a:rPr lang="en-US" sz="2200" dirty="0" err="1"/>
              <a:t>Mr</a:t>
            </a:r>
            <a:r>
              <a:rPr lang="en-US" sz="2200" dirty="0"/>
              <a:t> Gates as chairman.</a:t>
            </a:r>
          </a:p>
          <a:p>
            <a:pPr algn="just">
              <a:spcAft>
                <a:spcPts val="600"/>
              </a:spcAft>
            </a:pPr>
            <a:r>
              <a:rPr lang="en-US" sz="2200" dirty="0"/>
              <a:t>(II)Two months before he said he would abandon his job, </a:t>
            </a:r>
            <a:r>
              <a:rPr lang="en-US" sz="2200" dirty="0" err="1"/>
              <a:t>Mr</a:t>
            </a:r>
            <a:r>
              <a:rPr lang="en-US" sz="2200" dirty="0"/>
              <a:t> Ballmer unveiled a </a:t>
            </a:r>
            <a:r>
              <a:rPr lang="en-US" sz="2200" dirty="0" err="1"/>
              <a:t>reorganisation</a:t>
            </a:r>
            <a:r>
              <a:rPr lang="en-US" sz="2200" dirty="0"/>
              <a:t> of the giant firm’s business structures, accounting and management, declaring that Microsoft would from now on be a “devices and services” company. Since then much of the talk about Microsoft—apart from gossip about who might succeed </a:t>
            </a:r>
            <a:r>
              <a:rPr lang="en-US" sz="2200" dirty="0" err="1"/>
              <a:t>Mr</a:t>
            </a:r>
            <a:r>
              <a:rPr lang="en-US" sz="2200" dirty="0"/>
              <a:t> Ballmer—has been about devices. Microsoft is buying Nokia’s troubled  mobile-phone business, which is by far the biggest maker of smartphones that use Microsoft’s mobile operating system. The firm’s Surface tablet, despite encouraging results last quarter, has not sold well. Its Xbox entertainment console, however, has sold very quickly.</a:t>
            </a:r>
          </a:p>
        </p:txBody>
      </p:sp>
    </p:spTree>
    <p:extLst>
      <p:ext uri="{BB962C8B-B14F-4D97-AF65-F5344CB8AC3E}">
        <p14:creationId xmlns:p14="http://schemas.microsoft.com/office/powerpoint/2010/main" val="44870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1">
            <a:extLst>
              <a:ext uri="{FF2B5EF4-FFF2-40B4-BE49-F238E27FC236}">
                <a16:creationId xmlns:a16="http://schemas.microsoft.com/office/drawing/2014/main" id="{916A7595-055E-4B45-8CB2-B9DF1BF79C6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1341438"/>
            <a:ext cx="3648075" cy="508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landmines">
            <a:extLst>
              <a:ext uri="{FF2B5EF4-FFF2-40B4-BE49-F238E27FC236}">
                <a16:creationId xmlns:a16="http://schemas.microsoft.com/office/drawing/2014/main" id="{8251EF72-3D33-B243-B80B-5403CD6B10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4863" y="304800"/>
            <a:ext cx="4348162"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831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27E844-6211-964C-B70A-7B2085ADA4EE}"/>
              </a:ext>
            </a:extLst>
          </p:cNvPr>
          <p:cNvSpPr/>
          <p:nvPr/>
        </p:nvSpPr>
        <p:spPr>
          <a:xfrm>
            <a:off x="359532" y="116632"/>
            <a:ext cx="8532948" cy="6955750"/>
          </a:xfrm>
          <a:prstGeom prst="rect">
            <a:avLst/>
          </a:prstGeom>
        </p:spPr>
        <p:txBody>
          <a:bodyPr wrap="square">
            <a:spAutoFit/>
          </a:bodyPr>
          <a:lstStyle/>
          <a:p>
            <a:pPr fontAlgn="base"/>
            <a:r>
              <a:rPr lang="it-IT" dirty="0"/>
              <a:t>Herman </a:t>
            </a:r>
            <a:r>
              <a:rPr lang="it-IT" dirty="0" err="1"/>
              <a:t>Mellville</a:t>
            </a:r>
            <a:r>
              <a:rPr lang="it-IT" dirty="0"/>
              <a:t> – </a:t>
            </a:r>
            <a:r>
              <a:rPr lang="it-IT" i="1" dirty="0"/>
              <a:t>Moby Dick</a:t>
            </a:r>
          </a:p>
          <a:p>
            <a:pPr fontAlgn="base"/>
            <a:endParaRPr lang="it-IT" dirty="0"/>
          </a:p>
          <a:p>
            <a:pPr fontAlgn="base"/>
            <a:r>
              <a:rPr lang="it-IT" b="1" dirty="0" err="1">
                <a:solidFill>
                  <a:schemeClr val="accent1"/>
                </a:solidFill>
              </a:rPr>
              <a:t>Chapter</a:t>
            </a:r>
            <a:r>
              <a:rPr lang="it-IT" b="1" dirty="0">
                <a:solidFill>
                  <a:schemeClr val="accent1"/>
                </a:solidFill>
              </a:rPr>
              <a:t> 1- </a:t>
            </a:r>
            <a:r>
              <a:rPr lang="it-IT" b="1" dirty="0" err="1">
                <a:solidFill>
                  <a:schemeClr val="accent1"/>
                </a:solidFill>
              </a:rPr>
              <a:t>Loomings</a:t>
            </a:r>
            <a:endParaRPr lang="it-IT" b="1" dirty="0">
              <a:solidFill>
                <a:schemeClr val="accent1"/>
              </a:solidFill>
            </a:endParaRPr>
          </a:p>
          <a:p>
            <a:pPr fontAlgn="base"/>
            <a:endParaRPr lang="it-IT" dirty="0"/>
          </a:p>
          <a:p>
            <a:pPr fontAlgn="base"/>
            <a:r>
              <a:rPr lang="it-IT" sz="2000" dirty="0"/>
              <a:t>Call me </a:t>
            </a:r>
            <a:r>
              <a:rPr lang="it-IT" sz="2000" dirty="0" err="1"/>
              <a:t>Ishmael</a:t>
            </a:r>
            <a:r>
              <a:rPr lang="it-IT" sz="2000" dirty="0"/>
              <a:t>. Some </a:t>
            </a:r>
            <a:r>
              <a:rPr lang="it-IT" sz="2000" dirty="0" err="1"/>
              <a:t>years</a:t>
            </a:r>
            <a:r>
              <a:rPr lang="it-IT" sz="2000" dirty="0"/>
              <a:t> ago—</a:t>
            </a:r>
            <a:r>
              <a:rPr lang="it-IT" sz="2000" dirty="0" err="1"/>
              <a:t>never</a:t>
            </a:r>
            <a:r>
              <a:rPr lang="it-IT" sz="2000" dirty="0"/>
              <a:t> </a:t>
            </a:r>
            <a:r>
              <a:rPr lang="it-IT" sz="2000" dirty="0" err="1"/>
              <a:t>mind</a:t>
            </a:r>
            <a:r>
              <a:rPr lang="it-IT" sz="2000" dirty="0"/>
              <a:t> </a:t>
            </a:r>
            <a:r>
              <a:rPr lang="it-IT" sz="2000" dirty="0" err="1"/>
              <a:t>how</a:t>
            </a:r>
            <a:r>
              <a:rPr lang="it-IT" sz="2000" dirty="0"/>
              <a:t> long </a:t>
            </a:r>
            <a:r>
              <a:rPr lang="it-IT" sz="2000" dirty="0" err="1"/>
              <a:t>precisely</a:t>
            </a:r>
            <a:r>
              <a:rPr lang="it-IT" sz="2000" dirty="0"/>
              <a:t>—</a:t>
            </a:r>
            <a:r>
              <a:rPr lang="it-IT" sz="2000" dirty="0" err="1"/>
              <a:t>having</a:t>
            </a:r>
            <a:r>
              <a:rPr lang="it-IT" sz="2000" dirty="0"/>
              <a:t> </a:t>
            </a:r>
            <a:r>
              <a:rPr lang="it-IT" sz="2000" dirty="0" err="1"/>
              <a:t>little</a:t>
            </a:r>
            <a:r>
              <a:rPr lang="it-IT" sz="2000" dirty="0"/>
              <a:t> or no </a:t>
            </a:r>
            <a:r>
              <a:rPr lang="it-IT" sz="2000" dirty="0" err="1"/>
              <a:t>money</a:t>
            </a:r>
            <a:r>
              <a:rPr lang="it-IT" sz="2000" dirty="0"/>
              <a:t> in </a:t>
            </a:r>
            <a:r>
              <a:rPr lang="it-IT" sz="2000" dirty="0" err="1"/>
              <a:t>my</a:t>
            </a:r>
            <a:r>
              <a:rPr lang="it-IT" sz="2000" dirty="0"/>
              <a:t> </a:t>
            </a:r>
            <a:r>
              <a:rPr lang="it-IT" sz="2000" dirty="0" err="1"/>
              <a:t>purse</a:t>
            </a:r>
            <a:r>
              <a:rPr lang="it-IT" sz="2000" dirty="0"/>
              <a:t>, and </a:t>
            </a:r>
            <a:r>
              <a:rPr lang="it-IT" sz="2000" dirty="0" err="1"/>
              <a:t>nothing</a:t>
            </a:r>
            <a:r>
              <a:rPr lang="it-IT" sz="2000" dirty="0"/>
              <a:t> </a:t>
            </a:r>
            <a:r>
              <a:rPr lang="it-IT" sz="2000" dirty="0" err="1"/>
              <a:t>particular</a:t>
            </a:r>
            <a:r>
              <a:rPr lang="it-IT" sz="2000" dirty="0"/>
              <a:t> to </a:t>
            </a:r>
            <a:r>
              <a:rPr lang="it-IT" sz="2000" dirty="0" err="1"/>
              <a:t>interest</a:t>
            </a:r>
            <a:r>
              <a:rPr lang="it-IT" sz="2000" dirty="0"/>
              <a:t> me on </a:t>
            </a:r>
            <a:r>
              <a:rPr lang="it-IT" sz="2000" dirty="0" err="1"/>
              <a:t>shore</a:t>
            </a:r>
            <a:r>
              <a:rPr lang="it-IT" sz="2000" dirty="0"/>
              <a:t>, I </a:t>
            </a:r>
            <a:r>
              <a:rPr lang="it-IT" sz="2000" dirty="0" err="1"/>
              <a:t>thought</a:t>
            </a:r>
            <a:r>
              <a:rPr lang="it-IT" sz="2000" dirty="0"/>
              <a:t> I </a:t>
            </a:r>
            <a:r>
              <a:rPr lang="it-IT" sz="2000" dirty="0" err="1"/>
              <a:t>would</a:t>
            </a:r>
            <a:r>
              <a:rPr lang="it-IT" sz="2000" dirty="0"/>
              <a:t> </a:t>
            </a:r>
            <a:r>
              <a:rPr lang="it-IT" sz="2000" dirty="0" err="1"/>
              <a:t>sail</a:t>
            </a:r>
            <a:r>
              <a:rPr lang="it-IT" sz="2000" dirty="0"/>
              <a:t> </a:t>
            </a:r>
            <a:r>
              <a:rPr lang="it-IT" sz="2000" dirty="0" err="1"/>
              <a:t>about</a:t>
            </a:r>
            <a:r>
              <a:rPr lang="it-IT" sz="2000" dirty="0"/>
              <a:t> a </a:t>
            </a:r>
            <a:r>
              <a:rPr lang="it-IT" sz="2000" dirty="0" err="1"/>
              <a:t>little</a:t>
            </a:r>
            <a:r>
              <a:rPr lang="it-IT" sz="2000" dirty="0"/>
              <a:t> and </a:t>
            </a:r>
            <a:r>
              <a:rPr lang="it-IT" sz="2000" dirty="0" err="1"/>
              <a:t>see</a:t>
            </a:r>
            <a:r>
              <a:rPr lang="it-IT" sz="2000" dirty="0"/>
              <a:t> the </a:t>
            </a:r>
            <a:r>
              <a:rPr lang="it-IT" sz="2000" dirty="0" err="1"/>
              <a:t>watery</a:t>
            </a:r>
            <a:r>
              <a:rPr lang="it-IT" sz="2000" dirty="0"/>
              <a:t> part of the world. </a:t>
            </a:r>
            <a:r>
              <a:rPr lang="it-IT" sz="2000" dirty="0" err="1"/>
              <a:t>It</a:t>
            </a:r>
            <a:r>
              <a:rPr lang="it-IT" sz="2000" dirty="0"/>
              <a:t> </a:t>
            </a:r>
            <a:r>
              <a:rPr lang="it-IT" sz="2000" dirty="0" err="1"/>
              <a:t>is</a:t>
            </a:r>
            <a:r>
              <a:rPr lang="it-IT" sz="2000" dirty="0"/>
              <a:t> a way I </a:t>
            </a:r>
            <a:r>
              <a:rPr lang="it-IT" sz="2000" dirty="0" err="1"/>
              <a:t>have</a:t>
            </a:r>
            <a:r>
              <a:rPr lang="it-IT" sz="2000" dirty="0"/>
              <a:t> of </a:t>
            </a:r>
            <a:r>
              <a:rPr lang="it-IT" sz="2000" dirty="0" err="1"/>
              <a:t>driving</a:t>
            </a:r>
            <a:r>
              <a:rPr lang="it-IT" sz="2000" dirty="0"/>
              <a:t> off the spleen and </a:t>
            </a:r>
            <a:r>
              <a:rPr lang="it-IT" sz="2000" dirty="0" err="1"/>
              <a:t>regulating</a:t>
            </a:r>
            <a:r>
              <a:rPr lang="it-IT" sz="2000" dirty="0"/>
              <a:t> the </a:t>
            </a:r>
            <a:r>
              <a:rPr lang="it-IT" sz="2000" dirty="0" err="1"/>
              <a:t>circulation</a:t>
            </a:r>
            <a:r>
              <a:rPr lang="it-IT" sz="2000" dirty="0"/>
              <a:t>. </a:t>
            </a:r>
            <a:r>
              <a:rPr lang="it-IT" sz="2000" dirty="0" err="1"/>
              <a:t>Whenever</a:t>
            </a:r>
            <a:r>
              <a:rPr lang="it-IT" sz="2000" dirty="0"/>
              <a:t> I </a:t>
            </a:r>
            <a:r>
              <a:rPr lang="it-IT" sz="2000" dirty="0" err="1"/>
              <a:t>find</a:t>
            </a:r>
            <a:r>
              <a:rPr lang="it-IT" sz="2000" dirty="0"/>
              <a:t> </a:t>
            </a:r>
            <a:r>
              <a:rPr lang="it-IT" sz="2000" dirty="0" err="1"/>
              <a:t>myself</a:t>
            </a:r>
            <a:r>
              <a:rPr lang="it-IT" sz="2000" dirty="0"/>
              <a:t> </a:t>
            </a:r>
            <a:r>
              <a:rPr lang="it-IT" sz="2000" dirty="0" err="1"/>
              <a:t>growing</a:t>
            </a:r>
            <a:r>
              <a:rPr lang="it-IT" sz="2000" dirty="0"/>
              <a:t> </a:t>
            </a:r>
            <a:r>
              <a:rPr lang="it-IT" sz="2000" dirty="0" err="1"/>
              <a:t>grim</a:t>
            </a:r>
            <a:r>
              <a:rPr lang="it-IT" sz="2000" dirty="0"/>
              <a:t> </a:t>
            </a:r>
            <a:r>
              <a:rPr lang="it-IT" sz="2000" dirty="0" err="1"/>
              <a:t>about</a:t>
            </a:r>
            <a:r>
              <a:rPr lang="it-IT" sz="2000" dirty="0"/>
              <a:t> the </a:t>
            </a:r>
            <a:r>
              <a:rPr lang="it-IT" sz="2000" dirty="0" err="1"/>
              <a:t>mouth</a:t>
            </a:r>
            <a:r>
              <a:rPr lang="it-IT" sz="2000" dirty="0"/>
              <a:t>; </a:t>
            </a:r>
            <a:r>
              <a:rPr lang="it-IT" sz="2000" dirty="0" err="1"/>
              <a:t>whenever</a:t>
            </a:r>
            <a:r>
              <a:rPr lang="it-IT" sz="2000" dirty="0"/>
              <a:t> </a:t>
            </a:r>
            <a:r>
              <a:rPr lang="it-IT" sz="2000" dirty="0" err="1"/>
              <a:t>it</a:t>
            </a:r>
            <a:r>
              <a:rPr lang="it-IT" sz="2000" dirty="0"/>
              <a:t> </a:t>
            </a:r>
            <a:r>
              <a:rPr lang="it-IT" sz="2000" dirty="0" err="1"/>
              <a:t>is</a:t>
            </a:r>
            <a:r>
              <a:rPr lang="it-IT" sz="2000" dirty="0"/>
              <a:t> a </a:t>
            </a:r>
            <a:r>
              <a:rPr lang="it-IT" sz="2000" dirty="0" err="1"/>
              <a:t>damp</a:t>
            </a:r>
            <a:r>
              <a:rPr lang="it-IT" sz="2000" dirty="0"/>
              <a:t>, </a:t>
            </a:r>
            <a:r>
              <a:rPr lang="it-IT" sz="2000" dirty="0" err="1"/>
              <a:t>drizzly</a:t>
            </a:r>
            <a:r>
              <a:rPr lang="it-IT" sz="2000" dirty="0"/>
              <a:t> </a:t>
            </a:r>
            <a:r>
              <a:rPr lang="it-IT" sz="2000" dirty="0" err="1"/>
              <a:t>November</a:t>
            </a:r>
            <a:r>
              <a:rPr lang="it-IT" sz="2000" dirty="0"/>
              <a:t> in </a:t>
            </a:r>
            <a:r>
              <a:rPr lang="it-IT" sz="2000" dirty="0" err="1"/>
              <a:t>my</a:t>
            </a:r>
            <a:r>
              <a:rPr lang="it-IT" sz="2000" dirty="0"/>
              <a:t> soul; </a:t>
            </a:r>
            <a:r>
              <a:rPr lang="it-IT" sz="2000" dirty="0" err="1"/>
              <a:t>whenever</a:t>
            </a:r>
            <a:r>
              <a:rPr lang="it-IT" sz="2000" dirty="0"/>
              <a:t> I </a:t>
            </a:r>
            <a:r>
              <a:rPr lang="it-IT" sz="2000" dirty="0" err="1"/>
              <a:t>find</a:t>
            </a:r>
            <a:r>
              <a:rPr lang="it-IT" sz="2000" dirty="0"/>
              <a:t> </a:t>
            </a:r>
            <a:r>
              <a:rPr lang="it-IT" sz="2000" dirty="0" err="1"/>
              <a:t>myself</a:t>
            </a:r>
            <a:r>
              <a:rPr lang="it-IT" sz="2000" dirty="0"/>
              <a:t> </a:t>
            </a:r>
            <a:r>
              <a:rPr lang="it-IT" sz="2000" dirty="0" err="1"/>
              <a:t>involuntarily</a:t>
            </a:r>
            <a:r>
              <a:rPr lang="it-IT" sz="2000" dirty="0"/>
              <a:t> </a:t>
            </a:r>
            <a:r>
              <a:rPr lang="it-IT" sz="2000" dirty="0" err="1"/>
              <a:t>pausing</a:t>
            </a:r>
            <a:r>
              <a:rPr lang="it-IT" sz="2000" dirty="0"/>
              <a:t> </a:t>
            </a:r>
            <a:r>
              <a:rPr lang="it-IT" sz="2000" dirty="0" err="1"/>
              <a:t>before</a:t>
            </a:r>
            <a:r>
              <a:rPr lang="it-IT" sz="2000" dirty="0"/>
              <a:t> </a:t>
            </a:r>
            <a:r>
              <a:rPr lang="it-IT" sz="2000" dirty="0" err="1"/>
              <a:t>coffin</a:t>
            </a:r>
            <a:r>
              <a:rPr lang="it-IT" sz="2000" dirty="0"/>
              <a:t> </a:t>
            </a:r>
            <a:r>
              <a:rPr lang="it-IT" sz="2000" dirty="0" err="1"/>
              <a:t>warehouses</a:t>
            </a:r>
            <a:r>
              <a:rPr lang="it-IT" sz="2000" dirty="0"/>
              <a:t>, and </a:t>
            </a:r>
            <a:r>
              <a:rPr lang="it-IT" sz="2000" dirty="0" err="1"/>
              <a:t>bringing</a:t>
            </a:r>
            <a:r>
              <a:rPr lang="it-IT" sz="2000" dirty="0"/>
              <a:t> up the </a:t>
            </a:r>
            <a:r>
              <a:rPr lang="it-IT" sz="2000" dirty="0" err="1"/>
              <a:t>rear</a:t>
            </a:r>
            <a:r>
              <a:rPr lang="it-IT" sz="2000" dirty="0"/>
              <a:t> of </a:t>
            </a:r>
            <a:r>
              <a:rPr lang="it-IT" sz="2000" dirty="0" err="1"/>
              <a:t>every</a:t>
            </a:r>
            <a:r>
              <a:rPr lang="it-IT" sz="2000" dirty="0"/>
              <a:t> </a:t>
            </a:r>
            <a:r>
              <a:rPr lang="it-IT" sz="2000" dirty="0" err="1"/>
              <a:t>funeral</a:t>
            </a:r>
            <a:r>
              <a:rPr lang="it-IT" sz="2000" dirty="0"/>
              <a:t> I </a:t>
            </a:r>
            <a:r>
              <a:rPr lang="it-IT" sz="2000" dirty="0" err="1"/>
              <a:t>meet</a:t>
            </a:r>
            <a:r>
              <a:rPr lang="it-IT" sz="2000" dirty="0"/>
              <a:t>; and </a:t>
            </a:r>
            <a:r>
              <a:rPr lang="it-IT" sz="2000" dirty="0" err="1"/>
              <a:t>especially</a:t>
            </a:r>
            <a:r>
              <a:rPr lang="it-IT" sz="2000" dirty="0"/>
              <a:t> </a:t>
            </a:r>
            <a:r>
              <a:rPr lang="it-IT" sz="2000" dirty="0" err="1"/>
              <a:t>whenever</a:t>
            </a:r>
            <a:r>
              <a:rPr lang="it-IT" sz="2000" dirty="0"/>
              <a:t> </a:t>
            </a:r>
            <a:r>
              <a:rPr lang="it-IT" sz="2000" dirty="0" err="1"/>
              <a:t>my</a:t>
            </a:r>
            <a:r>
              <a:rPr lang="it-IT" sz="2000" dirty="0"/>
              <a:t> </a:t>
            </a:r>
            <a:r>
              <a:rPr lang="it-IT" sz="2000" dirty="0" err="1"/>
              <a:t>hypos</a:t>
            </a:r>
            <a:r>
              <a:rPr lang="it-IT" sz="2000" dirty="0"/>
              <a:t> </a:t>
            </a:r>
            <a:r>
              <a:rPr lang="it-IT" sz="2000" dirty="0" err="1"/>
              <a:t>get</a:t>
            </a:r>
            <a:r>
              <a:rPr lang="it-IT" sz="2000" dirty="0"/>
              <a:t> </a:t>
            </a:r>
            <a:r>
              <a:rPr lang="it-IT" sz="2000" dirty="0" err="1"/>
              <a:t>such</a:t>
            </a:r>
            <a:r>
              <a:rPr lang="it-IT" sz="2000" dirty="0"/>
              <a:t> an </a:t>
            </a:r>
            <a:r>
              <a:rPr lang="it-IT" sz="2000" dirty="0" err="1"/>
              <a:t>upper</a:t>
            </a:r>
            <a:r>
              <a:rPr lang="it-IT" sz="2000" dirty="0"/>
              <a:t> </a:t>
            </a:r>
            <a:r>
              <a:rPr lang="it-IT" sz="2000" dirty="0" err="1"/>
              <a:t>hand</a:t>
            </a:r>
            <a:r>
              <a:rPr lang="it-IT" sz="2000" dirty="0"/>
              <a:t> of me, </a:t>
            </a:r>
            <a:r>
              <a:rPr lang="it-IT" sz="2000" dirty="0" err="1"/>
              <a:t>that</a:t>
            </a:r>
            <a:r>
              <a:rPr lang="it-IT" sz="2000" dirty="0"/>
              <a:t> </a:t>
            </a:r>
            <a:r>
              <a:rPr lang="it-IT" sz="2000" dirty="0" err="1"/>
              <a:t>it</a:t>
            </a:r>
            <a:r>
              <a:rPr lang="it-IT" sz="2000" dirty="0"/>
              <a:t> </a:t>
            </a:r>
            <a:r>
              <a:rPr lang="it-IT" sz="2000" dirty="0" err="1"/>
              <a:t>requires</a:t>
            </a:r>
            <a:r>
              <a:rPr lang="it-IT" sz="2000" dirty="0"/>
              <a:t> a strong moral </a:t>
            </a:r>
            <a:r>
              <a:rPr lang="it-IT" sz="2000" dirty="0" err="1"/>
              <a:t>principle</a:t>
            </a:r>
            <a:r>
              <a:rPr lang="it-IT" sz="2000" dirty="0"/>
              <a:t> to </a:t>
            </a:r>
            <a:r>
              <a:rPr lang="it-IT" sz="2000" dirty="0" err="1"/>
              <a:t>prevent</a:t>
            </a:r>
            <a:r>
              <a:rPr lang="it-IT" sz="2000" dirty="0"/>
              <a:t> me from </a:t>
            </a:r>
            <a:r>
              <a:rPr lang="it-IT" sz="2000" dirty="0" err="1"/>
              <a:t>deliberately</a:t>
            </a:r>
            <a:r>
              <a:rPr lang="it-IT" sz="2000" dirty="0"/>
              <a:t> </a:t>
            </a:r>
            <a:r>
              <a:rPr lang="it-IT" sz="2000" dirty="0" err="1"/>
              <a:t>stepping</a:t>
            </a:r>
            <a:r>
              <a:rPr lang="it-IT" sz="2000" dirty="0"/>
              <a:t> </a:t>
            </a:r>
            <a:r>
              <a:rPr lang="it-IT" sz="2000" dirty="0" err="1"/>
              <a:t>into</a:t>
            </a:r>
            <a:r>
              <a:rPr lang="it-IT" sz="2000" dirty="0"/>
              <a:t> the </a:t>
            </a:r>
            <a:r>
              <a:rPr lang="it-IT" sz="2000" dirty="0" err="1"/>
              <a:t>street</a:t>
            </a:r>
            <a:r>
              <a:rPr lang="it-IT" sz="2000" dirty="0"/>
              <a:t>, and </a:t>
            </a:r>
            <a:r>
              <a:rPr lang="it-IT" sz="2000" dirty="0" err="1"/>
              <a:t>methodically</a:t>
            </a:r>
            <a:r>
              <a:rPr lang="it-IT" sz="2000" dirty="0"/>
              <a:t> </a:t>
            </a:r>
            <a:r>
              <a:rPr lang="it-IT" sz="2000" dirty="0" err="1"/>
              <a:t>knocking</a:t>
            </a:r>
            <a:r>
              <a:rPr lang="it-IT" sz="2000" dirty="0"/>
              <a:t> </a:t>
            </a:r>
            <a:r>
              <a:rPr lang="it-IT" sz="2000" dirty="0" err="1"/>
              <a:t>people’s</a:t>
            </a:r>
            <a:r>
              <a:rPr lang="it-IT" sz="2000" dirty="0"/>
              <a:t> </a:t>
            </a:r>
            <a:r>
              <a:rPr lang="it-IT" sz="2000" dirty="0" err="1"/>
              <a:t>hats</a:t>
            </a:r>
            <a:r>
              <a:rPr lang="it-IT" sz="2000" dirty="0"/>
              <a:t> off—</a:t>
            </a:r>
            <a:r>
              <a:rPr lang="it-IT" sz="2000" dirty="0" err="1"/>
              <a:t>then</a:t>
            </a:r>
            <a:r>
              <a:rPr lang="it-IT" sz="2000" dirty="0"/>
              <a:t>, I account </a:t>
            </a:r>
            <a:r>
              <a:rPr lang="it-IT" sz="2000" dirty="0" err="1"/>
              <a:t>it</a:t>
            </a:r>
            <a:r>
              <a:rPr lang="it-IT" sz="2000" dirty="0"/>
              <a:t> high time to </a:t>
            </a:r>
            <a:r>
              <a:rPr lang="it-IT" sz="2000" dirty="0" err="1"/>
              <a:t>get</a:t>
            </a:r>
            <a:r>
              <a:rPr lang="it-IT" sz="2000" dirty="0"/>
              <a:t> to </a:t>
            </a:r>
            <a:r>
              <a:rPr lang="it-IT" sz="2000" dirty="0" err="1"/>
              <a:t>sea</a:t>
            </a:r>
            <a:r>
              <a:rPr lang="it-IT" sz="2000" dirty="0"/>
              <a:t> </a:t>
            </a:r>
            <a:r>
              <a:rPr lang="it-IT" sz="2000" dirty="0" err="1"/>
              <a:t>as</a:t>
            </a:r>
            <a:r>
              <a:rPr lang="it-IT" sz="2000" dirty="0"/>
              <a:t> </a:t>
            </a:r>
            <a:r>
              <a:rPr lang="it-IT" sz="2000" dirty="0" err="1"/>
              <a:t>soon</a:t>
            </a:r>
            <a:r>
              <a:rPr lang="it-IT" sz="2000" dirty="0"/>
              <a:t> </a:t>
            </a:r>
            <a:r>
              <a:rPr lang="it-IT" sz="2000" dirty="0" err="1"/>
              <a:t>as</a:t>
            </a:r>
            <a:r>
              <a:rPr lang="it-IT" sz="2000" dirty="0"/>
              <a:t> I can. </a:t>
            </a:r>
            <a:r>
              <a:rPr lang="it-IT" sz="2000" dirty="0" err="1"/>
              <a:t>This</a:t>
            </a:r>
            <a:r>
              <a:rPr lang="it-IT" sz="2000" dirty="0"/>
              <a:t> </a:t>
            </a:r>
            <a:r>
              <a:rPr lang="it-IT" sz="2000" dirty="0" err="1"/>
              <a:t>is</a:t>
            </a:r>
            <a:r>
              <a:rPr lang="it-IT" sz="2000" dirty="0"/>
              <a:t> </a:t>
            </a:r>
            <a:r>
              <a:rPr lang="it-IT" sz="2000" dirty="0" err="1"/>
              <a:t>my</a:t>
            </a:r>
            <a:r>
              <a:rPr lang="it-IT" sz="2000" dirty="0"/>
              <a:t> </a:t>
            </a:r>
            <a:r>
              <a:rPr lang="it-IT" sz="2000" dirty="0" err="1"/>
              <a:t>substitute</a:t>
            </a:r>
            <a:r>
              <a:rPr lang="it-IT" sz="2000" dirty="0"/>
              <a:t> for </a:t>
            </a:r>
            <a:r>
              <a:rPr lang="it-IT" sz="2000" dirty="0" err="1"/>
              <a:t>pistol</a:t>
            </a:r>
            <a:r>
              <a:rPr lang="it-IT" sz="2000" dirty="0"/>
              <a:t> and </a:t>
            </a:r>
            <a:r>
              <a:rPr lang="it-IT" sz="2000" dirty="0" err="1"/>
              <a:t>ball</a:t>
            </a:r>
            <a:r>
              <a:rPr lang="it-IT" sz="2000" dirty="0"/>
              <a:t>. With a </a:t>
            </a:r>
            <a:r>
              <a:rPr lang="it-IT" sz="2000" dirty="0" err="1"/>
              <a:t>philosophical</a:t>
            </a:r>
            <a:r>
              <a:rPr lang="it-IT" sz="2000" dirty="0"/>
              <a:t> </a:t>
            </a:r>
            <a:r>
              <a:rPr lang="it-IT" sz="2000" dirty="0" err="1"/>
              <a:t>flourish</a:t>
            </a:r>
            <a:r>
              <a:rPr lang="it-IT" sz="2000" dirty="0"/>
              <a:t> </a:t>
            </a:r>
            <a:r>
              <a:rPr lang="it-IT" sz="2000" dirty="0" err="1"/>
              <a:t>Cato</a:t>
            </a:r>
            <a:r>
              <a:rPr lang="it-IT" sz="2000" dirty="0"/>
              <a:t> </a:t>
            </a:r>
            <a:r>
              <a:rPr lang="it-IT" sz="2000" dirty="0" err="1"/>
              <a:t>throws</a:t>
            </a:r>
            <a:r>
              <a:rPr lang="it-IT" sz="2000" dirty="0"/>
              <a:t> </a:t>
            </a:r>
            <a:r>
              <a:rPr lang="it-IT" sz="2000" dirty="0" err="1"/>
              <a:t>himself</a:t>
            </a:r>
            <a:r>
              <a:rPr lang="it-IT" sz="2000" dirty="0"/>
              <a:t> </a:t>
            </a:r>
            <a:r>
              <a:rPr lang="it-IT" sz="2000" dirty="0" err="1"/>
              <a:t>upon</a:t>
            </a:r>
            <a:r>
              <a:rPr lang="it-IT" sz="2000" dirty="0"/>
              <a:t> </a:t>
            </a:r>
            <a:r>
              <a:rPr lang="it-IT" sz="2000" dirty="0" err="1"/>
              <a:t>his</a:t>
            </a:r>
            <a:r>
              <a:rPr lang="it-IT" sz="2000" dirty="0"/>
              <a:t> </a:t>
            </a:r>
            <a:r>
              <a:rPr lang="it-IT" sz="2000" dirty="0" err="1"/>
              <a:t>sword</a:t>
            </a:r>
            <a:r>
              <a:rPr lang="it-IT" sz="2000" dirty="0"/>
              <a:t>; I </a:t>
            </a:r>
            <a:r>
              <a:rPr lang="it-IT" sz="2000" dirty="0" err="1"/>
              <a:t>quietly</a:t>
            </a:r>
            <a:r>
              <a:rPr lang="it-IT" sz="2000" dirty="0"/>
              <a:t> take to the </a:t>
            </a:r>
            <a:r>
              <a:rPr lang="it-IT" sz="2000" dirty="0" err="1"/>
              <a:t>ship</a:t>
            </a:r>
            <a:r>
              <a:rPr lang="it-IT" sz="2000" dirty="0"/>
              <a:t>. </a:t>
            </a:r>
            <a:r>
              <a:rPr lang="it-IT" sz="2000" dirty="0" err="1"/>
              <a:t>There</a:t>
            </a:r>
            <a:r>
              <a:rPr lang="it-IT" sz="2000" dirty="0"/>
              <a:t> </a:t>
            </a:r>
            <a:r>
              <a:rPr lang="it-IT" sz="2000" dirty="0" err="1"/>
              <a:t>is</a:t>
            </a:r>
            <a:r>
              <a:rPr lang="it-IT" sz="2000" dirty="0"/>
              <a:t> </a:t>
            </a:r>
            <a:r>
              <a:rPr lang="it-IT" sz="2000" dirty="0" err="1"/>
              <a:t>nothing</a:t>
            </a:r>
            <a:r>
              <a:rPr lang="it-IT" sz="2000" dirty="0"/>
              <a:t> </a:t>
            </a:r>
            <a:r>
              <a:rPr lang="it-IT" sz="2000" dirty="0" err="1"/>
              <a:t>surprising</a:t>
            </a:r>
            <a:r>
              <a:rPr lang="it-IT" sz="2000" dirty="0"/>
              <a:t> in </a:t>
            </a:r>
            <a:r>
              <a:rPr lang="it-IT" sz="2000" dirty="0" err="1"/>
              <a:t>this</a:t>
            </a:r>
            <a:r>
              <a:rPr lang="it-IT" sz="2000" dirty="0"/>
              <a:t>. </a:t>
            </a:r>
            <a:r>
              <a:rPr lang="it-IT" sz="2000" dirty="0" err="1"/>
              <a:t>If</a:t>
            </a:r>
            <a:r>
              <a:rPr lang="it-IT" sz="2000" dirty="0"/>
              <a:t> </a:t>
            </a:r>
            <a:r>
              <a:rPr lang="it-IT" sz="2000" dirty="0" err="1"/>
              <a:t>they</a:t>
            </a:r>
            <a:r>
              <a:rPr lang="it-IT" sz="2000" dirty="0"/>
              <a:t> </a:t>
            </a:r>
            <a:r>
              <a:rPr lang="it-IT" sz="2000" dirty="0" err="1"/>
              <a:t>but</a:t>
            </a:r>
            <a:r>
              <a:rPr lang="it-IT" sz="2000" dirty="0"/>
              <a:t> </a:t>
            </a:r>
            <a:r>
              <a:rPr lang="it-IT" sz="2000" dirty="0" err="1"/>
              <a:t>knew</a:t>
            </a:r>
            <a:r>
              <a:rPr lang="it-IT" sz="2000" dirty="0"/>
              <a:t> </a:t>
            </a:r>
            <a:r>
              <a:rPr lang="it-IT" sz="2000" dirty="0" err="1"/>
              <a:t>it</a:t>
            </a:r>
            <a:r>
              <a:rPr lang="it-IT" sz="2000" dirty="0"/>
              <a:t>, </a:t>
            </a:r>
            <a:r>
              <a:rPr lang="it-IT" sz="2000" dirty="0" err="1"/>
              <a:t>almost</a:t>
            </a:r>
            <a:r>
              <a:rPr lang="it-IT" sz="2000" dirty="0"/>
              <a:t> </a:t>
            </a:r>
            <a:r>
              <a:rPr lang="it-IT" sz="2000" dirty="0" err="1"/>
              <a:t>all</a:t>
            </a:r>
            <a:r>
              <a:rPr lang="it-IT" sz="2000" dirty="0"/>
              <a:t> men in </a:t>
            </a:r>
            <a:r>
              <a:rPr lang="it-IT" sz="2000" dirty="0" err="1"/>
              <a:t>their</a:t>
            </a:r>
            <a:r>
              <a:rPr lang="it-IT" sz="2000" dirty="0"/>
              <a:t> </a:t>
            </a:r>
            <a:r>
              <a:rPr lang="it-IT" sz="2000" dirty="0" err="1"/>
              <a:t>degree</a:t>
            </a:r>
            <a:r>
              <a:rPr lang="it-IT" sz="2000" dirty="0"/>
              <a:t>, some time or </a:t>
            </a:r>
            <a:r>
              <a:rPr lang="it-IT" sz="2000" dirty="0" err="1"/>
              <a:t>other</a:t>
            </a:r>
            <a:r>
              <a:rPr lang="it-IT" sz="2000" dirty="0"/>
              <a:t>, </a:t>
            </a:r>
            <a:r>
              <a:rPr lang="it-IT" sz="2000" dirty="0" err="1"/>
              <a:t>cherish</a:t>
            </a:r>
            <a:r>
              <a:rPr lang="it-IT" sz="2000" dirty="0"/>
              <a:t> </a:t>
            </a:r>
            <a:r>
              <a:rPr lang="it-IT" sz="2000" dirty="0" err="1"/>
              <a:t>very</a:t>
            </a:r>
            <a:r>
              <a:rPr lang="it-IT" sz="2000" dirty="0"/>
              <a:t> </a:t>
            </a:r>
            <a:r>
              <a:rPr lang="it-IT" sz="2000" dirty="0" err="1"/>
              <a:t>nearly</a:t>
            </a:r>
            <a:r>
              <a:rPr lang="it-IT" sz="2000" dirty="0"/>
              <a:t> the </a:t>
            </a:r>
            <a:r>
              <a:rPr lang="it-IT" sz="2000" dirty="0" err="1"/>
              <a:t>same</a:t>
            </a:r>
            <a:r>
              <a:rPr lang="it-IT" sz="2000" dirty="0"/>
              <a:t> feelings </a:t>
            </a:r>
            <a:r>
              <a:rPr lang="it-IT" sz="2000" dirty="0" err="1"/>
              <a:t>towards</a:t>
            </a:r>
            <a:r>
              <a:rPr lang="it-IT" sz="2000" dirty="0"/>
              <a:t> the </a:t>
            </a:r>
            <a:r>
              <a:rPr lang="it-IT" sz="2000" dirty="0" err="1"/>
              <a:t>ocean</a:t>
            </a:r>
            <a:r>
              <a:rPr lang="it-IT" sz="2000" dirty="0"/>
              <a:t> with me.</a:t>
            </a:r>
            <a:br>
              <a:rPr lang="it-IT" sz="2000" dirty="0">
                <a:solidFill>
                  <a:srgbClr val="000000"/>
                </a:solidFill>
                <a:latin typeface="inherit"/>
              </a:rPr>
            </a:br>
            <a:endParaRPr lang="it-IT" sz="2000" dirty="0">
              <a:solidFill>
                <a:srgbClr val="000000"/>
              </a:solidFill>
              <a:latin typeface="inherit"/>
            </a:endParaRPr>
          </a:p>
          <a:p>
            <a:pPr fontAlgn="base"/>
            <a:br>
              <a:rPr lang="it-IT" dirty="0">
                <a:solidFill>
                  <a:srgbClr val="000000"/>
                </a:solidFill>
                <a:latin typeface="inherit"/>
              </a:rPr>
            </a:br>
            <a:br>
              <a:rPr lang="it-IT" dirty="0">
                <a:solidFill>
                  <a:srgbClr val="000000"/>
                </a:solidFill>
                <a:latin typeface="inherit"/>
              </a:rPr>
            </a:br>
            <a:endParaRPr lang="it-IT" b="0" i="0" dirty="0">
              <a:solidFill>
                <a:srgbClr val="000000"/>
              </a:solidFill>
              <a:effectLst/>
              <a:latin typeface="inherit"/>
            </a:endParaRPr>
          </a:p>
        </p:txBody>
      </p:sp>
    </p:spTree>
    <p:extLst>
      <p:ext uri="{BB962C8B-B14F-4D97-AF65-F5344CB8AC3E}">
        <p14:creationId xmlns:p14="http://schemas.microsoft.com/office/powerpoint/2010/main" val="2186537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27E844-6211-964C-B70A-7B2085ADA4EE}"/>
              </a:ext>
            </a:extLst>
          </p:cNvPr>
          <p:cNvSpPr/>
          <p:nvPr/>
        </p:nvSpPr>
        <p:spPr>
          <a:xfrm>
            <a:off x="359532" y="116632"/>
            <a:ext cx="8532948" cy="6740307"/>
          </a:xfrm>
          <a:prstGeom prst="rect">
            <a:avLst/>
          </a:prstGeom>
        </p:spPr>
        <p:txBody>
          <a:bodyPr wrap="square">
            <a:spAutoFit/>
          </a:bodyPr>
          <a:lstStyle/>
          <a:p>
            <a:r>
              <a:rPr lang="en-US" b="1" dirty="0"/>
              <a:t> </a:t>
            </a:r>
            <a:endParaRPr lang="it-IT" dirty="0"/>
          </a:p>
          <a:p>
            <a:r>
              <a:rPr lang="en-US" b="1" dirty="0"/>
              <a:t>ABSTRACT </a:t>
            </a:r>
            <a:endParaRPr lang="it-IT" dirty="0"/>
          </a:p>
          <a:p>
            <a:endParaRPr lang="en-GB" b="1" dirty="0"/>
          </a:p>
          <a:p>
            <a:r>
              <a:rPr lang="en-GB" b="1" dirty="0"/>
              <a:t>Background:</a:t>
            </a:r>
            <a:r>
              <a:rPr lang="en-GB" dirty="0"/>
              <a:t> Recent data suggest that imbalances in the composition of the gut microbiome (GM) could exacerbate the progression of Parkinson’s Disease (PD). The effect of Levodopa (LD) has been poorly assessed and those of LD-carbidopa intestinal gel (LCIG) have not been evaluated so far.</a:t>
            </a:r>
            <a:br>
              <a:rPr lang="en-GB" dirty="0"/>
            </a:br>
            <a:endParaRPr lang="en-GB" dirty="0"/>
          </a:p>
          <a:p>
            <a:r>
              <a:rPr lang="en-GB" b="1" dirty="0"/>
              <a:t>Objective:</a:t>
            </a:r>
            <a:r>
              <a:rPr lang="en-GB" dirty="0"/>
              <a:t> The aim of this study was to identify the effect of LD and, in particular, LCIG on the GM and metabolome.</a:t>
            </a:r>
            <a:endParaRPr lang="it-IT" dirty="0"/>
          </a:p>
          <a:p>
            <a:endParaRPr lang="en-GB" b="1" dirty="0"/>
          </a:p>
          <a:p>
            <a:r>
              <a:rPr lang="en-GB" b="1" dirty="0"/>
              <a:t>Methods:</a:t>
            </a:r>
            <a:r>
              <a:rPr lang="en-GB" dirty="0"/>
              <a:t> Faecal DNA samples from 107</a:t>
            </a:r>
            <a:r>
              <a:rPr lang="en-GB" b="1" dirty="0"/>
              <a:t> </a:t>
            </a:r>
            <a:r>
              <a:rPr lang="en-GB" dirty="0"/>
              <a:t>patients were </a:t>
            </a:r>
            <a:r>
              <a:rPr lang="en-GB" dirty="0" err="1"/>
              <a:t>analyzed</a:t>
            </a:r>
            <a:r>
              <a:rPr lang="en-GB" dirty="0"/>
              <a:t> by next-generation sequencing of the variable V3 and V4 regions of the 16S rRNA gene. The PD patients were classified in different groups: patients treated with LCIG (LCIG-Group) (n= 38) and on LD (LD-Group) (n= 46). We also included a group of patients (n = 23) without antiparkinsonian medicaments (Naïve-Group).  Faecal metabolic extracts</a:t>
            </a:r>
            <a:r>
              <a:rPr lang="en-GB" b="1" dirty="0"/>
              <a:t> </a:t>
            </a:r>
            <a:r>
              <a:rPr lang="en-GB" dirty="0"/>
              <a:t>were evaluated by Gas Chromatography Mass Spectrometry (GC-MS). </a:t>
            </a:r>
            <a:endParaRPr lang="it-IT" dirty="0"/>
          </a:p>
          <a:p>
            <a:endParaRPr lang="en-GB" b="1" dirty="0"/>
          </a:p>
          <a:p>
            <a:r>
              <a:rPr lang="en-GB" b="1" dirty="0"/>
              <a:t>Results</a:t>
            </a:r>
            <a:r>
              <a:rPr lang="en-GB" dirty="0"/>
              <a:t>: The multivariate analysis showed a significant higher abundance in the LCIG-Group of </a:t>
            </a:r>
            <a:r>
              <a:rPr lang="en-GB" i="1" dirty="0"/>
              <a:t>Enterobacteriaceae</a:t>
            </a:r>
            <a:r>
              <a:rPr lang="en-GB" dirty="0"/>
              <a:t>, </a:t>
            </a:r>
            <a:r>
              <a:rPr lang="en-GB" i="1" dirty="0"/>
              <a:t>Escherichia</a:t>
            </a:r>
            <a:r>
              <a:rPr lang="en-GB" dirty="0"/>
              <a:t> and </a:t>
            </a:r>
            <a:r>
              <a:rPr lang="en-GB" i="1" dirty="0"/>
              <a:t>Serratia</a:t>
            </a:r>
            <a:r>
              <a:rPr lang="en-GB" dirty="0"/>
              <a:t> compared to LD-Group. Compared to the Naïve-Group, the univariate analysis showed a reduction of </a:t>
            </a:r>
            <a:r>
              <a:rPr lang="en-GB" i="1" dirty="0" err="1"/>
              <a:t>Blautia</a:t>
            </a:r>
            <a:r>
              <a:rPr lang="en-GB" dirty="0"/>
              <a:t>, </a:t>
            </a:r>
            <a:r>
              <a:rPr lang="en-GB" i="1" dirty="0" err="1"/>
              <a:t>Lachnospirae</a:t>
            </a:r>
            <a:r>
              <a:rPr lang="en-GB" dirty="0"/>
              <a:t> in LD-Group</a:t>
            </a:r>
            <a:r>
              <a:rPr lang="en-GB" b="1" dirty="0"/>
              <a:t>.</a:t>
            </a:r>
            <a:br>
              <a:rPr lang="it-IT" dirty="0">
                <a:solidFill>
                  <a:srgbClr val="000000"/>
                </a:solidFill>
                <a:latin typeface="inherit"/>
              </a:rPr>
            </a:br>
            <a:br>
              <a:rPr lang="it-IT" dirty="0">
                <a:solidFill>
                  <a:srgbClr val="000000"/>
                </a:solidFill>
                <a:latin typeface="inherit"/>
              </a:rPr>
            </a:br>
            <a:endParaRPr lang="it-IT" b="0" i="0" dirty="0">
              <a:solidFill>
                <a:srgbClr val="000000"/>
              </a:solidFill>
              <a:effectLst/>
              <a:latin typeface="inherit"/>
            </a:endParaRPr>
          </a:p>
        </p:txBody>
      </p:sp>
    </p:spTree>
    <p:extLst>
      <p:ext uri="{BB962C8B-B14F-4D97-AF65-F5344CB8AC3E}">
        <p14:creationId xmlns:p14="http://schemas.microsoft.com/office/powerpoint/2010/main" val="383771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of the course … </a:t>
            </a:r>
          </a:p>
        </p:txBody>
      </p:sp>
      <p:sp>
        <p:nvSpPr>
          <p:cNvPr id="3" name="Content Placeholder 2"/>
          <p:cNvSpPr>
            <a:spLocks noGrp="1"/>
          </p:cNvSpPr>
          <p:nvPr>
            <p:ph idx="1"/>
          </p:nvPr>
        </p:nvSpPr>
        <p:spPr>
          <a:xfrm>
            <a:off x="457200" y="2276873"/>
            <a:ext cx="8229600" cy="1872208"/>
          </a:xfrm>
        </p:spPr>
        <p:txBody>
          <a:bodyPr>
            <a:normAutofit/>
          </a:bodyPr>
          <a:lstStyle/>
          <a:p>
            <a:pPr marL="0" indent="0">
              <a:buNone/>
            </a:pPr>
            <a:r>
              <a:rPr lang="en-US" i="1" dirty="0"/>
              <a:t>Understanding texts </a:t>
            </a:r>
            <a:r>
              <a:rPr lang="is-IS" i="1" dirty="0"/>
              <a:t>…</a:t>
            </a:r>
          </a:p>
          <a:p>
            <a:r>
              <a:rPr lang="en-US" b="1" dirty="0">
                <a:solidFill>
                  <a:srgbClr val="7030A0"/>
                </a:solidFill>
              </a:rPr>
              <a:t>B2 LEVEL OF THE CEFR </a:t>
            </a:r>
          </a:p>
          <a:p>
            <a:r>
              <a:rPr lang="en-US" b="1" dirty="0">
                <a:solidFill>
                  <a:srgbClr val="7030A0"/>
                </a:solidFill>
              </a:rPr>
              <a:t>FUNCTIONAL LINGUISTICS</a:t>
            </a:r>
          </a:p>
        </p:txBody>
      </p:sp>
      <p:sp>
        <p:nvSpPr>
          <p:cNvPr id="6" name="CasellaDiTesto 5">
            <a:extLst>
              <a:ext uri="{FF2B5EF4-FFF2-40B4-BE49-F238E27FC236}">
                <a16:creationId xmlns:a16="http://schemas.microsoft.com/office/drawing/2014/main" id="{4A71CDB5-715E-C441-A429-8689CE4475C1}"/>
              </a:ext>
            </a:extLst>
          </p:cNvPr>
          <p:cNvSpPr txBox="1"/>
          <p:nvPr/>
        </p:nvSpPr>
        <p:spPr>
          <a:xfrm>
            <a:off x="-32960" y="6165304"/>
            <a:ext cx="1584176"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extLst>
      <p:ext uri="{BB962C8B-B14F-4D97-AF65-F5344CB8AC3E}">
        <p14:creationId xmlns:p14="http://schemas.microsoft.com/office/powerpoint/2010/main" val="123363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27978" y="962003"/>
            <a:ext cx="8280400" cy="4801314"/>
          </a:xfrm>
          <a:prstGeom prst="rect">
            <a:avLst/>
          </a:prstGeom>
          <a:solidFill>
            <a:schemeClr val="tx2">
              <a:lumMod val="20000"/>
              <a:lumOff val="80000"/>
            </a:schemeClr>
          </a:solidFill>
          <a:ln w="9525">
            <a:noFill/>
            <a:miter lim="800000"/>
            <a:headEnd/>
            <a:tailEnd/>
          </a:ln>
        </p:spPr>
        <p:txBody>
          <a:bodyPr wrap="square">
            <a:spAutoFit/>
          </a:bodyPr>
          <a:lstStyle/>
          <a:p>
            <a:r>
              <a:rPr lang="en-GB" altLang="it-IT" sz="2400" dirty="0">
                <a:latin typeface="Comic Sans MS" pitchFamily="66" charset="0"/>
              </a:rPr>
              <a:t>Website: </a:t>
            </a:r>
            <a:r>
              <a:rPr lang="en-GB" altLang="it-IT" sz="2400" dirty="0">
                <a:latin typeface="Comic Sans MS" pitchFamily="66" charset="0"/>
                <a:hlinkClick r:id="rId3"/>
              </a:rPr>
              <a:t>http://people.unica.it/luisannafodde/</a:t>
            </a:r>
            <a:endParaRPr lang="en-GB" altLang="it-IT" sz="2400" dirty="0">
              <a:solidFill>
                <a:srgbClr val="7030A0"/>
              </a:solidFill>
              <a:latin typeface="Comic Sans MS" pitchFamily="66" charset="0"/>
            </a:endParaRPr>
          </a:p>
          <a:p>
            <a:endParaRPr lang="en-GB" altLang="it-IT" sz="2400" dirty="0">
              <a:solidFill>
                <a:srgbClr val="FF0000"/>
              </a:solidFill>
              <a:latin typeface="Comic Sans MS" pitchFamily="66" charset="0"/>
            </a:endParaRPr>
          </a:p>
          <a:p>
            <a:r>
              <a:rPr lang="en-GB" altLang="it-IT" sz="2400" dirty="0">
                <a:latin typeface="Comic Sans MS" pitchFamily="66" charset="0"/>
              </a:rPr>
              <a:t>What can I find in the site?</a:t>
            </a:r>
          </a:p>
          <a:p>
            <a:endParaRPr lang="en-GB" altLang="it-IT" sz="2400" dirty="0">
              <a:latin typeface="Comic Sans MS" pitchFamily="66" charset="0"/>
            </a:endParaRPr>
          </a:p>
          <a:p>
            <a:pPr>
              <a:buFont typeface="Arial" pitchFamily="34" charset="0"/>
              <a:buChar char="•"/>
            </a:pPr>
            <a:r>
              <a:rPr lang="en-GB" altLang="it-IT" sz="2400" dirty="0">
                <a:solidFill>
                  <a:srgbClr val="FF0000"/>
                </a:solidFill>
                <a:latin typeface="Comic Sans MS" pitchFamily="66" charset="0"/>
              </a:rPr>
              <a:t>Course and office hour schedule, frequent updating notices – DON’T FORGET TO CHECK!!!!</a:t>
            </a:r>
          </a:p>
          <a:p>
            <a:pPr>
              <a:buFont typeface="Arial" pitchFamily="34" charset="0"/>
              <a:buChar char="•"/>
            </a:pPr>
            <a:r>
              <a:rPr lang="en-GB" altLang="it-IT" sz="2400" dirty="0">
                <a:solidFill>
                  <a:srgbClr val="FF0000"/>
                </a:solidFill>
                <a:latin typeface="Comic Sans MS" pitchFamily="66" charset="0"/>
              </a:rPr>
              <a:t>General rules</a:t>
            </a:r>
          </a:p>
          <a:p>
            <a:pPr>
              <a:buFontTx/>
              <a:buChar char="•"/>
            </a:pPr>
            <a:r>
              <a:rPr lang="en-GB" altLang="it-IT" sz="2400" dirty="0">
                <a:solidFill>
                  <a:srgbClr val="FF0000"/>
                </a:solidFill>
                <a:latin typeface="Comic Sans MS" pitchFamily="66" charset="0"/>
              </a:rPr>
              <a:t>Downloadable material relating to each lesson for the </a:t>
            </a:r>
            <a:r>
              <a:rPr lang="en-GB" altLang="it-IT" sz="2400" dirty="0" err="1">
                <a:solidFill>
                  <a:srgbClr val="FF0000"/>
                </a:solidFill>
                <a:latin typeface="Comic Sans MS" pitchFamily="66" charset="0"/>
              </a:rPr>
              <a:t>a.y</a:t>
            </a:r>
            <a:r>
              <a:rPr lang="en-GB" altLang="it-IT" sz="2400" dirty="0">
                <a:solidFill>
                  <a:srgbClr val="FF0000"/>
                </a:solidFill>
                <a:latin typeface="Comic Sans MS" pitchFamily="66" charset="0"/>
              </a:rPr>
              <a:t>. 2020/2021: </a:t>
            </a:r>
          </a:p>
          <a:p>
            <a:pPr>
              <a:buFont typeface="Wingdings" pitchFamily="2" charset="2"/>
              <a:buChar char="Ø"/>
            </a:pPr>
            <a:r>
              <a:rPr lang="en-GB" altLang="it-IT" sz="2400" dirty="0">
                <a:latin typeface="Comic Sans MS" pitchFamily="66" charset="0"/>
              </a:rPr>
              <a:t>Lesson notes, </a:t>
            </a:r>
          </a:p>
          <a:p>
            <a:pPr>
              <a:buFont typeface="Wingdings" pitchFamily="2" charset="2"/>
              <a:buChar char="Ø"/>
            </a:pPr>
            <a:r>
              <a:rPr lang="en-GB" altLang="it-IT" sz="2400" dirty="0">
                <a:latin typeface="Comic Sans MS" pitchFamily="66" charset="0"/>
              </a:rPr>
              <a:t>Exercises,</a:t>
            </a:r>
          </a:p>
          <a:p>
            <a:pPr>
              <a:buFont typeface="Wingdings" pitchFamily="2" charset="2"/>
              <a:buChar char="Ø"/>
            </a:pPr>
            <a:r>
              <a:rPr lang="en-GB" altLang="it-IT" sz="2400" dirty="0">
                <a:latin typeface="Comic Sans MS" pitchFamily="66" charset="0"/>
              </a:rPr>
              <a:t>General information.</a:t>
            </a:r>
            <a:r>
              <a:rPr lang="en-GB" altLang="it-IT" sz="2400" dirty="0">
                <a:solidFill>
                  <a:srgbClr val="FF0000"/>
                </a:solidFill>
                <a:latin typeface="Arial Black" pitchFamily="34" charset="0"/>
              </a:rPr>
              <a:t>	</a:t>
            </a:r>
            <a:r>
              <a:rPr lang="en-GB" altLang="it-IT" dirty="0">
                <a:solidFill>
                  <a:srgbClr val="FF0000"/>
                </a:solidFill>
                <a:latin typeface="Arial Black" pitchFamily="34" charset="0"/>
              </a:rPr>
              <a:t>			    				</a:t>
            </a:r>
            <a:endParaRPr lang="en-GB" altLang="it-IT" sz="1800" dirty="0">
              <a:solidFill>
                <a:schemeClr val="bg2"/>
              </a:solidFill>
              <a:latin typeface="Book Antiqua" pitchFamily="18" charset="0"/>
            </a:endParaRPr>
          </a:p>
        </p:txBody>
      </p:sp>
      <p:pic>
        <p:nvPicPr>
          <p:cNvPr id="3" name="Picture 4" descr="univlog2"/>
          <p:cNvPicPr>
            <a:picLocks noChangeAspect="1" noChangeArrowheads="1"/>
          </p:cNvPicPr>
          <p:nvPr/>
        </p:nvPicPr>
        <p:blipFill>
          <a:blip r:embed="rId4" cstate="print"/>
          <a:srcRect/>
          <a:stretch>
            <a:fillRect/>
          </a:stretch>
        </p:blipFill>
        <p:spPr bwMode="auto">
          <a:xfrm>
            <a:off x="8143900" y="285728"/>
            <a:ext cx="666750" cy="676275"/>
          </a:xfrm>
          <a:prstGeom prst="rect">
            <a:avLst/>
          </a:prstGeom>
          <a:noFill/>
          <a:ln w="9525">
            <a:noFill/>
            <a:miter lim="800000"/>
            <a:headEnd/>
            <a:tailEnd/>
          </a:ln>
        </p:spPr>
      </p:pic>
      <p:sp>
        <p:nvSpPr>
          <p:cNvPr id="5" name="CasellaDiTesto 4">
            <a:extLst>
              <a:ext uri="{FF2B5EF4-FFF2-40B4-BE49-F238E27FC236}">
                <a16:creationId xmlns:a16="http://schemas.microsoft.com/office/drawing/2014/main" id="{8AC0E513-0B3A-D04A-9A17-D9883FAF92A3}"/>
              </a:ext>
            </a:extLst>
          </p:cNvPr>
          <p:cNvSpPr txBox="1"/>
          <p:nvPr/>
        </p:nvSpPr>
        <p:spPr>
          <a:xfrm>
            <a:off x="251520" y="6433772"/>
            <a:ext cx="1584176"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p:cTn id="28"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strips(downLeft)">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strips(downLeft)">
                                      <p:cBhvr>
                                        <p:cTn id="40" dur="500"/>
                                        <p:tgtEl>
                                          <p:spTgt spid="2">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strips(downLeft)">
                                      <p:cBhvr>
                                        <p:cTn id="45" dur="500"/>
                                        <p:tgtEl>
                                          <p:spTgt spid="2">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strips(downLeft)">
                                      <p:cBhvr>
                                        <p:cTn id="5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ChangeArrowheads="1"/>
          </p:cNvSpPr>
          <p:nvPr/>
        </p:nvSpPr>
        <p:spPr bwMode="auto">
          <a:xfrm>
            <a:off x="440869" y="1228397"/>
            <a:ext cx="8429716" cy="4401205"/>
          </a:xfrm>
          <a:prstGeom prst="rect">
            <a:avLst/>
          </a:prstGeom>
          <a:solidFill>
            <a:schemeClr val="tx2">
              <a:lumMod val="20000"/>
              <a:lumOff val="80000"/>
            </a:schemeClr>
          </a:solidFill>
          <a:ln w="9525">
            <a:noFill/>
            <a:miter lim="800000"/>
            <a:headEnd/>
            <a:tailEnd/>
          </a:ln>
          <a:effectLst/>
        </p:spPr>
        <p:txBody>
          <a:bodyPr wrap="square">
            <a:spAutoFit/>
          </a:bodyPr>
          <a:lstStyle/>
          <a:p>
            <a:pPr>
              <a:defRPr/>
            </a:pPr>
            <a:r>
              <a:rPr lang="en-GB" sz="2800" b="1" u="sng" dirty="0">
                <a:solidFill>
                  <a:srgbClr val="FF0000"/>
                </a:solidFill>
                <a:cs typeface="+mn-cs"/>
              </a:rPr>
              <a:t>Esther Smith</a:t>
            </a:r>
            <a:endParaRPr lang="en-GB" sz="2800" b="1" u="sng" dirty="0">
              <a:solidFill>
                <a:srgbClr val="FFFFFF"/>
              </a:solidFill>
              <a:cs typeface="+mn-cs"/>
            </a:endParaRPr>
          </a:p>
          <a:p>
            <a:pPr>
              <a:defRPr/>
            </a:pPr>
            <a:r>
              <a:rPr lang="en-GB" sz="2800" dirty="0">
                <a:cs typeface="+mn-cs"/>
              </a:rPr>
              <a:t>Office hours:</a:t>
            </a:r>
            <a:endParaRPr lang="en-GB" sz="2800" dirty="0">
              <a:solidFill>
                <a:schemeClr val="accent1"/>
              </a:solidFill>
              <a:effectLst>
                <a:outerShdw blurRad="38100" dist="38100" dir="2700000" algn="tl">
                  <a:srgbClr val="000000">
                    <a:alpha val="43137"/>
                  </a:srgbClr>
                </a:outerShdw>
              </a:effectLst>
              <a:cs typeface="+mn-cs"/>
            </a:endParaRPr>
          </a:p>
          <a:p>
            <a:pPr>
              <a:buFont typeface="Wingdings" pitchFamily="2" charset="2"/>
              <a:buChar char="ü"/>
              <a:defRPr/>
            </a:pPr>
            <a:r>
              <a:rPr lang="en-GB" sz="2800" b="1" dirty="0">
                <a:solidFill>
                  <a:schemeClr val="accent4">
                    <a:lumMod val="50000"/>
                  </a:schemeClr>
                </a:solidFill>
                <a:cs typeface="+mn-cs"/>
              </a:rPr>
              <a:t>to be confirmed by email</a:t>
            </a:r>
          </a:p>
          <a:p>
            <a:pPr>
              <a:buFont typeface="Wingdings" pitchFamily="2" charset="2"/>
              <a:buChar char="ü"/>
              <a:defRPr/>
            </a:pPr>
            <a:r>
              <a:rPr lang="en-GB" sz="2800" b="1" dirty="0">
                <a:solidFill>
                  <a:schemeClr val="accent4">
                    <a:lumMod val="50000"/>
                  </a:schemeClr>
                </a:solidFill>
              </a:rPr>
              <a:t>Email: </a:t>
            </a:r>
            <a:r>
              <a:rPr lang="en-GB" sz="2800" b="1" dirty="0">
                <a:solidFill>
                  <a:schemeClr val="accent4">
                    <a:lumMod val="50000"/>
                  </a:schemeClr>
                </a:solidFill>
                <a:hlinkClick r:id="rId4"/>
              </a:rPr>
              <a:t>smithenglishclub@gmail.com</a:t>
            </a:r>
            <a:endParaRPr lang="en-GB" sz="2800" dirty="0">
              <a:solidFill>
                <a:schemeClr val="accent4">
                  <a:lumMod val="50000"/>
                </a:schemeClr>
              </a:solidFill>
            </a:endParaRPr>
          </a:p>
          <a:p>
            <a:pPr>
              <a:defRPr/>
            </a:pPr>
            <a:endParaRPr lang="en-GB" sz="2800" b="1" dirty="0">
              <a:solidFill>
                <a:schemeClr val="accent4">
                  <a:lumMod val="50000"/>
                </a:schemeClr>
              </a:solidFill>
            </a:endParaRPr>
          </a:p>
          <a:p>
            <a:pPr>
              <a:defRPr/>
            </a:pPr>
            <a:r>
              <a:rPr lang="en-GB" sz="2800" b="1" u="sng" dirty="0">
                <a:solidFill>
                  <a:srgbClr val="FF0000"/>
                </a:solidFill>
              </a:rPr>
              <a:t>Alistair Dempsey</a:t>
            </a:r>
            <a:endParaRPr lang="en-GB" sz="2800" b="1" u="sng" dirty="0">
              <a:solidFill>
                <a:srgbClr val="FFFFFF"/>
              </a:solidFill>
            </a:endParaRPr>
          </a:p>
          <a:p>
            <a:pPr>
              <a:defRPr/>
            </a:pPr>
            <a:r>
              <a:rPr lang="en-GB" sz="2800" dirty="0"/>
              <a:t>Office hours:</a:t>
            </a:r>
            <a:endParaRPr lang="en-GB" sz="2800" dirty="0">
              <a:solidFill>
                <a:schemeClr val="accent1"/>
              </a:solidFill>
              <a:effectLst>
                <a:outerShdw blurRad="38100" dist="38100" dir="2700000" algn="tl">
                  <a:srgbClr val="000000">
                    <a:alpha val="43137"/>
                  </a:srgbClr>
                </a:outerShdw>
              </a:effectLst>
            </a:endParaRPr>
          </a:p>
          <a:p>
            <a:pPr>
              <a:buFont typeface="Wingdings" pitchFamily="2" charset="2"/>
              <a:buChar char="ü"/>
              <a:defRPr/>
            </a:pPr>
            <a:r>
              <a:rPr lang="en-GB" sz="2800" b="1" dirty="0">
                <a:solidFill>
                  <a:schemeClr val="accent4">
                    <a:lumMod val="50000"/>
                  </a:schemeClr>
                </a:solidFill>
              </a:rPr>
              <a:t>to be confirmed by email</a:t>
            </a:r>
            <a:endParaRPr lang="en-GB" sz="2800" dirty="0">
              <a:solidFill>
                <a:schemeClr val="accent4">
                  <a:lumMod val="50000"/>
                </a:schemeClr>
              </a:solidFill>
            </a:endParaRPr>
          </a:p>
          <a:p>
            <a:pPr>
              <a:buFont typeface="Wingdings" pitchFamily="2" charset="2"/>
              <a:buChar char="ü"/>
              <a:defRPr/>
            </a:pPr>
            <a:r>
              <a:rPr lang="en-GB" sz="2800" b="1" dirty="0">
                <a:solidFill>
                  <a:schemeClr val="accent4">
                    <a:lumMod val="50000"/>
                  </a:schemeClr>
                </a:solidFill>
              </a:rPr>
              <a:t>Email: </a:t>
            </a:r>
            <a:r>
              <a:rPr lang="en-GB" sz="2800" dirty="0">
                <a:solidFill>
                  <a:schemeClr val="accent4">
                    <a:lumMod val="50000"/>
                  </a:schemeClr>
                </a:solidFill>
                <a:hlinkClick r:id="rId5"/>
              </a:rPr>
              <a:t>alidemp81@gmail.com</a:t>
            </a:r>
            <a:endParaRPr lang="en-GB" sz="2800" dirty="0">
              <a:solidFill>
                <a:schemeClr val="accent4">
                  <a:lumMod val="50000"/>
                </a:schemeClr>
              </a:solidFill>
            </a:endParaRPr>
          </a:p>
          <a:p>
            <a:pPr>
              <a:buFont typeface="Wingdings" pitchFamily="2" charset="2"/>
              <a:buChar char="ü"/>
              <a:defRPr/>
            </a:pPr>
            <a:endParaRPr lang="en-GB" sz="2800" dirty="0"/>
          </a:p>
        </p:txBody>
      </p:sp>
      <p:pic>
        <p:nvPicPr>
          <p:cNvPr id="23559" name="Picture 7" descr="univlog2"/>
          <p:cNvPicPr>
            <a:picLocks noChangeAspect="1" noChangeArrowheads="1"/>
          </p:cNvPicPr>
          <p:nvPr/>
        </p:nvPicPr>
        <p:blipFill>
          <a:blip r:embed="rId6" cstate="print"/>
          <a:srcRect/>
          <a:stretch>
            <a:fillRect/>
          </a:stretch>
        </p:blipFill>
        <p:spPr bwMode="auto">
          <a:xfrm>
            <a:off x="8215338" y="285728"/>
            <a:ext cx="666750" cy="676275"/>
          </a:xfrm>
          <a:prstGeom prst="rect">
            <a:avLst/>
          </a:prstGeom>
          <a:noFill/>
          <a:ln w="9525">
            <a:noFill/>
            <a:miter lim="800000"/>
            <a:headEnd/>
            <a:tailEnd/>
          </a:ln>
        </p:spPr>
      </p:pic>
      <p:sp>
        <p:nvSpPr>
          <p:cNvPr id="4" name="CasellaDiTesto 3"/>
          <p:cNvSpPr txBox="1"/>
          <p:nvPr/>
        </p:nvSpPr>
        <p:spPr>
          <a:xfrm>
            <a:off x="0" y="6429396"/>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additive="base">
                                        <p:cTn id="7" dur="500" fill="hold"/>
                                        <p:tgtEl>
                                          <p:spTgt spid="23559"/>
                                        </p:tgtEl>
                                        <p:attrNameLst>
                                          <p:attrName>ppt_x</p:attrName>
                                        </p:attrNameLst>
                                      </p:cBhvr>
                                      <p:tavLst>
                                        <p:tav tm="0">
                                          <p:val>
                                            <p:strVal val="#ppt_x"/>
                                          </p:val>
                                        </p:tav>
                                        <p:tav tm="100000">
                                          <p:val>
                                            <p:strVal val="#ppt_x"/>
                                          </p:val>
                                        </p:tav>
                                      </p:tavLst>
                                    </p:anim>
                                    <p:anim calcmode="lin" valueType="num">
                                      <p:cBhvr additive="base">
                                        <p:cTn id="8"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Effect transition="in" filter="wheel(4)">
                                      <p:cBhvr>
                                        <p:cTn id="13" dur="20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9" name="Picture 7" descr="univlog2"/>
          <p:cNvPicPr>
            <a:picLocks noChangeAspect="1" noChangeArrowheads="1"/>
          </p:cNvPicPr>
          <p:nvPr/>
        </p:nvPicPr>
        <p:blipFill>
          <a:blip r:embed="rId4" cstate="print"/>
          <a:srcRect/>
          <a:stretch>
            <a:fillRect/>
          </a:stretch>
        </p:blipFill>
        <p:spPr bwMode="auto">
          <a:xfrm>
            <a:off x="8215338" y="285728"/>
            <a:ext cx="666750" cy="676275"/>
          </a:xfrm>
          <a:prstGeom prst="rect">
            <a:avLst/>
          </a:prstGeom>
          <a:noFill/>
          <a:ln w="9525">
            <a:noFill/>
            <a:miter lim="800000"/>
            <a:headEnd/>
            <a:tailEnd/>
          </a:ln>
        </p:spPr>
      </p:pic>
      <p:sp>
        <p:nvSpPr>
          <p:cNvPr id="4" name="CasellaDiTesto 3"/>
          <p:cNvSpPr txBox="1"/>
          <p:nvPr/>
        </p:nvSpPr>
        <p:spPr>
          <a:xfrm>
            <a:off x="0" y="6468571"/>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graphicFrame>
        <p:nvGraphicFramePr>
          <p:cNvPr id="5" name="Tabella 4">
            <a:extLst>
              <a:ext uri="{FF2B5EF4-FFF2-40B4-BE49-F238E27FC236}">
                <a16:creationId xmlns:a16="http://schemas.microsoft.com/office/drawing/2014/main" id="{ECB26147-272F-574D-BFB5-837D9D6D10D7}"/>
              </a:ext>
            </a:extLst>
          </p:cNvPr>
          <p:cNvGraphicFramePr>
            <a:graphicFrameLocks noGrp="1"/>
          </p:cNvGraphicFramePr>
          <p:nvPr>
            <p:extLst>
              <p:ext uri="{D42A27DB-BD31-4B8C-83A1-F6EECF244321}">
                <p14:modId xmlns:p14="http://schemas.microsoft.com/office/powerpoint/2010/main" val="2057397455"/>
              </p:ext>
            </p:extLst>
          </p:nvPr>
        </p:nvGraphicFramePr>
        <p:xfrm>
          <a:off x="467544" y="1052736"/>
          <a:ext cx="8296740" cy="5071294"/>
        </p:xfrm>
        <a:graphic>
          <a:graphicData uri="http://schemas.openxmlformats.org/drawingml/2006/table">
            <a:tbl>
              <a:tblPr firstRow="1" firstCol="1" bandRow="1">
                <a:tableStyleId>{5C22544A-7EE6-4342-B048-85BDC9FD1C3A}</a:tableStyleId>
              </a:tblPr>
              <a:tblGrid>
                <a:gridCol w="1114840">
                  <a:extLst>
                    <a:ext uri="{9D8B030D-6E8A-4147-A177-3AD203B41FA5}">
                      <a16:colId xmlns:a16="http://schemas.microsoft.com/office/drawing/2014/main" val="20000"/>
                    </a:ext>
                  </a:extLst>
                </a:gridCol>
                <a:gridCol w="1436380">
                  <a:extLst>
                    <a:ext uri="{9D8B030D-6E8A-4147-A177-3AD203B41FA5}">
                      <a16:colId xmlns:a16="http://schemas.microsoft.com/office/drawing/2014/main" val="20001"/>
                    </a:ext>
                  </a:extLst>
                </a:gridCol>
                <a:gridCol w="1436380">
                  <a:extLst>
                    <a:ext uri="{9D8B030D-6E8A-4147-A177-3AD203B41FA5}">
                      <a16:colId xmlns:a16="http://schemas.microsoft.com/office/drawing/2014/main" val="20002"/>
                    </a:ext>
                  </a:extLst>
                </a:gridCol>
                <a:gridCol w="1436380">
                  <a:extLst>
                    <a:ext uri="{9D8B030D-6E8A-4147-A177-3AD203B41FA5}">
                      <a16:colId xmlns:a16="http://schemas.microsoft.com/office/drawing/2014/main" val="20003"/>
                    </a:ext>
                  </a:extLst>
                </a:gridCol>
                <a:gridCol w="1436380">
                  <a:extLst>
                    <a:ext uri="{9D8B030D-6E8A-4147-A177-3AD203B41FA5}">
                      <a16:colId xmlns:a16="http://schemas.microsoft.com/office/drawing/2014/main" val="20004"/>
                    </a:ext>
                  </a:extLst>
                </a:gridCol>
                <a:gridCol w="1436380">
                  <a:extLst>
                    <a:ext uri="{9D8B030D-6E8A-4147-A177-3AD203B41FA5}">
                      <a16:colId xmlns:a16="http://schemas.microsoft.com/office/drawing/2014/main" val="20005"/>
                    </a:ext>
                  </a:extLst>
                </a:gridCol>
              </a:tblGrid>
              <a:tr h="284765">
                <a:tc>
                  <a:txBody>
                    <a:bodyPr/>
                    <a:lstStyle/>
                    <a:p>
                      <a:pPr>
                        <a:spcAft>
                          <a:spcPts val="0"/>
                        </a:spcAft>
                      </a:pPr>
                      <a:r>
                        <a:rPr lang="en-US" sz="1700" dirty="0">
                          <a:effectLst/>
                        </a:rPr>
                        <a:t>SCHEDULE</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spcAft>
                          <a:spcPts val="0"/>
                        </a:spcAft>
                      </a:pPr>
                      <a:r>
                        <a:rPr lang="en-US" sz="1700" dirty="0">
                          <a:effectLst/>
                          <a:latin typeface="+mn-lt"/>
                          <a:ea typeface="+mn-ea"/>
                        </a:rPr>
                        <a:t>MO</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spcAft>
                          <a:spcPts val="0"/>
                        </a:spcAft>
                      </a:pPr>
                      <a:r>
                        <a:rPr lang="en-US" sz="1700" dirty="0">
                          <a:effectLst/>
                        </a:rPr>
                        <a:t>TUE.</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spcAft>
                          <a:spcPts val="0"/>
                        </a:spcAft>
                      </a:pPr>
                      <a:r>
                        <a:rPr lang="en-US" sz="1700" dirty="0">
                          <a:effectLst/>
                        </a:rPr>
                        <a:t>WED.</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spcAft>
                          <a:spcPts val="0"/>
                        </a:spcAft>
                      </a:pPr>
                      <a:r>
                        <a:rPr lang="en-US" sz="1700" dirty="0">
                          <a:effectLst/>
                        </a:rPr>
                        <a:t>THU.</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spcAft>
                          <a:spcPts val="0"/>
                        </a:spcAft>
                      </a:pPr>
                      <a:r>
                        <a:rPr lang="en-US" sz="1700" dirty="0">
                          <a:effectLst/>
                        </a:rPr>
                        <a:t>FRI.</a:t>
                      </a:r>
                      <a:endParaRPr lang="en-US" sz="1100" dirty="0">
                        <a:effectLst/>
                        <a:latin typeface="Times New Roman" panose="02020603050405020304" pitchFamily="18" charset="0"/>
                        <a:ea typeface="MS Mincho" panose="02020609040205080304" pitchFamily="49" charset="-128"/>
                      </a:endParaRPr>
                    </a:p>
                  </a:txBody>
                  <a:tcPr marL="64501" marR="64501" marT="0" marB="0"/>
                </a:tc>
                <a:extLst>
                  <a:ext uri="{0D108BD9-81ED-4DB2-BD59-A6C34878D82A}">
                    <a16:rowId xmlns:a16="http://schemas.microsoft.com/office/drawing/2014/main" val="10000"/>
                  </a:ext>
                </a:extLst>
              </a:tr>
              <a:tr h="823292">
                <a:tc>
                  <a:txBody>
                    <a:bodyPr/>
                    <a:lstStyle/>
                    <a:p>
                      <a:pPr>
                        <a:spcAft>
                          <a:spcPts val="0"/>
                        </a:spcAft>
                      </a:pPr>
                      <a:r>
                        <a:rPr lang="en-US" sz="1700" dirty="0">
                          <a:effectLst/>
                        </a:rPr>
                        <a:t>8.30-10</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lgn="ctr">
                        <a:spcAft>
                          <a:spcPts val="0"/>
                        </a:spcAft>
                      </a:pPr>
                      <a:r>
                        <a:rPr lang="en-US" sz="1700" dirty="0">
                          <a:effectLst/>
                        </a:rPr>
                        <a:t> </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err="1">
                          <a:solidFill>
                            <a:schemeClr val="dk1"/>
                          </a:solidFill>
                          <a:effectLst/>
                          <a:latin typeface="+mn-lt"/>
                          <a:ea typeface="+mn-ea"/>
                          <a:cs typeface="+mn-cs"/>
                        </a:rPr>
                        <a:t>Esercit</a:t>
                      </a:r>
                      <a:r>
                        <a:rPr lang="en-US" sz="1600" b="1" kern="1200" dirty="0">
                          <a:solidFill>
                            <a:schemeClr val="dk1"/>
                          </a:solidFill>
                          <a:effectLst/>
                          <a:latin typeface="+mn-lt"/>
                          <a:ea typeface="+mn-ea"/>
                          <a:cs typeface="+mn-cs"/>
                        </a:rPr>
                        <a:t>. Inglese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SMITH</a:t>
                      </a:r>
                      <a:br>
                        <a:rPr lang="en-US" sz="1600" b="1" kern="1200" dirty="0">
                          <a:solidFill>
                            <a:schemeClr val="dk1"/>
                          </a:solidFill>
                          <a:effectLst/>
                          <a:latin typeface="+mn-lt"/>
                          <a:ea typeface="+mn-ea"/>
                          <a:cs typeface="+mn-cs"/>
                        </a:rPr>
                      </a:br>
                      <a:r>
                        <a:rPr lang="it-IT" sz="1600" b="1" kern="1200" dirty="0">
                          <a:solidFill>
                            <a:schemeClr val="dk1"/>
                          </a:solidFill>
                          <a:effectLst/>
                          <a:latin typeface="+mn-lt"/>
                          <a:ea typeface="+mn-ea"/>
                          <a:cs typeface="+mn-cs"/>
                        </a:rPr>
                        <a:t>WEBEX STUDIUM 5</a:t>
                      </a:r>
                      <a:endParaRPr lang="en-US" sz="1600" b="1" dirty="0">
                        <a:effectLst/>
                        <a:latin typeface="Times New Roman" panose="02020603050405020304" pitchFamily="18" charset="0"/>
                        <a:ea typeface="MS Mincho" panose="02020609040205080304" pitchFamily="49"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txBody>
                  <a:tcPr marL="64501" marR="64501"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CC0099"/>
                        </a:solidFill>
                        <a:effectLst/>
                        <a:latin typeface="Times New Roman" panose="02020603050405020304" pitchFamily="18" charset="0"/>
                        <a:ea typeface="MS Mincho" panose="02020609040205080304" pitchFamily="49"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CC0099"/>
                        </a:solidFill>
                        <a:effectLst/>
                        <a:latin typeface="Times New Roman" panose="02020603050405020304" pitchFamily="18" charset="0"/>
                        <a:ea typeface="MS Mincho" panose="02020609040205080304" pitchFamily="49" charset="-128"/>
                      </a:endParaRPr>
                    </a:p>
                  </a:txBody>
                  <a:tcPr marL="64501" marR="64501" marT="0" marB="0"/>
                </a:tc>
                <a:tc>
                  <a:txBody>
                    <a:bodyPr/>
                    <a:lstStyle/>
                    <a:p>
                      <a:pPr algn="ctr">
                        <a:spcAft>
                          <a:spcPts val="0"/>
                        </a:spcAft>
                      </a:pPr>
                      <a:endParaRPr lang="en-US" sz="1700" kern="1200" dirty="0">
                        <a:solidFill>
                          <a:srgbClr val="CC0099"/>
                        </a:solidFill>
                        <a:effectLst/>
                        <a:latin typeface="+mn-lt"/>
                        <a:ea typeface="+mn-ea"/>
                        <a:cs typeface="+mn-cs"/>
                      </a:endParaRPr>
                    </a:p>
                  </a:txBody>
                  <a:tcPr marL="64501" marR="64501" marT="0" marB="0"/>
                </a:tc>
                <a:tc>
                  <a:txBody>
                    <a:bodyPr/>
                    <a:lstStyle/>
                    <a:p>
                      <a:pPr algn="ctr">
                        <a:spcAft>
                          <a:spcPts val="0"/>
                        </a:spcAft>
                      </a:pPr>
                      <a:endParaRPr lang="en-US" sz="1100">
                        <a:effectLst/>
                        <a:latin typeface="Times New Roman" panose="02020603050405020304" pitchFamily="18" charset="0"/>
                        <a:ea typeface="MS Mincho" panose="02020609040205080304" pitchFamily="49" charset="-128"/>
                      </a:endParaRPr>
                    </a:p>
                  </a:txBody>
                  <a:tcPr marL="64501" marR="64501" marT="0" marB="0"/>
                </a:tc>
                <a:extLst>
                  <a:ext uri="{0D108BD9-81ED-4DB2-BD59-A6C34878D82A}">
                    <a16:rowId xmlns:a16="http://schemas.microsoft.com/office/drawing/2014/main" val="10001"/>
                  </a:ext>
                </a:extLst>
              </a:tr>
              <a:tr h="1520492">
                <a:tc>
                  <a:txBody>
                    <a:bodyPr/>
                    <a:lstStyle/>
                    <a:p>
                      <a:pPr>
                        <a:spcAft>
                          <a:spcPts val="0"/>
                        </a:spcAft>
                      </a:pPr>
                      <a:r>
                        <a:rPr lang="en-US" sz="1700" dirty="0">
                          <a:effectLst/>
                        </a:rPr>
                        <a:t>10.15-11.45</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err="1">
                          <a:solidFill>
                            <a:schemeClr val="dk1"/>
                          </a:solidFill>
                          <a:effectLst/>
                          <a:latin typeface="+mn-lt"/>
                          <a:ea typeface="+mn-ea"/>
                          <a:cs typeface="+mn-cs"/>
                        </a:rPr>
                        <a:t>Esercit</a:t>
                      </a:r>
                      <a:r>
                        <a:rPr lang="en-US" sz="1600" b="1" kern="1200" dirty="0">
                          <a:solidFill>
                            <a:schemeClr val="dk1"/>
                          </a:solidFill>
                          <a:effectLst/>
                          <a:latin typeface="+mn-lt"/>
                          <a:ea typeface="+mn-ea"/>
                          <a:cs typeface="+mn-cs"/>
                        </a:rPr>
                        <a:t>. Inglese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SMITH</a:t>
                      </a:r>
                      <a:br>
                        <a:rPr lang="en-US" sz="1600" b="1" kern="1200" dirty="0">
                          <a:solidFill>
                            <a:schemeClr val="dk1"/>
                          </a:solidFill>
                          <a:effectLst/>
                          <a:latin typeface="+mn-lt"/>
                          <a:ea typeface="+mn-ea"/>
                          <a:cs typeface="+mn-cs"/>
                        </a:rPr>
                      </a:br>
                      <a:r>
                        <a:rPr lang="it-IT" sz="1600" b="1" kern="1200" dirty="0">
                          <a:solidFill>
                            <a:schemeClr val="dk1"/>
                          </a:solidFill>
                          <a:effectLst/>
                          <a:latin typeface="+mn-lt"/>
                          <a:ea typeface="+mn-ea"/>
                          <a:cs typeface="+mn-cs"/>
                        </a:rPr>
                        <a:t>WEBEX STUDIUM 5</a:t>
                      </a:r>
                      <a:endParaRPr lang="en-US" sz="1600" b="1" dirty="0">
                        <a:effectLst/>
                        <a:latin typeface="Times New Roman" panose="02020603050405020304" pitchFamily="18" charset="0"/>
                        <a:ea typeface="MS Mincho" panose="02020609040205080304" pitchFamily="49"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effectLst/>
                        <a:latin typeface="Times New Roman" panose="02020603050405020304" pitchFamily="18" charset="0"/>
                        <a:ea typeface="MS Mincho" panose="02020609040205080304" pitchFamily="49" charset="-128"/>
                      </a:endParaRPr>
                    </a:p>
                  </a:txBody>
                  <a:tcPr marL="64501" marR="64501"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effectLst/>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kern="1200" dirty="0">
                          <a:solidFill>
                            <a:schemeClr val="dk1"/>
                          </a:solidFill>
                          <a:effectLst/>
                          <a:latin typeface="+mn-lt"/>
                          <a:ea typeface="+mn-ea"/>
                          <a:cs typeface="+mn-cs"/>
                        </a:rPr>
                        <a:t>L. </a:t>
                      </a:r>
                      <a:r>
                        <a:rPr lang="it-IT" sz="1600" b="1" kern="1200" dirty="0" err="1">
                          <a:solidFill>
                            <a:schemeClr val="dk1"/>
                          </a:solidFill>
                          <a:effectLst/>
                          <a:latin typeface="+mn-lt"/>
                          <a:ea typeface="+mn-ea"/>
                          <a:cs typeface="+mn-cs"/>
                        </a:rPr>
                        <a:t>Fodde</a:t>
                      </a:r>
                      <a:endParaRPr lang="it-IT" sz="1600" b="1"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kern="1200" dirty="0">
                          <a:solidFill>
                            <a:schemeClr val="dk1"/>
                          </a:solidFill>
                          <a:effectLst/>
                          <a:latin typeface="+mn-lt"/>
                          <a:ea typeface="+mn-ea"/>
                          <a:cs typeface="+mn-cs"/>
                        </a:rPr>
                        <a:t>LC 2</a:t>
                      </a:r>
                      <a:endParaRPr lang="en-US" sz="1600" b="1" kern="1200" dirty="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effectLst/>
                        <a:latin typeface="Times New Roman" panose="02020603050405020304" pitchFamily="18" charset="0"/>
                        <a:ea typeface="MS Mincho" panose="02020609040205080304" pitchFamily="49" charset="-128"/>
                      </a:endParaRPr>
                    </a:p>
                  </a:txBody>
                  <a:tcPr marL="64501" marR="64501" marT="0" marB="0"/>
                </a:tc>
                <a:tc>
                  <a:txBody>
                    <a:bodyPr/>
                    <a:lstStyle/>
                    <a:p>
                      <a:pPr algn="ctr"/>
                      <a:r>
                        <a:rPr lang="en-US" sz="1600" b="1" kern="1200" dirty="0" err="1">
                          <a:solidFill>
                            <a:schemeClr val="dk1"/>
                          </a:solidFill>
                          <a:effectLst/>
                          <a:latin typeface="+mn-lt"/>
                          <a:ea typeface="+mn-ea"/>
                          <a:cs typeface="+mn-cs"/>
                        </a:rPr>
                        <a:t>Esercit</a:t>
                      </a:r>
                      <a:r>
                        <a:rPr lang="en-US" sz="1600" b="1" kern="1200" dirty="0">
                          <a:solidFill>
                            <a:schemeClr val="dk1"/>
                          </a:solidFill>
                          <a:effectLst/>
                          <a:latin typeface="+mn-lt"/>
                          <a:ea typeface="+mn-ea"/>
                          <a:cs typeface="+mn-cs"/>
                        </a:rPr>
                        <a:t>. Inglese DEMPSEY </a:t>
                      </a:r>
                      <a:r>
                        <a:rPr lang="en-US" sz="1600" b="1" kern="1200" dirty="0" err="1">
                          <a:solidFill>
                            <a:schemeClr val="dk1"/>
                          </a:solidFill>
                          <a:effectLst/>
                          <a:latin typeface="+mn-lt"/>
                          <a:ea typeface="+mn-ea"/>
                          <a:cs typeface="+mn-cs"/>
                        </a:rPr>
                        <a:t>Webex</a:t>
                      </a:r>
                      <a:r>
                        <a:rPr lang="en-US" sz="1600" b="1" kern="1200" dirty="0">
                          <a:solidFill>
                            <a:schemeClr val="dk1"/>
                          </a:solidFill>
                          <a:effectLst/>
                          <a:latin typeface="+mn-lt"/>
                          <a:ea typeface="+mn-ea"/>
                          <a:cs typeface="+mn-cs"/>
                        </a:rPr>
                        <a:t> </a:t>
                      </a:r>
                      <a:r>
                        <a:rPr lang="en-US" sz="1600" b="1" kern="1200" dirty="0" err="1">
                          <a:solidFill>
                            <a:schemeClr val="dk1"/>
                          </a:solidFill>
                          <a:effectLst/>
                          <a:latin typeface="+mn-lt"/>
                          <a:ea typeface="+mn-ea"/>
                          <a:cs typeface="+mn-cs"/>
                        </a:rPr>
                        <a:t>Studium</a:t>
                      </a:r>
                      <a:r>
                        <a:rPr lang="en-US" sz="1600" b="1" kern="1200" dirty="0">
                          <a:solidFill>
                            <a:schemeClr val="dk1"/>
                          </a:solidFill>
                          <a:effectLst/>
                          <a:latin typeface="+mn-lt"/>
                          <a:ea typeface="+mn-ea"/>
                          <a:cs typeface="+mn-cs"/>
                        </a:rPr>
                        <a:t> 5</a:t>
                      </a:r>
                      <a:endParaRPr lang="en-US" sz="1600" b="1" dirty="0">
                        <a:effectLst/>
                      </a:endParaRPr>
                    </a:p>
                  </a:txBody>
                  <a:tcPr marL="64501" marR="64501" marT="0" marB="0"/>
                </a:tc>
                <a:tc>
                  <a:txBody>
                    <a:bodyPr/>
                    <a:lstStyle/>
                    <a:p>
                      <a:pPr algn="ctr">
                        <a:spcAft>
                          <a:spcPts val="0"/>
                        </a:spcAft>
                      </a:pP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lgn="ctr">
                        <a:spcAft>
                          <a:spcPts val="0"/>
                        </a:spcAft>
                      </a:pPr>
                      <a:endParaRPr lang="en-US" sz="1100" dirty="0">
                        <a:effectLst/>
                        <a:latin typeface="Times New Roman" panose="02020603050405020304" pitchFamily="18" charset="0"/>
                        <a:ea typeface="MS Mincho" panose="02020609040205080304" pitchFamily="49" charset="-128"/>
                      </a:endParaRPr>
                    </a:p>
                  </a:txBody>
                  <a:tcPr marL="64501" marR="64501" marT="0" marB="0"/>
                </a:tc>
                <a:extLst>
                  <a:ext uri="{0D108BD9-81ED-4DB2-BD59-A6C34878D82A}">
                    <a16:rowId xmlns:a16="http://schemas.microsoft.com/office/drawing/2014/main" val="10002"/>
                  </a:ext>
                </a:extLst>
              </a:tr>
              <a:tr h="1102022">
                <a:tc>
                  <a:txBody>
                    <a:bodyPr/>
                    <a:lstStyle/>
                    <a:p>
                      <a:pPr>
                        <a:spcAft>
                          <a:spcPts val="0"/>
                        </a:spcAft>
                      </a:pPr>
                      <a:r>
                        <a:rPr lang="en-US" sz="1600" dirty="0">
                          <a:effectLst/>
                          <a:latin typeface="Times New Roman" panose="02020603050405020304" pitchFamily="18" charset="0"/>
                          <a:ea typeface="MS Mincho" panose="02020609040205080304" pitchFamily="49" charset="-128"/>
                        </a:rPr>
                        <a:t>12-13.30</a:t>
                      </a:r>
                    </a:p>
                  </a:txBody>
                  <a:tcPr marL="64501" marR="64501"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err="1">
                          <a:solidFill>
                            <a:schemeClr val="dk1"/>
                          </a:solidFill>
                          <a:effectLst/>
                          <a:latin typeface="+mn-lt"/>
                          <a:ea typeface="+mn-ea"/>
                          <a:cs typeface="+mn-cs"/>
                        </a:rPr>
                        <a:t>Esercit</a:t>
                      </a:r>
                      <a:r>
                        <a:rPr lang="en-US" sz="1600" b="1" kern="1200" dirty="0">
                          <a:solidFill>
                            <a:schemeClr val="dk1"/>
                          </a:solidFill>
                          <a:effectLst/>
                          <a:latin typeface="+mn-lt"/>
                          <a:ea typeface="+mn-ea"/>
                          <a:cs typeface="+mn-cs"/>
                        </a:rPr>
                        <a:t>. Inglese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DEMPSEY </a:t>
                      </a:r>
                      <a:br>
                        <a:rPr lang="en-US" sz="1600" b="1" kern="1200" dirty="0">
                          <a:solidFill>
                            <a:schemeClr val="dk1"/>
                          </a:solidFill>
                          <a:effectLst/>
                          <a:latin typeface="+mn-lt"/>
                          <a:ea typeface="+mn-ea"/>
                          <a:cs typeface="+mn-cs"/>
                        </a:rPr>
                      </a:br>
                      <a:r>
                        <a:rPr lang="it-IT" sz="1600" b="1" kern="1200" dirty="0">
                          <a:solidFill>
                            <a:schemeClr val="dk1"/>
                          </a:solidFill>
                          <a:effectLst/>
                          <a:latin typeface="+mn-lt"/>
                          <a:ea typeface="+mn-ea"/>
                          <a:cs typeface="+mn-cs"/>
                        </a:rPr>
                        <a:t>WEBEX STUDIUM 5</a:t>
                      </a:r>
                      <a:endParaRPr lang="en-US" sz="1600" b="1" dirty="0">
                        <a:effectLst/>
                        <a:latin typeface="Times New Roman" panose="02020603050405020304" pitchFamily="18" charset="0"/>
                        <a:ea typeface="MS Mincho" panose="02020609040205080304" pitchFamily="49" charset="-128"/>
                      </a:endParaRPr>
                    </a:p>
                    <a:p>
                      <a:pPr algn="ctr">
                        <a:spcAft>
                          <a:spcPts val="0"/>
                        </a:spcAft>
                      </a:pP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600" b="1" kern="1200" dirty="0">
                        <a:solidFill>
                          <a:schemeClr val="dk1"/>
                        </a:solidFill>
                        <a:effectLst/>
                        <a:latin typeface="+mn-lt"/>
                        <a:ea typeface="+mn-ea"/>
                        <a:cs typeface="+mn-cs"/>
                      </a:endParaRPr>
                    </a:p>
                    <a:p>
                      <a:pPr algn="ctr">
                        <a:spcAft>
                          <a:spcPts val="0"/>
                        </a:spcAft>
                      </a:pPr>
                      <a:endParaRPr lang="en-US" sz="1600" b="1" kern="1200" dirty="0">
                        <a:solidFill>
                          <a:schemeClr val="dk1"/>
                        </a:solidFill>
                        <a:effectLst/>
                        <a:latin typeface="+mn-lt"/>
                        <a:ea typeface="+mn-ea"/>
                        <a:cs typeface="+mn-cs"/>
                      </a:endParaRPr>
                    </a:p>
                  </a:txBody>
                  <a:tcPr marL="64501" marR="64501"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1600" b="1"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kern="1200" dirty="0">
                          <a:solidFill>
                            <a:schemeClr val="dk1"/>
                          </a:solidFill>
                          <a:effectLst/>
                          <a:latin typeface="+mn-lt"/>
                          <a:ea typeface="+mn-ea"/>
                          <a:cs typeface="+mn-cs"/>
                        </a:rPr>
                        <a:t>L. </a:t>
                      </a:r>
                      <a:r>
                        <a:rPr lang="it-IT" sz="1600" b="1" kern="1200" dirty="0" err="1">
                          <a:solidFill>
                            <a:schemeClr val="dk1"/>
                          </a:solidFill>
                          <a:effectLst/>
                          <a:latin typeface="+mn-lt"/>
                          <a:ea typeface="+mn-ea"/>
                          <a:cs typeface="+mn-cs"/>
                        </a:rPr>
                        <a:t>Fodde</a:t>
                      </a:r>
                      <a:endParaRPr lang="it-IT" sz="1600" b="1"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kern="1200" dirty="0">
                          <a:solidFill>
                            <a:schemeClr val="dk1"/>
                          </a:solidFill>
                          <a:effectLst/>
                          <a:latin typeface="+mn-lt"/>
                          <a:ea typeface="+mn-ea"/>
                          <a:cs typeface="+mn-cs"/>
                        </a:rPr>
                        <a:t>LC 2</a:t>
                      </a:r>
                      <a:endParaRPr lang="en-US" sz="1600" b="1" kern="1200" dirty="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a:effectLst/>
                        <a:latin typeface="Times New Roman" panose="02020603050405020304" pitchFamily="18" charset="0"/>
                        <a:ea typeface="MS Mincho" panose="02020609040205080304" pitchFamily="49" charset="-128"/>
                      </a:endParaRPr>
                    </a:p>
                  </a:txBody>
                  <a:tcPr marL="64501" marR="64501" marT="0" marB="0"/>
                </a:tc>
                <a:tc>
                  <a:txBody>
                    <a:bodyPr/>
                    <a:lstStyle/>
                    <a:p>
                      <a:pPr algn="ctr">
                        <a:spcAft>
                          <a:spcPts val="0"/>
                        </a:spcAft>
                      </a:pP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lgn="ctr">
                        <a:spcAft>
                          <a:spcPts val="0"/>
                        </a:spcAft>
                      </a:pPr>
                      <a:endParaRPr lang="en-US" sz="1100" dirty="0">
                        <a:effectLst/>
                        <a:latin typeface="Times New Roman" panose="02020603050405020304" pitchFamily="18" charset="0"/>
                        <a:ea typeface="MS Mincho" panose="02020609040205080304" pitchFamily="49" charset="-128"/>
                      </a:endParaRPr>
                    </a:p>
                  </a:txBody>
                  <a:tcPr marL="64501" marR="64501" marT="0" marB="0"/>
                </a:tc>
                <a:extLst>
                  <a:ext uri="{0D108BD9-81ED-4DB2-BD59-A6C34878D82A}">
                    <a16:rowId xmlns:a16="http://schemas.microsoft.com/office/drawing/2014/main" val="10003"/>
                  </a:ext>
                </a:extLst>
              </a:tr>
              <a:tr h="903837">
                <a:tc>
                  <a:txBody>
                    <a:bodyPr/>
                    <a:lstStyle/>
                    <a:p>
                      <a:pPr>
                        <a:spcAft>
                          <a:spcPts val="0"/>
                        </a:spcAft>
                      </a:pPr>
                      <a:r>
                        <a:rPr lang="en-US" sz="1700" dirty="0">
                          <a:effectLst/>
                        </a:rPr>
                        <a:t>16-18</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algn="ctr">
                        <a:spcAft>
                          <a:spcPts val="0"/>
                        </a:spcAft>
                      </a:pPr>
                      <a:r>
                        <a:rPr lang="it-IT" sz="1700" dirty="0">
                          <a:effectLst/>
                        </a:rPr>
                        <a:t> </a:t>
                      </a:r>
                      <a:endParaRPr lang="en-US" sz="1100" dirty="0">
                        <a:effectLst/>
                        <a:latin typeface="Times New Roman" panose="02020603050405020304" pitchFamily="18" charset="0"/>
                        <a:ea typeface="MS Mincho" panose="02020609040205080304" pitchFamily="49" charset="-128"/>
                      </a:endParaRPr>
                    </a:p>
                  </a:txBody>
                  <a:tcPr marL="64501" marR="64501"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700" dirty="0">
                          <a:effectLst/>
                        </a:rPr>
                        <a:t> </a:t>
                      </a:r>
                    </a:p>
                    <a:p>
                      <a:pPr algn="ctr">
                        <a:spcAft>
                          <a:spcPts val="0"/>
                        </a:spcAft>
                      </a:pPr>
                      <a:endParaRPr lang="en-US" sz="1600" b="1" kern="1200" dirty="0">
                        <a:solidFill>
                          <a:schemeClr val="dk1"/>
                        </a:solidFill>
                        <a:effectLst/>
                        <a:latin typeface="+mn-lt"/>
                        <a:ea typeface="+mn-ea"/>
                        <a:cs typeface="+mn-cs"/>
                      </a:endParaRPr>
                    </a:p>
                  </a:txBody>
                  <a:tcPr marL="64501" marR="64501"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MS Mincho" panose="02020609040205080304" pitchFamily="49" charset="-128"/>
                      </a:endParaRPr>
                    </a:p>
                  </a:txBody>
                  <a:tcPr marL="64501" marR="64501"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dk1"/>
                        </a:solidFill>
                        <a:effectLst/>
                        <a:latin typeface="+mn-lt"/>
                        <a:ea typeface="+mn-ea"/>
                        <a:cs typeface="+mn-cs"/>
                      </a:endParaRPr>
                    </a:p>
                  </a:txBody>
                  <a:tcPr marL="64501" marR="64501" marT="0" marB="0"/>
                </a:tc>
                <a:tc>
                  <a:txBody>
                    <a:bodyPr/>
                    <a:lstStyle/>
                    <a:p>
                      <a:pPr algn="ctr">
                        <a:spcAft>
                          <a:spcPts val="0"/>
                        </a:spcAft>
                      </a:pPr>
                      <a:endParaRPr lang="en-US" sz="1100" dirty="0">
                        <a:effectLst/>
                        <a:latin typeface="Times New Roman" panose="02020603050405020304" pitchFamily="18" charset="0"/>
                        <a:ea typeface="MS Mincho" panose="02020609040205080304" pitchFamily="49" charset="-128"/>
                      </a:endParaRPr>
                    </a:p>
                  </a:txBody>
                  <a:tcPr marL="64501" marR="64501" marT="0" marB="0"/>
                </a:tc>
                <a:extLst>
                  <a:ext uri="{0D108BD9-81ED-4DB2-BD59-A6C34878D82A}">
                    <a16:rowId xmlns:a16="http://schemas.microsoft.com/office/drawing/2014/main" val="10004"/>
                  </a:ext>
                </a:extLst>
              </a:tr>
            </a:tbl>
          </a:graphicData>
        </a:graphic>
      </p:graphicFrame>
      <p:sp>
        <p:nvSpPr>
          <p:cNvPr id="6" name="TextBox 1">
            <a:extLst>
              <a:ext uri="{FF2B5EF4-FFF2-40B4-BE49-F238E27FC236}">
                <a16:creationId xmlns:a16="http://schemas.microsoft.com/office/drawing/2014/main" id="{D902B2B4-4334-C243-8FC6-9FB7CF99D74F}"/>
              </a:ext>
            </a:extLst>
          </p:cNvPr>
          <p:cNvSpPr txBox="1"/>
          <p:nvPr/>
        </p:nvSpPr>
        <p:spPr>
          <a:xfrm>
            <a:off x="1331640" y="260648"/>
            <a:ext cx="6336704" cy="646331"/>
          </a:xfrm>
          <a:prstGeom prst="rect">
            <a:avLst/>
          </a:prstGeom>
          <a:noFill/>
        </p:spPr>
        <p:txBody>
          <a:bodyPr wrap="square" rtlCol="0">
            <a:spAutoFit/>
          </a:bodyPr>
          <a:lstStyle/>
          <a:p>
            <a:r>
              <a:rPr lang="it-IT" dirty="0"/>
              <a:t>GRUPPO A – MATRICOLE PARI – Esther Smith</a:t>
            </a:r>
            <a:endParaRPr lang="en-US" dirty="0"/>
          </a:p>
          <a:p>
            <a:r>
              <a:rPr lang="it-IT" dirty="0"/>
              <a:t>GRUPPO B – MATRICOLE DISPARI – </a:t>
            </a:r>
            <a:r>
              <a:rPr lang="it-IT" dirty="0" err="1"/>
              <a:t>Alistair</a:t>
            </a:r>
            <a:r>
              <a:rPr lang="it-IT" dirty="0"/>
              <a:t> </a:t>
            </a:r>
            <a:r>
              <a:rPr lang="it-IT" dirty="0" err="1"/>
              <a:t>Dempsey</a:t>
            </a:r>
            <a:endParaRPr lang="en-US" dirty="0"/>
          </a:p>
        </p:txBody>
      </p:sp>
    </p:spTree>
    <p:custDataLst>
      <p:tags r:id="rId1"/>
    </p:custDataLst>
    <p:extLst>
      <p:ext uri="{BB962C8B-B14F-4D97-AF65-F5344CB8AC3E}">
        <p14:creationId xmlns:p14="http://schemas.microsoft.com/office/powerpoint/2010/main" val="3666098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additive="base">
                                        <p:cTn id="7" dur="500" fill="hold"/>
                                        <p:tgtEl>
                                          <p:spTgt spid="23559"/>
                                        </p:tgtEl>
                                        <p:attrNameLst>
                                          <p:attrName>ppt_x</p:attrName>
                                        </p:attrNameLst>
                                      </p:cBhvr>
                                      <p:tavLst>
                                        <p:tav tm="0">
                                          <p:val>
                                            <p:strVal val="#ppt_x"/>
                                          </p:val>
                                        </p:tav>
                                        <p:tav tm="100000">
                                          <p:val>
                                            <p:strVal val="#ppt_x"/>
                                          </p:val>
                                        </p:tav>
                                      </p:tavLst>
                                    </p:anim>
                                    <p:anim calcmode="lin" valueType="num">
                                      <p:cBhvr additive="base">
                                        <p:cTn id="8"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9" name="Picture 7" descr="univlog2"/>
          <p:cNvPicPr>
            <a:picLocks noChangeAspect="1" noChangeArrowheads="1"/>
          </p:cNvPicPr>
          <p:nvPr/>
        </p:nvPicPr>
        <p:blipFill>
          <a:blip r:embed="rId4" cstate="print"/>
          <a:srcRect/>
          <a:stretch>
            <a:fillRect/>
          </a:stretch>
        </p:blipFill>
        <p:spPr bwMode="auto">
          <a:xfrm>
            <a:off x="8215338" y="285728"/>
            <a:ext cx="666750" cy="676275"/>
          </a:xfrm>
          <a:prstGeom prst="rect">
            <a:avLst/>
          </a:prstGeom>
          <a:noFill/>
          <a:ln w="9525">
            <a:noFill/>
            <a:miter lim="800000"/>
            <a:headEnd/>
            <a:tailEnd/>
          </a:ln>
        </p:spPr>
      </p:pic>
      <p:sp>
        <p:nvSpPr>
          <p:cNvPr id="4" name="CasellaDiTesto 3"/>
          <p:cNvSpPr txBox="1"/>
          <p:nvPr/>
        </p:nvSpPr>
        <p:spPr>
          <a:xfrm>
            <a:off x="0" y="6468571"/>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
        <p:nvSpPr>
          <p:cNvPr id="8" name="Titolo 1">
            <a:extLst>
              <a:ext uri="{FF2B5EF4-FFF2-40B4-BE49-F238E27FC236}">
                <a16:creationId xmlns:a16="http://schemas.microsoft.com/office/drawing/2014/main" id="{2E4A7202-0C46-BF40-A007-F6F79DDA52E9}"/>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Tentative Calendar</a:t>
            </a:r>
            <a:endParaRPr lang="en-US" dirty="0"/>
          </a:p>
        </p:txBody>
      </p:sp>
      <p:sp>
        <p:nvSpPr>
          <p:cNvPr id="2" name="Rettangolo 1">
            <a:extLst>
              <a:ext uri="{FF2B5EF4-FFF2-40B4-BE49-F238E27FC236}">
                <a16:creationId xmlns:a16="http://schemas.microsoft.com/office/drawing/2014/main" id="{49EB2530-441C-1A4D-95C5-3448ACDCC648}"/>
              </a:ext>
            </a:extLst>
          </p:cNvPr>
          <p:cNvSpPr/>
          <p:nvPr/>
        </p:nvSpPr>
        <p:spPr>
          <a:xfrm>
            <a:off x="1418599" y="2228671"/>
            <a:ext cx="5976664" cy="1200329"/>
          </a:xfrm>
          <a:prstGeom prst="rect">
            <a:avLst/>
          </a:prstGeom>
        </p:spPr>
        <p:txBody>
          <a:bodyPr wrap="square">
            <a:spAutoFit/>
          </a:bodyPr>
          <a:lstStyle/>
          <a:p>
            <a:pPr>
              <a:spcBef>
                <a:spcPct val="0"/>
              </a:spcBef>
            </a:pPr>
            <a:r>
              <a:rPr lang="it-IT" altLang="en-US" sz="2400" dirty="0"/>
              <a:t>Marzo</a:t>
            </a:r>
            <a:r>
              <a:rPr lang="it-IT" altLang="en-US" sz="2400" dirty="0">
                <a:solidFill>
                  <a:srgbClr val="FF0000"/>
                </a:solidFill>
              </a:rPr>
              <a:t>: 2, 3, 9, 10, 16, 17, 23, 24, </a:t>
            </a:r>
            <a:r>
              <a:rPr lang="it-IT" altLang="en-US" sz="2400" dirty="0">
                <a:solidFill>
                  <a:srgbClr val="33CC33"/>
                </a:solidFill>
              </a:rPr>
              <a:t>30</a:t>
            </a:r>
          </a:p>
          <a:p>
            <a:pPr>
              <a:spcBef>
                <a:spcPct val="0"/>
              </a:spcBef>
            </a:pPr>
            <a:r>
              <a:rPr lang="it-IT" altLang="en-US" sz="2400" dirty="0"/>
              <a:t>Aprile</a:t>
            </a:r>
            <a:r>
              <a:rPr lang="it-IT" altLang="en-US" sz="2400" dirty="0">
                <a:solidFill>
                  <a:srgbClr val="FF0000"/>
                </a:solidFill>
              </a:rPr>
              <a:t>: 2, 7, 13, 14, 20, 21; 27, </a:t>
            </a:r>
            <a:r>
              <a:rPr lang="it-IT" altLang="en-US" sz="2400" dirty="0">
                <a:solidFill>
                  <a:srgbClr val="33CC33"/>
                </a:solidFill>
              </a:rPr>
              <a:t>28</a:t>
            </a:r>
          </a:p>
          <a:p>
            <a:pPr>
              <a:spcBef>
                <a:spcPct val="0"/>
              </a:spcBef>
            </a:pPr>
            <a:r>
              <a:rPr lang="it-IT" altLang="en-US" sz="2400" dirty="0">
                <a:solidFill>
                  <a:srgbClr val="FF0000"/>
                </a:solidFill>
              </a:rPr>
              <a:t>Maggio: ………</a:t>
            </a:r>
            <a:endParaRPr lang="en-GB" altLang="en-US" sz="2400" dirty="0">
              <a:solidFill>
                <a:srgbClr val="00B050"/>
              </a:solidFill>
            </a:endParaRPr>
          </a:p>
        </p:txBody>
      </p:sp>
    </p:spTree>
    <p:custDataLst>
      <p:tags r:id="rId1"/>
    </p:custDataLst>
    <p:extLst>
      <p:ext uri="{BB962C8B-B14F-4D97-AF65-F5344CB8AC3E}">
        <p14:creationId xmlns:p14="http://schemas.microsoft.com/office/powerpoint/2010/main" val="2500841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additive="base">
                                        <p:cTn id="7" dur="500" fill="hold"/>
                                        <p:tgtEl>
                                          <p:spTgt spid="23559"/>
                                        </p:tgtEl>
                                        <p:attrNameLst>
                                          <p:attrName>ppt_x</p:attrName>
                                        </p:attrNameLst>
                                      </p:cBhvr>
                                      <p:tavLst>
                                        <p:tav tm="0">
                                          <p:val>
                                            <p:strVal val="#ppt_x"/>
                                          </p:val>
                                        </p:tav>
                                        <p:tav tm="100000">
                                          <p:val>
                                            <p:strVal val="#ppt_x"/>
                                          </p:val>
                                        </p:tav>
                                      </p:tavLst>
                                    </p:anim>
                                    <p:anim calcmode="lin" valueType="num">
                                      <p:cBhvr additive="base">
                                        <p:cTn id="8"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9" name="Picture 7" descr="univlog2"/>
          <p:cNvPicPr>
            <a:picLocks noChangeAspect="1" noChangeArrowheads="1"/>
          </p:cNvPicPr>
          <p:nvPr/>
        </p:nvPicPr>
        <p:blipFill>
          <a:blip r:embed="rId4" cstate="print"/>
          <a:srcRect/>
          <a:stretch>
            <a:fillRect/>
          </a:stretch>
        </p:blipFill>
        <p:spPr bwMode="auto">
          <a:xfrm>
            <a:off x="8215338" y="285728"/>
            <a:ext cx="666750" cy="676275"/>
          </a:xfrm>
          <a:prstGeom prst="rect">
            <a:avLst/>
          </a:prstGeom>
          <a:noFill/>
          <a:ln w="9525">
            <a:noFill/>
            <a:miter lim="800000"/>
            <a:headEnd/>
            <a:tailEnd/>
          </a:ln>
        </p:spPr>
      </p:pic>
      <p:sp>
        <p:nvSpPr>
          <p:cNvPr id="4" name="CasellaDiTesto 3"/>
          <p:cNvSpPr txBox="1"/>
          <p:nvPr/>
        </p:nvSpPr>
        <p:spPr>
          <a:xfrm>
            <a:off x="0" y="6468571"/>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pic>
        <p:nvPicPr>
          <p:cNvPr id="6" name="Picture 4">
            <a:extLst>
              <a:ext uri="{FF2B5EF4-FFF2-40B4-BE49-F238E27FC236}">
                <a16:creationId xmlns:a16="http://schemas.microsoft.com/office/drawing/2014/main" id="{7502FF18-9BF0-0D4F-BF4A-0BCAFB25026A}"/>
              </a:ext>
            </a:extLst>
          </p:cNvPr>
          <p:cNvPicPr>
            <a:picLocks noChangeAspect="1"/>
          </p:cNvPicPr>
          <p:nvPr/>
        </p:nvPicPr>
        <p:blipFill>
          <a:blip r:embed="rId5"/>
          <a:stretch>
            <a:fillRect/>
          </a:stretch>
        </p:blipFill>
        <p:spPr>
          <a:xfrm>
            <a:off x="3491880" y="1427013"/>
            <a:ext cx="2402215" cy="3019298"/>
          </a:xfrm>
          <a:prstGeom prst="rect">
            <a:avLst/>
          </a:prstGeom>
        </p:spPr>
      </p:pic>
      <p:sp>
        <p:nvSpPr>
          <p:cNvPr id="9" name="Titolo 1">
            <a:extLst>
              <a:ext uri="{FF2B5EF4-FFF2-40B4-BE49-F238E27FC236}">
                <a16:creationId xmlns:a16="http://schemas.microsoft.com/office/drawing/2014/main" id="{0CD9E679-3A92-8041-95D6-312BDFA72C65}"/>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Books</a:t>
            </a:r>
            <a:endParaRPr lang="en-US" dirty="0"/>
          </a:p>
        </p:txBody>
      </p:sp>
      <p:sp>
        <p:nvSpPr>
          <p:cNvPr id="10" name="Segnaposto contenuto 2">
            <a:extLst>
              <a:ext uri="{FF2B5EF4-FFF2-40B4-BE49-F238E27FC236}">
                <a16:creationId xmlns:a16="http://schemas.microsoft.com/office/drawing/2014/main" id="{C1E0009E-7418-B246-93E8-A603EE892429}"/>
              </a:ext>
            </a:extLst>
          </p:cNvPr>
          <p:cNvSpPr txBox="1">
            <a:spLocks/>
          </p:cNvSpPr>
          <p:nvPr/>
        </p:nvSpPr>
        <p:spPr>
          <a:xfrm>
            <a:off x="251520" y="4869160"/>
            <a:ext cx="8568951" cy="100811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a:t>https://elt.oup.com/catalogue/items/local/it/english_file_3rd_Dig_it/english_file_dig_third_edition_upper-Int/?cc=it&amp;selLanguage=it</a:t>
            </a:r>
            <a:endParaRPr lang="en-US" sz="2400" dirty="0"/>
          </a:p>
        </p:txBody>
      </p:sp>
    </p:spTree>
    <p:custDataLst>
      <p:tags r:id="rId1"/>
    </p:custDataLst>
    <p:extLst>
      <p:ext uri="{BB962C8B-B14F-4D97-AF65-F5344CB8AC3E}">
        <p14:creationId xmlns:p14="http://schemas.microsoft.com/office/powerpoint/2010/main" val="2561085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additive="base">
                                        <p:cTn id="7" dur="500" fill="hold"/>
                                        <p:tgtEl>
                                          <p:spTgt spid="23559"/>
                                        </p:tgtEl>
                                        <p:attrNameLst>
                                          <p:attrName>ppt_x</p:attrName>
                                        </p:attrNameLst>
                                      </p:cBhvr>
                                      <p:tavLst>
                                        <p:tav tm="0">
                                          <p:val>
                                            <p:strVal val="#ppt_x"/>
                                          </p:val>
                                        </p:tav>
                                        <p:tav tm="100000">
                                          <p:val>
                                            <p:strVal val="#ppt_x"/>
                                          </p:val>
                                        </p:tav>
                                      </p:tavLst>
                                    </p:anim>
                                    <p:anim calcmode="lin" valueType="num">
                                      <p:cBhvr additive="base">
                                        <p:cTn id="8" dur="500" fill="hold"/>
                                        <p:tgtEl>
                                          <p:spTgt spid="235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5815"/>
            <a:ext cx="8229600" cy="1143000"/>
          </a:xfrm>
        </p:spPr>
        <p:txBody>
          <a:bodyPr/>
          <a:lstStyle/>
          <a:p>
            <a:r>
              <a:rPr lang="en-US" dirty="0"/>
              <a:t>Some extra material and fun</a:t>
            </a:r>
          </a:p>
        </p:txBody>
      </p:sp>
      <p:sp>
        <p:nvSpPr>
          <p:cNvPr id="3" name="Segnaposto contenuto 2"/>
          <p:cNvSpPr>
            <a:spLocks noGrp="1"/>
          </p:cNvSpPr>
          <p:nvPr>
            <p:ph idx="1"/>
          </p:nvPr>
        </p:nvSpPr>
        <p:spPr>
          <a:xfrm>
            <a:off x="457200" y="1353964"/>
            <a:ext cx="8229600" cy="4525963"/>
          </a:xfrm>
        </p:spPr>
        <p:txBody>
          <a:bodyPr>
            <a:normAutofit/>
          </a:bodyPr>
          <a:lstStyle/>
          <a:p>
            <a:r>
              <a:rPr lang="en-US" dirty="0">
                <a:hlinkClick r:id="rId2"/>
              </a:rPr>
              <a:t>www.bbc.com</a:t>
            </a:r>
            <a:endParaRPr lang="en-US" dirty="0"/>
          </a:p>
          <a:p>
            <a:r>
              <a:rPr lang="en-US" dirty="0">
                <a:hlinkClick r:id="rId3"/>
              </a:rPr>
              <a:t>http://www.bbc.co.uk/learningenglish/</a:t>
            </a:r>
            <a:endParaRPr lang="en-US" dirty="0"/>
          </a:p>
          <a:p>
            <a:r>
              <a:rPr lang="en-US" dirty="0"/>
              <a:t>Lyricstraining.com </a:t>
            </a:r>
          </a:p>
          <a:p>
            <a:r>
              <a:rPr lang="en-US" dirty="0">
                <a:hlinkClick r:id="rId4"/>
              </a:rPr>
              <a:t>http://lyricstraining.com/play/adele/hello/HaJ3ymUsra#ibw</a:t>
            </a:r>
            <a:endParaRPr lang="en-US" dirty="0"/>
          </a:p>
          <a:p>
            <a:r>
              <a:rPr lang="it-IT" dirty="0"/>
              <a:t>TANDEM: an </a:t>
            </a:r>
            <a:r>
              <a:rPr lang="it-IT" dirty="0" err="1"/>
              <a:t>exchange</a:t>
            </a:r>
            <a:r>
              <a:rPr lang="it-IT" dirty="0"/>
              <a:t> </a:t>
            </a:r>
            <a:r>
              <a:rPr lang="it-IT" dirty="0" err="1"/>
              <a:t>between</a:t>
            </a:r>
            <a:r>
              <a:rPr lang="it-IT" dirty="0"/>
              <a:t> </a:t>
            </a:r>
            <a:r>
              <a:rPr lang="it-IT" dirty="0" err="1"/>
              <a:t>students</a:t>
            </a:r>
            <a:r>
              <a:rPr lang="it-IT" dirty="0"/>
              <a:t> of diverse </a:t>
            </a:r>
            <a:r>
              <a:rPr lang="it-IT" dirty="0" err="1"/>
              <a:t>languages</a:t>
            </a:r>
            <a:r>
              <a:rPr lang="it-IT" dirty="0"/>
              <a:t> and </a:t>
            </a:r>
            <a:r>
              <a:rPr lang="it-IT" dirty="0" err="1"/>
              <a:t>cultures</a:t>
            </a:r>
            <a:r>
              <a:rPr lang="it-IT" dirty="0"/>
              <a:t> (CLA)</a:t>
            </a:r>
          </a:p>
          <a:p>
            <a:r>
              <a:rPr lang="is-IS" dirty="0"/>
              <a:t>… and much more... </a:t>
            </a:r>
            <a:endParaRPr lang="en-US" dirty="0"/>
          </a:p>
          <a:p>
            <a:pPr>
              <a:buNone/>
            </a:pPr>
            <a:endParaRPr lang="en-US" dirty="0"/>
          </a:p>
        </p:txBody>
      </p:sp>
      <p:sp>
        <p:nvSpPr>
          <p:cNvPr id="5" name="CasellaDiTesto 4">
            <a:extLst>
              <a:ext uri="{FF2B5EF4-FFF2-40B4-BE49-F238E27FC236}">
                <a16:creationId xmlns:a16="http://schemas.microsoft.com/office/drawing/2014/main" id="{E2F18324-774B-7B4C-88DB-A64309679EA9}"/>
              </a:ext>
            </a:extLst>
          </p:cNvPr>
          <p:cNvSpPr txBox="1"/>
          <p:nvPr/>
        </p:nvSpPr>
        <p:spPr>
          <a:xfrm>
            <a:off x="31098" y="6170225"/>
            <a:ext cx="1403648" cy="276999"/>
          </a:xfrm>
          <a:prstGeom prst="rect">
            <a:avLst/>
          </a:prstGeom>
          <a:noFill/>
        </p:spPr>
        <p:txBody>
          <a:bodyPr wrap="square" rtlCol="0">
            <a:spAutoFit/>
          </a:bodyPr>
          <a:lstStyle/>
          <a:p>
            <a:r>
              <a:rPr lang="en-US" sz="1200" dirty="0" err="1">
                <a:latin typeface="Comic Sans MS" pitchFamily="66" charset="0"/>
              </a:rPr>
              <a:t>Luisanna</a:t>
            </a:r>
            <a:r>
              <a:rPr lang="en-US" sz="1200" dirty="0">
                <a:latin typeface="Comic Sans MS" pitchFamily="66" charset="0"/>
              </a:rPr>
              <a:t> </a:t>
            </a:r>
            <a:r>
              <a:rPr lang="en-US" sz="1200" dirty="0" err="1">
                <a:latin typeface="Comic Sans MS" pitchFamily="66" charset="0"/>
              </a:rPr>
              <a:t>Fodde</a:t>
            </a:r>
            <a:endParaRPr lang="en-US" sz="1200" dirty="0">
              <a:latin typeface="Comic Sans MS" pitchFamily="66"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7"/>
</p:tagLst>
</file>

<file path=ppt/tags/tag2.xml><?xml version="1.0" encoding="utf-8"?>
<p:tagLst xmlns:a="http://schemas.openxmlformats.org/drawingml/2006/main" xmlns:r="http://schemas.openxmlformats.org/officeDocument/2006/relationships" xmlns:p="http://schemas.openxmlformats.org/presentationml/2006/main">
  <p:tag name="TIMING" val="|1.7"/>
</p:tagLst>
</file>

<file path=ppt/tags/tag3.xml><?xml version="1.0" encoding="utf-8"?>
<p:tagLst xmlns:a="http://schemas.openxmlformats.org/drawingml/2006/main" xmlns:r="http://schemas.openxmlformats.org/officeDocument/2006/relationships" xmlns:p="http://schemas.openxmlformats.org/presentationml/2006/main">
  <p:tag name="TIMING" val="|1.7"/>
</p:tagLst>
</file>

<file path=ppt/tags/tag4.xml><?xml version="1.0" encoding="utf-8"?>
<p:tagLst xmlns:a="http://schemas.openxmlformats.org/drawingml/2006/main" xmlns:r="http://schemas.openxmlformats.org/officeDocument/2006/relationships" xmlns:p="http://schemas.openxmlformats.org/presentationml/2006/main">
  <p:tag name="TIMING" val="|1.7"/>
</p:tagLst>
</file>

<file path=ppt/tags/tag5.xml><?xml version="1.0" encoding="utf-8"?>
<p:tagLst xmlns:a="http://schemas.openxmlformats.org/drawingml/2006/main" xmlns:r="http://schemas.openxmlformats.org/officeDocument/2006/relationships" xmlns:p="http://schemas.openxmlformats.org/presentationml/2006/main">
  <p:tag name="TIMING" val="|1.7"/>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7417</TotalTime>
  <Words>2338</Words>
  <Application>Microsoft Macintosh PowerPoint</Application>
  <PresentationFormat>Presentazione su schermo (4:3)</PresentationFormat>
  <Paragraphs>206</Paragraphs>
  <Slides>24</Slides>
  <Notes>6</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24</vt:i4>
      </vt:variant>
    </vt:vector>
  </HeadingPairs>
  <TitlesOfParts>
    <vt:vector size="34" baseType="lpstr">
      <vt:lpstr>Arial</vt:lpstr>
      <vt:lpstr>Arial Black</vt:lpstr>
      <vt:lpstr>Book Antiqua</vt:lpstr>
      <vt:lpstr>Calibri</vt:lpstr>
      <vt:lpstr>canada-type-gibson</vt:lpstr>
      <vt:lpstr>Comic Sans MS</vt:lpstr>
      <vt:lpstr>inherit</vt:lpstr>
      <vt:lpstr>Times New Roman</vt:lpstr>
      <vt:lpstr>Wingdings</vt:lpstr>
      <vt:lpstr>Tema di Office</vt:lpstr>
      <vt:lpstr>FACOLTÀ DI STUDI UMANISTICI Lingue e Comunicazione Lingua Inglese 2</vt:lpstr>
      <vt:lpstr>Presentazione standard di PowerPoint</vt:lpstr>
      <vt:lpstr>Aim of the course … </vt:lpstr>
      <vt:lpstr>Presentazione standard di PowerPoint</vt:lpstr>
      <vt:lpstr>Presentazione standard di PowerPoint</vt:lpstr>
      <vt:lpstr>Presentazione standard di PowerPoint</vt:lpstr>
      <vt:lpstr>Presentazione standard di PowerPoint</vt:lpstr>
      <vt:lpstr>Presentazione standard di PowerPoint</vt:lpstr>
      <vt:lpstr>Some extra material and fun</vt:lpstr>
      <vt:lpstr>Some more interesting sites …</vt:lpstr>
      <vt:lpstr>Books</vt:lpstr>
      <vt:lpstr>Course Content</vt:lpstr>
      <vt:lpstr>More precisely, </vt:lpstr>
      <vt:lpstr>Objectives</vt:lpstr>
      <vt:lpstr>Methodology</vt:lpstr>
      <vt:lpstr>Assessment</vt:lpstr>
      <vt:lpstr>The written exam</vt:lpstr>
      <vt:lpstr>The oral exam</vt:lpstr>
      <vt:lpstr>Some more information</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FACOLTÀ DI STUDI UMANISTICI Lingua Inglese 2</dc:title>
  <dc:creator>Olga</dc:creator>
  <cp:lastModifiedBy>Luisanna Fodde</cp:lastModifiedBy>
  <cp:revision>131</cp:revision>
  <dcterms:created xsi:type="dcterms:W3CDTF">2015-09-26T15:35:39Z</dcterms:created>
  <dcterms:modified xsi:type="dcterms:W3CDTF">2021-03-02T16:21:30Z</dcterms:modified>
</cp:coreProperties>
</file>