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82" r:id="rId1"/>
  </p:sldMasterIdLst>
  <p:notesMasterIdLst>
    <p:notesMasterId r:id="rId19"/>
  </p:notesMasterIdLst>
  <p:handoutMasterIdLst>
    <p:handoutMasterId r:id="rId20"/>
  </p:handoutMasterIdLst>
  <p:sldIdLst>
    <p:sldId id="263" r:id="rId2"/>
    <p:sldId id="328" r:id="rId3"/>
    <p:sldId id="292" r:id="rId4"/>
    <p:sldId id="272" r:id="rId5"/>
    <p:sldId id="348" r:id="rId6"/>
    <p:sldId id="321" r:id="rId7"/>
    <p:sldId id="327" r:id="rId8"/>
    <p:sldId id="347" r:id="rId9"/>
    <p:sldId id="331" r:id="rId10"/>
    <p:sldId id="322" r:id="rId11"/>
    <p:sldId id="288" r:id="rId12"/>
    <p:sldId id="349" r:id="rId13"/>
    <p:sldId id="353" r:id="rId14"/>
    <p:sldId id="352" r:id="rId15"/>
    <p:sldId id="324" r:id="rId16"/>
    <p:sldId id="351" r:id="rId17"/>
    <p:sldId id="355" r:id="rId18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99"/>
    <a:srgbClr val="CC0099"/>
    <a:srgbClr val="005828"/>
    <a:srgbClr val="000000"/>
    <a:srgbClr val="33CC33"/>
    <a:srgbClr val="FFFF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94" autoAdjust="0"/>
    <p:restoredTop sz="95878" autoAdjust="0"/>
  </p:normalViewPr>
  <p:slideViewPr>
    <p:cSldViewPr>
      <p:cViewPr varScale="1">
        <p:scale>
          <a:sx n="137" d="100"/>
          <a:sy n="137" d="100"/>
        </p:scale>
        <p:origin x="720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2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GB"/>
              <a:t>Inglese 1999-2000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4350901-BEEC-486B-81E2-5E972DF13FE4}" type="slidenum">
              <a:rPr lang="en-GB" altLang="en-US"/>
              <a:pPr>
                <a:defRPr/>
              </a:pPr>
              <a:t>‹N›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3913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BCDB925-580E-4E7B-B269-5DB2CDA068E3}" type="slidenum">
              <a:rPr lang="it-IT" altLang="en-US"/>
              <a:pPr>
                <a:defRPr/>
              </a:pPr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8271529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018997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120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4581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EB958D-9ECB-499C-A7D2-74F25093986F}" type="slidenum">
              <a:rPr lang="it-IT" altLang="en-US" smtClean="0"/>
              <a:pPr>
                <a:spcBef>
                  <a:spcPct val="0"/>
                </a:spcBef>
              </a:pPr>
              <a:t>10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9343556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6629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89BB82-D4F7-4FE0-B0C0-8CAB4AAB7CCE}" type="slidenum">
              <a:rPr lang="it-IT" altLang="en-US" smtClean="0"/>
              <a:pPr>
                <a:spcBef>
                  <a:spcPct val="0"/>
                </a:spcBef>
              </a:pPr>
              <a:t>11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452167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8677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AB66F5-5B81-48DA-A966-DBF037CCC4D3}" type="slidenum">
              <a:rPr lang="it-IT" altLang="en-US" smtClean="0"/>
              <a:pPr>
                <a:spcBef>
                  <a:spcPct val="0"/>
                </a:spcBef>
              </a:pPr>
              <a:t>12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2026893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3252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8677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EAB66F5-5B81-48DA-A966-DBF037CCC4D3}" type="slidenum">
              <a:rPr lang="it-IT" altLang="en-US" smtClean="0"/>
              <a:pPr>
                <a:spcBef>
                  <a:spcPct val="0"/>
                </a:spcBef>
              </a:pPr>
              <a:t>13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8177761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6144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30725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AF5E70F-39EA-4B68-8A19-1B965C62A86F}" type="slidenum">
              <a:rPr lang="it-IT" altLang="en-US" smtClean="0"/>
              <a:pPr>
                <a:spcBef>
                  <a:spcPct val="0"/>
                </a:spcBef>
              </a:pPr>
              <a:t>14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937579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632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32773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AABCFCA-0829-4457-82BD-5D01004982AE}" type="slidenum">
              <a:rPr lang="it-IT" altLang="en-US" smtClean="0"/>
              <a:pPr>
                <a:spcBef>
                  <a:spcPct val="0"/>
                </a:spcBef>
              </a:pPr>
              <a:t>15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864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305742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43220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3548488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22710377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0180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6389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AD7CF18-FDC2-4ECC-8C41-CE2E1131B848}" type="slidenum">
              <a:rPr lang="it-IT" altLang="en-US" smtClean="0"/>
              <a:pPr>
                <a:spcBef>
                  <a:spcPct val="0"/>
                </a:spcBef>
              </a:pPr>
              <a:t>6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33376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2228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18437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CB6243-16C7-4110-B703-54E5D02F78D8}" type="slidenum">
              <a:rPr lang="it-IT" altLang="en-US" smtClean="0"/>
              <a:pPr>
                <a:spcBef>
                  <a:spcPct val="0"/>
                </a:spcBef>
              </a:pPr>
              <a:t>7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7461053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2228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0485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9379C6-9920-48E0-99D4-20527F6BAE28}" type="slidenum">
              <a:rPr lang="it-IT" altLang="en-US" smtClean="0"/>
              <a:pPr>
                <a:spcBef>
                  <a:spcPct val="0"/>
                </a:spcBef>
              </a:pPr>
              <a:t>8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662753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/>
          </a:p>
        </p:txBody>
      </p:sp>
      <p:sp>
        <p:nvSpPr>
          <p:cNvPr id="51204" name="Segnaposto intestazion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Inglese 1999-2000</a:t>
            </a:r>
          </a:p>
        </p:txBody>
      </p:sp>
      <p:sp>
        <p:nvSpPr>
          <p:cNvPr id="22533" name="Segnaposto numero diapositiva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72864B-7D15-46DD-91DE-FBA101D64919}" type="slidenum">
              <a:rPr lang="it-IT" altLang="en-US" smtClean="0"/>
              <a:pPr>
                <a:spcBef>
                  <a:spcPct val="0"/>
                </a:spcBef>
              </a:pPr>
              <a:t>9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71309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954C1-113F-4C16-A4E9-F3481B183726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01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F7C1F-8F32-44D6-A9C2-D3C0C45BE0A5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11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6436D-0816-4569-8C0D-F47CF1A7B5F2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195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90DE5-A449-4D8F-8313-9A6189A04460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534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5E757-AEFB-469C-A08F-62B3CFEA2A74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923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8FE66-55D8-4C00-A9AB-647A5DA46ADC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80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313F6-D96E-49CC-9706-1A62B9BC4F80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027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CF8F-0062-46BE-876A-BEF69DFCEF61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785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7F6AA-870D-4DFE-B6FA-97ED3D7391F1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247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958D-B426-4ADB-86A9-28ED6F5F0F71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83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830F1-7169-42F3-BDD5-51BE599EDF4F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79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Inglese 1999-2000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051479-13D9-40DD-B47F-9858595E47D9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yricstraining.com/play/10492/david_guetta_sia/titaniu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lyricstraining.com/play/10492/david_guetta_sia/titaniu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hyperlink" Target="http://people.unica.it/luisannafodde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3250" cy="1143000"/>
          </a:xfrm>
        </p:spPr>
        <p:txBody>
          <a:bodyPr/>
          <a:lstStyle/>
          <a:p>
            <a:pPr eaLnBrk="1" hangingPunct="1"/>
            <a:r>
              <a:rPr lang="it-IT" altLang="it-IT" b="1">
                <a:solidFill>
                  <a:srgbClr val="0070C0"/>
                </a:solidFill>
              </a:rPr>
              <a:t>Facoltà di Scienze Umanistiche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3492500" y="1268413"/>
            <a:ext cx="5275263" cy="3600450"/>
          </a:xfrm>
          <a:solidFill>
            <a:srgbClr val="FFFFFF"/>
          </a:solidFill>
          <a:ln>
            <a:solidFill>
              <a:srgbClr val="FFFFFF"/>
            </a:solidFill>
          </a:ln>
        </p:spPr>
        <p:txBody>
          <a:bodyPr/>
          <a:lstStyle/>
          <a:p>
            <a:pPr algn="ctr" eaLnBrk="1" hangingPunct="1">
              <a:buFont typeface="Monotype Sorts"/>
              <a:buNone/>
              <a:defRPr/>
            </a:pPr>
            <a:r>
              <a:rPr lang="it-IT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CdL</a:t>
            </a:r>
            <a:r>
              <a:rPr lang="it-IT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Lingua e Comunicazione</a:t>
            </a:r>
          </a:p>
          <a:p>
            <a:pPr algn="ctr" eaLnBrk="1" hangingPunct="1">
              <a:buFont typeface="Monotype Sorts"/>
              <a:buNone/>
              <a:defRPr/>
            </a:pPr>
            <a:r>
              <a:rPr lang="it-IT" dirty="0">
                <a:solidFill>
                  <a:srgbClr val="0070C0"/>
                </a:solidFill>
              </a:rPr>
              <a:t>Welcome</a:t>
            </a:r>
          </a:p>
          <a:p>
            <a:pPr eaLnBrk="1" hangingPunct="1">
              <a:buFont typeface="Monotype Sorts"/>
              <a:buNone/>
              <a:defRPr/>
            </a:pPr>
            <a:r>
              <a:rPr lang="it-IT" dirty="0">
                <a:solidFill>
                  <a:srgbClr val="33CC33"/>
                </a:solidFill>
              </a:rPr>
              <a:t>	</a:t>
            </a:r>
            <a:r>
              <a:rPr lang="it-IT" dirty="0" err="1">
                <a:solidFill>
                  <a:srgbClr val="33CC33"/>
                </a:solidFill>
              </a:rPr>
              <a:t>Bienvenus</a:t>
            </a:r>
            <a:r>
              <a:rPr lang="it-IT" dirty="0">
                <a:solidFill>
                  <a:srgbClr val="FFFF00"/>
                </a:solidFill>
              </a:rPr>
              <a:t>	</a:t>
            </a:r>
            <a:r>
              <a:rPr lang="it-IT" dirty="0" err="1">
                <a:solidFill>
                  <a:srgbClr val="FF0000"/>
                </a:solidFill>
              </a:rPr>
              <a:t>Wilkommen</a:t>
            </a:r>
            <a:endParaRPr lang="it-IT" dirty="0">
              <a:solidFill>
                <a:srgbClr val="FF0000"/>
              </a:solidFill>
            </a:endParaRPr>
          </a:p>
          <a:p>
            <a:pPr eaLnBrk="1" hangingPunct="1">
              <a:buFont typeface="Monotype Sorts"/>
              <a:buNone/>
              <a:defRPr/>
            </a:pPr>
            <a:r>
              <a:rPr lang="it-IT" dirty="0">
                <a:solidFill>
                  <a:srgbClr val="FFC000"/>
                </a:solidFill>
              </a:rPr>
              <a:t>		</a:t>
            </a:r>
            <a:r>
              <a:rPr lang="it-IT" dirty="0" err="1">
                <a:solidFill>
                  <a:srgbClr val="FFC000"/>
                </a:solidFill>
              </a:rPr>
              <a:t>Bienvenidos</a:t>
            </a:r>
            <a:r>
              <a:rPr lang="it-IT" dirty="0">
                <a:solidFill>
                  <a:srgbClr val="FFC000"/>
                </a:solidFill>
              </a:rPr>
              <a:t>                             </a:t>
            </a:r>
          </a:p>
          <a:p>
            <a:pPr eaLnBrk="1" hangingPunct="1">
              <a:buFont typeface="Monotype Sorts"/>
              <a:buNone/>
              <a:defRPr/>
            </a:pPr>
            <a:r>
              <a:rPr lang="it-IT" dirty="0">
                <a:solidFill>
                  <a:srgbClr val="FFFF00"/>
                </a:solidFill>
              </a:rPr>
              <a:t>     </a:t>
            </a:r>
            <a:r>
              <a:rPr lang="it-IT" sz="3600" dirty="0">
                <a:solidFill>
                  <a:srgbClr val="33CC33"/>
                </a:solidFill>
              </a:rPr>
              <a:t>Benvenuti </a:t>
            </a:r>
            <a:r>
              <a:rPr lang="it-IT" dirty="0">
                <a:solidFill>
                  <a:srgbClr val="33CC33"/>
                </a:solidFill>
              </a:rPr>
              <a:t>  </a:t>
            </a:r>
            <a:r>
              <a:rPr lang="it-IT" dirty="0">
                <a:solidFill>
                  <a:srgbClr val="FFFFFF"/>
                </a:solidFill>
              </a:rPr>
              <a:t>    </a:t>
            </a:r>
            <a:r>
              <a:rPr lang="it-IT" dirty="0" err="1">
                <a:solidFill>
                  <a:srgbClr val="000000"/>
                </a:solidFill>
              </a:rPr>
              <a:t>Benibenius</a:t>
            </a:r>
            <a:endParaRPr lang="it-IT" dirty="0">
              <a:solidFill>
                <a:srgbClr val="000000"/>
              </a:solidFill>
            </a:endParaRPr>
          </a:p>
        </p:txBody>
      </p:sp>
      <p:pic>
        <p:nvPicPr>
          <p:cNvPr id="4100" name="Picture 4" descr="univlo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381000"/>
            <a:ext cx="666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Castedd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4313" y="5527675"/>
            <a:ext cx="3886200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CasellaDiTesto 6"/>
          <p:cNvSpPr txBox="1">
            <a:spLocks noChangeArrowheads="1"/>
          </p:cNvSpPr>
          <p:nvPr/>
        </p:nvSpPr>
        <p:spPr bwMode="auto">
          <a:xfrm>
            <a:off x="6011863" y="5026025"/>
            <a:ext cx="266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Monotype Sorts"/>
              <a:buNone/>
            </a:pPr>
            <a:r>
              <a:rPr lang="it-IT" altLang="it-IT" sz="2000" b="1" dirty="0" err="1">
                <a:latin typeface="Times New Roman" panose="02020603050405020304" pitchFamily="18" charset="0"/>
              </a:rPr>
              <a:t>a.a</a:t>
            </a:r>
            <a:r>
              <a:rPr lang="it-IT" altLang="it-IT" sz="2000" b="1" dirty="0">
                <a:latin typeface="Times New Roman" panose="02020603050405020304" pitchFamily="18" charset="0"/>
              </a:rPr>
              <a:t>. 2019/2020</a:t>
            </a:r>
          </a:p>
        </p:txBody>
      </p:sp>
      <p:pic>
        <p:nvPicPr>
          <p:cNvPr id="4104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01368"/>
            <a:ext cx="2722563" cy="185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 result for Language of advertis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44824"/>
            <a:ext cx="292417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80400" cy="696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LE CERTIFICAZIONI 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906463"/>
            <a:ext cx="8642350" cy="5951537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buFont typeface="Monotype Sorts"/>
              <a:buNone/>
            </a:pPr>
            <a:endParaRPr lang="it-IT" altLang="it-IT" sz="3600" dirty="0"/>
          </a:p>
          <a:p>
            <a:pPr algn="ctr" eaLnBrk="1" hangingPunct="1">
              <a:buFont typeface="Monotype Sorts"/>
              <a:buNone/>
            </a:pPr>
            <a:r>
              <a:rPr lang="it-IT" altLang="it-IT" sz="3600" dirty="0"/>
              <a:t>CAMBRIDGE ESOL, IELTS, TOEFL </a:t>
            </a:r>
          </a:p>
          <a:p>
            <a:pPr algn="ctr" eaLnBrk="1" hangingPunct="1">
              <a:buFont typeface="Monotype Sorts"/>
              <a:buNone/>
            </a:pPr>
            <a:r>
              <a:rPr lang="it-IT" altLang="it-IT" sz="3600" dirty="0"/>
              <a:t>+CLA (frequenza + profitto)</a:t>
            </a:r>
          </a:p>
          <a:p>
            <a:pPr algn="ctr" eaLnBrk="1" hangingPunct="1">
              <a:buFont typeface="Monotype Sorts"/>
              <a:buNone/>
            </a:pPr>
            <a:endParaRPr lang="it-IT" altLang="it-IT" sz="2800" b="1" dirty="0">
              <a:solidFill>
                <a:srgbClr val="FF0000"/>
              </a:solidFill>
            </a:endParaRPr>
          </a:p>
          <a:p>
            <a:pPr algn="ctr" eaLnBrk="1" hangingPunct="1">
              <a:buFont typeface="Monotype Sorts"/>
              <a:buNone/>
            </a:pPr>
            <a:endParaRPr lang="it-IT" altLang="it-IT" sz="2800" b="1" dirty="0">
              <a:solidFill>
                <a:srgbClr val="FF0000"/>
              </a:solidFill>
            </a:endParaRPr>
          </a:p>
          <a:p>
            <a:pPr algn="ctr" eaLnBrk="1" hangingPunct="1">
              <a:buFont typeface="Monotype Sorts"/>
              <a:buNone/>
            </a:pPr>
            <a:r>
              <a:rPr lang="it-IT" altLang="it-IT" sz="2800" dirty="0">
                <a:solidFill>
                  <a:srgbClr val="FF0000"/>
                </a:solidFill>
              </a:rPr>
              <a:t>Cfr. Documento sulle certificazioni pubblicato sul sito</a:t>
            </a:r>
          </a:p>
          <a:p>
            <a:pPr eaLnBrk="1" hangingPunct="1">
              <a:buFont typeface="Monotype Sorts"/>
              <a:buNone/>
            </a:pPr>
            <a:endParaRPr lang="it-IT" altLang="it-IT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L’Esame INGLESE (parte 1)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196975"/>
            <a:ext cx="8748712" cy="3529013"/>
          </a:xfrm>
          <a:solidFill>
            <a:srgbClr val="FFFFFF"/>
          </a:solidFill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  <a:defRPr/>
            </a:pPr>
            <a:r>
              <a:rPr lang="it-IT" sz="2800" dirty="0"/>
              <a:t>La prima parte della prova orale 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GB" altLang="it-IT" sz="2800" dirty="0" err="1">
                <a:solidFill>
                  <a:srgbClr val="000066"/>
                </a:solidFill>
              </a:rPr>
              <a:t>Lettura</a:t>
            </a:r>
            <a:r>
              <a:rPr lang="en-GB" altLang="it-IT" sz="2800" dirty="0">
                <a:solidFill>
                  <a:srgbClr val="000066"/>
                </a:solidFill>
              </a:rPr>
              <a:t> e </a:t>
            </a:r>
            <a:r>
              <a:rPr lang="en-GB" altLang="it-IT" sz="2800" dirty="0" err="1">
                <a:solidFill>
                  <a:srgbClr val="000066"/>
                </a:solidFill>
              </a:rPr>
              <a:t>commento</a:t>
            </a:r>
            <a:r>
              <a:rPr lang="en-GB" altLang="it-IT" sz="2800" dirty="0">
                <a:solidFill>
                  <a:srgbClr val="000066"/>
                </a:solidFill>
              </a:rPr>
              <a:t> in </a:t>
            </a:r>
            <a:r>
              <a:rPr lang="en-GB" altLang="it-IT" sz="2800" dirty="0" err="1">
                <a:solidFill>
                  <a:srgbClr val="000066"/>
                </a:solidFill>
              </a:rPr>
              <a:t>inglese</a:t>
            </a:r>
            <a:r>
              <a:rPr lang="en-GB" altLang="it-IT" sz="2800" dirty="0">
                <a:solidFill>
                  <a:srgbClr val="000066"/>
                </a:solidFill>
              </a:rPr>
              <a:t> di un </a:t>
            </a:r>
            <a:r>
              <a:rPr lang="en-GB" altLang="it-IT" sz="2800" dirty="0" err="1">
                <a:solidFill>
                  <a:srgbClr val="000066"/>
                </a:solidFill>
              </a:rPr>
              <a:t>articolo</a:t>
            </a:r>
            <a:r>
              <a:rPr lang="en-GB" altLang="it-IT" sz="2800" dirty="0">
                <a:solidFill>
                  <a:srgbClr val="000066"/>
                </a:solidFill>
              </a:rPr>
              <a:t> di </a:t>
            </a:r>
            <a:r>
              <a:rPr lang="en-GB" altLang="it-IT" sz="2800" dirty="0" err="1">
                <a:solidFill>
                  <a:srgbClr val="000066"/>
                </a:solidFill>
              </a:rPr>
              <a:t>almeno</a:t>
            </a:r>
            <a:r>
              <a:rPr lang="en-GB" altLang="it-IT" sz="2800" dirty="0">
                <a:solidFill>
                  <a:srgbClr val="000066"/>
                </a:solidFill>
              </a:rPr>
              <a:t> 1000 parole. </a:t>
            </a:r>
            <a:r>
              <a:rPr lang="en-GB" altLang="it-IT" sz="2800" dirty="0" err="1">
                <a:solidFill>
                  <a:srgbClr val="000066"/>
                </a:solidFill>
              </a:rPr>
              <a:t>L’articolo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deve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essere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pubblicato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negli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ultimi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sei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mesi</a:t>
            </a:r>
            <a:r>
              <a:rPr lang="en-GB" altLang="it-IT" sz="2800" dirty="0">
                <a:solidFill>
                  <a:srgbClr val="000066"/>
                </a:solidFill>
              </a:rPr>
              <a:t> (</a:t>
            </a:r>
            <a:r>
              <a:rPr lang="en-GB" altLang="it-IT" sz="2800" dirty="0" err="1">
                <a:solidFill>
                  <a:srgbClr val="000066"/>
                </a:solidFill>
              </a:rPr>
              <a:t>rispetto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alla</a:t>
            </a:r>
            <a:r>
              <a:rPr lang="en-GB" altLang="it-IT" sz="2800" dirty="0">
                <a:solidFill>
                  <a:srgbClr val="000066"/>
                </a:solidFill>
              </a:rPr>
              <a:t> data </a:t>
            </a:r>
            <a:r>
              <a:rPr lang="en-GB" altLang="it-IT" sz="2800" dirty="0" err="1">
                <a:solidFill>
                  <a:srgbClr val="000066"/>
                </a:solidFill>
              </a:rPr>
              <a:t>dell’esame</a:t>
            </a:r>
            <a:r>
              <a:rPr lang="en-GB" altLang="it-IT" sz="2800" dirty="0">
                <a:solidFill>
                  <a:srgbClr val="000066"/>
                </a:solidFill>
              </a:rPr>
              <a:t>) e </a:t>
            </a:r>
            <a:r>
              <a:rPr lang="en-GB" altLang="it-IT" sz="2800" dirty="0" err="1">
                <a:solidFill>
                  <a:srgbClr val="000066"/>
                </a:solidFill>
              </a:rPr>
              <a:t>tratto</a:t>
            </a:r>
            <a:r>
              <a:rPr lang="en-GB" altLang="it-IT" sz="2800" dirty="0">
                <a:solidFill>
                  <a:srgbClr val="000066"/>
                </a:solidFill>
              </a:rPr>
              <a:t> da </a:t>
            </a:r>
            <a:r>
              <a:rPr lang="en-GB" altLang="it-IT" sz="2800" dirty="0" err="1">
                <a:solidFill>
                  <a:srgbClr val="000066"/>
                </a:solidFill>
              </a:rPr>
              <a:t>uno</a:t>
            </a:r>
            <a:r>
              <a:rPr lang="en-GB" altLang="it-IT" sz="2800" dirty="0">
                <a:solidFill>
                  <a:srgbClr val="FF0000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dei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seguenti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giornali</a:t>
            </a:r>
            <a:r>
              <a:rPr lang="en-GB" altLang="it-IT" sz="2800" dirty="0">
                <a:solidFill>
                  <a:srgbClr val="000066"/>
                </a:solidFill>
              </a:rPr>
              <a:t>: </a:t>
            </a:r>
            <a:r>
              <a:rPr lang="en-GB" altLang="it-IT" sz="2800" i="1" dirty="0">
                <a:solidFill>
                  <a:srgbClr val="000066"/>
                </a:solidFill>
              </a:rPr>
              <a:t>Newsweek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Time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National Geographic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Life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The Economist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The International Herald Tribune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The Times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The Guardian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The Telegraph</a:t>
            </a:r>
            <a:r>
              <a:rPr lang="en-GB" altLang="it-IT" sz="2800" dirty="0">
                <a:solidFill>
                  <a:srgbClr val="000066"/>
                </a:solidFill>
              </a:rPr>
              <a:t>, </a:t>
            </a:r>
            <a:r>
              <a:rPr lang="en-GB" altLang="it-IT" sz="2800" i="1" dirty="0">
                <a:solidFill>
                  <a:srgbClr val="000066"/>
                </a:solidFill>
              </a:rPr>
              <a:t>The Independent</a:t>
            </a:r>
            <a:r>
              <a:rPr lang="en-GB" altLang="it-IT" sz="2800" dirty="0">
                <a:solidFill>
                  <a:srgbClr val="000066"/>
                </a:solidFill>
              </a:rPr>
              <a:t> (</a:t>
            </a:r>
            <a:r>
              <a:rPr lang="en-GB" altLang="it-IT" sz="2800" dirty="0" err="1">
                <a:solidFill>
                  <a:srgbClr val="000066"/>
                </a:solidFill>
              </a:rPr>
              <a:t>consegnare</a:t>
            </a:r>
            <a:r>
              <a:rPr lang="en-GB" altLang="it-IT" sz="2800" dirty="0">
                <a:solidFill>
                  <a:srgbClr val="000066"/>
                </a:solidFill>
              </a:rPr>
              <a:t> 2 </a:t>
            </a:r>
            <a:r>
              <a:rPr lang="en-GB" altLang="it-IT" sz="2800" dirty="0" err="1">
                <a:solidFill>
                  <a:srgbClr val="000066"/>
                </a:solidFill>
              </a:rPr>
              <a:t>copie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alla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commissione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esame</a:t>
            </a:r>
            <a:r>
              <a:rPr lang="en-GB" altLang="it-IT" sz="2800" dirty="0">
                <a:solidFill>
                  <a:srgbClr val="000066"/>
                </a:solidFill>
              </a:rPr>
              <a:t> al </a:t>
            </a:r>
            <a:r>
              <a:rPr lang="en-GB" altLang="it-IT" sz="2800" dirty="0" err="1">
                <a:solidFill>
                  <a:srgbClr val="000066"/>
                </a:solidFill>
              </a:rPr>
              <a:t>momento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della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prova</a:t>
            </a:r>
            <a:r>
              <a:rPr lang="en-GB" altLang="it-IT" sz="2800" dirty="0">
                <a:solidFill>
                  <a:srgbClr val="000066"/>
                </a:solidFill>
              </a:rPr>
              <a:t>);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GB" altLang="it-IT" sz="2800" dirty="0">
              <a:solidFill>
                <a:srgbClr val="000000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GB" altLang="it-IT" sz="2800" dirty="0" err="1">
                <a:solidFill>
                  <a:srgbClr val="000066"/>
                </a:solidFill>
              </a:rPr>
              <a:t>Colloquio</a:t>
            </a:r>
            <a:r>
              <a:rPr lang="en-GB" altLang="it-IT" sz="2800" dirty="0">
                <a:solidFill>
                  <a:srgbClr val="000066"/>
                </a:solidFill>
              </a:rPr>
              <a:t> in lingua </a:t>
            </a:r>
            <a:r>
              <a:rPr lang="en-GB" altLang="it-IT" sz="2800" dirty="0" err="1">
                <a:solidFill>
                  <a:srgbClr val="000066"/>
                </a:solidFill>
              </a:rPr>
              <a:t>inglese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sulla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teoria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linguistica</a:t>
            </a:r>
            <a:endParaRPr lang="en-GB" altLang="it-IT" sz="2800" dirty="0">
              <a:solidFill>
                <a:srgbClr val="000066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defRPr/>
            </a:pPr>
            <a:r>
              <a:rPr lang="en-GB" altLang="it-IT" sz="2800" dirty="0">
                <a:solidFill>
                  <a:srgbClr val="000066"/>
                </a:solidFill>
              </a:rPr>
              <a:t> (PRE-EX)</a:t>
            </a:r>
            <a:endParaRPr lang="en-GB" altLang="it-IT" sz="2800" dirty="0">
              <a:solidFill>
                <a:srgbClr val="000000"/>
              </a:solidFill>
            </a:endParaRPr>
          </a:p>
          <a:p>
            <a:pPr marL="0" indent="0" algn="just" eaLnBrk="1" hangingPunct="1">
              <a:buFont typeface="Arial" panose="020B0604020202020204" pitchFamily="34" charset="0"/>
              <a:buNone/>
              <a:defRPr/>
            </a:pPr>
            <a:endParaRPr lang="it-IT" sz="2800" dirty="0"/>
          </a:p>
          <a:p>
            <a:pPr algn="just" eaLnBrk="1" hangingPunct="1">
              <a:buFont typeface="Arial" panose="020B0604020202020204" pitchFamily="34" charset="0"/>
              <a:buNone/>
              <a:defRPr/>
            </a:pP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L’Esame INGLESE parte 2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48712" cy="2808287"/>
          </a:xfrm>
          <a:solidFill>
            <a:srgbClr val="FFFFFF"/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GB" altLang="it-IT" sz="2800" dirty="0" err="1">
                <a:solidFill>
                  <a:srgbClr val="000066"/>
                </a:solidFill>
              </a:rPr>
              <a:t>Analisi</a:t>
            </a:r>
            <a:r>
              <a:rPr lang="en-GB" altLang="it-IT" sz="2800" dirty="0">
                <a:solidFill>
                  <a:srgbClr val="000066"/>
                </a:solidFill>
              </a:rPr>
              <a:t> di 2 </a:t>
            </a:r>
            <a:r>
              <a:rPr lang="en-GB" altLang="it-IT" sz="2800" dirty="0" err="1">
                <a:solidFill>
                  <a:srgbClr val="000066"/>
                </a:solidFill>
              </a:rPr>
              <a:t>pubblicità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tratte</a:t>
            </a:r>
            <a:r>
              <a:rPr lang="en-GB" altLang="it-IT" sz="2800" dirty="0">
                <a:solidFill>
                  <a:srgbClr val="000066"/>
                </a:solidFill>
              </a:rPr>
              <a:t> da </a:t>
            </a:r>
            <a:r>
              <a:rPr lang="en-GB" altLang="it-IT" sz="2800" dirty="0" err="1">
                <a:solidFill>
                  <a:srgbClr val="000066"/>
                </a:solidFill>
              </a:rPr>
              <a:t>riviste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anglosassoni</a:t>
            </a:r>
            <a:r>
              <a:rPr lang="en-GB" altLang="it-IT" sz="2800" dirty="0">
                <a:solidFill>
                  <a:srgbClr val="000066"/>
                </a:solidFill>
              </a:rPr>
              <a:t> con </a:t>
            </a:r>
            <a:r>
              <a:rPr lang="en-GB" altLang="it-IT" sz="2800" dirty="0" err="1">
                <a:solidFill>
                  <a:srgbClr val="000066"/>
                </a:solidFill>
              </a:rPr>
              <a:t>testo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scritto</a:t>
            </a:r>
            <a:r>
              <a:rPr lang="en-GB" altLang="it-IT" sz="2800" dirty="0">
                <a:solidFill>
                  <a:srgbClr val="000066"/>
                </a:solidFill>
              </a:rPr>
              <a:t> in </a:t>
            </a:r>
            <a:r>
              <a:rPr lang="en-GB" altLang="it-IT" sz="2800" dirty="0" err="1">
                <a:solidFill>
                  <a:srgbClr val="000066"/>
                </a:solidFill>
              </a:rPr>
              <a:t>inglese</a:t>
            </a:r>
            <a:r>
              <a:rPr lang="en-GB" altLang="it-IT" sz="2800" dirty="0">
                <a:solidFill>
                  <a:srgbClr val="000066"/>
                </a:solidFill>
              </a:rPr>
              <a:t> (non solo </a:t>
            </a:r>
            <a:r>
              <a:rPr lang="en-GB" altLang="it-IT" sz="2800" dirty="0" err="1">
                <a:solidFill>
                  <a:srgbClr val="000066"/>
                </a:solidFill>
              </a:rPr>
              <a:t>immagini</a:t>
            </a:r>
            <a:r>
              <a:rPr lang="en-GB" altLang="it-IT" sz="2800" dirty="0">
                <a:solidFill>
                  <a:srgbClr val="000066"/>
                </a:solidFill>
              </a:rPr>
              <a:t>/slogan/</a:t>
            </a:r>
            <a:r>
              <a:rPr lang="en-GB" altLang="it-IT" sz="2800" dirty="0" err="1">
                <a:solidFill>
                  <a:srgbClr val="000066"/>
                </a:solidFill>
              </a:rPr>
              <a:t>titoli</a:t>
            </a:r>
            <a:r>
              <a:rPr lang="en-GB" altLang="it-IT" sz="2800" dirty="0">
                <a:solidFill>
                  <a:srgbClr val="000066"/>
                </a:solidFill>
              </a:rPr>
              <a:t>/) </a:t>
            </a:r>
            <a:r>
              <a:rPr lang="en-GB" altLang="it-IT" sz="2800" dirty="0" err="1">
                <a:solidFill>
                  <a:srgbClr val="000066"/>
                </a:solidFill>
              </a:rPr>
              <a:t>che</a:t>
            </a:r>
            <a:r>
              <a:rPr lang="en-GB" altLang="it-IT" sz="2800" dirty="0">
                <a:solidFill>
                  <a:srgbClr val="000066"/>
                </a:solidFill>
              </a:rPr>
              <a:t> non </a:t>
            </a:r>
            <a:r>
              <a:rPr lang="en-GB" altLang="it-IT" sz="2800" dirty="0" err="1">
                <a:solidFill>
                  <a:srgbClr val="000066"/>
                </a:solidFill>
              </a:rPr>
              <a:t>siano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quelle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trattate</a:t>
            </a:r>
            <a:r>
              <a:rPr lang="en-GB" altLang="it-IT" sz="2800" dirty="0">
                <a:solidFill>
                  <a:srgbClr val="000066"/>
                </a:solidFill>
              </a:rPr>
              <a:t> in </a:t>
            </a:r>
            <a:r>
              <a:rPr lang="en-GB" altLang="it-IT" sz="2800" dirty="0" err="1">
                <a:solidFill>
                  <a:srgbClr val="000066"/>
                </a:solidFill>
              </a:rPr>
              <a:t>classe</a:t>
            </a:r>
            <a:r>
              <a:rPr lang="en-GB" altLang="it-IT" sz="2800" dirty="0">
                <a:solidFill>
                  <a:srgbClr val="000066"/>
                </a:solidFill>
              </a:rPr>
              <a:t> o </a:t>
            </a:r>
            <a:r>
              <a:rPr lang="en-GB" altLang="it-IT" sz="2800" dirty="0" err="1">
                <a:solidFill>
                  <a:srgbClr val="000066"/>
                </a:solidFill>
              </a:rPr>
              <a:t>nei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testi</a:t>
            </a:r>
            <a:r>
              <a:rPr lang="en-GB" altLang="it-IT" sz="2800" dirty="0">
                <a:solidFill>
                  <a:srgbClr val="000066"/>
                </a:solidFill>
              </a:rPr>
              <a:t> in </a:t>
            </a:r>
            <a:r>
              <a:rPr lang="en-GB" altLang="it-IT" sz="2800" dirty="0" err="1">
                <a:solidFill>
                  <a:srgbClr val="000066"/>
                </a:solidFill>
              </a:rPr>
              <a:t>programma</a:t>
            </a:r>
            <a:r>
              <a:rPr lang="en-GB" altLang="it-IT" sz="2800" dirty="0">
                <a:solidFill>
                  <a:srgbClr val="000066"/>
                </a:solidFill>
              </a:rPr>
              <a:t> (</a:t>
            </a:r>
            <a:r>
              <a:rPr lang="en-GB" altLang="it-IT" sz="2800" dirty="0" err="1">
                <a:solidFill>
                  <a:srgbClr val="000066"/>
                </a:solidFill>
              </a:rPr>
              <a:t>consegnare</a:t>
            </a:r>
            <a:r>
              <a:rPr lang="en-GB" altLang="it-IT" sz="2800" dirty="0">
                <a:solidFill>
                  <a:srgbClr val="000066"/>
                </a:solidFill>
              </a:rPr>
              <a:t> 2 </a:t>
            </a:r>
            <a:r>
              <a:rPr lang="en-GB" altLang="it-IT" sz="2800" dirty="0" err="1">
                <a:solidFill>
                  <a:srgbClr val="000066"/>
                </a:solidFill>
              </a:rPr>
              <a:t>copie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alla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commissione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esame</a:t>
            </a:r>
            <a:r>
              <a:rPr lang="en-GB" altLang="it-IT" sz="2800" dirty="0">
                <a:solidFill>
                  <a:srgbClr val="000066"/>
                </a:solidFill>
              </a:rPr>
              <a:t> al </a:t>
            </a:r>
            <a:r>
              <a:rPr lang="en-GB" altLang="it-IT" sz="2800" dirty="0" err="1">
                <a:solidFill>
                  <a:srgbClr val="000066"/>
                </a:solidFill>
              </a:rPr>
              <a:t>momento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della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prova</a:t>
            </a:r>
            <a:r>
              <a:rPr lang="en-GB" altLang="it-IT" sz="2800" dirty="0">
                <a:solidFill>
                  <a:srgbClr val="000066"/>
                </a:solidFill>
              </a:rPr>
              <a:t>);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GB" altLang="it-IT" sz="2800" dirty="0" err="1">
                <a:solidFill>
                  <a:srgbClr val="000066"/>
                </a:solidFill>
              </a:rPr>
              <a:t>Colloquio</a:t>
            </a:r>
            <a:r>
              <a:rPr lang="en-GB" altLang="it-IT" sz="2800" dirty="0">
                <a:solidFill>
                  <a:srgbClr val="000066"/>
                </a:solidFill>
              </a:rPr>
              <a:t> in lingua </a:t>
            </a:r>
            <a:r>
              <a:rPr lang="en-GB" altLang="it-IT" sz="2800" dirty="0" err="1">
                <a:solidFill>
                  <a:srgbClr val="000066"/>
                </a:solidFill>
              </a:rPr>
              <a:t>inglese</a:t>
            </a:r>
            <a:r>
              <a:rPr lang="en-GB" altLang="it-IT" sz="2800" dirty="0">
                <a:solidFill>
                  <a:srgbClr val="000066"/>
                </a:solidFill>
              </a:rPr>
              <a:t> sui </a:t>
            </a:r>
            <a:r>
              <a:rPr lang="en-GB" altLang="it-IT" sz="2800" dirty="0" err="1">
                <a:solidFill>
                  <a:srgbClr val="000066"/>
                </a:solidFill>
              </a:rPr>
              <a:t>temi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affrontati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nell'ambito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delle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lezioni</a:t>
            </a:r>
            <a:r>
              <a:rPr lang="en-GB" altLang="it-IT" sz="2800" dirty="0">
                <a:solidFill>
                  <a:srgbClr val="000066"/>
                </a:solidFill>
              </a:rPr>
              <a:t>  </a:t>
            </a:r>
            <a:r>
              <a:rPr lang="en-GB" altLang="it-IT" sz="2800" dirty="0" err="1">
                <a:solidFill>
                  <a:srgbClr val="000066"/>
                </a:solidFill>
              </a:rPr>
              <a:t>sull’analisi</a:t>
            </a:r>
            <a:r>
              <a:rPr lang="en-GB" altLang="it-IT" sz="2800" dirty="0">
                <a:solidFill>
                  <a:srgbClr val="000066"/>
                </a:solidFill>
              </a:rPr>
              <a:t> del </a:t>
            </a:r>
            <a:r>
              <a:rPr lang="en-GB" altLang="it-IT" sz="2800" dirty="0" err="1">
                <a:solidFill>
                  <a:srgbClr val="000066"/>
                </a:solidFill>
              </a:rPr>
              <a:t>discorso</a:t>
            </a:r>
            <a:r>
              <a:rPr lang="en-GB" altLang="it-IT" sz="2800" dirty="0">
                <a:solidFill>
                  <a:srgbClr val="000066"/>
                </a:solidFill>
              </a:rPr>
              <a:t> e </a:t>
            </a:r>
            <a:r>
              <a:rPr lang="en-GB" altLang="it-IT" sz="2800" dirty="0" err="1">
                <a:solidFill>
                  <a:srgbClr val="000066"/>
                </a:solidFill>
              </a:rPr>
              <a:t>sul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linguaggio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pubblicitario</a:t>
            </a:r>
            <a:r>
              <a:rPr lang="en-GB" altLang="it-IT" sz="2800" dirty="0">
                <a:solidFill>
                  <a:srgbClr val="000066"/>
                </a:solidFill>
              </a:rPr>
              <a:t>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800" dirty="0"/>
              <a:t>The final mark will take into consideration the results of both the practical and the theoretical part.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800" b="1" dirty="0">
                <a:solidFill>
                  <a:schemeClr val="tx2"/>
                </a:solidFill>
              </a:rPr>
              <a:t>GLI STUDENTI CHE HANNO SUPERATO LA PRIMA PARTE DURANTE IL PRE-ESAME DOVRANNO IN OGNI CASO PRESENTARE UN ARTICOLO DA COMMENTARE.</a:t>
            </a:r>
            <a:endParaRPr lang="it-IT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7772400" cy="1143000"/>
          </a:xfrm>
        </p:spPr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</a:rPr>
              <a:t>L’Esame INGLESE parte 2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748712" cy="2808287"/>
          </a:xfrm>
          <a:solidFill>
            <a:srgbClr val="FFFFFF"/>
          </a:solidFill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n-GB" altLang="it-IT" sz="2800" dirty="0">
                <a:solidFill>
                  <a:srgbClr val="000066"/>
                </a:solidFill>
              </a:rPr>
              <a:t>Durante le </a:t>
            </a:r>
            <a:r>
              <a:rPr lang="en-GB" altLang="it-IT" sz="2800" dirty="0" err="1">
                <a:solidFill>
                  <a:srgbClr val="000066"/>
                </a:solidFill>
              </a:rPr>
              <a:t>ultime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lezioni</a:t>
            </a:r>
            <a:r>
              <a:rPr lang="en-GB" altLang="it-IT" sz="2800" dirty="0">
                <a:solidFill>
                  <a:srgbClr val="000066"/>
                </a:solidFill>
              </a:rPr>
              <a:t> del </a:t>
            </a:r>
            <a:r>
              <a:rPr lang="en-GB" altLang="it-IT" sz="2800" dirty="0" err="1">
                <a:solidFill>
                  <a:srgbClr val="000066"/>
                </a:solidFill>
              </a:rPr>
              <a:t>corso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gli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studenti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potranno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anche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presentare</a:t>
            </a:r>
            <a:r>
              <a:rPr lang="en-GB" altLang="it-IT" sz="2800" dirty="0">
                <a:solidFill>
                  <a:srgbClr val="000066"/>
                </a:solidFill>
              </a:rPr>
              <a:t> in </a:t>
            </a:r>
            <a:r>
              <a:rPr lang="en-GB" altLang="it-IT" sz="2800" dirty="0" err="1">
                <a:solidFill>
                  <a:srgbClr val="000066"/>
                </a:solidFill>
              </a:rPr>
              <a:t>classe</a:t>
            </a:r>
            <a:r>
              <a:rPr lang="en-GB" altLang="it-IT" sz="2800" dirty="0">
                <a:solidFill>
                  <a:srgbClr val="000066"/>
                </a:solidFill>
              </a:rPr>
              <a:t> le </a:t>
            </a:r>
            <a:r>
              <a:rPr lang="en-GB" altLang="it-IT" sz="2800" dirty="0" err="1">
                <a:solidFill>
                  <a:srgbClr val="000066"/>
                </a:solidFill>
              </a:rPr>
              <a:t>loro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pubblicità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prescelte</a:t>
            </a:r>
            <a:r>
              <a:rPr lang="en-GB" altLang="it-IT" sz="2800" dirty="0">
                <a:solidFill>
                  <a:srgbClr val="000066"/>
                </a:solidFill>
              </a:rPr>
              <a:t> in </a:t>
            </a:r>
            <a:r>
              <a:rPr lang="en-GB" altLang="it-IT" sz="2800" dirty="0" err="1">
                <a:solidFill>
                  <a:srgbClr val="000066"/>
                </a:solidFill>
              </a:rPr>
              <a:t>aula</a:t>
            </a:r>
            <a:r>
              <a:rPr lang="en-GB" altLang="it-IT" sz="2800" dirty="0">
                <a:solidFill>
                  <a:srgbClr val="000066"/>
                </a:solidFill>
              </a:rPr>
              <a:t> di </a:t>
            </a:r>
            <a:r>
              <a:rPr lang="en-GB" altLang="it-IT" sz="2800" dirty="0" err="1">
                <a:solidFill>
                  <a:srgbClr val="000066"/>
                </a:solidFill>
              </a:rPr>
              <a:t>fronte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colleghi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che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avranno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modo</a:t>
            </a:r>
            <a:r>
              <a:rPr lang="en-GB" altLang="it-IT" sz="2800" dirty="0">
                <a:solidFill>
                  <a:srgbClr val="000066"/>
                </a:solidFill>
              </a:rPr>
              <a:t> di dare </a:t>
            </a:r>
            <a:r>
              <a:rPr lang="en-GB" altLang="it-IT" sz="2800" dirty="0" err="1">
                <a:solidFill>
                  <a:srgbClr val="000066"/>
                </a:solidFill>
              </a:rPr>
              <a:t>il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loro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voto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alla</a:t>
            </a:r>
            <a:r>
              <a:rPr lang="en-GB" altLang="it-IT" sz="2800" dirty="0">
                <a:solidFill>
                  <a:srgbClr val="000066"/>
                </a:solidFill>
              </a:rPr>
              <a:t> </a:t>
            </a:r>
            <a:r>
              <a:rPr lang="en-GB" altLang="it-IT" sz="2800" dirty="0" err="1">
                <a:solidFill>
                  <a:srgbClr val="000066"/>
                </a:solidFill>
              </a:rPr>
              <a:t>presentazione</a:t>
            </a:r>
            <a:r>
              <a:rPr lang="en-GB" altLang="it-IT" sz="2800" dirty="0">
                <a:solidFill>
                  <a:srgbClr val="000066"/>
                </a:solidFill>
              </a:rPr>
              <a:t>.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n-GB" altLang="it-IT" sz="2800" dirty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en-GB" altLang="it-IT" sz="2800" dirty="0">
              <a:solidFill>
                <a:srgbClr val="000066"/>
              </a:solidFill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n-GB" altLang="it-IT" sz="2800" dirty="0">
                <a:solidFill>
                  <a:srgbClr val="000066"/>
                </a:solidFill>
              </a:rPr>
              <a:t>IN QUESTO CASO, DURANTE LA PROVA ORALE GLI STUDENTI VERRANNO SOTTOPOSTI SOLO ALLA PRESENTAZIONE DELL’ARTICOLO E ALLA INTERROGAZIONE SULLA PARTE TEORICA (NEL CASO NON ABBIANO SOSTENUTO IL PRE-ESAME)</a:t>
            </a:r>
          </a:p>
        </p:txBody>
      </p:sp>
    </p:spTree>
    <p:extLst>
      <p:ext uri="{BB962C8B-B14F-4D97-AF65-F5344CB8AC3E}">
        <p14:creationId xmlns:p14="http://schemas.microsoft.com/office/powerpoint/2010/main" val="74356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429625" cy="692150"/>
          </a:xfrm>
        </p:spPr>
        <p:txBody>
          <a:bodyPr/>
          <a:lstStyle/>
          <a:p>
            <a:pPr eaLnBrk="1" hangingPunct="1"/>
            <a:r>
              <a:rPr lang="it-IT" altLang="it-IT" sz="2400" b="1">
                <a:solidFill>
                  <a:srgbClr val="7030A0"/>
                </a:solidFill>
              </a:rPr>
              <a:t>Libri di testo e materiale didattico</a:t>
            </a:r>
            <a:br>
              <a:rPr lang="it-IT" altLang="it-IT" sz="2400" b="1">
                <a:solidFill>
                  <a:srgbClr val="7030A0"/>
                </a:solidFill>
              </a:rPr>
            </a:br>
            <a:endParaRPr lang="it-IT" altLang="it-IT" sz="2400">
              <a:solidFill>
                <a:schemeClr val="bg1"/>
              </a:solidFill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0" y="333375"/>
            <a:ext cx="9144000" cy="6408738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b="1" dirty="0"/>
              <a:t>INGLESE parte 1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2400" dirty="0" err="1"/>
              <a:t>Testi</a:t>
            </a:r>
            <a:r>
              <a:rPr lang="en-US" sz="2400" dirty="0"/>
              <a:t> di </a:t>
            </a:r>
            <a:r>
              <a:rPr lang="en-US" sz="2400" dirty="0" err="1"/>
              <a:t>Riferimento</a:t>
            </a:r>
            <a:r>
              <a:rPr lang="en-US" sz="2400" dirty="0"/>
              <a:t>: </a:t>
            </a:r>
          </a:p>
          <a:p>
            <a:pPr>
              <a:spcBef>
                <a:spcPts val="0"/>
              </a:spcBef>
              <a:defRPr/>
            </a:pPr>
            <a:r>
              <a:rPr lang="en-US" sz="2400" dirty="0"/>
              <a:t>Crystal D. </a:t>
            </a:r>
            <a:r>
              <a:rPr lang="en-US" sz="2400" i="1" dirty="0"/>
              <a:t>The Cambridge </a:t>
            </a:r>
            <a:r>
              <a:rPr lang="en-US" sz="2400" i="1" dirty="0" err="1"/>
              <a:t>Enciclopedia</a:t>
            </a:r>
            <a:r>
              <a:rPr lang="en-US" sz="2400" i="1" dirty="0"/>
              <a:t> of the English Language</a:t>
            </a:r>
            <a:r>
              <a:rPr lang="en-US" sz="2400" dirty="0"/>
              <a:t> (Chapters 14-15-16; 17-18) (CUP 1995). </a:t>
            </a:r>
          </a:p>
          <a:p>
            <a:pPr>
              <a:spcBef>
                <a:spcPts val="0"/>
              </a:spcBef>
              <a:defRPr/>
            </a:pPr>
            <a:r>
              <a:rPr lang="it-IT" sz="2400" dirty="0"/>
              <a:t>L. Pinnavaia, </a:t>
            </a:r>
            <a:r>
              <a:rPr lang="it-IT" sz="2400" i="1" dirty="0"/>
              <a:t>Introduzione alla Linguistica Inglese</a:t>
            </a:r>
            <a:r>
              <a:rPr lang="it-IT" sz="2400" dirty="0"/>
              <a:t>, Roma: Carocci 2015 (nuova edizione) (Estratti);</a:t>
            </a:r>
          </a:p>
          <a:p>
            <a:pPr>
              <a:spcBef>
                <a:spcPts val="0"/>
              </a:spcBef>
              <a:defRPr/>
            </a:pPr>
            <a:r>
              <a:rPr lang="it-IT" sz="2400" dirty="0"/>
              <a:t>G. Nelson. </a:t>
            </a:r>
            <a:r>
              <a:rPr lang="it-IT" sz="2400" i="1" dirty="0"/>
              <a:t>English an </a:t>
            </a:r>
            <a:r>
              <a:rPr lang="it-IT" sz="2400" i="1" dirty="0" err="1"/>
              <a:t>Essential</a:t>
            </a:r>
            <a:r>
              <a:rPr lang="it-IT" sz="2400" i="1" dirty="0"/>
              <a:t> </a:t>
            </a:r>
            <a:r>
              <a:rPr lang="it-IT" sz="2400" i="1" dirty="0" err="1"/>
              <a:t>Grammar</a:t>
            </a:r>
            <a:r>
              <a:rPr lang="it-IT" sz="2400" dirty="0"/>
              <a:t>. </a:t>
            </a:r>
            <a:r>
              <a:rPr lang="en-US" sz="2400" dirty="0"/>
              <a:t>London: Routledge 2011 (2nd edition) (</a:t>
            </a:r>
            <a:r>
              <a:rPr lang="en-US" sz="2400" dirty="0" err="1"/>
              <a:t>Estratti</a:t>
            </a:r>
            <a:r>
              <a:rPr lang="en-US" sz="2400" dirty="0"/>
              <a:t>);</a:t>
            </a:r>
            <a:endParaRPr lang="it-IT" sz="240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t-IT" sz="2400" dirty="0"/>
              <a:t>Slide/dispense fornite dal docente.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t-IT" sz="2400" b="1" dirty="0"/>
              <a:t>INGLESE parte 2</a:t>
            </a:r>
          </a:p>
          <a:p>
            <a:pPr>
              <a:defRPr/>
            </a:pPr>
            <a:r>
              <a:rPr lang="en-US" sz="2400" dirty="0"/>
              <a:t>Cook Guy, The Language of Advertising. ROUTLEDGE 2001.</a:t>
            </a:r>
            <a:br>
              <a:rPr lang="en-US" sz="2400" dirty="0"/>
            </a:br>
            <a:r>
              <a:rPr lang="en-US" sz="2400" dirty="0"/>
              <a:t>G. N. Leech. A Linguistic Study of Advertising in Great Britain. London: Longman 1966 (</a:t>
            </a:r>
            <a:r>
              <a:rPr lang="en-US" sz="2400" dirty="0" err="1"/>
              <a:t>Estratti</a:t>
            </a:r>
            <a:r>
              <a:rPr lang="en-US" sz="2400" dirty="0"/>
              <a:t>).</a:t>
            </a:r>
            <a:br>
              <a:rPr lang="en-US" sz="2400" dirty="0"/>
            </a:br>
            <a:r>
              <a:rPr lang="it-IT" sz="2400" dirty="0"/>
              <a:t>Slide/dispense fornite dal docente. </a:t>
            </a:r>
            <a:r>
              <a:rPr lang="en-US" sz="2400" dirty="0"/>
              <a:t>Other materials will be provided during the lessons.</a:t>
            </a:r>
            <a:endParaRPr lang="it-IT" sz="2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it-IT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137525" cy="1143000"/>
          </a:xfrm>
        </p:spPr>
        <p:txBody>
          <a:bodyPr/>
          <a:lstStyle/>
          <a:p>
            <a:pPr eaLnBrk="1" hangingPunct="1"/>
            <a:r>
              <a:rPr lang="it-IT" altLang="it-IT" sz="4000"/>
              <a:t>Esercitazioni  in aula e laboratorio</a:t>
            </a:r>
            <a:br>
              <a:rPr lang="it-IT" altLang="it-IT" sz="4000"/>
            </a:br>
            <a:endParaRPr lang="it-IT" altLang="it-IT" sz="400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952500"/>
            <a:ext cx="8858250" cy="5905500"/>
          </a:xfrm>
          <a:solidFill>
            <a:srgbClr val="FFFFFF"/>
          </a:solidFill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3400" b="1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it-IT" sz="3400" b="1" dirty="0"/>
              <a:t> </a:t>
            </a:r>
            <a:r>
              <a:rPr lang="it-IT" sz="3400" dirty="0"/>
              <a:t>English File Intermediate (Oxford </a:t>
            </a:r>
            <a:r>
              <a:rPr lang="it-IT" sz="3400" dirty="0" err="1"/>
              <a:t>University</a:t>
            </a:r>
            <a:r>
              <a:rPr lang="it-IT" sz="3400" dirty="0"/>
              <a:t> Press).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3400" b="1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it-IT" sz="4000" b="1" dirty="0"/>
              <a:t>LISTENING, GRAMMAR, VOCABULARY, USE OF ENGLISH, WORD FORMATION.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4000" b="1" u="sng" dirty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it-IT" sz="4000" b="1" u="sng" dirty="0"/>
              <a:t>WE TEST THE LEVEL NOT THE BOOK!!!!!!!!!!!!!!!!!!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2800" dirty="0">
              <a:solidFill>
                <a:schemeClr val="bg2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4000" dirty="0">
                <a:solidFill>
                  <a:srgbClr val="FF0000"/>
                </a:solidFill>
              </a:rPr>
              <a:t>Strategie di ascolto e comprensione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4000" dirty="0">
                <a:solidFill>
                  <a:srgbClr val="FF0000"/>
                </a:solidFill>
              </a:rPr>
              <a:t>La prova orale: parlare di sé, dei propri passatempi, delle proprie prospettive future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it-IT" sz="4000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it-IT" sz="4000" dirty="0">
                <a:solidFill>
                  <a:srgbClr val="FF0000"/>
                </a:solidFill>
              </a:rPr>
              <a:t>Presentazione argomenti specifici della parte teorica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Monotype Sorts"/>
              <a:buNone/>
              <a:defRPr/>
            </a:pPr>
            <a:endParaRPr lang="it-IT" sz="4000" dirty="0">
              <a:solidFill>
                <a:srgbClr val="FF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it-IT" sz="4000" dirty="0">
                <a:solidFill>
                  <a:srgbClr val="FF0000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13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1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13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>
          <a:xfrm>
            <a:off x="420688" y="5557"/>
            <a:ext cx="8229600" cy="1143000"/>
          </a:xfrm>
        </p:spPr>
        <p:txBody>
          <a:bodyPr/>
          <a:lstStyle/>
          <a:p>
            <a:r>
              <a:rPr lang="en-US" altLang="it-IT" dirty="0"/>
              <a:t>LA FREQUENZA ALLE LEZIONI</a:t>
            </a:r>
            <a:br>
              <a:rPr lang="en-US" altLang="it-IT" dirty="0"/>
            </a:br>
            <a:endParaRPr lang="en-US" altLang="it-IT" dirty="0"/>
          </a:p>
        </p:txBody>
      </p:sp>
      <p:sp>
        <p:nvSpPr>
          <p:cNvPr id="348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it-IT" altLang="it-IT">
              <a:hlinkClick r:id="rId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it-IT"/>
          </a:p>
        </p:txBody>
      </p:sp>
      <p:sp>
        <p:nvSpPr>
          <p:cNvPr id="34820" name="Rectangle 3"/>
          <p:cNvSpPr txBox="1">
            <a:spLocks noChangeArrowheads="1"/>
          </p:cNvSpPr>
          <p:nvPr/>
        </p:nvSpPr>
        <p:spPr bwMode="auto">
          <a:xfrm>
            <a:off x="100212" y="577057"/>
            <a:ext cx="9073132" cy="6044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99"/>
                </a:solidFill>
              </a:rPr>
              <a:t>Le </a:t>
            </a:r>
            <a:r>
              <a:rPr lang="en-GB" altLang="it-IT" sz="2400" dirty="0" err="1">
                <a:solidFill>
                  <a:srgbClr val="000099"/>
                </a:solidFill>
              </a:rPr>
              <a:t>lezioni</a:t>
            </a:r>
            <a:r>
              <a:rPr lang="en-GB" altLang="it-IT" sz="2400" dirty="0">
                <a:solidFill>
                  <a:srgbClr val="000099"/>
                </a:solidFill>
              </a:rPr>
              <a:t> con la </a:t>
            </a:r>
            <a:r>
              <a:rPr lang="en-GB" altLang="it-IT" sz="2400" dirty="0" err="1">
                <a:solidFill>
                  <a:srgbClr val="000099"/>
                </a:solidFill>
              </a:rPr>
              <a:t>sottoscritta</a:t>
            </a:r>
            <a:r>
              <a:rPr lang="en-GB" altLang="it-IT" sz="2400" dirty="0">
                <a:solidFill>
                  <a:srgbClr val="000099"/>
                </a:solidFill>
              </a:rPr>
              <a:t> e le </a:t>
            </a:r>
            <a:r>
              <a:rPr lang="en-GB" altLang="it-IT" sz="2400" dirty="0" err="1">
                <a:solidFill>
                  <a:srgbClr val="000099"/>
                </a:solidFill>
              </a:rPr>
              <a:t>esercitazioni</a:t>
            </a:r>
            <a:r>
              <a:rPr lang="en-GB" altLang="it-IT" sz="2400" dirty="0">
                <a:solidFill>
                  <a:srgbClr val="000099"/>
                </a:solidFill>
              </a:rPr>
              <a:t> con </a:t>
            </a:r>
            <a:r>
              <a:rPr lang="en-GB" altLang="it-IT" sz="2400" dirty="0" err="1">
                <a:solidFill>
                  <a:srgbClr val="000099"/>
                </a:solidFill>
              </a:rPr>
              <a:t>i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docenti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madrelingua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saranno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monitorate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attraverso</a:t>
            </a:r>
            <a:r>
              <a:rPr lang="en-GB" altLang="it-IT" sz="2400" dirty="0">
                <a:solidFill>
                  <a:srgbClr val="000099"/>
                </a:solidFill>
              </a:rPr>
              <a:t> la </a:t>
            </a:r>
            <a:r>
              <a:rPr lang="en-GB" altLang="it-IT" sz="2400" dirty="0" err="1">
                <a:solidFill>
                  <a:srgbClr val="000099"/>
                </a:solidFill>
              </a:rPr>
              <a:t>raccolta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firme</a:t>
            </a:r>
            <a:r>
              <a:rPr lang="en-GB" altLang="it-IT" sz="2400" dirty="0">
                <a:solidFill>
                  <a:srgbClr val="000099"/>
                </a:solidFill>
              </a:rPr>
              <a:t>, a </a:t>
            </a:r>
            <a:r>
              <a:rPr lang="en-GB" altLang="it-IT" sz="2400" dirty="0" err="1">
                <a:solidFill>
                  <a:srgbClr val="000099"/>
                </a:solidFill>
              </a:rPr>
              <a:t>partire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dalla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seconda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lezione</a:t>
            </a:r>
            <a:r>
              <a:rPr lang="en-GB" altLang="it-IT" sz="24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 err="1">
                <a:solidFill>
                  <a:srgbClr val="000099"/>
                </a:solidFill>
              </a:rPr>
              <a:t>Questo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consentirà</a:t>
            </a:r>
            <a:r>
              <a:rPr lang="en-GB" altLang="it-IT" sz="2400" dirty="0">
                <a:solidFill>
                  <a:srgbClr val="000099"/>
                </a:solidFill>
              </a:rPr>
              <a:t>  a </a:t>
            </a:r>
            <a:r>
              <a:rPr lang="en-GB" altLang="it-IT" sz="2400" dirty="0" err="1">
                <a:solidFill>
                  <a:srgbClr val="000099"/>
                </a:solidFill>
              </a:rPr>
              <a:t>coloro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che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avranno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b="1" dirty="0" err="1">
                <a:solidFill>
                  <a:srgbClr val="000099"/>
                </a:solidFill>
              </a:rPr>
              <a:t>una</a:t>
            </a:r>
            <a:r>
              <a:rPr lang="en-GB" altLang="it-IT" sz="2400" b="1" dirty="0">
                <a:solidFill>
                  <a:srgbClr val="000099"/>
                </a:solidFill>
              </a:rPr>
              <a:t> </a:t>
            </a:r>
            <a:r>
              <a:rPr lang="en-GB" altLang="it-IT" sz="2400" b="1" dirty="0" err="1">
                <a:solidFill>
                  <a:srgbClr val="000099"/>
                </a:solidFill>
              </a:rPr>
              <a:t>buona</a:t>
            </a:r>
            <a:r>
              <a:rPr lang="en-GB" altLang="it-IT" sz="2400" b="1" dirty="0">
                <a:solidFill>
                  <a:srgbClr val="000099"/>
                </a:solidFill>
              </a:rPr>
              <a:t> </a:t>
            </a:r>
            <a:r>
              <a:rPr lang="en-GB" altLang="it-IT" sz="2400" b="1" dirty="0" err="1">
                <a:solidFill>
                  <a:srgbClr val="000099"/>
                </a:solidFill>
              </a:rPr>
              <a:t>percentuale</a:t>
            </a:r>
            <a:r>
              <a:rPr lang="en-GB" altLang="it-IT" sz="2400" b="1" dirty="0">
                <a:solidFill>
                  <a:srgbClr val="000099"/>
                </a:solidFill>
              </a:rPr>
              <a:t> di </a:t>
            </a:r>
            <a:r>
              <a:rPr lang="en-GB" altLang="it-IT" sz="2400" b="1" dirty="0" err="1">
                <a:solidFill>
                  <a:srgbClr val="000099"/>
                </a:solidFill>
              </a:rPr>
              <a:t>presenze</a:t>
            </a:r>
            <a:r>
              <a:rPr lang="en-GB" altLang="it-IT" sz="2400" b="1" dirty="0">
                <a:solidFill>
                  <a:srgbClr val="000099"/>
                </a:solidFill>
              </a:rPr>
              <a:t> (80%)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poter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usufruire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b="1" dirty="0" err="1">
                <a:solidFill>
                  <a:srgbClr val="000099"/>
                </a:solidFill>
              </a:rPr>
              <a:t>alcune</a:t>
            </a:r>
            <a:r>
              <a:rPr lang="en-GB" altLang="it-IT" sz="2400" b="1" dirty="0">
                <a:solidFill>
                  <a:srgbClr val="000099"/>
                </a:solidFill>
              </a:rPr>
              <a:t> </a:t>
            </a:r>
            <a:r>
              <a:rPr lang="en-GB" altLang="it-IT" sz="2400" b="1" dirty="0" err="1">
                <a:solidFill>
                  <a:srgbClr val="000099"/>
                </a:solidFill>
              </a:rPr>
              <a:t>opportunità</a:t>
            </a:r>
            <a:r>
              <a:rPr lang="en-GB" altLang="it-IT" sz="24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it-IT" sz="2400" u="sng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u="sng" dirty="0"/>
              <a:t>PER LE ESERCITAZIONI</a:t>
            </a:r>
            <a:r>
              <a:rPr lang="en-GB" altLang="it-IT" sz="2400" dirty="0"/>
              <a:t>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 err="1">
                <a:solidFill>
                  <a:srgbClr val="000099"/>
                </a:solidFill>
              </a:rPr>
              <a:t>Possibilità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svolgere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una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prova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scritta</a:t>
            </a:r>
            <a:r>
              <a:rPr lang="en-GB" altLang="it-IT" sz="2400" dirty="0">
                <a:solidFill>
                  <a:srgbClr val="000099"/>
                </a:solidFill>
              </a:rPr>
              <a:t> ESONERANTE!!!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>
                <a:solidFill>
                  <a:srgbClr val="000099"/>
                </a:solidFill>
              </a:rPr>
              <a:t>PERIODO: </a:t>
            </a:r>
            <a:r>
              <a:rPr lang="en-GB" altLang="it-IT" sz="2400" dirty="0" err="1">
                <a:solidFill>
                  <a:srgbClr val="000099"/>
                </a:solidFill>
              </a:rPr>
              <a:t>tra</a:t>
            </a:r>
            <a:r>
              <a:rPr lang="en-GB" altLang="it-IT" sz="2400" dirty="0">
                <a:solidFill>
                  <a:srgbClr val="000099"/>
                </a:solidFill>
              </a:rPr>
              <a:t> la fine di </a:t>
            </a:r>
            <a:r>
              <a:rPr lang="en-GB" altLang="it-IT" sz="2400" dirty="0" err="1">
                <a:solidFill>
                  <a:srgbClr val="000099"/>
                </a:solidFill>
              </a:rPr>
              <a:t>gennaio</a:t>
            </a:r>
            <a:r>
              <a:rPr lang="en-GB" altLang="it-IT" sz="2400" dirty="0">
                <a:solidFill>
                  <a:srgbClr val="000099"/>
                </a:solidFill>
              </a:rPr>
              <a:t> e </a:t>
            </a:r>
            <a:r>
              <a:rPr lang="en-GB" altLang="it-IT" sz="2400" dirty="0" err="1">
                <a:solidFill>
                  <a:srgbClr val="000099"/>
                </a:solidFill>
              </a:rPr>
              <a:t>l’inizio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febbraio</a:t>
            </a:r>
            <a:endParaRPr lang="en-GB" altLang="it-IT" sz="2400" dirty="0">
              <a:solidFill>
                <a:srgbClr val="000099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u="sng" dirty="0"/>
              <a:t>PER LE LEZIONI</a:t>
            </a:r>
            <a:r>
              <a:rPr lang="en-GB" altLang="it-IT" sz="2400" dirty="0">
                <a:solidFill>
                  <a:srgbClr val="000099"/>
                </a:solidFill>
              </a:rPr>
              <a:t>: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 err="1">
                <a:solidFill>
                  <a:srgbClr val="000099"/>
                </a:solidFill>
              </a:rPr>
              <a:t>Possibilità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sostenere</a:t>
            </a:r>
            <a:r>
              <a:rPr lang="en-GB" altLang="it-IT" sz="2400" dirty="0">
                <a:solidFill>
                  <a:srgbClr val="000099"/>
                </a:solidFill>
              </a:rPr>
              <a:t> la </a:t>
            </a:r>
            <a:r>
              <a:rPr lang="en-GB" altLang="it-IT" sz="2400" dirty="0" err="1">
                <a:solidFill>
                  <a:srgbClr val="000099"/>
                </a:solidFill>
              </a:rPr>
              <a:t>prova</a:t>
            </a:r>
            <a:r>
              <a:rPr lang="en-GB" altLang="it-IT" sz="2400" dirty="0">
                <a:solidFill>
                  <a:srgbClr val="000099"/>
                </a:solidFill>
              </a:rPr>
              <a:t> SCRITTA ESONERANTE di </a:t>
            </a:r>
            <a:r>
              <a:rPr lang="en-GB" altLang="it-IT" sz="2400" dirty="0" err="1">
                <a:solidFill>
                  <a:srgbClr val="000099"/>
                </a:solidFill>
              </a:rPr>
              <a:t>teoria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linguistica</a:t>
            </a:r>
            <a:r>
              <a:rPr lang="en-GB" altLang="it-IT" sz="2400" dirty="0">
                <a:solidFill>
                  <a:srgbClr val="000099"/>
                </a:solidFill>
              </a:rPr>
              <a:t> A DICEMBRE/GENNAIO.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GB" altLang="it-IT" sz="2400" dirty="0" err="1">
                <a:solidFill>
                  <a:srgbClr val="000099"/>
                </a:solidFill>
              </a:rPr>
              <a:t>Possibilità</a:t>
            </a:r>
            <a:r>
              <a:rPr lang="en-GB" altLang="it-IT" sz="2400" dirty="0">
                <a:solidFill>
                  <a:srgbClr val="000099"/>
                </a:solidFill>
              </a:rPr>
              <a:t> di </a:t>
            </a:r>
            <a:r>
              <a:rPr lang="en-GB" altLang="it-IT" sz="2400" dirty="0" err="1">
                <a:solidFill>
                  <a:srgbClr val="000099"/>
                </a:solidFill>
              </a:rPr>
              <a:t>presentare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una</a:t>
            </a:r>
            <a:r>
              <a:rPr lang="en-GB" altLang="it-IT" sz="2400" dirty="0">
                <a:solidFill>
                  <a:srgbClr val="000099"/>
                </a:solidFill>
              </a:rPr>
              <a:t> o </a:t>
            </a:r>
            <a:r>
              <a:rPr lang="en-GB" altLang="it-IT" sz="2400" dirty="0" err="1">
                <a:solidFill>
                  <a:srgbClr val="000099"/>
                </a:solidFill>
              </a:rPr>
              <a:t>entrambi</a:t>
            </a:r>
            <a:r>
              <a:rPr lang="en-GB" altLang="it-IT" sz="2400" dirty="0">
                <a:solidFill>
                  <a:srgbClr val="000099"/>
                </a:solidFill>
              </a:rPr>
              <a:t> le </a:t>
            </a:r>
            <a:r>
              <a:rPr lang="en-GB" altLang="it-IT" sz="2400" dirty="0" err="1">
                <a:solidFill>
                  <a:srgbClr val="000099"/>
                </a:solidFill>
              </a:rPr>
              <a:t>pubblicità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prescelte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durante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il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corso</a:t>
            </a:r>
            <a:r>
              <a:rPr lang="en-GB" altLang="it-IT" sz="2400" dirty="0">
                <a:solidFill>
                  <a:srgbClr val="000099"/>
                </a:solidFill>
              </a:rPr>
              <a:t> </a:t>
            </a:r>
            <a:r>
              <a:rPr lang="en-GB" altLang="it-IT" sz="2400" dirty="0" err="1">
                <a:solidFill>
                  <a:srgbClr val="000099"/>
                </a:solidFill>
              </a:rPr>
              <a:t>semestrale</a:t>
            </a:r>
            <a:r>
              <a:rPr lang="en-GB" altLang="it-IT" sz="2400" dirty="0">
                <a:solidFill>
                  <a:srgbClr val="000099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it-IT" altLang="it-IT" sz="2400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it-IT" altLang="it-IT" sz="2400" dirty="0">
                <a:solidFill>
                  <a:srgbClr val="FF0000"/>
                </a:solidFill>
              </a:rPr>
              <a:t>LA REGISTRAZIONE DELLE PROVE ESONERANTI SUPERATE AVVERRA’ SOLTANTO A FRONTE DELLA FREQUENZA TOTALE ALLE LEZIONI E IL SOSTENINMENTO DELLE PROVE SCRITTE RESTANTI </a:t>
            </a:r>
            <a:r>
              <a:rPr lang="it-IT" altLang="it-IT" sz="2400" u="sng" dirty="0">
                <a:solidFill>
                  <a:srgbClr val="FF0000"/>
                </a:solidFill>
              </a:rPr>
              <a:t>ENTRO SETTEMBRE 2019</a:t>
            </a:r>
            <a:endParaRPr lang="en-GB" altLang="it-IT" sz="2400" u="sng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it-IT" sz="18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olo 1"/>
          <p:cNvSpPr>
            <a:spLocks noGrp="1"/>
          </p:cNvSpPr>
          <p:nvPr>
            <p:ph type="title"/>
          </p:nvPr>
        </p:nvSpPr>
        <p:spPr>
          <a:xfrm>
            <a:off x="444500" y="125413"/>
            <a:ext cx="8229600" cy="1143000"/>
          </a:xfrm>
        </p:spPr>
        <p:txBody>
          <a:bodyPr/>
          <a:lstStyle/>
          <a:p>
            <a:r>
              <a:rPr lang="en-US" altLang="it-IT"/>
              <a:t>LA FREQUENZA ALLE LEZIONI</a:t>
            </a:r>
            <a:br>
              <a:rPr lang="en-US" altLang="it-IT"/>
            </a:br>
            <a:endParaRPr lang="en-US" altLang="it-IT"/>
          </a:p>
        </p:txBody>
      </p:sp>
      <p:sp>
        <p:nvSpPr>
          <p:cNvPr id="348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endParaRPr lang="it-IT" altLang="it-IT">
              <a:hlinkClick r:id="rId2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it-IT"/>
          </a:p>
        </p:txBody>
      </p:sp>
      <p:sp>
        <p:nvSpPr>
          <p:cNvPr id="34820" name="Rectangle 3"/>
          <p:cNvSpPr txBox="1">
            <a:spLocks noChangeArrowheads="1"/>
          </p:cNvSpPr>
          <p:nvPr/>
        </p:nvSpPr>
        <p:spPr bwMode="auto">
          <a:xfrm>
            <a:off x="179388" y="696913"/>
            <a:ext cx="8434387" cy="573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endParaRPr lang="en-GB" altLang="it-IT" sz="1800" dirty="0">
              <a:solidFill>
                <a:srgbClr val="000099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124744"/>
            <a:ext cx="2428875" cy="1876425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5043" y="1124744"/>
            <a:ext cx="1743075" cy="261937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4075906"/>
            <a:ext cx="2857500" cy="16002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0811" y="407590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7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 descr="univlo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4475" y="354013"/>
            <a:ext cx="666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950" y="1196975"/>
            <a:ext cx="8928100" cy="39084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GB" sz="3600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Luisanna</a:t>
            </a:r>
            <a:r>
              <a:rPr lang="en-GB" sz="3600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Fodde</a:t>
            </a:r>
            <a:endParaRPr lang="en-GB" sz="2800" dirty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GB" dirty="0" err="1">
                <a:latin typeface="Arial Black" pitchFamily="34" charset="0"/>
                <a:cs typeface="+mn-cs"/>
              </a:rPr>
              <a:t>Sito</a:t>
            </a:r>
            <a:r>
              <a:rPr lang="en-GB" dirty="0">
                <a:latin typeface="Arial Black" pitchFamily="34" charset="0"/>
                <a:cs typeface="+mn-cs"/>
              </a:rPr>
              <a:t> Web: </a:t>
            </a:r>
          </a:p>
          <a:p>
            <a:pPr>
              <a:defRPr/>
            </a:pPr>
            <a:r>
              <a:rPr lang="en-GB" dirty="0">
                <a:solidFill>
                  <a:srgbClr val="7030A0"/>
                </a:solidFill>
                <a:latin typeface="Arial Black" pitchFamily="34" charset="0"/>
                <a:cs typeface="+mn-cs"/>
                <a:hlinkClick r:id="rId5"/>
              </a:rPr>
              <a:t>http://people.unica.it/luisannafodde/</a:t>
            </a:r>
            <a:endParaRPr lang="en-GB" dirty="0">
              <a:solidFill>
                <a:srgbClr val="7030A0"/>
              </a:solidFill>
              <a:latin typeface="Arial Black" pitchFamily="34" charset="0"/>
              <a:cs typeface="+mn-cs"/>
            </a:endParaRPr>
          </a:p>
          <a:p>
            <a:pPr algn="ctr">
              <a:defRPr/>
            </a:pPr>
            <a:endParaRPr lang="en-GB" dirty="0">
              <a:solidFill>
                <a:srgbClr val="7030A0"/>
              </a:solidFill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GB" dirty="0" err="1">
                <a:latin typeface="Arial Black" pitchFamily="34" charset="0"/>
                <a:cs typeface="+mn-cs"/>
              </a:rPr>
              <a:t>orario</a:t>
            </a:r>
            <a:r>
              <a:rPr lang="en-GB" dirty="0">
                <a:latin typeface="Arial Black" pitchFamily="34" charset="0"/>
                <a:cs typeface="+mn-cs"/>
              </a:rPr>
              <a:t> di </a:t>
            </a:r>
            <a:r>
              <a:rPr lang="en-GB" dirty="0" err="1">
                <a:latin typeface="Arial Black" pitchFamily="34" charset="0"/>
                <a:cs typeface="+mn-cs"/>
              </a:rPr>
              <a:t>ricevimento</a:t>
            </a:r>
            <a:endParaRPr lang="en-GB" dirty="0">
              <a:latin typeface="Arial Black" pitchFamily="34" charset="0"/>
              <a:cs typeface="+mn-cs"/>
            </a:endParaRPr>
          </a:p>
          <a:p>
            <a:pPr>
              <a:defRPr/>
            </a:pPr>
            <a:r>
              <a:rPr lang="en-GB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                 	</a:t>
            </a:r>
          </a:p>
          <a:p>
            <a:pPr>
              <a:defRPr/>
            </a:pPr>
            <a:r>
              <a:rPr lang="en-GB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		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- </a:t>
            </a:r>
            <a:r>
              <a:rPr lang="en-GB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Giovedì</a:t>
            </a:r>
            <a:r>
              <a:rPr lang="en-GB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  12-14 (Studio 25 II piano </a:t>
            </a:r>
            <a:r>
              <a:rPr lang="en-GB" dirty="0" err="1">
                <a:solidFill>
                  <a:srgbClr val="FF0000"/>
                </a:solidFill>
                <a:latin typeface="Arial Black" pitchFamily="34" charset="0"/>
                <a:cs typeface="+mn-cs"/>
              </a:rPr>
              <a:t>Aresu</a:t>
            </a:r>
            <a:r>
              <a:rPr lang="en-GB" dirty="0">
                <a:solidFill>
                  <a:srgbClr val="FF0000"/>
                </a:solidFill>
                <a:latin typeface="Arial Black" pitchFamily="34" charset="0"/>
                <a:cs typeface="+mn-cs"/>
              </a:rPr>
              <a:t>)		                  - by appointment</a:t>
            </a:r>
          </a:p>
          <a:p>
            <a:pPr>
              <a:defRPr/>
            </a:pP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  <a:cs typeface="+mn-cs"/>
              </a:rPr>
              <a:t>		</a:t>
            </a:r>
            <a:endParaRPr lang="en-GB" dirty="0">
              <a:solidFill>
                <a:srgbClr val="FFFFFF"/>
              </a:solidFill>
              <a:latin typeface="Arial Black" pitchFamily="34" charset="0"/>
              <a:cs typeface="+mn-cs"/>
            </a:endParaRPr>
          </a:p>
          <a:p>
            <a:pPr algn="r">
              <a:defRPr/>
            </a:pPr>
            <a:r>
              <a:rPr lang="en-GB" sz="2000" dirty="0">
                <a:solidFill>
                  <a:srgbClr val="000000"/>
                </a:solidFill>
                <a:latin typeface="Book Antiqua" pitchFamily="18" charset="0"/>
                <a:cs typeface="+mn-cs"/>
              </a:rPr>
              <a:t>fodde@unica.it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468313" y="1196975"/>
            <a:ext cx="8280400" cy="421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it-IT" sz="2400" dirty="0" err="1">
                <a:latin typeface="Comic Sans MS" panose="030F0702030302020204" pitchFamily="66" charset="0"/>
              </a:rPr>
              <a:t>Sito</a:t>
            </a:r>
            <a:r>
              <a:rPr lang="en-GB" altLang="it-IT" sz="2400" dirty="0">
                <a:latin typeface="Comic Sans MS" panose="030F0702030302020204" pitchFamily="66" charset="0"/>
              </a:rPr>
              <a:t> Web: </a:t>
            </a:r>
            <a:r>
              <a:rPr lang="en-GB" altLang="it-IT" sz="2400" dirty="0">
                <a:latin typeface="Arial Black" panose="020B0A04020102020204" pitchFamily="34" charset="0"/>
              </a:rPr>
              <a:t>http://people.unica.it/luisannafodde/</a:t>
            </a:r>
            <a:endParaRPr lang="en-GB" altLang="it-IT" sz="2400" dirty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GB" altLang="it-IT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All’interno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del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sito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:</a:t>
            </a:r>
          </a:p>
          <a:p>
            <a:pPr>
              <a:spcBef>
                <a:spcPct val="0"/>
              </a:spcBef>
            </a:pP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Orario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lezioni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e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ricevimento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,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avvisi</a:t>
            </a:r>
            <a:endParaRPr lang="en-GB" altLang="it-IT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Materiale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didattico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scaricabile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relativo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alle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lezioni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GB" altLang="it-IT" sz="2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dell’a.a</a:t>
            </a: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. 2018/19: 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it-IT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APPUNTI LEZIONI, PAST EXAMS, OTHER USEFUL  LINKS &amp; INFORMATION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it-IT" sz="2400" dirty="0">
                <a:solidFill>
                  <a:srgbClr val="FF0000"/>
                </a:solidFill>
                <a:latin typeface="Arial Black" panose="020B0A04020102020204" pitchFamily="34" charset="0"/>
              </a:rPr>
              <a:t>		</a:t>
            </a:r>
            <a:endParaRPr lang="en-GB" altLang="it-IT" sz="1800" dirty="0">
              <a:solidFill>
                <a:schemeClr val="bg2"/>
              </a:solidFill>
              <a:latin typeface="Book Antiqua" panose="02040602050305030304" pitchFamily="18" charset="0"/>
            </a:endParaRPr>
          </a:p>
        </p:txBody>
      </p:sp>
      <p:pic>
        <p:nvPicPr>
          <p:cNvPr id="78851" name="Picture 3" descr="univlog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520700"/>
            <a:ext cx="6667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0298" y="22225"/>
            <a:ext cx="43815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242"/>
          <p:cNvSpPr txBox="1">
            <a:spLocks noChangeArrowheads="1"/>
          </p:cNvSpPr>
          <p:nvPr/>
        </p:nvSpPr>
        <p:spPr bwMode="auto">
          <a:xfrm>
            <a:off x="547688" y="-14288"/>
            <a:ext cx="83454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Lingue e Comunicazione (II anno) ORARIO I SEMESTRE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369079"/>
              </p:ext>
            </p:extLst>
          </p:nvPr>
        </p:nvGraphicFramePr>
        <p:xfrm>
          <a:off x="107504" y="508581"/>
          <a:ext cx="8928991" cy="6053198"/>
        </p:xfrm>
        <a:graphic>
          <a:graphicData uri="http://schemas.openxmlformats.org/drawingml/2006/table">
            <a:tbl>
              <a:tblPr/>
              <a:tblGrid>
                <a:gridCol w="1302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8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1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586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0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8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LUNEDI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MARTEDI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MERCOLEDI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GIOVEDI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VENERDI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8-10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9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10-12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Inglese </a:t>
                      </a:r>
                      <a:r>
                        <a:rPr lang="it-IT" sz="1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Fodde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Aula Magna</a:t>
                      </a:r>
                      <a:endParaRPr lang="it-IT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2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12-14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Esercitazione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MOAT/DI GIROLAMO (LAB</a:t>
                      </a:r>
                      <a:r>
                        <a:rPr lang="it-IT" sz="1600" b="1" baseline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C- Aula 8</a:t>
                      </a:r>
                      <a:r>
                        <a:rPr lang="it-IT" sz="16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RICEVIMENTO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(Studio 25 ARESU)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4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14-16</a:t>
                      </a: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it-IT" sz="16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solidFill>
                          <a:srgbClr val="005828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Esercitazione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MOAT/DI GIROLAMO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(Aula 8</a:t>
                      </a:r>
                      <a:r>
                        <a:rPr lang="it-IT" sz="1800" b="1" baseline="0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 – Lab </a:t>
                      </a: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C)</a:t>
                      </a: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02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16-18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Inglese </a:t>
                      </a:r>
                      <a:r>
                        <a:rPr lang="it-IT" sz="16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Fodde</a:t>
                      </a:r>
                      <a:endParaRPr lang="it-IT" sz="16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Aula magna</a:t>
                      </a:r>
                      <a:endParaRPr lang="it-IT" sz="1600" b="1" dirty="0">
                        <a:solidFill>
                          <a:srgbClr val="005828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b="1" dirty="0">
                        <a:solidFill>
                          <a:srgbClr val="CC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817" marR="668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242"/>
          <p:cNvSpPr txBox="1">
            <a:spLocks noChangeArrowheads="1"/>
          </p:cNvSpPr>
          <p:nvPr/>
        </p:nvSpPr>
        <p:spPr bwMode="auto">
          <a:xfrm>
            <a:off x="457200" y="44450"/>
            <a:ext cx="81788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CALENDARIO DI MASSIMA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it-IT" altLang="it-IT" sz="24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TENTATIVE</a:t>
            </a: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CALENDAR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March-</a:t>
            </a:r>
            <a:r>
              <a:rPr lang="it-IT" altLang="it-IT" sz="2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May</a:t>
            </a:r>
            <a:r>
              <a:rPr lang="it-IT" altLang="it-IT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2020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400" u="sng" dirty="0">
                <a:latin typeface="Times New Roman" panose="02020603050405020304" pitchFamily="18" charset="0"/>
              </a:rPr>
              <a:t>(26 lezioni da 2 ore ciascuna)</a:t>
            </a:r>
            <a:r>
              <a:rPr lang="it-IT" altLang="it-IT" sz="2400" dirty="0">
                <a:latin typeface="Times New Roman" panose="02020603050405020304" pitchFamily="18" charset="0"/>
              </a:rPr>
              <a:t>: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it-IT" altLang="it-IT" sz="2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6" name="Rettangolo 2"/>
          <p:cNvSpPr>
            <a:spLocks noChangeArrowheads="1"/>
          </p:cNvSpPr>
          <p:nvPr/>
        </p:nvSpPr>
        <p:spPr bwMode="auto">
          <a:xfrm>
            <a:off x="457200" y="2060848"/>
            <a:ext cx="8497888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 </a:t>
            </a:r>
            <a:endParaRPr lang="it-IT" altLang="it-IT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4000" b="1" dirty="0" err="1">
                <a:latin typeface="Times New Roman" panose="02020603050405020304" pitchFamily="18" charset="0"/>
              </a:rPr>
              <a:t>Semestre</a:t>
            </a:r>
            <a:r>
              <a:rPr lang="en-US" altLang="it-IT" sz="4000" b="1" dirty="0">
                <a:latin typeface="Times New Roman" panose="02020603050405020304" pitchFamily="18" charset="0"/>
              </a:rPr>
              <a:t>  2 – 13 </a:t>
            </a:r>
            <a:r>
              <a:rPr lang="en-US" altLang="it-IT" sz="4000" b="1" dirty="0" err="1">
                <a:latin typeface="Times New Roman" panose="02020603050405020304" pitchFamily="18" charset="0"/>
              </a:rPr>
              <a:t>lezioni</a:t>
            </a:r>
            <a:endParaRPr lang="en-US" altLang="it-IT" sz="40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4000" dirty="0">
                <a:solidFill>
                  <a:srgbClr val="FF0000"/>
                </a:solidFill>
                <a:latin typeface="+mn-lt"/>
              </a:rPr>
              <a:t>Dal 3 </a:t>
            </a:r>
            <a:r>
              <a:rPr lang="en-US" altLang="it-IT" sz="4000" dirty="0" err="1">
                <a:solidFill>
                  <a:srgbClr val="FF0000"/>
                </a:solidFill>
                <a:latin typeface="+mn-lt"/>
              </a:rPr>
              <a:t>marzo</a:t>
            </a:r>
            <a:r>
              <a:rPr lang="en-US" altLang="it-IT" sz="4000" dirty="0">
                <a:solidFill>
                  <a:srgbClr val="FF0000"/>
                </a:solidFill>
                <a:latin typeface="+mn-lt"/>
              </a:rPr>
              <a:t> 2020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4000" dirty="0">
                <a:solidFill>
                  <a:srgbClr val="FF0000"/>
                </a:solidFill>
                <a:latin typeface="+mn-lt"/>
              </a:rPr>
              <a:t>Marzo: 3, 5, 10, 12, 17, 19; 24; 31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4000" dirty="0">
                <a:solidFill>
                  <a:srgbClr val="FF0000"/>
                </a:solidFill>
                <a:latin typeface="+mn-lt"/>
              </a:rPr>
              <a:t>Aprile: 2, 7, 21, 23, 28;29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it-IT" altLang="en-US" sz="4000" dirty="0">
                <a:solidFill>
                  <a:srgbClr val="FF0000"/>
                </a:solidFill>
                <a:latin typeface="+mn-lt"/>
              </a:rPr>
              <a:t>Maggio: …..</a:t>
            </a:r>
            <a:endParaRPr lang="en-GB" altLang="en-US" sz="4000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400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it-IT" sz="2400" dirty="0">
                <a:latin typeface="Times New Roman" panose="02020603050405020304" pitchFamily="18" charset="0"/>
              </a:rPr>
              <a:t> </a:t>
            </a:r>
            <a:endParaRPr lang="it-IT" altLang="it-IT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80400" cy="696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IL CORSO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714375"/>
            <a:ext cx="7993063" cy="5732463"/>
          </a:xfrm>
          <a:solidFill>
            <a:srgbClr val="FFFFFF"/>
          </a:solidFill>
        </p:spPr>
        <p:txBody>
          <a:bodyPr/>
          <a:lstStyle/>
          <a:p>
            <a:pPr algn="ctr" eaLnBrk="1" hangingPunct="1">
              <a:buFont typeface="Monotype Sorts"/>
              <a:buNone/>
            </a:pPr>
            <a:r>
              <a:rPr lang="it-IT" altLang="it-IT" sz="2800">
                <a:solidFill>
                  <a:srgbClr val="00B050"/>
                </a:solidFill>
              </a:rPr>
              <a:t>Il programma delle lezioni di lingua tenute dagli esperti linguistici prevedono lo sviluppo delle 4 abilità linguistiche nel passaggio dal livello B1 al livello B2 del QCR: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>
                <a:solidFill>
                  <a:srgbClr val="FF0000"/>
                </a:solidFill>
              </a:rPr>
              <a:t>Listening</a:t>
            </a:r>
            <a:r>
              <a:rPr lang="it-IT" altLang="it-IT" sz="2800"/>
              <a:t>: Ascolto e comprensione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>
                <a:solidFill>
                  <a:srgbClr val="FF0000"/>
                </a:solidFill>
              </a:rPr>
              <a:t>Writing: </a:t>
            </a:r>
            <a:r>
              <a:rPr lang="it-IT" altLang="it-IT" sz="2800" i="1"/>
              <a:t>Use of English</a:t>
            </a:r>
            <a:endParaRPr lang="it-IT" altLang="it-IT" sz="280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2800"/>
              <a:t>	+ Grammatica 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2800"/>
              <a:t>	+ </a:t>
            </a:r>
            <a:r>
              <a:rPr lang="it-IT" altLang="it-IT" sz="2800" i="1"/>
              <a:t>Word formation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it-IT" altLang="it-IT" sz="2800" i="1"/>
              <a:t>	+ Sentence transformation</a:t>
            </a:r>
            <a:endParaRPr lang="it-IT" altLang="it-IT" sz="280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>
                <a:solidFill>
                  <a:srgbClr val="FF0000"/>
                </a:solidFill>
              </a:rPr>
              <a:t>Reading comprehension</a:t>
            </a:r>
            <a:endParaRPr lang="it-IT" altLang="it-IT" sz="280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it-IT" altLang="it-IT" sz="2800" i="1">
                <a:solidFill>
                  <a:srgbClr val="FF0000"/>
                </a:solidFill>
              </a:rPr>
              <a:t>Speaking</a:t>
            </a:r>
          </a:p>
          <a:p>
            <a:pPr eaLnBrk="1" hangingPunct="1">
              <a:buFont typeface="Monotype Sorts"/>
              <a:buNone/>
            </a:pPr>
            <a:endParaRPr lang="it-IT" altLang="it-IT" sz="2800">
              <a:solidFill>
                <a:schemeClr val="bg2"/>
              </a:solidFill>
            </a:endParaRPr>
          </a:p>
        </p:txBody>
      </p:sp>
      <p:pic>
        <p:nvPicPr>
          <p:cNvPr id="5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997200"/>
            <a:ext cx="2281237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autoUpdateAnimBg="0"/>
      <p:bldP spid="6963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80400" cy="696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FF0000"/>
                </a:solidFill>
              </a:rPr>
              <a:t>L’Esame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836613"/>
            <a:ext cx="6335713" cy="5597525"/>
          </a:xfrm>
          <a:solidFill>
            <a:srgbClr val="FFFFFF"/>
          </a:solidFill>
        </p:spPr>
        <p:txBody>
          <a:bodyPr/>
          <a:lstStyle/>
          <a:p>
            <a:pPr eaLnBrk="1" hangingPunct="1">
              <a:buFont typeface="Wingdings" pitchFamily="2" charset="2"/>
              <a:buChar char="ü"/>
              <a:defRPr/>
            </a:pPr>
            <a:r>
              <a:rPr lang="it-IT" altLang="it-IT" dirty="0">
                <a:solidFill>
                  <a:srgbClr val="FF0000"/>
                </a:solidFill>
              </a:rPr>
              <a:t>Due prove, 1 scritta e 1 orale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it-IT" altLang="it-IT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it-IT" altLang="it-IT" dirty="0">
                <a:solidFill>
                  <a:srgbClr val="FF0000"/>
                </a:solidFill>
              </a:rPr>
              <a:t>La prova scritta</a:t>
            </a:r>
            <a:r>
              <a:rPr lang="it-IT" altLang="it-IT" dirty="0"/>
              <a:t> </a:t>
            </a:r>
            <a:r>
              <a:rPr lang="it-IT" altLang="it-IT" dirty="0">
                <a:solidFill>
                  <a:srgbClr val="000000"/>
                </a:solidFill>
              </a:rPr>
              <a:t>consiste in: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/>
              <a:t>Ascolto e comprensione (in lab)</a:t>
            </a: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>
                <a:solidFill>
                  <a:srgbClr val="CC0099"/>
                </a:solidFill>
              </a:rPr>
              <a:t>	</a:t>
            </a:r>
            <a:r>
              <a:rPr lang="it-IT" altLang="it-IT" dirty="0">
                <a:solidFill>
                  <a:srgbClr val="FF0000"/>
                </a:solidFill>
              </a:rPr>
              <a:t>Use of English (</a:t>
            </a:r>
            <a:r>
              <a:rPr lang="it-IT" altLang="it-IT" dirty="0" err="1">
                <a:solidFill>
                  <a:srgbClr val="FF0000"/>
                </a:solidFill>
              </a:rPr>
              <a:t>verbs</a:t>
            </a:r>
            <a:r>
              <a:rPr lang="it-IT" altLang="it-IT" dirty="0">
                <a:solidFill>
                  <a:srgbClr val="FF0000"/>
                </a:solidFill>
              </a:rPr>
              <a:t>, </a:t>
            </a:r>
            <a:r>
              <a:rPr lang="it-IT" altLang="it-IT" dirty="0" err="1">
                <a:solidFill>
                  <a:srgbClr val="FF0000"/>
                </a:solidFill>
              </a:rPr>
              <a:t>question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 err="1">
                <a:solidFill>
                  <a:srgbClr val="FF0000"/>
                </a:solidFill>
              </a:rPr>
              <a:t>formation</a:t>
            </a:r>
            <a:r>
              <a:rPr lang="it-IT" altLang="it-IT" dirty="0">
                <a:solidFill>
                  <a:srgbClr val="FF0000"/>
                </a:solidFill>
              </a:rPr>
              <a:t>, </a:t>
            </a:r>
            <a:r>
              <a:rPr lang="it-IT" altLang="it-IT" dirty="0" err="1">
                <a:solidFill>
                  <a:srgbClr val="FF0000"/>
                </a:solidFill>
              </a:rPr>
              <a:t>vocab</a:t>
            </a:r>
            <a:r>
              <a:rPr lang="it-IT" altLang="it-IT" dirty="0">
                <a:solidFill>
                  <a:srgbClr val="FF0000"/>
                </a:solidFill>
              </a:rPr>
              <a:t> + </a:t>
            </a:r>
            <a:r>
              <a:rPr lang="it-IT" altLang="it-IT" dirty="0" err="1">
                <a:solidFill>
                  <a:srgbClr val="FF0000"/>
                </a:solidFill>
              </a:rPr>
              <a:t>linking</a:t>
            </a:r>
            <a:r>
              <a:rPr lang="it-IT" altLang="it-IT" dirty="0">
                <a:solidFill>
                  <a:srgbClr val="FF0000"/>
                </a:solidFill>
              </a:rPr>
              <a:t> </a:t>
            </a:r>
            <a:r>
              <a:rPr lang="it-IT" altLang="it-IT" dirty="0" err="1">
                <a:solidFill>
                  <a:srgbClr val="FF0000"/>
                </a:solidFill>
              </a:rPr>
              <a:t>words</a:t>
            </a:r>
            <a:r>
              <a:rPr lang="it-IT" altLang="it-IT" dirty="0">
                <a:solidFill>
                  <a:srgbClr val="FF0000"/>
                </a:solidFill>
              </a:rPr>
              <a:t>, ecc.) in lab (PRE-EX)</a:t>
            </a:r>
            <a:endParaRPr lang="it-IT" altLang="it-IT" dirty="0">
              <a:solidFill>
                <a:srgbClr val="CC0099"/>
              </a:solidFill>
            </a:endParaRPr>
          </a:p>
          <a:p>
            <a:pPr eaLnBrk="1" hangingPunct="1">
              <a:buFont typeface="Wingdings" panose="05000000000000000000" pitchFamily="2" charset="2"/>
              <a:buChar char="ü"/>
              <a:defRPr/>
            </a:pPr>
            <a:r>
              <a:rPr lang="it-IT" altLang="it-IT" dirty="0"/>
              <a:t>Reading </a:t>
            </a:r>
            <a:r>
              <a:rPr lang="it-IT" altLang="it-IT" dirty="0" err="1"/>
              <a:t>Comprehension</a:t>
            </a:r>
            <a:r>
              <a:rPr lang="it-IT" altLang="it-IT" dirty="0"/>
              <a:t>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it-IT" altLang="it-IT" dirty="0"/>
              <a:t>(mc &amp; open </a:t>
            </a:r>
            <a:r>
              <a:rPr lang="it-IT" altLang="it-IT" dirty="0" err="1"/>
              <a:t>questions</a:t>
            </a:r>
            <a:r>
              <a:rPr lang="it-IT" altLang="it-IT" dirty="0"/>
              <a:t> con esercizi, </a:t>
            </a:r>
            <a:r>
              <a:rPr lang="it-IT" altLang="it-IT" dirty="0" err="1"/>
              <a:t>i.e</a:t>
            </a:r>
            <a:r>
              <a:rPr lang="it-IT" altLang="it-IT" dirty="0"/>
              <a:t>  </a:t>
            </a:r>
            <a:r>
              <a:rPr lang="it-IT" altLang="it-IT" dirty="0" err="1"/>
              <a:t>sentence</a:t>
            </a:r>
            <a:r>
              <a:rPr lang="it-IT" altLang="it-IT" dirty="0"/>
              <a:t> </a:t>
            </a:r>
            <a:r>
              <a:rPr lang="it-IT" altLang="it-IT" dirty="0" err="1"/>
              <a:t>transformation</a:t>
            </a:r>
            <a:r>
              <a:rPr lang="it-IT" altLang="it-IT" dirty="0"/>
              <a:t> + word </a:t>
            </a:r>
            <a:r>
              <a:rPr lang="it-IT" altLang="it-IT" dirty="0" err="1"/>
              <a:t>formation</a:t>
            </a:r>
            <a:r>
              <a:rPr lang="it-IT" altLang="it-IT" dirty="0"/>
              <a:t> + </a:t>
            </a:r>
            <a:r>
              <a:rPr lang="it-IT" altLang="it-IT" dirty="0" err="1"/>
              <a:t>verbs</a:t>
            </a:r>
            <a:r>
              <a:rPr lang="it-IT" altLang="it-IT" dirty="0"/>
              <a:t>)</a:t>
            </a:r>
          </a:p>
        </p:txBody>
      </p:sp>
      <p:pic>
        <p:nvPicPr>
          <p:cNvPr id="5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2060575"/>
            <a:ext cx="227965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0"/>
            <a:ext cx="8280400" cy="6969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FF0000"/>
                </a:solidFill>
              </a:rPr>
              <a:t>L’Esame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628650"/>
            <a:ext cx="5641975" cy="4535488"/>
          </a:xfrm>
          <a:solidFill>
            <a:srgbClr val="FFFFFF"/>
          </a:solidFill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>
                <a:solidFill>
                  <a:srgbClr val="FF0000"/>
                </a:solidFill>
              </a:rPr>
              <a:t>Due prove, 1 scritta e 1 orale</a:t>
            </a:r>
          </a:p>
          <a:p>
            <a:pPr marL="0" indent="0" eaLnBrk="1" hangingPunct="1">
              <a:buNone/>
            </a:pPr>
            <a:r>
              <a:rPr lang="it-IT" altLang="it-IT" dirty="0">
                <a:solidFill>
                  <a:srgbClr val="FF0000"/>
                </a:solidFill>
              </a:rPr>
              <a:t>La prova orale</a:t>
            </a:r>
            <a:r>
              <a:rPr lang="it-IT" altLang="it-IT" dirty="0"/>
              <a:t> </a:t>
            </a:r>
            <a:r>
              <a:rPr lang="it-IT" altLang="it-IT" dirty="0">
                <a:solidFill>
                  <a:srgbClr val="000000"/>
                </a:solidFill>
              </a:rPr>
              <a:t>consiste in: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/>
              <a:t>Conversazione su argomenti generali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/>
              <a:t>Presentazione articolo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>
                <a:solidFill>
                  <a:srgbClr val="FF0000"/>
                </a:solidFill>
              </a:rPr>
              <a:t>Teoria linguistica (no esonero)</a:t>
            </a:r>
            <a:endParaRPr lang="it-IT" altLang="it-IT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it-IT" altLang="it-IT" dirty="0"/>
              <a:t>Presentazione pubblicità </a:t>
            </a:r>
            <a:r>
              <a:rPr lang="it-IT" altLang="it-IT" dirty="0">
                <a:solidFill>
                  <a:srgbClr val="FF0000"/>
                </a:solidFill>
              </a:rPr>
              <a:t>(Corso monografico)</a:t>
            </a:r>
          </a:p>
        </p:txBody>
      </p:sp>
      <p:pic>
        <p:nvPicPr>
          <p:cNvPr id="5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773238"/>
            <a:ext cx="227965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214313"/>
            <a:ext cx="8280400" cy="6969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/>
              <a:t>LE CERTIFICAZIONI 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143000"/>
            <a:ext cx="8389937" cy="5500688"/>
          </a:xfrm>
          <a:solidFill>
            <a:srgbClr val="FFFFFF"/>
          </a:solidFill>
        </p:spPr>
        <p:txBody>
          <a:bodyPr/>
          <a:lstStyle/>
          <a:p>
            <a:pPr eaLnBrk="1" hangingPunct="1">
              <a:buFont typeface="Monotype Sorts"/>
              <a:buNone/>
            </a:pPr>
            <a:r>
              <a:rPr lang="it-IT" altLang="it-IT" sz="2800"/>
              <a:t>	</a:t>
            </a:r>
          </a:p>
          <a:p>
            <a:pPr algn="just" eaLnBrk="1" hangingPunct="1">
              <a:buFont typeface="Monotype Sorts"/>
              <a:buNone/>
            </a:pPr>
            <a:r>
              <a:rPr lang="it-IT" altLang="it-IT" sz="2800"/>
              <a:t>	</a:t>
            </a:r>
            <a:r>
              <a:rPr lang="it-IT" altLang="it-IT" sz="2800">
                <a:solidFill>
                  <a:srgbClr val="7030A0"/>
                </a:solidFill>
              </a:rPr>
              <a:t>Le </a:t>
            </a:r>
            <a:r>
              <a:rPr lang="it-IT" altLang="it-IT" sz="2800">
                <a:solidFill>
                  <a:srgbClr val="FF0000"/>
                </a:solidFill>
              </a:rPr>
              <a:t>certificazioni internazionali </a:t>
            </a:r>
            <a:r>
              <a:rPr lang="it-IT" altLang="it-IT" sz="2800">
                <a:solidFill>
                  <a:srgbClr val="7030A0"/>
                </a:solidFill>
              </a:rPr>
              <a:t>di lingua inglese (a partire dal livello </a:t>
            </a:r>
            <a:r>
              <a:rPr lang="it-IT" altLang="it-IT" sz="2800">
                <a:solidFill>
                  <a:srgbClr val="FF0000"/>
                </a:solidFill>
              </a:rPr>
              <a:t>B2 </a:t>
            </a:r>
            <a:r>
              <a:rPr lang="it-IT" altLang="it-IT" sz="2800">
                <a:solidFill>
                  <a:srgbClr val="7030A0"/>
                </a:solidFill>
              </a:rPr>
              <a:t>del QCR) e gli attestati di </a:t>
            </a:r>
            <a:r>
              <a:rPr lang="it-IT" altLang="it-IT" sz="2800">
                <a:solidFill>
                  <a:srgbClr val="33CC33"/>
                </a:solidFill>
              </a:rPr>
              <a:t>frequenza e profitto </a:t>
            </a:r>
            <a:r>
              <a:rPr lang="it-IT" altLang="it-IT" sz="2800">
                <a:solidFill>
                  <a:srgbClr val="7030A0"/>
                </a:solidFill>
              </a:rPr>
              <a:t>rilasciati dal </a:t>
            </a:r>
            <a:r>
              <a:rPr lang="it-IT" altLang="it-IT" sz="2800">
                <a:solidFill>
                  <a:srgbClr val="FF0000"/>
                </a:solidFill>
              </a:rPr>
              <a:t>Centro Linguistico di Ateneo </a:t>
            </a:r>
            <a:r>
              <a:rPr lang="it-IT" altLang="it-IT" sz="2800">
                <a:solidFill>
                  <a:srgbClr val="7030A0"/>
                </a:solidFill>
              </a:rPr>
              <a:t>a partire dal livello </a:t>
            </a:r>
            <a:r>
              <a:rPr lang="it-IT" altLang="it-IT" sz="2800">
                <a:solidFill>
                  <a:srgbClr val="FF0000"/>
                </a:solidFill>
              </a:rPr>
              <a:t>Avv. B2</a:t>
            </a:r>
            <a:r>
              <a:rPr lang="it-IT" altLang="it-IT" sz="2800">
                <a:solidFill>
                  <a:srgbClr val="7030A0"/>
                </a:solidFill>
              </a:rPr>
              <a:t>), potranno essere presentate per la sostituzione di parte o intera prova scritta</a:t>
            </a:r>
          </a:p>
          <a:p>
            <a:pPr algn="just" eaLnBrk="1" hangingPunct="1">
              <a:buFont typeface="Monotype Sorts"/>
              <a:buNone/>
            </a:pPr>
            <a:endParaRPr lang="it-IT" altLang="it-IT" sz="2800" b="1">
              <a:solidFill>
                <a:srgbClr val="7030A0"/>
              </a:solidFill>
            </a:endParaRPr>
          </a:p>
          <a:p>
            <a:pPr algn="ctr" eaLnBrk="1" hangingPunct="1">
              <a:buFont typeface="Monotype Sorts"/>
              <a:buNone/>
            </a:pPr>
            <a:r>
              <a:rPr lang="it-IT" altLang="it-IT" sz="2800" b="1">
                <a:solidFill>
                  <a:srgbClr val="7030A0"/>
                </a:solidFill>
              </a:rPr>
              <a:t>	SE CONSEGUITE IN PERIODO NON SUPERIORE AI </a:t>
            </a:r>
          </a:p>
          <a:p>
            <a:pPr algn="ctr" eaLnBrk="1" hangingPunct="1">
              <a:buFont typeface="Monotype Sorts"/>
              <a:buNone/>
            </a:pPr>
            <a:r>
              <a:rPr lang="it-IT" altLang="it-IT" sz="2800" b="1">
                <a:solidFill>
                  <a:srgbClr val="FF0000"/>
                </a:solidFill>
              </a:rPr>
              <a:t>3 ANNI </a:t>
            </a:r>
          </a:p>
        </p:txBody>
      </p:sp>
      <p:pic>
        <p:nvPicPr>
          <p:cNvPr id="4" name="Picture 3" descr="univlog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200" y="268288"/>
            <a:ext cx="69691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14563</TotalTime>
  <Words>1122</Words>
  <Application>Microsoft Macintosh PowerPoint</Application>
  <PresentationFormat>Presentazione su schermo (4:3)</PresentationFormat>
  <Paragraphs>178</Paragraphs>
  <Slides>17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Book Antiqua</vt:lpstr>
      <vt:lpstr>Calibri</vt:lpstr>
      <vt:lpstr>Comic Sans MS</vt:lpstr>
      <vt:lpstr>Monotype Sorts</vt:lpstr>
      <vt:lpstr>Times New Roman</vt:lpstr>
      <vt:lpstr>Wingdings</vt:lpstr>
      <vt:lpstr>Tema di Office</vt:lpstr>
      <vt:lpstr>Facoltà di Scienze Umanistiche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CORSO</vt:lpstr>
      <vt:lpstr>L’Esame</vt:lpstr>
      <vt:lpstr>L’Esame</vt:lpstr>
      <vt:lpstr>LE CERTIFICAZIONI  </vt:lpstr>
      <vt:lpstr>LE CERTIFICAZIONI  </vt:lpstr>
      <vt:lpstr>L’Esame INGLESE (parte 1)</vt:lpstr>
      <vt:lpstr>L’Esame INGLESE parte 2</vt:lpstr>
      <vt:lpstr>L’Esame INGLESE parte 2</vt:lpstr>
      <vt:lpstr>Libri di testo e materiale didattico </vt:lpstr>
      <vt:lpstr>Esercitazioni  in aula e laboratorio </vt:lpstr>
      <vt:lpstr>LA FREQUENZA ALLE LEZIONI </vt:lpstr>
      <vt:lpstr>LA FREQUENZA ALLE LEZIONI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ENGLISH</dc:title>
  <dc:creator>Maurizio</dc:creator>
  <cp:lastModifiedBy>Luisanna Fodde</cp:lastModifiedBy>
  <cp:revision>306</cp:revision>
  <dcterms:created xsi:type="dcterms:W3CDTF">1998-11-25T14:59:00Z</dcterms:created>
  <dcterms:modified xsi:type="dcterms:W3CDTF">2020-03-01T17:08:01Z</dcterms:modified>
</cp:coreProperties>
</file>