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82" r:id="rId1"/>
  </p:sldMasterIdLst>
  <p:notesMasterIdLst>
    <p:notesMasterId r:id="rId22"/>
  </p:notesMasterIdLst>
  <p:handoutMasterIdLst>
    <p:handoutMasterId r:id="rId23"/>
  </p:handoutMasterIdLst>
  <p:sldIdLst>
    <p:sldId id="263" r:id="rId2"/>
    <p:sldId id="328" r:id="rId3"/>
    <p:sldId id="292" r:id="rId4"/>
    <p:sldId id="272" r:id="rId5"/>
    <p:sldId id="348" r:id="rId6"/>
    <p:sldId id="321" r:id="rId7"/>
    <p:sldId id="327" r:id="rId8"/>
    <p:sldId id="347" r:id="rId9"/>
    <p:sldId id="331" r:id="rId10"/>
    <p:sldId id="322" r:id="rId11"/>
    <p:sldId id="288" r:id="rId12"/>
    <p:sldId id="358" r:id="rId13"/>
    <p:sldId id="356" r:id="rId14"/>
    <p:sldId id="357" r:id="rId15"/>
    <p:sldId id="354" r:id="rId16"/>
    <p:sldId id="349" r:id="rId17"/>
    <p:sldId id="355" r:id="rId18"/>
    <p:sldId id="324" r:id="rId19"/>
    <p:sldId id="351" r:id="rId20"/>
    <p:sldId id="359" r:id="rId21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0099"/>
    <a:srgbClr val="CC0099"/>
    <a:srgbClr val="005828"/>
    <a:srgbClr val="000000"/>
    <a:srgbClr val="FF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94" autoAdjust="0"/>
    <p:restoredTop sz="96208" autoAdjust="0"/>
  </p:normalViewPr>
  <p:slideViewPr>
    <p:cSldViewPr>
      <p:cViewPr varScale="1">
        <p:scale>
          <a:sx n="124" d="100"/>
          <a:sy n="124" d="100"/>
        </p:scale>
        <p:origin x="10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GB"/>
              <a:t>Inglese 1999-2000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4350901-BEEC-486B-81E2-5E972DF13FE4}" type="slidenum">
              <a:rPr lang="en-GB" altLang="en-US"/>
              <a:pPr>
                <a:defRPr/>
              </a:pPr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391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BCDB925-580E-4E7B-B269-5DB2CDA068E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8271529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018997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120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4581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EB958D-9ECB-499C-A7D2-74F25093986F}" type="slidenum">
              <a:rPr lang="it-IT" altLang="en-US" smtClean="0"/>
              <a:pPr>
                <a:spcBef>
                  <a:spcPct val="0"/>
                </a:spcBef>
              </a:pPr>
              <a:t>10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34355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3252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6629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89BB82-D4F7-4FE0-B0C0-8CAB4AAB7CCE}" type="slidenum">
              <a:rPr lang="it-IT" altLang="en-US" smtClean="0"/>
              <a:pPr>
                <a:spcBef>
                  <a:spcPct val="0"/>
                </a:spcBef>
              </a:pPr>
              <a:t>11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45216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3252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6629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89BB82-D4F7-4FE0-B0C0-8CAB4AAB7CCE}" type="slidenum">
              <a:rPr lang="it-IT" altLang="en-US" smtClean="0"/>
              <a:pPr>
                <a:spcBef>
                  <a:spcPct val="0"/>
                </a:spcBef>
              </a:pPr>
              <a:t>12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71309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3252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8677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AB66F5-5B81-48DA-A966-DBF037CCC4D3}" type="slidenum">
              <a:rPr lang="it-IT" altLang="en-US" smtClean="0"/>
              <a:pPr>
                <a:spcBef>
                  <a:spcPct val="0"/>
                </a:spcBef>
              </a:pPr>
              <a:t>13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85266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3252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6629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89BB82-D4F7-4FE0-B0C0-8CAB4AAB7CCE}" type="slidenum">
              <a:rPr lang="it-IT" altLang="en-US" smtClean="0"/>
              <a:pPr>
                <a:spcBef>
                  <a:spcPct val="0"/>
                </a:spcBef>
              </a:pPr>
              <a:t>14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34927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3252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6629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89BB82-D4F7-4FE0-B0C0-8CAB4AAB7CCE}" type="slidenum">
              <a:rPr lang="it-IT" altLang="en-US" smtClean="0"/>
              <a:pPr>
                <a:spcBef>
                  <a:spcPct val="0"/>
                </a:spcBef>
              </a:pPr>
              <a:t>15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87900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3252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8677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AB66F5-5B81-48DA-A966-DBF037CCC4D3}" type="slidenum">
              <a:rPr lang="it-IT" altLang="en-US" smtClean="0"/>
              <a:pPr>
                <a:spcBef>
                  <a:spcPct val="0"/>
                </a:spcBef>
              </a:pPr>
              <a:t>16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02689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3252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8677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AB66F5-5B81-48DA-A966-DBF037CCC4D3}" type="slidenum">
              <a:rPr lang="it-IT" altLang="en-US" smtClean="0"/>
              <a:pPr>
                <a:spcBef>
                  <a:spcPct val="0"/>
                </a:spcBef>
              </a:pPr>
              <a:t>17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8509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632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32773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ABCFCA-0829-4457-82BD-5D01004982AE}" type="slidenum">
              <a:rPr lang="it-IT" altLang="en-US" smtClean="0"/>
              <a:pPr>
                <a:spcBef>
                  <a:spcPct val="0"/>
                </a:spcBef>
              </a:pPr>
              <a:t>18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864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305742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432201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354848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271037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0180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16389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D7CF18-FDC2-4ECC-8C41-CE2E1131B848}" type="slidenum">
              <a:rPr lang="it-IT" altLang="en-US" smtClean="0"/>
              <a:pPr>
                <a:spcBef>
                  <a:spcPct val="0"/>
                </a:spcBef>
              </a:pPr>
              <a:t>6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33376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2228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18437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CB6243-16C7-4110-B703-54E5D02F78D8}" type="slidenum">
              <a:rPr lang="it-IT" altLang="en-US" smtClean="0"/>
              <a:pPr>
                <a:spcBef>
                  <a:spcPct val="0"/>
                </a:spcBef>
              </a:pPr>
              <a:t>7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46105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2228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0485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9379C6-9920-48E0-99D4-20527F6BAE28}" type="slidenum">
              <a:rPr lang="it-IT" altLang="en-US" smtClean="0"/>
              <a:pPr>
                <a:spcBef>
                  <a:spcPct val="0"/>
                </a:spcBef>
              </a:pPr>
              <a:t>8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62753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120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2533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72864B-7D15-46DD-91DE-FBA101D64919}" type="slidenum">
              <a:rPr lang="it-IT" altLang="en-US" smtClean="0"/>
              <a:pPr>
                <a:spcBef>
                  <a:spcPct val="0"/>
                </a:spcBef>
              </a:pPr>
              <a:t>9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1309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954C1-113F-4C16-A4E9-F3481B183726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0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F7C1F-8F32-44D6-A9C2-D3C0C45BE0A5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11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436D-0816-4569-8C0D-F47CF1A7B5F2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95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90DE5-A449-4D8F-8313-9A6189A04460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34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5E757-AEFB-469C-A08F-62B3CFEA2A74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92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8FE66-55D8-4C00-A9AB-647A5DA46ADC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80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13F6-D96E-49CC-9706-1A62B9BC4F80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02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BCF8F-0062-46BE-876A-BEF69DFCEF61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78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F6AA-870D-4DFE-B6FA-97ED3D7391F1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24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958D-B426-4ADB-86A9-28ED6F5F0F71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83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30F1-7169-42F3-BDD5-51BE599EDF4F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79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051479-13D9-40DD-B47F-9858595E47D9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yricstraining.com/play/10492/david_guetta_sia/titaniu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hyperlink" Target="http://people.unica.it/luisannafodde/" TargetMode="Externa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lyricstraining.com/play/10492/david_guetta_sia/titaniu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nica.easystaff.it/lezioni/Riservato/Facolta_di_Studi_Umanistici_-_ex_Facolta_di_Lingue_e_Letterature_Straniere/2020-2021/20/Aule/Aula3VirtualLC-3_Mista-3-comunicazion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03" y="34132"/>
            <a:ext cx="8223250" cy="1143000"/>
          </a:xfrm>
        </p:spPr>
        <p:txBody>
          <a:bodyPr/>
          <a:lstStyle/>
          <a:p>
            <a:pPr eaLnBrk="1" hangingPunct="1"/>
            <a:r>
              <a:rPr lang="it-IT" altLang="it-IT" b="1" dirty="0">
                <a:solidFill>
                  <a:srgbClr val="0070C0"/>
                </a:solidFill>
              </a:rPr>
              <a:t>Facoltà di Scienze Umanistiche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492500" y="1268413"/>
            <a:ext cx="5275263" cy="864443"/>
          </a:xfrm>
          <a:solidFill>
            <a:srgbClr val="FFFFFF"/>
          </a:solidFill>
          <a:ln>
            <a:solidFill>
              <a:srgbClr val="FFFFFF"/>
            </a:solidFill>
          </a:ln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it-IT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CdL</a:t>
            </a:r>
            <a:r>
              <a:rPr lang="it-IT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Lingua e Comunicazione</a:t>
            </a:r>
          </a:p>
        </p:txBody>
      </p:sp>
      <p:pic>
        <p:nvPicPr>
          <p:cNvPr id="4100" name="Picture 4" descr="univlog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381000"/>
            <a:ext cx="666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astedd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3" y="5527675"/>
            <a:ext cx="38862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CasellaDiTesto 6"/>
          <p:cNvSpPr txBox="1">
            <a:spLocks noChangeArrowheads="1"/>
          </p:cNvSpPr>
          <p:nvPr/>
        </p:nvSpPr>
        <p:spPr bwMode="auto">
          <a:xfrm>
            <a:off x="6011863" y="5026025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/>
              <a:buNone/>
            </a:pPr>
            <a:r>
              <a:rPr lang="it-IT" altLang="it-IT" sz="2000" b="1" dirty="0" err="1">
                <a:latin typeface="Times New Roman" panose="02020603050405020304" pitchFamily="18" charset="0"/>
              </a:rPr>
              <a:t>a.a</a:t>
            </a:r>
            <a:r>
              <a:rPr lang="it-IT" altLang="it-IT" sz="2000" b="1" dirty="0">
                <a:latin typeface="Times New Roman" panose="02020603050405020304" pitchFamily="18" charset="0"/>
              </a:rPr>
              <a:t>. 2020/2021</a:t>
            </a:r>
          </a:p>
        </p:txBody>
      </p:sp>
      <p:pic>
        <p:nvPicPr>
          <p:cNvPr id="410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28800"/>
            <a:ext cx="2722563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19315" y="2315419"/>
            <a:ext cx="3429000" cy="13335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243" y="4068762"/>
            <a:ext cx="4572000" cy="27146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80400" cy="696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LE CERTIFICAZIONI 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6463"/>
            <a:ext cx="8642350" cy="5951537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buFont typeface="Monotype Sorts"/>
              <a:buNone/>
            </a:pPr>
            <a:endParaRPr lang="it-IT" altLang="it-IT" sz="3600" dirty="0"/>
          </a:p>
          <a:p>
            <a:pPr algn="ctr" eaLnBrk="1" hangingPunct="1">
              <a:buFont typeface="Monotype Sorts"/>
              <a:buNone/>
            </a:pPr>
            <a:r>
              <a:rPr lang="it-IT" altLang="it-IT" sz="3600" dirty="0"/>
              <a:t>CAMBRIDGE ESOL, IELTS, TOEFL </a:t>
            </a:r>
          </a:p>
          <a:p>
            <a:pPr algn="ctr" eaLnBrk="1" hangingPunct="1">
              <a:buFont typeface="Monotype Sorts"/>
              <a:buNone/>
            </a:pPr>
            <a:r>
              <a:rPr lang="it-IT" altLang="it-IT" sz="3600" dirty="0"/>
              <a:t>+CLA (frequenza + profitto)</a:t>
            </a:r>
          </a:p>
          <a:p>
            <a:pPr algn="ctr" eaLnBrk="1" hangingPunct="1">
              <a:buFont typeface="Monotype Sorts"/>
              <a:buNone/>
            </a:pPr>
            <a:endParaRPr lang="it-IT" altLang="it-IT" sz="2800" b="1" dirty="0">
              <a:solidFill>
                <a:srgbClr val="FF0000"/>
              </a:solidFill>
            </a:endParaRPr>
          </a:p>
          <a:p>
            <a:pPr algn="ctr" eaLnBrk="1" hangingPunct="1">
              <a:buFont typeface="Monotype Sorts"/>
              <a:buNone/>
            </a:pPr>
            <a:endParaRPr lang="it-IT" altLang="it-IT" sz="2800" b="1" dirty="0">
              <a:solidFill>
                <a:srgbClr val="FF0000"/>
              </a:solidFill>
            </a:endParaRPr>
          </a:p>
          <a:p>
            <a:pPr algn="ctr" eaLnBrk="1" hangingPunct="1">
              <a:buFont typeface="Monotype Sorts"/>
              <a:buNone/>
            </a:pPr>
            <a:r>
              <a:rPr lang="it-IT" altLang="it-IT" sz="2800" dirty="0">
                <a:solidFill>
                  <a:srgbClr val="FF0000"/>
                </a:solidFill>
              </a:rPr>
              <a:t>Cfr. Documento sulle certificazioni pubblicato sul sito</a:t>
            </a:r>
          </a:p>
          <a:p>
            <a:pPr eaLnBrk="1" hangingPunct="1">
              <a:buFont typeface="Monotype Sorts"/>
              <a:buNone/>
            </a:pPr>
            <a:endParaRPr lang="it-IT" altLang="it-IT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264" y="-171400"/>
            <a:ext cx="8967340" cy="1440160"/>
          </a:xfrm>
        </p:spPr>
        <p:txBody>
          <a:bodyPr/>
          <a:lstStyle/>
          <a:p>
            <a:r>
              <a:rPr lang="it-IT" altLang="it-IT" sz="2800" b="1" dirty="0">
                <a:solidFill>
                  <a:srgbClr val="FF0000"/>
                </a:solidFill>
              </a:rPr>
              <a:t>L’Esame (prova orale):  </a:t>
            </a:r>
            <a:br>
              <a:rPr lang="it-IT" altLang="it-IT" sz="2800" b="1" dirty="0">
                <a:solidFill>
                  <a:srgbClr val="FF0000"/>
                </a:solidFill>
              </a:rPr>
            </a:br>
            <a:r>
              <a:rPr lang="en-GB" sz="2800" b="1" dirty="0">
                <a:solidFill>
                  <a:srgbClr val="FF0000"/>
                </a:solidFill>
              </a:rPr>
              <a:t>ENGLISH LANGUAGE AND COMMUNICATION SKILLS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89642" y="1052736"/>
            <a:ext cx="8820472" cy="5005064"/>
          </a:xfrm>
          <a:solidFill>
            <a:srgbClr val="FFFFFF"/>
          </a:solidFill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PARTE TEORICA   – 30 ore</a:t>
            </a:r>
            <a:endParaRPr lang="it-IT" sz="2800" dirty="0"/>
          </a:p>
          <a:p>
            <a:r>
              <a:rPr lang="en-GB" sz="2800" dirty="0"/>
              <a:t>Communication skills and intercultural communication</a:t>
            </a:r>
            <a:endParaRPr lang="it-IT" sz="2800" dirty="0"/>
          </a:p>
          <a:p>
            <a:r>
              <a:rPr lang="en-GB" sz="2800" dirty="0"/>
              <a:t>Communication skills and the Language of Politics</a:t>
            </a:r>
            <a:endParaRPr lang="it-IT" sz="2800" dirty="0"/>
          </a:p>
          <a:p>
            <a:r>
              <a:rPr lang="en-GB" sz="2800" dirty="0"/>
              <a:t>Language issues- frequently mistaken terms</a:t>
            </a:r>
            <a:endParaRPr lang="it-IT" sz="2800" dirty="0"/>
          </a:p>
          <a:p>
            <a:r>
              <a:rPr lang="en-GB" sz="2800" dirty="0"/>
              <a:t>Politics and the language of persuasion</a:t>
            </a:r>
            <a:endParaRPr lang="it-IT" sz="2800" dirty="0"/>
          </a:p>
          <a:p>
            <a:r>
              <a:rPr lang="en-GB" sz="2800" dirty="0"/>
              <a:t>Rhetoric, Evaluation and Persuasion</a:t>
            </a:r>
            <a:endParaRPr lang="it-IT" sz="2800" dirty="0"/>
          </a:p>
          <a:p>
            <a:r>
              <a:rPr lang="en-GB" sz="2800" dirty="0"/>
              <a:t>Metaphor and </a:t>
            </a:r>
            <a:r>
              <a:rPr lang="en-GB" sz="2800" dirty="0" err="1"/>
              <a:t>Metonimy</a:t>
            </a:r>
            <a:r>
              <a:rPr lang="en-GB" sz="2800" dirty="0"/>
              <a:t> </a:t>
            </a:r>
            <a:endParaRPr lang="it-IT" sz="2800" dirty="0"/>
          </a:p>
          <a:p>
            <a:r>
              <a:rPr lang="en-GB" sz="2800" dirty="0"/>
              <a:t>Oral presentations.</a:t>
            </a:r>
          </a:p>
          <a:p>
            <a:r>
              <a:rPr lang="en-GB" sz="2800" dirty="0"/>
              <a:t>If possible…Making speeches and the language of elections.</a:t>
            </a:r>
          </a:p>
          <a:p>
            <a:pPr marL="0" indent="0" algn="ctr">
              <a:buNone/>
            </a:pPr>
            <a:r>
              <a:rPr lang="it-IT" sz="2000" dirty="0">
                <a:solidFill>
                  <a:schemeClr val="tx2"/>
                </a:solidFill>
              </a:rPr>
              <a:t>Gli studenti frequentanti potranno presentare parte del programma durante il corso delle lezioni, attraverso presentazioni in forma orale degli argomenti trattati.</a:t>
            </a:r>
          </a:p>
          <a:p>
            <a:pPr algn="ctr"/>
            <a:r>
              <a:rPr lang="it-IT" sz="2800" dirty="0">
                <a:solidFill>
                  <a:schemeClr val="tx2"/>
                </a:solidFill>
              </a:rPr>
              <a:t> </a:t>
            </a:r>
          </a:p>
          <a:p>
            <a:endParaRPr lang="it-IT" sz="2800" dirty="0"/>
          </a:p>
          <a:p>
            <a:pPr algn="just" eaLnBrk="1" hangingPunct="1">
              <a:defRPr/>
            </a:pPr>
            <a:endParaRPr lang="it-IT" sz="2800" dirty="0"/>
          </a:p>
          <a:p>
            <a:pPr algn="just" eaLnBrk="1" hangingPunct="1">
              <a:defRPr/>
            </a:pPr>
            <a:endParaRPr lang="it-IT" sz="2800" dirty="0"/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558" y="0"/>
            <a:ext cx="8967340" cy="1440160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FF0000"/>
                </a:solidFill>
              </a:rPr>
              <a:t>L’Esame (prova orale):  </a:t>
            </a:r>
            <a:br>
              <a:rPr lang="it-IT" altLang="it-IT" sz="3200" b="1" dirty="0">
                <a:solidFill>
                  <a:srgbClr val="FF0000"/>
                </a:solidFill>
              </a:rPr>
            </a:br>
            <a:r>
              <a:rPr lang="en-GB" sz="3200" b="1" dirty="0">
                <a:solidFill>
                  <a:srgbClr val="FF0000"/>
                </a:solidFill>
              </a:rPr>
              <a:t>ENGLISH LANGUAGE AND COMMUNICATION SKILLS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760"/>
            <a:ext cx="8820472" cy="5005064"/>
          </a:xfrm>
          <a:solidFill>
            <a:srgbClr val="FFFFFF"/>
          </a:solidFill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PARTE TEORICA   – 30 ore</a:t>
            </a:r>
          </a:p>
          <a:p>
            <a:r>
              <a:rPr lang="en-US" sz="2800" dirty="0">
                <a:solidFill>
                  <a:schemeClr val="tx2"/>
                </a:solidFill>
              </a:rPr>
              <a:t>Adrian Beard. </a:t>
            </a:r>
            <a:r>
              <a:rPr lang="en-US" sz="2800" i="1" dirty="0">
                <a:solidFill>
                  <a:schemeClr val="tx2"/>
                </a:solidFill>
              </a:rPr>
              <a:t>The Language of Politics</a:t>
            </a:r>
            <a:r>
              <a:rPr lang="en-US" sz="2800" dirty="0">
                <a:solidFill>
                  <a:schemeClr val="tx2"/>
                </a:solidFill>
              </a:rPr>
              <a:t>, Routledge 2000;</a:t>
            </a:r>
            <a:endParaRPr lang="it-IT" sz="2800" dirty="0">
              <a:solidFill>
                <a:schemeClr val="tx2"/>
              </a:solidFill>
            </a:endParaRPr>
          </a:p>
          <a:p>
            <a:r>
              <a:rPr lang="en-US" sz="2800" dirty="0"/>
              <a:t>Alan </a:t>
            </a:r>
            <a:r>
              <a:rPr lang="en-US" sz="2800" dirty="0" err="1"/>
              <a:t>Partington</a:t>
            </a:r>
            <a:r>
              <a:rPr lang="en-US" sz="2800" dirty="0"/>
              <a:t> and Charlotte Taylor, </a:t>
            </a:r>
            <a:r>
              <a:rPr lang="en-US" sz="2800" i="1" dirty="0"/>
              <a:t>The Language of Persuasion in Politics, an Introduction</a:t>
            </a:r>
            <a:r>
              <a:rPr lang="en-US" sz="2800" dirty="0"/>
              <a:t>. </a:t>
            </a:r>
            <a:r>
              <a:rPr lang="it-IT" sz="2800" dirty="0" err="1"/>
              <a:t>Routledge</a:t>
            </a:r>
            <a:r>
              <a:rPr lang="it-IT" sz="2800" dirty="0"/>
              <a:t> 2018.</a:t>
            </a:r>
          </a:p>
          <a:p>
            <a:r>
              <a:rPr lang="it-IT" sz="2800" dirty="0">
                <a:solidFill>
                  <a:schemeClr val="tx2"/>
                </a:solidFill>
              </a:rPr>
              <a:t>Slide del docente reperibili sulla pagina personale</a:t>
            </a:r>
          </a:p>
          <a:p>
            <a:pPr marL="0" indent="0">
              <a:buNone/>
            </a:pPr>
            <a:endParaRPr lang="it-IT" sz="2800" dirty="0"/>
          </a:p>
          <a:p>
            <a:pPr marL="0" indent="0" algn="just" eaLnBrk="1" hangingPunct="1">
              <a:buNone/>
              <a:defRPr/>
            </a:pPr>
            <a:endParaRPr lang="it-IT" sz="2800" dirty="0"/>
          </a:p>
          <a:p>
            <a:pPr algn="just" eaLnBrk="1" hangingPunct="1">
              <a:defRPr/>
            </a:pPr>
            <a:endParaRPr lang="it-IT" sz="2800" dirty="0"/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it-IT" sz="28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4119562"/>
            <a:ext cx="1743075" cy="261937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4000500"/>
            <a:ext cx="21431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11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z="3500" dirty="0">
                <a:solidFill>
                  <a:srgbClr val="FF0000"/>
                </a:solidFill>
              </a:rPr>
              <a:t>L’Esame (prova orale)</a:t>
            </a:r>
            <a:br>
              <a:rPr lang="it-IT" altLang="it-IT" sz="3500" dirty="0">
                <a:solidFill>
                  <a:srgbClr val="FF0000"/>
                </a:solidFill>
              </a:rPr>
            </a:br>
            <a:r>
              <a:rPr lang="it-IT" altLang="it-IT" sz="3500" dirty="0">
                <a:solidFill>
                  <a:srgbClr val="FF0000"/>
                </a:solidFill>
              </a:rPr>
              <a:t>ENGLISH LANGUAGE FOR COMMUNICATION SKILLS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97644" y="1628800"/>
            <a:ext cx="8748712" cy="2520280"/>
          </a:xfrm>
          <a:solidFill>
            <a:srgbClr val="FFFFFF"/>
          </a:solidFill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en-GB" altLang="it-IT" sz="2800" dirty="0">
                <a:solidFill>
                  <a:srgbClr val="000066"/>
                </a:solidFill>
              </a:rPr>
              <a:t>La </a:t>
            </a:r>
            <a:r>
              <a:rPr lang="en-GB" altLang="it-IT" sz="2800" dirty="0" err="1">
                <a:solidFill>
                  <a:srgbClr val="000066"/>
                </a:solidFill>
              </a:rPr>
              <a:t>prova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orale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sarà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suddivisa</a:t>
            </a:r>
            <a:r>
              <a:rPr lang="en-GB" altLang="it-IT" sz="2800" dirty="0">
                <a:solidFill>
                  <a:srgbClr val="000066"/>
                </a:solidFill>
              </a:rPr>
              <a:t> in 3 </a:t>
            </a:r>
            <a:r>
              <a:rPr lang="en-GB" altLang="it-IT" sz="2800" dirty="0" err="1">
                <a:solidFill>
                  <a:srgbClr val="000066"/>
                </a:solidFill>
              </a:rPr>
              <a:t>parti</a:t>
            </a:r>
            <a:r>
              <a:rPr lang="en-GB" altLang="it-IT" sz="2800" dirty="0">
                <a:solidFill>
                  <a:srgbClr val="000066"/>
                </a:solidFill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en-GB" altLang="it-IT" sz="2800" dirty="0">
              <a:solidFill>
                <a:srgbClr val="000066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GB" altLang="it-IT" sz="2800" dirty="0" err="1"/>
              <a:t>Scheda</a:t>
            </a:r>
            <a:r>
              <a:rPr lang="en-GB" altLang="it-IT" sz="2800" dirty="0"/>
              <a:t> </a:t>
            </a:r>
            <a:r>
              <a:rPr lang="en-GB" altLang="it-IT" sz="2800" dirty="0" err="1"/>
              <a:t>descrittiva</a:t>
            </a:r>
            <a:r>
              <a:rPr lang="en-GB" altLang="it-IT" sz="2800" dirty="0"/>
              <a:t> </a:t>
            </a:r>
            <a:r>
              <a:rPr lang="en-GB" altLang="it-IT" sz="2800" dirty="0" err="1"/>
              <a:t>libro</a:t>
            </a:r>
            <a:r>
              <a:rPr lang="en-GB" altLang="it-IT" sz="2800" dirty="0"/>
              <a:t> o </a:t>
            </a:r>
            <a:r>
              <a:rPr lang="en-GB" altLang="it-IT" sz="2800" dirty="0" err="1"/>
              <a:t>serie</a:t>
            </a:r>
            <a:r>
              <a:rPr lang="en-GB" altLang="it-IT" sz="2800" dirty="0"/>
              <a:t> di </a:t>
            </a:r>
            <a:r>
              <a:rPr lang="en-GB" altLang="it-IT" sz="2800" dirty="0" err="1"/>
              <a:t>ambito</a:t>
            </a:r>
            <a:r>
              <a:rPr lang="en-GB" altLang="it-IT" sz="2800" dirty="0"/>
              <a:t> politico, </a:t>
            </a:r>
            <a:r>
              <a:rPr lang="en-GB" altLang="it-IT" sz="2800" dirty="0" err="1"/>
              <a:t>satiro</a:t>
            </a:r>
            <a:r>
              <a:rPr lang="en-GB" altLang="it-IT" sz="2800" dirty="0"/>
              <a:t>- politico o </a:t>
            </a:r>
            <a:r>
              <a:rPr lang="en-GB" altLang="it-IT" sz="2800" dirty="0" err="1"/>
              <a:t>realtà</a:t>
            </a:r>
            <a:r>
              <a:rPr lang="en-GB" altLang="it-IT" sz="2800" dirty="0"/>
              <a:t> </a:t>
            </a:r>
            <a:r>
              <a:rPr lang="en-GB" altLang="it-IT" sz="2800" dirty="0" err="1"/>
              <a:t>distopica</a:t>
            </a:r>
            <a:r>
              <a:rPr lang="en-GB" altLang="it-IT" sz="2800" dirty="0"/>
              <a:t> (MAX 350 PAROLE: 20%)</a:t>
            </a: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GB" altLang="it-IT" sz="2800" dirty="0" err="1">
                <a:solidFill>
                  <a:srgbClr val="000066"/>
                </a:solidFill>
              </a:rPr>
              <a:t>Presentazione</a:t>
            </a:r>
            <a:r>
              <a:rPr lang="en-GB" altLang="it-IT" sz="2800" dirty="0">
                <a:solidFill>
                  <a:srgbClr val="000066"/>
                </a:solidFill>
              </a:rPr>
              <a:t> di </a:t>
            </a:r>
            <a:r>
              <a:rPr lang="en-GB" altLang="it-IT" sz="2800" dirty="0" err="1">
                <a:solidFill>
                  <a:srgbClr val="000066"/>
                </a:solidFill>
              </a:rPr>
              <a:t>discorso</a:t>
            </a:r>
            <a:r>
              <a:rPr lang="en-GB" altLang="it-IT" sz="2800" dirty="0">
                <a:solidFill>
                  <a:srgbClr val="000066"/>
                </a:solidFill>
              </a:rPr>
              <a:t> politico (written to be spoken) (50%)</a:t>
            </a: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GB" altLang="it-IT" sz="2800" dirty="0" err="1"/>
              <a:t>Presentazione</a:t>
            </a:r>
            <a:r>
              <a:rPr lang="en-GB" altLang="it-IT" sz="2800" dirty="0"/>
              <a:t> e </a:t>
            </a:r>
            <a:r>
              <a:rPr lang="en-GB" altLang="it-IT" sz="2800" dirty="0" err="1"/>
              <a:t>commento</a:t>
            </a:r>
            <a:r>
              <a:rPr lang="en-GB" altLang="it-IT" sz="2800" dirty="0"/>
              <a:t> di </a:t>
            </a:r>
            <a:r>
              <a:rPr lang="en-GB" altLang="it-IT" sz="2800" dirty="0" err="1"/>
              <a:t>articolo</a:t>
            </a:r>
            <a:r>
              <a:rPr lang="en-GB" altLang="it-IT" sz="2800" dirty="0"/>
              <a:t> in lingua </a:t>
            </a:r>
            <a:r>
              <a:rPr lang="en-GB" altLang="it-IT" sz="2800" dirty="0" err="1"/>
              <a:t>inglese</a:t>
            </a:r>
            <a:r>
              <a:rPr lang="en-GB" altLang="it-IT" sz="2800" dirty="0"/>
              <a:t> </a:t>
            </a:r>
            <a:r>
              <a:rPr lang="en-GB" altLang="it-IT" sz="2800" dirty="0" err="1"/>
              <a:t>su</a:t>
            </a:r>
            <a:r>
              <a:rPr lang="en-GB" altLang="it-IT" sz="2800" dirty="0"/>
              <a:t> </a:t>
            </a:r>
            <a:r>
              <a:rPr lang="en-GB" altLang="it-IT" sz="2800" dirty="0" err="1"/>
              <a:t>politica</a:t>
            </a:r>
            <a:r>
              <a:rPr lang="en-GB" altLang="it-IT" sz="2800" dirty="0"/>
              <a:t> </a:t>
            </a:r>
            <a:r>
              <a:rPr lang="en-GB" altLang="it-IT" sz="2800" dirty="0" err="1"/>
              <a:t>nazionale</a:t>
            </a:r>
            <a:r>
              <a:rPr lang="en-GB" altLang="it-IT" sz="2800" dirty="0"/>
              <a:t> o </a:t>
            </a:r>
            <a:r>
              <a:rPr lang="en-GB" altLang="it-IT" sz="2800" dirty="0" err="1"/>
              <a:t>internazionale</a:t>
            </a:r>
            <a:r>
              <a:rPr lang="en-GB" altLang="it-IT" sz="2800" dirty="0"/>
              <a:t>. </a:t>
            </a:r>
            <a:r>
              <a:rPr lang="en-GB" altLang="it-IT" sz="2800" dirty="0" err="1"/>
              <a:t>Domande</a:t>
            </a:r>
            <a:r>
              <a:rPr lang="en-GB" altLang="it-IT" sz="2800" dirty="0"/>
              <a:t> </a:t>
            </a:r>
            <a:r>
              <a:rPr lang="en-GB" altLang="it-IT" sz="2800" dirty="0" err="1"/>
              <a:t>su</a:t>
            </a:r>
            <a:r>
              <a:rPr lang="en-GB" altLang="it-IT" sz="2800" dirty="0"/>
              <a:t> </a:t>
            </a:r>
            <a:r>
              <a:rPr lang="en-GB" altLang="it-IT" sz="2800" dirty="0" err="1"/>
              <a:t>programma</a:t>
            </a:r>
            <a:r>
              <a:rPr lang="en-GB" altLang="it-IT" sz="2800" dirty="0"/>
              <a:t> (30%)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en-GB" altLang="it-IT" sz="2800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GB" altLang="it-IT" sz="2800" b="1" u="sng" dirty="0" err="1">
                <a:solidFill>
                  <a:srgbClr val="FF0000"/>
                </a:solidFill>
              </a:rPr>
              <a:t>Frequentanti</a:t>
            </a:r>
            <a:r>
              <a:rPr lang="en-GB" altLang="it-IT" sz="2800" b="1" u="sng" dirty="0">
                <a:solidFill>
                  <a:srgbClr val="FF0000"/>
                </a:solidFill>
              </a:rPr>
              <a:t>: Solo </a:t>
            </a:r>
            <a:r>
              <a:rPr lang="en-GB" altLang="it-IT" sz="2800" b="1" u="sng" dirty="0" err="1">
                <a:solidFill>
                  <a:srgbClr val="FF0000"/>
                </a:solidFill>
              </a:rPr>
              <a:t>parte</a:t>
            </a:r>
            <a:r>
              <a:rPr lang="en-GB" altLang="it-IT" sz="2800" b="1" u="sng" dirty="0">
                <a:solidFill>
                  <a:srgbClr val="FF0000"/>
                </a:solidFill>
              </a:rPr>
              <a:t> 3 (se </a:t>
            </a:r>
            <a:r>
              <a:rPr lang="en-GB" altLang="it-IT" sz="2800" b="1" u="sng" dirty="0" err="1">
                <a:solidFill>
                  <a:srgbClr val="FF0000"/>
                </a:solidFill>
              </a:rPr>
              <a:t>scelgono</a:t>
            </a:r>
            <a:r>
              <a:rPr lang="en-GB" altLang="it-IT" sz="2800" b="1" u="sng" dirty="0">
                <a:solidFill>
                  <a:srgbClr val="FF0000"/>
                </a:solidFill>
              </a:rPr>
              <a:t> di </a:t>
            </a:r>
            <a:r>
              <a:rPr lang="en-GB" altLang="it-IT" sz="2800" b="1" u="sng" dirty="0" err="1">
                <a:solidFill>
                  <a:srgbClr val="FF0000"/>
                </a:solidFill>
              </a:rPr>
              <a:t>portare</a:t>
            </a:r>
            <a:r>
              <a:rPr lang="en-GB" altLang="it-IT" sz="2800" b="1" u="sng" dirty="0">
                <a:solidFill>
                  <a:srgbClr val="FF0000"/>
                </a:solidFill>
              </a:rPr>
              <a:t> </a:t>
            </a:r>
            <a:r>
              <a:rPr lang="en-GB" altLang="it-IT" sz="2800" b="1" u="sng" dirty="0" err="1">
                <a:solidFill>
                  <a:srgbClr val="FF0000"/>
                </a:solidFill>
              </a:rPr>
              <a:t>presentazione</a:t>
            </a:r>
            <a:r>
              <a:rPr lang="en-GB" altLang="it-IT" sz="2800" b="1" u="sng" dirty="0">
                <a:solidFill>
                  <a:srgbClr val="FF0000"/>
                </a:solidFill>
              </a:rPr>
              <a:t> </a:t>
            </a:r>
            <a:r>
              <a:rPr lang="en-GB" altLang="it-IT" sz="2800" b="1" u="sng" dirty="0" err="1">
                <a:solidFill>
                  <a:srgbClr val="FF0000"/>
                </a:solidFill>
              </a:rPr>
              <a:t>durante</a:t>
            </a:r>
            <a:r>
              <a:rPr lang="en-GB" altLang="it-IT" sz="2800" b="1" u="sng" dirty="0">
                <a:solidFill>
                  <a:srgbClr val="FF0000"/>
                </a:solidFill>
              </a:rPr>
              <a:t> le </a:t>
            </a:r>
            <a:r>
              <a:rPr lang="en-GB" altLang="it-IT" sz="2800" b="1" u="sng" dirty="0" err="1">
                <a:solidFill>
                  <a:srgbClr val="FF0000"/>
                </a:solidFill>
              </a:rPr>
              <a:t>lezioni</a:t>
            </a:r>
            <a:r>
              <a:rPr lang="en-GB" altLang="it-IT" sz="2800" b="1" u="sng" dirty="0">
                <a:solidFill>
                  <a:srgbClr val="FF0000"/>
                </a:solidFill>
              </a:rPr>
              <a:t>)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en-GB" altLang="it-IT" sz="28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35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558" y="0"/>
            <a:ext cx="8967340" cy="908720"/>
          </a:xfrm>
        </p:spPr>
        <p:txBody>
          <a:bodyPr/>
          <a:lstStyle/>
          <a:p>
            <a:r>
              <a:rPr lang="it-IT" altLang="it-IT" sz="2000" b="1" dirty="0">
                <a:solidFill>
                  <a:srgbClr val="FF0000"/>
                </a:solidFill>
              </a:rPr>
              <a:t>L’Esame (prova orale):  </a:t>
            </a:r>
            <a:br>
              <a:rPr lang="it-IT" altLang="it-IT" sz="2000" b="1" dirty="0">
                <a:solidFill>
                  <a:srgbClr val="FF0000"/>
                </a:solidFill>
              </a:rPr>
            </a:br>
            <a:r>
              <a:rPr lang="en-GB" sz="2000" b="1" dirty="0">
                <a:solidFill>
                  <a:srgbClr val="FF0000"/>
                </a:solidFill>
              </a:rPr>
              <a:t>ENGLISH LANGUAGE AND COMMUNICATION SKILLS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5102" y="764704"/>
            <a:ext cx="8820472" cy="5005064"/>
          </a:xfrm>
          <a:solidFill>
            <a:srgbClr val="FFFFFF"/>
          </a:solidFill>
        </p:spPr>
        <p:txBody>
          <a:bodyPr/>
          <a:lstStyle/>
          <a:p>
            <a:pPr algn="just" eaLnBrk="1" hangingPunct="1">
              <a:defRPr/>
            </a:pPr>
            <a:r>
              <a:rPr lang="it-IT" sz="2400" dirty="0"/>
              <a:t>Parte 1 (20%) </a:t>
            </a:r>
          </a:p>
          <a:p>
            <a:pPr marL="0" indent="0" algn="just" eaLnBrk="1" hangingPunct="1">
              <a:buNone/>
              <a:defRPr/>
            </a:pPr>
            <a:r>
              <a:rPr lang="it-IT" sz="2400" dirty="0"/>
              <a:t>Invio - entro 1 settimana dalla prova orale, ovvero durante il semestre (per i frequentanti) - di una presentazione scritta in lingua inglese di un libro di o di una serie di politica, satira politica o di realtà distopiche. Alcuni esempi: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2"/>
                </a:solidFill>
              </a:rPr>
              <a:t>G. Orwell: Animal Farm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2"/>
                </a:solidFill>
              </a:rPr>
              <a:t>R. Bradbury: </a:t>
            </a:r>
            <a:r>
              <a:rPr lang="en-GB" sz="2400" dirty="0" err="1">
                <a:solidFill>
                  <a:schemeClr val="tx2"/>
                </a:solidFill>
              </a:rPr>
              <a:t>Farenheit</a:t>
            </a:r>
            <a:r>
              <a:rPr lang="en-GB" sz="2400" dirty="0">
                <a:solidFill>
                  <a:schemeClr val="tx2"/>
                </a:solidFill>
              </a:rPr>
              <a:t> 451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2"/>
                </a:solidFill>
              </a:rPr>
              <a:t>C. Dickens: Hard Times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t-IT" sz="2400" dirty="0" err="1">
                <a:solidFill>
                  <a:schemeClr val="tx2"/>
                </a:solidFill>
              </a:rPr>
              <a:t>J</a:t>
            </a:r>
            <a:r>
              <a:rPr lang="it-IT" sz="2400" dirty="0">
                <a:solidFill>
                  <a:schemeClr val="tx2"/>
                </a:solidFill>
              </a:rPr>
              <a:t>. Conrad: The Secret Agent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2"/>
                </a:solidFill>
              </a:rPr>
              <a:t>J. Swift: Gulliver’s Travels</a:t>
            </a:r>
            <a:endParaRPr lang="it-IT" sz="2400" dirty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2"/>
                </a:solidFill>
              </a:rPr>
              <a:t>M. Atwood: The Handmaid’s Tale</a:t>
            </a:r>
            <a:endParaRPr lang="it-IT" sz="2400" dirty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2"/>
                </a:solidFill>
              </a:rPr>
              <a:t>Philip K. Dick: Man in the High Castle</a:t>
            </a:r>
            <a:endParaRPr lang="it-IT" sz="2400" dirty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2"/>
                </a:solidFill>
              </a:rPr>
              <a:t>The Handmaid’s Tale;  Man in the High Castle ; House of Cards, The Good Wife (TV Series).</a:t>
            </a:r>
            <a:endParaRPr lang="it-IT" sz="2400" dirty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it-IT" sz="2400" dirty="0">
              <a:solidFill>
                <a:schemeClr val="tx2"/>
              </a:solidFill>
            </a:endParaRPr>
          </a:p>
          <a:p>
            <a:pPr algn="just" eaLnBrk="1" hangingPunct="1">
              <a:defRPr/>
            </a:pPr>
            <a:endParaRPr lang="it-IT" sz="2400" dirty="0"/>
          </a:p>
          <a:p>
            <a:pPr algn="just" eaLnBrk="1" hangingPunct="1">
              <a:defRPr/>
            </a:pPr>
            <a:endParaRPr lang="it-IT" sz="2800" dirty="0"/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1535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558" y="0"/>
            <a:ext cx="8967340" cy="836712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FF0000"/>
                </a:solidFill>
              </a:rPr>
              <a:t>L’Esame (prova orale):  </a:t>
            </a:r>
            <a:br>
              <a:rPr lang="it-IT" altLang="it-IT" sz="3200" b="1" dirty="0">
                <a:solidFill>
                  <a:srgbClr val="FF0000"/>
                </a:solidFill>
              </a:rPr>
            </a:b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0535" y="548680"/>
            <a:ext cx="8820472" cy="5005064"/>
          </a:xfrm>
          <a:solidFill>
            <a:srgbClr val="FFFFFF"/>
          </a:solidFill>
        </p:spPr>
        <p:txBody>
          <a:bodyPr/>
          <a:lstStyle/>
          <a:p>
            <a:pPr algn="just" eaLnBrk="1" hangingPunct="1">
              <a:defRPr/>
            </a:pPr>
            <a:r>
              <a:rPr lang="it-IT" sz="2800" dirty="0"/>
              <a:t>Parte 1 (20%) </a:t>
            </a:r>
          </a:p>
          <a:p>
            <a:pPr marL="0" indent="0" algn="just" eaLnBrk="1" hangingPunct="1">
              <a:buNone/>
              <a:defRPr/>
            </a:pPr>
            <a:r>
              <a:rPr lang="it-IT" sz="2800" dirty="0">
                <a:solidFill>
                  <a:schemeClr val="tx2"/>
                </a:solidFill>
              </a:rPr>
              <a:t>Invio di una presentazione scritta in lingua inglese di un libro o di una serie di satira politica o di realtà distopiche (</a:t>
            </a:r>
            <a:r>
              <a:rPr lang="it-IT" sz="2800" dirty="0">
                <a:solidFill>
                  <a:srgbClr val="FF0000"/>
                </a:solidFill>
              </a:rPr>
              <a:t>max. 450 parole</a:t>
            </a:r>
            <a:r>
              <a:rPr lang="it-IT" sz="2800" dirty="0">
                <a:solidFill>
                  <a:schemeClr val="tx2"/>
                </a:solidFill>
              </a:rPr>
              <a:t>)</a:t>
            </a:r>
          </a:p>
          <a:p>
            <a:r>
              <a:rPr lang="en-GB" sz="2800" dirty="0"/>
              <a:t>The outline should contain: short author’s bio and main publications, main plot, quotations, book success, translations, and any other relevant info. A final personal comment.</a:t>
            </a:r>
            <a:endParaRPr lang="it-IT" sz="2800" dirty="0"/>
          </a:p>
          <a:p>
            <a:r>
              <a:rPr lang="en-GB" sz="2800" dirty="0"/>
              <a:t>If students decide to write their outline on a TV series, besides the main points described above, they should also write about the screen adaptation and the countries where it has been showed, together with their personal comments.</a:t>
            </a:r>
            <a:endParaRPr lang="it-IT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it-IT" sz="2800" dirty="0"/>
          </a:p>
          <a:p>
            <a:pPr algn="just" eaLnBrk="1" hangingPunct="1">
              <a:defRPr/>
            </a:pPr>
            <a:endParaRPr lang="it-IT" sz="2800" dirty="0"/>
          </a:p>
          <a:p>
            <a:pPr algn="just" eaLnBrk="1" hangingPunct="1">
              <a:defRPr/>
            </a:pPr>
            <a:endParaRPr lang="it-IT" sz="2800" dirty="0"/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5049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dirty="0">
                <a:solidFill>
                  <a:srgbClr val="FF0000"/>
                </a:solidFill>
              </a:rPr>
              <a:t>L’Esame (prova orale)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748712" cy="2808287"/>
          </a:xfrm>
          <a:solidFill>
            <a:srgbClr val="FFFFFF"/>
          </a:solidFill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en-GB" altLang="it-IT" sz="2800" dirty="0">
                <a:solidFill>
                  <a:srgbClr val="000066"/>
                </a:solidFill>
              </a:rPr>
              <a:t>Parte 2 (50%)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en-GB" altLang="it-IT" sz="2800" dirty="0" err="1">
                <a:solidFill>
                  <a:srgbClr val="000066"/>
                </a:solidFill>
              </a:rPr>
              <a:t>Presentazione</a:t>
            </a:r>
            <a:r>
              <a:rPr lang="en-GB" altLang="it-IT" sz="2800" dirty="0">
                <a:solidFill>
                  <a:srgbClr val="000066"/>
                </a:solidFill>
              </a:rPr>
              <a:t> in </a:t>
            </a:r>
            <a:r>
              <a:rPr lang="en-GB" altLang="it-IT" sz="2800" dirty="0" err="1">
                <a:solidFill>
                  <a:srgbClr val="000066"/>
                </a:solidFill>
              </a:rPr>
              <a:t>inglese</a:t>
            </a:r>
            <a:r>
              <a:rPr lang="en-GB" altLang="it-IT" sz="2800" dirty="0">
                <a:solidFill>
                  <a:srgbClr val="000066"/>
                </a:solidFill>
              </a:rPr>
              <a:t> di un DISCORSO POLITICO a </a:t>
            </a:r>
            <a:r>
              <a:rPr lang="en-GB" altLang="it-IT" sz="2800" dirty="0" err="1">
                <a:solidFill>
                  <a:srgbClr val="000066"/>
                </a:solidFill>
              </a:rPr>
              <a:t>scelta</a:t>
            </a:r>
            <a:r>
              <a:rPr lang="en-GB" altLang="it-IT" sz="2800" dirty="0">
                <a:solidFill>
                  <a:srgbClr val="000066"/>
                </a:solidFill>
              </a:rPr>
              <a:t> del </a:t>
            </a:r>
            <a:r>
              <a:rPr lang="en-GB" altLang="it-IT" sz="2800" dirty="0" err="1">
                <a:solidFill>
                  <a:srgbClr val="000066"/>
                </a:solidFill>
              </a:rPr>
              <a:t>candidato</a:t>
            </a:r>
            <a:r>
              <a:rPr lang="en-GB" altLang="it-IT" sz="2800" dirty="0">
                <a:solidFill>
                  <a:srgbClr val="000066"/>
                </a:solidFill>
              </a:rPr>
              <a:t>, </a:t>
            </a:r>
            <a:r>
              <a:rPr lang="en-GB" altLang="it-IT" sz="2800" dirty="0" err="1">
                <a:solidFill>
                  <a:srgbClr val="000066"/>
                </a:solidFill>
              </a:rPr>
              <a:t>seguendo</a:t>
            </a:r>
            <a:r>
              <a:rPr lang="en-GB" altLang="it-IT" sz="2800" dirty="0">
                <a:solidFill>
                  <a:srgbClr val="000066"/>
                </a:solidFill>
              </a:rPr>
              <a:t> le </a:t>
            </a:r>
            <a:r>
              <a:rPr lang="en-GB" altLang="it-IT" sz="2800" dirty="0" err="1">
                <a:solidFill>
                  <a:srgbClr val="000066"/>
                </a:solidFill>
              </a:rPr>
              <a:t>indicazioni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fornite</a:t>
            </a:r>
            <a:r>
              <a:rPr lang="en-GB" altLang="it-IT" sz="2800" dirty="0">
                <a:solidFill>
                  <a:srgbClr val="000066"/>
                </a:solidFill>
              </a:rPr>
              <a:t> dal </a:t>
            </a:r>
            <a:r>
              <a:rPr lang="en-GB" altLang="it-IT" sz="2800" dirty="0" err="1">
                <a:solidFill>
                  <a:srgbClr val="000066"/>
                </a:solidFill>
              </a:rPr>
              <a:t>docente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durante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il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corso</a:t>
            </a:r>
            <a:r>
              <a:rPr lang="en-GB" altLang="it-IT" sz="2800" dirty="0">
                <a:solidFill>
                  <a:srgbClr val="000066"/>
                </a:solidFill>
              </a:rPr>
              <a:t> e </a:t>
            </a:r>
            <a:r>
              <a:rPr lang="en-GB" altLang="it-IT" sz="2800" dirty="0" err="1">
                <a:solidFill>
                  <a:srgbClr val="000066"/>
                </a:solidFill>
              </a:rPr>
              <a:t>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contenuti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dei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testi</a:t>
            </a:r>
            <a:r>
              <a:rPr lang="en-GB" altLang="it-IT" sz="2800" dirty="0">
                <a:solidFill>
                  <a:srgbClr val="000066"/>
                </a:solidFill>
              </a:rPr>
              <a:t> di </a:t>
            </a:r>
            <a:r>
              <a:rPr lang="en-GB" altLang="it-IT" sz="2800" dirty="0" err="1">
                <a:solidFill>
                  <a:srgbClr val="000066"/>
                </a:solidFill>
              </a:rPr>
              <a:t>riferimento</a:t>
            </a:r>
            <a:r>
              <a:rPr lang="en-GB" altLang="it-IT" sz="2800" dirty="0">
                <a:solidFill>
                  <a:srgbClr val="000066"/>
                </a:solidFill>
              </a:rPr>
              <a:t>.</a:t>
            </a:r>
          </a:p>
          <a:p>
            <a:pPr lvl="0"/>
            <a:r>
              <a:rPr lang="en-GB" sz="2800" dirty="0"/>
              <a:t>Oral presentation  of a political speech delivered originally in English;</a:t>
            </a:r>
          </a:p>
          <a:p>
            <a:pPr lvl="0"/>
            <a:r>
              <a:rPr lang="en-GB" sz="2800" dirty="0">
                <a:solidFill>
                  <a:schemeClr val="tx2"/>
                </a:solidFill>
              </a:rPr>
              <a:t>PER I FREQUENTANTI: During the last part of the course, students will individually give a presentation (power point or other digital forms of slide presentation) of a political speech (past or present) in English. They will follow the theoretical framework presented during the course.</a:t>
            </a:r>
            <a:endParaRPr lang="it-IT" sz="2800" dirty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en-GB" altLang="it-IT" sz="28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dirty="0">
                <a:solidFill>
                  <a:srgbClr val="FF0000"/>
                </a:solidFill>
              </a:rPr>
              <a:t>L’Esame (prova orale)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00808"/>
            <a:ext cx="8748712" cy="2808287"/>
          </a:xfrm>
          <a:solidFill>
            <a:srgbClr val="FFFFFF"/>
          </a:solidFill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en-GB" altLang="it-IT" sz="2800" dirty="0">
                <a:solidFill>
                  <a:srgbClr val="000066"/>
                </a:solidFill>
              </a:rPr>
              <a:t>Parte 3 (30%)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en-GB" altLang="it-IT" sz="2800" dirty="0">
              <a:solidFill>
                <a:srgbClr val="000066"/>
              </a:solidFill>
            </a:endParaRPr>
          </a:p>
          <a:p>
            <a:r>
              <a:rPr lang="en-GB" sz="2800" dirty="0"/>
              <a:t>During the oral exam, ALL STUDENTS will present an article on INTERNATIONAL, NATIONAL POLITICS (in English) and will answer the teacher’s questions on the theoretical part (Chapters 1-4 from Beard, Chapters 1-2 from </a:t>
            </a:r>
            <a:r>
              <a:rPr lang="en-GB" sz="2800" dirty="0" err="1"/>
              <a:t>Partington</a:t>
            </a:r>
            <a:r>
              <a:rPr lang="en-GB" sz="2800" dirty="0"/>
              <a:t> + teacher’s slides)</a:t>
            </a:r>
            <a:endParaRPr lang="it-IT" sz="2800" dirty="0"/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en-GB" altLang="it-IT" sz="28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9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137525" cy="1143000"/>
          </a:xfrm>
        </p:spPr>
        <p:txBody>
          <a:bodyPr/>
          <a:lstStyle/>
          <a:p>
            <a:pPr eaLnBrk="1" hangingPunct="1"/>
            <a:r>
              <a:rPr lang="it-IT" altLang="it-IT" sz="4000"/>
              <a:t>Esercitazioni  in aula e laboratorio</a:t>
            </a:r>
            <a:br>
              <a:rPr lang="it-IT" altLang="it-IT" sz="4000"/>
            </a:br>
            <a:endParaRPr lang="it-IT" altLang="it-IT" sz="400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952500"/>
            <a:ext cx="8858250" cy="5905500"/>
          </a:xfrm>
          <a:solidFill>
            <a:srgbClr val="FFFFFF"/>
          </a:solidFill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endParaRPr lang="it-IT" sz="3400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it-IT" sz="3400" b="1" dirty="0"/>
              <a:t> </a:t>
            </a:r>
            <a:r>
              <a:rPr lang="it-IT" sz="3400" dirty="0"/>
              <a:t>English File Advanced (Oxford </a:t>
            </a:r>
            <a:r>
              <a:rPr lang="it-IT" sz="3400" dirty="0" err="1"/>
              <a:t>University</a:t>
            </a:r>
            <a:r>
              <a:rPr lang="it-IT" sz="3400" dirty="0"/>
              <a:t> Press).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endParaRPr lang="it-IT" sz="3400" b="1" dirty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it-IT" sz="4000" b="1" dirty="0"/>
              <a:t>LISTENING, GRAMMAR, VOCABULARY, USE OF ENGLISH, WORD FORMATION.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endParaRPr lang="it-IT" sz="4000" b="1" u="sng" dirty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it-IT" sz="4000" b="1" u="sng" dirty="0"/>
              <a:t>WE TEST THE LEVEL NOT THE BOOK!!!!!!!!!!!!!!!!!!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endParaRPr lang="it-IT" sz="2800" dirty="0">
              <a:solidFill>
                <a:schemeClr val="bg2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4000" dirty="0">
                <a:solidFill>
                  <a:srgbClr val="FF0000"/>
                </a:solidFill>
              </a:rPr>
              <a:t>Strategie di ascolto e comprensione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4000" dirty="0">
                <a:solidFill>
                  <a:srgbClr val="FF0000"/>
                </a:solidFill>
              </a:rPr>
              <a:t>La prova orale: parlare di sé, dei propri passatempi, delle proprie prospettive future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it-IT" sz="4000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4000" dirty="0">
                <a:solidFill>
                  <a:srgbClr val="FF0000"/>
                </a:solidFill>
              </a:rPr>
              <a:t>Presentazione argomenti specifici della parte teorica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t-IT" sz="4000" dirty="0">
                <a:solidFill>
                  <a:srgbClr val="FF00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1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/>
          <p:cNvSpPr>
            <a:spLocks noGrp="1"/>
          </p:cNvSpPr>
          <p:nvPr>
            <p:ph type="title"/>
          </p:nvPr>
        </p:nvSpPr>
        <p:spPr>
          <a:xfrm>
            <a:off x="444500" y="125413"/>
            <a:ext cx="8229600" cy="1143000"/>
          </a:xfrm>
        </p:spPr>
        <p:txBody>
          <a:bodyPr/>
          <a:lstStyle/>
          <a:p>
            <a:r>
              <a:rPr lang="en-US" altLang="it-IT"/>
              <a:t>LA FREQUENZA ALLE LEZIONI</a:t>
            </a:r>
            <a:br>
              <a:rPr lang="en-US" altLang="it-IT"/>
            </a:br>
            <a:endParaRPr lang="en-US" altLang="it-IT"/>
          </a:p>
        </p:txBody>
      </p:sp>
      <p:sp>
        <p:nvSpPr>
          <p:cNvPr id="348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it-IT" altLang="it-IT">
              <a:hlinkClick r:id="rId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it-IT"/>
          </a:p>
        </p:txBody>
      </p:sp>
      <p:sp>
        <p:nvSpPr>
          <p:cNvPr id="34820" name="Rectangle 3"/>
          <p:cNvSpPr txBox="1">
            <a:spLocks noChangeArrowheads="1"/>
          </p:cNvSpPr>
          <p:nvPr/>
        </p:nvSpPr>
        <p:spPr bwMode="auto">
          <a:xfrm>
            <a:off x="179388" y="696913"/>
            <a:ext cx="8434387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dirty="0">
                <a:solidFill>
                  <a:srgbClr val="000099"/>
                </a:solidFill>
              </a:rPr>
              <a:t>Le </a:t>
            </a:r>
            <a:r>
              <a:rPr lang="en-GB" altLang="it-IT" sz="2400" dirty="0" err="1">
                <a:solidFill>
                  <a:srgbClr val="000099"/>
                </a:solidFill>
              </a:rPr>
              <a:t>lezioni</a:t>
            </a:r>
            <a:r>
              <a:rPr lang="en-GB" altLang="it-IT" sz="2400" dirty="0">
                <a:solidFill>
                  <a:srgbClr val="000099"/>
                </a:solidFill>
              </a:rPr>
              <a:t> con la </a:t>
            </a:r>
            <a:r>
              <a:rPr lang="en-GB" altLang="it-IT" sz="2400" dirty="0" err="1">
                <a:solidFill>
                  <a:srgbClr val="000099"/>
                </a:solidFill>
              </a:rPr>
              <a:t>sottoscritta</a:t>
            </a:r>
            <a:r>
              <a:rPr lang="en-GB" altLang="it-IT" sz="2400" dirty="0">
                <a:solidFill>
                  <a:srgbClr val="000099"/>
                </a:solidFill>
              </a:rPr>
              <a:t> e le </a:t>
            </a:r>
            <a:r>
              <a:rPr lang="en-GB" altLang="it-IT" sz="2400" dirty="0" err="1">
                <a:solidFill>
                  <a:srgbClr val="000099"/>
                </a:solidFill>
              </a:rPr>
              <a:t>esercitazioni</a:t>
            </a:r>
            <a:r>
              <a:rPr lang="en-GB" altLang="it-IT" sz="2400" dirty="0">
                <a:solidFill>
                  <a:srgbClr val="000099"/>
                </a:solidFill>
              </a:rPr>
              <a:t> con </a:t>
            </a:r>
            <a:r>
              <a:rPr lang="en-GB" altLang="it-IT" sz="2400" dirty="0" err="1">
                <a:solidFill>
                  <a:srgbClr val="000099"/>
                </a:solidFill>
              </a:rPr>
              <a:t>i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docenti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madrelingua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saranno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monitorate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attraverso</a:t>
            </a:r>
            <a:r>
              <a:rPr lang="en-GB" altLang="it-IT" sz="2400" dirty="0">
                <a:solidFill>
                  <a:srgbClr val="000099"/>
                </a:solidFill>
              </a:rPr>
              <a:t> la </a:t>
            </a:r>
            <a:r>
              <a:rPr lang="en-GB" altLang="it-IT" sz="2400" dirty="0" err="1">
                <a:solidFill>
                  <a:srgbClr val="000099"/>
                </a:solidFill>
              </a:rPr>
              <a:t>raccolta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dirty="0" err="1">
                <a:solidFill>
                  <a:srgbClr val="000099"/>
                </a:solidFill>
              </a:rPr>
              <a:t>firme</a:t>
            </a:r>
            <a:r>
              <a:rPr lang="en-GB" altLang="it-IT" sz="2400" dirty="0">
                <a:solidFill>
                  <a:srgbClr val="000099"/>
                </a:solidFill>
              </a:rPr>
              <a:t>, a </a:t>
            </a:r>
            <a:r>
              <a:rPr lang="en-GB" altLang="it-IT" sz="2400" dirty="0" err="1">
                <a:solidFill>
                  <a:srgbClr val="000099"/>
                </a:solidFill>
              </a:rPr>
              <a:t>partire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dalla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seconda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lezione</a:t>
            </a:r>
            <a:r>
              <a:rPr lang="en-GB" altLang="it-IT" sz="24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dirty="0" err="1">
                <a:solidFill>
                  <a:srgbClr val="000099"/>
                </a:solidFill>
              </a:rPr>
              <a:t>Questo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consentirà</a:t>
            </a:r>
            <a:r>
              <a:rPr lang="en-GB" altLang="it-IT" sz="2400" dirty="0">
                <a:solidFill>
                  <a:srgbClr val="000099"/>
                </a:solidFill>
              </a:rPr>
              <a:t>  a </a:t>
            </a:r>
            <a:r>
              <a:rPr lang="en-GB" altLang="it-IT" sz="2400" dirty="0" err="1">
                <a:solidFill>
                  <a:srgbClr val="000099"/>
                </a:solidFill>
              </a:rPr>
              <a:t>coloro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che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avranno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b="1" dirty="0" err="1">
                <a:solidFill>
                  <a:srgbClr val="000099"/>
                </a:solidFill>
              </a:rPr>
              <a:t>una</a:t>
            </a:r>
            <a:r>
              <a:rPr lang="en-GB" altLang="it-IT" sz="2400" b="1" dirty="0">
                <a:solidFill>
                  <a:srgbClr val="000099"/>
                </a:solidFill>
              </a:rPr>
              <a:t> </a:t>
            </a:r>
            <a:r>
              <a:rPr lang="en-GB" altLang="it-IT" sz="2400" b="1" dirty="0" err="1">
                <a:solidFill>
                  <a:srgbClr val="000099"/>
                </a:solidFill>
              </a:rPr>
              <a:t>buona</a:t>
            </a:r>
            <a:r>
              <a:rPr lang="en-GB" altLang="it-IT" sz="2400" b="1" dirty="0">
                <a:solidFill>
                  <a:srgbClr val="000099"/>
                </a:solidFill>
              </a:rPr>
              <a:t> </a:t>
            </a:r>
            <a:r>
              <a:rPr lang="en-GB" altLang="it-IT" sz="2400" b="1" dirty="0" err="1">
                <a:solidFill>
                  <a:srgbClr val="000099"/>
                </a:solidFill>
              </a:rPr>
              <a:t>percentuale</a:t>
            </a:r>
            <a:r>
              <a:rPr lang="en-GB" altLang="it-IT" sz="2400" b="1" dirty="0">
                <a:solidFill>
                  <a:srgbClr val="000099"/>
                </a:solidFill>
              </a:rPr>
              <a:t> di </a:t>
            </a:r>
            <a:r>
              <a:rPr lang="en-GB" altLang="it-IT" sz="2400" b="1" dirty="0" err="1">
                <a:solidFill>
                  <a:srgbClr val="000099"/>
                </a:solidFill>
              </a:rPr>
              <a:t>presenze</a:t>
            </a:r>
            <a:r>
              <a:rPr lang="en-GB" altLang="it-IT" sz="2400" b="1" dirty="0">
                <a:solidFill>
                  <a:srgbClr val="000099"/>
                </a:solidFill>
              </a:rPr>
              <a:t> (80%)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dirty="0" err="1">
                <a:solidFill>
                  <a:srgbClr val="000099"/>
                </a:solidFill>
              </a:rPr>
              <a:t>poter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usufruire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b="1" dirty="0" err="1">
                <a:solidFill>
                  <a:srgbClr val="000099"/>
                </a:solidFill>
              </a:rPr>
              <a:t>alcune</a:t>
            </a:r>
            <a:r>
              <a:rPr lang="en-GB" altLang="it-IT" sz="2400" b="1" dirty="0">
                <a:solidFill>
                  <a:srgbClr val="000099"/>
                </a:solidFill>
              </a:rPr>
              <a:t> </a:t>
            </a:r>
            <a:r>
              <a:rPr lang="en-GB" altLang="it-IT" sz="2400" b="1" dirty="0" err="1">
                <a:solidFill>
                  <a:srgbClr val="000099"/>
                </a:solidFill>
              </a:rPr>
              <a:t>opportunità</a:t>
            </a:r>
            <a:r>
              <a:rPr lang="en-GB" altLang="it-IT" sz="24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it-IT" sz="2400" u="sng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u="sng" dirty="0"/>
              <a:t>PER LE ESERCITAZIONI</a:t>
            </a:r>
            <a:r>
              <a:rPr lang="en-GB" altLang="it-IT" sz="2400" dirty="0"/>
              <a:t>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dirty="0" err="1">
                <a:solidFill>
                  <a:srgbClr val="000099"/>
                </a:solidFill>
              </a:rPr>
              <a:t>Possibilità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dirty="0" err="1">
                <a:solidFill>
                  <a:srgbClr val="000099"/>
                </a:solidFill>
              </a:rPr>
              <a:t>svolgere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una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prova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scritta</a:t>
            </a:r>
            <a:r>
              <a:rPr lang="en-GB" altLang="it-IT" sz="2400" dirty="0">
                <a:solidFill>
                  <a:srgbClr val="000099"/>
                </a:solidFill>
              </a:rPr>
              <a:t> ESONERANTE!!!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dirty="0">
                <a:solidFill>
                  <a:srgbClr val="000099"/>
                </a:solidFill>
              </a:rPr>
              <a:t>PERIODO: </a:t>
            </a:r>
            <a:r>
              <a:rPr lang="en-GB" altLang="it-IT" sz="2400" dirty="0" err="1">
                <a:solidFill>
                  <a:srgbClr val="000099"/>
                </a:solidFill>
              </a:rPr>
              <a:t>tra</a:t>
            </a:r>
            <a:r>
              <a:rPr lang="en-GB" altLang="it-IT" sz="2400" dirty="0">
                <a:solidFill>
                  <a:srgbClr val="000099"/>
                </a:solidFill>
              </a:rPr>
              <a:t> la fine di </a:t>
            </a:r>
            <a:r>
              <a:rPr lang="en-GB" altLang="it-IT" sz="2400" dirty="0" err="1">
                <a:solidFill>
                  <a:srgbClr val="000099"/>
                </a:solidFill>
              </a:rPr>
              <a:t>gennaio</a:t>
            </a:r>
            <a:r>
              <a:rPr lang="en-GB" altLang="it-IT" sz="2400" dirty="0">
                <a:solidFill>
                  <a:srgbClr val="000099"/>
                </a:solidFill>
              </a:rPr>
              <a:t> e </a:t>
            </a:r>
            <a:r>
              <a:rPr lang="en-GB" altLang="it-IT" sz="2400" dirty="0" err="1">
                <a:solidFill>
                  <a:srgbClr val="000099"/>
                </a:solidFill>
              </a:rPr>
              <a:t>l’inizio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dirty="0" err="1">
                <a:solidFill>
                  <a:srgbClr val="000099"/>
                </a:solidFill>
              </a:rPr>
              <a:t>febbraio</a:t>
            </a:r>
            <a:endParaRPr lang="en-GB" altLang="it-IT" sz="24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it-IT" altLang="it-IT" sz="24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it-IT" altLang="it-IT" sz="2400" dirty="0">
                <a:solidFill>
                  <a:srgbClr val="FF0000"/>
                </a:solidFill>
              </a:rPr>
              <a:t>LA REGISTRAZIONE DELLE PROVE ESONERANTI SUPERATE AVVERRA’ SOLTANTO A FRONTE DELLA FREQUENZA TOTALE ALLE LEZIONI E IL SOSTENINMENTO DELLE PROVE SCRITTE RESTANTI </a:t>
            </a:r>
            <a:r>
              <a:rPr lang="it-IT" altLang="it-IT" sz="2400" u="sng" dirty="0">
                <a:solidFill>
                  <a:srgbClr val="FF0000"/>
                </a:solidFill>
              </a:rPr>
              <a:t>ENTRO SETTEMBRE 2019</a:t>
            </a:r>
            <a:endParaRPr lang="en-GB" altLang="it-IT" sz="2400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it-IT" sz="1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9" name="Picture 7" descr="univlog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666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504" y="2060848"/>
            <a:ext cx="8928100" cy="39087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 err="1">
                <a:solidFill>
                  <a:srgbClr val="FF0000"/>
                </a:solidFill>
                <a:latin typeface="Arial Black" pitchFamily="34" charset="0"/>
                <a:cs typeface="+mn-cs"/>
              </a:rPr>
              <a:t>Luisanna</a:t>
            </a:r>
            <a:r>
              <a:rPr lang="en-GB" sz="3600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 Fodde</a:t>
            </a:r>
            <a:endParaRPr lang="en-GB" sz="2800" dirty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>
              <a:defRPr/>
            </a:pPr>
            <a:r>
              <a:rPr lang="en-GB" dirty="0" err="1">
                <a:latin typeface="Arial Black" pitchFamily="34" charset="0"/>
                <a:cs typeface="+mn-cs"/>
              </a:rPr>
              <a:t>Sito</a:t>
            </a:r>
            <a:r>
              <a:rPr lang="en-GB" dirty="0">
                <a:latin typeface="Arial Black" pitchFamily="34" charset="0"/>
                <a:cs typeface="+mn-cs"/>
              </a:rPr>
              <a:t> Web: </a:t>
            </a:r>
          </a:p>
          <a:p>
            <a:pPr>
              <a:defRPr/>
            </a:pPr>
            <a:r>
              <a:rPr lang="en-GB" dirty="0">
                <a:solidFill>
                  <a:srgbClr val="7030A0"/>
                </a:solidFill>
                <a:latin typeface="Arial Black" pitchFamily="34" charset="0"/>
                <a:cs typeface="+mn-cs"/>
                <a:hlinkClick r:id="rId5"/>
              </a:rPr>
              <a:t>http://people.unica.it/luisannafodde/</a:t>
            </a:r>
            <a:endParaRPr lang="en-GB" dirty="0">
              <a:solidFill>
                <a:srgbClr val="7030A0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endParaRPr lang="en-GB" dirty="0">
              <a:solidFill>
                <a:srgbClr val="7030A0"/>
              </a:solidFill>
              <a:latin typeface="Arial Black" pitchFamily="34" charset="0"/>
              <a:cs typeface="+mn-cs"/>
            </a:endParaRPr>
          </a:p>
          <a:p>
            <a:pPr>
              <a:defRPr/>
            </a:pPr>
            <a:r>
              <a:rPr lang="en-GB" dirty="0" err="1">
                <a:latin typeface="Arial Black" pitchFamily="34" charset="0"/>
                <a:cs typeface="+mn-cs"/>
              </a:rPr>
              <a:t>orario</a:t>
            </a:r>
            <a:r>
              <a:rPr lang="en-GB" dirty="0">
                <a:latin typeface="Arial Black" pitchFamily="34" charset="0"/>
                <a:cs typeface="+mn-cs"/>
              </a:rPr>
              <a:t> di </a:t>
            </a:r>
            <a:r>
              <a:rPr lang="en-GB" dirty="0" err="1">
                <a:latin typeface="Arial Black" pitchFamily="34" charset="0"/>
                <a:cs typeface="+mn-cs"/>
              </a:rPr>
              <a:t>ricevimento</a:t>
            </a:r>
            <a:endParaRPr lang="en-GB" dirty="0">
              <a:latin typeface="Arial Black" pitchFamily="34" charset="0"/>
              <a:cs typeface="+mn-cs"/>
            </a:endParaRPr>
          </a:p>
          <a:p>
            <a:pPr>
              <a:defRPr/>
            </a:pPr>
            <a:r>
              <a:rPr lang="en-GB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                  	</a:t>
            </a:r>
          </a:p>
          <a:p>
            <a:pPr>
              <a:defRPr/>
            </a:pPr>
            <a:r>
              <a:rPr lang="en-GB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		Monday 10-12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+mn-cs"/>
              </a:rPr>
              <a:t>- </a:t>
            </a:r>
            <a:r>
              <a:rPr lang="en-GB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(Teams meeting) 		                  - by appointment</a:t>
            </a:r>
          </a:p>
          <a:p>
            <a:pPr>
              <a:defRPr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+mn-cs"/>
              </a:rPr>
              <a:t>		</a:t>
            </a:r>
            <a:endParaRPr lang="en-GB" dirty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r">
              <a:defRPr/>
            </a:pPr>
            <a:r>
              <a:rPr lang="en-GB" sz="2000" dirty="0">
                <a:solidFill>
                  <a:srgbClr val="000000"/>
                </a:solidFill>
                <a:latin typeface="Book Antiqua" pitchFamily="18" charset="0"/>
                <a:cs typeface="+mn-cs"/>
              </a:rPr>
              <a:t>fodde@unica.it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7784" y="0"/>
            <a:ext cx="3432345" cy="133514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/>
          <p:cNvSpPr>
            <a:spLocks noGrp="1"/>
          </p:cNvSpPr>
          <p:nvPr>
            <p:ph type="title"/>
          </p:nvPr>
        </p:nvSpPr>
        <p:spPr>
          <a:xfrm>
            <a:off x="444500" y="125413"/>
            <a:ext cx="8229600" cy="1143000"/>
          </a:xfrm>
        </p:spPr>
        <p:txBody>
          <a:bodyPr/>
          <a:lstStyle/>
          <a:p>
            <a:r>
              <a:rPr lang="en-US" altLang="it-IT"/>
              <a:t>LA FREQUENZA ALLE LEZIONI</a:t>
            </a:r>
            <a:br>
              <a:rPr lang="en-US" altLang="it-IT"/>
            </a:br>
            <a:endParaRPr lang="en-US" altLang="it-IT"/>
          </a:p>
        </p:txBody>
      </p:sp>
      <p:sp>
        <p:nvSpPr>
          <p:cNvPr id="348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it-IT" altLang="it-IT">
              <a:hlinkClick r:id="rId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it-IT"/>
          </a:p>
        </p:txBody>
      </p:sp>
      <p:sp>
        <p:nvSpPr>
          <p:cNvPr id="34820" name="Rectangle 3"/>
          <p:cNvSpPr txBox="1">
            <a:spLocks noChangeArrowheads="1"/>
          </p:cNvSpPr>
          <p:nvPr/>
        </p:nvSpPr>
        <p:spPr bwMode="auto">
          <a:xfrm>
            <a:off x="179388" y="696913"/>
            <a:ext cx="8434387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it-IT" sz="1800" dirty="0">
              <a:solidFill>
                <a:srgbClr val="000099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124744"/>
            <a:ext cx="2428875" cy="187642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5043" y="1124744"/>
            <a:ext cx="1743075" cy="261937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4075906"/>
            <a:ext cx="2857500" cy="160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0811" y="407590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5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468313" y="1196975"/>
            <a:ext cx="8280400" cy="421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2400" dirty="0" err="1">
                <a:latin typeface="Comic Sans MS" panose="030F0702030302020204" pitchFamily="66" charset="0"/>
              </a:rPr>
              <a:t>Sito</a:t>
            </a:r>
            <a:r>
              <a:rPr lang="en-GB" altLang="it-IT" sz="2400" dirty="0">
                <a:latin typeface="Comic Sans MS" panose="030F0702030302020204" pitchFamily="66" charset="0"/>
              </a:rPr>
              <a:t> Web: </a:t>
            </a:r>
            <a:r>
              <a:rPr lang="en-GB" altLang="it-IT" sz="2400" dirty="0">
                <a:latin typeface="Arial Black" panose="020B0A04020102020204" pitchFamily="34" charset="0"/>
              </a:rPr>
              <a:t>http://people.unica.it/luisannafodde/</a:t>
            </a:r>
            <a:endParaRPr lang="en-GB" altLang="it-IT" sz="24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All’interno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del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sito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Orario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lezioni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e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ricevimento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avvisi</a:t>
            </a:r>
            <a:endParaRPr lang="en-GB" altLang="it-IT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Materiale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didattico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scaricabile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relativo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alle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lezioni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dell’a.a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. 2020/21: 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it-IT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APPUNTI LEZIONI, PAST EXAMS, OTHER USEFUL  LINKS &amp; INFORMATION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400" dirty="0">
                <a:solidFill>
                  <a:srgbClr val="FF0000"/>
                </a:solidFill>
                <a:latin typeface="Arial Black" panose="020B0A04020102020204" pitchFamily="34" charset="0"/>
              </a:rPr>
              <a:t>		</a:t>
            </a:r>
            <a:endParaRPr lang="en-GB" altLang="it-IT" sz="1800" dirty="0">
              <a:solidFill>
                <a:schemeClr val="bg2"/>
              </a:solidFill>
              <a:latin typeface="Book Antiqua" panose="02040602050305030304" pitchFamily="18" charset="0"/>
            </a:endParaRPr>
          </a:p>
        </p:txBody>
      </p:sp>
      <p:pic>
        <p:nvPicPr>
          <p:cNvPr id="78851" name="Picture 3" descr="univlog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0700"/>
            <a:ext cx="666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3808" y="5537076"/>
            <a:ext cx="3429000" cy="13335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260350"/>
            <a:ext cx="4381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242"/>
          <p:cNvSpPr txBox="1">
            <a:spLocks noChangeArrowheads="1"/>
          </p:cNvSpPr>
          <p:nvPr/>
        </p:nvSpPr>
        <p:spPr bwMode="auto">
          <a:xfrm>
            <a:off x="547688" y="-14288"/>
            <a:ext cx="8345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Lingue e Comunicazione (III anno) ORARIO I SEMESTRE 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8154"/>
              </p:ext>
            </p:extLst>
          </p:nvPr>
        </p:nvGraphicFramePr>
        <p:xfrm>
          <a:off x="323528" y="487943"/>
          <a:ext cx="8352160" cy="5254370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3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3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LUNEDI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MARTEDI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MERCOLEDI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GIOVEDI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VENERDI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8,30-10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Esercitazione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DI GIROLAMO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Webex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400" b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Studium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10-12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Ricevimento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TEAMS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12-14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4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14.30-16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effectLst/>
                        </a:rPr>
                        <a:t>ENGLISH LANGUAGE AND COMMUNICATION SKILLS  (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hlinkClick r:id="rId4"/>
                        </a:rPr>
                        <a:t>Aula 3  week 3+ Virtual 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hlinkClick r:id="rId4"/>
                        </a:rPr>
                        <a:t>LC-3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it-IT" sz="1400" dirty="0">
                        <a:effectLst/>
                      </a:endParaRPr>
                    </a:p>
                    <a:p>
                      <a:pPr algn="ctr"/>
                      <a:endParaRPr lang="it-IT" sz="1400" b="1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it-IT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solidFill>
                            <a:srgbClr val="000099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Esercitazione Di GIROLAMO </a:t>
                      </a:r>
                    </a:p>
                    <a:p>
                      <a:pPr algn="ctr"/>
                      <a:r>
                        <a:rPr lang="it-IT" sz="1400" b="1" dirty="0" err="1">
                          <a:solidFill>
                            <a:srgbClr val="000099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Webed</a:t>
                      </a:r>
                      <a:r>
                        <a:rPr lang="it-IT" sz="1400" b="1" dirty="0">
                          <a:solidFill>
                            <a:srgbClr val="000099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it-IT" sz="1400" b="1" dirty="0" err="1">
                          <a:solidFill>
                            <a:srgbClr val="000099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Studium</a:t>
                      </a:r>
                      <a:r>
                        <a:rPr lang="it-IT" sz="1400" b="1" dirty="0">
                          <a:solidFill>
                            <a:srgbClr val="000099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3</a:t>
                      </a:r>
                    </a:p>
                    <a:p>
                      <a:pPr algn="ctr"/>
                      <a:r>
                        <a:rPr lang="it-IT" sz="1400" b="1" dirty="0">
                          <a:solidFill>
                            <a:srgbClr val="000099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To be </a:t>
                      </a:r>
                      <a:r>
                        <a:rPr lang="it-IT" sz="1400" b="1" dirty="0" err="1">
                          <a:solidFill>
                            <a:srgbClr val="000099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changed</a:t>
                      </a:r>
                      <a:endParaRPr lang="it-IT" sz="1400" b="1" dirty="0">
                        <a:solidFill>
                          <a:srgbClr val="000099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582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3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16.15-18.00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effectLst/>
                        </a:rPr>
                        <a:t>ENGLISH LANGUAGE AND COMM. SKILLS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solidFill>
                            <a:srgbClr val="000099"/>
                          </a:solidFill>
                          <a:effectLst/>
                        </a:rPr>
                        <a:t>Virtual LC-3</a:t>
                      </a:r>
                    </a:p>
                    <a:p>
                      <a:pPr algn="ctr"/>
                      <a:endParaRPr lang="it-IT" sz="1400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242"/>
          <p:cNvSpPr txBox="1">
            <a:spLocks noChangeArrowheads="1"/>
          </p:cNvSpPr>
          <p:nvPr/>
        </p:nvSpPr>
        <p:spPr bwMode="auto">
          <a:xfrm>
            <a:off x="457200" y="44450"/>
            <a:ext cx="8178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CALENDARIO DI MASSIMA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TENTATIVE</a:t>
            </a:r>
            <a:r>
              <a:rPr lang="it-IT" altLang="it-IT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CALENDAR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March-</a:t>
            </a:r>
            <a:r>
              <a:rPr lang="it-IT" altLang="it-IT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May</a:t>
            </a:r>
            <a:r>
              <a:rPr lang="it-IT" altLang="it-IT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2019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u="sng" dirty="0">
                <a:latin typeface="Times New Roman" panose="02020603050405020304" pitchFamily="18" charset="0"/>
              </a:rPr>
              <a:t>(15 lezioni da 2 ore ciascuna)</a:t>
            </a:r>
            <a:r>
              <a:rPr lang="it-IT" altLang="it-IT" sz="2400" dirty="0">
                <a:latin typeface="Times New Roman" panose="02020603050405020304" pitchFamily="18" charset="0"/>
              </a:rPr>
              <a:t>: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Rettangolo 2"/>
          <p:cNvSpPr>
            <a:spLocks noChangeArrowheads="1"/>
          </p:cNvSpPr>
          <p:nvPr/>
        </p:nvSpPr>
        <p:spPr bwMode="auto">
          <a:xfrm>
            <a:off x="485775" y="2276475"/>
            <a:ext cx="849788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 </a:t>
            </a:r>
            <a:endParaRPr lang="it-IT" altLang="it-IT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800" b="1" dirty="0" err="1">
                <a:latin typeface="Times New Roman" panose="02020603050405020304" pitchFamily="18" charset="0"/>
              </a:rPr>
              <a:t>Semestre</a:t>
            </a:r>
            <a:r>
              <a:rPr lang="en-US" altLang="it-IT" sz="2800" b="1" dirty="0">
                <a:latin typeface="Times New Roman" panose="02020603050405020304" pitchFamily="18" charset="0"/>
              </a:rPr>
              <a:t>  2 – 15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lezioni</a:t>
            </a:r>
            <a:endParaRPr lang="en-US" altLang="it-IT" sz="28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Dal 1 </a:t>
            </a:r>
            <a:r>
              <a:rPr lang="en-US" altLang="it-IT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marzo</a:t>
            </a:r>
            <a:r>
              <a:rPr lang="en-US" altLang="it-IT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2800" dirty="0"/>
              <a:t>Marzo</a:t>
            </a:r>
            <a:r>
              <a:rPr lang="it-IT" altLang="en-US" sz="2800" dirty="0">
                <a:solidFill>
                  <a:srgbClr val="FF0000"/>
                </a:solidFill>
              </a:rPr>
              <a:t>: 1, 4, 8, 11, 15, 18, 22, 25, </a:t>
            </a:r>
            <a:r>
              <a:rPr lang="it-IT" altLang="en-US" sz="2800" dirty="0">
                <a:solidFill>
                  <a:srgbClr val="33CC33"/>
                </a:solidFill>
              </a:rPr>
              <a:t>29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2800" dirty="0"/>
              <a:t>Aprile</a:t>
            </a:r>
            <a:r>
              <a:rPr lang="it-IT" altLang="en-US" sz="2800" dirty="0">
                <a:solidFill>
                  <a:srgbClr val="FF0000"/>
                </a:solidFill>
              </a:rPr>
              <a:t>: 1, 8, 12, 15, 19, 22; 26, </a:t>
            </a:r>
            <a:r>
              <a:rPr lang="it-IT" altLang="en-US" sz="2800" dirty="0">
                <a:solidFill>
                  <a:srgbClr val="33CC33"/>
                </a:solidFill>
              </a:rPr>
              <a:t>29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2800" dirty="0">
                <a:solidFill>
                  <a:srgbClr val="FF0000"/>
                </a:solidFill>
              </a:rPr>
              <a:t>Maggio: ………</a:t>
            </a:r>
            <a:endParaRPr lang="en-GB" altLang="en-US" sz="28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 </a:t>
            </a:r>
            <a:endParaRPr lang="it-IT" altLang="it-IT" sz="2400" dirty="0">
              <a:latin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4663" y="5524500"/>
            <a:ext cx="34290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80400" cy="696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IL CORSO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714375"/>
            <a:ext cx="7993063" cy="5732463"/>
          </a:xfrm>
          <a:solidFill>
            <a:srgbClr val="FFFFFF"/>
          </a:solidFill>
        </p:spPr>
        <p:txBody>
          <a:bodyPr/>
          <a:lstStyle/>
          <a:p>
            <a:pPr marL="0" indent="0">
              <a:buNone/>
            </a:pPr>
            <a:r>
              <a:rPr lang="en-GB" sz="2800" b="1" dirty="0"/>
              <a:t>ENGLISH LANGUAGE AND COMMUNICATION SKILLS</a:t>
            </a:r>
          </a:p>
          <a:p>
            <a:pPr marL="0" indent="0">
              <a:buNone/>
            </a:pPr>
            <a:r>
              <a:rPr lang="en-GB" sz="2800" b="1" dirty="0"/>
              <a:t>WRITTEN TESTS</a:t>
            </a:r>
            <a:endParaRPr lang="it-IT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800" i="1" dirty="0" err="1">
                <a:solidFill>
                  <a:srgbClr val="FF0000"/>
                </a:solidFill>
              </a:rPr>
              <a:t>Listening</a:t>
            </a:r>
            <a:r>
              <a:rPr lang="it-IT" altLang="it-IT" sz="2800" dirty="0"/>
              <a:t>: Ascolto e comprensione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800" i="1" dirty="0"/>
              <a:t>Multiple </a:t>
            </a:r>
            <a:r>
              <a:rPr lang="it-IT" altLang="it-IT" sz="2800" i="1" dirty="0" err="1"/>
              <a:t>Choice</a:t>
            </a:r>
            <a:endParaRPr lang="it-IT" altLang="it-IT" sz="2800" i="1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800" i="1" dirty="0" err="1"/>
              <a:t>Writing</a:t>
            </a:r>
            <a:endParaRPr lang="it-IT" altLang="it-IT" sz="2800" i="1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800" i="1" dirty="0">
                <a:solidFill>
                  <a:srgbClr val="FF0000"/>
                </a:solidFill>
              </a:rPr>
              <a:t>Reading </a:t>
            </a:r>
            <a:r>
              <a:rPr lang="it-IT" altLang="it-IT" sz="2800" i="1" dirty="0" err="1">
                <a:solidFill>
                  <a:srgbClr val="FF0000"/>
                </a:solidFill>
              </a:rPr>
              <a:t>comprehension</a:t>
            </a:r>
            <a:endParaRPr lang="it-IT" altLang="it-IT" sz="2800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800" i="1" dirty="0"/>
              <a:t>Use of English</a:t>
            </a:r>
            <a:endParaRPr lang="it-IT" altLang="it-IT" sz="28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2800" dirty="0"/>
              <a:t>	+ Grammatica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2800" dirty="0"/>
              <a:t>	+ </a:t>
            </a:r>
            <a:r>
              <a:rPr lang="it-IT" altLang="it-IT" sz="2800" i="1" dirty="0"/>
              <a:t>Word </a:t>
            </a:r>
            <a:r>
              <a:rPr lang="it-IT" altLang="it-IT" sz="2800" i="1" dirty="0" err="1"/>
              <a:t>formation</a:t>
            </a:r>
            <a:endParaRPr lang="it-IT" altLang="it-IT" sz="2800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2800" i="1" dirty="0"/>
              <a:t>	+ </a:t>
            </a:r>
            <a:r>
              <a:rPr lang="it-IT" altLang="it-IT" sz="2800" i="1" dirty="0" err="1"/>
              <a:t>Sentence</a:t>
            </a:r>
            <a:r>
              <a:rPr lang="it-IT" altLang="it-IT" sz="2800" i="1" dirty="0"/>
              <a:t> </a:t>
            </a:r>
            <a:r>
              <a:rPr lang="it-IT" altLang="it-IT" sz="2800" i="1" dirty="0" err="1"/>
              <a:t>transformation</a:t>
            </a:r>
            <a:endParaRPr lang="it-IT" altLang="it-IT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800" i="1" dirty="0" err="1">
                <a:solidFill>
                  <a:srgbClr val="FF0000"/>
                </a:solidFill>
              </a:rPr>
              <a:t>Speaking</a:t>
            </a:r>
            <a:endParaRPr lang="it-IT" altLang="it-IT" sz="2800" i="1" dirty="0">
              <a:solidFill>
                <a:srgbClr val="FF0000"/>
              </a:solidFill>
            </a:endParaRPr>
          </a:p>
          <a:p>
            <a:pPr eaLnBrk="1" hangingPunct="1">
              <a:buFont typeface="Monotype Sorts"/>
              <a:buNone/>
            </a:pPr>
            <a:endParaRPr lang="it-IT" altLang="it-IT" sz="2800" dirty="0">
              <a:solidFill>
                <a:schemeClr val="bg2"/>
              </a:solidFill>
            </a:endParaRPr>
          </a:p>
        </p:txBody>
      </p:sp>
      <p:pic>
        <p:nvPicPr>
          <p:cNvPr id="5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997200"/>
            <a:ext cx="2281237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80400" cy="696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rgbClr val="FF0000"/>
                </a:solidFill>
              </a:rPr>
              <a:t>L’Esame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836613"/>
            <a:ext cx="6335713" cy="5597525"/>
          </a:xfrm>
          <a:solidFill>
            <a:srgbClr val="FFFFFF"/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it-IT" altLang="it-IT" dirty="0">
                <a:solidFill>
                  <a:srgbClr val="FF0000"/>
                </a:solidFill>
              </a:rPr>
              <a:t>Due prove, 1 scritta e 1 orale</a:t>
            </a:r>
          </a:p>
          <a:p>
            <a:pPr marL="0" indent="0" eaLnBrk="1" hangingPunct="1">
              <a:buNone/>
              <a:defRPr/>
            </a:pPr>
            <a:r>
              <a:rPr lang="it-IT" altLang="it-IT" dirty="0"/>
              <a:t>La prova scritta </a:t>
            </a:r>
            <a:r>
              <a:rPr lang="it-IT" altLang="it-IT" dirty="0">
                <a:solidFill>
                  <a:srgbClr val="000000"/>
                </a:solidFill>
              </a:rPr>
              <a:t>consiste in: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dirty="0"/>
              <a:t>Ascolto e comprensione (in lab)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dirty="0">
                <a:solidFill>
                  <a:srgbClr val="CC0099"/>
                </a:solidFill>
              </a:rPr>
              <a:t>	</a:t>
            </a:r>
            <a:r>
              <a:rPr lang="it-IT" altLang="it-IT" dirty="0">
                <a:solidFill>
                  <a:srgbClr val="FF0000"/>
                </a:solidFill>
              </a:rPr>
              <a:t>Use of English (</a:t>
            </a:r>
            <a:r>
              <a:rPr lang="it-IT" altLang="it-IT" dirty="0" err="1">
                <a:solidFill>
                  <a:srgbClr val="FF0000"/>
                </a:solidFill>
              </a:rPr>
              <a:t>verbs</a:t>
            </a:r>
            <a:r>
              <a:rPr lang="it-IT" altLang="it-IT" dirty="0">
                <a:solidFill>
                  <a:srgbClr val="FF0000"/>
                </a:solidFill>
              </a:rPr>
              <a:t>, </a:t>
            </a:r>
            <a:r>
              <a:rPr lang="it-IT" altLang="it-IT" dirty="0" err="1">
                <a:solidFill>
                  <a:srgbClr val="FF0000"/>
                </a:solidFill>
              </a:rPr>
              <a:t>question</a:t>
            </a:r>
            <a:r>
              <a:rPr lang="it-IT" altLang="it-IT" dirty="0">
                <a:solidFill>
                  <a:srgbClr val="FF0000"/>
                </a:solidFill>
              </a:rPr>
              <a:t> </a:t>
            </a:r>
            <a:r>
              <a:rPr lang="it-IT" altLang="it-IT" dirty="0" err="1">
                <a:solidFill>
                  <a:srgbClr val="FF0000"/>
                </a:solidFill>
              </a:rPr>
              <a:t>formation</a:t>
            </a:r>
            <a:r>
              <a:rPr lang="it-IT" altLang="it-IT" dirty="0">
                <a:solidFill>
                  <a:srgbClr val="FF0000"/>
                </a:solidFill>
              </a:rPr>
              <a:t>, </a:t>
            </a:r>
            <a:r>
              <a:rPr lang="it-IT" altLang="it-IT" dirty="0" err="1">
                <a:solidFill>
                  <a:srgbClr val="FF0000"/>
                </a:solidFill>
              </a:rPr>
              <a:t>vocab</a:t>
            </a:r>
            <a:r>
              <a:rPr lang="it-IT" altLang="it-IT" dirty="0">
                <a:solidFill>
                  <a:srgbClr val="FF0000"/>
                </a:solidFill>
              </a:rPr>
              <a:t> + </a:t>
            </a:r>
            <a:r>
              <a:rPr lang="it-IT" altLang="it-IT" dirty="0" err="1">
                <a:solidFill>
                  <a:srgbClr val="FF0000"/>
                </a:solidFill>
              </a:rPr>
              <a:t>linking</a:t>
            </a:r>
            <a:r>
              <a:rPr lang="it-IT" altLang="it-IT" dirty="0">
                <a:solidFill>
                  <a:srgbClr val="FF0000"/>
                </a:solidFill>
              </a:rPr>
              <a:t> </a:t>
            </a:r>
            <a:r>
              <a:rPr lang="it-IT" altLang="it-IT" dirty="0" err="1">
                <a:solidFill>
                  <a:srgbClr val="FF0000"/>
                </a:solidFill>
              </a:rPr>
              <a:t>words</a:t>
            </a:r>
            <a:r>
              <a:rPr lang="it-IT" altLang="it-IT" dirty="0">
                <a:solidFill>
                  <a:srgbClr val="FF0000"/>
                </a:solidFill>
              </a:rPr>
              <a:t>, ecc.) in lab (PRE-EX)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dirty="0" err="1">
                <a:solidFill>
                  <a:srgbClr val="FF0000"/>
                </a:solidFill>
              </a:rPr>
              <a:t>Writing</a:t>
            </a:r>
            <a:endParaRPr lang="it-IT" altLang="it-IT" dirty="0">
              <a:solidFill>
                <a:srgbClr val="CC0099"/>
              </a:solidFill>
            </a:endParaRP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dirty="0"/>
              <a:t>Reading </a:t>
            </a:r>
            <a:r>
              <a:rPr lang="it-IT" altLang="it-IT" dirty="0" err="1"/>
              <a:t>Comprehension</a:t>
            </a:r>
            <a:r>
              <a:rPr lang="it-IT" altLang="it-IT" dirty="0"/>
              <a:t>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dirty="0"/>
              <a:t>(mc &amp; open </a:t>
            </a:r>
            <a:r>
              <a:rPr lang="it-IT" altLang="it-IT" dirty="0" err="1"/>
              <a:t>questions</a:t>
            </a:r>
            <a:r>
              <a:rPr lang="it-IT" altLang="it-IT" dirty="0"/>
              <a:t> con esercizi,)</a:t>
            </a:r>
          </a:p>
        </p:txBody>
      </p:sp>
      <p:pic>
        <p:nvPicPr>
          <p:cNvPr id="5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2060575"/>
            <a:ext cx="227965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80400" cy="696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rgbClr val="FF0000"/>
                </a:solidFill>
              </a:rPr>
              <a:t>L’Esame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628650"/>
            <a:ext cx="6040438" cy="5824686"/>
          </a:xfrm>
          <a:solidFill>
            <a:srgbClr val="FFFFFF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>
                <a:solidFill>
                  <a:srgbClr val="FF0000"/>
                </a:solidFill>
              </a:rPr>
              <a:t>Due prove, 1 scritta e 1 orale</a:t>
            </a:r>
          </a:p>
          <a:p>
            <a:pPr marL="0" indent="0" eaLnBrk="1" hangingPunct="1">
              <a:buNone/>
            </a:pPr>
            <a:r>
              <a:rPr lang="it-IT" altLang="it-IT" dirty="0">
                <a:solidFill>
                  <a:srgbClr val="FF0000"/>
                </a:solidFill>
              </a:rPr>
              <a:t>La prova orale</a:t>
            </a:r>
            <a:r>
              <a:rPr lang="it-IT" altLang="it-IT" dirty="0"/>
              <a:t> </a:t>
            </a:r>
            <a:r>
              <a:rPr lang="it-IT" altLang="it-IT" dirty="0">
                <a:solidFill>
                  <a:srgbClr val="000000"/>
                </a:solidFill>
              </a:rPr>
              <a:t>consiste in: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/>
              <a:t>Conversazione su argomenti generali con articolo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/>
              <a:t>Presentazione discorso politico (</a:t>
            </a:r>
            <a:r>
              <a:rPr lang="it-IT" altLang="it-IT" dirty="0" err="1"/>
              <a:t>written</a:t>
            </a:r>
            <a:r>
              <a:rPr lang="it-IT" altLang="it-IT" dirty="0"/>
              <a:t> to be </a:t>
            </a:r>
            <a:r>
              <a:rPr lang="it-IT" altLang="it-IT" dirty="0" err="1"/>
              <a:t>spoken</a:t>
            </a:r>
            <a:r>
              <a:rPr lang="it-IT" altLang="it-IT" dirty="0"/>
              <a:t>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>
                <a:solidFill>
                  <a:srgbClr val="FF0000"/>
                </a:solidFill>
              </a:rPr>
              <a:t>Analisi del testo + Contenuti Teoria linguistica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/>
              <a:t>BOOK /TV SERIES OUTLINE/ REPORT (durante corso per i frequentanti)</a:t>
            </a:r>
          </a:p>
        </p:txBody>
      </p:sp>
      <p:pic>
        <p:nvPicPr>
          <p:cNvPr id="5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773238"/>
            <a:ext cx="227965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280400" cy="6969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LE CERTIFICAZIONI 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143000"/>
            <a:ext cx="8389937" cy="5500688"/>
          </a:xfrm>
          <a:solidFill>
            <a:srgbClr val="FFFFFF"/>
          </a:solidFill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it-IT" altLang="it-IT" sz="2800" dirty="0"/>
              <a:t>	</a:t>
            </a:r>
          </a:p>
          <a:p>
            <a:pPr algn="just" eaLnBrk="1" hangingPunct="1">
              <a:buFont typeface="Monotype Sorts"/>
              <a:buNone/>
            </a:pPr>
            <a:r>
              <a:rPr lang="it-IT" altLang="it-IT" sz="2800" dirty="0"/>
              <a:t>	</a:t>
            </a:r>
            <a:r>
              <a:rPr lang="it-IT" altLang="it-IT" sz="2800" dirty="0">
                <a:solidFill>
                  <a:srgbClr val="7030A0"/>
                </a:solidFill>
              </a:rPr>
              <a:t>Le </a:t>
            </a:r>
            <a:r>
              <a:rPr lang="it-IT" altLang="it-IT" sz="2800" dirty="0">
                <a:solidFill>
                  <a:srgbClr val="FF0000"/>
                </a:solidFill>
              </a:rPr>
              <a:t>certificazioni internazionali </a:t>
            </a:r>
            <a:r>
              <a:rPr lang="it-IT" altLang="it-IT" sz="2800" dirty="0">
                <a:solidFill>
                  <a:srgbClr val="7030A0"/>
                </a:solidFill>
              </a:rPr>
              <a:t>di lingua inglese (a partire dal livello </a:t>
            </a:r>
            <a:r>
              <a:rPr lang="it-IT" altLang="it-IT" sz="2800" dirty="0">
                <a:solidFill>
                  <a:srgbClr val="FF0000"/>
                </a:solidFill>
              </a:rPr>
              <a:t>C1 </a:t>
            </a:r>
            <a:r>
              <a:rPr lang="it-IT" altLang="it-IT" sz="2800" dirty="0">
                <a:solidFill>
                  <a:srgbClr val="7030A0"/>
                </a:solidFill>
              </a:rPr>
              <a:t>del QCR) e gli attestati di </a:t>
            </a:r>
            <a:r>
              <a:rPr lang="it-IT" altLang="it-IT" sz="2800" dirty="0">
                <a:solidFill>
                  <a:srgbClr val="33CC33"/>
                </a:solidFill>
              </a:rPr>
              <a:t>frequenza e profitto </a:t>
            </a:r>
            <a:r>
              <a:rPr lang="it-IT" altLang="it-IT" sz="2800" dirty="0">
                <a:solidFill>
                  <a:srgbClr val="7030A0"/>
                </a:solidFill>
              </a:rPr>
              <a:t>rilasciati dal </a:t>
            </a:r>
            <a:r>
              <a:rPr lang="it-IT" altLang="it-IT" sz="2800" dirty="0">
                <a:solidFill>
                  <a:srgbClr val="FF0000"/>
                </a:solidFill>
              </a:rPr>
              <a:t>Centro Linguistico di Ateneo </a:t>
            </a:r>
            <a:r>
              <a:rPr lang="it-IT" altLang="it-IT" sz="2800" dirty="0">
                <a:solidFill>
                  <a:srgbClr val="7030A0"/>
                </a:solidFill>
              </a:rPr>
              <a:t>a partire dal livello </a:t>
            </a:r>
            <a:r>
              <a:rPr lang="it-IT" altLang="it-IT" sz="2800" dirty="0">
                <a:solidFill>
                  <a:srgbClr val="FF0000"/>
                </a:solidFill>
              </a:rPr>
              <a:t>C1</a:t>
            </a:r>
            <a:r>
              <a:rPr lang="it-IT" altLang="it-IT" sz="2800" dirty="0">
                <a:solidFill>
                  <a:srgbClr val="7030A0"/>
                </a:solidFill>
              </a:rPr>
              <a:t>), potranno essere presentate per la sostituzione di parte o intera prova scritta</a:t>
            </a:r>
          </a:p>
          <a:p>
            <a:pPr algn="just" eaLnBrk="1" hangingPunct="1">
              <a:buFont typeface="Monotype Sorts"/>
              <a:buNone/>
            </a:pPr>
            <a:endParaRPr lang="it-IT" altLang="it-IT" sz="2800" b="1" dirty="0">
              <a:solidFill>
                <a:srgbClr val="7030A0"/>
              </a:solidFill>
            </a:endParaRPr>
          </a:p>
          <a:p>
            <a:pPr algn="ctr" eaLnBrk="1" hangingPunct="1">
              <a:buFont typeface="Monotype Sorts"/>
              <a:buNone/>
            </a:pPr>
            <a:r>
              <a:rPr lang="it-IT" altLang="it-IT" sz="2800" b="1" dirty="0">
                <a:solidFill>
                  <a:srgbClr val="7030A0"/>
                </a:solidFill>
              </a:rPr>
              <a:t>	SE CONSEGUITE IN PERIODO NON SUPERIORE AI </a:t>
            </a:r>
          </a:p>
          <a:p>
            <a:pPr algn="ctr" eaLnBrk="1" hangingPunct="1">
              <a:buFont typeface="Monotype Sorts"/>
              <a:buNone/>
            </a:pPr>
            <a:r>
              <a:rPr lang="it-IT" altLang="it-IT" sz="2800" b="1" dirty="0">
                <a:solidFill>
                  <a:srgbClr val="FF0000"/>
                </a:solidFill>
              </a:rPr>
              <a:t>3 ANNI </a:t>
            </a:r>
          </a:p>
        </p:txBody>
      </p:sp>
      <p:pic>
        <p:nvPicPr>
          <p:cNvPr id="4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9301</TotalTime>
  <Words>1300</Words>
  <Application>Microsoft Macintosh PowerPoint</Application>
  <PresentationFormat>Presentazione su schermo (4:3)</PresentationFormat>
  <Paragraphs>211</Paragraphs>
  <Slides>20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Book Antiqua</vt:lpstr>
      <vt:lpstr>Calibri</vt:lpstr>
      <vt:lpstr>Comic Sans MS</vt:lpstr>
      <vt:lpstr>Monotype Sorts</vt:lpstr>
      <vt:lpstr>Times New Roman</vt:lpstr>
      <vt:lpstr>Wingdings</vt:lpstr>
      <vt:lpstr>Tema di Office</vt:lpstr>
      <vt:lpstr>Facoltà di Scienze Umanistiche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CORSO</vt:lpstr>
      <vt:lpstr>L’Esame</vt:lpstr>
      <vt:lpstr>L’Esame</vt:lpstr>
      <vt:lpstr>LE CERTIFICAZIONI  </vt:lpstr>
      <vt:lpstr>LE CERTIFICAZIONI  </vt:lpstr>
      <vt:lpstr>L’Esame (prova orale):   ENGLISH LANGUAGE AND COMMUNICATION SKILLS</vt:lpstr>
      <vt:lpstr>L’Esame (prova orale):   ENGLISH LANGUAGE AND COMMUNICATION SKILLS</vt:lpstr>
      <vt:lpstr>L’Esame (prova orale) ENGLISH LANGUAGE FOR COMMUNICATION SKILLS</vt:lpstr>
      <vt:lpstr>L’Esame (prova orale):   ENGLISH LANGUAGE AND COMMUNICATION SKILLS</vt:lpstr>
      <vt:lpstr>L’Esame (prova orale):   </vt:lpstr>
      <vt:lpstr>L’Esame (prova orale)</vt:lpstr>
      <vt:lpstr>L’Esame (prova orale)</vt:lpstr>
      <vt:lpstr>Esercitazioni  in aula e laboratorio </vt:lpstr>
      <vt:lpstr>LA FREQUENZA ALLE LEZIONI </vt:lpstr>
      <vt:lpstr>LA FREQUENZA ALLE LEZIONI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ENGLISH</dc:title>
  <dc:creator>Maurizio</dc:creator>
  <cp:lastModifiedBy>Luisanna Fodde</cp:lastModifiedBy>
  <cp:revision>316</cp:revision>
  <dcterms:created xsi:type="dcterms:W3CDTF">1998-11-25T14:59:00Z</dcterms:created>
  <dcterms:modified xsi:type="dcterms:W3CDTF">2021-02-28T19:24:07Z</dcterms:modified>
</cp:coreProperties>
</file>