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1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6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7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4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3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4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4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1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7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0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53A0-80F2-49FE-9E2B-6F1720D5F02A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2D17-DCCF-4272-98E8-FEB1D33BB4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970438" y="332656"/>
            <a:ext cx="32031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 smtClean="0"/>
              <a:t>Giunzioni</a:t>
            </a:r>
            <a:endParaRPr lang="en-US" sz="6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899592" y="2492896"/>
            <a:ext cx="62576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Costanza del Livello di Fermi E</a:t>
            </a:r>
            <a:r>
              <a:rPr lang="it-IT" baseline="-25000" dirty="0" smtClean="0"/>
              <a:t>F </a:t>
            </a:r>
            <a:r>
              <a:rPr lang="it-IT" dirty="0" smtClean="0"/>
              <a:t>in sistemi eterogenei all’equilibrio</a:t>
            </a:r>
          </a:p>
          <a:p>
            <a:r>
              <a:rPr lang="it-IT" dirty="0" smtClean="0"/>
              <a:t>Livello del vuoto E</a:t>
            </a:r>
            <a:r>
              <a:rPr lang="it-IT" baseline="-25000" dirty="0" smtClean="0"/>
              <a:t>0</a:t>
            </a:r>
            <a:r>
              <a:rPr lang="it-IT" dirty="0" smtClean="0"/>
              <a:t> e affinità elettronica </a:t>
            </a:r>
            <a:r>
              <a:rPr lang="it-IT" dirty="0" smtClean="0">
                <a:latin typeface="Symbol" panose="05050102010706020507" pitchFamily="18" charset="2"/>
              </a:rPr>
              <a:t>c</a:t>
            </a:r>
          </a:p>
          <a:p>
            <a:r>
              <a:rPr lang="it-IT" dirty="0" smtClean="0"/>
              <a:t>Continuità di </a:t>
            </a:r>
            <a:r>
              <a:rPr lang="it-IT" dirty="0"/>
              <a:t>E</a:t>
            </a:r>
            <a:r>
              <a:rPr lang="it-IT" baseline="-25000" dirty="0"/>
              <a:t>0</a:t>
            </a:r>
            <a:endParaRPr lang="it-IT" dirty="0" smtClean="0"/>
          </a:p>
          <a:p>
            <a:r>
              <a:rPr lang="it-IT" dirty="0" smtClean="0"/>
              <a:t>Distanza tra livelli e densità di cariche</a:t>
            </a:r>
            <a:endParaRPr lang="en-US" dirty="0" smtClean="0"/>
          </a:p>
          <a:p>
            <a:r>
              <a:rPr lang="it-IT" dirty="0" smtClean="0"/>
              <a:t>Regioni di svuotamento</a:t>
            </a:r>
          </a:p>
          <a:p>
            <a:r>
              <a:rPr lang="it-IT" dirty="0" err="1" smtClean="0"/>
              <a:t>Eterogiunzioni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579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4370" y="136478"/>
            <a:ext cx="8434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Continuiamo allora  con una   </a:t>
            </a:r>
            <a:r>
              <a:rPr lang="it-IT" sz="2800" b="1" dirty="0" smtClean="0"/>
              <a:t>giunzione metallo-semiconduttore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Prendiamo per il semiconduttore un drogaggio n.</a:t>
            </a:r>
            <a:endParaRPr lang="en-US" dirty="0"/>
          </a:p>
        </p:txBody>
      </p:sp>
      <p:cxnSp>
        <p:nvCxnSpPr>
          <p:cNvPr id="26" name="Connettore 1 25"/>
          <p:cNvCxnSpPr/>
          <p:nvPr/>
        </p:nvCxnSpPr>
        <p:spPr>
          <a:xfrm flipH="1">
            <a:off x="334371" y="2806992"/>
            <a:ext cx="116503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/>
          <p:nvPr/>
        </p:nvCxnSpPr>
        <p:spPr>
          <a:xfrm flipH="1">
            <a:off x="334371" y="3496086"/>
            <a:ext cx="116503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1 128"/>
          <p:cNvCxnSpPr/>
          <p:nvPr/>
        </p:nvCxnSpPr>
        <p:spPr>
          <a:xfrm flipH="1">
            <a:off x="334371" y="4016130"/>
            <a:ext cx="1165031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334371" y="3670710"/>
            <a:ext cx="1150648" cy="1120156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uppo 162"/>
          <p:cNvGrpSpPr/>
          <p:nvPr/>
        </p:nvGrpSpPr>
        <p:grpSpPr>
          <a:xfrm>
            <a:off x="2302234" y="2824997"/>
            <a:ext cx="1150647" cy="1209138"/>
            <a:chOff x="2520602" y="3029717"/>
            <a:chExt cx="1150647" cy="1209138"/>
          </a:xfrm>
        </p:grpSpPr>
        <p:cxnSp>
          <p:nvCxnSpPr>
            <p:cNvPr id="23" name="Connettore 1 22"/>
            <p:cNvCxnSpPr/>
            <p:nvPr/>
          </p:nvCxnSpPr>
          <p:spPr>
            <a:xfrm>
              <a:off x="2520602" y="3029717"/>
              <a:ext cx="11362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1 123"/>
            <p:cNvCxnSpPr/>
            <p:nvPr/>
          </p:nvCxnSpPr>
          <p:spPr>
            <a:xfrm>
              <a:off x="2520602" y="3718811"/>
              <a:ext cx="11362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1 127"/>
            <p:cNvCxnSpPr/>
            <p:nvPr/>
          </p:nvCxnSpPr>
          <p:spPr>
            <a:xfrm>
              <a:off x="2520602" y="4238855"/>
              <a:ext cx="11362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ttore 1 31"/>
            <p:cNvCxnSpPr/>
            <p:nvPr/>
          </p:nvCxnSpPr>
          <p:spPr>
            <a:xfrm flipH="1" flipV="1">
              <a:off x="2520602" y="3793545"/>
              <a:ext cx="1150647" cy="1"/>
            </a:xfrm>
            <a:prstGeom prst="line">
              <a:avLst/>
            </a:prstGeom>
            <a:ln w="28575">
              <a:solidFill>
                <a:srgbClr val="0070C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Connettore 1 129"/>
          <p:cNvCxnSpPr/>
          <p:nvPr/>
        </p:nvCxnSpPr>
        <p:spPr>
          <a:xfrm>
            <a:off x="1499402" y="3496086"/>
            <a:ext cx="0" cy="520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1 134"/>
          <p:cNvCxnSpPr/>
          <p:nvPr/>
        </p:nvCxnSpPr>
        <p:spPr>
          <a:xfrm flipH="1">
            <a:off x="1499402" y="1944302"/>
            <a:ext cx="7192" cy="293332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/>
          <p:nvPr/>
        </p:nvCxnSpPr>
        <p:spPr>
          <a:xfrm flipH="1">
            <a:off x="319988" y="3670714"/>
            <a:ext cx="1186606" cy="1742"/>
          </a:xfrm>
          <a:prstGeom prst="line">
            <a:avLst/>
          </a:prstGeom>
          <a:ln w="28575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/>
          <p:cNvSpPr txBox="1"/>
          <p:nvPr/>
        </p:nvSpPr>
        <p:spPr>
          <a:xfrm>
            <a:off x="4551528" y="5349922"/>
            <a:ext cx="4637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Allineando i livelli di Fermi</a:t>
            </a:r>
          </a:p>
          <a:p>
            <a:r>
              <a:rPr lang="it-IT" dirty="0"/>
              <a:t>e</a:t>
            </a:r>
            <a:r>
              <a:rPr lang="it-IT" dirty="0" smtClean="0"/>
              <a:t> imponendo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la continuità del livello del vuoto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 la costanza dello stesso entro il conduttore</a:t>
            </a:r>
            <a:endParaRPr lang="en-US" dirty="0"/>
          </a:p>
        </p:txBody>
      </p:sp>
      <p:grpSp>
        <p:nvGrpSpPr>
          <p:cNvPr id="185" name="Gruppo 184"/>
          <p:cNvGrpSpPr/>
          <p:nvPr/>
        </p:nvGrpSpPr>
        <p:grpSpPr>
          <a:xfrm>
            <a:off x="3903260" y="1944302"/>
            <a:ext cx="4848934" cy="2969396"/>
            <a:chOff x="3903260" y="1944302"/>
            <a:chExt cx="4848934" cy="2969396"/>
          </a:xfrm>
        </p:grpSpPr>
        <p:grpSp>
          <p:nvGrpSpPr>
            <p:cNvPr id="138" name="Gruppo 137"/>
            <p:cNvGrpSpPr/>
            <p:nvPr/>
          </p:nvGrpSpPr>
          <p:grpSpPr>
            <a:xfrm>
              <a:off x="4935941" y="1944302"/>
              <a:ext cx="3336878" cy="2969396"/>
              <a:chOff x="1637731" y="1213696"/>
              <a:chExt cx="6332562" cy="5085754"/>
            </a:xfrm>
          </p:grpSpPr>
          <p:grpSp>
            <p:nvGrpSpPr>
              <p:cNvPr id="139" name="Gruppo 138"/>
              <p:cNvGrpSpPr/>
              <p:nvPr/>
            </p:nvGrpSpPr>
            <p:grpSpPr>
              <a:xfrm>
                <a:off x="1637731" y="2730536"/>
                <a:ext cx="6305266" cy="342179"/>
                <a:chOff x="1637731" y="2688609"/>
                <a:chExt cx="6305266" cy="738292"/>
              </a:xfrm>
            </p:grpSpPr>
            <p:sp>
              <p:nvSpPr>
                <p:cNvPr id="152" name="Figura a mano libera 151"/>
                <p:cNvSpPr/>
                <p:nvPr/>
              </p:nvSpPr>
              <p:spPr>
                <a:xfrm>
                  <a:off x="3848669" y="2688609"/>
                  <a:ext cx="1937982" cy="738292"/>
                </a:xfrm>
                <a:custGeom>
                  <a:avLst/>
                  <a:gdLst>
                    <a:gd name="connsiteX0" fmla="*/ 0 w 1937982"/>
                    <a:gd name="connsiteY0" fmla="*/ 0 h 738292"/>
                    <a:gd name="connsiteX1" fmla="*/ 245659 w 1937982"/>
                    <a:gd name="connsiteY1" fmla="*/ 313898 h 738292"/>
                    <a:gd name="connsiteX2" fmla="*/ 627797 w 1937982"/>
                    <a:gd name="connsiteY2" fmla="*/ 600501 h 738292"/>
                    <a:gd name="connsiteX3" fmla="*/ 1160059 w 1937982"/>
                    <a:gd name="connsiteY3" fmla="*/ 723331 h 738292"/>
                    <a:gd name="connsiteX4" fmla="*/ 1555844 w 1937982"/>
                    <a:gd name="connsiteY4" fmla="*/ 736979 h 738292"/>
                    <a:gd name="connsiteX5" fmla="*/ 1937982 w 1937982"/>
                    <a:gd name="connsiteY5" fmla="*/ 736979 h 738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37982" h="738292">
                      <a:moveTo>
                        <a:pt x="0" y="0"/>
                      </a:moveTo>
                      <a:cubicBezTo>
                        <a:pt x="70513" y="106907"/>
                        <a:pt x="141026" y="213815"/>
                        <a:pt x="245659" y="313898"/>
                      </a:cubicBezTo>
                      <a:cubicBezTo>
                        <a:pt x="350292" y="413981"/>
                        <a:pt x="475397" y="532262"/>
                        <a:pt x="627797" y="600501"/>
                      </a:cubicBezTo>
                      <a:cubicBezTo>
                        <a:pt x="780197" y="668740"/>
                        <a:pt x="1005385" y="700585"/>
                        <a:pt x="1160059" y="723331"/>
                      </a:cubicBezTo>
                      <a:cubicBezTo>
                        <a:pt x="1314734" y="746077"/>
                        <a:pt x="1426190" y="734704"/>
                        <a:pt x="1555844" y="736979"/>
                      </a:cubicBezTo>
                      <a:cubicBezTo>
                        <a:pt x="1685498" y="739254"/>
                        <a:pt x="1811740" y="738116"/>
                        <a:pt x="1937982" y="736979"/>
                      </a:cubicBezTo>
                    </a:path>
                  </a:pathLst>
                </a:cu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3" name="Connettore 1 152"/>
                <p:cNvCxnSpPr/>
                <p:nvPr/>
              </p:nvCxnSpPr>
              <p:spPr>
                <a:xfrm>
                  <a:off x="5786651" y="3426901"/>
                  <a:ext cx="2156346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Connettore 1 153"/>
                <p:cNvCxnSpPr>
                  <a:stCxn id="152" idx="0"/>
                </p:cNvCxnSpPr>
                <p:nvPr/>
              </p:nvCxnSpPr>
              <p:spPr>
                <a:xfrm flipH="1">
                  <a:off x="1637731" y="2688609"/>
                  <a:ext cx="2210938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0" name="Gruppo 139"/>
              <p:cNvGrpSpPr/>
              <p:nvPr/>
            </p:nvGrpSpPr>
            <p:grpSpPr>
              <a:xfrm>
                <a:off x="1637731" y="3910762"/>
                <a:ext cx="6305266" cy="342179"/>
                <a:chOff x="1637731" y="2688609"/>
                <a:chExt cx="6305266" cy="738292"/>
              </a:xfrm>
            </p:grpSpPr>
            <p:sp>
              <p:nvSpPr>
                <p:cNvPr id="149" name="Figura a mano libera 148"/>
                <p:cNvSpPr/>
                <p:nvPr/>
              </p:nvSpPr>
              <p:spPr>
                <a:xfrm>
                  <a:off x="3848669" y="2688609"/>
                  <a:ext cx="1937982" cy="738292"/>
                </a:xfrm>
                <a:custGeom>
                  <a:avLst/>
                  <a:gdLst>
                    <a:gd name="connsiteX0" fmla="*/ 0 w 1937982"/>
                    <a:gd name="connsiteY0" fmla="*/ 0 h 738292"/>
                    <a:gd name="connsiteX1" fmla="*/ 245659 w 1937982"/>
                    <a:gd name="connsiteY1" fmla="*/ 313898 h 738292"/>
                    <a:gd name="connsiteX2" fmla="*/ 627797 w 1937982"/>
                    <a:gd name="connsiteY2" fmla="*/ 600501 h 738292"/>
                    <a:gd name="connsiteX3" fmla="*/ 1160059 w 1937982"/>
                    <a:gd name="connsiteY3" fmla="*/ 723331 h 738292"/>
                    <a:gd name="connsiteX4" fmla="*/ 1555844 w 1937982"/>
                    <a:gd name="connsiteY4" fmla="*/ 736979 h 738292"/>
                    <a:gd name="connsiteX5" fmla="*/ 1937982 w 1937982"/>
                    <a:gd name="connsiteY5" fmla="*/ 736979 h 738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37982" h="738292">
                      <a:moveTo>
                        <a:pt x="0" y="0"/>
                      </a:moveTo>
                      <a:cubicBezTo>
                        <a:pt x="70513" y="106907"/>
                        <a:pt x="141026" y="213815"/>
                        <a:pt x="245659" y="313898"/>
                      </a:cubicBezTo>
                      <a:cubicBezTo>
                        <a:pt x="350292" y="413981"/>
                        <a:pt x="475397" y="532262"/>
                        <a:pt x="627797" y="600501"/>
                      </a:cubicBezTo>
                      <a:cubicBezTo>
                        <a:pt x="780197" y="668740"/>
                        <a:pt x="1005385" y="700585"/>
                        <a:pt x="1160059" y="723331"/>
                      </a:cubicBezTo>
                      <a:cubicBezTo>
                        <a:pt x="1314734" y="746077"/>
                        <a:pt x="1426190" y="734704"/>
                        <a:pt x="1555844" y="736979"/>
                      </a:cubicBezTo>
                      <a:cubicBezTo>
                        <a:pt x="1685498" y="739254"/>
                        <a:pt x="1811740" y="738116"/>
                        <a:pt x="1937982" y="736979"/>
                      </a:cubicBezTo>
                    </a:path>
                  </a:pathLst>
                </a:cu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0" name="Connettore 1 149"/>
                <p:cNvCxnSpPr/>
                <p:nvPr/>
              </p:nvCxnSpPr>
              <p:spPr>
                <a:xfrm>
                  <a:off x="5786651" y="3426901"/>
                  <a:ext cx="2156346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ttore 1 150"/>
                <p:cNvCxnSpPr>
                  <a:stCxn id="149" idx="0"/>
                </p:cNvCxnSpPr>
                <p:nvPr/>
              </p:nvCxnSpPr>
              <p:spPr>
                <a:xfrm flipH="1">
                  <a:off x="1637731" y="2688609"/>
                  <a:ext cx="221093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1" name="Gruppo 140"/>
              <p:cNvGrpSpPr/>
              <p:nvPr/>
            </p:nvGrpSpPr>
            <p:grpSpPr>
              <a:xfrm>
                <a:off x="1637731" y="4801454"/>
                <a:ext cx="6305266" cy="342179"/>
                <a:chOff x="1637731" y="2688609"/>
                <a:chExt cx="6305266" cy="738292"/>
              </a:xfrm>
            </p:grpSpPr>
            <p:sp>
              <p:nvSpPr>
                <p:cNvPr id="146" name="Figura a mano libera 145"/>
                <p:cNvSpPr/>
                <p:nvPr/>
              </p:nvSpPr>
              <p:spPr>
                <a:xfrm>
                  <a:off x="3848669" y="2688609"/>
                  <a:ext cx="1937982" cy="738292"/>
                </a:xfrm>
                <a:custGeom>
                  <a:avLst/>
                  <a:gdLst>
                    <a:gd name="connsiteX0" fmla="*/ 0 w 1937982"/>
                    <a:gd name="connsiteY0" fmla="*/ 0 h 738292"/>
                    <a:gd name="connsiteX1" fmla="*/ 245659 w 1937982"/>
                    <a:gd name="connsiteY1" fmla="*/ 313898 h 738292"/>
                    <a:gd name="connsiteX2" fmla="*/ 627797 w 1937982"/>
                    <a:gd name="connsiteY2" fmla="*/ 600501 h 738292"/>
                    <a:gd name="connsiteX3" fmla="*/ 1160059 w 1937982"/>
                    <a:gd name="connsiteY3" fmla="*/ 723331 h 738292"/>
                    <a:gd name="connsiteX4" fmla="*/ 1555844 w 1937982"/>
                    <a:gd name="connsiteY4" fmla="*/ 736979 h 738292"/>
                    <a:gd name="connsiteX5" fmla="*/ 1937982 w 1937982"/>
                    <a:gd name="connsiteY5" fmla="*/ 736979 h 738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937982" h="738292">
                      <a:moveTo>
                        <a:pt x="0" y="0"/>
                      </a:moveTo>
                      <a:cubicBezTo>
                        <a:pt x="70513" y="106907"/>
                        <a:pt x="141026" y="213815"/>
                        <a:pt x="245659" y="313898"/>
                      </a:cubicBezTo>
                      <a:cubicBezTo>
                        <a:pt x="350292" y="413981"/>
                        <a:pt x="475397" y="532262"/>
                        <a:pt x="627797" y="600501"/>
                      </a:cubicBezTo>
                      <a:cubicBezTo>
                        <a:pt x="780197" y="668740"/>
                        <a:pt x="1005385" y="700585"/>
                        <a:pt x="1160059" y="723331"/>
                      </a:cubicBezTo>
                      <a:cubicBezTo>
                        <a:pt x="1314734" y="746077"/>
                        <a:pt x="1426190" y="734704"/>
                        <a:pt x="1555844" y="736979"/>
                      </a:cubicBezTo>
                      <a:cubicBezTo>
                        <a:pt x="1685498" y="739254"/>
                        <a:pt x="1811740" y="738116"/>
                        <a:pt x="1937982" y="736979"/>
                      </a:cubicBezTo>
                    </a:path>
                  </a:pathLst>
                </a:cu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7" name="Connettore 1 146"/>
                <p:cNvCxnSpPr/>
                <p:nvPr/>
              </p:nvCxnSpPr>
              <p:spPr>
                <a:xfrm>
                  <a:off x="5786651" y="3426901"/>
                  <a:ext cx="2156346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Connettore 1 147"/>
                <p:cNvCxnSpPr>
                  <a:stCxn id="146" idx="0"/>
                </p:cNvCxnSpPr>
                <p:nvPr/>
              </p:nvCxnSpPr>
              <p:spPr>
                <a:xfrm flipH="1">
                  <a:off x="1637731" y="2688609"/>
                  <a:ext cx="2210938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Rettangolo 141"/>
              <p:cNvSpPr/>
              <p:nvPr/>
            </p:nvSpPr>
            <p:spPr>
              <a:xfrm>
                <a:off x="1637731" y="4380932"/>
                <a:ext cx="2183642" cy="1918518"/>
              </a:xfrm>
              <a:prstGeom prst="rect">
                <a:avLst/>
              </a:prstGeom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3" name="Connettore 1 142"/>
              <p:cNvCxnSpPr/>
              <p:nvPr/>
            </p:nvCxnSpPr>
            <p:spPr>
              <a:xfrm flipH="1" flipV="1">
                <a:off x="1637731" y="4380934"/>
                <a:ext cx="6332562" cy="1"/>
              </a:xfrm>
              <a:prstGeom prst="line">
                <a:avLst/>
              </a:prstGeom>
              <a:ln w="28575">
                <a:solidFill>
                  <a:srgbClr val="0070C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ttore 1 143"/>
              <p:cNvCxnSpPr>
                <a:stCxn id="149" idx="0"/>
                <a:endCxn id="146" idx="0"/>
              </p:cNvCxnSpPr>
              <p:nvPr/>
            </p:nvCxnSpPr>
            <p:spPr>
              <a:xfrm>
                <a:off x="3848669" y="3910762"/>
                <a:ext cx="0" cy="89069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ttore 1 144"/>
              <p:cNvCxnSpPr/>
              <p:nvPr/>
            </p:nvCxnSpPr>
            <p:spPr>
              <a:xfrm flipH="1">
                <a:off x="3848669" y="1213696"/>
                <a:ext cx="13648" cy="5023977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4" name="Freccia a destra 163"/>
            <p:cNvSpPr/>
            <p:nvPr/>
          </p:nvSpPr>
          <p:spPr>
            <a:xfrm>
              <a:off x="3903260" y="3029718"/>
              <a:ext cx="832513" cy="60516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asellaDiTesto 165"/>
            <p:cNvSpPr txBox="1"/>
            <p:nvPr/>
          </p:nvSpPr>
          <p:spPr>
            <a:xfrm>
              <a:off x="8362609" y="2806992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167" name="CasellaDiTesto 166"/>
            <p:cNvSpPr txBox="1"/>
            <p:nvPr/>
          </p:nvSpPr>
          <p:spPr>
            <a:xfrm>
              <a:off x="8376257" y="3482271"/>
              <a:ext cx="3759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C</a:t>
              </a:r>
              <a:endParaRPr lang="en-US" baseline="-25000" dirty="0"/>
            </a:p>
          </p:txBody>
        </p:sp>
        <p:sp>
          <p:nvSpPr>
            <p:cNvPr id="168" name="CasellaDiTesto 167"/>
            <p:cNvSpPr txBox="1"/>
            <p:nvPr/>
          </p:nvSpPr>
          <p:spPr>
            <a:xfrm>
              <a:off x="8368747" y="401613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/>
                <a:t>V</a:t>
              </a:r>
              <a:endParaRPr lang="en-US" baseline="-25000" dirty="0"/>
            </a:p>
          </p:txBody>
        </p:sp>
        <p:sp>
          <p:nvSpPr>
            <p:cNvPr id="169" name="CasellaDiTesto 168"/>
            <p:cNvSpPr txBox="1"/>
            <p:nvPr/>
          </p:nvSpPr>
          <p:spPr>
            <a:xfrm>
              <a:off x="8376257" y="3782082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i</a:t>
              </a:r>
              <a:endParaRPr lang="en-US" baseline="-25000" dirty="0"/>
            </a:p>
          </p:txBody>
        </p:sp>
        <p:sp>
          <p:nvSpPr>
            <p:cNvPr id="170" name="CasellaDiTesto 169"/>
            <p:cNvSpPr txBox="1"/>
            <p:nvPr/>
          </p:nvSpPr>
          <p:spPr>
            <a:xfrm>
              <a:off x="5518456" y="3434253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E</a:t>
              </a:r>
              <a:r>
                <a:rPr lang="it-IT" b="1" baseline="-25000" dirty="0" smtClean="0"/>
                <a:t>F</a:t>
              </a:r>
              <a:endParaRPr lang="en-US" b="1" baseline="-25000" dirty="0"/>
            </a:p>
          </p:txBody>
        </p:sp>
        <p:sp>
          <p:nvSpPr>
            <p:cNvPr id="171" name="Figura a mano libera 170"/>
            <p:cNvSpPr/>
            <p:nvPr/>
          </p:nvSpPr>
          <p:spPr>
            <a:xfrm>
              <a:off x="6103244" y="3766962"/>
              <a:ext cx="1021200" cy="199786"/>
            </a:xfrm>
            <a:custGeom>
              <a:avLst/>
              <a:gdLst>
                <a:gd name="connsiteX0" fmla="*/ 0 w 1937982"/>
                <a:gd name="connsiteY0" fmla="*/ 0 h 738292"/>
                <a:gd name="connsiteX1" fmla="*/ 245659 w 1937982"/>
                <a:gd name="connsiteY1" fmla="*/ 313898 h 738292"/>
                <a:gd name="connsiteX2" fmla="*/ 627797 w 1937982"/>
                <a:gd name="connsiteY2" fmla="*/ 600501 h 738292"/>
                <a:gd name="connsiteX3" fmla="*/ 1160059 w 1937982"/>
                <a:gd name="connsiteY3" fmla="*/ 723331 h 738292"/>
                <a:gd name="connsiteX4" fmla="*/ 1555844 w 1937982"/>
                <a:gd name="connsiteY4" fmla="*/ 736979 h 738292"/>
                <a:gd name="connsiteX5" fmla="*/ 1937982 w 1937982"/>
                <a:gd name="connsiteY5" fmla="*/ 736979 h 73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7982" h="738292">
                  <a:moveTo>
                    <a:pt x="0" y="0"/>
                  </a:moveTo>
                  <a:cubicBezTo>
                    <a:pt x="70513" y="106907"/>
                    <a:pt x="141026" y="213815"/>
                    <a:pt x="245659" y="313898"/>
                  </a:cubicBezTo>
                  <a:cubicBezTo>
                    <a:pt x="350292" y="413981"/>
                    <a:pt x="475397" y="532262"/>
                    <a:pt x="627797" y="600501"/>
                  </a:cubicBezTo>
                  <a:cubicBezTo>
                    <a:pt x="780197" y="668740"/>
                    <a:pt x="1005385" y="700585"/>
                    <a:pt x="1160059" y="723331"/>
                  </a:cubicBezTo>
                  <a:cubicBezTo>
                    <a:pt x="1314734" y="746077"/>
                    <a:pt x="1426190" y="734704"/>
                    <a:pt x="1555844" y="736979"/>
                  </a:cubicBezTo>
                  <a:cubicBezTo>
                    <a:pt x="1685498" y="739254"/>
                    <a:pt x="1811740" y="738116"/>
                    <a:pt x="1937982" y="736979"/>
                  </a:cubicBezTo>
                </a:path>
              </a:pathLst>
            </a:custGeom>
            <a:noFill/>
            <a:ln w="31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Connettore 1 171"/>
            <p:cNvCxnSpPr/>
            <p:nvPr/>
          </p:nvCxnSpPr>
          <p:spPr>
            <a:xfrm>
              <a:off x="7136555" y="3966748"/>
              <a:ext cx="1136264" cy="0"/>
            </a:xfrm>
            <a:prstGeom prst="line">
              <a:avLst/>
            </a:prstGeom>
            <a:ln w="31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3" name="Connettore 1 172"/>
          <p:cNvCxnSpPr/>
          <p:nvPr/>
        </p:nvCxnSpPr>
        <p:spPr>
          <a:xfrm>
            <a:off x="2316617" y="3749277"/>
            <a:ext cx="1136264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asellaDiTesto 177"/>
          <p:cNvSpPr txBox="1"/>
          <p:nvPr/>
        </p:nvSpPr>
        <p:spPr>
          <a:xfrm>
            <a:off x="3424305" y="2577248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179" name="CasellaDiTesto 178"/>
          <p:cNvSpPr txBox="1"/>
          <p:nvPr/>
        </p:nvSpPr>
        <p:spPr>
          <a:xfrm>
            <a:off x="3437953" y="3252527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180" name="CasellaDiTesto 179"/>
          <p:cNvSpPr txBox="1"/>
          <p:nvPr/>
        </p:nvSpPr>
        <p:spPr>
          <a:xfrm>
            <a:off x="3430443" y="378638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181" name="CasellaDiTesto 180"/>
          <p:cNvSpPr txBox="1"/>
          <p:nvPr/>
        </p:nvSpPr>
        <p:spPr>
          <a:xfrm>
            <a:off x="3437953" y="355233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182" name="CasellaDiTesto 181"/>
          <p:cNvSpPr txBox="1"/>
          <p:nvPr/>
        </p:nvSpPr>
        <p:spPr>
          <a:xfrm>
            <a:off x="1968402" y="336961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sp>
        <p:nvSpPr>
          <p:cNvPr id="183" name="CasellaDiTesto 182"/>
          <p:cNvSpPr txBox="1"/>
          <p:nvPr/>
        </p:nvSpPr>
        <p:spPr>
          <a:xfrm>
            <a:off x="916886" y="334894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sp>
        <p:nvSpPr>
          <p:cNvPr id="184" name="CasellaDiTesto 183"/>
          <p:cNvSpPr txBox="1"/>
          <p:nvPr/>
        </p:nvSpPr>
        <p:spPr>
          <a:xfrm>
            <a:off x="930444" y="2477046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186" name="CasellaDiTesto 185"/>
          <p:cNvSpPr txBox="1"/>
          <p:nvPr/>
        </p:nvSpPr>
        <p:spPr>
          <a:xfrm>
            <a:off x="319988" y="6148552"/>
            <a:ext cx="374751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Di questo ne parleremo trattando delle giunzioni </a:t>
            </a:r>
            <a:r>
              <a:rPr lang="it-IT" b="1" i="1" dirty="0" err="1" smtClean="0"/>
              <a:t>Schottky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318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45910" y="491319"/>
            <a:ext cx="6851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 questo possiamo rispondere ad una domanda imbarazzante:</a:t>
            </a:r>
          </a:p>
          <a:p>
            <a:pPr lvl="1"/>
            <a:endParaRPr lang="it-IT" sz="1400" dirty="0"/>
          </a:p>
          <a:p>
            <a:pPr lvl="1"/>
            <a:r>
              <a:rPr lang="it-IT" sz="1400" dirty="0" smtClean="0"/>
              <a:t>Se in una giunzione </a:t>
            </a:r>
            <a:r>
              <a:rPr lang="it-IT" sz="1400" dirty="0" err="1" smtClean="0"/>
              <a:t>pn</a:t>
            </a:r>
            <a:r>
              <a:rPr lang="it-IT" sz="1400" dirty="0" smtClean="0"/>
              <a:t> si forma una differenza tra i livelli energetici all’equilibrio, allora c’è una differenza di potenziale elettrostatico tra i due capi?</a:t>
            </a:r>
          </a:p>
          <a:p>
            <a:pPr lvl="1"/>
            <a:r>
              <a:rPr lang="it-IT" sz="1400" dirty="0" smtClean="0"/>
              <a:t>Se attacco una lampadina, si accende?</a:t>
            </a:r>
          </a:p>
          <a:p>
            <a:pPr lvl="1"/>
            <a:r>
              <a:rPr lang="it-IT" sz="1400" dirty="0" smtClean="0"/>
              <a:t>Se si, ho ingannato il secondo principio della termodinamica!</a:t>
            </a:r>
            <a:endParaRPr lang="en-US" sz="1400" dirty="0"/>
          </a:p>
        </p:txBody>
      </p:sp>
      <p:cxnSp>
        <p:nvCxnSpPr>
          <p:cNvPr id="6" name="Connettore 1 5"/>
          <p:cNvCxnSpPr/>
          <p:nvPr/>
        </p:nvCxnSpPr>
        <p:spPr>
          <a:xfrm>
            <a:off x="2772763" y="2692021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772763" y="3429000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2772763" y="4143232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4740321" y="2997964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40321" y="3734943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4740321" y="4449175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852984" y="2834191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852984" y="3944209"/>
            <a:ext cx="7281082" cy="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6660108" y="2818275"/>
            <a:ext cx="14739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igura a mano libera 20"/>
          <p:cNvSpPr/>
          <p:nvPr/>
        </p:nvSpPr>
        <p:spPr>
          <a:xfrm>
            <a:off x="4246721" y="3424942"/>
            <a:ext cx="538990" cy="310001"/>
          </a:xfrm>
          <a:custGeom>
            <a:avLst/>
            <a:gdLst>
              <a:gd name="connsiteX0" fmla="*/ 0 w 491320"/>
              <a:gd name="connsiteY0" fmla="*/ 0 h 341194"/>
              <a:gd name="connsiteX1" fmla="*/ 163774 w 491320"/>
              <a:gd name="connsiteY1" fmla="*/ 40943 h 341194"/>
              <a:gd name="connsiteX2" fmla="*/ 245660 w 491320"/>
              <a:gd name="connsiteY2" fmla="*/ 204717 h 341194"/>
              <a:gd name="connsiteX3" fmla="*/ 300251 w 491320"/>
              <a:gd name="connsiteY3" fmla="*/ 300251 h 341194"/>
              <a:gd name="connsiteX4" fmla="*/ 491320 w 491320"/>
              <a:gd name="connsiteY4" fmla="*/ 341194 h 341194"/>
              <a:gd name="connsiteX0" fmla="*/ 0 w 508655"/>
              <a:gd name="connsiteY0" fmla="*/ 0 h 328193"/>
              <a:gd name="connsiteX1" fmla="*/ 181109 w 508655"/>
              <a:gd name="connsiteY1" fmla="*/ 27942 h 328193"/>
              <a:gd name="connsiteX2" fmla="*/ 262995 w 508655"/>
              <a:gd name="connsiteY2" fmla="*/ 191716 h 328193"/>
              <a:gd name="connsiteX3" fmla="*/ 317586 w 508655"/>
              <a:gd name="connsiteY3" fmla="*/ 287250 h 328193"/>
              <a:gd name="connsiteX4" fmla="*/ 508655 w 508655"/>
              <a:gd name="connsiteY4" fmla="*/ 328193 h 328193"/>
              <a:gd name="connsiteX0" fmla="*/ 0 w 517322"/>
              <a:gd name="connsiteY0" fmla="*/ 0 h 306525"/>
              <a:gd name="connsiteX1" fmla="*/ 181109 w 517322"/>
              <a:gd name="connsiteY1" fmla="*/ 27942 h 306525"/>
              <a:gd name="connsiteX2" fmla="*/ 262995 w 517322"/>
              <a:gd name="connsiteY2" fmla="*/ 191716 h 306525"/>
              <a:gd name="connsiteX3" fmla="*/ 317586 w 517322"/>
              <a:gd name="connsiteY3" fmla="*/ 287250 h 306525"/>
              <a:gd name="connsiteX4" fmla="*/ 517322 w 517322"/>
              <a:gd name="connsiteY4" fmla="*/ 306525 h 306525"/>
              <a:gd name="connsiteX0" fmla="*/ 0 w 517322"/>
              <a:gd name="connsiteY0" fmla="*/ 0 h 307871"/>
              <a:gd name="connsiteX1" fmla="*/ 181109 w 517322"/>
              <a:gd name="connsiteY1" fmla="*/ 27942 h 307871"/>
              <a:gd name="connsiteX2" fmla="*/ 262995 w 517322"/>
              <a:gd name="connsiteY2" fmla="*/ 191716 h 307871"/>
              <a:gd name="connsiteX3" fmla="*/ 317586 w 517322"/>
              <a:gd name="connsiteY3" fmla="*/ 287250 h 307871"/>
              <a:gd name="connsiteX4" fmla="*/ 517322 w 517322"/>
              <a:gd name="connsiteY4" fmla="*/ 306525 h 307871"/>
              <a:gd name="connsiteX0" fmla="*/ 0 w 517322"/>
              <a:gd name="connsiteY0" fmla="*/ 0 h 308958"/>
              <a:gd name="connsiteX1" fmla="*/ 181109 w 517322"/>
              <a:gd name="connsiteY1" fmla="*/ 27942 h 308958"/>
              <a:gd name="connsiteX2" fmla="*/ 254327 w 517322"/>
              <a:gd name="connsiteY2" fmla="*/ 152713 h 308958"/>
              <a:gd name="connsiteX3" fmla="*/ 317586 w 517322"/>
              <a:gd name="connsiteY3" fmla="*/ 287250 h 308958"/>
              <a:gd name="connsiteX4" fmla="*/ 517322 w 517322"/>
              <a:gd name="connsiteY4" fmla="*/ 306525 h 308958"/>
              <a:gd name="connsiteX0" fmla="*/ 0 w 517322"/>
              <a:gd name="connsiteY0" fmla="*/ 0 h 307313"/>
              <a:gd name="connsiteX1" fmla="*/ 181109 w 517322"/>
              <a:gd name="connsiteY1" fmla="*/ 27942 h 307313"/>
              <a:gd name="connsiteX2" fmla="*/ 254327 w 517322"/>
              <a:gd name="connsiteY2" fmla="*/ 152713 h 307313"/>
              <a:gd name="connsiteX3" fmla="*/ 317586 w 517322"/>
              <a:gd name="connsiteY3" fmla="*/ 274249 h 307313"/>
              <a:gd name="connsiteX4" fmla="*/ 517322 w 517322"/>
              <a:gd name="connsiteY4" fmla="*/ 306525 h 307313"/>
              <a:gd name="connsiteX0" fmla="*/ 0 w 517322"/>
              <a:gd name="connsiteY0" fmla="*/ 0 h 308592"/>
              <a:gd name="connsiteX1" fmla="*/ 181109 w 517322"/>
              <a:gd name="connsiteY1" fmla="*/ 27942 h 308592"/>
              <a:gd name="connsiteX2" fmla="*/ 254327 w 517322"/>
              <a:gd name="connsiteY2" fmla="*/ 152713 h 308592"/>
              <a:gd name="connsiteX3" fmla="*/ 317586 w 517322"/>
              <a:gd name="connsiteY3" fmla="*/ 274249 h 308592"/>
              <a:gd name="connsiteX4" fmla="*/ 517322 w 517322"/>
              <a:gd name="connsiteY4" fmla="*/ 306525 h 308592"/>
              <a:gd name="connsiteX0" fmla="*/ 0 w 538990"/>
              <a:gd name="connsiteY0" fmla="*/ 0 h 315728"/>
              <a:gd name="connsiteX1" fmla="*/ 181109 w 538990"/>
              <a:gd name="connsiteY1" fmla="*/ 27942 h 315728"/>
              <a:gd name="connsiteX2" fmla="*/ 254327 w 538990"/>
              <a:gd name="connsiteY2" fmla="*/ 152713 h 315728"/>
              <a:gd name="connsiteX3" fmla="*/ 317586 w 538990"/>
              <a:gd name="connsiteY3" fmla="*/ 274249 h 315728"/>
              <a:gd name="connsiteX4" fmla="*/ 538990 w 538990"/>
              <a:gd name="connsiteY4" fmla="*/ 315192 h 315728"/>
              <a:gd name="connsiteX0" fmla="*/ 0 w 538990"/>
              <a:gd name="connsiteY0" fmla="*/ 0 h 315728"/>
              <a:gd name="connsiteX1" fmla="*/ 181109 w 538990"/>
              <a:gd name="connsiteY1" fmla="*/ 27942 h 315728"/>
              <a:gd name="connsiteX2" fmla="*/ 254327 w 538990"/>
              <a:gd name="connsiteY2" fmla="*/ 152713 h 315728"/>
              <a:gd name="connsiteX3" fmla="*/ 317586 w 538990"/>
              <a:gd name="connsiteY3" fmla="*/ 274249 h 315728"/>
              <a:gd name="connsiteX4" fmla="*/ 538990 w 538990"/>
              <a:gd name="connsiteY4" fmla="*/ 315192 h 31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990" h="315728">
                <a:moveTo>
                  <a:pt x="0" y="0"/>
                </a:moveTo>
                <a:cubicBezTo>
                  <a:pt x="61415" y="3412"/>
                  <a:pt x="138721" y="2490"/>
                  <a:pt x="181109" y="27942"/>
                </a:cubicBezTo>
                <a:cubicBezTo>
                  <a:pt x="223497" y="53394"/>
                  <a:pt x="235914" y="98661"/>
                  <a:pt x="254327" y="152713"/>
                </a:cubicBezTo>
                <a:cubicBezTo>
                  <a:pt x="272740" y="206765"/>
                  <a:pt x="270142" y="247169"/>
                  <a:pt x="317586" y="274249"/>
                </a:cubicBezTo>
                <a:cubicBezTo>
                  <a:pt x="365030" y="301329"/>
                  <a:pt x="463927" y="319094"/>
                  <a:pt x="538990" y="315192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igura a mano libera 21"/>
          <p:cNvSpPr/>
          <p:nvPr/>
        </p:nvSpPr>
        <p:spPr>
          <a:xfrm>
            <a:off x="4234969" y="2692021"/>
            <a:ext cx="538990" cy="310001"/>
          </a:xfrm>
          <a:custGeom>
            <a:avLst/>
            <a:gdLst>
              <a:gd name="connsiteX0" fmla="*/ 0 w 491320"/>
              <a:gd name="connsiteY0" fmla="*/ 0 h 341194"/>
              <a:gd name="connsiteX1" fmla="*/ 163774 w 491320"/>
              <a:gd name="connsiteY1" fmla="*/ 40943 h 341194"/>
              <a:gd name="connsiteX2" fmla="*/ 245660 w 491320"/>
              <a:gd name="connsiteY2" fmla="*/ 204717 h 341194"/>
              <a:gd name="connsiteX3" fmla="*/ 300251 w 491320"/>
              <a:gd name="connsiteY3" fmla="*/ 300251 h 341194"/>
              <a:gd name="connsiteX4" fmla="*/ 491320 w 491320"/>
              <a:gd name="connsiteY4" fmla="*/ 341194 h 341194"/>
              <a:gd name="connsiteX0" fmla="*/ 0 w 508655"/>
              <a:gd name="connsiteY0" fmla="*/ 0 h 328193"/>
              <a:gd name="connsiteX1" fmla="*/ 181109 w 508655"/>
              <a:gd name="connsiteY1" fmla="*/ 27942 h 328193"/>
              <a:gd name="connsiteX2" fmla="*/ 262995 w 508655"/>
              <a:gd name="connsiteY2" fmla="*/ 191716 h 328193"/>
              <a:gd name="connsiteX3" fmla="*/ 317586 w 508655"/>
              <a:gd name="connsiteY3" fmla="*/ 287250 h 328193"/>
              <a:gd name="connsiteX4" fmla="*/ 508655 w 508655"/>
              <a:gd name="connsiteY4" fmla="*/ 328193 h 328193"/>
              <a:gd name="connsiteX0" fmla="*/ 0 w 517322"/>
              <a:gd name="connsiteY0" fmla="*/ 0 h 306525"/>
              <a:gd name="connsiteX1" fmla="*/ 181109 w 517322"/>
              <a:gd name="connsiteY1" fmla="*/ 27942 h 306525"/>
              <a:gd name="connsiteX2" fmla="*/ 262995 w 517322"/>
              <a:gd name="connsiteY2" fmla="*/ 191716 h 306525"/>
              <a:gd name="connsiteX3" fmla="*/ 317586 w 517322"/>
              <a:gd name="connsiteY3" fmla="*/ 287250 h 306525"/>
              <a:gd name="connsiteX4" fmla="*/ 517322 w 517322"/>
              <a:gd name="connsiteY4" fmla="*/ 306525 h 306525"/>
              <a:gd name="connsiteX0" fmla="*/ 0 w 517322"/>
              <a:gd name="connsiteY0" fmla="*/ 0 h 307871"/>
              <a:gd name="connsiteX1" fmla="*/ 181109 w 517322"/>
              <a:gd name="connsiteY1" fmla="*/ 27942 h 307871"/>
              <a:gd name="connsiteX2" fmla="*/ 262995 w 517322"/>
              <a:gd name="connsiteY2" fmla="*/ 191716 h 307871"/>
              <a:gd name="connsiteX3" fmla="*/ 317586 w 517322"/>
              <a:gd name="connsiteY3" fmla="*/ 287250 h 307871"/>
              <a:gd name="connsiteX4" fmla="*/ 517322 w 517322"/>
              <a:gd name="connsiteY4" fmla="*/ 306525 h 307871"/>
              <a:gd name="connsiteX0" fmla="*/ 0 w 517322"/>
              <a:gd name="connsiteY0" fmla="*/ 0 h 308958"/>
              <a:gd name="connsiteX1" fmla="*/ 181109 w 517322"/>
              <a:gd name="connsiteY1" fmla="*/ 27942 h 308958"/>
              <a:gd name="connsiteX2" fmla="*/ 254327 w 517322"/>
              <a:gd name="connsiteY2" fmla="*/ 152713 h 308958"/>
              <a:gd name="connsiteX3" fmla="*/ 317586 w 517322"/>
              <a:gd name="connsiteY3" fmla="*/ 287250 h 308958"/>
              <a:gd name="connsiteX4" fmla="*/ 517322 w 517322"/>
              <a:gd name="connsiteY4" fmla="*/ 306525 h 308958"/>
              <a:gd name="connsiteX0" fmla="*/ 0 w 517322"/>
              <a:gd name="connsiteY0" fmla="*/ 0 h 307313"/>
              <a:gd name="connsiteX1" fmla="*/ 181109 w 517322"/>
              <a:gd name="connsiteY1" fmla="*/ 27942 h 307313"/>
              <a:gd name="connsiteX2" fmla="*/ 254327 w 517322"/>
              <a:gd name="connsiteY2" fmla="*/ 152713 h 307313"/>
              <a:gd name="connsiteX3" fmla="*/ 317586 w 517322"/>
              <a:gd name="connsiteY3" fmla="*/ 274249 h 307313"/>
              <a:gd name="connsiteX4" fmla="*/ 517322 w 517322"/>
              <a:gd name="connsiteY4" fmla="*/ 306525 h 307313"/>
              <a:gd name="connsiteX0" fmla="*/ 0 w 517322"/>
              <a:gd name="connsiteY0" fmla="*/ 0 h 308592"/>
              <a:gd name="connsiteX1" fmla="*/ 181109 w 517322"/>
              <a:gd name="connsiteY1" fmla="*/ 27942 h 308592"/>
              <a:gd name="connsiteX2" fmla="*/ 254327 w 517322"/>
              <a:gd name="connsiteY2" fmla="*/ 152713 h 308592"/>
              <a:gd name="connsiteX3" fmla="*/ 317586 w 517322"/>
              <a:gd name="connsiteY3" fmla="*/ 274249 h 308592"/>
              <a:gd name="connsiteX4" fmla="*/ 517322 w 517322"/>
              <a:gd name="connsiteY4" fmla="*/ 306525 h 308592"/>
              <a:gd name="connsiteX0" fmla="*/ 0 w 538990"/>
              <a:gd name="connsiteY0" fmla="*/ 0 h 315728"/>
              <a:gd name="connsiteX1" fmla="*/ 181109 w 538990"/>
              <a:gd name="connsiteY1" fmla="*/ 27942 h 315728"/>
              <a:gd name="connsiteX2" fmla="*/ 254327 w 538990"/>
              <a:gd name="connsiteY2" fmla="*/ 152713 h 315728"/>
              <a:gd name="connsiteX3" fmla="*/ 317586 w 538990"/>
              <a:gd name="connsiteY3" fmla="*/ 274249 h 315728"/>
              <a:gd name="connsiteX4" fmla="*/ 538990 w 538990"/>
              <a:gd name="connsiteY4" fmla="*/ 315192 h 315728"/>
              <a:gd name="connsiteX0" fmla="*/ 0 w 538990"/>
              <a:gd name="connsiteY0" fmla="*/ 0 h 315728"/>
              <a:gd name="connsiteX1" fmla="*/ 181109 w 538990"/>
              <a:gd name="connsiteY1" fmla="*/ 27942 h 315728"/>
              <a:gd name="connsiteX2" fmla="*/ 254327 w 538990"/>
              <a:gd name="connsiteY2" fmla="*/ 152713 h 315728"/>
              <a:gd name="connsiteX3" fmla="*/ 317586 w 538990"/>
              <a:gd name="connsiteY3" fmla="*/ 274249 h 315728"/>
              <a:gd name="connsiteX4" fmla="*/ 538990 w 538990"/>
              <a:gd name="connsiteY4" fmla="*/ 315192 h 31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990" h="315728">
                <a:moveTo>
                  <a:pt x="0" y="0"/>
                </a:moveTo>
                <a:cubicBezTo>
                  <a:pt x="61415" y="3412"/>
                  <a:pt x="138721" y="2490"/>
                  <a:pt x="181109" y="27942"/>
                </a:cubicBezTo>
                <a:cubicBezTo>
                  <a:pt x="223497" y="53394"/>
                  <a:pt x="235914" y="98661"/>
                  <a:pt x="254327" y="152713"/>
                </a:cubicBezTo>
                <a:cubicBezTo>
                  <a:pt x="272740" y="206765"/>
                  <a:pt x="270142" y="247169"/>
                  <a:pt x="317586" y="274249"/>
                </a:cubicBezTo>
                <a:cubicBezTo>
                  <a:pt x="365030" y="301329"/>
                  <a:pt x="463927" y="319094"/>
                  <a:pt x="538990" y="315192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igura a mano libera 26"/>
          <p:cNvSpPr/>
          <p:nvPr/>
        </p:nvSpPr>
        <p:spPr>
          <a:xfrm>
            <a:off x="4302505" y="4144211"/>
            <a:ext cx="538990" cy="310001"/>
          </a:xfrm>
          <a:custGeom>
            <a:avLst/>
            <a:gdLst>
              <a:gd name="connsiteX0" fmla="*/ 0 w 491320"/>
              <a:gd name="connsiteY0" fmla="*/ 0 h 341194"/>
              <a:gd name="connsiteX1" fmla="*/ 163774 w 491320"/>
              <a:gd name="connsiteY1" fmla="*/ 40943 h 341194"/>
              <a:gd name="connsiteX2" fmla="*/ 245660 w 491320"/>
              <a:gd name="connsiteY2" fmla="*/ 204717 h 341194"/>
              <a:gd name="connsiteX3" fmla="*/ 300251 w 491320"/>
              <a:gd name="connsiteY3" fmla="*/ 300251 h 341194"/>
              <a:gd name="connsiteX4" fmla="*/ 491320 w 491320"/>
              <a:gd name="connsiteY4" fmla="*/ 341194 h 341194"/>
              <a:gd name="connsiteX0" fmla="*/ 0 w 508655"/>
              <a:gd name="connsiteY0" fmla="*/ 0 h 328193"/>
              <a:gd name="connsiteX1" fmla="*/ 181109 w 508655"/>
              <a:gd name="connsiteY1" fmla="*/ 27942 h 328193"/>
              <a:gd name="connsiteX2" fmla="*/ 262995 w 508655"/>
              <a:gd name="connsiteY2" fmla="*/ 191716 h 328193"/>
              <a:gd name="connsiteX3" fmla="*/ 317586 w 508655"/>
              <a:gd name="connsiteY3" fmla="*/ 287250 h 328193"/>
              <a:gd name="connsiteX4" fmla="*/ 508655 w 508655"/>
              <a:gd name="connsiteY4" fmla="*/ 328193 h 328193"/>
              <a:gd name="connsiteX0" fmla="*/ 0 w 517322"/>
              <a:gd name="connsiteY0" fmla="*/ 0 h 306525"/>
              <a:gd name="connsiteX1" fmla="*/ 181109 w 517322"/>
              <a:gd name="connsiteY1" fmla="*/ 27942 h 306525"/>
              <a:gd name="connsiteX2" fmla="*/ 262995 w 517322"/>
              <a:gd name="connsiteY2" fmla="*/ 191716 h 306525"/>
              <a:gd name="connsiteX3" fmla="*/ 317586 w 517322"/>
              <a:gd name="connsiteY3" fmla="*/ 287250 h 306525"/>
              <a:gd name="connsiteX4" fmla="*/ 517322 w 517322"/>
              <a:gd name="connsiteY4" fmla="*/ 306525 h 306525"/>
              <a:gd name="connsiteX0" fmla="*/ 0 w 517322"/>
              <a:gd name="connsiteY0" fmla="*/ 0 h 307871"/>
              <a:gd name="connsiteX1" fmla="*/ 181109 w 517322"/>
              <a:gd name="connsiteY1" fmla="*/ 27942 h 307871"/>
              <a:gd name="connsiteX2" fmla="*/ 262995 w 517322"/>
              <a:gd name="connsiteY2" fmla="*/ 191716 h 307871"/>
              <a:gd name="connsiteX3" fmla="*/ 317586 w 517322"/>
              <a:gd name="connsiteY3" fmla="*/ 287250 h 307871"/>
              <a:gd name="connsiteX4" fmla="*/ 517322 w 517322"/>
              <a:gd name="connsiteY4" fmla="*/ 306525 h 307871"/>
              <a:gd name="connsiteX0" fmla="*/ 0 w 517322"/>
              <a:gd name="connsiteY0" fmla="*/ 0 h 308958"/>
              <a:gd name="connsiteX1" fmla="*/ 181109 w 517322"/>
              <a:gd name="connsiteY1" fmla="*/ 27942 h 308958"/>
              <a:gd name="connsiteX2" fmla="*/ 254327 w 517322"/>
              <a:gd name="connsiteY2" fmla="*/ 152713 h 308958"/>
              <a:gd name="connsiteX3" fmla="*/ 317586 w 517322"/>
              <a:gd name="connsiteY3" fmla="*/ 287250 h 308958"/>
              <a:gd name="connsiteX4" fmla="*/ 517322 w 517322"/>
              <a:gd name="connsiteY4" fmla="*/ 306525 h 308958"/>
              <a:gd name="connsiteX0" fmla="*/ 0 w 517322"/>
              <a:gd name="connsiteY0" fmla="*/ 0 h 307313"/>
              <a:gd name="connsiteX1" fmla="*/ 181109 w 517322"/>
              <a:gd name="connsiteY1" fmla="*/ 27942 h 307313"/>
              <a:gd name="connsiteX2" fmla="*/ 254327 w 517322"/>
              <a:gd name="connsiteY2" fmla="*/ 152713 h 307313"/>
              <a:gd name="connsiteX3" fmla="*/ 317586 w 517322"/>
              <a:gd name="connsiteY3" fmla="*/ 274249 h 307313"/>
              <a:gd name="connsiteX4" fmla="*/ 517322 w 517322"/>
              <a:gd name="connsiteY4" fmla="*/ 306525 h 307313"/>
              <a:gd name="connsiteX0" fmla="*/ 0 w 517322"/>
              <a:gd name="connsiteY0" fmla="*/ 0 h 308592"/>
              <a:gd name="connsiteX1" fmla="*/ 181109 w 517322"/>
              <a:gd name="connsiteY1" fmla="*/ 27942 h 308592"/>
              <a:gd name="connsiteX2" fmla="*/ 254327 w 517322"/>
              <a:gd name="connsiteY2" fmla="*/ 152713 h 308592"/>
              <a:gd name="connsiteX3" fmla="*/ 317586 w 517322"/>
              <a:gd name="connsiteY3" fmla="*/ 274249 h 308592"/>
              <a:gd name="connsiteX4" fmla="*/ 517322 w 517322"/>
              <a:gd name="connsiteY4" fmla="*/ 306525 h 308592"/>
              <a:gd name="connsiteX0" fmla="*/ 0 w 538990"/>
              <a:gd name="connsiteY0" fmla="*/ 0 h 315728"/>
              <a:gd name="connsiteX1" fmla="*/ 181109 w 538990"/>
              <a:gd name="connsiteY1" fmla="*/ 27942 h 315728"/>
              <a:gd name="connsiteX2" fmla="*/ 254327 w 538990"/>
              <a:gd name="connsiteY2" fmla="*/ 152713 h 315728"/>
              <a:gd name="connsiteX3" fmla="*/ 317586 w 538990"/>
              <a:gd name="connsiteY3" fmla="*/ 274249 h 315728"/>
              <a:gd name="connsiteX4" fmla="*/ 538990 w 538990"/>
              <a:gd name="connsiteY4" fmla="*/ 315192 h 315728"/>
              <a:gd name="connsiteX0" fmla="*/ 0 w 538990"/>
              <a:gd name="connsiteY0" fmla="*/ 0 h 315728"/>
              <a:gd name="connsiteX1" fmla="*/ 181109 w 538990"/>
              <a:gd name="connsiteY1" fmla="*/ 27942 h 315728"/>
              <a:gd name="connsiteX2" fmla="*/ 254327 w 538990"/>
              <a:gd name="connsiteY2" fmla="*/ 152713 h 315728"/>
              <a:gd name="connsiteX3" fmla="*/ 317586 w 538990"/>
              <a:gd name="connsiteY3" fmla="*/ 274249 h 315728"/>
              <a:gd name="connsiteX4" fmla="*/ 538990 w 538990"/>
              <a:gd name="connsiteY4" fmla="*/ 315192 h 31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990" h="315728">
                <a:moveTo>
                  <a:pt x="0" y="0"/>
                </a:moveTo>
                <a:cubicBezTo>
                  <a:pt x="61415" y="3412"/>
                  <a:pt x="138721" y="2490"/>
                  <a:pt x="181109" y="27942"/>
                </a:cubicBezTo>
                <a:cubicBezTo>
                  <a:pt x="223497" y="53394"/>
                  <a:pt x="235914" y="98661"/>
                  <a:pt x="254327" y="152713"/>
                </a:cubicBezTo>
                <a:cubicBezTo>
                  <a:pt x="272740" y="206765"/>
                  <a:pt x="270142" y="247169"/>
                  <a:pt x="317586" y="274249"/>
                </a:cubicBezTo>
                <a:cubicBezTo>
                  <a:pt x="365030" y="301329"/>
                  <a:pt x="463927" y="319094"/>
                  <a:pt x="538990" y="315192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igura a mano libera 28"/>
          <p:cNvSpPr/>
          <p:nvPr/>
        </p:nvSpPr>
        <p:spPr>
          <a:xfrm>
            <a:off x="2324100" y="2692127"/>
            <a:ext cx="469900" cy="133623"/>
          </a:xfrm>
          <a:custGeom>
            <a:avLst/>
            <a:gdLst>
              <a:gd name="connsiteX0" fmla="*/ 0 w 469900"/>
              <a:gd name="connsiteY0" fmla="*/ 133623 h 133623"/>
              <a:gd name="connsiteX1" fmla="*/ 133350 w 469900"/>
              <a:gd name="connsiteY1" fmla="*/ 44723 h 133623"/>
              <a:gd name="connsiteX2" fmla="*/ 323850 w 469900"/>
              <a:gd name="connsiteY2" fmla="*/ 6623 h 133623"/>
              <a:gd name="connsiteX3" fmla="*/ 469900 w 469900"/>
              <a:gd name="connsiteY3" fmla="*/ 273 h 13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33623">
                <a:moveTo>
                  <a:pt x="0" y="133623"/>
                </a:moveTo>
                <a:cubicBezTo>
                  <a:pt x="39687" y="99756"/>
                  <a:pt x="79375" y="65890"/>
                  <a:pt x="133350" y="44723"/>
                </a:cubicBezTo>
                <a:cubicBezTo>
                  <a:pt x="187325" y="23556"/>
                  <a:pt x="267758" y="14031"/>
                  <a:pt x="323850" y="6623"/>
                </a:cubicBezTo>
                <a:cubicBezTo>
                  <a:pt x="379942" y="-785"/>
                  <a:pt x="424921" y="-256"/>
                  <a:pt x="469900" y="273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igura a mano libera 29"/>
          <p:cNvSpPr/>
          <p:nvPr/>
        </p:nvSpPr>
        <p:spPr>
          <a:xfrm>
            <a:off x="2324100" y="3420919"/>
            <a:ext cx="469900" cy="133623"/>
          </a:xfrm>
          <a:custGeom>
            <a:avLst/>
            <a:gdLst>
              <a:gd name="connsiteX0" fmla="*/ 0 w 469900"/>
              <a:gd name="connsiteY0" fmla="*/ 133623 h 133623"/>
              <a:gd name="connsiteX1" fmla="*/ 133350 w 469900"/>
              <a:gd name="connsiteY1" fmla="*/ 44723 h 133623"/>
              <a:gd name="connsiteX2" fmla="*/ 323850 w 469900"/>
              <a:gd name="connsiteY2" fmla="*/ 6623 h 133623"/>
              <a:gd name="connsiteX3" fmla="*/ 469900 w 469900"/>
              <a:gd name="connsiteY3" fmla="*/ 273 h 13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33623">
                <a:moveTo>
                  <a:pt x="0" y="133623"/>
                </a:moveTo>
                <a:cubicBezTo>
                  <a:pt x="39687" y="99756"/>
                  <a:pt x="79375" y="65890"/>
                  <a:pt x="133350" y="44723"/>
                </a:cubicBezTo>
                <a:cubicBezTo>
                  <a:pt x="187325" y="23556"/>
                  <a:pt x="267758" y="14031"/>
                  <a:pt x="323850" y="6623"/>
                </a:cubicBezTo>
                <a:cubicBezTo>
                  <a:pt x="379942" y="-785"/>
                  <a:pt x="424921" y="-256"/>
                  <a:pt x="469900" y="273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igura a mano libera 31"/>
          <p:cNvSpPr/>
          <p:nvPr/>
        </p:nvSpPr>
        <p:spPr>
          <a:xfrm>
            <a:off x="2326942" y="4138730"/>
            <a:ext cx="469900" cy="133623"/>
          </a:xfrm>
          <a:custGeom>
            <a:avLst/>
            <a:gdLst>
              <a:gd name="connsiteX0" fmla="*/ 0 w 469900"/>
              <a:gd name="connsiteY0" fmla="*/ 133623 h 133623"/>
              <a:gd name="connsiteX1" fmla="*/ 133350 w 469900"/>
              <a:gd name="connsiteY1" fmla="*/ 44723 h 133623"/>
              <a:gd name="connsiteX2" fmla="*/ 323850 w 469900"/>
              <a:gd name="connsiteY2" fmla="*/ 6623 h 133623"/>
              <a:gd name="connsiteX3" fmla="*/ 469900 w 469900"/>
              <a:gd name="connsiteY3" fmla="*/ 273 h 13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9900" h="133623">
                <a:moveTo>
                  <a:pt x="0" y="133623"/>
                </a:moveTo>
                <a:cubicBezTo>
                  <a:pt x="39687" y="99756"/>
                  <a:pt x="79375" y="65890"/>
                  <a:pt x="133350" y="44723"/>
                </a:cubicBezTo>
                <a:cubicBezTo>
                  <a:pt x="187325" y="23556"/>
                  <a:pt x="267758" y="14031"/>
                  <a:pt x="323850" y="6623"/>
                </a:cubicBezTo>
                <a:cubicBezTo>
                  <a:pt x="379942" y="-785"/>
                  <a:pt x="424921" y="-256"/>
                  <a:pt x="469900" y="273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Connettore 1 33"/>
          <p:cNvCxnSpPr/>
          <p:nvPr/>
        </p:nvCxnSpPr>
        <p:spPr>
          <a:xfrm>
            <a:off x="2324100" y="3554542"/>
            <a:ext cx="0" cy="74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igura a mano libera 34"/>
          <p:cNvSpPr/>
          <p:nvPr/>
        </p:nvSpPr>
        <p:spPr>
          <a:xfrm>
            <a:off x="6191250" y="2819400"/>
            <a:ext cx="463550" cy="178210"/>
          </a:xfrm>
          <a:custGeom>
            <a:avLst/>
            <a:gdLst>
              <a:gd name="connsiteX0" fmla="*/ 463550 w 463550"/>
              <a:gd name="connsiteY0" fmla="*/ 0 h 180639"/>
              <a:gd name="connsiteX1" fmla="*/ 361950 w 463550"/>
              <a:gd name="connsiteY1" fmla="*/ 101600 h 180639"/>
              <a:gd name="connsiteX2" fmla="*/ 196850 w 463550"/>
              <a:gd name="connsiteY2" fmla="*/ 171450 h 180639"/>
              <a:gd name="connsiteX3" fmla="*/ 0 w 463550"/>
              <a:gd name="connsiteY3" fmla="*/ 177800 h 180639"/>
              <a:gd name="connsiteX0" fmla="*/ 463550 w 463550"/>
              <a:gd name="connsiteY0" fmla="*/ 0 h 178210"/>
              <a:gd name="connsiteX1" fmla="*/ 361950 w 463550"/>
              <a:gd name="connsiteY1" fmla="*/ 101600 h 178210"/>
              <a:gd name="connsiteX2" fmla="*/ 196850 w 463550"/>
              <a:gd name="connsiteY2" fmla="*/ 152400 h 178210"/>
              <a:gd name="connsiteX3" fmla="*/ 0 w 463550"/>
              <a:gd name="connsiteY3" fmla="*/ 177800 h 17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550" h="178210">
                <a:moveTo>
                  <a:pt x="463550" y="0"/>
                </a:moveTo>
                <a:cubicBezTo>
                  <a:pt x="434975" y="36512"/>
                  <a:pt x="406400" y="76200"/>
                  <a:pt x="361950" y="101600"/>
                </a:cubicBezTo>
                <a:cubicBezTo>
                  <a:pt x="317500" y="127000"/>
                  <a:pt x="257175" y="139700"/>
                  <a:pt x="196850" y="152400"/>
                </a:cubicBezTo>
                <a:cubicBezTo>
                  <a:pt x="136525" y="165100"/>
                  <a:pt x="68262" y="180975"/>
                  <a:pt x="0" y="177800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igura a mano libera 35"/>
          <p:cNvSpPr/>
          <p:nvPr/>
        </p:nvSpPr>
        <p:spPr>
          <a:xfrm>
            <a:off x="6196558" y="3554542"/>
            <a:ext cx="463550" cy="178210"/>
          </a:xfrm>
          <a:custGeom>
            <a:avLst/>
            <a:gdLst>
              <a:gd name="connsiteX0" fmla="*/ 463550 w 463550"/>
              <a:gd name="connsiteY0" fmla="*/ 0 h 180639"/>
              <a:gd name="connsiteX1" fmla="*/ 361950 w 463550"/>
              <a:gd name="connsiteY1" fmla="*/ 101600 h 180639"/>
              <a:gd name="connsiteX2" fmla="*/ 196850 w 463550"/>
              <a:gd name="connsiteY2" fmla="*/ 171450 h 180639"/>
              <a:gd name="connsiteX3" fmla="*/ 0 w 463550"/>
              <a:gd name="connsiteY3" fmla="*/ 177800 h 180639"/>
              <a:gd name="connsiteX0" fmla="*/ 463550 w 463550"/>
              <a:gd name="connsiteY0" fmla="*/ 0 h 178210"/>
              <a:gd name="connsiteX1" fmla="*/ 361950 w 463550"/>
              <a:gd name="connsiteY1" fmla="*/ 101600 h 178210"/>
              <a:gd name="connsiteX2" fmla="*/ 196850 w 463550"/>
              <a:gd name="connsiteY2" fmla="*/ 152400 h 178210"/>
              <a:gd name="connsiteX3" fmla="*/ 0 w 463550"/>
              <a:gd name="connsiteY3" fmla="*/ 177800 h 17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550" h="178210">
                <a:moveTo>
                  <a:pt x="463550" y="0"/>
                </a:moveTo>
                <a:cubicBezTo>
                  <a:pt x="434975" y="36512"/>
                  <a:pt x="406400" y="76200"/>
                  <a:pt x="361950" y="101600"/>
                </a:cubicBezTo>
                <a:cubicBezTo>
                  <a:pt x="317500" y="127000"/>
                  <a:pt x="257175" y="139700"/>
                  <a:pt x="196850" y="152400"/>
                </a:cubicBezTo>
                <a:cubicBezTo>
                  <a:pt x="136525" y="165100"/>
                  <a:pt x="68262" y="180975"/>
                  <a:pt x="0" y="177800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igura a mano libera 36"/>
          <p:cNvSpPr/>
          <p:nvPr/>
        </p:nvSpPr>
        <p:spPr>
          <a:xfrm>
            <a:off x="6214279" y="4269223"/>
            <a:ext cx="463550" cy="178210"/>
          </a:xfrm>
          <a:custGeom>
            <a:avLst/>
            <a:gdLst>
              <a:gd name="connsiteX0" fmla="*/ 463550 w 463550"/>
              <a:gd name="connsiteY0" fmla="*/ 0 h 180639"/>
              <a:gd name="connsiteX1" fmla="*/ 361950 w 463550"/>
              <a:gd name="connsiteY1" fmla="*/ 101600 h 180639"/>
              <a:gd name="connsiteX2" fmla="*/ 196850 w 463550"/>
              <a:gd name="connsiteY2" fmla="*/ 171450 h 180639"/>
              <a:gd name="connsiteX3" fmla="*/ 0 w 463550"/>
              <a:gd name="connsiteY3" fmla="*/ 177800 h 180639"/>
              <a:gd name="connsiteX0" fmla="*/ 463550 w 463550"/>
              <a:gd name="connsiteY0" fmla="*/ 0 h 178210"/>
              <a:gd name="connsiteX1" fmla="*/ 361950 w 463550"/>
              <a:gd name="connsiteY1" fmla="*/ 101600 h 178210"/>
              <a:gd name="connsiteX2" fmla="*/ 196850 w 463550"/>
              <a:gd name="connsiteY2" fmla="*/ 152400 h 178210"/>
              <a:gd name="connsiteX3" fmla="*/ 0 w 463550"/>
              <a:gd name="connsiteY3" fmla="*/ 177800 h 17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550" h="178210">
                <a:moveTo>
                  <a:pt x="463550" y="0"/>
                </a:moveTo>
                <a:cubicBezTo>
                  <a:pt x="434975" y="36512"/>
                  <a:pt x="406400" y="76200"/>
                  <a:pt x="361950" y="101600"/>
                </a:cubicBezTo>
                <a:cubicBezTo>
                  <a:pt x="317500" y="127000"/>
                  <a:pt x="257175" y="139700"/>
                  <a:pt x="196850" y="152400"/>
                </a:cubicBezTo>
                <a:cubicBezTo>
                  <a:pt x="136525" y="165100"/>
                  <a:pt x="68262" y="180975"/>
                  <a:pt x="0" y="177800"/>
                </a:cubicBezTo>
              </a:path>
            </a:pathLst>
          </a:cu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uppo 39"/>
          <p:cNvGrpSpPr/>
          <p:nvPr/>
        </p:nvGrpSpPr>
        <p:grpSpPr>
          <a:xfrm>
            <a:off x="2324100" y="3786117"/>
            <a:ext cx="4353729" cy="313092"/>
            <a:chOff x="2324100" y="3786117"/>
            <a:chExt cx="4353729" cy="313092"/>
          </a:xfrm>
        </p:grpSpPr>
        <p:cxnSp>
          <p:nvCxnSpPr>
            <p:cNvPr id="9" name="Connettore 1 8"/>
            <p:cNvCxnSpPr/>
            <p:nvPr/>
          </p:nvCxnSpPr>
          <p:spPr>
            <a:xfrm>
              <a:off x="2772763" y="3786117"/>
              <a:ext cx="1473958" cy="0"/>
            </a:xfrm>
            <a:prstGeom prst="line">
              <a:avLst/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>
              <a:off x="4740321" y="4092060"/>
              <a:ext cx="1473958" cy="0"/>
            </a:xfrm>
            <a:prstGeom prst="line">
              <a:avLst/>
            </a:prstGeom>
            <a:ln w="31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igura a mano libera 22"/>
            <p:cNvSpPr/>
            <p:nvPr/>
          </p:nvSpPr>
          <p:spPr>
            <a:xfrm>
              <a:off x="4246721" y="3789208"/>
              <a:ext cx="538990" cy="310001"/>
            </a:xfrm>
            <a:custGeom>
              <a:avLst/>
              <a:gdLst>
                <a:gd name="connsiteX0" fmla="*/ 0 w 491320"/>
                <a:gd name="connsiteY0" fmla="*/ 0 h 341194"/>
                <a:gd name="connsiteX1" fmla="*/ 163774 w 491320"/>
                <a:gd name="connsiteY1" fmla="*/ 40943 h 341194"/>
                <a:gd name="connsiteX2" fmla="*/ 245660 w 491320"/>
                <a:gd name="connsiteY2" fmla="*/ 204717 h 341194"/>
                <a:gd name="connsiteX3" fmla="*/ 300251 w 491320"/>
                <a:gd name="connsiteY3" fmla="*/ 300251 h 341194"/>
                <a:gd name="connsiteX4" fmla="*/ 491320 w 491320"/>
                <a:gd name="connsiteY4" fmla="*/ 341194 h 341194"/>
                <a:gd name="connsiteX0" fmla="*/ 0 w 508655"/>
                <a:gd name="connsiteY0" fmla="*/ 0 h 328193"/>
                <a:gd name="connsiteX1" fmla="*/ 181109 w 508655"/>
                <a:gd name="connsiteY1" fmla="*/ 27942 h 328193"/>
                <a:gd name="connsiteX2" fmla="*/ 262995 w 508655"/>
                <a:gd name="connsiteY2" fmla="*/ 191716 h 328193"/>
                <a:gd name="connsiteX3" fmla="*/ 317586 w 508655"/>
                <a:gd name="connsiteY3" fmla="*/ 287250 h 328193"/>
                <a:gd name="connsiteX4" fmla="*/ 508655 w 508655"/>
                <a:gd name="connsiteY4" fmla="*/ 328193 h 328193"/>
                <a:gd name="connsiteX0" fmla="*/ 0 w 517322"/>
                <a:gd name="connsiteY0" fmla="*/ 0 h 306525"/>
                <a:gd name="connsiteX1" fmla="*/ 181109 w 517322"/>
                <a:gd name="connsiteY1" fmla="*/ 27942 h 306525"/>
                <a:gd name="connsiteX2" fmla="*/ 262995 w 517322"/>
                <a:gd name="connsiteY2" fmla="*/ 191716 h 306525"/>
                <a:gd name="connsiteX3" fmla="*/ 317586 w 517322"/>
                <a:gd name="connsiteY3" fmla="*/ 287250 h 306525"/>
                <a:gd name="connsiteX4" fmla="*/ 517322 w 517322"/>
                <a:gd name="connsiteY4" fmla="*/ 306525 h 306525"/>
                <a:gd name="connsiteX0" fmla="*/ 0 w 517322"/>
                <a:gd name="connsiteY0" fmla="*/ 0 h 307871"/>
                <a:gd name="connsiteX1" fmla="*/ 181109 w 517322"/>
                <a:gd name="connsiteY1" fmla="*/ 27942 h 307871"/>
                <a:gd name="connsiteX2" fmla="*/ 262995 w 517322"/>
                <a:gd name="connsiteY2" fmla="*/ 191716 h 307871"/>
                <a:gd name="connsiteX3" fmla="*/ 317586 w 517322"/>
                <a:gd name="connsiteY3" fmla="*/ 287250 h 307871"/>
                <a:gd name="connsiteX4" fmla="*/ 517322 w 517322"/>
                <a:gd name="connsiteY4" fmla="*/ 306525 h 307871"/>
                <a:gd name="connsiteX0" fmla="*/ 0 w 517322"/>
                <a:gd name="connsiteY0" fmla="*/ 0 h 308958"/>
                <a:gd name="connsiteX1" fmla="*/ 181109 w 517322"/>
                <a:gd name="connsiteY1" fmla="*/ 27942 h 308958"/>
                <a:gd name="connsiteX2" fmla="*/ 254327 w 517322"/>
                <a:gd name="connsiteY2" fmla="*/ 152713 h 308958"/>
                <a:gd name="connsiteX3" fmla="*/ 317586 w 517322"/>
                <a:gd name="connsiteY3" fmla="*/ 287250 h 308958"/>
                <a:gd name="connsiteX4" fmla="*/ 517322 w 517322"/>
                <a:gd name="connsiteY4" fmla="*/ 306525 h 308958"/>
                <a:gd name="connsiteX0" fmla="*/ 0 w 517322"/>
                <a:gd name="connsiteY0" fmla="*/ 0 h 307313"/>
                <a:gd name="connsiteX1" fmla="*/ 181109 w 517322"/>
                <a:gd name="connsiteY1" fmla="*/ 27942 h 307313"/>
                <a:gd name="connsiteX2" fmla="*/ 254327 w 517322"/>
                <a:gd name="connsiteY2" fmla="*/ 152713 h 307313"/>
                <a:gd name="connsiteX3" fmla="*/ 317586 w 517322"/>
                <a:gd name="connsiteY3" fmla="*/ 274249 h 307313"/>
                <a:gd name="connsiteX4" fmla="*/ 517322 w 517322"/>
                <a:gd name="connsiteY4" fmla="*/ 306525 h 307313"/>
                <a:gd name="connsiteX0" fmla="*/ 0 w 517322"/>
                <a:gd name="connsiteY0" fmla="*/ 0 h 308592"/>
                <a:gd name="connsiteX1" fmla="*/ 181109 w 517322"/>
                <a:gd name="connsiteY1" fmla="*/ 27942 h 308592"/>
                <a:gd name="connsiteX2" fmla="*/ 254327 w 517322"/>
                <a:gd name="connsiteY2" fmla="*/ 152713 h 308592"/>
                <a:gd name="connsiteX3" fmla="*/ 317586 w 517322"/>
                <a:gd name="connsiteY3" fmla="*/ 274249 h 308592"/>
                <a:gd name="connsiteX4" fmla="*/ 517322 w 517322"/>
                <a:gd name="connsiteY4" fmla="*/ 306525 h 308592"/>
                <a:gd name="connsiteX0" fmla="*/ 0 w 538990"/>
                <a:gd name="connsiteY0" fmla="*/ 0 h 315728"/>
                <a:gd name="connsiteX1" fmla="*/ 181109 w 538990"/>
                <a:gd name="connsiteY1" fmla="*/ 27942 h 315728"/>
                <a:gd name="connsiteX2" fmla="*/ 254327 w 538990"/>
                <a:gd name="connsiteY2" fmla="*/ 152713 h 315728"/>
                <a:gd name="connsiteX3" fmla="*/ 317586 w 538990"/>
                <a:gd name="connsiteY3" fmla="*/ 274249 h 315728"/>
                <a:gd name="connsiteX4" fmla="*/ 538990 w 538990"/>
                <a:gd name="connsiteY4" fmla="*/ 315192 h 315728"/>
                <a:gd name="connsiteX0" fmla="*/ 0 w 538990"/>
                <a:gd name="connsiteY0" fmla="*/ 0 h 315728"/>
                <a:gd name="connsiteX1" fmla="*/ 181109 w 538990"/>
                <a:gd name="connsiteY1" fmla="*/ 27942 h 315728"/>
                <a:gd name="connsiteX2" fmla="*/ 254327 w 538990"/>
                <a:gd name="connsiteY2" fmla="*/ 152713 h 315728"/>
                <a:gd name="connsiteX3" fmla="*/ 317586 w 538990"/>
                <a:gd name="connsiteY3" fmla="*/ 274249 h 315728"/>
                <a:gd name="connsiteX4" fmla="*/ 538990 w 538990"/>
                <a:gd name="connsiteY4" fmla="*/ 315192 h 31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990" h="315728">
                  <a:moveTo>
                    <a:pt x="0" y="0"/>
                  </a:moveTo>
                  <a:cubicBezTo>
                    <a:pt x="61415" y="3412"/>
                    <a:pt x="138721" y="2490"/>
                    <a:pt x="181109" y="27942"/>
                  </a:cubicBezTo>
                  <a:cubicBezTo>
                    <a:pt x="223497" y="53394"/>
                    <a:pt x="235914" y="98661"/>
                    <a:pt x="254327" y="152713"/>
                  </a:cubicBezTo>
                  <a:cubicBezTo>
                    <a:pt x="272740" y="206765"/>
                    <a:pt x="270142" y="247169"/>
                    <a:pt x="317586" y="274249"/>
                  </a:cubicBezTo>
                  <a:cubicBezTo>
                    <a:pt x="365030" y="301329"/>
                    <a:pt x="463927" y="319094"/>
                    <a:pt x="538990" y="315192"/>
                  </a:cubicBezTo>
                </a:path>
              </a:pathLst>
            </a:custGeom>
            <a:noFill/>
            <a:ln w="31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igura a mano libera 30"/>
            <p:cNvSpPr/>
            <p:nvPr/>
          </p:nvSpPr>
          <p:spPr>
            <a:xfrm>
              <a:off x="2324100" y="3789208"/>
              <a:ext cx="469900" cy="130532"/>
            </a:xfrm>
            <a:custGeom>
              <a:avLst/>
              <a:gdLst>
                <a:gd name="connsiteX0" fmla="*/ 0 w 469900"/>
                <a:gd name="connsiteY0" fmla="*/ 133623 h 133623"/>
                <a:gd name="connsiteX1" fmla="*/ 133350 w 469900"/>
                <a:gd name="connsiteY1" fmla="*/ 44723 h 133623"/>
                <a:gd name="connsiteX2" fmla="*/ 323850 w 469900"/>
                <a:gd name="connsiteY2" fmla="*/ 6623 h 133623"/>
                <a:gd name="connsiteX3" fmla="*/ 469900 w 469900"/>
                <a:gd name="connsiteY3" fmla="*/ 273 h 133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9900" h="133623">
                  <a:moveTo>
                    <a:pt x="0" y="133623"/>
                  </a:moveTo>
                  <a:cubicBezTo>
                    <a:pt x="39687" y="99756"/>
                    <a:pt x="79375" y="65890"/>
                    <a:pt x="133350" y="44723"/>
                  </a:cubicBezTo>
                  <a:cubicBezTo>
                    <a:pt x="187325" y="23556"/>
                    <a:pt x="267758" y="14031"/>
                    <a:pt x="323850" y="6623"/>
                  </a:cubicBezTo>
                  <a:cubicBezTo>
                    <a:pt x="379942" y="-785"/>
                    <a:pt x="424921" y="-256"/>
                    <a:pt x="469900" y="273"/>
                  </a:cubicBezTo>
                </a:path>
              </a:pathLst>
            </a:custGeom>
            <a:noFill/>
            <a:ln w="31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igura a mano libera 37"/>
            <p:cNvSpPr/>
            <p:nvPr/>
          </p:nvSpPr>
          <p:spPr>
            <a:xfrm>
              <a:off x="6214279" y="3903704"/>
              <a:ext cx="463550" cy="178210"/>
            </a:xfrm>
            <a:custGeom>
              <a:avLst/>
              <a:gdLst>
                <a:gd name="connsiteX0" fmla="*/ 463550 w 463550"/>
                <a:gd name="connsiteY0" fmla="*/ 0 h 180639"/>
                <a:gd name="connsiteX1" fmla="*/ 361950 w 463550"/>
                <a:gd name="connsiteY1" fmla="*/ 101600 h 180639"/>
                <a:gd name="connsiteX2" fmla="*/ 196850 w 463550"/>
                <a:gd name="connsiteY2" fmla="*/ 171450 h 180639"/>
                <a:gd name="connsiteX3" fmla="*/ 0 w 463550"/>
                <a:gd name="connsiteY3" fmla="*/ 177800 h 180639"/>
                <a:gd name="connsiteX0" fmla="*/ 463550 w 463550"/>
                <a:gd name="connsiteY0" fmla="*/ 0 h 178210"/>
                <a:gd name="connsiteX1" fmla="*/ 361950 w 463550"/>
                <a:gd name="connsiteY1" fmla="*/ 101600 h 178210"/>
                <a:gd name="connsiteX2" fmla="*/ 196850 w 463550"/>
                <a:gd name="connsiteY2" fmla="*/ 152400 h 178210"/>
                <a:gd name="connsiteX3" fmla="*/ 0 w 463550"/>
                <a:gd name="connsiteY3" fmla="*/ 177800 h 17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3550" h="178210">
                  <a:moveTo>
                    <a:pt x="463550" y="0"/>
                  </a:moveTo>
                  <a:cubicBezTo>
                    <a:pt x="434975" y="36512"/>
                    <a:pt x="406400" y="76200"/>
                    <a:pt x="361950" y="101600"/>
                  </a:cubicBezTo>
                  <a:cubicBezTo>
                    <a:pt x="317500" y="127000"/>
                    <a:pt x="257175" y="139700"/>
                    <a:pt x="196850" y="152400"/>
                  </a:cubicBezTo>
                  <a:cubicBezTo>
                    <a:pt x="136525" y="165100"/>
                    <a:pt x="68262" y="180975"/>
                    <a:pt x="0" y="177800"/>
                  </a:cubicBezTo>
                </a:path>
              </a:pathLst>
            </a:custGeom>
            <a:noFill/>
            <a:ln w="3175"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9" name="Connettore 1 38"/>
          <p:cNvCxnSpPr/>
          <p:nvPr/>
        </p:nvCxnSpPr>
        <p:spPr>
          <a:xfrm>
            <a:off x="6677829" y="3569032"/>
            <a:ext cx="0" cy="74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3356495" y="293478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</a:t>
            </a:r>
            <a:endParaRPr lang="en-US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5497608" y="31158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endParaRPr lang="en-US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4716799" y="269212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4706882" y="3412750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48" name="CasellaDiTesto 47"/>
          <p:cNvSpPr txBox="1"/>
          <p:nvPr/>
        </p:nvSpPr>
        <p:spPr>
          <a:xfrm>
            <a:off x="4681234" y="4397681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160920" y="402834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3805427" y="376939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0070C0"/>
                </a:solidFill>
              </a:rPr>
              <a:t>E</a:t>
            </a:r>
            <a:r>
              <a:rPr lang="it-IT" b="1" baseline="-25000" dirty="0" smtClean="0">
                <a:solidFill>
                  <a:srgbClr val="0070C0"/>
                </a:solidFill>
              </a:rPr>
              <a:t>F</a:t>
            </a:r>
            <a:endParaRPr lang="en-US" b="1" baseline="-25000" dirty="0">
              <a:solidFill>
                <a:srgbClr val="0070C0"/>
              </a:solidFill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545911" y="5128944"/>
            <a:ext cx="8598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però ora proviamo a collegare la giunzioni ad un metallo da entrambi i lati, vediamo che il potenziale del metallo è lo stesso. Non c’è </a:t>
            </a:r>
            <a:r>
              <a:rPr lang="it-IT" dirty="0" err="1" smtClean="0"/>
              <a:t>ddp</a:t>
            </a:r>
            <a:r>
              <a:rPr lang="it-IT" dirty="0" smtClean="0"/>
              <a:t>.</a:t>
            </a:r>
            <a:endParaRPr lang="en-US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6798360" y="2847021"/>
            <a:ext cx="89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metallo</a:t>
            </a:r>
            <a:endParaRPr lang="en-US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1309981" y="2845161"/>
            <a:ext cx="89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metallo</a:t>
            </a:r>
            <a:endParaRPr lang="en-US" dirty="0"/>
          </a:p>
        </p:txBody>
      </p:sp>
      <p:sp>
        <p:nvSpPr>
          <p:cNvPr id="44" name="Rettangolo 43"/>
          <p:cNvSpPr/>
          <p:nvPr/>
        </p:nvSpPr>
        <p:spPr>
          <a:xfrm>
            <a:off x="6236789" y="2351811"/>
            <a:ext cx="2181576" cy="2434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ttangolo 44"/>
          <p:cNvSpPr/>
          <p:nvPr/>
        </p:nvSpPr>
        <p:spPr>
          <a:xfrm>
            <a:off x="591187" y="2147906"/>
            <a:ext cx="2181576" cy="2434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2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44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asellaDiTesto 23"/>
          <p:cNvSpPr txBox="1"/>
          <p:nvPr/>
        </p:nvSpPr>
        <p:spPr>
          <a:xfrm>
            <a:off x="334370" y="136478"/>
            <a:ext cx="8434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Proviamo adesso con un </a:t>
            </a:r>
            <a:r>
              <a:rPr lang="it-IT" sz="2800" b="1" dirty="0" smtClean="0"/>
              <a:t>metallo-ossido-semiconduttore</a:t>
            </a:r>
            <a:r>
              <a:rPr lang="it-IT" dirty="0"/>
              <a:t>  </a:t>
            </a:r>
            <a:r>
              <a:rPr lang="it-IT" dirty="0" smtClean="0"/>
              <a:t> (MOS)</a:t>
            </a:r>
          </a:p>
          <a:p>
            <a:endParaRPr lang="it-IT" dirty="0"/>
          </a:p>
          <a:p>
            <a:r>
              <a:rPr lang="it-IT" dirty="0" smtClean="0"/>
              <a:t>Prendiamo per il semiconduttore ancora un drogaggio n.</a:t>
            </a:r>
            <a:endParaRPr lang="en-US" dirty="0"/>
          </a:p>
        </p:txBody>
      </p:sp>
      <p:grpSp>
        <p:nvGrpSpPr>
          <p:cNvPr id="77" name="Gruppo 76"/>
          <p:cNvGrpSpPr/>
          <p:nvPr/>
        </p:nvGrpSpPr>
        <p:grpSpPr>
          <a:xfrm>
            <a:off x="319988" y="1930396"/>
            <a:ext cx="3817515" cy="4073951"/>
            <a:chOff x="319988" y="1930396"/>
            <a:chExt cx="3817515" cy="4073951"/>
          </a:xfrm>
        </p:grpSpPr>
        <p:cxnSp>
          <p:nvCxnSpPr>
            <p:cNvPr id="14" name="Connettore 1 13"/>
            <p:cNvCxnSpPr/>
            <p:nvPr/>
          </p:nvCxnSpPr>
          <p:spPr>
            <a:xfrm flipH="1">
              <a:off x="1499402" y="1944302"/>
              <a:ext cx="7192" cy="2933327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o 25"/>
            <p:cNvGrpSpPr/>
            <p:nvPr/>
          </p:nvGrpSpPr>
          <p:grpSpPr>
            <a:xfrm>
              <a:off x="1968402" y="2577248"/>
              <a:ext cx="1845488" cy="1578470"/>
              <a:chOff x="1968402" y="2577248"/>
              <a:chExt cx="1845488" cy="1578470"/>
            </a:xfrm>
          </p:grpSpPr>
          <p:grpSp>
            <p:nvGrpSpPr>
              <p:cNvPr id="8" name="Gruppo 7"/>
              <p:cNvGrpSpPr/>
              <p:nvPr/>
            </p:nvGrpSpPr>
            <p:grpSpPr>
              <a:xfrm>
                <a:off x="2302234" y="2824997"/>
                <a:ext cx="1150647" cy="1209138"/>
                <a:chOff x="2520602" y="3029717"/>
                <a:chExt cx="1150647" cy="1209138"/>
              </a:xfrm>
            </p:grpSpPr>
            <p:cxnSp>
              <p:nvCxnSpPr>
                <p:cNvPr id="9" name="Connettore 1 8"/>
                <p:cNvCxnSpPr/>
                <p:nvPr/>
              </p:nvCxnSpPr>
              <p:spPr>
                <a:xfrm>
                  <a:off x="2520602" y="3029717"/>
                  <a:ext cx="1136264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Connettore 1 9"/>
                <p:cNvCxnSpPr/>
                <p:nvPr/>
              </p:nvCxnSpPr>
              <p:spPr>
                <a:xfrm>
                  <a:off x="2520602" y="3718811"/>
                  <a:ext cx="1136264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Connettore 1 10"/>
                <p:cNvCxnSpPr/>
                <p:nvPr/>
              </p:nvCxnSpPr>
              <p:spPr>
                <a:xfrm>
                  <a:off x="2520602" y="4238855"/>
                  <a:ext cx="1136264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nettore 1 11"/>
                <p:cNvCxnSpPr/>
                <p:nvPr/>
              </p:nvCxnSpPr>
              <p:spPr>
                <a:xfrm flipH="1" flipV="1">
                  <a:off x="2520602" y="3793545"/>
                  <a:ext cx="1150647" cy="1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" name="Connettore 1 15"/>
              <p:cNvCxnSpPr/>
              <p:nvPr/>
            </p:nvCxnSpPr>
            <p:spPr>
              <a:xfrm>
                <a:off x="2316617" y="3749277"/>
                <a:ext cx="1136264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CasellaDiTesto 16"/>
              <p:cNvSpPr txBox="1"/>
              <p:nvPr/>
            </p:nvSpPr>
            <p:spPr>
              <a:xfrm>
                <a:off x="3424305" y="2577248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18" name="CasellaDiTesto 17"/>
              <p:cNvSpPr txBox="1"/>
              <p:nvPr/>
            </p:nvSpPr>
            <p:spPr>
              <a:xfrm>
                <a:off x="3437953" y="3252527"/>
                <a:ext cx="375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C</a:t>
                </a:r>
                <a:endParaRPr lang="en-US" baseline="-25000" dirty="0"/>
              </a:p>
            </p:txBody>
          </p:sp>
          <p:sp>
            <p:nvSpPr>
              <p:cNvPr id="19" name="CasellaDiTesto 18"/>
              <p:cNvSpPr txBox="1"/>
              <p:nvPr/>
            </p:nvSpPr>
            <p:spPr>
              <a:xfrm>
                <a:off x="3430443" y="3786386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/>
                  <a:t>V</a:t>
                </a:r>
                <a:endParaRPr lang="en-US" baseline="-25000" dirty="0"/>
              </a:p>
            </p:txBody>
          </p:sp>
          <p:sp>
            <p:nvSpPr>
              <p:cNvPr id="20" name="CasellaDiTesto 19"/>
              <p:cNvSpPr txBox="1"/>
              <p:nvPr/>
            </p:nvSpPr>
            <p:spPr>
              <a:xfrm>
                <a:off x="3437953" y="3552338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i</a:t>
                </a:r>
                <a:endParaRPr lang="en-US" baseline="-25000" dirty="0"/>
              </a:p>
            </p:txBody>
          </p:sp>
          <p:sp>
            <p:nvSpPr>
              <p:cNvPr id="21" name="CasellaDiTesto 20"/>
              <p:cNvSpPr txBox="1"/>
              <p:nvPr/>
            </p:nvSpPr>
            <p:spPr>
              <a:xfrm>
                <a:off x="1968402" y="3369618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E</a:t>
                </a:r>
                <a:r>
                  <a:rPr lang="it-IT" b="1" baseline="-25000" dirty="0" smtClean="0"/>
                  <a:t>F</a:t>
                </a:r>
                <a:endParaRPr lang="en-US" b="1" baseline="-25000" dirty="0"/>
              </a:p>
            </p:txBody>
          </p:sp>
        </p:grpSp>
        <p:grpSp>
          <p:nvGrpSpPr>
            <p:cNvPr id="27" name="Gruppo 26"/>
            <p:cNvGrpSpPr/>
            <p:nvPr/>
          </p:nvGrpSpPr>
          <p:grpSpPr>
            <a:xfrm>
              <a:off x="319988" y="2477046"/>
              <a:ext cx="1186606" cy="2313820"/>
              <a:chOff x="319988" y="2477046"/>
              <a:chExt cx="1186606" cy="2313820"/>
            </a:xfrm>
          </p:grpSpPr>
          <p:cxnSp>
            <p:nvCxnSpPr>
              <p:cNvPr id="4" name="Connettore 1 3"/>
              <p:cNvCxnSpPr/>
              <p:nvPr/>
            </p:nvCxnSpPr>
            <p:spPr>
              <a:xfrm flipH="1">
                <a:off x="334371" y="2806992"/>
                <a:ext cx="1165031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Connettore 1 4"/>
              <p:cNvCxnSpPr/>
              <p:nvPr/>
            </p:nvCxnSpPr>
            <p:spPr>
              <a:xfrm flipH="1">
                <a:off x="334371" y="3496086"/>
                <a:ext cx="116503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Connettore 1 5"/>
              <p:cNvCxnSpPr/>
              <p:nvPr/>
            </p:nvCxnSpPr>
            <p:spPr>
              <a:xfrm flipH="1">
                <a:off x="334371" y="4016130"/>
                <a:ext cx="1165031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ttangolo 6"/>
              <p:cNvSpPr/>
              <p:nvPr/>
            </p:nvSpPr>
            <p:spPr>
              <a:xfrm>
                <a:off x="334371" y="3670710"/>
                <a:ext cx="1150648" cy="1120156"/>
              </a:xfrm>
              <a:prstGeom prst="rect">
                <a:avLst/>
              </a:prstGeom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Connettore 1 12"/>
              <p:cNvCxnSpPr/>
              <p:nvPr/>
            </p:nvCxnSpPr>
            <p:spPr>
              <a:xfrm>
                <a:off x="1499402" y="3496086"/>
                <a:ext cx="0" cy="5200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1 14"/>
              <p:cNvCxnSpPr/>
              <p:nvPr/>
            </p:nvCxnSpPr>
            <p:spPr>
              <a:xfrm flipH="1">
                <a:off x="319988" y="3670714"/>
                <a:ext cx="1186606" cy="1742"/>
              </a:xfrm>
              <a:prstGeom prst="line">
                <a:avLst/>
              </a:prstGeom>
              <a:ln w="28575">
                <a:solidFill>
                  <a:srgbClr val="0070C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asellaDiTesto 21"/>
              <p:cNvSpPr txBox="1"/>
              <p:nvPr/>
            </p:nvSpPr>
            <p:spPr>
              <a:xfrm>
                <a:off x="916886" y="3348946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b="1" dirty="0" smtClean="0"/>
                  <a:t>E</a:t>
                </a:r>
                <a:r>
                  <a:rPr lang="it-IT" b="1" baseline="-25000" dirty="0" smtClean="0"/>
                  <a:t>F</a:t>
                </a:r>
                <a:endParaRPr lang="en-US" b="1" baseline="-25000" dirty="0"/>
              </a:p>
            </p:txBody>
          </p:sp>
          <p:sp>
            <p:nvSpPr>
              <p:cNvPr id="23" name="CasellaDiTesto 22"/>
              <p:cNvSpPr txBox="1"/>
              <p:nvPr/>
            </p:nvSpPr>
            <p:spPr>
              <a:xfrm>
                <a:off x="930444" y="247704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0</a:t>
                </a:r>
                <a:endParaRPr lang="en-US" baseline="-25000" dirty="0"/>
              </a:p>
            </p:txBody>
          </p:sp>
        </p:grpSp>
        <p:cxnSp>
          <p:nvCxnSpPr>
            <p:cNvPr id="25" name="Connettore 1 24"/>
            <p:cNvCxnSpPr/>
            <p:nvPr/>
          </p:nvCxnSpPr>
          <p:spPr>
            <a:xfrm flipH="1">
              <a:off x="2298638" y="1930396"/>
              <a:ext cx="7192" cy="2933327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ttore 1 28"/>
            <p:cNvCxnSpPr/>
            <p:nvPr/>
          </p:nvCxnSpPr>
          <p:spPr>
            <a:xfrm>
              <a:off x="1499402" y="2806992"/>
              <a:ext cx="799236" cy="180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/>
            <p:cNvSpPr txBox="1"/>
            <p:nvPr/>
          </p:nvSpPr>
          <p:spPr>
            <a:xfrm>
              <a:off x="393341" y="2207916"/>
              <a:ext cx="895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metallo</a:t>
              </a:r>
              <a:endParaRPr lang="en-US" dirty="0"/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2464481" y="2219170"/>
              <a:ext cx="1673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semiconduttore</a:t>
              </a:r>
              <a:endParaRPr lang="en-US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1493659" y="2225912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ossido</a:t>
              </a:r>
              <a:endParaRPr lang="en-US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393341" y="5265683"/>
              <a:ext cx="366196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Non c’è scambio tra metallo e semiconduttore</a:t>
              </a:r>
            </a:p>
            <a:p>
              <a:r>
                <a:rPr lang="it-IT" sz="1400" dirty="0" smtClean="0"/>
                <a:t>I livelli di Fermi possono essere diversi</a:t>
              </a:r>
            </a:p>
            <a:p>
              <a:r>
                <a:rPr lang="it-IT" sz="1400" dirty="0" smtClean="0"/>
                <a:t>Potrebbe, per caso, allinearsi il livello del vuoto.</a:t>
              </a:r>
              <a:endParaRPr lang="en-US" sz="1400" dirty="0"/>
            </a:p>
          </p:txBody>
        </p:sp>
      </p:grpSp>
      <p:grpSp>
        <p:nvGrpSpPr>
          <p:cNvPr id="76" name="Gruppo 75"/>
          <p:cNvGrpSpPr/>
          <p:nvPr/>
        </p:nvGrpSpPr>
        <p:grpSpPr>
          <a:xfrm>
            <a:off x="4552877" y="1944302"/>
            <a:ext cx="4672297" cy="4275488"/>
            <a:chOff x="4552877" y="1944302"/>
            <a:chExt cx="4672297" cy="4275488"/>
          </a:xfrm>
        </p:grpSpPr>
        <p:cxnSp>
          <p:nvCxnSpPr>
            <p:cNvPr id="59" name="Connettore 1 58"/>
            <p:cNvCxnSpPr/>
            <p:nvPr/>
          </p:nvCxnSpPr>
          <p:spPr>
            <a:xfrm flipH="1">
              <a:off x="4675111" y="2829932"/>
              <a:ext cx="116503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ttore 1 55"/>
            <p:cNvCxnSpPr>
              <a:stCxn id="54" idx="0"/>
            </p:cNvCxnSpPr>
            <p:nvPr/>
          </p:nvCxnSpPr>
          <p:spPr>
            <a:xfrm flipH="1">
              <a:off x="5408921" y="3771282"/>
              <a:ext cx="116503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1 52"/>
            <p:cNvCxnSpPr>
              <a:stCxn id="51" idx="0"/>
            </p:cNvCxnSpPr>
            <p:nvPr/>
          </p:nvCxnSpPr>
          <p:spPr>
            <a:xfrm flipH="1">
              <a:off x="5408921" y="4291326"/>
              <a:ext cx="1165031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ttangolo 46"/>
            <p:cNvSpPr/>
            <p:nvPr/>
          </p:nvSpPr>
          <p:spPr>
            <a:xfrm>
              <a:off x="4667919" y="3793542"/>
              <a:ext cx="1150648" cy="1120156"/>
            </a:xfrm>
            <a:prstGeom prst="rect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Connettore 1 49"/>
            <p:cNvCxnSpPr/>
            <p:nvPr/>
          </p:nvCxnSpPr>
          <p:spPr>
            <a:xfrm flipH="1">
              <a:off x="5832950" y="1944302"/>
              <a:ext cx="7192" cy="2933327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sellaDiTesto 40"/>
            <p:cNvSpPr txBox="1"/>
            <p:nvPr/>
          </p:nvSpPr>
          <p:spPr>
            <a:xfrm>
              <a:off x="5250434" y="3434253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E</a:t>
              </a:r>
              <a:r>
                <a:rPr lang="it-IT" b="1" baseline="-25000" dirty="0" smtClean="0"/>
                <a:t>F</a:t>
              </a:r>
              <a:endParaRPr lang="en-US" b="1" baseline="-25000" dirty="0"/>
            </a:p>
          </p:txBody>
        </p:sp>
        <p:grpSp>
          <p:nvGrpSpPr>
            <p:cNvPr id="61" name="Gruppo 60"/>
            <p:cNvGrpSpPr/>
            <p:nvPr/>
          </p:nvGrpSpPr>
          <p:grpSpPr>
            <a:xfrm>
              <a:off x="6573952" y="3059248"/>
              <a:ext cx="2651222" cy="1578470"/>
              <a:chOff x="6100972" y="2806992"/>
              <a:chExt cx="2651222" cy="1578470"/>
            </a:xfrm>
          </p:grpSpPr>
          <p:sp>
            <p:nvSpPr>
              <p:cNvPr id="57" name="Figura a mano libera 56"/>
              <p:cNvSpPr/>
              <p:nvPr/>
            </p:nvSpPr>
            <p:spPr>
              <a:xfrm>
                <a:off x="6100972" y="2829932"/>
                <a:ext cx="1021200" cy="199786"/>
              </a:xfrm>
              <a:custGeom>
                <a:avLst/>
                <a:gdLst>
                  <a:gd name="connsiteX0" fmla="*/ 0 w 1937982"/>
                  <a:gd name="connsiteY0" fmla="*/ 0 h 738292"/>
                  <a:gd name="connsiteX1" fmla="*/ 245659 w 1937982"/>
                  <a:gd name="connsiteY1" fmla="*/ 313898 h 738292"/>
                  <a:gd name="connsiteX2" fmla="*/ 627797 w 1937982"/>
                  <a:gd name="connsiteY2" fmla="*/ 600501 h 738292"/>
                  <a:gd name="connsiteX3" fmla="*/ 1160059 w 1937982"/>
                  <a:gd name="connsiteY3" fmla="*/ 723331 h 738292"/>
                  <a:gd name="connsiteX4" fmla="*/ 1555844 w 1937982"/>
                  <a:gd name="connsiteY4" fmla="*/ 736979 h 738292"/>
                  <a:gd name="connsiteX5" fmla="*/ 1937982 w 1937982"/>
                  <a:gd name="connsiteY5" fmla="*/ 736979 h 738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37982" h="738292">
                    <a:moveTo>
                      <a:pt x="0" y="0"/>
                    </a:moveTo>
                    <a:cubicBezTo>
                      <a:pt x="70513" y="106907"/>
                      <a:pt x="141026" y="213815"/>
                      <a:pt x="245659" y="313898"/>
                    </a:cubicBezTo>
                    <a:cubicBezTo>
                      <a:pt x="350292" y="413981"/>
                      <a:pt x="475397" y="532262"/>
                      <a:pt x="627797" y="600501"/>
                    </a:cubicBezTo>
                    <a:cubicBezTo>
                      <a:pt x="780197" y="668740"/>
                      <a:pt x="1005385" y="700585"/>
                      <a:pt x="1160059" y="723331"/>
                    </a:cubicBezTo>
                    <a:cubicBezTo>
                      <a:pt x="1314734" y="746077"/>
                      <a:pt x="1426190" y="734704"/>
                      <a:pt x="1555844" y="736979"/>
                    </a:cubicBezTo>
                    <a:cubicBezTo>
                      <a:pt x="1685498" y="739254"/>
                      <a:pt x="1811740" y="738116"/>
                      <a:pt x="1937982" y="736979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Connettore 1 57"/>
              <p:cNvCxnSpPr/>
              <p:nvPr/>
            </p:nvCxnSpPr>
            <p:spPr>
              <a:xfrm>
                <a:off x="7122172" y="3029718"/>
                <a:ext cx="113626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Figura a mano libera 53"/>
              <p:cNvSpPr/>
              <p:nvPr/>
            </p:nvSpPr>
            <p:spPr>
              <a:xfrm>
                <a:off x="6100972" y="3519026"/>
                <a:ext cx="1021200" cy="199786"/>
              </a:xfrm>
              <a:custGeom>
                <a:avLst/>
                <a:gdLst>
                  <a:gd name="connsiteX0" fmla="*/ 0 w 1937982"/>
                  <a:gd name="connsiteY0" fmla="*/ 0 h 738292"/>
                  <a:gd name="connsiteX1" fmla="*/ 245659 w 1937982"/>
                  <a:gd name="connsiteY1" fmla="*/ 313898 h 738292"/>
                  <a:gd name="connsiteX2" fmla="*/ 627797 w 1937982"/>
                  <a:gd name="connsiteY2" fmla="*/ 600501 h 738292"/>
                  <a:gd name="connsiteX3" fmla="*/ 1160059 w 1937982"/>
                  <a:gd name="connsiteY3" fmla="*/ 723331 h 738292"/>
                  <a:gd name="connsiteX4" fmla="*/ 1555844 w 1937982"/>
                  <a:gd name="connsiteY4" fmla="*/ 736979 h 738292"/>
                  <a:gd name="connsiteX5" fmla="*/ 1937982 w 1937982"/>
                  <a:gd name="connsiteY5" fmla="*/ 736979 h 738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37982" h="738292">
                    <a:moveTo>
                      <a:pt x="0" y="0"/>
                    </a:moveTo>
                    <a:cubicBezTo>
                      <a:pt x="70513" y="106907"/>
                      <a:pt x="141026" y="213815"/>
                      <a:pt x="245659" y="313898"/>
                    </a:cubicBezTo>
                    <a:cubicBezTo>
                      <a:pt x="350292" y="413981"/>
                      <a:pt x="475397" y="532262"/>
                      <a:pt x="627797" y="600501"/>
                    </a:cubicBezTo>
                    <a:cubicBezTo>
                      <a:pt x="780197" y="668740"/>
                      <a:pt x="1005385" y="700585"/>
                      <a:pt x="1160059" y="723331"/>
                    </a:cubicBezTo>
                    <a:cubicBezTo>
                      <a:pt x="1314734" y="746077"/>
                      <a:pt x="1426190" y="734704"/>
                      <a:pt x="1555844" y="736979"/>
                    </a:cubicBezTo>
                    <a:cubicBezTo>
                      <a:pt x="1685498" y="739254"/>
                      <a:pt x="1811740" y="738116"/>
                      <a:pt x="1937982" y="736979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Connettore 1 54"/>
              <p:cNvCxnSpPr/>
              <p:nvPr/>
            </p:nvCxnSpPr>
            <p:spPr>
              <a:xfrm>
                <a:off x="7122172" y="3718812"/>
                <a:ext cx="113626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Figura a mano libera 50"/>
              <p:cNvSpPr/>
              <p:nvPr/>
            </p:nvSpPr>
            <p:spPr>
              <a:xfrm>
                <a:off x="6100972" y="4039070"/>
                <a:ext cx="1021200" cy="199786"/>
              </a:xfrm>
              <a:custGeom>
                <a:avLst/>
                <a:gdLst>
                  <a:gd name="connsiteX0" fmla="*/ 0 w 1937982"/>
                  <a:gd name="connsiteY0" fmla="*/ 0 h 738292"/>
                  <a:gd name="connsiteX1" fmla="*/ 245659 w 1937982"/>
                  <a:gd name="connsiteY1" fmla="*/ 313898 h 738292"/>
                  <a:gd name="connsiteX2" fmla="*/ 627797 w 1937982"/>
                  <a:gd name="connsiteY2" fmla="*/ 600501 h 738292"/>
                  <a:gd name="connsiteX3" fmla="*/ 1160059 w 1937982"/>
                  <a:gd name="connsiteY3" fmla="*/ 723331 h 738292"/>
                  <a:gd name="connsiteX4" fmla="*/ 1555844 w 1937982"/>
                  <a:gd name="connsiteY4" fmla="*/ 736979 h 738292"/>
                  <a:gd name="connsiteX5" fmla="*/ 1937982 w 1937982"/>
                  <a:gd name="connsiteY5" fmla="*/ 736979 h 738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37982" h="738292">
                    <a:moveTo>
                      <a:pt x="0" y="0"/>
                    </a:moveTo>
                    <a:cubicBezTo>
                      <a:pt x="70513" y="106907"/>
                      <a:pt x="141026" y="213815"/>
                      <a:pt x="245659" y="313898"/>
                    </a:cubicBezTo>
                    <a:cubicBezTo>
                      <a:pt x="350292" y="413981"/>
                      <a:pt x="475397" y="532262"/>
                      <a:pt x="627797" y="600501"/>
                    </a:cubicBezTo>
                    <a:cubicBezTo>
                      <a:pt x="780197" y="668740"/>
                      <a:pt x="1005385" y="700585"/>
                      <a:pt x="1160059" y="723331"/>
                    </a:cubicBezTo>
                    <a:cubicBezTo>
                      <a:pt x="1314734" y="746077"/>
                      <a:pt x="1426190" y="734704"/>
                      <a:pt x="1555844" y="736979"/>
                    </a:cubicBezTo>
                    <a:cubicBezTo>
                      <a:pt x="1685498" y="739254"/>
                      <a:pt x="1811740" y="738116"/>
                      <a:pt x="1937982" y="736979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Connettore 1 51"/>
              <p:cNvCxnSpPr/>
              <p:nvPr/>
            </p:nvCxnSpPr>
            <p:spPr>
              <a:xfrm>
                <a:off x="7122172" y="4238856"/>
                <a:ext cx="113626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/>
              <p:cNvCxnSpPr>
                <a:stCxn id="54" idx="0"/>
                <a:endCxn id="51" idx="0"/>
              </p:cNvCxnSpPr>
              <p:nvPr/>
            </p:nvCxnSpPr>
            <p:spPr>
              <a:xfrm>
                <a:off x="6100972" y="3519026"/>
                <a:ext cx="0" cy="52004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CasellaDiTesto 36"/>
              <p:cNvSpPr txBox="1"/>
              <p:nvPr/>
            </p:nvSpPr>
            <p:spPr>
              <a:xfrm>
                <a:off x="8362609" y="280699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0</a:t>
                </a:r>
                <a:endParaRPr lang="en-US" baseline="-25000" dirty="0"/>
              </a:p>
            </p:txBody>
          </p:sp>
          <p:sp>
            <p:nvSpPr>
              <p:cNvPr id="38" name="CasellaDiTesto 37"/>
              <p:cNvSpPr txBox="1"/>
              <p:nvPr/>
            </p:nvSpPr>
            <p:spPr>
              <a:xfrm>
                <a:off x="8376257" y="3482271"/>
                <a:ext cx="375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C</a:t>
                </a:r>
                <a:endParaRPr lang="en-US" baseline="-25000" dirty="0"/>
              </a:p>
            </p:txBody>
          </p:sp>
          <p:sp>
            <p:nvSpPr>
              <p:cNvPr id="39" name="CasellaDiTesto 38"/>
              <p:cNvSpPr txBox="1"/>
              <p:nvPr/>
            </p:nvSpPr>
            <p:spPr>
              <a:xfrm>
                <a:off x="8368747" y="4016130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/>
                  <a:t>V</a:t>
                </a:r>
                <a:endParaRPr lang="en-US" baseline="-25000" dirty="0"/>
              </a:p>
            </p:txBody>
          </p:sp>
          <p:sp>
            <p:nvSpPr>
              <p:cNvPr id="40" name="CasellaDiTesto 39"/>
              <p:cNvSpPr txBox="1"/>
              <p:nvPr/>
            </p:nvSpPr>
            <p:spPr>
              <a:xfrm>
                <a:off x="8376257" y="378208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i</a:t>
                </a:r>
                <a:endParaRPr lang="en-US" baseline="-25000" dirty="0"/>
              </a:p>
            </p:txBody>
          </p:sp>
          <p:sp>
            <p:nvSpPr>
              <p:cNvPr id="42" name="Figura a mano libera 41"/>
              <p:cNvSpPr/>
              <p:nvPr/>
            </p:nvSpPr>
            <p:spPr>
              <a:xfrm>
                <a:off x="6103244" y="3766962"/>
                <a:ext cx="1021200" cy="199786"/>
              </a:xfrm>
              <a:custGeom>
                <a:avLst/>
                <a:gdLst>
                  <a:gd name="connsiteX0" fmla="*/ 0 w 1937982"/>
                  <a:gd name="connsiteY0" fmla="*/ 0 h 738292"/>
                  <a:gd name="connsiteX1" fmla="*/ 245659 w 1937982"/>
                  <a:gd name="connsiteY1" fmla="*/ 313898 h 738292"/>
                  <a:gd name="connsiteX2" fmla="*/ 627797 w 1937982"/>
                  <a:gd name="connsiteY2" fmla="*/ 600501 h 738292"/>
                  <a:gd name="connsiteX3" fmla="*/ 1160059 w 1937982"/>
                  <a:gd name="connsiteY3" fmla="*/ 723331 h 738292"/>
                  <a:gd name="connsiteX4" fmla="*/ 1555844 w 1937982"/>
                  <a:gd name="connsiteY4" fmla="*/ 736979 h 738292"/>
                  <a:gd name="connsiteX5" fmla="*/ 1937982 w 1937982"/>
                  <a:gd name="connsiteY5" fmla="*/ 736979 h 738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37982" h="738292">
                    <a:moveTo>
                      <a:pt x="0" y="0"/>
                    </a:moveTo>
                    <a:cubicBezTo>
                      <a:pt x="70513" y="106907"/>
                      <a:pt x="141026" y="213815"/>
                      <a:pt x="245659" y="313898"/>
                    </a:cubicBezTo>
                    <a:cubicBezTo>
                      <a:pt x="350292" y="413981"/>
                      <a:pt x="475397" y="532262"/>
                      <a:pt x="627797" y="600501"/>
                    </a:cubicBezTo>
                    <a:cubicBezTo>
                      <a:pt x="780197" y="668740"/>
                      <a:pt x="1005385" y="700585"/>
                      <a:pt x="1160059" y="723331"/>
                    </a:cubicBezTo>
                    <a:cubicBezTo>
                      <a:pt x="1314734" y="746077"/>
                      <a:pt x="1426190" y="734704"/>
                      <a:pt x="1555844" y="736979"/>
                    </a:cubicBezTo>
                    <a:cubicBezTo>
                      <a:pt x="1685498" y="739254"/>
                      <a:pt x="1811740" y="738116"/>
                      <a:pt x="1937982" y="736979"/>
                    </a:cubicBezTo>
                  </a:path>
                </a:pathLst>
              </a:custGeom>
              <a:noFill/>
              <a:ln w="3175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Connettore 1 42"/>
              <p:cNvCxnSpPr/>
              <p:nvPr/>
            </p:nvCxnSpPr>
            <p:spPr>
              <a:xfrm>
                <a:off x="7136555" y="3966748"/>
                <a:ext cx="1136264" cy="0"/>
              </a:xfrm>
              <a:prstGeom prst="line">
                <a:avLst/>
              </a:prstGeom>
              <a:ln w="3175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Connettore 1 62"/>
            <p:cNvCxnSpPr>
              <a:endCxn id="57" idx="0"/>
            </p:cNvCxnSpPr>
            <p:nvPr/>
          </p:nvCxnSpPr>
          <p:spPr>
            <a:xfrm>
              <a:off x="5840142" y="2824997"/>
              <a:ext cx="733810" cy="2571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ttore 1 63"/>
            <p:cNvCxnSpPr/>
            <p:nvPr/>
          </p:nvCxnSpPr>
          <p:spPr>
            <a:xfrm flipH="1">
              <a:off x="6566760" y="1980371"/>
              <a:ext cx="7192" cy="2933327"/>
            </a:xfrm>
            <a:prstGeom prst="line">
              <a:avLst/>
            </a:prstGeom>
            <a:ln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asellaDiTesto 64"/>
            <p:cNvSpPr txBox="1"/>
            <p:nvPr/>
          </p:nvSpPr>
          <p:spPr>
            <a:xfrm>
              <a:off x="4701884" y="2202296"/>
              <a:ext cx="895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metallo</a:t>
              </a:r>
              <a:endParaRPr lang="en-US" dirty="0"/>
            </a:p>
          </p:txBody>
        </p:sp>
        <p:sp>
          <p:nvSpPr>
            <p:cNvPr id="66" name="CasellaDiTesto 65"/>
            <p:cNvSpPr txBox="1"/>
            <p:nvPr/>
          </p:nvSpPr>
          <p:spPr>
            <a:xfrm>
              <a:off x="6773024" y="2213550"/>
              <a:ext cx="1673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semiconduttore</a:t>
              </a:r>
              <a:endParaRPr lang="en-US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>
              <a:off x="5802202" y="2220292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ossido</a:t>
              </a:r>
              <a:endParaRPr lang="en-US" dirty="0"/>
            </a:p>
          </p:txBody>
        </p:sp>
        <p:cxnSp>
          <p:nvCxnSpPr>
            <p:cNvPr id="68" name="Connettore 1 67"/>
            <p:cNvCxnSpPr>
              <a:endCxn id="42" idx="0"/>
            </p:cNvCxnSpPr>
            <p:nvPr/>
          </p:nvCxnSpPr>
          <p:spPr>
            <a:xfrm flipH="1" flipV="1">
              <a:off x="6576224" y="4019218"/>
              <a:ext cx="2031748" cy="15120"/>
            </a:xfrm>
            <a:prstGeom prst="line">
              <a:avLst/>
            </a:prstGeom>
            <a:ln w="28575">
              <a:solidFill>
                <a:srgbClr val="0070C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asellaDiTesto 74"/>
            <p:cNvSpPr txBox="1"/>
            <p:nvPr/>
          </p:nvSpPr>
          <p:spPr>
            <a:xfrm>
              <a:off x="4552877" y="5265683"/>
              <a:ext cx="421580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Oppure potrebbero NON allinearsi.</a:t>
              </a:r>
            </a:p>
            <a:p>
              <a:endParaRPr lang="it-IT" sz="1400" dirty="0"/>
            </a:p>
            <a:p>
              <a:r>
                <a:rPr lang="it-IT" sz="1400" dirty="0" smtClean="0"/>
                <a:t>Lo stesso accadrebbe se applicassimo una differenza di potenziale tra metallo e semiconduttore.</a:t>
              </a:r>
              <a:endParaRPr lang="en-US" sz="1400" dirty="0"/>
            </a:p>
          </p:txBody>
        </p:sp>
      </p:grpSp>
      <p:sp>
        <p:nvSpPr>
          <p:cNvPr id="78" name="CasellaDiTesto 77"/>
          <p:cNvSpPr txBox="1"/>
          <p:nvPr/>
        </p:nvSpPr>
        <p:spPr>
          <a:xfrm>
            <a:off x="319988" y="6148552"/>
            <a:ext cx="42315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Di questo ne parleremo trattando del «diodo» MOS, che è il cuore del MOSFET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41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34370" y="136478"/>
            <a:ext cx="84343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Descriviamo infine una  </a:t>
            </a:r>
            <a:r>
              <a:rPr lang="it-IT" sz="2800" b="1" dirty="0" err="1" smtClean="0"/>
              <a:t>eterogiunzione</a:t>
            </a:r>
            <a:endParaRPr lang="it-IT" dirty="0" smtClean="0"/>
          </a:p>
          <a:p>
            <a:r>
              <a:rPr lang="it-IT" dirty="0" smtClean="0"/>
              <a:t>In questa, due DIVERSI semiconduttori sono portati a contatto.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34370" y="1045044"/>
            <a:ext cx="779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due hanno diverso gap e diversa affinità elettronica. Senza parlare del drogaggio.</a:t>
            </a:r>
            <a:endParaRPr lang="en-US" dirty="0"/>
          </a:p>
        </p:txBody>
      </p:sp>
      <p:grpSp>
        <p:nvGrpSpPr>
          <p:cNvPr id="64" name="Gruppo 63"/>
          <p:cNvGrpSpPr/>
          <p:nvPr/>
        </p:nvGrpSpPr>
        <p:grpSpPr>
          <a:xfrm>
            <a:off x="930788" y="2141736"/>
            <a:ext cx="7525627" cy="4781023"/>
            <a:chOff x="930788" y="2141736"/>
            <a:chExt cx="7525627" cy="4781023"/>
          </a:xfrm>
        </p:grpSpPr>
        <p:grpSp>
          <p:nvGrpSpPr>
            <p:cNvPr id="7" name="Gruppo 6"/>
            <p:cNvGrpSpPr/>
            <p:nvPr/>
          </p:nvGrpSpPr>
          <p:grpSpPr>
            <a:xfrm flipH="1">
              <a:off x="1037463" y="2141736"/>
              <a:ext cx="6619164" cy="1287264"/>
              <a:chOff x="1214651" y="1978925"/>
              <a:chExt cx="6619164" cy="632691"/>
            </a:xfrm>
          </p:grpSpPr>
          <p:sp>
            <p:nvSpPr>
              <p:cNvPr id="8" name="Figura a mano libera 7"/>
              <p:cNvSpPr/>
              <p:nvPr/>
            </p:nvSpPr>
            <p:spPr>
              <a:xfrm>
                <a:off x="3084394" y="1978925"/>
                <a:ext cx="2934269" cy="632691"/>
              </a:xfrm>
              <a:custGeom>
                <a:avLst/>
                <a:gdLst>
                  <a:gd name="connsiteX0" fmla="*/ 0 w 2934269"/>
                  <a:gd name="connsiteY0" fmla="*/ 0 h 632691"/>
                  <a:gd name="connsiteX1" fmla="*/ 777922 w 2934269"/>
                  <a:gd name="connsiteY1" fmla="*/ 136478 h 632691"/>
                  <a:gd name="connsiteX2" fmla="*/ 1473958 w 2934269"/>
                  <a:gd name="connsiteY2" fmla="*/ 477672 h 632691"/>
                  <a:gd name="connsiteX3" fmla="*/ 2060812 w 2934269"/>
                  <a:gd name="connsiteY3" fmla="*/ 614150 h 632691"/>
                  <a:gd name="connsiteX4" fmla="*/ 2934269 w 2934269"/>
                  <a:gd name="connsiteY4" fmla="*/ 627797 h 63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4269" h="632691">
                    <a:moveTo>
                      <a:pt x="0" y="0"/>
                    </a:moveTo>
                    <a:cubicBezTo>
                      <a:pt x="266131" y="28433"/>
                      <a:pt x="532262" y="56866"/>
                      <a:pt x="777922" y="136478"/>
                    </a:cubicBezTo>
                    <a:cubicBezTo>
                      <a:pt x="1023582" y="216090"/>
                      <a:pt x="1260143" y="398060"/>
                      <a:pt x="1473958" y="477672"/>
                    </a:cubicBezTo>
                    <a:cubicBezTo>
                      <a:pt x="1687773" y="557284"/>
                      <a:pt x="1817427" y="589129"/>
                      <a:pt x="2060812" y="614150"/>
                    </a:cubicBezTo>
                    <a:cubicBezTo>
                      <a:pt x="2304197" y="639171"/>
                      <a:pt x="2619233" y="633484"/>
                      <a:pt x="2934269" y="62779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Connettore 1 8"/>
              <p:cNvCxnSpPr/>
              <p:nvPr/>
            </p:nvCxnSpPr>
            <p:spPr>
              <a:xfrm>
                <a:off x="6018663" y="2611616"/>
                <a:ext cx="18151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ttore 1 9"/>
              <p:cNvCxnSpPr>
                <a:stCxn id="8" idx="0"/>
              </p:cNvCxnSpPr>
              <p:nvPr/>
            </p:nvCxnSpPr>
            <p:spPr>
              <a:xfrm flipH="1">
                <a:off x="1214651" y="1978925"/>
                <a:ext cx="186974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uppo 44"/>
            <p:cNvGrpSpPr/>
            <p:nvPr/>
          </p:nvGrpSpPr>
          <p:grpSpPr>
            <a:xfrm flipH="1">
              <a:off x="1037463" y="5347392"/>
              <a:ext cx="6619164" cy="1287264"/>
              <a:chOff x="1214651" y="1978925"/>
              <a:chExt cx="6619164" cy="632691"/>
            </a:xfrm>
          </p:grpSpPr>
          <p:sp>
            <p:nvSpPr>
              <p:cNvPr id="46" name="Figura a mano libera 45"/>
              <p:cNvSpPr/>
              <p:nvPr/>
            </p:nvSpPr>
            <p:spPr>
              <a:xfrm>
                <a:off x="3084394" y="1978925"/>
                <a:ext cx="2934269" cy="632691"/>
              </a:xfrm>
              <a:custGeom>
                <a:avLst/>
                <a:gdLst>
                  <a:gd name="connsiteX0" fmla="*/ 0 w 2934269"/>
                  <a:gd name="connsiteY0" fmla="*/ 0 h 632691"/>
                  <a:gd name="connsiteX1" fmla="*/ 777922 w 2934269"/>
                  <a:gd name="connsiteY1" fmla="*/ 136478 h 632691"/>
                  <a:gd name="connsiteX2" fmla="*/ 1473958 w 2934269"/>
                  <a:gd name="connsiteY2" fmla="*/ 477672 h 632691"/>
                  <a:gd name="connsiteX3" fmla="*/ 2060812 w 2934269"/>
                  <a:gd name="connsiteY3" fmla="*/ 614150 h 632691"/>
                  <a:gd name="connsiteX4" fmla="*/ 2934269 w 2934269"/>
                  <a:gd name="connsiteY4" fmla="*/ 627797 h 63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4269" h="632691">
                    <a:moveTo>
                      <a:pt x="0" y="0"/>
                    </a:moveTo>
                    <a:cubicBezTo>
                      <a:pt x="266131" y="28433"/>
                      <a:pt x="532262" y="56866"/>
                      <a:pt x="777922" y="136478"/>
                    </a:cubicBezTo>
                    <a:cubicBezTo>
                      <a:pt x="1023582" y="216090"/>
                      <a:pt x="1260143" y="398060"/>
                      <a:pt x="1473958" y="477672"/>
                    </a:cubicBezTo>
                    <a:cubicBezTo>
                      <a:pt x="1687773" y="557284"/>
                      <a:pt x="1817427" y="589129"/>
                      <a:pt x="2060812" y="614150"/>
                    </a:cubicBezTo>
                    <a:cubicBezTo>
                      <a:pt x="2304197" y="639171"/>
                      <a:pt x="2619233" y="633484"/>
                      <a:pt x="2934269" y="62779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Connettore 1 46"/>
              <p:cNvCxnSpPr/>
              <p:nvPr/>
            </p:nvCxnSpPr>
            <p:spPr>
              <a:xfrm>
                <a:off x="6018663" y="2611616"/>
                <a:ext cx="18151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1 47"/>
              <p:cNvCxnSpPr>
                <a:stCxn id="46" idx="0"/>
              </p:cNvCxnSpPr>
              <p:nvPr/>
            </p:nvCxnSpPr>
            <p:spPr>
              <a:xfrm flipH="1">
                <a:off x="1214651" y="1978925"/>
                <a:ext cx="186974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uppo 48"/>
            <p:cNvGrpSpPr/>
            <p:nvPr/>
          </p:nvGrpSpPr>
          <p:grpSpPr>
            <a:xfrm flipH="1">
              <a:off x="1162567" y="3478924"/>
              <a:ext cx="6619164" cy="1287264"/>
              <a:chOff x="1214651" y="1978925"/>
              <a:chExt cx="6619164" cy="632691"/>
            </a:xfrm>
          </p:grpSpPr>
          <p:sp>
            <p:nvSpPr>
              <p:cNvPr id="50" name="Figura a mano libera 49"/>
              <p:cNvSpPr/>
              <p:nvPr/>
            </p:nvSpPr>
            <p:spPr>
              <a:xfrm>
                <a:off x="3084394" y="1978925"/>
                <a:ext cx="2934269" cy="632691"/>
              </a:xfrm>
              <a:custGeom>
                <a:avLst/>
                <a:gdLst>
                  <a:gd name="connsiteX0" fmla="*/ 0 w 2934269"/>
                  <a:gd name="connsiteY0" fmla="*/ 0 h 632691"/>
                  <a:gd name="connsiteX1" fmla="*/ 777922 w 2934269"/>
                  <a:gd name="connsiteY1" fmla="*/ 136478 h 632691"/>
                  <a:gd name="connsiteX2" fmla="*/ 1473958 w 2934269"/>
                  <a:gd name="connsiteY2" fmla="*/ 477672 h 632691"/>
                  <a:gd name="connsiteX3" fmla="*/ 2060812 w 2934269"/>
                  <a:gd name="connsiteY3" fmla="*/ 614150 h 632691"/>
                  <a:gd name="connsiteX4" fmla="*/ 2934269 w 2934269"/>
                  <a:gd name="connsiteY4" fmla="*/ 627797 h 63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4269" h="632691">
                    <a:moveTo>
                      <a:pt x="0" y="0"/>
                    </a:moveTo>
                    <a:cubicBezTo>
                      <a:pt x="266131" y="28433"/>
                      <a:pt x="532262" y="56866"/>
                      <a:pt x="777922" y="136478"/>
                    </a:cubicBezTo>
                    <a:cubicBezTo>
                      <a:pt x="1023582" y="216090"/>
                      <a:pt x="1260143" y="398060"/>
                      <a:pt x="1473958" y="477672"/>
                    </a:cubicBezTo>
                    <a:cubicBezTo>
                      <a:pt x="1687773" y="557284"/>
                      <a:pt x="1817427" y="589129"/>
                      <a:pt x="2060812" y="614150"/>
                    </a:cubicBezTo>
                    <a:cubicBezTo>
                      <a:pt x="2304197" y="639171"/>
                      <a:pt x="2619233" y="633484"/>
                      <a:pt x="2934269" y="62779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Connettore 1 50"/>
              <p:cNvCxnSpPr/>
              <p:nvPr/>
            </p:nvCxnSpPr>
            <p:spPr>
              <a:xfrm>
                <a:off x="6018663" y="2611616"/>
                <a:ext cx="18151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1 51"/>
              <p:cNvCxnSpPr>
                <a:stCxn id="50" idx="0"/>
              </p:cNvCxnSpPr>
              <p:nvPr/>
            </p:nvCxnSpPr>
            <p:spPr>
              <a:xfrm flipH="1">
                <a:off x="1214651" y="1978925"/>
                <a:ext cx="186974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Rettangolo 52"/>
            <p:cNvSpPr/>
            <p:nvPr/>
          </p:nvSpPr>
          <p:spPr>
            <a:xfrm>
              <a:off x="4551528" y="3153103"/>
              <a:ext cx="3105099" cy="12378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uppo 40"/>
            <p:cNvGrpSpPr/>
            <p:nvPr/>
          </p:nvGrpSpPr>
          <p:grpSpPr>
            <a:xfrm flipH="1">
              <a:off x="1037463" y="4390950"/>
              <a:ext cx="6619164" cy="1287264"/>
              <a:chOff x="1214651" y="1978925"/>
              <a:chExt cx="6619164" cy="632691"/>
            </a:xfrm>
          </p:grpSpPr>
          <p:sp>
            <p:nvSpPr>
              <p:cNvPr id="42" name="Figura a mano libera 41"/>
              <p:cNvSpPr/>
              <p:nvPr/>
            </p:nvSpPr>
            <p:spPr>
              <a:xfrm>
                <a:off x="3084394" y="1978925"/>
                <a:ext cx="2934269" cy="632691"/>
              </a:xfrm>
              <a:custGeom>
                <a:avLst/>
                <a:gdLst>
                  <a:gd name="connsiteX0" fmla="*/ 0 w 2934269"/>
                  <a:gd name="connsiteY0" fmla="*/ 0 h 632691"/>
                  <a:gd name="connsiteX1" fmla="*/ 777922 w 2934269"/>
                  <a:gd name="connsiteY1" fmla="*/ 136478 h 632691"/>
                  <a:gd name="connsiteX2" fmla="*/ 1473958 w 2934269"/>
                  <a:gd name="connsiteY2" fmla="*/ 477672 h 632691"/>
                  <a:gd name="connsiteX3" fmla="*/ 2060812 w 2934269"/>
                  <a:gd name="connsiteY3" fmla="*/ 614150 h 632691"/>
                  <a:gd name="connsiteX4" fmla="*/ 2934269 w 2934269"/>
                  <a:gd name="connsiteY4" fmla="*/ 627797 h 63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4269" h="632691">
                    <a:moveTo>
                      <a:pt x="0" y="0"/>
                    </a:moveTo>
                    <a:cubicBezTo>
                      <a:pt x="266131" y="28433"/>
                      <a:pt x="532262" y="56866"/>
                      <a:pt x="777922" y="136478"/>
                    </a:cubicBezTo>
                    <a:cubicBezTo>
                      <a:pt x="1023582" y="216090"/>
                      <a:pt x="1260143" y="398060"/>
                      <a:pt x="1473958" y="477672"/>
                    </a:cubicBezTo>
                    <a:cubicBezTo>
                      <a:pt x="1687773" y="557284"/>
                      <a:pt x="1817427" y="589129"/>
                      <a:pt x="2060812" y="614150"/>
                    </a:cubicBezTo>
                    <a:cubicBezTo>
                      <a:pt x="2304197" y="639171"/>
                      <a:pt x="2619233" y="633484"/>
                      <a:pt x="2934269" y="62779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Connettore 1 42"/>
              <p:cNvCxnSpPr/>
              <p:nvPr/>
            </p:nvCxnSpPr>
            <p:spPr>
              <a:xfrm>
                <a:off x="6018663" y="2611616"/>
                <a:ext cx="18151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>
                <a:stCxn id="42" idx="0"/>
              </p:cNvCxnSpPr>
              <p:nvPr/>
            </p:nvCxnSpPr>
            <p:spPr>
              <a:xfrm flipH="1">
                <a:off x="1214651" y="1978925"/>
                <a:ext cx="186974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Rettangolo 53"/>
            <p:cNvSpPr/>
            <p:nvPr/>
          </p:nvSpPr>
          <p:spPr>
            <a:xfrm>
              <a:off x="1037463" y="5059291"/>
              <a:ext cx="3514065" cy="931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ttangolo 58"/>
            <p:cNvSpPr/>
            <p:nvPr/>
          </p:nvSpPr>
          <p:spPr>
            <a:xfrm>
              <a:off x="930788" y="5991025"/>
              <a:ext cx="3641212" cy="9317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uppo 54"/>
            <p:cNvGrpSpPr/>
            <p:nvPr/>
          </p:nvGrpSpPr>
          <p:grpSpPr>
            <a:xfrm flipH="1">
              <a:off x="1135271" y="4903203"/>
              <a:ext cx="6619164" cy="1287264"/>
              <a:chOff x="1214651" y="1978925"/>
              <a:chExt cx="6619164" cy="632691"/>
            </a:xfrm>
          </p:grpSpPr>
          <p:sp>
            <p:nvSpPr>
              <p:cNvPr id="56" name="Figura a mano libera 55"/>
              <p:cNvSpPr/>
              <p:nvPr/>
            </p:nvSpPr>
            <p:spPr>
              <a:xfrm>
                <a:off x="3084394" y="1978925"/>
                <a:ext cx="2934269" cy="632691"/>
              </a:xfrm>
              <a:custGeom>
                <a:avLst/>
                <a:gdLst>
                  <a:gd name="connsiteX0" fmla="*/ 0 w 2934269"/>
                  <a:gd name="connsiteY0" fmla="*/ 0 h 632691"/>
                  <a:gd name="connsiteX1" fmla="*/ 777922 w 2934269"/>
                  <a:gd name="connsiteY1" fmla="*/ 136478 h 632691"/>
                  <a:gd name="connsiteX2" fmla="*/ 1473958 w 2934269"/>
                  <a:gd name="connsiteY2" fmla="*/ 477672 h 632691"/>
                  <a:gd name="connsiteX3" fmla="*/ 2060812 w 2934269"/>
                  <a:gd name="connsiteY3" fmla="*/ 614150 h 632691"/>
                  <a:gd name="connsiteX4" fmla="*/ 2934269 w 2934269"/>
                  <a:gd name="connsiteY4" fmla="*/ 627797 h 632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4269" h="632691">
                    <a:moveTo>
                      <a:pt x="0" y="0"/>
                    </a:moveTo>
                    <a:cubicBezTo>
                      <a:pt x="266131" y="28433"/>
                      <a:pt x="532262" y="56866"/>
                      <a:pt x="777922" y="136478"/>
                    </a:cubicBezTo>
                    <a:cubicBezTo>
                      <a:pt x="1023582" y="216090"/>
                      <a:pt x="1260143" y="398060"/>
                      <a:pt x="1473958" y="477672"/>
                    </a:cubicBezTo>
                    <a:cubicBezTo>
                      <a:pt x="1687773" y="557284"/>
                      <a:pt x="1817427" y="589129"/>
                      <a:pt x="2060812" y="614150"/>
                    </a:cubicBezTo>
                    <a:cubicBezTo>
                      <a:pt x="2304197" y="639171"/>
                      <a:pt x="2619233" y="633484"/>
                      <a:pt x="2934269" y="627797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Connettore 1 56"/>
              <p:cNvCxnSpPr/>
              <p:nvPr/>
            </p:nvCxnSpPr>
            <p:spPr>
              <a:xfrm>
                <a:off x="6018663" y="2611616"/>
                <a:ext cx="181515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ttore 1 57"/>
              <p:cNvCxnSpPr>
                <a:stCxn id="56" idx="0"/>
              </p:cNvCxnSpPr>
              <p:nvPr/>
            </p:nvCxnSpPr>
            <p:spPr>
              <a:xfrm flipH="1">
                <a:off x="1214651" y="1978925"/>
                <a:ext cx="186974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Rettangolo 59"/>
            <p:cNvSpPr/>
            <p:nvPr/>
          </p:nvSpPr>
          <p:spPr>
            <a:xfrm>
              <a:off x="5237302" y="4654440"/>
              <a:ext cx="3219113" cy="4975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igura a mano libera 62"/>
            <p:cNvSpPr/>
            <p:nvPr/>
          </p:nvSpPr>
          <p:spPr>
            <a:xfrm>
              <a:off x="4556234" y="4981903"/>
              <a:ext cx="804042" cy="914400"/>
            </a:xfrm>
            <a:custGeom>
              <a:avLst/>
              <a:gdLst>
                <a:gd name="connsiteX0" fmla="*/ 0 w 804042"/>
                <a:gd name="connsiteY0" fmla="*/ 520263 h 914400"/>
                <a:gd name="connsiteX1" fmla="*/ 15766 w 804042"/>
                <a:gd name="connsiteY1" fmla="*/ 914400 h 914400"/>
                <a:gd name="connsiteX2" fmla="*/ 804042 w 804042"/>
                <a:gd name="connsiteY2" fmla="*/ 220718 h 914400"/>
                <a:gd name="connsiteX3" fmla="*/ 725214 w 804042"/>
                <a:gd name="connsiteY3" fmla="*/ 0 h 914400"/>
                <a:gd name="connsiteX4" fmla="*/ 0 w 804042"/>
                <a:gd name="connsiteY4" fmla="*/ 520263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042" h="914400">
                  <a:moveTo>
                    <a:pt x="0" y="520263"/>
                  </a:moveTo>
                  <a:lnTo>
                    <a:pt x="15766" y="914400"/>
                  </a:lnTo>
                  <a:lnTo>
                    <a:pt x="804042" y="220718"/>
                  </a:lnTo>
                  <a:lnTo>
                    <a:pt x="725214" y="0"/>
                  </a:lnTo>
                  <a:lnTo>
                    <a:pt x="0" y="52026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Connettore 1 39"/>
            <p:cNvCxnSpPr/>
            <p:nvPr/>
          </p:nvCxnSpPr>
          <p:spPr>
            <a:xfrm>
              <a:off x="1037463" y="4871545"/>
              <a:ext cx="6619164" cy="0"/>
            </a:xfrm>
            <a:prstGeom prst="line">
              <a:avLst/>
            </a:prstGeom>
            <a:ln w="285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ttangolo 64"/>
          <p:cNvSpPr/>
          <p:nvPr/>
        </p:nvSpPr>
        <p:spPr>
          <a:xfrm>
            <a:off x="3452649" y="1970690"/>
            <a:ext cx="2432044" cy="1801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3471562" y="4122556"/>
            <a:ext cx="2432044" cy="233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asellaDiTesto 66"/>
          <p:cNvSpPr txBox="1"/>
          <p:nvPr/>
        </p:nvSpPr>
        <p:spPr>
          <a:xfrm>
            <a:off x="438986" y="3191161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438986" y="4533870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433039" y="608756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767863" y="489257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7781731" y="2000852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7783285" y="4206284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74" name="CasellaDiTesto 73"/>
          <p:cNvSpPr txBox="1"/>
          <p:nvPr/>
        </p:nvSpPr>
        <p:spPr>
          <a:xfrm>
            <a:off x="7754435" y="5177503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7289219" y="4871545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cxnSp>
        <p:nvCxnSpPr>
          <p:cNvPr id="77" name="Connettore 1 76"/>
          <p:cNvCxnSpPr/>
          <p:nvPr/>
        </p:nvCxnSpPr>
        <p:spPr>
          <a:xfrm flipV="1">
            <a:off x="4556234" y="1765738"/>
            <a:ext cx="0" cy="486891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uppo 77"/>
          <p:cNvGrpSpPr/>
          <p:nvPr/>
        </p:nvGrpSpPr>
        <p:grpSpPr>
          <a:xfrm>
            <a:off x="1440563" y="3385782"/>
            <a:ext cx="431528" cy="1380406"/>
            <a:chOff x="1487606" y="1964566"/>
            <a:chExt cx="431528" cy="1380406"/>
          </a:xfrm>
        </p:grpSpPr>
        <p:cxnSp>
          <p:nvCxnSpPr>
            <p:cNvPr id="79" name="Connettore 2 78"/>
            <p:cNvCxnSpPr/>
            <p:nvPr/>
          </p:nvCxnSpPr>
          <p:spPr>
            <a:xfrm>
              <a:off x="1487606" y="1964566"/>
              <a:ext cx="0" cy="1380406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CasellaDiTesto 79"/>
            <p:cNvSpPr txBox="1"/>
            <p:nvPr/>
          </p:nvSpPr>
          <p:spPr>
            <a:xfrm>
              <a:off x="1487606" y="2353944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</a:t>
              </a:r>
              <a:r>
                <a:rPr lang="it-IT" dirty="0" err="1" smtClean="0">
                  <a:latin typeface="Symbol" panose="05050102010706020507" pitchFamily="18" charset="2"/>
                </a:rPr>
                <a:t>c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81" name="Gruppo 80"/>
          <p:cNvGrpSpPr/>
          <p:nvPr/>
        </p:nvGrpSpPr>
        <p:grpSpPr>
          <a:xfrm>
            <a:off x="1430679" y="4766188"/>
            <a:ext cx="380385" cy="1427891"/>
            <a:chOff x="1476233" y="2924847"/>
            <a:chExt cx="380385" cy="1427891"/>
          </a:xfrm>
        </p:grpSpPr>
        <p:cxnSp>
          <p:nvCxnSpPr>
            <p:cNvPr id="82" name="Connettore 2 81"/>
            <p:cNvCxnSpPr/>
            <p:nvPr/>
          </p:nvCxnSpPr>
          <p:spPr>
            <a:xfrm>
              <a:off x="1476233" y="2924847"/>
              <a:ext cx="11373" cy="1427891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CasellaDiTesto 82"/>
            <p:cNvSpPr txBox="1"/>
            <p:nvPr/>
          </p:nvSpPr>
          <p:spPr>
            <a:xfrm>
              <a:off x="1487606" y="329110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E</a:t>
              </a:r>
              <a:r>
                <a:rPr lang="it-IT" baseline="-25000" dirty="0" err="1" smtClean="0"/>
                <a:t>g</a:t>
              </a:r>
              <a:endParaRPr lang="en-US" baseline="-25000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86" name="Gruppo 85"/>
          <p:cNvGrpSpPr/>
          <p:nvPr/>
        </p:nvGrpSpPr>
        <p:grpSpPr>
          <a:xfrm>
            <a:off x="6967428" y="2141736"/>
            <a:ext cx="431528" cy="2249214"/>
            <a:chOff x="1487606" y="1589732"/>
            <a:chExt cx="431528" cy="2249214"/>
          </a:xfrm>
        </p:grpSpPr>
        <p:cxnSp>
          <p:nvCxnSpPr>
            <p:cNvPr id="87" name="Connettore 2 86"/>
            <p:cNvCxnSpPr/>
            <p:nvPr/>
          </p:nvCxnSpPr>
          <p:spPr>
            <a:xfrm flipH="1">
              <a:off x="1488350" y="1589732"/>
              <a:ext cx="746" cy="2249214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CasellaDiTesto 87"/>
            <p:cNvSpPr txBox="1"/>
            <p:nvPr/>
          </p:nvSpPr>
          <p:spPr>
            <a:xfrm>
              <a:off x="1487606" y="2353944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</a:t>
              </a:r>
              <a:r>
                <a:rPr lang="it-IT" dirty="0" err="1" smtClean="0">
                  <a:latin typeface="Symbol" panose="05050102010706020507" pitchFamily="18" charset="2"/>
                </a:rPr>
                <a:t>c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89" name="Gruppo 88"/>
          <p:cNvGrpSpPr/>
          <p:nvPr/>
        </p:nvGrpSpPr>
        <p:grpSpPr>
          <a:xfrm>
            <a:off x="6588532" y="4400468"/>
            <a:ext cx="380385" cy="924399"/>
            <a:chOff x="1107221" y="3428339"/>
            <a:chExt cx="380385" cy="924399"/>
          </a:xfrm>
        </p:grpSpPr>
        <p:cxnSp>
          <p:nvCxnSpPr>
            <p:cNvPr id="90" name="Connettore 2 89"/>
            <p:cNvCxnSpPr/>
            <p:nvPr/>
          </p:nvCxnSpPr>
          <p:spPr>
            <a:xfrm>
              <a:off x="1476233" y="3475774"/>
              <a:ext cx="11373" cy="876964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CasellaDiTesto 90"/>
            <p:cNvSpPr txBox="1"/>
            <p:nvPr/>
          </p:nvSpPr>
          <p:spPr>
            <a:xfrm>
              <a:off x="1107221" y="3428339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E</a:t>
              </a:r>
              <a:r>
                <a:rPr lang="it-IT" baseline="-25000" dirty="0" err="1" smtClean="0"/>
                <a:t>g</a:t>
              </a:r>
              <a:endParaRPr lang="en-US" baseline="-25000" dirty="0">
                <a:latin typeface="Symbol" panose="05050102010706020507" pitchFamily="18" charset="2"/>
              </a:endParaRPr>
            </a:p>
          </p:txBody>
        </p:sp>
      </p:grpSp>
      <p:sp>
        <p:nvSpPr>
          <p:cNvPr id="95" name="CasellaDiTesto 94"/>
          <p:cNvSpPr txBox="1"/>
          <p:nvPr/>
        </p:nvSpPr>
        <p:spPr>
          <a:xfrm>
            <a:off x="374927" y="1631520"/>
            <a:ext cx="310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Raccordiamo il livello del vuoto</a:t>
            </a:r>
            <a:endParaRPr lang="en-US" dirty="0"/>
          </a:p>
        </p:txBody>
      </p:sp>
      <p:sp>
        <p:nvSpPr>
          <p:cNvPr id="96" name="CasellaDiTesto 95"/>
          <p:cNvSpPr txBox="1"/>
          <p:nvPr/>
        </p:nvSpPr>
        <p:spPr>
          <a:xfrm>
            <a:off x="339390" y="2253936"/>
            <a:ext cx="3880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Completiamo gli altri livelli mantenendo costanti  </a:t>
            </a:r>
            <a:r>
              <a:rPr lang="it-IT" dirty="0" err="1"/>
              <a:t>q</a:t>
            </a:r>
            <a:r>
              <a:rPr lang="it-IT" dirty="0" err="1">
                <a:latin typeface="Symbol" panose="05050102010706020507" pitchFamily="18" charset="2"/>
              </a:rPr>
              <a:t>c</a:t>
            </a:r>
            <a:endParaRPr lang="en-US" dirty="0">
              <a:latin typeface="Symbol" panose="05050102010706020507" pitchFamily="18" charset="2"/>
            </a:endParaRPr>
          </a:p>
          <a:p>
            <a:r>
              <a:rPr lang="it-IT" dirty="0" smtClean="0"/>
              <a:t>ed </a:t>
            </a:r>
            <a:r>
              <a:rPr lang="it-IT" dirty="0" err="1" smtClean="0"/>
              <a:t>E</a:t>
            </a:r>
            <a:r>
              <a:rPr lang="it-IT" baseline="-25000" dirty="0" err="1" smtClean="0"/>
              <a:t>g</a:t>
            </a:r>
            <a:r>
              <a:rPr lang="it-IT" baseline="-25000" dirty="0" smtClean="0"/>
              <a:t> </a:t>
            </a:r>
            <a:r>
              <a:rPr lang="it-IT" dirty="0" smtClean="0"/>
              <a:t> in ciascun materiale</a:t>
            </a:r>
            <a:endParaRPr lang="en-US" dirty="0"/>
          </a:p>
        </p:txBody>
      </p:sp>
      <p:grpSp>
        <p:nvGrpSpPr>
          <p:cNvPr id="11" name="Gruppo 10"/>
          <p:cNvGrpSpPr/>
          <p:nvPr/>
        </p:nvGrpSpPr>
        <p:grpSpPr>
          <a:xfrm>
            <a:off x="4572000" y="4654440"/>
            <a:ext cx="4543527" cy="2203560"/>
            <a:chOff x="4572000" y="4654440"/>
            <a:chExt cx="4543527" cy="2203560"/>
          </a:xfrm>
        </p:grpSpPr>
        <p:sp>
          <p:nvSpPr>
            <p:cNvPr id="2" name="CasellaDiTesto 1"/>
            <p:cNvSpPr txBox="1"/>
            <p:nvPr/>
          </p:nvSpPr>
          <p:spPr>
            <a:xfrm>
              <a:off x="6075604" y="5934670"/>
              <a:ext cx="3039923" cy="92333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it-IT" b="1" i="1" dirty="0" smtClean="0"/>
                <a:t>La discontinuità che si crea gioca un ruolo cruciale nei </a:t>
              </a:r>
              <a:r>
                <a:rPr lang="it-IT" b="1" i="1" dirty="0" err="1" smtClean="0"/>
                <a:t>transistors</a:t>
              </a:r>
              <a:r>
                <a:rPr lang="it-IT" b="1" i="1" dirty="0" smtClean="0"/>
                <a:t> HEMT</a:t>
              </a:r>
              <a:endParaRPr lang="en-US" b="1" i="1" dirty="0"/>
            </a:p>
          </p:txBody>
        </p:sp>
        <p:cxnSp>
          <p:nvCxnSpPr>
            <p:cNvPr id="4" name="Connettore 2 3"/>
            <p:cNvCxnSpPr/>
            <p:nvPr/>
          </p:nvCxnSpPr>
          <p:spPr>
            <a:xfrm flipH="1" flipV="1">
              <a:off x="4572000" y="4654440"/>
              <a:ext cx="1503604" cy="128023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61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95" grpId="0"/>
      <p:bldP spid="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ttangolo 70"/>
          <p:cNvSpPr/>
          <p:nvPr/>
        </p:nvSpPr>
        <p:spPr>
          <a:xfrm>
            <a:off x="4127730" y="975610"/>
            <a:ext cx="4148666" cy="38461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ttangolo 69"/>
          <p:cNvSpPr/>
          <p:nvPr/>
        </p:nvSpPr>
        <p:spPr>
          <a:xfrm>
            <a:off x="0" y="987101"/>
            <a:ext cx="4148666" cy="38461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uppo 3"/>
          <p:cNvGrpSpPr/>
          <p:nvPr/>
        </p:nvGrpSpPr>
        <p:grpSpPr>
          <a:xfrm>
            <a:off x="1214651" y="1325800"/>
            <a:ext cx="6619164" cy="632691"/>
            <a:chOff x="1214651" y="1978925"/>
            <a:chExt cx="6619164" cy="632691"/>
          </a:xfrm>
        </p:grpSpPr>
        <p:sp>
          <p:nvSpPr>
            <p:cNvPr id="5" name="Figura a mano libera 4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onnettore 1 5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1 6"/>
            <p:cNvCxnSpPr>
              <a:stCxn id="5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o 7"/>
          <p:cNvGrpSpPr/>
          <p:nvPr/>
        </p:nvGrpSpPr>
        <p:grpSpPr>
          <a:xfrm>
            <a:off x="1214651" y="2459529"/>
            <a:ext cx="6619164" cy="632691"/>
            <a:chOff x="1214651" y="1978925"/>
            <a:chExt cx="6619164" cy="632691"/>
          </a:xfrm>
        </p:grpSpPr>
        <p:sp>
          <p:nvSpPr>
            <p:cNvPr id="9" name="Figura a mano libera 8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1 10"/>
            <p:cNvCxnSpPr>
              <a:stCxn id="9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o 11"/>
          <p:cNvGrpSpPr/>
          <p:nvPr/>
        </p:nvGrpSpPr>
        <p:grpSpPr>
          <a:xfrm>
            <a:off x="1214651" y="3086705"/>
            <a:ext cx="6619164" cy="632691"/>
            <a:chOff x="1214651" y="1978925"/>
            <a:chExt cx="6619164" cy="632691"/>
          </a:xfrm>
        </p:grpSpPr>
        <p:sp>
          <p:nvSpPr>
            <p:cNvPr id="13" name="Figura a mano libera 12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Connettore 1 13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1 14"/>
            <p:cNvCxnSpPr>
              <a:stCxn id="13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/>
          <p:cNvGrpSpPr/>
          <p:nvPr/>
        </p:nvGrpSpPr>
        <p:grpSpPr>
          <a:xfrm>
            <a:off x="1214651" y="3699613"/>
            <a:ext cx="6619164" cy="632691"/>
            <a:chOff x="1214651" y="1978925"/>
            <a:chExt cx="6619164" cy="632691"/>
          </a:xfrm>
        </p:grpSpPr>
        <p:sp>
          <p:nvSpPr>
            <p:cNvPr id="17" name="Figura a mano libera 16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Connettore 1 17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>
              <a:stCxn id="17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asellaDiTesto 20"/>
          <p:cNvSpPr txBox="1"/>
          <p:nvPr/>
        </p:nvSpPr>
        <p:spPr>
          <a:xfrm>
            <a:off x="7905410" y="1769023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cxnSp>
        <p:nvCxnSpPr>
          <p:cNvPr id="22" name="Connettore 1 21"/>
          <p:cNvCxnSpPr/>
          <p:nvPr/>
        </p:nvCxnSpPr>
        <p:spPr>
          <a:xfrm>
            <a:off x="1214651" y="3291078"/>
            <a:ext cx="6619164" cy="27296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7905410" y="2853742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7899463" y="4089068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7906393" y="349747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7898698" y="313370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830336" y="1126775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830336" y="2211494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824389" y="344682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831319" y="2855222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823624" y="306467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cxnSp>
        <p:nvCxnSpPr>
          <p:cNvPr id="32" name="Connettore 1 31"/>
          <p:cNvCxnSpPr/>
          <p:nvPr/>
        </p:nvCxnSpPr>
        <p:spPr>
          <a:xfrm flipH="1">
            <a:off x="3114277" y="1032768"/>
            <a:ext cx="13648" cy="3388641"/>
          </a:xfrm>
          <a:prstGeom prst="line">
            <a:avLst/>
          </a:prstGeom>
          <a:ln w="3175">
            <a:solidFill>
              <a:schemeClr val="bg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po 32"/>
          <p:cNvGrpSpPr/>
          <p:nvPr/>
        </p:nvGrpSpPr>
        <p:grpSpPr>
          <a:xfrm>
            <a:off x="1487606" y="1311441"/>
            <a:ext cx="431528" cy="1148088"/>
            <a:chOff x="1487606" y="1964566"/>
            <a:chExt cx="431528" cy="1148088"/>
          </a:xfrm>
        </p:grpSpPr>
        <p:cxnSp>
          <p:nvCxnSpPr>
            <p:cNvPr id="34" name="Connettore 2 33"/>
            <p:cNvCxnSpPr/>
            <p:nvPr/>
          </p:nvCxnSpPr>
          <p:spPr>
            <a:xfrm>
              <a:off x="1487606" y="1964566"/>
              <a:ext cx="0" cy="11480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CasellaDiTesto 34"/>
            <p:cNvSpPr txBox="1"/>
            <p:nvPr/>
          </p:nvSpPr>
          <p:spPr>
            <a:xfrm>
              <a:off x="1487606" y="2353944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</a:t>
              </a:r>
              <a:r>
                <a:rPr lang="it-IT" dirty="0" err="1" smtClean="0">
                  <a:latin typeface="Symbol" panose="05050102010706020507" pitchFamily="18" charset="2"/>
                </a:rPr>
                <a:t>c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36" name="Gruppo 35"/>
          <p:cNvGrpSpPr/>
          <p:nvPr/>
        </p:nvGrpSpPr>
        <p:grpSpPr>
          <a:xfrm>
            <a:off x="1476233" y="2424794"/>
            <a:ext cx="380385" cy="1274819"/>
            <a:chOff x="1476233" y="3077919"/>
            <a:chExt cx="380385" cy="1274819"/>
          </a:xfrm>
        </p:grpSpPr>
        <p:cxnSp>
          <p:nvCxnSpPr>
            <p:cNvPr id="37" name="Connettore 2 36"/>
            <p:cNvCxnSpPr/>
            <p:nvPr/>
          </p:nvCxnSpPr>
          <p:spPr>
            <a:xfrm>
              <a:off x="1476233" y="3077919"/>
              <a:ext cx="11373" cy="127481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asellaDiTesto 37"/>
            <p:cNvSpPr txBox="1"/>
            <p:nvPr/>
          </p:nvSpPr>
          <p:spPr>
            <a:xfrm>
              <a:off x="1487606" y="329110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E</a:t>
              </a:r>
              <a:r>
                <a:rPr lang="it-IT" baseline="-25000" dirty="0" err="1" smtClean="0"/>
                <a:t>g</a:t>
              </a:r>
              <a:endParaRPr lang="en-US" baseline="-25000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39" name="Gruppo 38"/>
          <p:cNvGrpSpPr/>
          <p:nvPr/>
        </p:nvGrpSpPr>
        <p:grpSpPr>
          <a:xfrm>
            <a:off x="6926239" y="3070525"/>
            <a:ext cx="380385" cy="1274819"/>
            <a:chOff x="1476233" y="3077919"/>
            <a:chExt cx="380385" cy="1274819"/>
          </a:xfrm>
        </p:grpSpPr>
        <p:cxnSp>
          <p:nvCxnSpPr>
            <p:cNvPr id="40" name="Connettore 2 39"/>
            <p:cNvCxnSpPr/>
            <p:nvPr/>
          </p:nvCxnSpPr>
          <p:spPr>
            <a:xfrm>
              <a:off x="1476233" y="3077919"/>
              <a:ext cx="11373" cy="127481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sellaDiTesto 40"/>
            <p:cNvSpPr txBox="1"/>
            <p:nvPr/>
          </p:nvSpPr>
          <p:spPr>
            <a:xfrm>
              <a:off x="1487606" y="329110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E</a:t>
              </a:r>
              <a:r>
                <a:rPr lang="it-IT" baseline="-25000" dirty="0" err="1" smtClean="0"/>
                <a:t>g</a:t>
              </a:r>
              <a:endParaRPr lang="en-US" baseline="-25000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42" name="Gruppo 41"/>
          <p:cNvGrpSpPr/>
          <p:nvPr/>
        </p:nvGrpSpPr>
        <p:grpSpPr>
          <a:xfrm>
            <a:off x="6937612" y="1930209"/>
            <a:ext cx="431528" cy="1148088"/>
            <a:chOff x="1487606" y="1964566"/>
            <a:chExt cx="431528" cy="1148088"/>
          </a:xfrm>
        </p:grpSpPr>
        <p:cxnSp>
          <p:nvCxnSpPr>
            <p:cNvPr id="43" name="Connettore 2 42"/>
            <p:cNvCxnSpPr/>
            <p:nvPr/>
          </p:nvCxnSpPr>
          <p:spPr>
            <a:xfrm>
              <a:off x="1487606" y="1964566"/>
              <a:ext cx="0" cy="11480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CasellaDiTesto 43"/>
            <p:cNvSpPr txBox="1"/>
            <p:nvPr/>
          </p:nvSpPr>
          <p:spPr>
            <a:xfrm>
              <a:off x="1487606" y="2353944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</a:t>
              </a:r>
              <a:r>
                <a:rPr lang="it-IT" dirty="0" err="1" smtClean="0">
                  <a:latin typeface="Symbol" panose="05050102010706020507" pitchFamily="18" charset="2"/>
                </a:rPr>
                <a:t>c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sp>
        <p:nvSpPr>
          <p:cNvPr id="45" name="CasellaDiTesto 44"/>
          <p:cNvSpPr txBox="1"/>
          <p:nvPr/>
        </p:nvSpPr>
        <p:spPr>
          <a:xfrm>
            <a:off x="169895" y="16840"/>
            <a:ext cx="8546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fenomeni più rilevanti accadono nei semiconduttori, ed in particolare nella giunzione </a:t>
            </a:r>
            <a:r>
              <a:rPr lang="it-IT" dirty="0" err="1" smtClean="0"/>
              <a:t>pn</a:t>
            </a:r>
            <a:r>
              <a:rPr lang="it-IT" dirty="0" smtClean="0"/>
              <a:t>.</a:t>
            </a:r>
          </a:p>
          <a:p>
            <a:r>
              <a:rPr lang="it-IT" dirty="0" smtClean="0"/>
              <a:t>Questi fenomeni sono collegati allo scalino che si forma.</a:t>
            </a:r>
          </a:p>
          <a:p>
            <a:r>
              <a:rPr lang="it-IT" dirty="0" smtClean="0"/>
              <a:t>Focalizziamoci sulla distanza tra E</a:t>
            </a:r>
            <a:r>
              <a:rPr lang="it-IT" baseline="-25000" dirty="0" smtClean="0"/>
              <a:t>F</a:t>
            </a:r>
            <a:r>
              <a:rPr lang="it-IT" dirty="0" smtClean="0"/>
              <a:t> ed E</a:t>
            </a:r>
            <a:r>
              <a:rPr lang="it-IT" baseline="-25000" dirty="0"/>
              <a:t>i</a:t>
            </a:r>
            <a:r>
              <a:rPr lang="it-IT" dirty="0" smtClean="0"/>
              <a:t>.</a:t>
            </a:r>
            <a:endParaRPr lang="en-US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1942763" y="974019"/>
            <a:ext cx="18374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Drogaggio N</a:t>
            </a:r>
            <a:r>
              <a:rPr lang="it-IT" sz="1400" i="1" baseline="-25000" dirty="0" smtClean="0"/>
              <a:t>A</a:t>
            </a:r>
            <a:r>
              <a:rPr lang="it-IT" sz="1400" i="1" dirty="0" smtClean="0"/>
              <a:t> costante</a:t>
            </a:r>
            <a:endParaRPr lang="en-US" sz="1400" i="1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4568311" y="974019"/>
            <a:ext cx="1842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i="1" dirty="0" smtClean="0"/>
              <a:t>Drogaggio N</a:t>
            </a:r>
            <a:r>
              <a:rPr lang="it-IT" sz="1400" i="1" baseline="-25000" dirty="0" smtClean="0"/>
              <a:t>D</a:t>
            </a:r>
            <a:r>
              <a:rPr lang="it-IT" sz="1400" i="1" dirty="0" smtClean="0"/>
              <a:t> costante</a:t>
            </a:r>
            <a:endParaRPr lang="en-US" sz="1400" i="1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3921198" y="435177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x</a:t>
            </a:r>
            <a:r>
              <a:rPr lang="it-IT" dirty="0" smtClean="0"/>
              <a:t>=0</a:t>
            </a:r>
            <a:endParaRPr lang="en-US" dirty="0"/>
          </a:p>
        </p:txBody>
      </p:sp>
      <p:cxnSp>
        <p:nvCxnSpPr>
          <p:cNvPr id="54" name="Connettore 1 53"/>
          <p:cNvCxnSpPr/>
          <p:nvPr/>
        </p:nvCxnSpPr>
        <p:spPr>
          <a:xfrm flipH="1">
            <a:off x="4135018" y="1749188"/>
            <a:ext cx="13648" cy="510881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 flipH="1">
            <a:off x="5268897" y="1106087"/>
            <a:ext cx="13648" cy="3388641"/>
          </a:xfrm>
          <a:prstGeom prst="line">
            <a:avLst/>
          </a:prstGeom>
          <a:ln w="3175">
            <a:solidFill>
              <a:schemeClr val="bg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ggetto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000493"/>
              </p:ext>
            </p:extLst>
          </p:nvPr>
        </p:nvGraphicFramePr>
        <p:xfrm>
          <a:off x="1104900" y="5907088"/>
          <a:ext cx="27209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zione" r:id="rId3" imgW="1117440" imgH="393480" progId="Equation.3">
                  <p:embed/>
                </p:oleObj>
              </mc:Choice>
              <mc:Fallback>
                <p:oleObj name="Equazione" r:id="rId3" imgW="1117440" imgH="393480" progId="Equation.3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5907088"/>
                        <a:ext cx="27209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ggetto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315623"/>
              </p:ext>
            </p:extLst>
          </p:nvPr>
        </p:nvGraphicFramePr>
        <p:xfrm>
          <a:off x="5297488" y="5895975"/>
          <a:ext cx="26908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zione" r:id="rId5" imgW="1104840" imgH="393480" progId="Equation.3">
                  <p:embed/>
                </p:oleObj>
              </mc:Choice>
              <mc:Fallback>
                <p:oleObj name="Equazione" r:id="rId5" imgW="1104840" imgH="393480" progId="Equation.3">
                  <p:embed/>
                  <p:pic>
                    <p:nvPicPr>
                      <p:cNvPr id="0" name="Oggetto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7488" y="5895975"/>
                        <a:ext cx="2690812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uppo 19"/>
          <p:cNvGrpSpPr/>
          <p:nvPr/>
        </p:nvGrpSpPr>
        <p:grpSpPr>
          <a:xfrm>
            <a:off x="1214651" y="4857525"/>
            <a:ext cx="6684047" cy="894956"/>
            <a:chOff x="1214651" y="4857525"/>
            <a:chExt cx="6684047" cy="894956"/>
          </a:xfrm>
        </p:grpSpPr>
        <p:grpSp>
          <p:nvGrpSpPr>
            <p:cNvPr id="2" name="Gruppo 1"/>
            <p:cNvGrpSpPr/>
            <p:nvPr/>
          </p:nvGrpSpPr>
          <p:grpSpPr>
            <a:xfrm>
              <a:off x="1214651" y="4857525"/>
              <a:ext cx="6684047" cy="739109"/>
              <a:chOff x="1214651" y="4857525"/>
              <a:chExt cx="6684047" cy="739109"/>
            </a:xfrm>
          </p:grpSpPr>
          <p:grpSp>
            <p:nvGrpSpPr>
              <p:cNvPr id="87" name="Gruppo 86"/>
              <p:cNvGrpSpPr/>
              <p:nvPr/>
            </p:nvGrpSpPr>
            <p:grpSpPr>
              <a:xfrm>
                <a:off x="1214651" y="4963943"/>
                <a:ext cx="6684047" cy="632691"/>
                <a:chOff x="1214651" y="5189568"/>
                <a:chExt cx="6684047" cy="632691"/>
              </a:xfrm>
            </p:grpSpPr>
            <p:sp>
              <p:nvSpPr>
                <p:cNvPr id="74" name="Figura a mano libera 73"/>
                <p:cNvSpPr/>
                <p:nvPr/>
              </p:nvSpPr>
              <p:spPr>
                <a:xfrm>
                  <a:off x="3084394" y="5189568"/>
                  <a:ext cx="200089" cy="632691"/>
                </a:xfrm>
                <a:custGeom>
                  <a:avLst/>
                  <a:gdLst>
                    <a:gd name="connsiteX0" fmla="*/ 0 w 2934269"/>
                    <a:gd name="connsiteY0" fmla="*/ 0 h 632691"/>
                    <a:gd name="connsiteX1" fmla="*/ 777922 w 2934269"/>
                    <a:gd name="connsiteY1" fmla="*/ 136478 h 632691"/>
                    <a:gd name="connsiteX2" fmla="*/ 1473958 w 2934269"/>
                    <a:gd name="connsiteY2" fmla="*/ 477672 h 632691"/>
                    <a:gd name="connsiteX3" fmla="*/ 2060812 w 2934269"/>
                    <a:gd name="connsiteY3" fmla="*/ 614150 h 632691"/>
                    <a:gd name="connsiteX4" fmla="*/ 2934269 w 2934269"/>
                    <a:gd name="connsiteY4" fmla="*/ 627797 h 632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34269" h="632691">
                      <a:moveTo>
                        <a:pt x="0" y="0"/>
                      </a:moveTo>
                      <a:cubicBezTo>
                        <a:pt x="266131" y="28433"/>
                        <a:pt x="532262" y="56866"/>
                        <a:pt x="777922" y="136478"/>
                      </a:cubicBezTo>
                      <a:cubicBezTo>
                        <a:pt x="1023582" y="216090"/>
                        <a:pt x="1260143" y="398060"/>
                        <a:pt x="1473958" y="477672"/>
                      </a:cubicBezTo>
                      <a:cubicBezTo>
                        <a:pt x="1687773" y="557284"/>
                        <a:pt x="1817427" y="589129"/>
                        <a:pt x="2060812" y="614150"/>
                      </a:cubicBezTo>
                      <a:cubicBezTo>
                        <a:pt x="2304197" y="639171"/>
                        <a:pt x="2619233" y="633484"/>
                        <a:pt x="2934269" y="627797"/>
                      </a:cubicBez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Connettore 1 78"/>
                <p:cNvCxnSpPr>
                  <a:stCxn id="74" idx="4"/>
                </p:cNvCxnSpPr>
                <p:nvPr/>
              </p:nvCxnSpPr>
              <p:spPr>
                <a:xfrm>
                  <a:off x="3284483" y="5817365"/>
                  <a:ext cx="4614215" cy="4894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Connettore 1 84"/>
                <p:cNvCxnSpPr/>
                <p:nvPr/>
              </p:nvCxnSpPr>
              <p:spPr>
                <a:xfrm flipH="1">
                  <a:off x="1214651" y="5189568"/>
                  <a:ext cx="1869743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CasellaDiTesto 93"/>
              <p:cNvSpPr txBox="1"/>
              <p:nvPr/>
            </p:nvSpPr>
            <p:spPr>
              <a:xfrm>
                <a:off x="1570161" y="485752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b="1" i="1" dirty="0" smtClean="0">
                    <a:solidFill>
                      <a:srgbClr val="FF0000"/>
                    </a:solidFill>
                  </a:rPr>
                  <a:t>p</a:t>
                </a:r>
                <a:endParaRPr lang="en-US" sz="2400" b="1" i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3" name="Gruppo 2"/>
            <p:cNvGrpSpPr/>
            <p:nvPr/>
          </p:nvGrpSpPr>
          <p:grpSpPr>
            <a:xfrm>
              <a:off x="1214651" y="4857525"/>
              <a:ext cx="6619164" cy="894956"/>
              <a:chOff x="1214651" y="4857525"/>
              <a:chExt cx="6619164" cy="894956"/>
            </a:xfrm>
          </p:grpSpPr>
          <p:grpSp>
            <p:nvGrpSpPr>
              <p:cNvPr id="88" name="Gruppo 87"/>
              <p:cNvGrpSpPr/>
              <p:nvPr/>
            </p:nvGrpSpPr>
            <p:grpSpPr>
              <a:xfrm flipH="1">
                <a:off x="1214651" y="4885900"/>
                <a:ext cx="6619164" cy="866581"/>
                <a:chOff x="644055" y="5189568"/>
                <a:chExt cx="6619164" cy="632691"/>
              </a:xfrm>
            </p:grpSpPr>
            <p:sp>
              <p:nvSpPr>
                <p:cNvPr id="89" name="Figura a mano libera 88"/>
                <p:cNvSpPr/>
                <p:nvPr/>
              </p:nvSpPr>
              <p:spPr>
                <a:xfrm>
                  <a:off x="3084394" y="5189568"/>
                  <a:ext cx="200089" cy="632691"/>
                </a:xfrm>
                <a:custGeom>
                  <a:avLst/>
                  <a:gdLst>
                    <a:gd name="connsiteX0" fmla="*/ 0 w 2934269"/>
                    <a:gd name="connsiteY0" fmla="*/ 0 h 632691"/>
                    <a:gd name="connsiteX1" fmla="*/ 777922 w 2934269"/>
                    <a:gd name="connsiteY1" fmla="*/ 136478 h 632691"/>
                    <a:gd name="connsiteX2" fmla="*/ 1473958 w 2934269"/>
                    <a:gd name="connsiteY2" fmla="*/ 477672 h 632691"/>
                    <a:gd name="connsiteX3" fmla="*/ 2060812 w 2934269"/>
                    <a:gd name="connsiteY3" fmla="*/ 614150 h 632691"/>
                    <a:gd name="connsiteX4" fmla="*/ 2934269 w 2934269"/>
                    <a:gd name="connsiteY4" fmla="*/ 627797 h 632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34269" h="632691">
                      <a:moveTo>
                        <a:pt x="0" y="0"/>
                      </a:moveTo>
                      <a:cubicBezTo>
                        <a:pt x="266131" y="28433"/>
                        <a:pt x="532262" y="56866"/>
                        <a:pt x="777922" y="136478"/>
                      </a:cubicBezTo>
                      <a:cubicBezTo>
                        <a:pt x="1023582" y="216090"/>
                        <a:pt x="1260143" y="398060"/>
                        <a:pt x="1473958" y="477672"/>
                      </a:cubicBezTo>
                      <a:cubicBezTo>
                        <a:pt x="1687773" y="557284"/>
                        <a:pt x="1817427" y="589129"/>
                        <a:pt x="2060812" y="614150"/>
                      </a:cubicBezTo>
                      <a:cubicBezTo>
                        <a:pt x="2304197" y="639171"/>
                        <a:pt x="2619233" y="633484"/>
                        <a:pt x="2934269" y="627797"/>
                      </a:cubicBezTo>
                    </a:path>
                  </a:pathLst>
                </a:custGeom>
                <a:noFill/>
                <a:ln w="28575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0" name="Connettore 1 89"/>
                <p:cNvCxnSpPr>
                  <a:stCxn id="89" idx="4"/>
                </p:cNvCxnSpPr>
                <p:nvPr/>
              </p:nvCxnSpPr>
              <p:spPr>
                <a:xfrm>
                  <a:off x="3284483" y="5817365"/>
                  <a:ext cx="3978736" cy="2447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Connettore 1 90"/>
                <p:cNvCxnSpPr/>
                <p:nvPr/>
              </p:nvCxnSpPr>
              <p:spPr>
                <a:xfrm flipH="1">
                  <a:off x="644055" y="5189568"/>
                  <a:ext cx="2440339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CasellaDiTesto 94"/>
              <p:cNvSpPr txBox="1"/>
              <p:nvPr/>
            </p:nvSpPr>
            <p:spPr>
              <a:xfrm>
                <a:off x="7160568" y="485752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b="1" i="1" dirty="0" smtClean="0">
                    <a:solidFill>
                      <a:srgbClr val="0070C0"/>
                    </a:solidFill>
                  </a:rPr>
                  <a:t>n</a:t>
                </a:r>
                <a:endParaRPr lang="en-US" sz="2400" b="1" i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96" name="CasellaDiTesto 95"/>
          <p:cNvSpPr txBox="1"/>
          <p:nvPr/>
        </p:nvSpPr>
        <p:spPr>
          <a:xfrm>
            <a:off x="3430711" y="4963943"/>
            <a:ext cx="1497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Zona svuotata</a:t>
            </a:r>
            <a:endParaRPr lang="en-US" dirty="0"/>
          </a:p>
        </p:txBody>
      </p:sp>
      <p:cxnSp>
        <p:nvCxnSpPr>
          <p:cNvPr id="101" name="Connettore 2 100"/>
          <p:cNvCxnSpPr/>
          <p:nvPr/>
        </p:nvCxnSpPr>
        <p:spPr>
          <a:xfrm>
            <a:off x="3252482" y="5333275"/>
            <a:ext cx="1984414" cy="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8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41899" y="47266"/>
            <a:ext cx="8460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/>
              <a:t>Costanza del Livello di Fermi E</a:t>
            </a:r>
            <a:r>
              <a:rPr lang="it-IT" sz="2400" b="1" baseline="-25000" dirty="0"/>
              <a:t>F </a:t>
            </a:r>
            <a:r>
              <a:rPr lang="it-IT" sz="2400" b="1" dirty="0"/>
              <a:t>in sistemi eterogenei all’equilibrio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1196752"/>
            <a:ext cx="4572000" cy="338437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b="1" dirty="0" smtClean="0"/>
              <a:t>Sistema 1</a:t>
            </a:r>
            <a:endParaRPr lang="en-US" sz="5400" b="1" dirty="0"/>
          </a:p>
        </p:txBody>
      </p:sp>
      <p:sp>
        <p:nvSpPr>
          <p:cNvPr id="6" name="Rettangolo 5"/>
          <p:cNvSpPr/>
          <p:nvPr/>
        </p:nvSpPr>
        <p:spPr>
          <a:xfrm>
            <a:off x="4572000" y="1195295"/>
            <a:ext cx="4572000" cy="338437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b="1" dirty="0" smtClean="0"/>
              <a:t>Sistema 2</a:t>
            </a:r>
            <a:endParaRPr lang="en-US" sz="6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-18791" y="1340768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Numero di stati pieni</a:t>
            </a:r>
            <a:endParaRPr lang="en-US" dirty="0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396893"/>
              </p:ext>
            </p:extLst>
          </p:nvPr>
        </p:nvGraphicFramePr>
        <p:xfrm>
          <a:off x="2588573" y="1280113"/>
          <a:ext cx="1486410" cy="465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" name="Equazione" r:id="rId3" imgW="609480" imgH="190440" progId="Equation.3">
                  <p:embed/>
                </p:oleObj>
              </mc:Choice>
              <mc:Fallback>
                <p:oleObj name="Equazione" r:id="rId3" imgW="609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8573" y="1280113"/>
                        <a:ext cx="1486410" cy="465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-31615" y="1894766"/>
            <a:ext cx="2164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Numero di stati vuoti</a:t>
            </a:r>
            <a:endParaRPr lang="en-US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02274"/>
              </p:ext>
            </p:extLst>
          </p:nvPr>
        </p:nvGraphicFramePr>
        <p:xfrm>
          <a:off x="2560638" y="1894766"/>
          <a:ext cx="201136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" name="Equazione" r:id="rId5" imgW="825480" imgH="190440" progId="Equation.3">
                  <p:embed/>
                </p:oleObj>
              </mc:Choice>
              <mc:Fallback>
                <p:oleObj name="Equazione" r:id="rId5" imgW="825480" imgH="1904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1894766"/>
                        <a:ext cx="201136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880556"/>
              </p:ext>
            </p:extLst>
          </p:nvPr>
        </p:nvGraphicFramePr>
        <p:xfrm>
          <a:off x="5252929" y="1244962"/>
          <a:ext cx="157956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" name="Equazione" r:id="rId7" imgW="647640" imgH="190440" progId="Equation.3">
                  <p:embed/>
                </p:oleObj>
              </mc:Choice>
              <mc:Fallback>
                <p:oleObj name="Equazione" r:id="rId7" imgW="647640" imgH="1904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929" y="1244962"/>
                        <a:ext cx="157956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634445"/>
              </p:ext>
            </p:extLst>
          </p:nvPr>
        </p:nvGraphicFramePr>
        <p:xfrm>
          <a:off x="4800600" y="1871415"/>
          <a:ext cx="210343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" name="Equazione" r:id="rId9" imgW="863280" imgH="190440" progId="Equation.3">
                  <p:embed/>
                </p:oleObj>
              </mc:Choice>
              <mc:Fallback>
                <p:oleObj name="Equazione" r:id="rId9" imgW="863280" imgH="1904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71415"/>
                        <a:ext cx="210343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2615748" y="3163034"/>
            <a:ext cx="381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Funzione di distribuzione (Fermi-</a:t>
            </a:r>
            <a:r>
              <a:rPr lang="it-IT" dirty="0" err="1" smtClean="0"/>
              <a:t>Dirac</a:t>
            </a:r>
            <a:r>
              <a:rPr lang="it-IT" dirty="0" smtClean="0"/>
              <a:t>)</a:t>
            </a:r>
            <a:endParaRPr lang="en-US" dirty="0"/>
          </a:p>
        </p:txBody>
      </p:sp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47347"/>
              </p:ext>
            </p:extLst>
          </p:nvPr>
        </p:nvGraphicFramePr>
        <p:xfrm>
          <a:off x="11476" y="3486568"/>
          <a:ext cx="2630159" cy="10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" name="Equazione" r:id="rId11" imgW="1371600" imgH="545760" progId="Equation.3">
                  <p:embed/>
                </p:oleObj>
              </mc:Choice>
              <mc:Fallback>
                <p:oleObj name="Equazione" r:id="rId11" imgW="1371600" imgH="54576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6" y="3486568"/>
                        <a:ext cx="2630159" cy="1049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936652"/>
              </p:ext>
            </p:extLst>
          </p:nvPr>
        </p:nvGraphicFramePr>
        <p:xfrm>
          <a:off x="6489700" y="3530352"/>
          <a:ext cx="26797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" name="Equazione" r:id="rId13" imgW="1396800" imgH="545760" progId="Equation.3">
                  <p:embed/>
                </p:oleObj>
              </mc:Choice>
              <mc:Fallback>
                <p:oleObj name="Equazione" r:id="rId13" imgW="1396800" imgH="545760" progId="Equation.3">
                  <p:embed/>
                  <p:pic>
                    <p:nvPicPr>
                      <p:cNvPr id="0" name="Ogget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3530352"/>
                        <a:ext cx="26797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1574749" y="503100"/>
            <a:ext cx="5386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Consideriamo gli </a:t>
            </a:r>
            <a:r>
              <a:rPr lang="it-IT" b="1" i="1" dirty="0" smtClean="0"/>
              <a:t>stati elettronici a energia E </a:t>
            </a:r>
          </a:p>
          <a:p>
            <a:r>
              <a:rPr lang="it-IT" dirty="0" smtClean="0"/>
              <a:t>di un sistema fatto di due sottosistemi 1 e 2 interagenti 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83568" y="5360515"/>
            <a:ext cx="411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Probabilità che un elettrone passi da 2 a 1</a:t>
            </a:r>
            <a:endParaRPr lang="en-US" dirty="0"/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647349"/>
              </p:ext>
            </p:extLst>
          </p:nvPr>
        </p:nvGraphicFramePr>
        <p:xfrm>
          <a:off x="5405438" y="5340350"/>
          <a:ext cx="2906712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" name="Equazione" r:id="rId15" imgW="1193760" imgH="190440" progId="Equation.3">
                  <p:embed/>
                </p:oleObj>
              </mc:Choice>
              <mc:Fallback>
                <p:oleObj name="Equazione" r:id="rId15" imgW="11937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5340350"/>
                        <a:ext cx="2906712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683568" y="6093296"/>
            <a:ext cx="142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All’equilibrio:</a:t>
            </a:r>
            <a:endParaRPr lang="en-US" dirty="0"/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26634"/>
              </p:ext>
            </p:extLst>
          </p:nvPr>
        </p:nvGraphicFramePr>
        <p:xfrm>
          <a:off x="2279104" y="5973525"/>
          <a:ext cx="16081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" name="Equazione" r:id="rId17" imgW="660240" imgH="190440" progId="Equation.3">
                  <p:embed/>
                </p:oleObj>
              </mc:Choice>
              <mc:Fallback>
                <p:oleObj name="Equazione" r:id="rId17" imgW="660240" imgH="190440" progId="Equation.3">
                  <p:embed/>
                  <p:pic>
                    <p:nvPicPr>
                      <p:cNvPr id="0" name="Ogget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104" y="5973525"/>
                        <a:ext cx="16081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ccia a destra 22"/>
          <p:cNvSpPr/>
          <p:nvPr/>
        </p:nvSpPr>
        <p:spPr>
          <a:xfrm>
            <a:off x="4224610" y="6085121"/>
            <a:ext cx="432048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438569"/>
              </p:ext>
            </p:extLst>
          </p:nvPr>
        </p:nvGraphicFramePr>
        <p:xfrm>
          <a:off x="5004048" y="5997491"/>
          <a:ext cx="9890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" name="Equazione" r:id="rId19" imgW="406080" imgH="190440" progId="Equation.3">
                  <p:embed/>
                </p:oleObj>
              </mc:Choice>
              <mc:Fallback>
                <p:oleObj name="Equazione" r:id="rId19" imgW="406080" imgH="19044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997491"/>
                        <a:ext cx="9890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475195"/>
              </p:ext>
            </p:extLst>
          </p:nvPr>
        </p:nvGraphicFramePr>
        <p:xfrm>
          <a:off x="6581780" y="6037263"/>
          <a:ext cx="250983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5" name="Equazione" r:id="rId21" imgW="583920" imgH="190440" progId="Equation.3">
                  <p:embed/>
                </p:oleObj>
              </mc:Choice>
              <mc:Fallback>
                <p:oleObj name="Equazione" r:id="rId21" imgW="583920" imgH="190440" progId="Equation.3">
                  <p:embed/>
                  <p:pic>
                    <p:nvPicPr>
                      <p:cNvPr id="0" name="Oggetto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1780" y="6037263"/>
                        <a:ext cx="2509833" cy="8207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427561"/>
              </p:ext>
            </p:extLst>
          </p:nvPr>
        </p:nvGraphicFramePr>
        <p:xfrm>
          <a:off x="5389563" y="4719638"/>
          <a:ext cx="293846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" name="Equazione" r:id="rId23" imgW="1206360" imgH="190440" progId="Equation.3">
                  <p:embed/>
                </p:oleObj>
              </mc:Choice>
              <mc:Fallback>
                <p:oleObj name="Equazione" r:id="rId23" imgW="1206360" imgH="1904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4719638"/>
                        <a:ext cx="293846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683568" y="4816077"/>
            <a:ext cx="411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Probabilità che un elettrone passi da 1 a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31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9" grpId="0"/>
      <p:bldP spid="21" grpId="0"/>
      <p:bldP spid="23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816790" y="188639"/>
            <a:ext cx="5510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Livello del vuoto E</a:t>
            </a:r>
            <a:r>
              <a:rPr lang="it-IT" sz="2400" b="1" baseline="-25000" dirty="0"/>
              <a:t>0</a:t>
            </a:r>
            <a:r>
              <a:rPr lang="it-IT" sz="2400" b="1" dirty="0"/>
              <a:t> e affinità elettronica </a:t>
            </a:r>
            <a:r>
              <a:rPr lang="it-IT" sz="2400" b="1" dirty="0">
                <a:latin typeface="Symbol" panose="05050102010706020507" pitchFamily="18" charset="2"/>
              </a:rPr>
              <a:t>c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50304"/>
            <a:ext cx="6520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Definiamo come </a:t>
            </a:r>
          </a:p>
          <a:p>
            <a:r>
              <a:rPr lang="it-IT" dirty="0" smtClean="0"/>
              <a:t>livello del vuoto E</a:t>
            </a:r>
            <a:r>
              <a:rPr lang="it-IT" baseline="-25000" dirty="0" smtClean="0"/>
              <a:t>0</a:t>
            </a:r>
            <a:r>
              <a:rPr lang="it-IT" dirty="0" smtClean="0"/>
              <a:t> quel livello energetico </a:t>
            </a:r>
          </a:p>
          <a:p>
            <a:r>
              <a:rPr lang="it-IT" dirty="0" smtClean="0"/>
              <a:t>superato il quale un elettrone abbandona il sistema e diventa libero</a:t>
            </a:r>
            <a:endParaRPr lang="en-US" dirty="0"/>
          </a:p>
        </p:txBody>
      </p:sp>
      <p:grpSp>
        <p:nvGrpSpPr>
          <p:cNvPr id="29" name="Gruppo 28"/>
          <p:cNvGrpSpPr/>
          <p:nvPr/>
        </p:nvGrpSpPr>
        <p:grpSpPr>
          <a:xfrm>
            <a:off x="109218" y="1768170"/>
            <a:ext cx="3039720" cy="3064986"/>
            <a:chOff x="109218" y="1768170"/>
            <a:chExt cx="3039720" cy="3064986"/>
          </a:xfrm>
        </p:grpSpPr>
        <p:cxnSp>
          <p:nvCxnSpPr>
            <p:cNvPr id="7" name="Connettore 1 6"/>
            <p:cNvCxnSpPr/>
            <p:nvPr/>
          </p:nvCxnSpPr>
          <p:spPr>
            <a:xfrm>
              <a:off x="109218" y="1952836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ttangolo 8"/>
            <p:cNvSpPr/>
            <p:nvPr/>
          </p:nvSpPr>
          <p:spPr>
            <a:xfrm>
              <a:off x="109218" y="3320988"/>
              <a:ext cx="2448272" cy="151216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Connettore 1 7"/>
            <p:cNvCxnSpPr/>
            <p:nvPr/>
          </p:nvCxnSpPr>
          <p:spPr>
            <a:xfrm>
              <a:off x="109218" y="332098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tangolo 9"/>
            <p:cNvSpPr/>
            <p:nvPr/>
          </p:nvSpPr>
          <p:spPr>
            <a:xfrm>
              <a:off x="2773514" y="1768170"/>
              <a:ext cx="375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/>
                <a:t>E</a:t>
              </a:r>
              <a:r>
                <a:rPr lang="it-IT" baseline="-25000" dirty="0"/>
                <a:t>0</a:t>
              </a:r>
              <a:endParaRPr lang="en-US" dirty="0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2773514" y="3136322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F</a:t>
              </a:r>
              <a:endParaRPr lang="en-US" dirty="0"/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685282" y="1952836"/>
            <a:ext cx="8458718" cy="2279875"/>
            <a:chOff x="685282" y="1952836"/>
            <a:chExt cx="8458718" cy="2279875"/>
          </a:xfrm>
        </p:grpSpPr>
        <p:cxnSp>
          <p:nvCxnSpPr>
            <p:cNvPr id="13" name="Connettore 2 12"/>
            <p:cNvCxnSpPr/>
            <p:nvPr/>
          </p:nvCxnSpPr>
          <p:spPr>
            <a:xfrm>
              <a:off x="685282" y="1952836"/>
              <a:ext cx="0" cy="136815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ttangolo 13"/>
            <p:cNvSpPr/>
            <p:nvPr/>
          </p:nvSpPr>
          <p:spPr>
            <a:xfrm>
              <a:off x="766696" y="2488250"/>
              <a:ext cx="5501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i="1" dirty="0" err="1" smtClean="0"/>
                <a:t>q</a:t>
              </a:r>
              <a:r>
                <a:rPr lang="it-IT" i="1" dirty="0" err="1" smtClean="0">
                  <a:latin typeface="Symbol" panose="05050102010706020507" pitchFamily="18" charset="2"/>
                </a:rPr>
                <a:t>f</a:t>
              </a:r>
              <a:r>
                <a:rPr lang="it-IT" i="1" baseline="-25000" dirty="0" err="1" smtClean="0"/>
                <a:t>m</a:t>
              </a:r>
              <a:endParaRPr lang="en-US" i="1" dirty="0"/>
            </a:p>
          </p:txBody>
        </p:sp>
        <p:grpSp>
          <p:nvGrpSpPr>
            <p:cNvPr id="20" name="Gruppo 19"/>
            <p:cNvGrpSpPr/>
            <p:nvPr/>
          </p:nvGrpSpPr>
          <p:grpSpPr>
            <a:xfrm>
              <a:off x="4316687" y="2857582"/>
              <a:ext cx="4827313" cy="1375129"/>
              <a:chOff x="4497215" y="2875002"/>
              <a:chExt cx="4827313" cy="1375129"/>
            </a:xfrm>
          </p:grpSpPr>
          <p:sp>
            <p:nvSpPr>
              <p:cNvPr id="15" name="CasellaDiTesto 14"/>
              <p:cNvSpPr txBox="1"/>
              <p:nvPr/>
            </p:nvSpPr>
            <p:spPr>
              <a:xfrm>
                <a:off x="4497215" y="2875002"/>
                <a:ext cx="482731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In un metallo, la sua distanza dal livello di Fermi viene definita </a:t>
                </a:r>
                <a:r>
                  <a:rPr lang="it-IT" b="1" i="1" dirty="0" smtClean="0"/>
                  <a:t>funzione lavoro </a:t>
                </a:r>
                <a:r>
                  <a:rPr lang="it-IT" b="1" i="1" dirty="0" err="1" smtClean="0"/>
                  <a:t>q</a:t>
                </a:r>
                <a:r>
                  <a:rPr lang="it-IT" b="1" i="1" dirty="0" err="1" smtClean="0">
                    <a:latin typeface="Symbol" panose="05050102010706020507" pitchFamily="18" charset="2"/>
                  </a:rPr>
                  <a:t>f</a:t>
                </a:r>
                <a:r>
                  <a:rPr lang="it-IT" b="1" i="1" baseline="-25000" dirty="0" err="1" smtClean="0"/>
                  <a:t>m</a:t>
                </a:r>
                <a:endParaRPr lang="en-US" b="1" i="1" dirty="0"/>
              </a:p>
            </p:txBody>
          </p:sp>
          <p:graphicFrame>
            <p:nvGraphicFramePr>
              <p:cNvPr id="17" name="Oggetto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41821894"/>
                  </p:ext>
                </p:extLst>
              </p:nvPr>
            </p:nvGraphicFramePr>
            <p:xfrm>
              <a:off x="5481152" y="3691331"/>
              <a:ext cx="2382838" cy="558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1" name="Equazione" r:id="rId3" imgW="812520" imgH="190440" progId="Equation.3">
                      <p:embed/>
                    </p:oleObj>
                  </mc:Choice>
                  <mc:Fallback>
                    <p:oleObj name="Equazione" r:id="rId3" imgW="812520" imgH="1904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5481152" y="3691331"/>
                            <a:ext cx="2382838" cy="558800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7" name="Gruppo 26"/>
          <p:cNvGrpSpPr/>
          <p:nvPr/>
        </p:nvGrpSpPr>
        <p:grpSpPr>
          <a:xfrm>
            <a:off x="467544" y="4941167"/>
            <a:ext cx="8676456" cy="1916833"/>
            <a:chOff x="467544" y="4941167"/>
            <a:chExt cx="8676456" cy="1916833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3769274" y="4941167"/>
              <a:ext cx="5374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Questo lavoro (energia) richiesta per strappare un elettrone al metallo può essere visualizzata in termini di forza-immagine.</a:t>
              </a:r>
              <a:endParaRPr lang="en-US" sz="1200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3769274" y="5842337"/>
              <a:ext cx="53463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Un elettrone in prossimità di una superficie equipotenziale (conduttore) genera un campo identico a quello che si avrebbe  con un dipolo in cui la carica positiva è posta specularmente all’elettrone rispetto alla superficie del conduttore.</a:t>
              </a:r>
            </a:p>
            <a:p>
              <a:r>
                <a:rPr lang="it-IT" sz="1200" dirty="0" smtClean="0"/>
                <a:t>Questo campo è attrattivo.</a:t>
              </a:r>
            </a:p>
            <a:p>
              <a:r>
                <a:rPr lang="it-IT" sz="1200" dirty="0" smtClean="0"/>
                <a:t>Occorre spendere energia per allontanare l’elettrone.</a:t>
              </a:r>
              <a:endParaRPr lang="en-US" sz="1200" dirty="0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077029"/>
              <a:ext cx="2914650" cy="176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57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15113" y="141172"/>
            <a:ext cx="24495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Questa misura con riferimento al livello di Fermi  ha senso in un metallo, che può essere rappresentato da un sistema in cui banda di valenza e banda di conduzione sono parzialmente sovrapposte.</a:t>
            </a:r>
          </a:p>
          <a:p>
            <a:pPr algn="just"/>
            <a:endParaRPr lang="en-US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" y="2000496"/>
            <a:ext cx="2878137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664" y="1643063"/>
            <a:ext cx="288925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756166"/>
            <a:ext cx="2914650" cy="538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CasellaDiTesto 67"/>
          <p:cNvSpPr txBox="1"/>
          <p:nvPr/>
        </p:nvSpPr>
        <p:spPr>
          <a:xfrm>
            <a:off x="3071050" y="147990"/>
            <a:ext cx="24495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In un semiconduttore è consuetudine riferirsi al fondo della banda di conduzione, visto che E</a:t>
            </a:r>
            <a:r>
              <a:rPr lang="it-IT" sz="1400" baseline="-25000" dirty="0" smtClean="0"/>
              <a:t>F</a:t>
            </a:r>
            <a:r>
              <a:rPr lang="it-IT" sz="1400" dirty="0" smtClean="0"/>
              <a:t> varia col drogaggio.</a:t>
            </a:r>
          </a:p>
          <a:p>
            <a:pPr algn="just"/>
            <a:endParaRPr lang="en-US" sz="1400" dirty="0"/>
          </a:p>
        </p:txBody>
      </p:sp>
      <p:sp>
        <p:nvSpPr>
          <p:cNvPr id="69" name="CasellaDiTesto 68"/>
          <p:cNvSpPr txBox="1"/>
          <p:nvPr/>
        </p:nvSpPr>
        <p:spPr>
          <a:xfrm>
            <a:off x="3061664" y="5445224"/>
            <a:ext cx="2449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Definiamo quindi la Affinità Elettronica</a:t>
            </a:r>
            <a:endParaRPr lang="en-US" dirty="0"/>
          </a:p>
        </p:txBody>
      </p:sp>
      <p:graphicFrame>
        <p:nvGraphicFramePr>
          <p:cNvPr id="65" name="Oggetto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501376"/>
              </p:ext>
            </p:extLst>
          </p:nvPr>
        </p:nvGraphicFramePr>
        <p:xfrm>
          <a:off x="3221038" y="6145213"/>
          <a:ext cx="2222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zione" r:id="rId6" imgW="711000" imgH="190440" progId="Equation.3">
                  <p:embed/>
                </p:oleObj>
              </mc:Choice>
              <mc:Fallback>
                <p:oleObj name="Equazione" r:id="rId6" imgW="7110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21038" y="6145213"/>
                        <a:ext cx="2222500" cy="596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CasellaDiTesto 70"/>
          <p:cNvSpPr txBox="1"/>
          <p:nvPr/>
        </p:nvSpPr>
        <p:spPr>
          <a:xfrm>
            <a:off x="6208451" y="141172"/>
            <a:ext cx="2449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In un isolante, solo il livello del vuoto ha senso</a:t>
            </a:r>
            <a:endParaRPr lang="en-US" sz="1400" dirty="0"/>
          </a:p>
        </p:txBody>
      </p:sp>
      <p:grpSp>
        <p:nvGrpSpPr>
          <p:cNvPr id="73" name="Gruppo 72"/>
          <p:cNvGrpSpPr/>
          <p:nvPr/>
        </p:nvGrpSpPr>
        <p:grpSpPr>
          <a:xfrm>
            <a:off x="5404513" y="1957054"/>
            <a:ext cx="443147" cy="1291113"/>
            <a:chOff x="5404513" y="1957054"/>
            <a:chExt cx="443147" cy="1291113"/>
          </a:xfrm>
        </p:grpSpPr>
        <p:cxnSp>
          <p:nvCxnSpPr>
            <p:cNvPr id="67" name="Connettore 2 66"/>
            <p:cNvCxnSpPr/>
            <p:nvPr/>
          </p:nvCxnSpPr>
          <p:spPr>
            <a:xfrm>
              <a:off x="5404513" y="1957054"/>
              <a:ext cx="0" cy="129111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CasellaDiTesto 71"/>
            <p:cNvSpPr txBox="1"/>
            <p:nvPr/>
          </p:nvSpPr>
          <p:spPr>
            <a:xfrm>
              <a:off x="5416132" y="2427479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</a:t>
              </a:r>
              <a:r>
                <a:rPr lang="it-IT" dirty="0" err="1" smtClean="0">
                  <a:latin typeface="Symbol" panose="05050102010706020507" pitchFamily="18" charset="2"/>
                </a:rPr>
                <a:t>c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42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80825" y="188640"/>
            <a:ext cx="8640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Noi possiamo mettere a contatto materiali diversi.</a:t>
            </a:r>
          </a:p>
          <a:p>
            <a:r>
              <a:rPr lang="it-IT" dirty="0" smtClean="0"/>
              <a:t>Proviamo con un metallo ed un semiconduttore di tipo n</a:t>
            </a:r>
          </a:p>
          <a:p>
            <a:endParaRPr lang="it-IT" dirty="0" smtClean="0"/>
          </a:p>
          <a:p>
            <a:r>
              <a:rPr lang="it-IT" dirty="0" smtClean="0"/>
              <a:t>Come si disporranno all’equilibrio  i vari livelli energetici in corrispondenza delle giunzioni?</a:t>
            </a:r>
            <a:endParaRPr lang="en-US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944285" y="6052931"/>
            <a:ext cx="697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Noi sappiamo che il livello di Fermi deve rimanere costante, all’equilibrio</a:t>
            </a:r>
            <a:endParaRPr lang="en-US" dirty="0"/>
          </a:p>
        </p:txBody>
      </p:sp>
      <p:grpSp>
        <p:nvGrpSpPr>
          <p:cNvPr id="18" name="Gruppo 17"/>
          <p:cNvGrpSpPr/>
          <p:nvPr/>
        </p:nvGrpSpPr>
        <p:grpSpPr>
          <a:xfrm>
            <a:off x="758351" y="1591832"/>
            <a:ext cx="3021561" cy="3064986"/>
            <a:chOff x="-464071" y="1768170"/>
            <a:chExt cx="3021561" cy="3064986"/>
          </a:xfrm>
        </p:grpSpPr>
        <p:cxnSp>
          <p:nvCxnSpPr>
            <p:cNvPr id="19" name="Connettore 1 18"/>
            <p:cNvCxnSpPr/>
            <p:nvPr/>
          </p:nvCxnSpPr>
          <p:spPr>
            <a:xfrm>
              <a:off x="109218" y="1952836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tangolo 19"/>
            <p:cNvSpPr/>
            <p:nvPr/>
          </p:nvSpPr>
          <p:spPr>
            <a:xfrm>
              <a:off x="109218" y="3320988"/>
              <a:ext cx="2448272" cy="151216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nettore 1 20"/>
            <p:cNvCxnSpPr/>
            <p:nvPr/>
          </p:nvCxnSpPr>
          <p:spPr>
            <a:xfrm>
              <a:off x="109218" y="332098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ttangolo 21"/>
            <p:cNvSpPr/>
            <p:nvPr/>
          </p:nvSpPr>
          <p:spPr>
            <a:xfrm>
              <a:off x="-464071" y="1768170"/>
              <a:ext cx="375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/>
                <a:t>E</a:t>
              </a:r>
              <a:r>
                <a:rPr lang="it-IT" baseline="-25000" dirty="0"/>
                <a:t>0</a:t>
              </a:r>
              <a:endParaRPr lang="en-US" dirty="0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-278137" y="3110730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F</a:t>
              </a:r>
              <a:endParaRPr lang="en-US" dirty="0"/>
            </a:p>
          </p:txBody>
        </p:sp>
      </p:grpSp>
      <p:grpSp>
        <p:nvGrpSpPr>
          <p:cNvPr id="2" name="Gruppo 1"/>
          <p:cNvGrpSpPr/>
          <p:nvPr/>
        </p:nvGrpSpPr>
        <p:grpSpPr>
          <a:xfrm>
            <a:off x="4696833" y="1591832"/>
            <a:ext cx="3780228" cy="4069416"/>
            <a:chOff x="4696833" y="1591832"/>
            <a:chExt cx="3780228" cy="4069416"/>
          </a:xfrm>
        </p:grpSpPr>
        <p:sp>
          <p:nvSpPr>
            <p:cNvPr id="39" name="Rettangolo 38"/>
            <p:cNvSpPr/>
            <p:nvPr/>
          </p:nvSpPr>
          <p:spPr>
            <a:xfrm>
              <a:off x="4696833" y="3896088"/>
              <a:ext cx="3115527" cy="176516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uppo 34"/>
            <p:cNvGrpSpPr/>
            <p:nvPr/>
          </p:nvGrpSpPr>
          <p:grpSpPr>
            <a:xfrm>
              <a:off x="4788024" y="1591832"/>
              <a:ext cx="3689037" cy="2443882"/>
              <a:chOff x="4283968" y="2924944"/>
              <a:chExt cx="3689037" cy="2443882"/>
            </a:xfrm>
          </p:grpSpPr>
          <p:cxnSp>
            <p:nvCxnSpPr>
              <p:cNvPr id="25" name="Connettore 1 24"/>
              <p:cNvCxnSpPr/>
              <p:nvPr/>
            </p:nvCxnSpPr>
            <p:spPr>
              <a:xfrm>
                <a:off x="4283968" y="3109610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1 25"/>
              <p:cNvCxnSpPr/>
              <p:nvPr/>
            </p:nvCxnSpPr>
            <p:spPr>
              <a:xfrm>
                <a:off x="4283968" y="4077072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1 26"/>
              <p:cNvCxnSpPr/>
              <p:nvPr/>
            </p:nvCxnSpPr>
            <p:spPr>
              <a:xfrm>
                <a:off x="4283968" y="5229200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1 27"/>
              <p:cNvCxnSpPr/>
              <p:nvPr/>
            </p:nvCxnSpPr>
            <p:spPr>
              <a:xfrm>
                <a:off x="4283968" y="4653136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1 28"/>
              <p:cNvCxnSpPr/>
              <p:nvPr/>
            </p:nvCxnSpPr>
            <p:spPr>
              <a:xfrm>
                <a:off x="4283968" y="4274384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ttangolo 29"/>
              <p:cNvSpPr/>
              <p:nvPr/>
            </p:nvSpPr>
            <p:spPr>
              <a:xfrm>
                <a:off x="7569303" y="2924944"/>
                <a:ext cx="375424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E</a:t>
                </a:r>
                <a:r>
                  <a:rPr lang="it-IT" baseline="-25000" dirty="0"/>
                  <a:t>0</a:t>
                </a:r>
                <a:endParaRPr lang="en-US" dirty="0"/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7569303" y="3883314"/>
                <a:ext cx="359457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err="1" smtClean="0"/>
                  <a:t>E</a:t>
                </a:r>
                <a:r>
                  <a:rPr lang="it-IT" baseline="-25000" dirty="0" err="1" smtClean="0"/>
                  <a:t>c</a:t>
                </a:r>
                <a:endParaRPr lang="en-US" dirty="0"/>
              </a:p>
            </p:txBody>
          </p:sp>
          <p:sp>
            <p:nvSpPr>
              <p:cNvPr id="32" name="Rettangolo 31"/>
              <p:cNvSpPr/>
              <p:nvPr/>
            </p:nvSpPr>
            <p:spPr>
              <a:xfrm>
                <a:off x="7362246" y="4035714"/>
                <a:ext cx="367408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F</a:t>
                </a:r>
                <a:endParaRPr lang="en-US" dirty="0"/>
              </a:p>
            </p:txBody>
          </p:sp>
          <p:sp>
            <p:nvSpPr>
              <p:cNvPr id="33" name="Rettangolo 32"/>
              <p:cNvSpPr/>
              <p:nvPr/>
            </p:nvSpPr>
            <p:spPr>
              <a:xfrm>
                <a:off x="7585270" y="4477762"/>
                <a:ext cx="33214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i</a:t>
                </a:r>
                <a:endParaRPr lang="en-US" dirty="0"/>
              </a:p>
            </p:txBody>
          </p:sp>
          <p:sp>
            <p:nvSpPr>
              <p:cNvPr id="34" name="Rettangolo 33"/>
              <p:cNvSpPr/>
              <p:nvPr/>
            </p:nvSpPr>
            <p:spPr>
              <a:xfrm>
                <a:off x="7612585" y="4999494"/>
                <a:ext cx="360420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err="1" smtClean="0"/>
                  <a:t>E</a:t>
                </a:r>
                <a:r>
                  <a:rPr lang="it-IT" baseline="-25000" dirty="0" err="1" smtClean="0"/>
                  <a:t>v</a:t>
                </a:r>
                <a:endParaRPr lang="en-US" dirty="0"/>
              </a:p>
            </p:txBody>
          </p:sp>
        </p:grpSp>
      </p:grpSp>
      <p:cxnSp>
        <p:nvCxnSpPr>
          <p:cNvPr id="37" name="Connettore 1 36"/>
          <p:cNvCxnSpPr/>
          <p:nvPr/>
        </p:nvCxnSpPr>
        <p:spPr>
          <a:xfrm>
            <a:off x="4283968" y="1288751"/>
            <a:ext cx="0" cy="4228481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 flipV="1">
            <a:off x="1331640" y="3119058"/>
            <a:ext cx="6408712" cy="25592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937140" y="6462580"/>
            <a:ext cx="336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Come si raccordano gli altri livelli?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9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3.7037E-6 L -2.5E-6 0.0238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758351" y="1591832"/>
            <a:ext cx="3021561" cy="3064986"/>
            <a:chOff x="-464071" y="1768170"/>
            <a:chExt cx="3021561" cy="3064986"/>
          </a:xfrm>
        </p:grpSpPr>
        <p:cxnSp>
          <p:nvCxnSpPr>
            <p:cNvPr id="5" name="Connettore 1 4"/>
            <p:cNvCxnSpPr/>
            <p:nvPr/>
          </p:nvCxnSpPr>
          <p:spPr>
            <a:xfrm>
              <a:off x="109218" y="1952836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tangolo 5"/>
            <p:cNvSpPr/>
            <p:nvPr/>
          </p:nvSpPr>
          <p:spPr>
            <a:xfrm>
              <a:off x="109218" y="3320988"/>
              <a:ext cx="2448272" cy="1512168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Connettore 1 6"/>
            <p:cNvCxnSpPr/>
            <p:nvPr/>
          </p:nvCxnSpPr>
          <p:spPr>
            <a:xfrm>
              <a:off x="109218" y="3320988"/>
              <a:ext cx="2448272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ttangolo 7"/>
            <p:cNvSpPr/>
            <p:nvPr/>
          </p:nvSpPr>
          <p:spPr>
            <a:xfrm>
              <a:off x="-464071" y="1768170"/>
              <a:ext cx="375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/>
                <a:t>E</a:t>
              </a:r>
              <a:r>
                <a:rPr lang="it-IT" baseline="-25000" dirty="0"/>
                <a:t>0</a:t>
              </a:r>
              <a:endParaRPr lang="en-US" dirty="0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-278137" y="3110730"/>
              <a:ext cx="3674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dirty="0" smtClean="0"/>
                <a:t>E</a:t>
              </a:r>
              <a:r>
                <a:rPr lang="it-IT" baseline="-25000" dirty="0" smtClean="0"/>
                <a:t>F</a:t>
              </a:r>
              <a:endParaRPr lang="en-US" dirty="0"/>
            </a:p>
          </p:txBody>
        </p:sp>
      </p:grpSp>
      <p:grpSp>
        <p:nvGrpSpPr>
          <p:cNvPr id="10" name="Gruppo 9"/>
          <p:cNvGrpSpPr/>
          <p:nvPr/>
        </p:nvGrpSpPr>
        <p:grpSpPr>
          <a:xfrm>
            <a:off x="4788024" y="1772816"/>
            <a:ext cx="3689037" cy="4069416"/>
            <a:chOff x="4788024" y="1591832"/>
            <a:chExt cx="3689037" cy="4069416"/>
          </a:xfrm>
        </p:grpSpPr>
        <p:sp>
          <p:nvSpPr>
            <p:cNvPr id="11" name="Rettangolo 10"/>
            <p:cNvSpPr/>
            <p:nvPr/>
          </p:nvSpPr>
          <p:spPr>
            <a:xfrm>
              <a:off x="4788024" y="3896088"/>
              <a:ext cx="3115527" cy="1765160"/>
            </a:xfrm>
            <a:prstGeom prst="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uppo 11"/>
            <p:cNvGrpSpPr/>
            <p:nvPr/>
          </p:nvGrpSpPr>
          <p:grpSpPr>
            <a:xfrm>
              <a:off x="4788024" y="1591832"/>
              <a:ext cx="3689037" cy="2443882"/>
              <a:chOff x="4283968" y="2924944"/>
              <a:chExt cx="3689037" cy="2443882"/>
            </a:xfrm>
          </p:grpSpPr>
          <p:cxnSp>
            <p:nvCxnSpPr>
              <p:cNvPr id="13" name="Connettore 1 12"/>
              <p:cNvCxnSpPr/>
              <p:nvPr/>
            </p:nvCxnSpPr>
            <p:spPr>
              <a:xfrm>
                <a:off x="4283968" y="3109610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ttore 1 13"/>
              <p:cNvCxnSpPr/>
              <p:nvPr/>
            </p:nvCxnSpPr>
            <p:spPr>
              <a:xfrm>
                <a:off x="4283968" y="4077072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ttore 1 14"/>
              <p:cNvCxnSpPr/>
              <p:nvPr/>
            </p:nvCxnSpPr>
            <p:spPr>
              <a:xfrm>
                <a:off x="4283968" y="5229200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ttore 1 15"/>
              <p:cNvCxnSpPr/>
              <p:nvPr/>
            </p:nvCxnSpPr>
            <p:spPr>
              <a:xfrm>
                <a:off x="4283968" y="4653136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ttore 1 16"/>
              <p:cNvCxnSpPr/>
              <p:nvPr/>
            </p:nvCxnSpPr>
            <p:spPr>
              <a:xfrm>
                <a:off x="4283968" y="4274384"/>
                <a:ext cx="2952328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ttangolo 17"/>
              <p:cNvSpPr/>
              <p:nvPr/>
            </p:nvSpPr>
            <p:spPr>
              <a:xfrm>
                <a:off x="7569303" y="2924944"/>
                <a:ext cx="375424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E</a:t>
                </a:r>
                <a:r>
                  <a:rPr lang="it-IT" baseline="-25000" dirty="0"/>
                  <a:t>0</a:t>
                </a:r>
                <a:endParaRPr lang="en-US" dirty="0"/>
              </a:p>
            </p:txBody>
          </p:sp>
          <p:sp>
            <p:nvSpPr>
              <p:cNvPr id="19" name="Rettangolo 18"/>
              <p:cNvSpPr/>
              <p:nvPr/>
            </p:nvSpPr>
            <p:spPr>
              <a:xfrm>
                <a:off x="7569303" y="3883314"/>
                <a:ext cx="359457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err="1" smtClean="0"/>
                  <a:t>E</a:t>
                </a:r>
                <a:r>
                  <a:rPr lang="it-IT" baseline="-25000" dirty="0" err="1" smtClean="0"/>
                  <a:t>c</a:t>
                </a:r>
                <a:endParaRPr lang="en-US" dirty="0"/>
              </a:p>
            </p:txBody>
          </p:sp>
          <p:sp>
            <p:nvSpPr>
              <p:cNvPr id="20" name="Rettangolo 19"/>
              <p:cNvSpPr/>
              <p:nvPr/>
            </p:nvSpPr>
            <p:spPr>
              <a:xfrm>
                <a:off x="7362246" y="4035714"/>
                <a:ext cx="367408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F</a:t>
                </a:r>
                <a:endParaRPr lang="en-US" dirty="0"/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7585270" y="4477762"/>
                <a:ext cx="332142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smtClean="0"/>
                  <a:t>E</a:t>
                </a:r>
                <a:r>
                  <a:rPr lang="it-IT" baseline="-25000" dirty="0" smtClean="0"/>
                  <a:t>i</a:t>
                </a:r>
                <a:endParaRPr lang="en-US" dirty="0"/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7612585" y="4999494"/>
                <a:ext cx="360420" cy="36933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it-IT" dirty="0" err="1" smtClean="0"/>
                  <a:t>E</a:t>
                </a:r>
                <a:r>
                  <a:rPr lang="it-IT" baseline="-25000" dirty="0" err="1" smtClean="0"/>
                  <a:t>v</a:t>
                </a:r>
                <a:endParaRPr lang="en-US" dirty="0"/>
              </a:p>
            </p:txBody>
          </p:sp>
        </p:grpSp>
      </p:grpSp>
      <p:cxnSp>
        <p:nvCxnSpPr>
          <p:cNvPr id="23" name="Connettore 1 22"/>
          <p:cNvCxnSpPr/>
          <p:nvPr/>
        </p:nvCxnSpPr>
        <p:spPr>
          <a:xfrm>
            <a:off x="4283968" y="1288751"/>
            <a:ext cx="0" cy="4228481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11560" y="476672"/>
            <a:ext cx="4645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Vediamo subito come NON possono raccordarsi</a:t>
            </a:r>
            <a:endParaRPr lang="en-US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311693" y="5701899"/>
            <a:ext cx="32183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 smtClean="0"/>
              <a:t>PERCHE’?</a:t>
            </a:r>
            <a:endParaRPr lang="en-US" sz="6000" b="1" dirty="0"/>
          </a:p>
        </p:txBody>
      </p:sp>
      <p:cxnSp>
        <p:nvCxnSpPr>
          <p:cNvPr id="26" name="Connettore 1 25"/>
          <p:cNvCxnSpPr/>
          <p:nvPr/>
        </p:nvCxnSpPr>
        <p:spPr>
          <a:xfrm flipV="1">
            <a:off x="1331640" y="3119058"/>
            <a:ext cx="6408712" cy="25592"/>
          </a:xfrm>
          <a:prstGeom prst="line">
            <a:avLst/>
          </a:prstGeom>
          <a:ln w="381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64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0555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5521 -2.59259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77672" y="224767"/>
            <a:ext cx="485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problema è la discontinuità del </a:t>
            </a:r>
            <a:r>
              <a:rPr lang="it-IT" dirty="0"/>
              <a:t>l</a:t>
            </a:r>
            <a:r>
              <a:rPr lang="it-IT" dirty="0" smtClean="0"/>
              <a:t>ivello del vuoto</a:t>
            </a:r>
            <a:endParaRPr lang="en-US" dirty="0"/>
          </a:p>
        </p:txBody>
      </p:sp>
      <p:sp>
        <p:nvSpPr>
          <p:cNvPr id="5" name="Rettangolo 4"/>
          <p:cNvSpPr/>
          <p:nvPr/>
        </p:nvSpPr>
        <p:spPr>
          <a:xfrm>
            <a:off x="1950427" y="1036005"/>
            <a:ext cx="2606722" cy="2797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metallo</a:t>
            </a:r>
            <a:endParaRPr lang="en-US" b="1" dirty="0"/>
          </a:p>
        </p:txBody>
      </p:sp>
      <p:sp>
        <p:nvSpPr>
          <p:cNvPr id="6" name="Rettangolo 5"/>
          <p:cNvSpPr/>
          <p:nvPr/>
        </p:nvSpPr>
        <p:spPr>
          <a:xfrm>
            <a:off x="4557149" y="1036004"/>
            <a:ext cx="2606722" cy="27977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semiconduttore</a:t>
            </a:r>
            <a:endParaRPr lang="en-US" b="1" dirty="0"/>
          </a:p>
        </p:txBody>
      </p:sp>
      <p:cxnSp>
        <p:nvCxnSpPr>
          <p:cNvPr id="8" name="Connettore 4 7"/>
          <p:cNvCxnSpPr/>
          <p:nvPr/>
        </p:nvCxnSpPr>
        <p:spPr>
          <a:xfrm>
            <a:off x="1965278" y="4974609"/>
            <a:ext cx="5213444" cy="25930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1965278" y="5554639"/>
            <a:ext cx="5213444" cy="13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979555" y="561563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x</a:t>
            </a:r>
            <a:endParaRPr lang="en-US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4572000" y="4640239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/>
          <p:cNvGrpSpPr/>
          <p:nvPr/>
        </p:nvGrpSpPr>
        <p:grpSpPr>
          <a:xfrm>
            <a:off x="4358366" y="2250654"/>
            <a:ext cx="198783" cy="2708189"/>
            <a:chOff x="4358366" y="2250654"/>
            <a:chExt cx="198783" cy="2708189"/>
          </a:xfrm>
        </p:grpSpPr>
        <p:sp>
          <p:nvSpPr>
            <p:cNvPr id="14" name="Ovale 13"/>
            <p:cNvSpPr/>
            <p:nvPr/>
          </p:nvSpPr>
          <p:spPr>
            <a:xfrm>
              <a:off x="4358366" y="2250654"/>
              <a:ext cx="198783" cy="184245"/>
            </a:xfrm>
            <a:prstGeom prst="ellips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e 14"/>
            <p:cNvSpPr/>
            <p:nvPr/>
          </p:nvSpPr>
          <p:spPr>
            <a:xfrm>
              <a:off x="4358366" y="4774598"/>
              <a:ext cx="198783" cy="184245"/>
            </a:xfrm>
            <a:prstGeom prst="ellipse">
              <a:avLst/>
            </a:prstGeom>
            <a:solidFill>
              <a:srgbClr val="FF00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CasellaDiTesto 15"/>
          <p:cNvSpPr txBox="1"/>
          <p:nvPr/>
        </p:nvSpPr>
        <p:spPr>
          <a:xfrm>
            <a:off x="477672" y="666672"/>
            <a:ext cx="8352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Poniamo un elettrone appena appena estratto dal metallo in prossimità della giunzione.</a:t>
            </a:r>
            <a:endParaRPr lang="en-US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14855" y="4041204"/>
            <a:ext cx="5206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L’elettrone si trova «libero», ma senza alcuna energia.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19700" y="4348329"/>
            <a:ext cx="725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Ora spingiamo l’elettrone di una quantità infinitesima dx a destra, e facciamogli varcare la giunzione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9344" y="5754132"/>
            <a:ext cx="9248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 un lavoro infinitesimo, abbiamo guadagnato una quantità finita di energia. </a:t>
            </a:r>
            <a:r>
              <a:rPr lang="it-IT" sz="2400" b="1" dirty="0" smtClean="0">
                <a:solidFill>
                  <a:srgbClr val="FF0000"/>
                </a:solidFill>
              </a:rPr>
              <a:t>IMPOSSIBILE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10907" y="6215797"/>
            <a:ext cx="89221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/>
              <a:t>Per avere variazioni infinitesime di energia  per spostamenti infinitesimi</a:t>
            </a:r>
          </a:p>
          <a:p>
            <a:r>
              <a:rPr lang="it-IT" sz="2400" b="1" dirty="0" smtClean="0">
                <a:solidFill>
                  <a:srgbClr val="002060"/>
                </a:solidFill>
              </a:rPr>
              <a:t>Il livello del vuoto deve essere una funzione continua della posizione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6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46 L 0.03281 1.85939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6062" y="300251"/>
            <a:ext cx="71924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Abbiamo dunque DUE regole per costruire giunzioni all’equilibrio:</a:t>
            </a:r>
          </a:p>
          <a:p>
            <a:endParaRPr lang="it-IT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Il livello di Fermi E</a:t>
            </a:r>
            <a:r>
              <a:rPr lang="it-IT" baseline="-25000" dirty="0" smtClean="0"/>
              <a:t>F</a:t>
            </a:r>
            <a:r>
              <a:rPr lang="it-IT" dirty="0" smtClean="0"/>
              <a:t> deve essere costante attraverso tutti i sistemi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Il livello del vuoto E</a:t>
            </a:r>
            <a:r>
              <a:rPr lang="it-IT" baseline="-25000" dirty="0" smtClean="0"/>
              <a:t>0</a:t>
            </a:r>
            <a:r>
              <a:rPr lang="it-IT" dirty="0" smtClean="0"/>
              <a:t> deve essere una funzione continua della posizione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6062" y="2060811"/>
            <a:ext cx="58204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Ma possiamo aggiungerne altre due:</a:t>
            </a:r>
          </a:p>
          <a:p>
            <a:endParaRPr lang="it-IT" dirty="0"/>
          </a:p>
          <a:p>
            <a:pPr marL="342900" indent="-342900">
              <a:buFont typeface="+mj-lt"/>
              <a:buAutoNum type="arabicPeriod" startAt="3"/>
            </a:pPr>
            <a:r>
              <a:rPr lang="it-IT" dirty="0" smtClean="0"/>
              <a:t>La affinità elettronica è costante in un semiconduttore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it-IT" dirty="0" smtClean="0"/>
              <a:t>L’ampiezza del </a:t>
            </a:r>
            <a:r>
              <a:rPr lang="it-IT" dirty="0" err="1" smtClean="0"/>
              <a:t>bandgap</a:t>
            </a:r>
            <a:r>
              <a:rPr lang="it-IT" dirty="0" smtClean="0"/>
              <a:t> è costante in un semiconduttore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6062" y="3618930"/>
            <a:ext cx="881793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 poi  ancora due:</a:t>
            </a:r>
          </a:p>
          <a:p>
            <a:endParaRPr lang="it-IT" dirty="0"/>
          </a:p>
          <a:p>
            <a:pPr marL="342900" indent="-342900">
              <a:buFont typeface="+mj-lt"/>
              <a:buAutoNum type="arabicPeriod" startAt="5"/>
            </a:pPr>
            <a:r>
              <a:rPr lang="it-IT" dirty="0" smtClean="0"/>
              <a:t>Entro un conduttore, che è equipotenziale, il livello del vuoto è costante</a:t>
            </a:r>
          </a:p>
          <a:p>
            <a:r>
              <a:rPr lang="it-IT" sz="1400" dirty="0"/>
              <a:t>	</a:t>
            </a:r>
            <a:r>
              <a:rPr lang="it-IT" sz="1400" dirty="0" smtClean="0"/>
              <a:t>E questo ci ricorda che energia potenziale e potenziale elettrico sono proporzionali, e che il campo elettrico è il gradiente del potenziale.. Equipotenziale=stessa energia potenziale in tutto il conduttore.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it-IT" dirty="0" smtClean="0"/>
              <a:t>Entro un isolante, dove non ci sono cariche, il livello del vuoto è un segmento di retta</a:t>
            </a:r>
          </a:p>
          <a:p>
            <a:r>
              <a:rPr lang="it-IT" sz="1400" dirty="0" smtClean="0"/>
              <a:t>	Questo perché se NON ci sono cariche,  il campo elettrico o è nullo o è costante</a:t>
            </a:r>
            <a:endParaRPr lang="en-US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26062" y="5929531"/>
            <a:ext cx="378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Vediamo cosa implicano queste regole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921755" y="5465589"/>
            <a:ext cx="31935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smtClean="0"/>
              <a:t>Perché la derivata seconda del potenziale rispetto alla posizione è proporzionale alla carica (equazione di </a:t>
            </a:r>
            <a:r>
              <a:rPr lang="it-IT" sz="1400" i="1" dirty="0" err="1" smtClean="0"/>
              <a:t>Poisson</a:t>
            </a:r>
            <a:r>
              <a:rPr lang="it-IT" sz="1400" i="1" dirty="0" smtClean="0"/>
              <a:t>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9640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34370" y="136478"/>
            <a:ext cx="8434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Cominciamo con una   omo-</a:t>
            </a:r>
            <a:r>
              <a:rPr lang="it-IT" sz="2800" b="1" dirty="0" smtClean="0"/>
              <a:t>giunzione </a:t>
            </a:r>
            <a:r>
              <a:rPr lang="it-IT" sz="2800" b="1" dirty="0" err="1" smtClean="0"/>
              <a:t>pn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Si tratta di due regioni di un medesimo semiconduttore, </a:t>
            </a:r>
          </a:p>
          <a:p>
            <a:r>
              <a:rPr lang="it-IT" dirty="0" smtClean="0"/>
              <a:t>una con drogaggio p ed una con drogaggio n</a:t>
            </a:r>
            <a:endParaRPr lang="en-US" dirty="0"/>
          </a:p>
        </p:txBody>
      </p:sp>
      <p:grpSp>
        <p:nvGrpSpPr>
          <p:cNvPr id="38" name="Gruppo 37"/>
          <p:cNvGrpSpPr/>
          <p:nvPr/>
        </p:nvGrpSpPr>
        <p:grpSpPr>
          <a:xfrm>
            <a:off x="1214651" y="1978925"/>
            <a:ext cx="6619164" cy="632691"/>
            <a:chOff x="1214651" y="1978925"/>
            <a:chExt cx="6619164" cy="632691"/>
          </a:xfrm>
        </p:grpSpPr>
        <p:sp>
          <p:nvSpPr>
            <p:cNvPr id="31" name="Figura a mano libera 30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Connettore 1 32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>
              <a:stCxn id="31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/>
          <p:cNvGrpSpPr/>
          <p:nvPr/>
        </p:nvGrpSpPr>
        <p:grpSpPr>
          <a:xfrm>
            <a:off x="1214651" y="3112654"/>
            <a:ext cx="6619164" cy="632691"/>
            <a:chOff x="1214651" y="1978925"/>
            <a:chExt cx="6619164" cy="632691"/>
          </a:xfrm>
        </p:grpSpPr>
        <p:sp>
          <p:nvSpPr>
            <p:cNvPr id="40" name="Figura a mano libera 39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Connettore 1 40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>
              <a:stCxn id="40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po 42"/>
          <p:cNvGrpSpPr/>
          <p:nvPr/>
        </p:nvGrpSpPr>
        <p:grpSpPr>
          <a:xfrm>
            <a:off x="1214651" y="3739830"/>
            <a:ext cx="6619164" cy="632691"/>
            <a:chOff x="1214651" y="1978925"/>
            <a:chExt cx="6619164" cy="632691"/>
          </a:xfrm>
        </p:grpSpPr>
        <p:sp>
          <p:nvSpPr>
            <p:cNvPr id="44" name="Figura a mano libera 43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31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>
              <a:stCxn id="44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o 46"/>
          <p:cNvGrpSpPr/>
          <p:nvPr/>
        </p:nvGrpSpPr>
        <p:grpSpPr>
          <a:xfrm>
            <a:off x="1214651" y="4352738"/>
            <a:ext cx="6619164" cy="632691"/>
            <a:chOff x="1214651" y="1978925"/>
            <a:chExt cx="6619164" cy="632691"/>
          </a:xfrm>
        </p:grpSpPr>
        <p:sp>
          <p:nvSpPr>
            <p:cNvPr id="48" name="Figura a mano libera 47"/>
            <p:cNvSpPr/>
            <p:nvPr/>
          </p:nvSpPr>
          <p:spPr>
            <a:xfrm>
              <a:off x="3084394" y="1978925"/>
              <a:ext cx="2934269" cy="632691"/>
            </a:xfrm>
            <a:custGeom>
              <a:avLst/>
              <a:gdLst>
                <a:gd name="connsiteX0" fmla="*/ 0 w 2934269"/>
                <a:gd name="connsiteY0" fmla="*/ 0 h 632691"/>
                <a:gd name="connsiteX1" fmla="*/ 777922 w 2934269"/>
                <a:gd name="connsiteY1" fmla="*/ 136478 h 632691"/>
                <a:gd name="connsiteX2" fmla="*/ 1473958 w 2934269"/>
                <a:gd name="connsiteY2" fmla="*/ 477672 h 632691"/>
                <a:gd name="connsiteX3" fmla="*/ 2060812 w 2934269"/>
                <a:gd name="connsiteY3" fmla="*/ 614150 h 632691"/>
                <a:gd name="connsiteX4" fmla="*/ 2934269 w 2934269"/>
                <a:gd name="connsiteY4" fmla="*/ 627797 h 63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4269" h="632691">
                  <a:moveTo>
                    <a:pt x="0" y="0"/>
                  </a:moveTo>
                  <a:cubicBezTo>
                    <a:pt x="266131" y="28433"/>
                    <a:pt x="532262" y="56866"/>
                    <a:pt x="777922" y="136478"/>
                  </a:cubicBezTo>
                  <a:cubicBezTo>
                    <a:pt x="1023582" y="216090"/>
                    <a:pt x="1260143" y="398060"/>
                    <a:pt x="1473958" y="477672"/>
                  </a:cubicBezTo>
                  <a:cubicBezTo>
                    <a:pt x="1687773" y="557284"/>
                    <a:pt x="1817427" y="589129"/>
                    <a:pt x="2060812" y="614150"/>
                  </a:cubicBezTo>
                  <a:cubicBezTo>
                    <a:pt x="2304197" y="639171"/>
                    <a:pt x="2619233" y="633484"/>
                    <a:pt x="2934269" y="627797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Connettore 1 48"/>
            <p:cNvCxnSpPr/>
            <p:nvPr/>
          </p:nvCxnSpPr>
          <p:spPr>
            <a:xfrm>
              <a:off x="6018663" y="2611616"/>
              <a:ext cx="181515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>
              <a:stCxn id="48" idx="0"/>
            </p:cNvCxnSpPr>
            <p:nvPr/>
          </p:nvCxnSpPr>
          <p:spPr>
            <a:xfrm flipH="1">
              <a:off x="1214651" y="1978925"/>
              <a:ext cx="186974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ttangolo 52"/>
          <p:cNvSpPr/>
          <p:nvPr/>
        </p:nvSpPr>
        <p:spPr>
          <a:xfrm>
            <a:off x="3084394" y="1692322"/>
            <a:ext cx="2210937" cy="12282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ttangolo 53"/>
          <p:cNvSpPr/>
          <p:nvPr/>
        </p:nvSpPr>
        <p:spPr>
          <a:xfrm>
            <a:off x="3070746" y="2791480"/>
            <a:ext cx="2210937" cy="30634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asellaDiTesto 54"/>
          <p:cNvSpPr txBox="1"/>
          <p:nvPr/>
        </p:nvSpPr>
        <p:spPr>
          <a:xfrm>
            <a:off x="7905410" y="2422148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cxnSp>
        <p:nvCxnSpPr>
          <p:cNvPr id="52" name="Connettore 1 51"/>
          <p:cNvCxnSpPr/>
          <p:nvPr/>
        </p:nvCxnSpPr>
        <p:spPr>
          <a:xfrm>
            <a:off x="1214651" y="3944203"/>
            <a:ext cx="6619164" cy="27296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/>
          <p:cNvSpPr txBox="1"/>
          <p:nvPr/>
        </p:nvSpPr>
        <p:spPr>
          <a:xfrm>
            <a:off x="7905410" y="3506867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7899463" y="4742193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7906393" y="415059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7898698" y="3786833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830336" y="17799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830336" y="2864619"/>
            <a:ext cx="375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C</a:t>
            </a:r>
            <a:endParaRPr lang="en-US" baseline="-25000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824389" y="4099945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/>
              <a:t>V</a:t>
            </a:r>
            <a:endParaRPr lang="en-US" baseline="-25000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831319" y="3508347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r>
              <a:rPr lang="it-IT" baseline="-25000" dirty="0" smtClean="0"/>
              <a:t>i</a:t>
            </a:r>
            <a:endParaRPr lang="en-US" baseline="-25000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823624" y="3717801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E</a:t>
            </a:r>
            <a:r>
              <a:rPr lang="it-IT" b="1" baseline="-25000" dirty="0" smtClean="0"/>
              <a:t>F</a:t>
            </a:r>
            <a:endParaRPr lang="en-US" b="1" baseline="-25000" dirty="0"/>
          </a:p>
        </p:txBody>
      </p:sp>
      <p:cxnSp>
        <p:nvCxnSpPr>
          <p:cNvPr id="66" name="Connettore 1 65"/>
          <p:cNvCxnSpPr/>
          <p:nvPr/>
        </p:nvCxnSpPr>
        <p:spPr>
          <a:xfrm flipH="1">
            <a:off x="4176214" y="1596788"/>
            <a:ext cx="13648" cy="3388641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uppo 75"/>
          <p:cNvGrpSpPr/>
          <p:nvPr/>
        </p:nvGrpSpPr>
        <p:grpSpPr>
          <a:xfrm>
            <a:off x="1487606" y="1964566"/>
            <a:ext cx="431528" cy="1148088"/>
            <a:chOff x="1487606" y="1964566"/>
            <a:chExt cx="431528" cy="1148088"/>
          </a:xfrm>
        </p:grpSpPr>
        <p:cxnSp>
          <p:nvCxnSpPr>
            <p:cNvPr id="69" name="Connettore 2 68"/>
            <p:cNvCxnSpPr/>
            <p:nvPr/>
          </p:nvCxnSpPr>
          <p:spPr>
            <a:xfrm>
              <a:off x="1487606" y="1964566"/>
              <a:ext cx="0" cy="11480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CasellaDiTesto 69"/>
            <p:cNvSpPr txBox="1"/>
            <p:nvPr/>
          </p:nvSpPr>
          <p:spPr>
            <a:xfrm>
              <a:off x="1487606" y="2353944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</a:t>
              </a:r>
              <a:r>
                <a:rPr lang="it-IT" dirty="0" err="1" smtClean="0">
                  <a:latin typeface="Symbol" panose="05050102010706020507" pitchFamily="18" charset="2"/>
                </a:rPr>
                <a:t>c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77" name="Gruppo 76"/>
          <p:cNvGrpSpPr/>
          <p:nvPr/>
        </p:nvGrpSpPr>
        <p:grpSpPr>
          <a:xfrm>
            <a:off x="1476233" y="3077919"/>
            <a:ext cx="380385" cy="1274819"/>
            <a:chOff x="1476233" y="3077919"/>
            <a:chExt cx="380385" cy="1274819"/>
          </a:xfrm>
        </p:grpSpPr>
        <p:cxnSp>
          <p:nvCxnSpPr>
            <p:cNvPr id="71" name="Connettore 2 70"/>
            <p:cNvCxnSpPr/>
            <p:nvPr/>
          </p:nvCxnSpPr>
          <p:spPr>
            <a:xfrm>
              <a:off x="1476233" y="3077919"/>
              <a:ext cx="11373" cy="127481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asellaDiTesto 74"/>
            <p:cNvSpPr txBox="1"/>
            <p:nvPr/>
          </p:nvSpPr>
          <p:spPr>
            <a:xfrm>
              <a:off x="1487606" y="329110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E</a:t>
              </a:r>
              <a:r>
                <a:rPr lang="it-IT" baseline="-25000" dirty="0" err="1" smtClean="0"/>
                <a:t>g</a:t>
              </a:r>
              <a:endParaRPr lang="en-US" baseline="-25000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78" name="Gruppo 77"/>
          <p:cNvGrpSpPr/>
          <p:nvPr/>
        </p:nvGrpSpPr>
        <p:grpSpPr>
          <a:xfrm>
            <a:off x="6926239" y="3723650"/>
            <a:ext cx="380385" cy="1274819"/>
            <a:chOff x="1476233" y="3077919"/>
            <a:chExt cx="380385" cy="1274819"/>
          </a:xfrm>
        </p:grpSpPr>
        <p:cxnSp>
          <p:nvCxnSpPr>
            <p:cNvPr id="79" name="Connettore 2 78"/>
            <p:cNvCxnSpPr/>
            <p:nvPr/>
          </p:nvCxnSpPr>
          <p:spPr>
            <a:xfrm>
              <a:off x="1476233" y="3077919"/>
              <a:ext cx="11373" cy="127481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CasellaDiTesto 79"/>
            <p:cNvSpPr txBox="1"/>
            <p:nvPr/>
          </p:nvSpPr>
          <p:spPr>
            <a:xfrm>
              <a:off x="1487606" y="3291108"/>
              <a:ext cx="369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E</a:t>
              </a:r>
              <a:r>
                <a:rPr lang="it-IT" baseline="-25000" dirty="0" err="1" smtClean="0"/>
                <a:t>g</a:t>
              </a:r>
              <a:endParaRPr lang="en-US" baseline="-25000" dirty="0">
                <a:latin typeface="Symbol" panose="05050102010706020507" pitchFamily="18" charset="2"/>
              </a:endParaRPr>
            </a:p>
          </p:txBody>
        </p:sp>
      </p:grpSp>
      <p:grpSp>
        <p:nvGrpSpPr>
          <p:cNvPr id="81" name="Gruppo 80"/>
          <p:cNvGrpSpPr/>
          <p:nvPr/>
        </p:nvGrpSpPr>
        <p:grpSpPr>
          <a:xfrm>
            <a:off x="6937612" y="2583334"/>
            <a:ext cx="431528" cy="1148088"/>
            <a:chOff x="1487606" y="1964566"/>
            <a:chExt cx="431528" cy="1148088"/>
          </a:xfrm>
        </p:grpSpPr>
        <p:cxnSp>
          <p:nvCxnSpPr>
            <p:cNvPr id="82" name="Connettore 2 81"/>
            <p:cNvCxnSpPr/>
            <p:nvPr/>
          </p:nvCxnSpPr>
          <p:spPr>
            <a:xfrm>
              <a:off x="1487606" y="1964566"/>
              <a:ext cx="0" cy="11480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CasellaDiTesto 82"/>
            <p:cNvSpPr txBox="1"/>
            <p:nvPr/>
          </p:nvSpPr>
          <p:spPr>
            <a:xfrm>
              <a:off x="1487606" y="2353944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q</a:t>
              </a:r>
              <a:r>
                <a:rPr lang="it-IT" dirty="0" err="1" smtClean="0">
                  <a:latin typeface="Symbol" panose="05050102010706020507" pitchFamily="18" charset="2"/>
                </a:rPr>
                <a:t>c</a:t>
              </a:r>
              <a:endParaRPr lang="en-US" dirty="0">
                <a:latin typeface="Symbol" panose="05050102010706020507" pitchFamily="18" charset="2"/>
              </a:endParaRPr>
            </a:p>
          </p:txBody>
        </p:sp>
      </p:grpSp>
      <p:sp>
        <p:nvSpPr>
          <p:cNvPr id="84" name="CasellaDiTesto 83"/>
          <p:cNvSpPr txBox="1"/>
          <p:nvPr/>
        </p:nvSpPr>
        <p:spPr>
          <a:xfrm>
            <a:off x="823624" y="5500048"/>
            <a:ext cx="564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Raccordiamo innanzitutto il livello del vuoto con continuità</a:t>
            </a:r>
            <a:endParaRPr lang="en-US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857744" y="5854890"/>
            <a:ext cx="8245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Poi raccordiamo tutti gli altri livelli mantenendo costanti affinità elettronica e </a:t>
            </a:r>
            <a:r>
              <a:rPr lang="it-IT" dirty="0" err="1" smtClean="0"/>
              <a:t>bandgap</a:t>
            </a:r>
            <a:endParaRPr lang="en-US" dirty="0"/>
          </a:p>
        </p:txBody>
      </p:sp>
      <p:grpSp>
        <p:nvGrpSpPr>
          <p:cNvPr id="91" name="Gruppo 90"/>
          <p:cNvGrpSpPr/>
          <p:nvPr/>
        </p:nvGrpSpPr>
        <p:grpSpPr>
          <a:xfrm>
            <a:off x="2456597" y="136478"/>
            <a:ext cx="5781938" cy="1146412"/>
            <a:chOff x="2456597" y="136478"/>
            <a:chExt cx="5781938" cy="1146412"/>
          </a:xfrm>
        </p:grpSpPr>
        <p:sp>
          <p:nvSpPr>
            <p:cNvPr id="86" name="CasellaDiTesto 85"/>
            <p:cNvSpPr txBox="1"/>
            <p:nvPr/>
          </p:nvSpPr>
          <p:spPr>
            <a:xfrm>
              <a:off x="6466707" y="813586"/>
              <a:ext cx="1585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i="1" dirty="0" smtClean="0"/>
                <a:t>stesso </a:t>
              </a:r>
              <a:r>
                <a:rPr lang="it-IT" sz="1400" i="1" dirty="0" err="1" smtClean="0"/>
                <a:t>E</a:t>
              </a:r>
              <a:r>
                <a:rPr lang="it-IT" sz="1400" i="1" baseline="-25000" dirty="0" err="1" smtClean="0"/>
                <a:t>g</a:t>
              </a:r>
              <a:r>
                <a:rPr lang="it-IT" sz="1400" i="1" dirty="0" smtClean="0"/>
                <a:t>, stessa </a:t>
              </a:r>
              <a:r>
                <a:rPr lang="it-IT" sz="1400" i="1" dirty="0" err="1" smtClean="0"/>
                <a:t>q</a:t>
              </a:r>
              <a:r>
                <a:rPr lang="it-IT" sz="1400" i="1" dirty="0" err="1" smtClean="0">
                  <a:latin typeface="Symbol" panose="05050102010706020507" pitchFamily="18" charset="2"/>
                </a:rPr>
                <a:t>c</a:t>
              </a:r>
              <a:endParaRPr lang="en-US" sz="1400" i="1" dirty="0">
                <a:latin typeface="Symbol" panose="05050102010706020507" pitchFamily="18" charset="2"/>
              </a:endParaRPr>
            </a:p>
          </p:txBody>
        </p:sp>
        <p:grpSp>
          <p:nvGrpSpPr>
            <p:cNvPr id="90" name="Gruppo 89"/>
            <p:cNvGrpSpPr/>
            <p:nvPr/>
          </p:nvGrpSpPr>
          <p:grpSpPr>
            <a:xfrm>
              <a:off x="2456597" y="136478"/>
              <a:ext cx="5781938" cy="1146412"/>
              <a:chOff x="2456597" y="136478"/>
              <a:chExt cx="5781938" cy="1146412"/>
            </a:xfrm>
          </p:grpSpPr>
          <p:sp>
            <p:nvSpPr>
              <p:cNvPr id="87" name="Ovale 86"/>
              <p:cNvSpPr/>
              <p:nvPr/>
            </p:nvSpPr>
            <p:spPr>
              <a:xfrm>
                <a:off x="2456597" y="136478"/>
                <a:ext cx="614149" cy="573206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e 87"/>
              <p:cNvSpPr/>
              <p:nvPr/>
            </p:nvSpPr>
            <p:spPr>
              <a:xfrm>
                <a:off x="3031016" y="709684"/>
                <a:ext cx="1036017" cy="573206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e 88"/>
              <p:cNvSpPr/>
              <p:nvPr/>
            </p:nvSpPr>
            <p:spPr>
              <a:xfrm>
                <a:off x="6323463" y="680871"/>
                <a:ext cx="1915072" cy="573206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2" name="CasellaDiTesto 91"/>
          <p:cNvSpPr txBox="1"/>
          <p:nvPr/>
        </p:nvSpPr>
        <p:spPr>
          <a:xfrm>
            <a:off x="857744" y="6244272"/>
            <a:ext cx="5184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 qui inizia lo studio dettagliato di questa giunzione.</a:t>
            </a:r>
          </a:p>
          <a:p>
            <a:r>
              <a:rPr lang="it-IT" dirty="0" smtClean="0"/>
              <a:t>Prima però vediamo un po’ di altri casi.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8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84" grpId="0"/>
      <p:bldP spid="85" grpId="0"/>
      <p:bldP spid="9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1001</Words>
  <Application>Microsoft Office PowerPoint</Application>
  <PresentationFormat>Presentazione su schermo (4:3)</PresentationFormat>
  <Paragraphs>211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Tema di Office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61</cp:revision>
  <dcterms:created xsi:type="dcterms:W3CDTF">2020-04-02T18:35:52Z</dcterms:created>
  <dcterms:modified xsi:type="dcterms:W3CDTF">2020-04-06T07:28:14Z</dcterms:modified>
</cp:coreProperties>
</file>