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1" r:id="rId15"/>
    <p:sldId id="270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8" r:id="rId28"/>
    <p:sldId id="285" r:id="rId29"/>
    <p:sldId id="286" r:id="rId30"/>
    <p:sldId id="287" r:id="rId31"/>
    <p:sldId id="289" r:id="rId32"/>
    <p:sldId id="290" r:id="rId33"/>
    <p:sldId id="291" r:id="rId34"/>
    <p:sldId id="292" r:id="rId35"/>
    <p:sldId id="293" r:id="rId36"/>
    <p:sldId id="295" r:id="rId37"/>
    <p:sldId id="294" r:id="rId38"/>
    <p:sldId id="29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-1062" y="-498"/>
      </p:cViewPr>
      <p:guideLst>
        <p:guide orient="horz" pos="4146"/>
        <p:guide pos="31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2398-00E6-4DF2-9608-55CF17C9D88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880E-AA33-4EFD-9272-F36D99524B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6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2398-00E6-4DF2-9608-55CF17C9D88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880E-AA33-4EFD-9272-F36D99524B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9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2398-00E6-4DF2-9608-55CF17C9D88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880E-AA33-4EFD-9272-F36D99524B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5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2398-00E6-4DF2-9608-55CF17C9D88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880E-AA33-4EFD-9272-F36D99524B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2398-00E6-4DF2-9608-55CF17C9D88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880E-AA33-4EFD-9272-F36D99524B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3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2398-00E6-4DF2-9608-55CF17C9D88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880E-AA33-4EFD-9272-F36D99524B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3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2398-00E6-4DF2-9608-55CF17C9D88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880E-AA33-4EFD-9272-F36D99524B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2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2398-00E6-4DF2-9608-55CF17C9D88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880E-AA33-4EFD-9272-F36D99524B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5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2398-00E6-4DF2-9608-55CF17C9D88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880E-AA33-4EFD-9272-F36D99524B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5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2398-00E6-4DF2-9608-55CF17C9D88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880E-AA33-4EFD-9272-F36D99524B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3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2398-00E6-4DF2-9608-55CF17C9D88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880E-AA33-4EFD-9272-F36D99524B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4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F2398-00E6-4DF2-9608-55CF17C9D88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D880E-AA33-4EFD-9272-F36D99524B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6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7.wmf"/><Relationship Id="rId3" Type="http://schemas.openxmlformats.org/officeDocument/2006/relationships/image" Target="../media/image38.png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48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44.wmf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54.wmf"/><Relationship Id="rId3" Type="http://schemas.openxmlformats.org/officeDocument/2006/relationships/oleObject" Target="../embeddings/oleObject43.bin"/><Relationship Id="rId7" Type="http://schemas.openxmlformats.org/officeDocument/2006/relationships/image" Target="../media/image40.png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1.wmf"/><Relationship Id="rId11" Type="http://schemas.openxmlformats.org/officeDocument/2006/relationships/image" Target="../media/image53.wmf"/><Relationship Id="rId5" Type="http://schemas.openxmlformats.org/officeDocument/2006/relationships/oleObject" Target="../embeddings/oleObject44.bin"/><Relationship Id="rId10" Type="http://schemas.openxmlformats.org/officeDocument/2006/relationships/oleObject" Target="../embeddings/oleObject46.bin"/><Relationship Id="rId4" Type="http://schemas.openxmlformats.org/officeDocument/2006/relationships/image" Target="../media/image50.wmf"/><Relationship Id="rId9" Type="http://schemas.openxmlformats.org/officeDocument/2006/relationships/image" Target="../media/image5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6.png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5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57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microsoft.com/office/2007/relationships/hdphoto" Target="../media/hdphoto1.wdp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81.wmf"/><Relationship Id="rId4" Type="http://schemas.openxmlformats.org/officeDocument/2006/relationships/oleObject" Target="../embeddings/oleObject59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8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87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6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89.wmf"/><Relationship Id="rId4" Type="http://schemas.openxmlformats.org/officeDocument/2006/relationships/oleObject" Target="../embeddings/oleObject6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08552" y="1836245"/>
            <a:ext cx="69268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600" b="1" dirty="0" smtClean="0"/>
              <a:t>Giunzione </a:t>
            </a:r>
            <a:r>
              <a:rPr lang="it-IT" sz="9600" b="1" dirty="0" err="1" smtClean="0"/>
              <a:t>pn</a:t>
            </a:r>
            <a:endParaRPr lang="en-US" sz="96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531152" y="3576368"/>
            <a:ext cx="408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Non-idealità e Caratteristiche dinamiche </a:t>
            </a:r>
            <a:endParaRPr lang="en-US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459097" y="4698124"/>
            <a:ext cx="6744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Effetti di generazione e ricombinazione (finale §3.4)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Fenomeni di rottura della giunzione  (§ 3.6)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Immagazzinamento di carica e comportamento in transitorio (§3.5)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6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598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Effetti di generazione e ricombinazione</a:t>
            </a:r>
            <a:endParaRPr lang="en-US" sz="28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959456" y="528555"/>
            <a:ext cx="2475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2) Polarizzazione diretta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276655" y="4361454"/>
            <a:ext cx="1885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Fattore di idealità.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52842" y="996672"/>
            <a:ext cx="8438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E’ consuetudine scrivere una forma della equazione di </a:t>
            </a:r>
            <a:r>
              <a:rPr lang="it-IT" dirty="0" err="1" smtClean="0"/>
              <a:t>Shockley</a:t>
            </a:r>
            <a:r>
              <a:rPr lang="it-IT" dirty="0" smtClean="0"/>
              <a:t>  che tenga conto degli effetti misti delle correnti di diffusione (ideali) e di ricombinazione.</a:t>
            </a:r>
          </a:p>
          <a:p>
            <a:endParaRPr lang="it-IT" dirty="0"/>
          </a:p>
          <a:p>
            <a:r>
              <a:rPr lang="it-IT" dirty="0" smtClean="0"/>
              <a:t>Queste si distinguono per un diverso denominatore della esponenziale.</a:t>
            </a:r>
            <a:endParaRPr lang="en-US" dirty="0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407171"/>
              </p:ext>
            </p:extLst>
          </p:nvPr>
        </p:nvGraphicFramePr>
        <p:xfrm>
          <a:off x="2727615" y="2297113"/>
          <a:ext cx="3257550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7" name="Equazione" r:id="rId3" imgW="1206360" imgH="419040" progId="Equation.3">
                  <p:embed/>
                </p:oleObj>
              </mc:Choice>
              <mc:Fallback>
                <p:oleObj name="Equazione" r:id="rId3" imgW="120636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7615" y="2297113"/>
                        <a:ext cx="3257550" cy="1131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394705"/>
              </p:ext>
            </p:extLst>
          </p:nvPr>
        </p:nvGraphicFramePr>
        <p:xfrm>
          <a:off x="3920331" y="3758891"/>
          <a:ext cx="130333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8" name="Equazione" r:id="rId5" imgW="482400" imgH="177480" progId="Equation.3">
                  <p:embed/>
                </p:oleObj>
              </mc:Choice>
              <mc:Fallback>
                <p:oleObj name="Equazione" r:id="rId5" imgW="482400" imgH="177480" progId="Equation.3">
                  <p:embed/>
                  <p:pic>
                    <p:nvPicPr>
                      <p:cNvPr id="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0331" y="3758891"/>
                        <a:ext cx="1303338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425669" y="5139559"/>
            <a:ext cx="8292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realtà, la questione di un fattore di idealità non unitario è assai più complessa, e non ancora completamente chiarita.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99242" y="924911"/>
            <a:ext cx="4017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corrente ideale e temperatura</a:t>
            </a:r>
            <a:endParaRPr lang="en-US" sz="2400" b="1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037330"/>
              </p:ext>
            </p:extLst>
          </p:nvPr>
        </p:nvGraphicFramePr>
        <p:xfrm>
          <a:off x="3557713" y="1709402"/>
          <a:ext cx="2427452" cy="1213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3" name="Equazione" r:id="rId3" imgW="914400" imgH="457200" progId="Equation.3">
                  <p:embed/>
                </p:oleObj>
              </mc:Choice>
              <mc:Fallback>
                <p:oleObj name="Equazione" r:id="rId3" imgW="914400" imgH="457200" progId="Equation.3">
                  <p:embed/>
                  <p:pic>
                    <p:nvPicPr>
                      <p:cNvPr id="0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713" y="1709402"/>
                        <a:ext cx="2427452" cy="1213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987457"/>
              </p:ext>
            </p:extLst>
          </p:nvPr>
        </p:nvGraphicFramePr>
        <p:xfrm>
          <a:off x="6253655" y="1819760"/>
          <a:ext cx="2874579" cy="958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4" name="Equazione" r:id="rId5" imgW="1257120" imgH="419040" progId="Equation.3">
                  <p:embed/>
                </p:oleObj>
              </mc:Choice>
              <mc:Fallback>
                <p:oleObj name="Equazione" r:id="rId5" imgW="1257120" imgH="419040" progId="Equation.3">
                  <p:embed/>
                  <p:pic>
                    <p:nvPicPr>
                      <p:cNvPr id="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655" y="1819760"/>
                        <a:ext cx="2874579" cy="9586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499242" y="1450428"/>
            <a:ext cx="382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calcoliamolo per una giunzione brusca</a:t>
            </a:r>
            <a:endParaRPr lang="en-US" dirty="0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906372"/>
              </p:ext>
            </p:extLst>
          </p:nvPr>
        </p:nvGraphicFramePr>
        <p:xfrm>
          <a:off x="91292" y="1819760"/>
          <a:ext cx="3121025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5" name="Equazione" r:id="rId7" imgW="1155600" imgH="419040" progId="Equation.3">
                  <p:embed/>
                </p:oleObj>
              </mc:Choice>
              <mc:Fallback>
                <p:oleObj name="Equazione" r:id="rId7" imgW="1155600" imgH="419040" progId="Equation.3">
                  <p:embed/>
                  <p:pic>
                    <p:nvPicPr>
                      <p:cNvPr id="0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92" y="1819760"/>
                        <a:ext cx="3121025" cy="113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946631"/>
              </p:ext>
            </p:extLst>
          </p:nvPr>
        </p:nvGraphicFramePr>
        <p:xfrm>
          <a:off x="1490115" y="3775595"/>
          <a:ext cx="4989513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6" name="Equazione" r:id="rId9" imgW="1879560" imgH="457200" progId="Equation.3">
                  <p:embed/>
                </p:oleObj>
              </mc:Choice>
              <mc:Fallback>
                <p:oleObj name="Equazione" r:id="rId9" imgW="1879560" imgH="457200" progId="Equation.3">
                  <p:embed/>
                  <p:pic>
                    <p:nvPicPr>
                      <p:cNvPr id="0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115" y="3775595"/>
                        <a:ext cx="4989513" cy="121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uppo 19"/>
          <p:cNvGrpSpPr/>
          <p:nvPr/>
        </p:nvGrpSpPr>
        <p:grpSpPr>
          <a:xfrm>
            <a:off x="1364678" y="4939450"/>
            <a:ext cx="2604205" cy="1362561"/>
            <a:chOff x="1364678" y="4939450"/>
            <a:chExt cx="2604205" cy="1362561"/>
          </a:xfrm>
        </p:grpSpPr>
        <p:cxnSp>
          <p:nvCxnSpPr>
            <p:cNvPr id="11" name="Connettore 2 10"/>
            <p:cNvCxnSpPr>
              <a:endCxn id="13" idx="1"/>
            </p:cNvCxnSpPr>
            <p:nvPr/>
          </p:nvCxnSpPr>
          <p:spPr>
            <a:xfrm flipV="1">
              <a:off x="2494619" y="5160168"/>
              <a:ext cx="579477" cy="7725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1"/>
            <p:cNvSpPr txBox="1"/>
            <p:nvPr/>
          </p:nvSpPr>
          <p:spPr>
            <a:xfrm>
              <a:off x="1364678" y="5932679"/>
              <a:ext cx="2449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Dipendenza debole da T</a:t>
              </a:r>
              <a:endParaRPr lang="en-US" dirty="0"/>
            </a:p>
          </p:txBody>
        </p:sp>
        <p:sp>
          <p:nvSpPr>
            <p:cNvPr id="13" name="Parentesi graffa aperta 12"/>
            <p:cNvSpPr/>
            <p:nvPr/>
          </p:nvSpPr>
          <p:spPr>
            <a:xfrm rot="16200000" flipV="1">
              <a:off x="2963737" y="4155022"/>
              <a:ext cx="220717" cy="178957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4906743" y="2945113"/>
            <a:ext cx="3048399" cy="922283"/>
            <a:chOff x="4906743" y="2945113"/>
            <a:chExt cx="3048399" cy="922283"/>
          </a:xfrm>
        </p:grpSpPr>
        <p:cxnSp>
          <p:nvCxnSpPr>
            <p:cNvPr id="16" name="Connettore 2 15"/>
            <p:cNvCxnSpPr/>
            <p:nvPr/>
          </p:nvCxnSpPr>
          <p:spPr>
            <a:xfrm flipH="1">
              <a:off x="5947268" y="3331368"/>
              <a:ext cx="551793" cy="5360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sellaDiTesto 16"/>
            <p:cNvSpPr txBox="1"/>
            <p:nvPr/>
          </p:nvSpPr>
          <p:spPr>
            <a:xfrm>
              <a:off x="4906743" y="2945113"/>
              <a:ext cx="3048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Caduta interna. Sempre </a:t>
              </a:r>
              <a:r>
                <a:rPr lang="it-IT" dirty="0" err="1" smtClean="0"/>
                <a:t>qV</a:t>
              </a:r>
              <a:r>
                <a:rPr lang="it-IT" dirty="0" smtClean="0"/>
                <a:t>&lt;</a:t>
              </a:r>
              <a:r>
                <a:rPr lang="it-IT" dirty="0" err="1" smtClean="0"/>
                <a:t>E</a:t>
              </a:r>
              <a:r>
                <a:rPr lang="it-IT" baseline="-25000" dirty="0" err="1" smtClean="0"/>
                <a:t>g</a:t>
              </a:r>
              <a:endParaRPr lang="en-US" baseline="-25000" dirty="0"/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0" y="0"/>
            <a:ext cx="598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Effetti di generazione e ricombinazione</a:t>
            </a:r>
            <a:endParaRPr lang="en-US" sz="28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996279" y="5365119"/>
            <a:ext cx="272568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La corrente aumenta con 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408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6842" y="523220"/>
            <a:ext cx="5665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Rapporti</a:t>
            </a:r>
            <a:r>
              <a:rPr lang="it-IT" b="1" dirty="0" smtClean="0"/>
              <a:t> tra correnti ideali e non-ideali, e temperatura</a:t>
            </a:r>
            <a:endParaRPr lang="en-US" b="1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998921"/>
              </p:ext>
            </p:extLst>
          </p:nvPr>
        </p:nvGraphicFramePr>
        <p:xfrm>
          <a:off x="158750" y="1422400"/>
          <a:ext cx="2554288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8" name="Equazione" r:id="rId3" imgW="1091880" imgH="799920" progId="Equation.3">
                  <p:embed/>
                </p:oleObj>
              </mc:Choice>
              <mc:Fallback>
                <p:oleObj name="Equazione" r:id="rId3" imgW="1091880" imgH="79992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1422400"/>
                        <a:ext cx="2554288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91627"/>
              </p:ext>
            </p:extLst>
          </p:nvPr>
        </p:nvGraphicFramePr>
        <p:xfrm>
          <a:off x="5731329" y="1496849"/>
          <a:ext cx="1827212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9" name="Equazione" r:id="rId5" imgW="838080" imgH="622080" progId="Equation.3">
                  <p:embed/>
                </p:oleObj>
              </mc:Choice>
              <mc:Fallback>
                <p:oleObj name="Equazione" r:id="rId5" imgW="838080" imgH="622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31329" y="1496849"/>
                        <a:ext cx="1827212" cy="135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466231"/>
              </p:ext>
            </p:extLst>
          </p:nvPr>
        </p:nvGraphicFramePr>
        <p:xfrm>
          <a:off x="3286181" y="1860331"/>
          <a:ext cx="1955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0" name="Equazione" r:id="rId7" imgW="914400" imgH="457200" progId="Equation.3">
                  <p:embed/>
                </p:oleObj>
              </mc:Choice>
              <mc:Fallback>
                <p:oleObj name="Equazione" r:id="rId7" imgW="914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86181" y="1860331"/>
                        <a:ext cx="1955800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1292772" y="1261241"/>
            <a:ext cx="809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diretta</a:t>
            </a:r>
            <a:endParaRPr lang="en-US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427076" y="1228975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inversa</a:t>
            </a:r>
            <a:endParaRPr lang="en-US" i="1" dirty="0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766129"/>
              </p:ext>
            </p:extLst>
          </p:nvPr>
        </p:nvGraphicFramePr>
        <p:xfrm>
          <a:off x="346842" y="3429000"/>
          <a:ext cx="8080375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1" name="Equazione" r:id="rId9" imgW="3454200" imgH="457200" progId="Equation.3">
                  <p:embed/>
                </p:oleObj>
              </mc:Choice>
              <mc:Fallback>
                <p:oleObj name="Equazione" r:id="rId9" imgW="3454200" imgH="457200" progId="Equation.3">
                  <p:embed/>
                  <p:pic>
                    <p:nvPicPr>
                      <p:cNvPr id="0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42" y="3429000"/>
                        <a:ext cx="8080375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0" y="0"/>
            <a:ext cx="598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Effetti di generazione e ricombinazione</a:t>
            </a:r>
            <a:endParaRPr lang="en-US" sz="2800" b="1" dirty="0"/>
          </a:p>
        </p:txBody>
      </p:sp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554536"/>
              </p:ext>
            </p:extLst>
          </p:nvPr>
        </p:nvGraphicFramePr>
        <p:xfrm>
          <a:off x="1697338" y="4748103"/>
          <a:ext cx="6029325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2" name="Equazione" r:id="rId11" imgW="2577960" imgH="457200" progId="Equation.3">
                  <p:embed/>
                </p:oleObj>
              </mc:Choice>
              <mc:Fallback>
                <p:oleObj name="Equazione" r:id="rId11" imgW="2577960" imgH="457200" progId="Equation.3">
                  <p:embed/>
                  <p:pic>
                    <p:nvPicPr>
                      <p:cNvPr id="0" name="Ogget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338" y="4748103"/>
                        <a:ext cx="6029325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136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9" name="Picture 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" t="18734" r="44305" b="12393"/>
          <a:stretch/>
        </p:blipFill>
        <p:spPr bwMode="auto">
          <a:xfrm>
            <a:off x="2576946" y="3553406"/>
            <a:ext cx="4570560" cy="330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292772" y="1261241"/>
            <a:ext cx="809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diretta</a:t>
            </a:r>
            <a:endParaRPr lang="en-US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427076" y="1228975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inversa</a:t>
            </a:r>
            <a:endParaRPr lang="en-US" i="1" dirty="0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874610"/>
              </p:ext>
            </p:extLst>
          </p:nvPr>
        </p:nvGraphicFramePr>
        <p:xfrm>
          <a:off x="0" y="1445907"/>
          <a:ext cx="3535362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0" name="Equazione" r:id="rId4" imgW="1511280" imgH="444240" progId="Equation.3">
                  <p:embed/>
                </p:oleObj>
              </mc:Choice>
              <mc:Fallback>
                <p:oleObj name="Equazione" r:id="rId4" imgW="1511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45907"/>
                        <a:ext cx="3535362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0" y="0"/>
            <a:ext cx="598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Effetti di generazione e ricombinazione</a:t>
            </a:r>
            <a:endParaRPr lang="en-US" sz="2800" b="1" dirty="0"/>
          </a:p>
        </p:txBody>
      </p:sp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409764"/>
              </p:ext>
            </p:extLst>
          </p:nvPr>
        </p:nvGraphicFramePr>
        <p:xfrm>
          <a:off x="5985165" y="2752106"/>
          <a:ext cx="291147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1" name="Equazione" r:id="rId6" imgW="1244520" imgH="419040" progId="Equation.3">
                  <p:embed/>
                </p:oleObj>
              </mc:Choice>
              <mc:Fallback>
                <p:oleObj name="Equazione" r:id="rId6" imgW="1244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5165" y="2752106"/>
                        <a:ext cx="2911475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882842"/>
              </p:ext>
            </p:extLst>
          </p:nvPr>
        </p:nvGraphicFramePr>
        <p:xfrm>
          <a:off x="3786340" y="1989679"/>
          <a:ext cx="1944989" cy="679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2" name="Equazione" r:id="rId8" imgW="1015920" imgH="355320" progId="Equation.3">
                  <p:embed/>
                </p:oleObj>
              </mc:Choice>
              <mc:Fallback>
                <p:oleObj name="Equazione" r:id="rId8" imgW="1015920" imgH="355320" progId="Equation.3">
                  <p:embed/>
                  <p:pic>
                    <p:nvPicPr>
                      <p:cNvPr id="0" name="Ogget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340" y="1989679"/>
                        <a:ext cx="1944989" cy="679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730993"/>
              </p:ext>
            </p:extLst>
          </p:nvPr>
        </p:nvGraphicFramePr>
        <p:xfrm>
          <a:off x="0" y="2770394"/>
          <a:ext cx="362426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3" name="Equazione" r:id="rId10" imgW="1549080" imgH="419040" progId="Equation.3">
                  <p:embed/>
                </p:oleObj>
              </mc:Choice>
              <mc:Fallback>
                <p:oleObj name="Equazione" r:id="rId10" imgW="1549080" imgH="419040" progId="Equation.3">
                  <p:embed/>
                  <p:pic>
                    <p:nvPicPr>
                      <p:cNvPr id="0" name="Ogget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70394"/>
                        <a:ext cx="3624263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408204"/>
              </p:ext>
            </p:extLst>
          </p:nvPr>
        </p:nvGraphicFramePr>
        <p:xfrm>
          <a:off x="6381750" y="1445907"/>
          <a:ext cx="276225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4" name="Equazione" r:id="rId12" imgW="1180800" imgH="406080" progId="Equation.3">
                  <p:embed/>
                </p:oleObj>
              </mc:Choice>
              <mc:Fallback>
                <p:oleObj name="Equazione" r:id="rId12" imgW="1180800" imgH="406080" progId="Equation.3">
                  <p:embed/>
                  <p:pic>
                    <p:nvPicPr>
                      <p:cNvPr id="0" name="Oggetto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1445907"/>
                        <a:ext cx="276225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7147506" y="4655127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Fig.2.18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46842" y="3736428"/>
            <a:ext cx="16250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Aumenta con T</a:t>
            </a:r>
            <a:endParaRPr lang="en-US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147506" y="3762704"/>
            <a:ext cx="16250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Aumenta con T</a:t>
            </a:r>
            <a:endParaRPr lang="en-US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95805" y="4655126"/>
            <a:ext cx="236361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Al crescere di T diventa dominante la corrente ideale di diffusione</a:t>
            </a:r>
            <a:endParaRPr lang="en-US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46842" y="523220"/>
            <a:ext cx="5665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Rapporti</a:t>
            </a:r>
            <a:r>
              <a:rPr lang="it-IT" b="1" dirty="0" smtClean="0"/>
              <a:t> tra correnti ideali e non-ideali, e temperatura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63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9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99066" y="3105834"/>
            <a:ext cx="714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/>
              <a:t>Fenomeno di rottura della giunzione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8329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igura a mano libera 27"/>
          <p:cNvSpPr/>
          <p:nvPr/>
        </p:nvSpPr>
        <p:spPr>
          <a:xfrm flipH="1" flipV="1">
            <a:off x="1794195" y="-5235"/>
            <a:ext cx="7409794" cy="4524704"/>
          </a:xfrm>
          <a:custGeom>
            <a:avLst/>
            <a:gdLst>
              <a:gd name="connsiteX0" fmla="*/ 15765 w 7520152"/>
              <a:gd name="connsiteY0" fmla="*/ 0 h 4162097"/>
              <a:gd name="connsiteX1" fmla="*/ 2128345 w 7520152"/>
              <a:gd name="connsiteY1" fmla="*/ 0 h 4162097"/>
              <a:gd name="connsiteX2" fmla="*/ 2617076 w 7520152"/>
              <a:gd name="connsiteY2" fmla="*/ 283779 h 4162097"/>
              <a:gd name="connsiteX3" fmla="*/ 3090041 w 7520152"/>
              <a:gd name="connsiteY3" fmla="*/ 788276 h 4162097"/>
              <a:gd name="connsiteX4" fmla="*/ 3436883 w 7520152"/>
              <a:gd name="connsiteY4" fmla="*/ 1623848 h 4162097"/>
              <a:gd name="connsiteX5" fmla="*/ 3783724 w 7520152"/>
              <a:gd name="connsiteY5" fmla="*/ 2459421 h 4162097"/>
              <a:gd name="connsiteX6" fmla="*/ 4288221 w 7520152"/>
              <a:gd name="connsiteY6" fmla="*/ 3090041 h 4162097"/>
              <a:gd name="connsiteX7" fmla="*/ 4729655 w 7520152"/>
              <a:gd name="connsiteY7" fmla="*/ 3279228 h 4162097"/>
              <a:gd name="connsiteX8" fmla="*/ 5612524 w 7520152"/>
              <a:gd name="connsiteY8" fmla="*/ 3279228 h 4162097"/>
              <a:gd name="connsiteX9" fmla="*/ 7504386 w 7520152"/>
              <a:gd name="connsiteY9" fmla="*/ 3279228 h 4162097"/>
              <a:gd name="connsiteX10" fmla="*/ 7520152 w 7520152"/>
              <a:gd name="connsiteY10" fmla="*/ 4162097 h 4162097"/>
              <a:gd name="connsiteX11" fmla="*/ 0 w 7520152"/>
              <a:gd name="connsiteY11" fmla="*/ 4146331 h 4162097"/>
              <a:gd name="connsiteX12" fmla="*/ 15765 w 7520152"/>
              <a:gd name="connsiteY12" fmla="*/ 0 h 4162097"/>
              <a:gd name="connsiteX0" fmla="*/ 15765 w 7520152"/>
              <a:gd name="connsiteY0" fmla="*/ 0 h 4162097"/>
              <a:gd name="connsiteX1" fmla="*/ 2128345 w 7520152"/>
              <a:gd name="connsiteY1" fmla="*/ 0 h 4162097"/>
              <a:gd name="connsiteX2" fmla="*/ 2617076 w 7520152"/>
              <a:gd name="connsiteY2" fmla="*/ 283779 h 4162097"/>
              <a:gd name="connsiteX3" fmla="*/ 3090041 w 7520152"/>
              <a:gd name="connsiteY3" fmla="*/ 788276 h 4162097"/>
              <a:gd name="connsiteX4" fmla="*/ 3436883 w 7520152"/>
              <a:gd name="connsiteY4" fmla="*/ 1623848 h 4162097"/>
              <a:gd name="connsiteX5" fmla="*/ 3783724 w 7520152"/>
              <a:gd name="connsiteY5" fmla="*/ 2459421 h 4162097"/>
              <a:gd name="connsiteX6" fmla="*/ 4288221 w 7520152"/>
              <a:gd name="connsiteY6" fmla="*/ 3090041 h 4162097"/>
              <a:gd name="connsiteX7" fmla="*/ 4729655 w 7520152"/>
              <a:gd name="connsiteY7" fmla="*/ 3279228 h 4162097"/>
              <a:gd name="connsiteX8" fmla="*/ 5612524 w 7520152"/>
              <a:gd name="connsiteY8" fmla="*/ 3279228 h 4162097"/>
              <a:gd name="connsiteX9" fmla="*/ 6826469 w 7520152"/>
              <a:gd name="connsiteY9" fmla="*/ 3247697 h 4162097"/>
              <a:gd name="connsiteX10" fmla="*/ 7520152 w 7520152"/>
              <a:gd name="connsiteY10" fmla="*/ 4162097 h 4162097"/>
              <a:gd name="connsiteX11" fmla="*/ 0 w 7520152"/>
              <a:gd name="connsiteY11" fmla="*/ 4146331 h 4162097"/>
              <a:gd name="connsiteX12" fmla="*/ 15765 w 7520152"/>
              <a:gd name="connsiteY12" fmla="*/ 0 h 4162097"/>
              <a:gd name="connsiteX0" fmla="*/ 15765 w 6826469"/>
              <a:gd name="connsiteY0" fmla="*/ 0 h 4162097"/>
              <a:gd name="connsiteX1" fmla="*/ 2128345 w 6826469"/>
              <a:gd name="connsiteY1" fmla="*/ 0 h 4162097"/>
              <a:gd name="connsiteX2" fmla="*/ 2617076 w 6826469"/>
              <a:gd name="connsiteY2" fmla="*/ 283779 h 4162097"/>
              <a:gd name="connsiteX3" fmla="*/ 3090041 w 6826469"/>
              <a:gd name="connsiteY3" fmla="*/ 788276 h 4162097"/>
              <a:gd name="connsiteX4" fmla="*/ 3436883 w 6826469"/>
              <a:gd name="connsiteY4" fmla="*/ 1623848 h 4162097"/>
              <a:gd name="connsiteX5" fmla="*/ 3783724 w 6826469"/>
              <a:gd name="connsiteY5" fmla="*/ 2459421 h 4162097"/>
              <a:gd name="connsiteX6" fmla="*/ 4288221 w 6826469"/>
              <a:gd name="connsiteY6" fmla="*/ 3090041 h 4162097"/>
              <a:gd name="connsiteX7" fmla="*/ 4729655 w 6826469"/>
              <a:gd name="connsiteY7" fmla="*/ 3279228 h 4162097"/>
              <a:gd name="connsiteX8" fmla="*/ 5612524 w 6826469"/>
              <a:gd name="connsiteY8" fmla="*/ 3279228 h 4162097"/>
              <a:gd name="connsiteX9" fmla="*/ 6826469 w 6826469"/>
              <a:gd name="connsiteY9" fmla="*/ 3247697 h 4162097"/>
              <a:gd name="connsiteX10" fmla="*/ 6779172 w 6826469"/>
              <a:gd name="connsiteY10" fmla="*/ 4162097 h 4162097"/>
              <a:gd name="connsiteX11" fmla="*/ 0 w 6826469"/>
              <a:gd name="connsiteY11" fmla="*/ 4146331 h 4162097"/>
              <a:gd name="connsiteX12" fmla="*/ 15765 w 6826469"/>
              <a:gd name="connsiteY12" fmla="*/ 0 h 4162097"/>
              <a:gd name="connsiteX0" fmla="*/ 0 w 7409794"/>
              <a:gd name="connsiteY0" fmla="*/ 0 h 4162097"/>
              <a:gd name="connsiteX1" fmla="*/ 2711670 w 7409794"/>
              <a:gd name="connsiteY1" fmla="*/ 0 h 4162097"/>
              <a:gd name="connsiteX2" fmla="*/ 3200401 w 7409794"/>
              <a:gd name="connsiteY2" fmla="*/ 283779 h 4162097"/>
              <a:gd name="connsiteX3" fmla="*/ 3673366 w 7409794"/>
              <a:gd name="connsiteY3" fmla="*/ 788276 h 4162097"/>
              <a:gd name="connsiteX4" fmla="*/ 4020208 w 7409794"/>
              <a:gd name="connsiteY4" fmla="*/ 1623848 h 4162097"/>
              <a:gd name="connsiteX5" fmla="*/ 4367049 w 7409794"/>
              <a:gd name="connsiteY5" fmla="*/ 2459421 h 4162097"/>
              <a:gd name="connsiteX6" fmla="*/ 4871546 w 7409794"/>
              <a:gd name="connsiteY6" fmla="*/ 3090041 h 4162097"/>
              <a:gd name="connsiteX7" fmla="*/ 5312980 w 7409794"/>
              <a:gd name="connsiteY7" fmla="*/ 3279228 h 4162097"/>
              <a:gd name="connsiteX8" fmla="*/ 6195849 w 7409794"/>
              <a:gd name="connsiteY8" fmla="*/ 3279228 h 4162097"/>
              <a:gd name="connsiteX9" fmla="*/ 7409794 w 7409794"/>
              <a:gd name="connsiteY9" fmla="*/ 3247697 h 4162097"/>
              <a:gd name="connsiteX10" fmla="*/ 7362497 w 7409794"/>
              <a:gd name="connsiteY10" fmla="*/ 4162097 h 4162097"/>
              <a:gd name="connsiteX11" fmla="*/ 583325 w 7409794"/>
              <a:gd name="connsiteY11" fmla="*/ 4146331 h 4162097"/>
              <a:gd name="connsiteX12" fmla="*/ 0 w 7409794"/>
              <a:gd name="connsiteY12" fmla="*/ 0 h 4162097"/>
              <a:gd name="connsiteX0" fmla="*/ 0 w 7409794"/>
              <a:gd name="connsiteY0" fmla="*/ 0 h 4524703"/>
              <a:gd name="connsiteX1" fmla="*/ 2711670 w 7409794"/>
              <a:gd name="connsiteY1" fmla="*/ 0 h 4524703"/>
              <a:gd name="connsiteX2" fmla="*/ 3200401 w 7409794"/>
              <a:gd name="connsiteY2" fmla="*/ 283779 h 4524703"/>
              <a:gd name="connsiteX3" fmla="*/ 3673366 w 7409794"/>
              <a:gd name="connsiteY3" fmla="*/ 788276 h 4524703"/>
              <a:gd name="connsiteX4" fmla="*/ 4020208 w 7409794"/>
              <a:gd name="connsiteY4" fmla="*/ 1623848 h 4524703"/>
              <a:gd name="connsiteX5" fmla="*/ 4367049 w 7409794"/>
              <a:gd name="connsiteY5" fmla="*/ 2459421 h 4524703"/>
              <a:gd name="connsiteX6" fmla="*/ 4871546 w 7409794"/>
              <a:gd name="connsiteY6" fmla="*/ 3090041 h 4524703"/>
              <a:gd name="connsiteX7" fmla="*/ 5312980 w 7409794"/>
              <a:gd name="connsiteY7" fmla="*/ 3279228 h 4524703"/>
              <a:gd name="connsiteX8" fmla="*/ 6195849 w 7409794"/>
              <a:gd name="connsiteY8" fmla="*/ 3279228 h 4524703"/>
              <a:gd name="connsiteX9" fmla="*/ 7409794 w 7409794"/>
              <a:gd name="connsiteY9" fmla="*/ 3247697 h 4524703"/>
              <a:gd name="connsiteX10" fmla="*/ 7362497 w 7409794"/>
              <a:gd name="connsiteY10" fmla="*/ 4162097 h 4524703"/>
              <a:gd name="connsiteX11" fmla="*/ 31532 w 7409794"/>
              <a:gd name="connsiteY11" fmla="*/ 4524703 h 4524703"/>
              <a:gd name="connsiteX12" fmla="*/ 0 w 7409794"/>
              <a:gd name="connsiteY12" fmla="*/ 0 h 4524703"/>
              <a:gd name="connsiteX0" fmla="*/ 0 w 7409794"/>
              <a:gd name="connsiteY0" fmla="*/ 0 h 4524704"/>
              <a:gd name="connsiteX1" fmla="*/ 2711670 w 7409794"/>
              <a:gd name="connsiteY1" fmla="*/ 0 h 4524704"/>
              <a:gd name="connsiteX2" fmla="*/ 3200401 w 7409794"/>
              <a:gd name="connsiteY2" fmla="*/ 283779 h 4524704"/>
              <a:gd name="connsiteX3" fmla="*/ 3673366 w 7409794"/>
              <a:gd name="connsiteY3" fmla="*/ 788276 h 4524704"/>
              <a:gd name="connsiteX4" fmla="*/ 4020208 w 7409794"/>
              <a:gd name="connsiteY4" fmla="*/ 1623848 h 4524704"/>
              <a:gd name="connsiteX5" fmla="*/ 4367049 w 7409794"/>
              <a:gd name="connsiteY5" fmla="*/ 2459421 h 4524704"/>
              <a:gd name="connsiteX6" fmla="*/ 4871546 w 7409794"/>
              <a:gd name="connsiteY6" fmla="*/ 3090041 h 4524704"/>
              <a:gd name="connsiteX7" fmla="*/ 5312980 w 7409794"/>
              <a:gd name="connsiteY7" fmla="*/ 3279228 h 4524704"/>
              <a:gd name="connsiteX8" fmla="*/ 6195849 w 7409794"/>
              <a:gd name="connsiteY8" fmla="*/ 3279228 h 4524704"/>
              <a:gd name="connsiteX9" fmla="*/ 7409794 w 7409794"/>
              <a:gd name="connsiteY9" fmla="*/ 3247697 h 4524704"/>
              <a:gd name="connsiteX10" fmla="*/ 7394028 w 7409794"/>
              <a:gd name="connsiteY10" fmla="*/ 4524704 h 4524704"/>
              <a:gd name="connsiteX11" fmla="*/ 31532 w 7409794"/>
              <a:gd name="connsiteY11" fmla="*/ 4524703 h 4524704"/>
              <a:gd name="connsiteX12" fmla="*/ 0 w 7409794"/>
              <a:gd name="connsiteY12" fmla="*/ 0 h 4524704"/>
              <a:gd name="connsiteX0" fmla="*/ 0 w 7409794"/>
              <a:gd name="connsiteY0" fmla="*/ 0 h 4524704"/>
              <a:gd name="connsiteX1" fmla="*/ 2711670 w 7409794"/>
              <a:gd name="connsiteY1" fmla="*/ 0 h 4524704"/>
              <a:gd name="connsiteX2" fmla="*/ 3200401 w 7409794"/>
              <a:gd name="connsiteY2" fmla="*/ 283779 h 4524704"/>
              <a:gd name="connsiteX3" fmla="*/ 3673366 w 7409794"/>
              <a:gd name="connsiteY3" fmla="*/ 788276 h 4524704"/>
              <a:gd name="connsiteX4" fmla="*/ 4020208 w 7409794"/>
              <a:gd name="connsiteY4" fmla="*/ 1623848 h 4524704"/>
              <a:gd name="connsiteX5" fmla="*/ 4367049 w 7409794"/>
              <a:gd name="connsiteY5" fmla="*/ 2459421 h 4524704"/>
              <a:gd name="connsiteX6" fmla="*/ 4903077 w 7409794"/>
              <a:gd name="connsiteY6" fmla="*/ 3026979 h 4524704"/>
              <a:gd name="connsiteX7" fmla="*/ 5312980 w 7409794"/>
              <a:gd name="connsiteY7" fmla="*/ 3279228 h 4524704"/>
              <a:gd name="connsiteX8" fmla="*/ 6195849 w 7409794"/>
              <a:gd name="connsiteY8" fmla="*/ 3279228 h 4524704"/>
              <a:gd name="connsiteX9" fmla="*/ 7409794 w 7409794"/>
              <a:gd name="connsiteY9" fmla="*/ 3247697 h 4524704"/>
              <a:gd name="connsiteX10" fmla="*/ 7394028 w 7409794"/>
              <a:gd name="connsiteY10" fmla="*/ 4524704 h 4524704"/>
              <a:gd name="connsiteX11" fmla="*/ 31532 w 7409794"/>
              <a:gd name="connsiteY11" fmla="*/ 4524703 h 4524704"/>
              <a:gd name="connsiteX12" fmla="*/ 0 w 7409794"/>
              <a:gd name="connsiteY12" fmla="*/ 0 h 4524704"/>
              <a:gd name="connsiteX0" fmla="*/ 0 w 7409794"/>
              <a:gd name="connsiteY0" fmla="*/ 0 h 4524704"/>
              <a:gd name="connsiteX1" fmla="*/ 2711670 w 7409794"/>
              <a:gd name="connsiteY1" fmla="*/ 0 h 4524704"/>
              <a:gd name="connsiteX2" fmla="*/ 3263464 w 7409794"/>
              <a:gd name="connsiteY2" fmla="*/ 236483 h 4524704"/>
              <a:gd name="connsiteX3" fmla="*/ 3673366 w 7409794"/>
              <a:gd name="connsiteY3" fmla="*/ 788276 h 4524704"/>
              <a:gd name="connsiteX4" fmla="*/ 4020208 w 7409794"/>
              <a:gd name="connsiteY4" fmla="*/ 1623848 h 4524704"/>
              <a:gd name="connsiteX5" fmla="*/ 4367049 w 7409794"/>
              <a:gd name="connsiteY5" fmla="*/ 2459421 h 4524704"/>
              <a:gd name="connsiteX6" fmla="*/ 4903077 w 7409794"/>
              <a:gd name="connsiteY6" fmla="*/ 3026979 h 4524704"/>
              <a:gd name="connsiteX7" fmla="*/ 5312980 w 7409794"/>
              <a:gd name="connsiteY7" fmla="*/ 3279228 h 4524704"/>
              <a:gd name="connsiteX8" fmla="*/ 6195849 w 7409794"/>
              <a:gd name="connsiteY8" fmla="*/ 3279228 h 4524704"/>
              <a:gd name="connsiteX9" fmla="*/ 7409794 w 7409794"/>
              <a:gd name="connsiteY9" fmla="*/ 3247697 h 4524704"/>
              <a:gd name="connsiteX10" fmla="*/ 7394028 w 7409794"/>
              <a:gd name="connsiteY10" fmla="*/ 4524704 h 4524704"/>
              <a:gd name="connsiteX11" fmla="*/ 31532 w 7409794"/>
              <a:gd name="connsiteY11" fmla="*/ 4524703 h 4524704"/>
              <a:gd name="connsiteX12" fmla="*/ 0 w 7409794"/>
              <a:gd name="connsiteY12" fmla="*/ 0 h 45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09794" h="4524704">
                <a:moveTo>
                  <a:pt x="0" y="0"/>
                </a:moveTo>
                <a:lnTo>
                  <a:pt x="2711670" y="0"/>
                </a:lnTo>
                <a:lnTo>
                  <a:pt x="3263464" y="236483"/>
                </a:lnTo>
                <a:lnTo>
                  <a:pt x="3673366" y="788276"/>
                </a:lnTo>
                <a:lnTo>
                  <a:pt x="4020208" y="1623848"/>
                </a:lnTo>
                <a:lnTo>
                  <a:pt x="4367049" y="2459421"/>
                </a:lnTo>
                <a:lnTo>
                  <a:pt x="4903077" y="3026979"/>
                </a:lnTo>
                <a:lnTo>
                  <a:pt x="5312980" y="3279228"/>
                </a:lnTo>
                <a:lnTo>
                  <a:pt x="6195849" y="3279228"/>
                </a:lnTo>
                <a:cubicBezTo>
                  <a:pt x="6545318" y="3273973"/>
                  <a:pt x="7005146" y="3258207"/>
                  <a:pt x="7409794" y="3247697"/>
                </a:cubicBezTo>
                <a:lnTo>
                  <a:pt x="7394028" y="4524704"/>
                </a:lnTo>
                <a:lnTo>
                  <a:pt x="31532" y="452470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B050"/>
              </a:gs>
              <a:gs pos="6000">
                <a:srgbClr val="00B050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igura a mano libera 25"/>
          <p:cNvSpPr/>
          <p:nvPr/>
        </p:nvSpPr>
        <p:spPr>
          <a:xfrm>
            <a:off x="1734235" y="2711669"/>
            <a:ext cx="7520152" cy="4162097"/>
          </a:xfrm>
          <a:custGeom>
            <a:avLst/>
            <a:gdLst>
              <a:gd name="connsiteX0" fmla="*/ 15765 w 7520152"/>
              <a:gd name="connsiteY0" fmla="*/ 0 h 4162097"/>
              <a:gd name="connsiteX1" fmla="*/ 2128345 w 7520152"/>
              <a:gd name="connsiteY1" fmla="*/ 0 h 4162097"/>
              <a:gd name="connsiteX2" fmla="*/ 2617076 w 7520152"/>
              <a:gd name="connsiteY2" fmla="*/ 283779 h 4162097"/>
              <a:gd name="connsiteX3" fmla="*/ 3090041 w 7520152"/>
              <a:gd name="connsiteY3" fmla="*/ 788276 h 4162097"/>
              <a:gd name="connsiteX4" fmla="*/ 3436883 w 7520152"/>
              <a:gd name="connsiteY4" fmla="*/ 1623848 h 4162097"/>
              <a:gd name="connsiteX5" fmla="*/ 3783724 w 7520152"/>
              <a:gd name="connsiteY5" fmla="*/ 2459421 h 4162097"/>
              <a:gd name="connsiteX6" fmla="*/ 4288221 w 7520152"/>
              <a:gd name="connsiteY6" fmla="*/ 3090041 h 4162097"/>
              <a:gd name="connsiteX7" fmla="*/ 4729655 w 7520152"/>
              <a:gd name="connsiteY7" fmla="*/ 3279228 h 4162097"/>
              <a:gd name="connsiteX8" fmla="*/ 5612524 w 7520152"/>
              <a:gd name="connsiteY8" fmla="*/ 3279228 h 4162097"/>
              <a:gd name="connsiteX9" fmla="*/ 7504386 w 7520152"/>
              <a:gd name="connsiteY9" fmla="*/ 3279228 h 4162097"/>
              <a:gd name="connsiteX10" fmla="*/ 7520152 w 7520152"/>
              <a:gd name="connsiteY10" fmla="*/ 4162097 h 4162097"/>
              <a:gd name="connsiteX11" fmla="*/ 0 w 7520152"/>
              <a:gd name="connsiteY11" fmla="*/ 4146331 h 4162097"/>
              <a:gd name="connsiteX12" fmla="*/ 15765 w 7520152"/>
              <a:gd name="connsiteY12" fmla="*/ 0 h 416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20152" h="4162097">
                <a:moveTo>
                  <a:pt x="15765" y="0"/>
                </a:moveTo>
                <a:lnTo>
                  <a:pt x="2128345" y="0"/>
                </a:lnTo>
                <a:lnTo>
                  <a:pt x="2617076" y="283779"/>
                </a:lnTo>
                <a:lnTo>
                  <a:pt x="3090041" y="788276"/>
                </a:lnTo>
                <a:lnTo>
                  <a:pt x="3436883" y="1623848"/>
                </a:lnTo>
                <a:lnTo>
                  <a:pt x="3783724" y="2459421"/>
                </a:lnTo>
                <a:lnTo>
                  <a:pt x="4288221" y="3090041"/>
                </a:lnTo>
                <a:lnTo>
                  <a:pt x="4729655" y="3279228"/>
                </a:lnTo>
                <a:lnTo>
                  <a:pt x="5612524" y="3279228"/>
                </a:lnTo>
                <a:lnTo>
                  <a:pt x="7504386" y="3279228"/>
                </a:lnTo>
                <a:lnTo>
                  <a:pt x="7520152" y="4162097"/>
                </a:lnTo>
                <a:lnTo>
                  <a:pt x="0" y="4146331"/>
                </a:lnTo>
                <a:lnTo>
                  <a:pt x="15765" y="0"/>
                </a:ln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76000">
                <a:srgbClr val="FF0000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uppo 6"/>
          <p:cNvGrpSpPr/>
          <p:nvPr/>
        </p:nvGrpSpPr>
        <p:grpSpPr>
          <a:xfrm>
            <a:off x="1724077" y="2712678"/>
            <a:ext cx="7524701" cy="3261535"/>
            <a:chOff x="1214651" y="1978925"/>
            <a:chExt cx="6619164" cy="632691"/>
          </a:xfrm>
        </p:grpSpPr>
        <p:sp>
          <p:nvSpPr>
            <p:cNvPr id="8" name="Figura a mano libera 7"/>
            <p:cNvSpPr/>
            <p:nvPr/>
          </p:nvSpPr>
          <p:spPr>
            <a:xfrm>
              <a:off x="3084394" y="1978925"/>
              <a:ext cx="2934269" cy="632691"/>
            </a:xfrm>
            <a:custGeom>
              <a:avLst/>
              <a:gdLst>
                <a:gd name="connsiteX0" fmla="*/ 0 w 2934269"/>
                <a:gd name="connsiteY0" fmla="*/ 0 h 632691"/>
                <a:gd name="connsiteX1" fmla="*/ 777922 w 2934269"/>
                <a:gd name="connsiteY1" fmla="*/ 136478 h 632691"/>
                <a:gd name="connsiteX2" fmla="*/ 1473958 w 2934269"/>
                <a:gd name="connsiteY2" fmla="*/ 477672 h 632691"/>
                <a:gd name="connsiteX3" fmla="*/ 2060812 w 2934269"/>
                <a:gd name="connsiteY3" fmla="*/ 614150 h 632691"/>
                <a:gd name="connsiteX4" fmla="*/ 2934269 w 2934269"/>
                <a:gd name="connsiteY4" fmla="*/ 627797 h 63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4269" h="632691">
                  <a:moveTo>
                    <a:pt x="0" y="0"/>
                  </a:moveTo>
                  <a:cubicBezTo>
                    <a:pt x="266131" y="28433"/>
                    <a:pt x="532262" y="56866"/>
                    <a:pt x="777922" y="136478"/>
                  </a:cubicBezTo>
                  <a:cubicBezTo>
                    <a:pt x="1023582" y="216090"/>
                    <a:pt x="1260143" y="398060"/>
                    <a:pt x="1473958" y="477672"/>
                  </a:cubicBezTo>
                  <a:cubicBezTo>
                    <a:pt x="1687773" y="557284"/>
                    <a:pt x="1817427" y="589129"/>
                    <a:pt x="2060812" y="614150"/>
                  </a:cubicBezTo>
                  <a:cubicBezTo>
                    <a:pt x="2304197" y="639171"/>
                    <a:pt x="2619233" y="633484"/>
                    <a:pt x="2934269" y="62779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Connettore 1 8"/>
            <p:cNvCxnSpPr/>
            <p:nvPr/>
          </p:nvCxnSpPr>
          <p:spPr>
            <a:xfrm>
              <a:off x="6018663" y="2611616"/>
              <a:ext cx="18151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>
              <a:stCxn id="8" idx="0"/>
            </p:cNvCxnSpPr>
            <p:nvPr/>
          </p:nvCxnSpPr>
          <p:spPr>
            <a:xfrm flipH="1">
              <a:off x="1214651" y="1978925"/>
              <a:ext cx="186974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o 10"/>
          <p:cNvGrpSpPr/>
          <p:nvPr/>
        </p:nvGrpSpPr>
        <p:grpSpPr>
          <a:xfrm>
            <a:off x="1724077" y="1977217"/>
            <a:ext cx="7524701" cy="3261535"/>
            <a:chOff x="1214651" y="1978925"/>
            <a:chExt cx="6619164" cy="632691"/>
          </a:xfrm>
        </p:grpSpPr>
        <p:sp>
          <p:nvSpPr>
            <p:cNvPr id="12" name="Figura a mano libera 11"/>
            <p:cNvSpPr/>
            <p:nvPr/>
          </p:nvSpPr>
          <p:spPr>
            <a:xfrm>
              <a:off x="3084394" y="1978925"/>
              <a:ext cx="2934269" cy="632691"/>
            </a:xfrm>
            <a:custGeom>
              <a:avLst/>
              <a:gdLst>
                <a:gd name="connsiteX0" fmla="*/ 0 w 2934269"/>
                <a:gd name="connsiteY0" fmla="*/ 0 h 632691"/>
                <a:gd name="connsiteX1" fmla="*/ 777922 w 2934269"/>
                <a:gd name="connsiteY1" fmla="*/ 136478 h 632691"/>
                <a:gd name="connsiteX2" fmla="*/ 1473958 w 2934269"/>
                <a:gd name="connsiteY2" fmla="*/ 477672 h 632691"/>
                <a:gd name="connsiteX3" fmla="*/ 2060812 w 2934269"/>
                <a:gd name="connsiteY3" fmla="*/ 614150 h 632691"/>
                <a:gd name="connsiteX4" fmla="*/ 2934269 w 2934269"/>
                <a:gd name="connsiteY4" fmla="*/ 627797 h 63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4269" h="632691">
                  <a:moveTo>
                    <a:pt x="0" y="0"/>
                  </a:moveTo>
                  <a:cubicBezTo>
                    <a:pt x="266131" y="28433"/>
                    <a:pt x="532262" y="56866"/>
                    <a:pt x="777922" y="136478"/>
                  </a:cubicBezTo>
                  <a:cubicBezTo>
                    <a:pt x="1023582" y="216090"/>
                    <a:pt x="1260143" y="398060"/>
                    <a:pt x="1473958" y="477672"/>
                  </a:cubicBezTo>
                  <a:cubicBezTo>
                    <a:pt x="1687773" y="557284"/>
                    <a:pt x="1817427" y="589129"/>
                    <a:pt x="2060812" y="614150"/>
                  </a:cubicBezTo>
                  <a:cubicBezTo>
                    <a:pt x="2304197" y="639171"/>
                    <a:pt x="2619233" y="633484"/>
                    <a:pt x="2934269" y="627797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Connettore 1 12"/>
            <p:cNvCxnSpPr/>
            <p:nvPr/>
          </p:nvCxnSpPr>
          <p:spPr>
            <a:xfrm>
              <a:off x="6018663" y="2611616"/>
              <a:ext cx="1815152" cy="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>
              <a:stCxn id="12" idx="0"/>
            </p:cNvCxnSpPr>
            <p:nvPr/>
          </p:nvCxnSpPr>
          <p:spPr>
            <a:xfrm flipH="1">
              <a:off x="1214651" y="1978925"/>
              <a:ext cx="1869743" cy="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o 15"/>
          <p:cNvGrpSpPr/>
          <p:nvPr/>
        </p:nvGrpSpPr>
        <p:grpSpPr>
          <a:xfrm>
            <a:off x="1724077" y="1242168"/>
            <a:ext cx="7524701" cy="3261535"/>
            <a:chOff x="1214651" y="1978925"/>
            <a:chExt cx="6619164" cy="632691"/>
          </a:xfrm>
        </p:grpSpPr>
        <p:sp>
          <p:nvSpPr>
            <p:cNvPr id="17" name="Figura a mano libera 16"/>
            <p:cNvSpPr/>
            <p:nvPr/>
          </p:nvSpPr>
          <p:spPr>
            <a:xfrm>
              <a:off x="3084394" y="1978925"/>
              <a:ext cx="2934269" cy="632691"/>
            </a:xfrm>
            <a:custGeom>
              <a:avLst/>
              <a:gdLst>
                <a:gd name="connsiteX0" fmla="*/ 0 w 2934269"/>
                <a:gd name="connsiteY0" fmla="*/ 0 h 632691"/>
                <a:gd name="connsiteX1" fmla="*/ 777922 w 2934269"/>
                <a:gd name="connsiteY1" fmla="*/ 136478 h 632691"/>
                <a:gd name="connsiteX2" fmla="*/ 1473958 w 2934269"/>
                <a:gd name="connsiteY2" fmla="*/ 477672 h 632691"/>
                <a:gd name="connsiteX3" fmla="*/ 2060812 w 2934269"/>
                <a:gd name="connsiteY3" fmla="*/ 614150 h 632691"/>
                <a:gd name="connsiteX4" fmla="*/ 2934269 w 2934269"/>
                <a:gd name="connsiteY4" fmla="*/ 627797 h 63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4269" h="632691">
                  <a:moveTo>
                    <a:pt x="0" y="0"/>
                  </a:moveTo>
                  <a:cubicBezTo>
                    <a:pt x="266131" y="28433"/>
                    <a:pt x="532262" y="56866"/>
                    <a:pt x="777922" y="136478"/>
                  </a:cubicBezTo>
                  <a:cubicBezTo>
                    <a:pt x="1023582" y="216090"/>
                    <a:pt x="1260143" y="398060"/>
                    <a:pt x="1473958" y="477672"/>
                  </a:cubicBezTo>
                  <a:cubicBezTo>
                    <a:pt x="1687773" y="557284"/>
                    <a:pt x="1817427" y="589129"/>
                    <a:pt x="2060812" y="614150"/>
                  </a:cubicBezTo>
                  <a:cubicBezTo>
                    <a:pt x="2304197" y="639171"/>
                    <a:pt x="2619233" y="633484"/>
                    <a:pt x="2934269" y="62779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Connettore 1 17"/>
            <p:cNvCxnSpPr/>
            <p:nvPr/>
          </p:nvCxnSpPr>
          <p:spPr>
            <a:xfrm>
              <a:off x="6018663" y="2611616"/>
              <a:ext cx="18151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>
              <a:stCxn id="17" idx="0"/>
            </p:cNvCxnSpPr>
            <p:nvPr/>
          </p:nvCxnSpPr>
          <p:spPr>
            <a:xfrm flipH="1">
              <a:off x="1214651" y="1978925"/>
              <a:ext cx="186974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sellaDiTesto 20"/>
          <p:cNvSpPr txBox="1"/>
          <p:nvPr/>
        </p:nvSpPr>
        <p:spPr>
          <a:xfrm>
            <a:off x="1209895" y="1076229"/>
            <a:ext cx="37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C</a:t>
            </a:r>
            <a:endParaRPr lang="en-US" baseline="-250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1198180" y="2579189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V</a:t>
            </a:r>
            <a:endParaRPr lang="en-US" baseline="-250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1233958" y="1792551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i</a:t>
            </a:r>
            <a:endParaRPr lang="en-US" baseline="-25000" dirty="0"/>
          </a:p>
        </p:txBody>
      </p:sp>
      <p:sp>
        <p:nvSpPr>
          <p:cNvPr id="27" name="Rettangolo 26"/>
          <p:cNvSpPr/>
          <p:nvPr/>
        </p:nvSpPr>
        <p:spPr>
          <a:xfrm>
            <a:off x="3849611" y="-5235"/>
            <a:ext cx="2431848" cy="687900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sellaDiTesto 29"/>
          <p:cNvSpPr txBox="1"/>
          <p:nvPr/>
        </p:nvSpPr>
        <p:spPr>
          <a:xfrm>
            <a:off x="0" y="37263"/>
            <a:ext cx="333966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Aumentando la polarizzazione inversa si crea un forte campo entro la regione di svuotamento</a:t>
            </a:r>
          </a:p>
        </p:txBody>
      </p:sp>
      <p:grpSp>
        <p:nvGrpSpPr>
          <p:cNvPr id="49" name="Gruppo 48"/>
          <p:cNvGrpSpPr/>
          <p:nvPr/>
        </p:nvGrpSpPr>
        <p:grpSpPr>
          <a:xfrm>
            <a:off x="4692896" y="1672118"/>
            <a:ext cx="1064170" cy="1935866"/>
            <a:chOff x="3778468" y="1672118"/>
            <a:chExt cx="1064170" cy="1935866"/>
          </a:xfrm>
        </p:grpSpPr>
        <p:sp>
          <p:nvSpPr>
            <p:cNvPr id="32" name="Ovale 31"/>
            <p:cNvSpPr/>
            <p:nvPr/>
          </p:nvSpPr>
          <p:spPr>
            <a:xfrm>
              <a:off x="3778468" y="1672118"/>
              <a:ext cx="299545" cy="2863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e 32"/>
            <p:cNvSpPr/>
            <p:nvPr/>
          </p:nvSpPr>
          <p:spPr>
            <a:xfrm>
              <a:off x="3959771" y="2216348"/>
              <a:ext cx="299545" cy="2863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e 34"/>
            <p:cNvSpPr/>
            <p:nvPr/>
          </p:nvSpPr>
          <p:spPr>
            <a:xfrm>
              <a:off x="4109543" y="2254131"/>
              <a:ext cx="299545" cy="2863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e 35"/>
            <p:cNvSpPr/>
            <p:nvPr/>
          </p:nvSpPr>
          <p:spPr>
            <a:xfrm>
              <a:off x="4237792" y="2897345"/>
              <a:ext cx="299545" cy="2863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e 36"/>
            <p:cNvSpPr/>
            <p:nvPr/>
          </p:nvSpPr>
          <p:spPr>
            <a:xfrm>
              <a:off x="4308234" y="2938825"/>
              <a:ext cx="299545" cy="2863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e 37"/>
            <p:cNvSpPr/>
            <p:nvPr/>
          </p:nvSpPr>
          <p:spPr>
            <a:xfrm>
              <a:off x="4387564" y="2754159"/>
              <a:ext cx="299545" cy="2863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e 38"/>
            <p:cNvSpPr/>
            <p:nvPr/>
          </p:nvSpPr>
          <p:spPr>
            <a:xfrm>
              <a:off x="4543093" y="2941080"/>
              <a:ext cx="299545" cy="2863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Connettore 2 39"/>
            <p:cNvCxnSpPr>
              <a:stCxn id="32" idx="0"/>
            </p:cNvCxnSpPr>
            <p:nvPr/>
          </p:nvCxnSpPr>
          <p:spPr>
            <a:xfrm>
              <a:off x="3928241" y="1672118"/>
              <a:ext cx="914397" cy="19358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po 49"/>
          <p:cNvGrpSpPr/>
          <p:nvPr/>
        </p:nvGrpSpPr>
        <p:grpSpPr>
          <a:xfrm>
            <a:off x="4508966" y="3607984"/>
            <a:ext cx="1090446" cy="1917140"/>
            <a:chOff x="3594538" y="3607984"/>
            <a:chExt cx="1090446" cy="1917140"/>
          </a:xfrm>
        </p:grpSpPr>
        <p:sp>
          <p:nvSpPr>
            <p:cNvPr id="29" name="Ovale 28"/>
            <p:cNvSpPr/>
            <p:nvPr/>
          </p:nvSpPr>
          <p:spPr>
            <a:xfrm>
              <a:off x="4385439" y="5238752"/>
              <a:ext cx="299545" cy="2863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e 40"/>
            <p:cNvSpPr/>
            <p:nvPr/>
          </p:nvSpPr>
          <p:spPr>
            <a:xfrm>
              <a:off x="4158461" y="4649531"/>
              <a:ext cx="299545" cy="2863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e 41"/>
            <p:cNvSpPr/>
            <p:nvPr/>
          </p:nvSpPr>
          <p:spPr>
            <a:xfrm>
              <a:off x="4090143" y="4749379"/>
              <a:ext cx="299545" cy="2863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e 42"/>
            <p:cNvSpPr/>
            <p:nvPr/>
          </p:nvSpPr>
          <p:spPr>
            <a:xfrm>
              <a:off x="3778467" y="3941459"/>
              <a:ext cx="299545" cy="2863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e 43"/>
            <p:cNvSpPr/>
            <p:nvPr/>
          </p:nvSpPr>
          <p:spPr>
            <a:xfrm>
              <a:off x="3710149" y="4041307"/>
              <a:ext cx="299545" cy="2863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e 44"/>
            <p:cNvSpPr/>
            <p:nvPr/>
          </p:nvSpPr>
          <p:spPr>
            <a:xfrm>
              <a:off x="3930867" y="4093859"/>
              <a:ext cx="299545" cy="2863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e 45"/>
            <p:cNvSpPr/>
            <p:nvPr/>
          </p:nvSpPr>
          <p:spPr>
            <a:xfrm>
              <a:off x="3862549" y="4193707"/>
              <a:ext cx="299545" cy="2863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Connettore 2 47"/>
            <p:cNvCxnSpPr/>
            <p:nvPr/>
          </p:nvCxnSpPr>
          <p:spPr>
            <a:xfrm flipH="1" flipV="1">
              <a:off x="3594538" y="3607984"/>
              <a:ext cx="948555" cy="17739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CasellaDiTesto 50"/>
          <p:cNvSpPr txBox="1"/>
          <p:nvPr/>
        </p:nvSpPr>
        <p:spPr>
          <a:xfrm>
            <a:off x="6533707" y="872836"/>
            <a:ext cx="2610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instaura una Moltiplicazione a valanga</a:t>
            </a:r>
            <a:endParaRPr lang="en-US" dirty="0"/>
          </a:p>
        </p:txBody>
      </p:sp>
      <p:cxnSp>
        <p:nvCxnSpPr>
          <p:cNvPr id="55" name="Connettore 2 54"/>
          <p:cNvCxnSpPr/>
          <p:nvPr/>
        </p:nvCxnSpPr>
        <p:spPr>
          <a:xfrm>
            <a:off x="3849611" y="441434"/>
            <a:ext cx="2431848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5908215" y="37263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x</a:t>
            </a:r>
            <a:r>
              <a:rPr lang="it-IT" dirty="0" smtClean="0"/>
              <a:t>=W</a:t>
            </a:r>
            <a:endParaRPr lang="en-US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6533707" y="2292494"/>
            <a:ext cx="2266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Proviamo a tradurre questo fenomeno in correnti</a:t>
            </a:r>
            <a:endParaRPr lang="en-US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3547284" y="72102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1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32" y="402490"/>
            <a:ext cx="5694141" cy="42706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26433"/>
            <a:ext cx="5654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Riprendiamo «Cap </a:t>
            </a:r>
            <a:r>
              <a:rPr lang="it-IT" dirty="0" smtClean="0"/>
              <a:t>II B Diffusività e correnti totali», slide 10</a:t>
            </a:r>
            <a:endParaRPr lang="en-US" dirty="0"/>
          </a:p>
        </p:txBody>
      </p:sp>
      <p:grpSp>
        <p:nvGrpSpPr>
          <p:cNvPr id="13" name="Gruppo 12"/>
          <p:cNvGrpSpPr/>
          <p:nvPr/>
        </p:nvGrpSpPr>
        <p:grpSpPr>
          <a:xfrm>
            <a:off x="6306206" y="402490"/>
            <a:ext cx="2837794" cy="3500412"/>
            <a:chOff x="6306206" y="402490"/>
            <a:chExt cx="2837794" cy="35004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6206" y="402490"/>
              <a:ext cx="2538995" cy="2090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CasellaDiTesto 4"/>
            <p:cNvSpPr txBox="1"/>
            <p:nvPr/>
          </p:nvSpPr>
          <p:spPr>
            <a:xfrm>
              <a:off x="6637283" y="2979572"/>
              <a:ext cx="25067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Il campo NON è costante tra 0 e W (</a:t>
              </a:r>
              <a:r>
                <a:rPr lang="it-IT" sz="1400" dirty="0" smtClean="0"/>
                <a:t>la curva delle bande non è una retta</a:t>
              </a:r>
              <a:r>
                <a:rPr lang="it-IT" dirty="0" smtClean="0"/>
                <a:t>)</a:t>
              </a:r>
              <a:endParaRPr lang="en-US" dirty="0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6942824" y="2594476"/>
              <a:ext cx="516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x</a:t>
              </a:r>
              <a:r>
                <a:rPr lang="it-IT" dirty="0" smtClean="0"/>
                <a:t>=0</a:t>
              </a:r>
              <a:endParaRPr lang="en-US" dirty="0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7695299" y="2582386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x=W</a:t>
              </a:r>
              <a:endParaRPr lang="en-US" dirty="0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0" y="4678170"/>
            <a:ext cx="90178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Pochi elettroni  partono da x=0 e diventano tanti arrivando a x=W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Poche lacune partono da x=W e diventano tante arrivando a x=0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L’incremento di elettroni è uguale all’incremento di lacune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Sia elettroni che lacune contribuiscono all’aumento di entrambi</a:t>
            </a:r>
            <a:endParaRPr lang="en-US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1481959" y="3302737"/>
            <a:ext cx="2065282" cy="6544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7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37200"/>
              </p:ext>
            </p:extLst>
          </p:nvPr>
        </p:nvGraphicFramePr>
        <p:xfrm>
          <a:off x="553928" y="338357"/>
          <a:ext cx="29749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96" name="Equazione" r:id="rId3" imgW="1409400" imgH="355320" progId="Equation.3">
                  <p:embed/>
                </p:oleObj>
              </mc:Choice>
              <mc:Fallback>
                <p:oleObj name="Equazione" r:id="rId3" imgW="1409400" imgH="355320" progId="Equation.3">
                  <p:embed/>
                  <p:pic>
                    <p:nvPicPr>
                      <p:cNvPr id="0" name="Ogget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928" y="338357"/>
                        <a:ext cx="29749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uppo 20"/>
          <p:cNvGrpSpPr/>
          <p:nvPr/>
        </p:nvGrpSpPr>
        <p:grpSpPr>
          <a:xfrm>
            <a:off x="3752194" y="311150"/>
            <a:ext cx="5258456" cy="779463"/>
            <a:chOff x="3752194" y="311150"/>
            <a:chExt cx="5258456" cy="779463"/>
          </a:xfrm>
        </p:grpSpPr>
        <p:sp>
          <p:nvSpPr>
            <p:cNvPr id="5" name="CasellaDiTesto 4"/>
            <p:cNvSpPr txBox="1"/>
            <p:nvPr/>
          </p:nvSpPr>
          <p:spPr>
            <a:xfrm>
              <a:off x="3752194" y="498092"/>
              <a:ext cx="22217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Supponiamo velocità uguali e dividiamo per v</a:t>
              </a:r>
              <a:endParaRPr lang="en-US" sz="1400" dirty="0"/>
            </a:p>
          </p:txBody>
        </p:sp>
        <p:graphicFrame>
          <p:nvGraphicFramePr>
            <p:cNvPr id="6" name="Ogget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6927193"/>
                </p:ext>
              </p:extLst>
            </p:nvPr>
          </p:nvGraphicFramePr>
          <p:xfrm>
            <a:off x="6035675" y="311150"/>
            <a:ext cx="2974975" cy="779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97" name="Equazione" r:id="rId5" imgW="1409400" imgH="368280" progId="Equation.3">
                    <p:embed/>
                  </p:oleObj>
                </mc:Choice>
                <mc:Fallback>
                  <p:oleObj name="Equazione" r:id="rId5" imgW="1409400" imgH="368280" progId="Equation.3">
                    <p:embed/>
                    <p:pic>
                      <p:nvPicPr>
                        <p:cNvPr id="0" name="Oggetto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5675" y="311150"/>
                          <a:ext cx="2974975" cy="779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uppo 21"/>
          <p:cNvGrpSpPr/>
          <p:nvPr/>
        </p:nvGrpSpPr>
        <p:grpSpPr>
          <a:xfrm>
            <a:off x="447922" y="1686910"/>
            <a:ext cx="5484566" cy="1253140"/>
            <a:chOff x="447922" y="1686910"/>
            <a:chExt cx="5484566" cy="1253140"/>
          </a:xfrm>
        </p:grpSpPr>
        <p:sp>
          <p:nvSpPr>
            <p:cNvPr id="7" name="CasellaDiTesto 6"/>
            <p:cNvSpPr txBox="1"/>
            <p:nvPr/>
          </p:nvSpPr>
          <p:spPr>
            <a:xfrm>
              <a:off x="447922" y="1686910"/>
              <a:ext cx="51545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Le densità sono proporzionali alle correnti e d(</a:t>
              </a:r>
              <a:r>
                <a:rPr lang="it-IT" dirty="0" err="1" smtClean="0"/>
                <a:t>vt</a:t>
              </a:r>
              <a:r>
                <a:rPr lang="it-IT" dirty="0" smtClean="0"/>
                <a:t>)=dx</a:t>
              </a:r>
              <a:endParaRPr lang="en-US" dirty="0"/>
            </a:p>
          </p:txBody>
        </p:sp>
        <p:graphicFrame>
          <p:nvGraphicFramePr>
            <p:cNvPr id="8" name="Ogget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5357014"/>
                </p:ext>
              </p:extLst>
            </p:nvPr>
          </p:nvGraphicFramePr>
          <p:xfrm>
            <a:off x="3038475" y="2160588"/>
            <a:ext cx="2894013" cy="779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98" name="Equazione" r:id="rId7" imgW="1371600" imgH="368280" progId="Equation.3">
                    <p:embed/>
                  </p:oleObj>
                </mc:Choice>
                <mc:Fallback>
                  <p:oleObj name="Equazione" r:id="rId7" imgW="1371600" imgH="368280" progId="Equation.3">
                    <p:embed/>
                    <p:pic>
                      <p:nvPicPr>
                        <p:cNvPr id="0" name="Oggetto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8475" y="2160588"/>
                          <a:ext cx="2894013" cy="779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uppo 22"/>
          <p:cNvGrpSpPr/>
          <p:nvPr/>
        </p:nvGrpSpPr>
        <p:grpSpPr>
          <a:xfrm>
            <a:off x="646386" y="3244334"/>
            <a:ext cx="8497614" cy="478897"/>
            <a:chOff x="646386" y="3244334"/>
            <a:chExt cx="8497614" cy="478897"/>
          </a:xfrm>
        </p:grpSpPr>
        <p:sp>
          <p:nvSpPr>
            <p:cNvPr id="9" name="CasellaDiTesto 8"/>
            <p:cNvSpPr txBox="1"/>
            <p:nvPr/>
          </p:nvSpPr>
          <p:spPr>
            <a:xfrm>
              <a:off x="646386" y="3244334"/>
              <a:ext cx="55940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Visto che la corrente totale si conserva lungo il dispositivo</a:t>
              </a:r>
              <a:endParaRPr lang="en-US" dirty="0"/>
            </a:p>
          </p:txBody>
        </p:sp>
        <p:graphicFrame>
          <p:nvGraphicFramePr>
            <p:cNvPr id="10" name="Oggetto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509594"/>
                </p:ext>
              </p:extLst>
            </p:nvPr>
          </p:nvGraphicFramePr>
          <p:xfrm>
            <a:off x="6410325" y="3267618"/>
            <a:ext cx="2733675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99" name="Equazione" r:id="rId9" imgW="1295280" imgH="215640" progId="Equation.3">
                    <p:embed/>
                  </p:oleObj>
                </mc:Choice>
                <mc:Fallback>
                  <p:oleObj name="Equazione" r:id="rId9" imgW="1295280" imgH="215640" progId="Equation.3">
                    <p:embed/>
                    <p:pic>
                      <p:nvPicPr>
                        <p:cNvPr id="0" name="Oggetto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10325" y="3267618"/>
                          <a:ext cx="2733675" cy="455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uppo 23"/>
          <p:cNvGrpSpPr/>
          <p:nvPr/>
        </p:nvGrpSpPr>
        <p:grpSpPr>
          <a:xfrm>
            <a:off x="646386" y="3613666"/>
            <a:ext cx="6957638" cy="1121807"/>
            <a:chOff x="646386" y="3613666"/>
            <a:chExt cx="6957638" cy="1121807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646386" y="3613666"/>
              <a:ext cx="36611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p</a:t>
              </a:r>
              <a:r>
                <a:rPr lang="it-IT" dirty="0" smtClean="0"/>
                <a:t>roviamo a risolvere ad esempio per </a:t>
              </a:r>
              <a:endParaRPr lang="en-US" dirty="0"/>
            </a:p>
          </p:txBody>
        </p:sp>
        <p:graphicFrame>
          <p:nvGraphicFramePr>
            <p:cNvPr id="13" name="Oggetto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4930174"/>
                </p:ext>
              </p:extLst>
            </p:nvPr>
          </p:nvGraphicFramePr>
          <p:xfrm>
            <a:off x="1011137" y="3982998"/>
            <a:ext cx="6592887" cy="752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00" name="Equazione" r:id="rId11" imgW="3124080" imgH="355320" progId="Equation.3">
                    <p:embed/>
                  </p:oleObj>
                </mc:Choice>
                <mc:Fallback>
                  <p:oleObj name="Equazione" r:id="rId11" imgW="3124080" imgH="355320" progId="Equation.3">
                    <p:embed/>
                    <p:pic>
                      <p:nvPicPr>
                        <p:cNvPr id="0" name="Oggetto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1137" y="3982998"/>
                          <a:ext cx="6592887" cy="752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949532"/>
              </p:ext>
            </p:extLst>
          </p:nvPr>
        </p:nvGraphicFramePr>
        <p:xfrm>
          <a:off x="1676861" y="5578677"/>
          <a:ext cx="10985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01" name="Equazione" r:id="rId13" imgW="520560" imgH="355320" progId="Equation.3">
                  <p:embed/>
                </p:oleObj>
              </mc:Choice>
              <mc:Fallback>
                <p:oleObj name="Equazione" r:id="rId13" imgW="520560" imgH="355320" progId="Equation.3">
                  <p:embed/>
                  <p:pic>
                    <p:nvPicPr>
                      <p:cNvPr id="0" name="Ogget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861" y="5578677"/>
                        <a:ext cx="109855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uppo 24"/>
          <p:cNvGrpSpPr/>
          <p:nvPr/>
        </p:nvGrpSpPr>
        <p:grpSpPr>
          <a:xfrm>
            <a:off x="646385" y="4666703"/>
            <a:ext cx="8261130" cy="738664"/>
            <a:chOff x="646385" y="4666703"/>
            <a:chExt cx="8261130" cy="738664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646385" y="4851369"/>
              <a:ext cx="3191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Mettiamoci nel caso semplice di</a:t>
              </a:r>
              <a:endParaRPr lang="en-US" dirty="0"/>
            </a:p>
          </p:txBody>
        </p:sp>
        <p:graphicFrame>
          <p:nvGraphicFramePr>
            <p:cNvPr id="15" name="Oggetto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3209556"/>
                </p:ext>
              </p:extLst>
            </p:nvPr>
          </p:nvGraphicFramePr>
          <p:xfrm>
            <a:off x="4220299" y="4780174"/>
            <a:ext cx="1697038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02" name="Equazione" r:id="rId15" imgW="698400" imgH="215640" progId="Equation.3">
                    <p:embed/>
                  </p:oleObj>
                </mc:Choice>
                <mc:Fallback>
                  <p:oleObj name="Equazione" r:id="rId15" imgW="69840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220299" y="4780174"/>
                          <a:ext cx="1697038" cy="523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CasellaDiTesto 16"/>
            <p:cNvSpPr txBox="1"/>
            <p:nvPr/>
          </p:nvSpPr>
          <p:spPr>
            <a:xfrm>
              <a:off x="6716108" y="4666703"/>
              <a:ext cx="219140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Visto che il campo non è costante, anche </a:t>
              </a:r>
              <a:r>
                <a:rPr lang="it-IT" sz="1400" dirty="0" smtClean="0">
                  <a:latin typeface="Symbol" panose="05050102010706020507" pitchFamily="18" charset="2"/>
                </a:rPr>
                <a:t>a</a:t>
              </a:r>
              <a:r>
                <a:rPr lang="it-IT" sz="1400" dirty="0" smtClean="0"/>
                <a:t> non è costante</a:t>
              </a:r>
              <a:endParaRPr lang="en-US" sz="1400" dirty="0"/>
            </a:p>
          </p:txBody>
        </p:sp>
      </p:grpSp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150877"/>
              </p:ext>
            </p:extLst>
          </p:nvPr>
        </p:nvGraphicFramePr>
        <p:xfrm>
          <a:off x="3394033" y="5610209"/>
          <a:ext cx="139382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03" name="Equazione" r:id="rId17" imgW="660240" imgH="342720" progId="Equation.3">
                  <p:embed/>
                </p:oleObj>
              </mc:Choice>
              <mc:Fallback>
                <p:oleObj name="Equazione" r:id="rId17" imgW="660240" imgH="342720" progId="Equation.3">
                  <p:embed/>
                  <p:pic>
                    <p:nvPicPr>
                      <p:cNvPr id="0" name="Oggetto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033" y="5610209"/>
                        <a:ext cx="1393825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106762"/>
              </p:ext>
            </p:extLst>
          </p:nvPr>
        </p:nvGraphicFramePr>
        <p:xfrm>
          <a:off x="5602475" y="5611118"/>
          <a:ext cx="2607058" cy="77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04" name="Equazione" r:id="rId19" imgW="1155600" imgH="342720" progId="Equation.3">
                  <p:embed/>
                </p:oleObj>
              </mc:Choice>
              <mc:Fallback>
                <p:oleObj name="Equazione" r:id="rId19" imgW="1155600" imgH="342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02475" y="5611118"/>
                        <a:ext cx="2607058" cy="773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sellaDiTesto 19"/>
          <p:cNvSpPr txBox="1"/>
          <p:nvPr/>
        </p:nvSpPr>
        <p:spPr>
          <a:xfrm>
            <a:off x="290267" y="128760"/>
            <a:ext cx="2590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Lavoriamo su questa espressione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4413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573872"/>
              </p:ext>
            </p:extLst>
          </p:nvPr>
        </p:nvGraphicFramePr>
        <p:xfrm>
          <a:off x="578946" y="536028"/>
          <a:ext cx="2411028" cy="715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4" name="Equazione" r:id="rId3" imgW="1155600" imgH="342720" progId="Equation.3">
                  <p:embed/>
                </p:oleObj>
              </mc:Choice>
              <mc:Fallback>
                <p:oleObj name="Equazione" r:id="rId3" imgW="1155600" imgH="342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8946" y="536028"/>
                        <a:ext cx="2411028" cy="715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uppo 14"/>
          <p:cNvGrpSpPr/>
          <p:nvPr/>
        </p:nvGrpSpPr>
        <p:grpSpPr>
          <a:xfrm>
            <a:off x="3231931" y="583323"/>
            <a:ext cx="5391806" cy="723600"/>
            <a:chOff x="3231931" y="583323"/>
            <a:chExt cx="5391806" cy="723600"/>
          </a:xfrm>
        </p:grpSpPr>
        <p:sp>
          <p:nvSpPr>
            <p:cNvPr id="5" name="CasellaDiTesto 4"/>
            <p:cNvSpPr txBox="1"/>
            <p:nvPr/>
          </p:nvSpPr>
          <p:spPr>
            <a:xfrm>
              <a:off x="3231931" y="583323"/>
              <a:ext cx="5249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Ora consideriamo che in x=W il contributo delle lacune è piccolissimo, per cui</a:t>
              </a:r>
              <a:endParaRPr lang="en-US" dirty="0"/>
            </a:p>
          </p:txBody>
        </p:sp>
        <p:graphicFrame>
          <p:nvGraphicFramePr>
            <p:cNvPr id="6" name="Ogget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5981518"/>
                </p:ext>
              </p:extLst>
            </p:nvPr>
          </p:nvGraphicFramePr>
          <p:xfrm>
            <a:off x="6856741" y="906488"/>
            <a:ext cx="1766996" cy="400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55" name="Equazione" r:id="rId5" imgW="952200" imgH="215640" progId="Equation.3">
                    <p:embed/>
                  </p:oleObj>
                </mc:Choice>
                <mc:Fallback>
                  <p:oleObj name="Equazione" r:id="rId5" imgW="95220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856741" y="906488"/>
                          <a:ext cx="1766996" cy="40043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8317"/>
            <a:ext cx="2538995" cy="209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uppo 15"/>
          <p:cNvGrpSpPr/>
          <p:nvPr/>
        </p:nvGrpSpPr>
        <p:grpSpPr>
          <a:xfrm>
            <a:off x="2887663" y="1800389"/>
            <a:ext cx="6256337" cy="1288886"/>
            <a:chOff x="2887663" y="1800389"/>
            <a:chExt cx="6256337" cy="1288886"/>
          </a:xfrm>
        </p:grpSpPr>
        <p:sp>
          <p:nvSpPr>
            <p:cNvPr id="8" name="CasellaDiTesto 7"/>
            <p:cNvSpPr txBox="1"/>
            <p:nvPr/>
          </p:nvSpPr>
          <p:spPr>
            <a:xfrm>
              <a:off x="3231931" y="1800389"/>
              <a:ext cx="5912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Introduciamo il fattore di moltiplicazione per gli elettroni</a:t>
              </a:r>
              <a:endParaRPr lang="en-US" dirty="0"/>
            </a:p>
          </p:txBody>
        </p:sp>
        <p:graphicFrame>
          <p:nvGraphicFramePr>
            <p:cNvPr id="9" name="Oggetto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1955455"/>
                </p:ext>
              </p:extLst>
            </p:nvPr>
          </p:nvGraphicFramePr>
          <p:xfrm>
            <a:off x="2887663" y="2384425"/>
            <a:ext cx="2073275" cy="70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56" name="Equazione" r:id="rId8" imgW="1117440" imgH="380880" progId="Equation.3">
                    <p:embed/>
                  </p:oleObj>
                </mc:Choice>
                <mc:Fallback>
                  <p:oleObj name="Equazione" r:id="rId8" imgW="1117440" imgH="380880" progId="Equation.3">
                    <p:embed/>
                    <p:pic>
                      <p:nvPicPr>
                        <p:cNvPr id="0" name="Oggetto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7663" y="2384425"/>
                          <a:ext cx="2073275" cy="704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uppo 16"/>
          <p:cNvGrpSpPr/>
          <p:nvPr/>
        </p:nvGrpSpPr>
        <p:grpSpPr>
          <a:xfrm>
            <a:off x="5191963" y="2314794"/>
            <a:ext cx="3289885" cy="793750"/>
            <a:chOff x="5191963" y="2314794"/>
            <a:chExt cx="3289885" cy="793750"/>
          </a:xfrm>
        </p:grpSpPr>
        <p:graphicFrame>
          <p:nvGraphicFramePr>
            <p:cNvPr id="10" name="Oggetto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0290648"/>
                </p:ext>
              </p:extLst>
            </p:nvPr>
          </p:nvGraphicFramePr>
          <p:xfrm>
            <a:off x="6786398" y="2314794"/>
            <a:ext cx="1695450" cy="793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57" name="Equazione" r:id="rId10" imgW="812520" imgH="380880" progId="Equation.3">
                    <p:embed/>
                  </p:oleObj>
                </mc:Choice>
                <mc:Fallback>
                  <p:oleObj name="Equazione" r:id="rId10" imgW="812520" imgH="380880" progId="Equation.3">
                    <p:embed/>
                    <p:pic>
                      <p:nvPicPr>
                        <p:cNvPr id="0" name="Oggetto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6398" y="2314794"/>
                          <a:ext cx="1695450" cy="793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CasellaDiTesto 10"/>
            <p:cNvSpPr txBox="1"/>
            <p:nvPr/>
          </p:nvSpPr>
          <p:spPr>
            <a:xfrm>
              <a:off x="5191963" y="2527003"/>
              <a:ext cx="13298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e</a:t>
              </a:r>
              <a:r>
                <a:rPr lang="it-IT" dirty="0" smtClean="0"/>
                <a:t> otteniamo</a:t>
              </a:r>
              <a:endParaRPr lang="en-US" dirty="0"/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213563" y="3909848"/>
            <a:ext cx="8930437" cy="1387366"/>
            <a:chOff x="213563" y="3909848"/>
            <a:chExt cx="8930437" cy="1387366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213563" y="3909848"/>
              <a:ext cx="89304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Noi consideriamo raggiunto il regime di valanga quando il fattore di moltiplicazione diventa grandissimo, ossia quando</a:t>
              </a:r>
              <a:endParaRPr lang="en-US" dirty="0"/>
            </a:p>
          </p:txBody>
        </p:sp>
        <p:graphicFrame>
          <p:nvGraphicFramePr>
            <p:cNvPr id="13" name="Oggetto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4782584"/>
                </p:ext>
              </p:extLst>
            </p:nvPr>
          </p:nvGraphicFramePr>
          <p:xfrm>
            <a:off x="3764359" y="4382759"/>
            <a:ext cx="1427604" cy="914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58" name="Equazione" r:id="rId12" imgW="495000" imgH="317160" progId="Equation.3">
                    <p:embed/>
                  </p:oleObj>
                </mc:Choice>
                <mc:Fallback>
                  <p:oleObj name="Equazione" r:id="rId12" imgW="495000" imgH="317160" progId="Equation.3">
                    <p:embed/>
                    <p:pic>
                      <p:nvPicPr>
                        <p:cNvPr id="0" name="Oggetto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4359" y="4382759"/>
                          <a:ext cx="1427604" cy="9144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CasellaDiTesto 13"/>
            <p:cNvSpPr txBox="1"/>
            <p:nvPr/>
          </p:nvSpPr>
          <p:spPr>
            <a:xfrm>
              <a:off x="5191964" y="4549509"/>
              <a:ext cx="3542134" cy="653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/>
                <a:t>Condizione di Breakdown per moltiplicazione a valanga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2929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0" t="17889" r="32387" b="19827"/>
          <a:stretch/>
        </p:blipFill>
        <p:spPr bwMode="auto">
          <a:xfrm>
            <a:off x="5407572" y="220714"/>
            <a:ext cx="3421118" cy="45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840199"/>
              </p:ext>
            </p:extLst>
          </p:nvPr>
        </p:nvGraphicFramePr>
        <p:xfrm>
          <a:off x="621913" y="189131"/>
          <a:ext cx="1427604" cy="914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5" name="Equazione" r:id="rId4" imgW="495000" imgH="317160" progId="Equation.3">
                  <p:embed/>
                </p:oleObj>
              </mc:Choice>
              <mc:Fallback>
                <p:oleObj name="Equazione" r:id="rId4" imgW="49500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13" y="189131"/>
                        <a:ext cx="1427604" cy="914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049518" y="355881"/>
            <a:ext cx="3542134" cy="653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Condizione di Breakdown per moltiplicazione a valanga</a:t>
            </a:r>
            <a:endParaRPr lang="en-US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26124" y="1418897"/>
            <a:ext cx="4666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Questa condizione si traduce nella informazione sul campo critico di una volta che si considera la dipendenza dei coefficienti </a:t>
            </a:r>
            <a:r>
              <a:rPr lang="it-IT" dirty="0" smtClean="0">
                <a:latin typeface="Symbol" panose="05050102010706020507" pitchFamily="18" charset="2"/>
              </a:rPr>
              <a:t>a</a:t>
            </a:r>
            <a:r>
              <a:rPr lang="it-IT" dirty="0" smtClean="0"/>
              <a:t> dal campo elettrico</a:t>
            </a:r>
            <a:endParaRPr lang="en-US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3" t="33811" r="30450" b="23365"/>
          <a:stretch/>
        </p:blipFill>
        <p:spPr bwMode="auto">
          <a:xfrm>
            <a:off x="0" y="3160986"/>
            <a:ext cx="5912069" cy="323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053959" y="4776950"/>
            <a:ext cx="256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Fig.2.27 </a:t>
            </a:r>
            <a:r>
              <a:rPr lang="it-IT" sz="1400" dirty="0" smtClean="0">
                <a:latin typeface="Symbol" panose="05050102010706020507" pitchFamily="18" charset="2"/>
              </a:rPr>
              <a:t>a</a:t>
            </a:r>
            <a:r>
              <a:rPr lang="it-IT" sz="1400" dirty="0" smtClean="0"/>
              <a:t> in funzione del campo</a:t>
            </a:r>
            <a:endParaRPr lang="en-US" sz="1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053959" y="5283763"/>
            <a:ext cx="3018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Diverso meccanismo di rottura. Ne parliamo dopo</a:t>
            </a:r>
            <a:endParaRPr lang="en-US" dirty="0"/>
          </a:p>
        </p:txBody>
      </p:sp>
      <p:cxnSp>
        <p:nvCxnSpPr>
          <p:cNvPr id="10" name="Connettore 2 9"/>
          <p:cNvCxnSpPr/>
          <p:nvPr/>
        </p:nvCxnSpPr>
        <p:spPr>
          <a:xfrm flipH="1" flipV="1">
            <a:off x="4398579" y="4225159"/>
            <a:ext cx="1655380" cy="1058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3871356" y="3429000"/>
            <a:ext cx="700643" cy="1994338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99066" y="3105834"/>
            <a:ext cx="7641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/>
              <a:t>Effetti di generazione e ricombinazione</a:t>
            </a:r>
          </a:p>
        </p:txBody>
      </p:sp>
    </p:spTree>
    <p:extLst>
      <p:ext uri="{BB962C8B-B14F-4D97-AF65-F5344CB8AC3E}">
        <p14:creationId xmlns:p14="http://schemas.microsoft.com/office/powerpoint/2010/main" val="391340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36482" y="689639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Noto il campo critico </a:t>
            </a:r>
            <a:r>
              <a:rPr lang="it-IT" sz="2400" dirty="0" err="1" smtClean="0">
                <a:latin typeface="Symbol" panose="05050102010706020507" pitchFamily="18" charset="2"/>
              </a:rPr>
              <a:t>e</a:t>
            </a:r>
            <a:r>
              <a:rPr lang="it-IT" sz="2400" baseline="-25000" dirty="0" err="1" smtClean="0"/>
              <a:t>c</a:t>
            </a:r>
            <a:r>
              <a:rPr lang="it-IT" sz="2400" baseline="-25000" dirty="0" smtClean="0"/>
              <a:t> </a:t>
            </a:r>
            <a:r>
              <a:rPr lang="it-IT" sz="2400" dirty="0" smtClean="0"/>
              <a:t>,</a:t>
            </a:r>
            <a:r>
              <a:rPr lang="it-IT" dirty="0" smtClean="0"/>
              <a:t> si può risalire alla </a:t>
            </a:r>
            <a:r>
              <a:rPr lang="it-IT" b="1" dirty="0" smtClean="0"/>
              <a:t>tensione di Breakdown </a:t>
            </a:r>
            <a:r>
              <a:rPr lang="it-IT" dirty="0" smtClean="0"/>
              <a:t>V</a:t>
            </a:r>
            <a:r>
              <a:rPr lang="it-IT" baseline="-25000" dirty="0" smtClean="0"/>
              <a:t>BR </a:t>
            </a:r>
            <a:r>
              <a:rPr lang="it-IT" dirty="0" smtClean="0"/>
              <a:t>specificando quale tipo di giunzione si sta considerando, e calcolando la relazione tra V e campo massimo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36482" y="1894487"/>
            <a:ext cx="357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Ad esempio: per la </a:t>
            </a:r>
            <a:r>
              <a:rPr lang="it-IT" b="1" dirty="0" smtClean="0">
                <a:solidFill>
                  <a:srgbClr val="FF0000"/>
                </a:solidFill>
              </a:rPr>
              <a:t>giunzione brusca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815605"/>
              </p:ext>
            </p:extLst>
          </p:nvPr>
        </p:nvGraphicFramePr>
        <p:xfrm>
          <a:off x="3601326" y="2263819"/>
          <a:ext cx="1695888" cy="750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8" name="Equazione" r:id="rId3" imgW="774360" imgH="342720" progId="Equation.3">
                  <p:embed/>
                </p:oleObj>
              </mc:Choice>
              <mc:Fallback>
                <p:oleObj name="Equazione" r:id="rId3" imgW="774360" imgH="342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01326" y="2263819"/>
                        <a:ext cx="1695888" cy="750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5906872" y="2291252"/>
            <a:ext cx="277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«Giunzione </a:t>
            </a:r>
            <a:r>
              <a:rPr lang="it-IT" dirty="0" err="1" smtClean="0"/>
              <a:t>pn</a:t>
            </a:r>
            <a:r>
              <a:rPr lang="it-IT" dirty="0" smtClean="0"/>
              <a:t> basi,» slide 8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36482" y="2454473"/>
            <a:ext cx="1359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All’equilibrio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36482" y="3177484"/>
            <a:ext cx="2978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 forte polarizzazione inversa</a:t>
            </a:r>
            <a:endParaRPr lang="en-US" dirty="0"/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127650"/>
              </p:ext>
            </p:extLst>
          </p:nvPr>
        </p:nvGraphicFramePr>
        <p:xfrm>
          <a:off x="3611563" y="2987500"/>
          <a:ext cx="28352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9" name="Equazione" r:id="rId5" imgW="1295280" imgH="342720" progId="Equation.3">
                  <p:embed/>
                </p:oleObj>
              </mc:Choice>
              <mc:Fallback>
                <p:oleObj name="Equazione" r:id="rId5" imgW="1295280" imgH="342720" progId="Equation.3">
                  <p:embed/>
                  <p:pic>
                    <p:nvPicPr>
                      <p:cNvPr id="0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3" y="2987500"/>
                        <a:ext cx="283527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7204841" y="3177484"/>
            <a:ext cx="142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Formula 3.85</a:t>
            </a:r>
            <a:endParaRPr lang="en-US" dirty="0"/>
          </a:p>
        </p:txBody>
      </p:sp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665863"/>
              </p:ext>
            </p:extLst>
          </p:nvPr>
        </p:nvGraphicFramePr>
        <p:xfrm>
          <a:off x="6954782" y="4155987"/>
          <a:ext cx="15113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0" name="Equazione" r:id="rId7" imgW="685800" imgH="380880" progId="Equation.3">
                  <p:embed/>
                </p:oleObj>
              </mc:Choice>
              <mc:Fallback>
                <p:oleObj name="Equazione" r:id="rId7" imgW="685800" imgH="380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54782" y="4155987"/>
                        <a:ext cx="1511300" cy="83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394138" y="4259316"/>
            <a:ext cx="808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Inoltre</a:t>
            </a:r>
            <a:endParaRPr lang="en-US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060086" y="4905702"/>
            <a:ext cx="2974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Giunzione brusca asimmetrica N</a:t>
            </a:r>
            <a:r>
              <a:rPr lang="it-IT" sz="1400" baseline="-25000" dirty="0" smtClean="0"/>
              <a:t>A</a:t>
            </a:r>
            <a:r>
              <a:rPr lang="it-IT" sz="1400" dirty="0" smtClean="0"/>
              <a:t>&gt;&gt;N</a:t>
            </a:r>
            <a:r>
              <a:rPr lang="it-IT" sz="1400" baseline="-25000" dirty="0" smtClean="0"/>
              <a:t>D</a:t>
            </a:r>
            <a:endParaRPr lang="en-US" sz="1400" baseline="-25000" dirty="0"/>
          </a:p>
        </p:txBody>
      </p:sp>
      <p:cxnSp>
        <p:nvCxnSpPr>
          <p:cNvPr id="19" name="Connettore 2 18"/>
          <p:cNvCxnSpPr/>
          <p:nvPr/>
        </p:nvCxnSpPr>
        <p:spPr>
          <a:xfrm flipV="1">
            <a:off x="3547480" y="4628648"/>
            <a:ext cx="125886" cy="277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gget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150717"/>
              </p:ext>
            </p:extLst>
          </p:nvPr>
        </p:nvGraphicFramePr>
        <p:xfrm>
          <a:off x="1811338" y="4167350"/>
          <a:ext cx="324485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1" name="Equazione" r:id="rId9" imgW="1473120" imgH="380880" progId="Equation.3">
                  <p:embed/>
                </p:oleObj>
              </mc:Choice>
              <mc:Fallback>
                <p:oleObj name="Equazione" r:id="rId9" imgW="1473120" imgH="380880" progId="Equation.3">
                  <p:embed/>
                  <p:pic>
                    <p:nvPicPr>
                      <p:cNvPr id="0" name="Ogget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338" y="4167350"/>
                        <a:ext cx="3244850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reccia a destra 21"/>
          <p:cNvSpPr/>
          <p:nvPr/>
        </p:nvSpPr>
        <p:spPr>
          <a:xfrm>
            <a:off x="5533697" y="4443982"/>
            <a:ext cx="504496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gget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913603"/>
              </p:ext>
            </p:extLst>
          </p:nvPr>
        </p:nvGraphicFramePr>
        <p:xfrm>
          <a:off x="3547480" y="5541523"/>
          <a:ext cx="2782395" cy="1156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2" name="Equazione" r:id="rId11" imgW="977760" imgH="406080" progId="Equation.3">
                  <p:embed/>
                </p:oleObj>
              </mc:Choice>
              <mc:Fallback>
                <p:oleObj name="Equazione" r:id="rId11" imgW="977760" imgH="406080" progId="Equation.3">
                  <p:embed/>
                  <p:pic>
                    <p:nvPicPr>
                      <p:cNvPr id="0" name="Ogget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7480" y="5541523"/>
                        <a:ext cx="2782395" cy="11567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asellaDiTesto 23"/>
          <p:cNvSpPr txBox="1"/>
          <p:nvPr/>
        </p:nvSpPr>
        <p:spPr>
          <a:xfrm>
            <a:off x="236482" y="114879"/>
            <a:ext cx="4705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Breakdown e tipo di giunzione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9727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36482" y="103689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Infine, noto il campo critico </a:t>
            </a:r>
            <a:r>
              <a:rPr lang="it-IT" sz="2400" dirty="0" err="1" smtClean="0">
                <a:latin typeface="Symbol" panose="05050102010706020507" pitchFamily="18" charset="2"/>
              </a:rPr>
              <a:t>e</a:t>
            </a:r>
            <a:r>
              <a:rPr lang="it-IT" sz="2400" baseline="-25000" dirty="0" err="1" smtClean="0"/>
              <a:t>c</a:t>
            </a:r>
            <a:r>
              <a:rPr lang="it-IT" sz="2400" baseline="-25000" dirty="0" smtClean="0"/>
              <a:t> </a:t>
            </a:r>
            <a:r>
              <a:rPr lang="it-IT" sz="2400" dirty="0" smtClean="0"/>
              <a:t>,</a:t>
            </a:r>
            <a:r>
              <a:rPr lang="it-IT" dirty="0" smtClean="0"/>
              <a:t> si può risalire alla </a:t>
            </a:r>
            <a:r>
              <a:rPr lang="it-IT" b="1" dirty="0" smtClean="0"/>
              <a:t>tensione di Breakdown </a:t>
            </a:r>
            <a:r>
              <a:rPr lang="it-IT" dirty="0" smtClean="0"/>
              <a:t>V</a:t>
            </a:r>
            <a:r>
              <a:rPr lang="it-IT" baseline="-25000" dirty="0" smtClean="0"/>
              <a:t>BR </a:t>
            </a:r>
            <a:r>
              <a:rPr lang="it-IT" dirty="0" smtClean="0"/>
              <a:t>specificando quale tipo di giunzione si sta considerando, e calcolando la relazione tra V e campo massimo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36482" y="1308537"/>
            <a:ext cx="475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Ad esempio: per la </a:t>
            </a:r>
            <a:r>
              <a:rPr lang="it-IT" b="1" dirty="0" smtClean="0">
                <a:solidFill>
                  <a:srgbClr val="FF0000"/>
                </a:solidFill>
              </a:rPr>
              <a:t>giunzione a gradiente lineare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120138" y="2529940"/>
            <a:ext cx="292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«Giunzione </a:t>
            </a:r>
            <a:r>
              <a:rPr lang="it-IT" dirty="0" err="1" smtClean="0"/>
              <a:t>pn</a:t>
            </a:r>
            <a:r>
              <a:rPr lang="it-IT" dirty="0" smtClean="0"/>
              <a:t> basi,» slide 12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36482" y="1868523"/>
            <a:ext cx="1359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All’equilibrio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36481" y="4181225"/>
            <a:ext cx="2978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 forte polarizzazione inversa</a:t>
            </a:r>
            <a:endParaRPr lang="en-US" dirty="0"/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757861"/>
              </p:ext>
            </p:extLst>
          </p:nvPr>
        </p:nvGraphicFramePr>
        <p:xfrm>
          <a:off x="4486275" y="4157663"/>
          <a:ext cx="108426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7" name="Equazione" r:id="rId3" imgW="495000" imgH="190440" progId="Equation.3">
                  <p:embed/>
                </p:oleObj>
              </mc:Choice>
              <mc:Fallback>
                <p:oleObj name="Equazione" r:id="rId3" imgW="4950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4157663"/>
                        <a:ext cx="1084263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7204840" y="5363639"/>
            <a:ext cx="142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Formula 3.86</a:t>
            </a:r>
            <a:endParaRPr lang="en-US" dirty="0"/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462690"/>
              </p:ext>
            </p:extLst>
          </p:nvPr>
        </p:nvGraphicFramePr>
        <p:xfrm>
          <a:off x="2255615" y="1677869"/>
          <a:ext cx="1417750" cy="8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8" name="Equazione" r:id="rId5" imgW="672840" imgH="406080" progId="Equation.3">
                  <p:embed/>
                </p:oleObj>
              </mc:Choice>
              <mc:Fallback>
                <p:oleObj name="Equazione" r:id="rId5" imgW="672840" imgH="406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55615" y="1677869"/>
                        <a:ext cx="1417750" cy="85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159635"/>
              </p:ext>
            </p:extLst>
          </p:nvPr>
        </p:nvGraphicFramePr>
        <p:xfrm>
          <a:off x="5379308" y="1649267"/>
          <a:ext cx="2818760" cy="902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9" name="Equazione" r:id="rId7" imgW="1269720" imgH="406080" progId="Equation.3">
                  <p:embed/>
                </p:oleObj>
              </mc:Choice>
              <mc:Fallback>
                <p:oleObj name="Equazione" r:id="rId7" imgW="1269720" imgH="406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79308" y="1649267"/>
                        <a:ext cx="2818760" cy="902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852640"/>
              </p:ext>
            </p:extLst>
          </p:nvPr>
        </p:nvGraphicFramePr>
        <p:xfrm>
          <a:off x="2615627" y="3071046"/>
          <a:ext cx="32639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0" name="Equazione" r:id="rId9" imgW="1549080" imgH="444240" progId="Equation.3">
                  <p:embed/>
                </p:oleObj>
              </mc:Choice>
              <mc:Fallback>
                <p:oleObj name="Equazione" r:id="rId9" imgW="1549080" imgH="444240" progId="Equation.3">
                  <p:embed/>
                  <p:pic>
                    <p:nvPicPr>
                      <p:cNvPr id="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5627" y="3071046"/>
                        <a:ext cx="32639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232219"/>
              </p:ext>
            </p:extLst>
          </p:nvPr>
        </p:nvGraphicFramePr>
        <p:xfrm>
          <a:off x="3019214" y="5079992"/>
          <a:ext cx="29432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1" name="Equazione" r:id="rId11" imgW="1396800" imgH="444240" progId="Equation.3">
                  <p:embed/>
                </p:oleObj>
              </mc:Choice>
              <mc:Fallback>
                <p:oleObj name="Equazione" r:id="rId11" imgW="1396800" imgH="444240" progId="Equation.3">
                  <p:embed/>
                  <p:pic>
                    <p:nvPicPr>
                      <p:cNvPr id="0" name="Ogget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214" y="5079992"/>
                        <a:ext cx="29432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613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" t="18769" r="50000" b="15636"/>
          <a:stretch/>
        </p:blipFill>
        <p:spPr bwMode="auto">
          <a:xfrm>
            <a:off x="1623848" y="630621"/>
            <a:ext cx="6148552" cy="495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5767" y="3936914"/>
            <a:ext cx="2207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Ascissa per le giunzioni a gradiente lineare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6" name="Connettore 2 5"/>
          <p:cNvCxnSpPr/>
          <p:nvPr/>
        </p:nvCxnSpPr>
        <p:spPr>
          <a:xfrm>
            <a:off x="2222939" y="4198524"/>
            <a:ext cx="56755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5767" y="857383"/>
            <a:ext cx="2207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Ascissa per le giunzioni brusche asimmetriche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>
            <a:off x="2023244" y="1118634"/>
            <a:ext cx="56755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igura a mano libera 6"/>
          <p:cNvSpPr/>
          <p:nvPr/>
        </p:nvSpPr>
        <p:spPr>
          <a:xfrm>
            <a:off x="5675586" y="2916621"/>
            <a:ext cx="1182414" cy="1150882"/>
          </a:xfrm>
          <a:custGeom>
            <a:avLst/>
            <a:gdLst>
              <a:gd name="connsiteX0" fmla="*/ 1182414 w 1182414"/>
              <a:gd name="connsiteY0" fmla="*/ 0 h 1150882"/>
              <a:gd name="connsiteX1" fmla="*/ 441435 w 1182414"/>
              <a:gd name="connsiteY1" fmla="*/ 488731 h 1150882"/>
              <a:gd name="connsiteX2" fmla="*/ 252248 w 1182414"/>
              <a:gd name="connsiteY2" fmla="*/ 567558 h 1150882"/>
              <a:gd name="connsiteX3" fmla="*/ 0 w 1182414"/>
              <a:gd name="connsiteY3" fmla="*/ 614855 h 1150882"/>
              <a:gd name="connsiteX4" fmla="*/ 0 w 1182414"/>
              <a:gd name="connsiteY4" fmla="*/ 1150882 h 1150882"/>
              <a:gd name="connsiteX5" fmla="*/ 1166648 w 1182414"/>
              <a:gd name="connsiteY5" fmla="*/ 1150882 h 1150882"/>
              <a:gd name="connsiteX6" fmla="*/ 1182414 w 1182414"/>
              <a:gd name="connsiteY6" fmla="*/ 0 h 115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2414" h="1150882">
                <a:moveTo>
                  <a:pt x="1182414" y="0"/>
                </a:moveTo>
                <a:lnTo>
                  <a:pt x="441435" y="488731"/>
                </a:lnTo>
                <a:lnTo>
                  <a:pt x="252248" y="567558"/>
                </a:lnTo>
                <a:lnTo>
                  <a:pt x="0" y="614855"/>
                </a:lnTo>
                <a:lnTo>
                  <a:pt x="0" y="1150882"/>
                </a:lnTo>
                <a:lnTo>
                  <a:pt x="1166648" y="1150882"/>
                </a:lnTo>
                <a:lnTo>
                  <a:pt x="1182414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igura a mano libera 7"/>
          <p:cNvSpPr/>
          <p:nvPr/>
        </p:nvSpPr>
        <p:spPr>
          <a:xfrm>
            <a:off x="1576552" y="5155324"/>
            <a:ext cx="6006662" cy="394138"/>
          </a:xfrm>
          <a:custGeom>
            <a:avLst/>
            <a:gdLst>
              <a:gd name="connsiteX0" fmla="*/ 3704896 w 6006662"/>
              <a:gd name="connsiteY0" fmla="*/ 173421 h 394138"/>
              <a:gd name="connsiteX1" fmla="*/ 3704896 w 6006662"/>
              <a:gd name="connsiteY1" fmla="*/ 15766 h 394138"/>
              <a:gd name="connsiteX2" fmla="*/ 6006662 w 6006662"/>
              <a:gd name="connsiteY2" fmla="*/ 0 h 394138"/>
              <a:gd name="connsiteX3" fmla="*/ 6006662 w 6006662"/>
              <a:gd name="connsiteY3" fmla="*/ 346842 h 394138"/>
              <a:gd name="connsiteX4" fmla="*/ 15765 w 6006662"/>
              <a:gd name="connsiteY4" fmla="*/ 394138 h 394138"/>
              <a:gd name="connsiteX5" fmla="*/ 0 w 6006662"/>
              <a:gd name="connsiteY5" fmla="*/ 189186 h 394138"/>
              <a:gd name="connsiteX6" fmla="*/ 3704896 w 6006662"/>
              <a:gd name="connsiteY6" fmla="*/ 173421 h 394138"/>
              <a:gd name="connsiteX0" fmla="*/ 3704896 w 6006662"/>
              <a:gd name="connsiteY0" fmla="*/ 173421 h 394138"/>
              <a:gd name="connsiteX1" fmla="*/ 3704896 w 6006662"/>
              <a:gd name="connsiteY1" fmla="*/ 15766 h 394138"/>
              <a:gd name="connsiteX2" fmla="*/ 6006662 w 6006662"/>
              <a:gd name="connsiteY2" fmla="*/ 0 h 394138"/>
              <a:gd name="connsiteX3" fmla="*/ 6006662 w 6006662"/>
              <a:gd name="connsiteY3" fmla="*/ 394138 h 394138"/>
              <a:gd name="connsiteX4" fmla="*/ 15765 w 6006662"/>
              <a:gd name="connsiteY4" fmla="*/ 394138 h 394138"/>
              <a:gd name="connsiteX5" fmla="*/ 0 w 6006662"/>
              <a:gd name="connsiteY5" fmla="*/ 189186 h 394138"/>
              <a:gd name="connsiteX6" fmla="*/ 3704896 w 6006662"/>
              <a:gd name="connsiteY6" fmla="*/ 173421 h 39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6662" h="394138">
                <a:moveTo>
                  <a:pt x="3704896" y="173421"/>
                </a:moveTo>
                <a:lnTo>
                  <a:pt x="3704896" y="15766"/>
                </a:lnTo>
                <a:lnTo>
                  <a:pt x="6006662" y="0"/>
                </a:lnTo>
                <a:lnTo>
                  <a:pt x="6006662" y="394138"/>
                </a:lnTo>
                <a:lnTo>
                  <a:pt x="15765" y="394138"/>
                </a:lnTo>
                <a:lnTo>
                  <a:pt x="0" y="189186"/>
                </a:lnTo>
                <a:lnTo>
                  <a:pt x="3704896" y="17342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7" b="5612"/>
          <a:stretch/>
        </p:blipFill>
        <p:spPr bwMode="auto">
          <a:xfrm>
            <a:off x="0" y="198438"/>
            <a:ext cx="4682359" cy="304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0"/>
            <a:ext cx="6181725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236483" y="4862615"/>
            <a:ext cx="4603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GIUNZIONE DIFFUSA: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Giunzione mista a gradiente lineare da un lato e costante dall’altro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36482" y="5785945"/>
            <a:ext cx="8245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E’ la rappresentazione più fedele di una giunzione reale, ottenuta inserendo droganti , ad esempio </a:t>
            </a:r>
            <a:r>
              <a:rPr lang="it-IT" dirty="0" err="1" smtClean="0"/>
              <a:t>donori</a:t>
            </a:r>
            <a:r>
              <a:rPr lang="it-IT" dirty="0"/>
              <a:t>,</a:t>
            </a:r>
            <a:r>
              <a:rPr lang="it-IT" dirty="0" smtClean="0"/>
              <a:t> dalla superficie per diffusione, in un substrato </a:t>
            </a:r>
            <a:r>
              <a:rPr lang="it-IT" dirty="0"/>
              <a:t>di tipo </a:t>
            </a:r>
            <a:r>
              <a:rPr lang="it-IT" dirty="0" smtClean="0"/>
              <a:t>opposto  uniformemente drogato (</a:t>
            </a:r>
            <a:r>
              <a:rPr lang="it-IT" sz="1400" b="1" dirty="0" smtClean="0"/>
              <a:t>concentrazione di fondo</a:t>
            </a:r>
            <a:r>
              <a:rPr lang="it-IT" dirty="0" smtClean="0"/>
              <a:t>) con accettori</a:t>
            </a:r>
            <a:endParaRPr lang="en-US" dirty="0"/>
          </a:p>
        </p:txBody>
      </p:sp>
      <p:cxnSp>
        <p:nvCxnSpPr>
          <p:cNvPr id="9" name="Connettore 2 8"/>
          <p:cNvCxnSpPr/>
          <p:nvPr/>
        </p:nvCxnSpPr>
        <p:spPr>
          <a:xfrm flipV="1">
            <a:off x="4572000" y="3767960"/>
            <a:ext cx="2173059" cy="2758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44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7269" r="50000" b="24507"/>
          <a:stretch/>
        </p:blipFill>
        <p:spPr bwMode="auto">
          <a:xfrm>
            <a:off x="-1" y="3429001"/>
            <a:ext cx="4881965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22" y="1"/>
            <a:ext cx="418965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881964" y="254349"/>
            <a:ext cx="397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 dispositivo di questo tipo è un eccellente </a:t>
            </a:r>
            <a:r>
              <a:rPr lang="it-IT" dirty="0" err="1" smtClean="0"/>
              <a:t>fotorivelatore</a:t>
            </a:r>
            <a:r>
              <a:rPr lang="it-IT" dirty="0" smtClean="0"/>
              <a:t> (diodo </a:t>
            </a:r>
            <a:r>
              <a:rPr lang="it-IT" b="1" i="1" dirty="0" smtClean="0"/>
              <a:t>pin</a:t>
            </a:r>
            <a:r>
              <a:rPr lang="it-IT" dirty="0" smtClean="0"/>
              <a:t>)</a:t>
            </a:r>
            <a:endParaRPr lang="en-US" dirty="0"/>
          </a:p>
        </p:txBody>
      </p:sp>
      <p:sp>
        <p:nvSpPr>
          <p:cNvPr id="6" name="Figura a mano libera 5"/>
          <p:cNvSpPr/>
          <p:nvPr/>
        </p:nvSpPr>
        <p:spPr>
          <a:xfrm>
            <a:off x="5268036" y="1978925"/>
            <a:ext cx="3302758" cy="723332"/>
          </a:xfrm>
          <a:custGeom>
            <a:avLst/>
            <a:gdLst>
              <a:gd name="connsiteX0" fmla="*/ 0 w 3302758"/>
              <a:gd name="connsiteY0" fmla="*/ 0 h 723332"/>
              <a:gd name="connsiteX1" fmla="*/ 750627 w 3302758"/>
              <a:gd name="connsiteY1" fmla="*/ 0 h 723332"/>
              <a:gd name="connsiteX2" fmla="*/ 2183642 w 3302758"/>
              <a:gd name="connsiteY2" fmla="*/ 723332 h 723332"/>
              <a:gd name="connsiteX3" fmla="*/ 3302758 w 3302758"/>
              <a:gd name="connsiteY3" fmla="*/ 723332 h 72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2758" h="723332">
                <a:moveTo>
                  <a:pt x="0" y="0"/>
                </a:moveTo>
                <a:lnTo>
                  <a:pt x="750627" y="0"/>
                </a:lnTo>
                <a:lnTo>
                  <a:pt x="2183642" y="723332"/>
                </a:lnTo>
                <a:lnTo>
                  <a:pt x="3302758" y="72333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igura a mano libera 11"/>
          <p:cNvSpPr/>
          <p:nvPr/>
        </p:nvSpPr>
        <p:spPr>
          <a:xfrm>
            <a:off x="5268036" y="2767078"/>
            <a:ext cx="3302758" cy="723332"/>
          </a:xfrm>
          <a:custGeom>
            <a:avLst/>
            <a:gdLst>
              <a:gd name="connsiteX0" fmla="*/ 0 w 3302758"/>
              <a:gd name="connsiteY0" fmla="*/ 0 h 723332"/>
              <a:gd name="connsiteX1" fmla="*/ 750627 w 3302758"/>
              <a:gd name="connsiteY1" fmla="*/ 0 h 723332"/>
              <a:gd name="connsiteX2" fmla="*/ 2183642 w 3302758"/>
              <a:gd name="connsiteY2" fmla="*/ 723332 h 723332"/>
              <a:gd name="connsiteX3" fmla="*/ 3302758 w 3302758"/>
              <a:gd name="connsiteY3" fmla="*/ 723332 h 72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2758" h="723332">
                <a:moveTo>
                  <a:pt x="0" y="0"/>
                </a:moveTo>
                <a:lnTo>
                  <a:pt x="750627" y="0"/>
                </a:lnTo>
                <a:lnTo>
                  <a:pt x="2183642" y="723332"/>
                </a:lnTo>
                <a:lnTo>
                  <a:pt x="3302758" y="72333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ttore 1 7"/>
          <p:cNvCxnSpPr/>
          <p:nvPr/>
        </p:nvCxnSpPr>
        <p:spPr>
          <a:xfrm flipH="1">
            <a:off x="5268036" y="2729553"/>
            <a:ext cx="330275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igura a mano libera 14"/>
          <p:cNvSpPr/>
          <p:nvPr/>
        </p:nvSpPr>
        <p:spPr>
          <a:xfrm>
            <a:off x="5270308" y="2387206"/>
            <a:ext cx="3302758" cy="723332"/>
          </a:xfrm>
          <a:custGeom>
            <a:avLst/>
            <a:gdLst>
              <a:gd name="connsiteX0" fmla="*/ 0 w 3302758"/>
              <a:gd name="connsiteY0" fmla="*/ 0 h 723332"/>
              <a:gd name="connsiteX1" fmla="*/ 750627 w 3302758"/>
              <a:gd name="connsiteY1" fmla="*/ 0 h 723332"/>
              <a:gd name="connsiteX2" fmla="*/ 2183642 w 3302758"/>
              <a:gd name="connsiteY2" fmla="*/ 723332 h 723332"/>
              <a:gd name="connsiteX3" fmla="*/ 3302758 w 3302758"/>
              <a:gd name="connsiteY3" fmla="*/ 723332 h 72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2758" h="723332">
                <a:moveTo>
                  <a:pt x="0" y="0"/>
                </a:moveTo>
                <a:lnTo>
                  <a:pt x="750627" y="0"/>
                </a:lnTo>
                <a:lnTo>
                  <a:pt x="2183642" y="723332"/>
                </a:lnTo>
                <a:lnTo>
                  <a:pt x="3302758" y="723332"/>
                </a:lnTo>
              </a:path>
            </a:pathLst>
          </a:custGeom>
          <a:noFill/>
          <a:ln w="31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5270308" y="1610436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</a:t>
            </a:r>
            <a:r>
              <a:rPr lang="it-IT" baseline="30000" dirty="0" smtClean="0"/>
              <a:t>+</a:t>
            </a:r>
            <a:endParaRPr lang="en-US" baseline="300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7865658" y="231416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</a:t>
            </a:r>
            <a:r>
              <a:rPr lang="it-IT" baseline="30000" dirty="0" smtClean="0"/>
              <a:t>+</a:t>
            </a:r>
            <a:endParaRPr lang="en-US" baseline="30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629608" y="197892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158641" y="1424927"/>
            <a:ext cx="1526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Regione quasi non drogata</a:t>
            </a:r>
            <a:endParaRPr lang="en-US" sz="1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199370" y="3712191"/>
            <a:ext cx="30980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Quanto più è estesa la regione di svuotamento, tanto maggiore è la conversione di fotoni in corrente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0173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319088"/>
            <a:ext cx="8632825" cy="621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77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9" t="25970" r="34450" b="27547"/>
          <a:stretch/>
        </p:blipFill>
        <p:spPr bwMode="auto">
          <a:xfrm>
            <a:off x="4233042" y="3518215"/>
            <a:ext cx="4734910" cy="340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" t="8425" r="29145" b="3842"/>
          <a:stretch/>
        </p:blipFill>
        <p:spPr bwMode="auto">
          <a:xfrm>
            <a:off x="236482" y="3429000"/>
            <a:ext cx="2979684" cy="328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36482" y="114879"/>
            <a:ext cx="3653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Breakdown e curvatura</a:t>
            </a:r>
            <a:endParaRPr lang="en-US" sz="2800" b="1" dirty="0"/>
          </a:p>
        </p:txBody>
      </p:sp>
      <p:pic>
        <p:nvPicPr>
          <p:cNvPr id="5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43" t="24298" r="25640" b="21598"/>
          <a:stretch/>
        </p:blipFill>
        <p:spPr>
          <a:xfrm>
            <a:off x="236482" y="638099"/>
            <a:ext cx="3653051" cy="2892879"/>
          </a:xfrm>
        </p:spPr>
      </p:pic>
      <p:grpSp>
        <p:nvGrpSpPr>
          <p:cNvPr id="25" name="Gruppo 24"/>
          <p:cNvGrpSpPr/>
          <p:nvPr/>
        </p:nvGrpSpPr>
        <p:grpSpPr>
          <a:xfrm>
            <a:off x="4233041" y="1024760"/>
            <a:ext cx="4540470" cy="2601309"/>
            <a:chOff x="-650937" y="4017582"/>
            <a:chExt cx="4540470" cy="2601309"/>
          </a:xfrm>
        </p:grpSpPr>
        <p:sp>
          <p:nvSpPr>
            <p:cNvPr id="26" name="Rettangolo 25"/>
            <p:cNvSpPr/>
            <p:nvPr/>
          </p:nvSpPr>
          <p:spPr>
            <a:xfrm>
              <a:off x="-650936" y="5089636"/>
              <a:ext cx="4540469" cy="15292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-650936" y="4017582"/>
              <a:ext cx="4540469" cy="10720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-650937" y="4663969"/>
              <a:ext cx="1056289" cy="425668"/>
            </a:xfrm>
            <a:prstGeom prst="rect">
              <a:avLst/>
            </a:prstGeom>
            <a:pattFill prst="dkDnDiag">
              <a:fgClr>
                <a:schemeClr val="accent1"/>
              </a:fgClr>
              <a:bgClr>
                <a:schemeClr val="bg1"/>
              </a:bgClr>
            </a:patt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2880539" y="4666597"/>
              <a:ext cx="1008994" cy="425668"/>
            </a:xfrm>
            <a:prstGeom prst="rect">
              <a:avLst/>
            </a:prstGeom>
            <a:pattFill prst="dkDnDiag">
              <a:fgClr>
                <a:schemeClr val="accent1"/>
              </a:fgClr>
              <a:bgClr>
                <a:schemeClr val="bg1"/>
              </a:bgClr>
            </a:patt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861" y="1024760"/>
            <a:ext cx="4565650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861" y="1024760"/>
            <a:ext cx="4565650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CasellaDiTesto 30"/>
          <p:cNvSpPr txBox="1"/>
          <p:nvPr/>
        </p:nvSpPr>
        <p:spPr>
          <a:xfrm>
            <a:off x="4053821" y="172987"/>
            <a:ext cx="5090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Durante il drogaggio per diffusione il drogante si espande anche lateralmente</a:t>
            </a:r>
            <a:endParaRPr lang="en-US" dirty="0"/>
          </a:p>
        </p:txBody>
      </p:sp>
      <p:sp>
        <p:nvSpPr>
          <p:cNvPr id="36864" name="Freccia in giù 36863"/>
          <p:cNvSpPr/>
          <p:nvPr/>
        </p:nvSpPr>
        <p:spPr>
          <a:xfrm>
            <a:off x="5502166" y="1229710"/>
            <a:ext cx="315310" cy="444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ccia in giù 34"/>
          <p:cNvSpPr/>
          <p:nvPr/>
        </p:nvSpPr>
        <p:spPr>
          <a:xfrm>
            <a:off x="5969876" y="1229710"/>
            <a:ext cx="315310" cy="444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ccia in giù 35"/>
          <p:cNvSpPr/>
          <p:nvPr/>
        </p:nvSpPr>
        <p:spPr>
          <a:xfrm>
            <a:off x="6437586" y="1229710"/>
            <a:ext cx="315310" cy="444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ccia in giù 36"/>
          <p:cNvSpPr/>
          <p:nvPr/>
        </p:nvSpPr>
        <p:spPr>
          <a:xfrm>
            <a:off x="6905296" y="1227082"/>
            <a:ext cx="315310" cy="444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ccia in giù 37"/>
          <p:cNvSpPr/>
          <p:nvPr/>
        </p:nvSpPr>
        <p:spPr>
          <a:xfrm>
            <a:off x="7341474" y="1227081"/>
            <a:ext cx="315310" cy="444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5" name="CasellaDiTesto 36864"/>
          <p:cNvSpPr txBox="1"/>
          <p:nvPr/>
        </p:nvSpPr>
        <p:spPr>
          <a:xfrm>
            <a:off x="6177256" y="953464"/>
            <a:ext cx="843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drogante</a:t>
            </a:r>
            <a:endParaRPr lang="en-US" sz="1400" i="1" dirty="0"/>
          </a:p>
        </p:txBody>
      </p:sp>
      <p:sp>
        <p:nvSpPr>
          <p:cNvPr id="36871" name="CasellaDiTesto 36870"/>
          <p:cNvSpPr txBox="1"/>
          <p:nvPr/>
        </p:nvSpPr>
        <p:spPr>
          <a:xfrm>
            <a:off x="4075434" y="6416566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Fig.3.29</a:t>
            </a:r>
            <a:endParaRPr lang="en-US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2756745" y="6416566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Fig.3.28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22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1" t="20141" r="45097" b="26939"/>
          <a:stretch/>
        </p:blipFill>
        <p:spPr>
          <a:xfrm>
            <a:off x="536028" y="1064172"/>
            <a:ext cx="3862552" cy="422515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15" t="20141" r="47233" b="26939"/>
          <a:stretch/>
        </p:blipFill>
        <p:spPr>
          <a:xfrm>
            <a:off x="4994275" y="1986453"/>
            <a:ext cx="3862552" cy="422515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36027" y="261288"/>
            <a:ext cx="2592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Il breakdown è reversibile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940285" y="1092340"/>
            <a:ext cx="4203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 meno che non passino correnti eccessive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249917" y="5842280"/>
            <a:ext cx="310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d</a:t>
            </a:r>
            <a:r>
              <a:rPr lang="it-IT" b="1" dirty="0" smtClean="0">
                <a:solidFill>
                  <a:srgbClr val="FFFF00"/>
                </a:solidFill>
              </a:rPr>
              <a:t>anno da scarica elettrostatica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7346731" y="5289331"/>
            <a:ext cx="15766" cy="552949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72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810967" y="2617076"/>
            <a:ext cx="63666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 smtClean="0"/>
              <a:t>Fenomeno di rottura della giunzione</a:t>
            </a:r>
          </a:p>
          <a:p>
            <a:pPr algn="ctr"/>
            <a:r>
              <a:rPr lang="it-IT" sz="3200" b="1" dirty="0" smtClean="0"/>
              <a:t>Effetto tunnel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9229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igura a mano libera 27"/>
          <p:cNvSpPr/>
          <p:nvPr/>
        </p:nvSpPr>
        <p:spPr>
          <a:xfrm flipH="1" flipV="1">
            <a:off x="1794195" y="-5235"/>
            <a:ext cx="7409794" cy="4524704"/>
          </a:xfrm>
          <a:custGeom>
            <a:avLst/>
            <a:gdLst>
              <a:gd name="connsiteX0" fmla="*/ 15765 w 7520152"/>
              <a:gd name="connsiteY0" fmla="*/ 0 h 4162097"/>
              <a:gd name="connsiteX1" fmla="*/ 2128345 w 7520152"/>
              <a:gd name="connsiteY1" fmla="*/ 0 h 4162097"/>
              <a:gd name="connsiteX2" fmla="*/ 2617076 w 7520152"/>
              <a:gd name="connsiteY2" fmla="*/ 283779 h 4162097"/>
              <a:gd name="connsiteX3" fmla="*/ 3090041 w 7520152"/>
              <a:gd name="connsiteY3" fmla="*/ 788276 h 4162097"/>
              <a:gd name="connsiteX4" fmla="*/ 3436883 w 7520152"/>
              <a:gd name="connsiteY4" fmla="*/ 1623848 h 4162097"/>
              <a:gd name="connsiteX5" fmla="*/ 3783724 w 7520152"/>
              <a:gd name="connsiteY5" fmla="*/ 2459421 h 4162097"/>
              <a:gd name="connsiteX6" fmla="*/ 4288221 w 7520152"/>
              <a:gd name="connsiteY6" fmla="*/ 3090041 h 4162097"/>
              <a:gd name="connsiteX7" fmla="*/ 4729655 w 7520152"/>
              <a:gd name="connsiteY7" fmla="*/ 3279228 h 4162097"/>
              <a:gd name="connsiteX8" fmla="*/ 5612524 w 7520152"/>
              <a:gd name="connsiteY8" fmla="*/ 3279228 h 4162097"/>
              <a:gd name="connsiteX9" fmla="*/ 7504386 w 7520152"/>
              <a:gd name="connsiteY9" fmla="*/ 3279228 h 4162097"/>
              <a:gd name="connsiteX10" fmla="*/ 7520152 w 7520152"/>
              <a:gd name="connsiteY10" fmla="*/ 4162097 h 4162097"/>
              <a:gd name="connsiteX11" fmla="*/ 0 w 7520152"/>
              <a:gd name="connsiteY11" fmla="*/ 4146331 h 4162097"/>
              <a:gd name="connsiteX12" fmla="*/ 15765 w 7520152"/>
              <a:gd name="connsiteY12" fmla="*/ 0 h 4162097"/>
              <a:gd name="connsiteX0" fmla="*/ 15765 w 7520152"/>
              <a:gd name="connsiteY0" fmla="*/ 0 h 4162097"/>
              <a:gd name="connsiteX1" fmla="*/ 2128345 w 7520152"/>
              <a:gd name="connsiteY1" fmla="*/ 0 h 4162097"/>
              <a:gd name="connsiteX2" fmla="*/ 2617076 w 7520152"/>
              <a:gd name="connsiteY2" fmla="*/ 283779 h 4162097"/>
              <a:gd name="connsiteX3" fmla="*/ 3090041 w 7520152"/>
              <a:gd name="connsiteY3" fmla="*/ 788276 h 4162097"/>
              <a:gd name="connsiteX4" fmla="*/ 3436883 w 7520152"/>
              <a:gd name="connsiteY4" fmla="*/ 1623848 h 4162097"/>
              <a:gd name="connsiteX5" fmla="*/ 3783724 w 7520152"/>
              <a:gd name="connsiteY5" fmla="*/ 2459421 h 4162097"/>
              <a:gd name="connsiteX6" fmla="*/ 4288221 w 7520152"/>
              <a:gd name="connsiteY6" fmla="*/ 3090041 h 4162097"/>
              <a:gd name="connsiteX7" fmla="*/ 4729655 w 7520152"/>
              <a:gd name="connsiteY7" fmla="*/ 3279228 h 4162097"/>
              <a:gd name="connsiteX8" fmla="*/ 5612524 w 7520152"/>
              <a:gd name="connsiteY8" fmla="*/ 3279228 h 4162097"/>
              <a:gd name="connsiteX9" fmla="*/ 6826469 w 7520152"/>
              <a:gd name="connsiteY9" fmla="*/ 3247697 h 4162097"/>
              <a:gd name="connsiteX10" fmla="*/ 7520152 w 7520152"/>
              <a:gd name="connsiteY10" fmla="*/ 4162097 h 4162097"/>
              <a:gd name="connsiteX11" fmla="*/ 0 w 7520152"/>
              <a:gd name="connsiteY11" fmla="*/ 4146331 h 4162097"/>
              <a:gd name="connsiteX12" fmla="*/ 15765 w 7520152"/>
              <a:gd name="connsiteY12" fmla="*/ 0 h 4162097"/>
              <a:gd name="connsiteX0" fmla="*/ 15765 w 6826469"/>
              <a:gd name="connsiteY0" fmla="*/ 0 h 4162097"/>
              <a:gd name="connsiteX1" fmla="*/ 2128345 w 6826469"/>
              <a:gd name="connsiteY1" fmla="*/ 0 h 4162097"/>
              <a:gd name="connsiteX2" fmla="*/ 2617076 w 6826469"/>
              <a:gd name="connsiteY2" fmla="*/ 283779 h 4162097"/>
              <a:gd name="connsiteX3" fmla="*/ 3090041 w 6826469"/>
              <a:gd name="connsiteY3" fmla="*/ 788276 h 4162097"/>
              <a:gd name="connsiteX4" fmla="*/ 3436883 w 6826469"/>
              <a:gd name="connsiteY4" fmla="*/ 1623848 h 4162097"/>
              <a:gd name="connsiteX5" fmla="*/ 3783724 w 6826469"/>
              <a:gd name="connsiteY5" fmla="*/ 2459421 h 4162097"/>
              <a:gd name="connsiteX6" fmla="*/ 4288221 w 6826469"/>
              <a:gd name="connsiteY6" fmla="*/ 3090041 h 4162097"/>
              <a:gd name="connsiteX7" fmla="*/ 4729655 w 6826469"/>
              <a:gd name="connsiteY7" fmla="*/ 3279228 h 4162097"/>
              <a:gd name="connsiteX8" fmla="*/ 5612524 w 6826469"/>
              <a:gd name="connsiteY8" fmla="*/ 3279228 h 4162097"/>
              <a:gd name="connsiteX9" fmla="*/ 6826469 w 6826469"/>
              <a:gd name="connsiteY9" fmla="*/ 3247697 h 4162097"/>
              <a:gd name="connsiteX10" fmla="*/ 6779172 w 6826469"/>
              <a:gd name="connsiteY10" fmla="*/ 4162097 h 4162097"/>
              <a:gd name="connsiteX11" fmla="*/ 0 w 6826469"/>
              <a:gd name="connsiteY11" fmla="*/ 4146331 h 4162097"/>
              <a:gd name="connsiteX12" fmla="*/ 15765 w 6826469"/>
              <a:gd name="connsiteY12" fmla="*/ 0 h 4162097"/>
              <a:gd name="connsiteX0" fmla="*/ 0 w 7409794"/>
              <a:gd name="connsiteY0" fmla="*/ 0 h 4162097"/>
              <a:gd name="connsiteX1" fmla="*/ 2711670 w 7409794"/>
              <a:gd name="connsiteY1" fmla="*/ 0 h 4162097"/>
              <a:gd name="connsiteX2" fmla="*/ 3200401 w 7409794"/>
              <a:gd name="connsiteY2" fmla="*/ 283779 h 4162097"/>
              <a:gd name="connsiteX3" fmla="*/ 3673366 w 7409794"/>
              <a:gd name="connsiteY3" fmla="*/ 788276 h 4162097"/>
              <a:gd name="connsiteX4" fmla="*/ 4020208 w 7409794"/>
              <a:gd name="connsiteY4" fmla="*/ 1623848 h 4162097"/>
              <a:gd name="connsiteX5" fmla="*/ 4367049 w 7409794"/>
              <a:gd name="connsiteY5" fmla="*/ 2459421 h 4162097"/>
              <a:gd name="connsiteX6" fmla="*/ 4871546 w 7409794"/>
              <a:gd name="connsiteY6" fmla="*/ 3090041 h 4162097"/>
              <a:gd name="connsiteX7" fmla="*/ 5312980 w 7409794"/>
              <a:gd name="connsiteY7" fmla="*/ 3279228 h 4162097"/>
              <a:gd name="connsiteX8" fmla="*/ 6195849 w 7409794"/>
              <a:gd name="connsiteY8" fmla="*/ 3279228 h 4162097"/>
              <a:gd name="connsiteX9" fmla="*/ 7409794 w 7409794"/>
              <a:gd name="connsiteY9" fmla="*/ 3247697 h 4162097"/>
              <a:gd name="connsiteX10" fmla="*/ 7362497 w 7409794"/>
              <a:gd name="connsiteY10" fmla="*/ 4162097 h 4162097"/>
              <a:gd name="connsiteX11" fmla="*/ 583325 w 7409794"/>
              <a:gd name="connsiteY11" fmla="*/ 4146331 h 4162097"/>
              <a:gd name="connsiteX12" fmla="*/ 0 w 7409794"/>
              <a:gd name="connsiteY12" fmla="*/ 0 h 4162097"/>
              <a:gd name="connsiteX0" fmla="*/ 0 w 7409794"/>
              <a:gd name="connsiteY0" fmla="*/ 0 h 4524703"/>
              <a:gd name="connsiteX1" fmla="*/ 2711670 w 7409794"/>
              <a:gd name="connsiteY1" fmla="*/ 0 h 4524703"/>
              <a:gd name="connsiteX2" fmla="*/ 3200401 w 7409794"/>
              <a:gd name="connsiteY2" fmla="*/ 283779 h 4524703"/>
              <a:gd name="connsiteX3" fmla="*/ 3673366 w 7409794"/>
              <a:gd name="connsiteY3" fmla="*/ 788276 h 4524703"/>
              <a:gd name="connsiteX4" fmla="*/ 4020208 w 7409794"/>
              <a:gd name="connsiteY4" fmla="*/ 1623848 h 4524703"/>
              <a:gd name="connsiteX5" fmla="*/ 4367049 w 7409794"/>
              <a:gd name="connsiteY5" fmla="*/ 2459421 h 4524703"/>
              <a:gd name="connsiteX6" fmla="*/ 4871546 w 7409794"/>
              <a:gd name="connsiteY6" fmla="*/ 3090041 h 4524703"/>
              <a:gd name="connsiteX7" fmla="*/ 5312980 w 7409794"/>
              <a:gd name="connsiteY7" fmla="*/ 3279228 h 4524703"/>
              <a:gd name="connsiteX8" fmla="*/ 6195849 w 7409794"/>
              <a:gd name="connsiteY8" fmla="*/ 3279228 h 4524703"/>
              <a:gd name="connsiteX9" fmla="*/ 7409794 w 7409794"/>
              <a:gd name="connsiteY9" fmla="*/ 3247697 h 4524703"/>
              <a:gd name="connsiteX10" fmla="*/ 7362497 w 7409794"/>
              <a:gd name="connsiteY10" fmla="*/ 4162097 h 4524703"/>
              <a:gd name="connsiteX11" fmla="*/ 31532 w 7409794"/>
              <a:gd name="connsiteY11" fmla="*/ 4524703 h 4524703"/>
              <a:gd name="connsiteX12" fmla="*/ 0 w 7409794"/>
              <a:gd name="connsiteY12" fmla="*/ 0 h 4524703"/>
              <a:gd name="connsiteX0" fmla="*/ 0 w 7409794"/>
              <a:gd name="connsiteY0" fmla="*/ 0 h 4524704"/>
              <a:gd name="connsiteX1" fmla="*/ 2711670 w 7409794"/>
              <a:gd name="connsiteY1" fmla="*/ 0 h 4524704"/>
              <a:gd name="connsiteX2" fmla="*/ 3200401 w 7409794"/>
              <a:gd name="connsiteY2" fmla="*/ 283779 h 4524704"/>
              <a:gd name="connsiteX3" fmla="*/ 3673366 w 7409794"/>
              <a:gd name="connsiteY3" fmla="*/ 788276 h 4524704"/>
              <a:gd name="connsiteX4" fmla="*/ 4020208 w 7409794"/>
              <a:gd name="connsiteY4" fmla="*/ 1623848 h 4524704"/>
              <a:gd name="connsiteX5" fmla="*/ 4367049 w 7409794"/>
              <a:gd name="connsiteY5" fmla="*/ 2459421 h 4524704"/>
              <a:gd name="connsiteX6" fmla="*/ 4871546 w 7409794"/>
              <a:gd name="connsiteY6" fmla="*/ 3090041 h 4524704"/>
              <a:gd name="connsiteX7" fmla="*/ 5312980 w 7409794"/>
              <a:gd name="connsiteY7" fmla="*/ 3279228 h 4524704"/>
              <a:gd name="connsiteX8" fmla="*/ 6195849 w 7409794"/>
              <a:gd name="connsiteY8" fmla="*/ 3279228 h 4524704"/>
              <a:gd name="connsiteX9" fmla="*/ 7409794 w 7409794"/>
              <a:gd name="connsiteY9" fmla="*/ 3247697 h 4524704"/>
              <a:gd name="connsiteX10" fmla="*/ 7394028 w 7409794"/>
              <a:gd name="connsiteY10" fmla="*/ 4524704 h 4524704"/>
              <a:gd name="connsiteX11" fmla="*/ 31532 w 7409794"/>
              <a:gd name="connsiteY11" fmla="*/ 4524703 h 4524704"/>
              <a:gd name="connsiteX12" fmla="*/ 0 w 7409794"/>
              <a:gd name="connsiteY12" fmla="*/ 0 h 4524704"/>
              <a:gd name="connsiteX0" fmla="*/ 0 w 7409794"/>
              <a:gd name="connsiteY0" fmla="*/ 0 h 4524704"/>
              <a:gd name="connsiteX1" fmla="*/ 2711670 w 7409794"/>
              <a:gd name="connsiteY1" fmla="*/ 0 h 4524704"/>
              <a:gd name="connsiteX2" fmla="*/ 3200401 w 7409794"/>
              <a:gd name="connsiteY2" fmla="*/ 283779 h 4524704"/>
              <a:gd name="connsiteX3" fmla="*/ 3673366 w 7409794"/>
              <a:gd name="connsiteY3" fmla="*/ 788276 h 4524704"/>
              <a:gd name="connsiteX4" fmla="*/ 4020208 w 7409794"/>
              <a:gd name="connsiteY4" fmla="*/ 1623848 h 4524704"/>
              <a:gd name="connsiteX5" fmla="*/ 4367049 w 7409794"/>
              <a:gd name="connsiteY5" fmla="*/ 2459421 h 4524704"/>
              <a:gd name="connsiteX6" fmla="*/ 4903077 w 7409794"/>
              <a:gd name="connsiteY6" fmla="*/ 3026979 h 4524704"/>
              <a:gd name="connsiteX7" fmla="*/ 5312980 w 7409794"/>
              <a:gd name="connsiteY7" fmla="*/ 3279228 h 4524704"/>
              <a:gd name="connsiteX8" fmla="*/ 6195849 w 7409794"/>
              <a:gd name="connsiteY8" fmla="*/ 3279228 h 4524704"/>
              <a:gd name="connsiteX9" fmla="*/ 7409794 w 7409794"/>
              <a:gd name="connsiteY9" fmla="*/ 3247697 h 4524704"/>
              <a:gd name="connsiteX10" fmla="*/ 7394028 w 7409794"/>
              <a:gd name="connsiteY10" fmla="*/ 4524704 h 4524704"/>
              <a:gd name="connsiteX11" fmla="*/ 31532 w 7409794"/>
              <a:gd name="connsiteY11" fmla="*/ 4524703 h 4524704"/>
              <a:gd name="connsiteX12" fmla="*/ 0 w 7409794"/>
              <a:gd name="connsiteY12" fmla="*/ 0 h 4524704"/>
              <a:gd name="connsiteX0" fmla="*/ 0 w 7409794"/>
              <a:gd name="connsiteY0" fmla="*/ 0 h 4524704"/>
              <a:gd name="connsiteX1" fmla="*/ 2711670 w 7409794"/>
              <a:gd name="connsiteY1" fmla="*/ 0 h 4524704"/>
              <a:gd name="connsiteX2" fmla="*/ 3263464 w 7409794"/>
              <a:gd name="connsiteY2" fmla="*/ 236483 h 4524704"/>
              <a:gd name="connsiteX3" fmla="*/ 3673366 w 7409794"/>
              <a:gd name="connsiteY3" fmla="*/ 788276 h 4524704"/>
              <a:gd name="connsiteX4" fmla="*/ 4020208 w 7409794"/>
              <a:gd name="connsiteY4" fmla="*/ 1623848 h 4524704"/>
              <a:gd name="connsiteX5" fmla="*/ 4367049 w 7409794"/>
              <a:gd name="connsiteY5" fmla="*/ 2459421 h 4524704"/>
              <a:gd name="connsiteX6" fmla="*/ 4903077 w 7409794"/>
              <a:gd name="connsiteY6" fmla="*/ 3026979 h 4524704"/>
              <a:gd name="connsiteX7" fmla="*/ 5312980 w 7409794"/>
              <a:gd name="connsiteY7" fmla="*/ 3279228 h 4524704"/>
              <a:gd name="connsiteX8" fmla="*/ 6195849 w 7409794"/>
              <a:gd name="connsiteY8" fmla="*/ 3279228 h 4524704"/>
              <a:gd name="connsiteX9" fmla="*/ 7409794 w 7409794"/>
              <a:gd name="connsiteY9" fmla="*/ 3247697 h 4524704"/>
              <a:gd name="connsiteX10" fmla="*/ 7394028 w 7409794"/>
              <a:gd name="connsiteY10" fmla="*/ 4524704 h 4524704"/>
              <a:gd name="connsiteX11" fmla="*/ 31532 w 7409794"/>
              <a:gd name="connsiteY11" fmla="*/ 4524703 h 4524704"/>
              <a:gd name="connsiteX12" fmla="*/ 0 w 7409794"/>
              <a:gd name="connsiteY12" fmla="*/ 0 h 45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09794" h="4524704">
                <a:moveTo>
                  <a:pt x="0" y="0"/>
                </a:moveTo>
                <a:lnTo>
                  <a:pt x="2711670" y="0"/>
                </a:lnTo>
                <a:lnTo>
                  <a:pt x="3263464" y="236483"/>
                </a:lnTo>
                <a:lnTo>
                  <a:pt x="3673366" y="788276"/>
                </a:lnTo>
                <a:lnTo>
                  <a:pt x="4020208" y="1623848"/>
                </a:lnTo>
                <a:lnTo>
                  <a:pt x="4367049" y="2459421"/>
                </a:lnTo>
                <a:lnTo>
                  <a:pt x="4903077" y="3026979"/>
                </a:lnTo>
                <a:lnTo>
                  <a:pt x="5312980" y="3279228"/>
                </a:lnTo>
                <a:lnTo>
                  <a:pt x="6195849" y="3279228"/>
                </a:lnTo>
                <a:cubicBezTo>
                  <a:pt x="6545318" y="3273973"/>
                  <a:pt x="7005146" y="3258207"/>
                  <a:pt x="7409794" y="3247697"/>
                </a:cubicBezTo>
                <a:lnTo>
                  <a:pt x="7394028" y="4524704"/>
                </a:lnTo>
                <a:lnTo>
                  <a:pt x="31532" y="452470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B050"/>
              </a:gs>
              <a:gs pos="6000">
                <a:srgbClr val="00B050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igura a mano libera 25"/>
          <p:cNvSpPr/>
          <p:nvPr/>
        </p:nvSpPr>
        <p:spPr>
          <a:xfrm>
            <a:off x="1734235" y="2711669"/>
            <a:ext cx="7520152" cy="4162097"/>
          </a:xfrm>
          <a:custGeom>
            <a:avLst/>
            <a:gdLst>
              <a:gd name="connsiteX0" fmla="*/ 15765 w 7520152"/>
              <a:gd name="connsiteY0" fmla="*/ 0 h 4162097"/>
              <a:gd name="connsiteX1" fmla="*/ 2128345 w 7520152"/>
              <a:gd name="connsiteY1" fmla="*/ 0 h 4162097"/>
              <a:gd name="connsiteX2" fmla="*/ 2617076 w 7520152"/>
              <a:gd name="connsiteY2" fmla="*/ 283779 h 4162097"/>
              <a:gd name="connsiteX3" fmla="*/ 3090041 w 7520152"/>
              <a:gd name="connsiteY3" fmla="*/ 788276 h 4162097"/>
              <a:gd name="connsiteX4" fmla="*/ 3436883 w 7520152"/>
              <a:gd name="connsiteY4" fmla="*/ 1623848 h 4162097"/>
              <a:gd name="connsiteX5" fmla="*/ 3783724 w 7520152"/>
              <a:gd name="connsiteY5" fmla="*/ 2459421 h 4162097"/>
              <a:gd name="connsiteX6" fmla="*/ 4288221 w 7520152"/>
              <a:gd name="connsiteY6" fmla="*/ 3090041 h 4162097"/>
              <a:gd name="connsiteX7" fmla="*/ 4729655 w 7520152"/>
              <a:gd name="connsiteY7" fmla="*/ 3279228 h 4162097"/>
              <a:gd name="connsiteX8" fmla="*/ 5612524 w 7520152"/>
              <a:gd name="connsiteY8" fmla="*/ 3279228 h 4162097"/>
              <a:gd name="connsiteX9" fmla="*/ 7504386 w 7520152"/>
              <a:gd name="connsiteY9" fmla="*/ 3279228 h 4162097"/>
              <a:gd name="connsiteX10" fmla="*/ 7520152 w 7520152"/>
              <a:gd name="connsiteY10" fmla="*/ 4162097 h 4162097"/>
              <a:gd name="connsiteX11" fmla="*/ 0 w 7520152"/>
              <a:gd name="connsiteY11" fmla="*/ 4146331 h 4162097"/>
              <a:gd name="connsiteX12" fmla="*/ 15765 w 7520152"/>
              <a:gd name="connsiteY12" fmla="*/ 0 h 416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20152" h="4162097">
                <a:moveTo>
                  <a:pt x="15765" y="0"/>
                </a:moveTo>
                <a:lnTo>
                  <a:pt x="2128345" y="0"/>
                </a:lnTo>
                <a:lnTo>
                  <a:pt x="2617076" y="283779"/>
                </a:lnTo>
                <a:lnTo>
                  <a:pt x="3090041" y="788276"/>
                </a:lnTo>
                <a:lnTo>
                  <a:pt x="3436883" y="1623848"/>
                </a:lnTo>
                <a:lnTo>
                  <a:pt x="3783724" y="2459421"/>
                </a:lnTo>
                <a:lnTo>
                  <a:pt x="4288221" y="3090041"/>
                </a:lnTo>
                <a:lnTo>
                  <a:pt x="4729655" y="3279228"/>
                </a:lnTo>
                <a:lnTo>
                  <a:pt x="5612524" y="3279228"/>
                </a:lnTo>
                <a:lnTo>
                  <a:pt x="7504386" y="3279228"/>
                </a:lnTo>
                <a:lnTo>
                  <a:pt x="7520152" y="4162097"/>
                </a:lnTo>
                <a:lnTo>
                  <a:pt x="0" y="4146331"/>
                </a:lnTo>
                <a:lnTo>
                  <a:pt x="15765" y="0"/>
                </a:ln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76000">
                <a:srgbClr val="FF0000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uppo 6"/>
          <p:cNvGrpSpPr/>
          <p:nvPr/>
        </p:nvGrpSpPr>
        <p:grpSpPr>
          <a:xfrm>
            <a:off x="1724077" y="2712678"/>
            <a:ext cx="7524701" cy="3261535"/>
            <a:chOff x="1214651" y="1978925"/>
            <a:chExt cx="6619164" cy="632691"/>
          </a:xfrm>
        </p:grpSpPr>
        <p:sp>
          <p:nvSpPr>
            <p:cNvPr id="8" name="Figura a mano libera 7"/>
            <p:cNvSpPr/>
            <p:nvPr/>
          </p:nvSpPr>
          <p:spPr>
            <a:xfrm>
              <a:off x="3084394" y="1978925"/>
              <a:ext cx="2934269" cy="632691"/>
            </a:xfrm>
            <a:custGeom>
              <a:avLst/>
              <a:gdLst>
                <a:gd name="connsiteX0" fmla="*/ 0 w 2934269"/>
                <a:gd name="connsiteY0" fmla="*/ 0 h 632691"/>
                <a:gd name="connsiteX1" fmla="*/ 777922 w 2934269"/>
                <a:gd name="connsiteY1" fmla="*/ 136478 h 632691"/>
                <a:gd name="connsiteX2" fmla="*/ 1473958 w 2934269"/>
                <a:gd name="connsiteY2" fmla="*/ 477672 h 632691"/>
                <a:gd name="connsiteX3" fmla="*/ 2060812 w 2934269"/>
                <a:gd name="connsiteY3" fmla="*/ 614150 h 632691"/>
                <a:gd name="connsiteX4" fmla="*/ 2934269 w 2934269"/>
                <a:gd name="connsiteY4" fmla="*/ 627797 h 63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4269" h="632691">
                  <a:moveTo>
                    <a:pt x="0" y="0"/>
                  </a:moveTo>
                  <a:cubicBezTo>
                    <a:pt x="266131" y="28433"/>
                    <a:pt x="532262" y="56866"/>
                    <a:pt x="777922" y="136478"/>
                  </a:cubicBezTo>
                  <a:cubicBezTo>
                    <a:pt x="1023582" y="216090"/>
                    <a:pt x="1260143" y="398060"/>
                    <a:pt x="1473958" y="477672"/>
                  </a:cubicBezTo>
                  <a:cubicBezTo>
                    <a:pt x="1687773" y="557284"/>
                    <a:pt x="1817427" y="589129"/>
                    <a:pt x="2060812" y="614150"/>
                  </a:cubicBezTo>
                  <a:cubicBezTo>
                    <a:pt x="2304197" y="639171"/>
                    <a:pt x="2619233" y="633484"/>
                    <a:pt x="2934269" y="62779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Connettore 1 8"/>
            <p:cNvCxnSpPr/>
            <p:nvPr/>
          </p:nvCxnSpPr>
          <p:spPr>
            <a:xfrm>
              <a:off x="6018663" y="2611616"/>
              <a:ext cx="18151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>
              <a:stCxn id="8" idx="0"/>
            </p:cNvCxnSpPr>
            <p:nvPr/>
          </p:nvCxnSpPr>
          <p:spPr>
            <a:xfrm flipH="1">
              <a:off x="1214651" y="1978925"/>
              <a:ext cx="186974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o 10"/>
          <p:cNvGrpSpPr/>
          <p:nvPr/>
        </p:nvGrpSpPr>
        <p:grpSpPr>
          <a:xfrm>
            <a:off x="1724077" y="1977217"/>
            <a:ext cx="7524701" cy="3261535"/>
            <a:chOff x="1214651" y="1978925"/>
            <a:chExt cx="6619164" cy="632691"/>
          </a:xfrm>
        </p:grpSpPr>
        <p:sp>
          <p:nvSpPr>
            <p:cNvPr id="12" name="Figura a mano libera 11"/>
            <p:cNvSpPr/>
            <p:nvPr/>
          </p:nvSpPr>
          <p:spPr>
            <a:xfrm>
              <a:off x="3084394" y="1978925"/>
              <a:ext cx="2934269" cy="632691"/>
            </a:xfrm>
            <a:custGeom>
              <a:avLst/>
              <a:gdLst>
                <a:gd name="connsiteX0" fmla="*/ 0 w 2934269"/>
                <a:gd name="connsiteY0" fmla="*/ 0 h 632691"/>
                <a:gd name="connsiteX1" fmla="*/ 777922 w 2934269"/>
                <a:gd name="connsiteY1" fmla="*/ 136478 h 632691"/>
                <a:gd name="connsiteX2" fmla="*/ 1473958 w 2934269"/>
                <a:gd name="connsiteY2" fmla="*/ 477672 h 632691"/>
                <a:gd name="connsiteX3" fmla="*/ 2060812 w 2934269"/>
                <a:gd name="connsiteY3" fmla="*/ 614150 h 632691"/>
                <a:gd name="connsiteX4" fmla="*/ 2934269 w 2934269"/>
                <a:gd name="connsiteY4" fmla="*/ 627797 h 63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4269" h="632691">
                  <a:moveTo>
                    <a:pt x="0" y="0"/>
                  </a:moveTo>
                  <a:cubicBezTo>
                    <a:pt x="266131" y="28433"/>
                    <a:pt x="532262" y="56866"/>
                    <a:pt x="777922" y="136478"/>
                  </a:cubicBezTo>
                  <a:cubicBezTo>
                    <a:pt x="1023582" y="216090"/>
                    <a:pt x="1260143" y="398060"/>
                    <a:pt x="1473958" y="477672"/>
                  </a:cubicBezTo>
                  <a:cubicBezTo>
                    <a:pt x="1687773" y="557284"/>
                    <a:pt x="1817427" y="589129"/>
                    <a:pt x="2060812" y="614150"/>
                  </a:cubicBezTo>
                  <a:cubicBezTo>
                    <a:pt x="2304197" y="639171"/>
                    <a:pt x="2619233" y="633484"/>
                    <a:pt x="2934269" y="627797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Connettore 1 12"/>
            <p:cNvCxnSpPr/>
            <p:nvPr/>
          </p:nvCxnSpPr>
          <p:spPr>
            <a:xfrm>
              <a:off x="6018663" y="2611616"/>
              <a:ext cx="1815152" cy="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>
              <a:stCxn id="12" idx="0"/>
            </p:cNvCxnSpPr>
            <p:nvPr/>
          </p:nvCxnSpPr>
          <p:spPr>
            <a:xfrm flipH="1">
              <a:off x="1214651" y="1978925"/>
              <a:ext cx="1869743" cy="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o 15"/>
          <p:cNvGrpSpPr/>
          <p:nvPr/>
        </p:nvGrpSpPr>
        <p:grpSpPr>
          <a:xfrm>
            <a:off x="1724077" y="1242168"/>
            <a:ext cx="7524701" cy="3261535"/>
            <a:chOff x="1214651" y="1978925"/>
            <a:chExt cx="6619164" cy="632691"/>
          </a:xfrm>
        </p:grpSpPr>
        <p:sp>
          <p:nvSpPr>
            <p:cNvPr id="17" name="Figura a mano libera 16"/>
            <p:cNvSpPr/>
            <p:nvPr/>
          </p:nvSpPr>
          <p:spPr>
            <a:xfrm>
              <a:off x="3084394" y="1978925"/>
              <a:ext cx="2934269" cy="632691"/>
            </a:xfrm>
            <a:custGeom>
              <a:avLst/>
              <a:gdLst>
                <a:gd name="connsiteX0" fmla="*/ 0 w 2934269"/>
                <a:gd name="connsiteY0" fmla="*/ 0 h 632691"/>
                <a:gd name="connsiteX1" fmla="*/ 777922 w 2934269"/>
                <a:gd name="connsiteY1" fmla="*/ 136478 h 632691"/>
                <a:gd name="connsiteX2" fmla="*/ 1473958 w 2934269"/>
                <a:gd name="connsiteY2" fmla="*/ 477672 h 632691"/>
                <a:gd name="connsiteX3" fmla="*/ 2060812 w 2934269"/>
                <a:gd name="connsiteY3" fmla="*/ 614150 h 632691"/>
                <a:gd name="connsiteX4" fmla="*/ 2934269 w 2934269"/>
                <a:gd name="connsiteY4" fmla="*/ 627797 h 63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4269" h="632691">
                  <a:moveTo>
                    <a:pt x="0" y="0"/>
                  </a:moveTo>
                  <a:cubicBezTo>
                    <a:pt x="266131" y="28433"/>
                    <a:pt x="532262" y="56866"/>
                    <a:pt x="777922" y="136478"/>
                  </a:cubicBezTo>
                  <a:cubicBezTo>
                    <a:pt x="1023582" y="216090"/>
                    <a:pt x="1260143" y="398060"/>
                    <a:pt x="1473958" y="477672"/>
                  </a:cubicBezTo>
                  <a:cubicBezTo>
                    <a:pt x="1687773" y="557284"/>
                    <a:pt x="1817427" y="589129"/>
                    <a:pt x="2060812" y="614150"/>
                  </a:cubicBezTo>
                  <a:cubicBezTo>
                    <a:pt x="2304197" y="639171"/>
                    <a:pt x="2619233" y="633484"/>
                    <a:pt x="2934269" y="62779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Connettore 1 17"/>
            <p:cNvCxnSpPr/>
            <p:nvPr/>
          </p:nvCxnSpPr>
          <p:spPr>
            <a:xfrm>
              <a:off x="6018663" y="2611616"/>
              <a:ext cx="18151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>
              <a:stCxn id="17" idx="0"/>
            </p:cNvCxnSpPr>
            <p:nvPr/>
          </p:nvCxnSpPr>
          <p:spPr>
            <a:xfrm flipH="1">
              <a:off x="1214651" y="1978925"/>
              <a:ext cx="186974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sellaDiTesto 20"/>
          <p:cNvSpPr txBox="1"/>
          <p:nvPr/>
        </p:nvSpPr>
        <p:spPr>
          <a:xfrm>
            <a:off x="1209895" y="1076229"/>
            <a:ext cx="37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C</a:t>
            </a:r>
            <a:endParaRPr lang="en-US" baseline="-250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1198180" y="2579189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V</a:t>
            </a:r>
            <a:endParaRPr lang="en-US" baseline="-250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1233958" y="1792551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i</a:t>
            </a:r>
            <a:endParaRPr lang="en-US" baseline="-25000" dirty="0"/>
          </a:p>
        </p:txBody>
      </p:sp>
      <p:sp>
        <p:nvSpPr>
          <p:cNvPr id="27" name="Rettangolo 26"/>
          <p:cNvSpPr/>
          <p:nvPr/>
        </p:nvSpPr>
        <p:spPr>
          <a:xfrm>
            <a:off x="3849611" y="-5235"/>
            <a:ext cx="2431848" cy="687900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sellaDiTesto 29"/>
          <p:cNvSpPr txBox="1"/>
          <p:nvPr/>
        </p:nvSpPr>
        <p:spPr>
          <a:xfrm>
            <a:off x="0" y="37263"/>
            <a:ext cx="3339664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Aumentando la polarizzazione inversa solo una barriera </a:t>
            </a:r>
            <a:r>
              <a:rPr lang="it-IT" dirty="0" err="1" smtClean="0"/>
              <a:t>semre</a:t>
            </a:r>
            <a:r>
              <a:rPr lang="it-IT" dirty="0" smtClean="0"/>
              <a:t> più</a:t>
            </a:r>
            <a:r>
              <a:rPr lang="it-IT" dirty="0"/>
              <a:t> sottile </a:t>
            </a:r>
            <a:r>
              <a:rPr lang="it-IT" dirty="0" smtClean="0"/>
              <a:t>impedisce agli elettroni a più alta energia nella banda di valenza di penetrare la banda di conduzione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6533707" y="872836"/>
            <a:ext cx="26102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può avere passaggio diretto di elettroni dalla banda di valenza alla banda di conduzione per Effetto Tunnel (</a:t>
            </a:r>
            <a:r>
              <a:rPr lang="it-IT" dirty="0" err="1" smtClean="0"/>
              <a:t>Esaki</a:t>
            </a:r>
            <a:r>
              <a:rPr lang="it-IT" dirty="0" smtClean="0"/>
              <a:t>, 1973)</a:t>
            </a:r>
            <a:endParaRPr lang="en-US" dirty="0"/>
          </a:p>
        </p:txBody>
      </p:sp>
      <p:cxnSp>
        <p:nvCxnSpPr>
          <p:cNvPr id="55" name="Connettore 2 54"/>
          <p:cNvCxnSpPr/>
          <p:nvPr/>
        </p:nvCxnSpPr>
        <p:spPr>
          <a:xfrm>
            <a:off x="3849611" y="441434"/>
            <a:ext cx="2431848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5908215" y="37263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x</a:t>
            </a:r>
            <a:r>
              <a:rPr lang="it-IT" dirty="0" smtClean="0"/>
              <a:t>=W</a:t>
            </a:r>
            <a:endParaRPr lang="en-US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3547284" y="72102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x=0</a:t>
            </a:r>
            <a:endParaRPr lang="en-US" dirty="0"/>
          </a:p>
        </p:txBody>
      </p:sp>
      <p:sp>
        <p:nvSpPr>
          <p:cNvPr id="3" name="Ovale 2"/>
          <p:cNvSpPr/>
          <p:nvPr/>
        </p:nvSpPr>
        <p:spPr>
          <a:xfrm>
            <a:off x="1794195" y="3058509"/>
            <a:ext cx="208026" cy="1891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igura a mano libera 1"/>
          <p:cNvSpPr/>
          <p:nvPr/>
        </p:nvSpPr>
        <p:spPr>
          <a:xfrm>
            <a:off x="1734207" y="1797269"/>
            <a:ext cx="7252138" cy="1497724"/>
          </a:xfrm>
          <a:custGeom>
            <a:avLst/>
            <a:gdLst>
              <a:gd name="connsiteX0" fmla="*/ 0 w 7252138"/>
              <a:gd name="connsiteY0" fmla="*/ 1481959 h 1497724"/>
              <a:gd name="connsiteX1" fmla="*/ 2900855 w 7252138"/>
              <a:gd name="connsiteY1" fmla="*/ 1497724 h 1497724"/>
              <a:gd name="connsiteX2" fmla="*/ 2900855 w 7252138"/>
              <a:gd name="connsiteY2" fmla="*/ 0 h 1497724"/>
              <a:gd name="connsiteX3" fmla="*/ 3153103 w 7252138"/>
              <a:gd name="connsiteY3" fmla="*/ 378372 h 1497724"/>
              <a:gd name="connsiteX4" fmla="*/ 3373821 w 7252138"/>
              <a:gd name="connsiteY4" fmla="*/ 977462 h 1497724"/>
              <a:gd name="connsiteX5" fmla="*/ 3578772 w 7252138"/>
              <a:gd name="connsiteY5" fmla="*/ 1481959 h 1497724"/>
              <a:gd name="connsiteX6" fmla="*/ 7252138 w 7252138"/>
              <a:gd name="connsiteY6" fmla="*/ 1466193 h 149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52138" h="1497724">
                <a:moveTo>
                  <a:pt x="0" y="1481959"/>
                </a:moveTo>
                <a:lnTo>
                  <a:pt x="2900855" y="1497724"/>
                </a:lnTo>
                <a:lnTo>
                  <a:pt x="2900855" y="0"/>
                </a:lnTo>
                <a:lnTo>
                  <a:pt x="3153103" y="378372"/>
                </a:lnTo>
                <a:lnTo>
                  <a:pt x="3373821" y="977462"/>
                </a:lnTo>
                <a:lnTo>
                  <a:pt x="3578772" y="1481959"/>
                </a:lnTo>
                <a:lnTo>
                  <a:pt x="7252138" y="1466193"/>
                </a:lnTo>
              </a:path>
            </a:pathLst>
          </a:cu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6281459" y="4638587"/>
            <a:ext cx="286254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Questo avviene solo per drogaggi estremamente alti da entrambi i lati della giunzione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72222E-6 3.33333E-6 L 0.73263 -0.00301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598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Effetti di generazione e ricombinazione</a:t>
            </a:r>
            <a:endParaRPr lang="en-US" sz="28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68489" y="1090978"/>
            <a:ext cx="640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 tratta del contributo delle trappole alle correnti diretta e inversa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68489" y="1609594"/>
            <a:ext cx="454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Tutto succede entro la regione di svuotamento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111269" y="1501872"/>
            <a:ext cx="3896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Infatti nelle regioni neutre, tutto accade come se si fosse all’equilibrio: tutte le ricombinazioni sono bilanciate da generazioni, non importa se dirette o indirette</a:t>
            </a:r>
            <a:endParaRPr lang="en-US" sz="1400" i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51513" y="5015330"/>
            <a:ext cx="8240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Cosa ci serve per valutare questo contributo?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Formule della corrente ideale (diretta e inversa)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Formule della generazione/ricombinazione da trappole (</a:t>
            </a:r>
            <a:r>
              <a:rPr lang="it-IT" sz="1400" dirty="0" smtClean="0"/>
              <a:t>capitolo ricombinazione indiretta</a:t>
            </a:r>
            <a:r>
              <a:rPr lang="it-IT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Estensione della regione di svuotamento (</a:t>
            </a:r>
            <a:r>
              <a:rPr lang="it-IT" sz="1400" dirty="0" smtClean="0"/>
              <a:t>anche se la lasceremo solo indicata come W</a:t>
            </a:r>
            <a:r>
              <a:rPr lang="it-IT" dirty="0" smtClean="0"/>
              <a:t>)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402" y="2385034"/>
            <a:ext cx="4541290" cy="248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8" name="Gruppo 77"/>
          <p:cNvGrpSpPr/>
          <p:nvPr/>
        </p:nvGrpSpPr>
        <p:grpSpPr>
          <a:xfrm>
            <a:off x="2001402" y="2385034"/>
            <a:ext cx="4541290" cy="2328856"/>
            <a:chOff x="2001402" y="2385034"/>
            <a:chExt cx="4541290" cy="2328856"/>
          </a:xfrm>
          <a:solidFill>
            <a:schemeClr val="bg1">
              <a:lumMod val="65000"/>
              <a:alpha val="44000"/>
            </a:schemeClr>
          </a:solidFill>
        </p:grpSpPr>
        <p:sp>
          <p:nvSpPr>
            <p:cNvPr id="77" name="Rettangolo 76"/>
            <p:cNvSpPr/>
            <p:nvPr/>
          </p:nvSpPr>
          <p:spPr>
            <a:xfrm>
              <a:off x="2001402" y="2385034"/>
              <a:ext cx="1372419" cy="23288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ttangolo 78"/>
            <p:cNvSpPr/>
            <p:nvPr/>
          </p:nvSpPr>
          <p:spPr>
            <a:xfrm>
              <a:off x="4872219" y="2385034"/>
              <a:ext cx="1670473" cy="23288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790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" t="18769" r="50000" b="15636"/>
          <a:stretch/>
        </p:blipFill>
        <p:spPr bwMode="auto">
          <a:xfrm>
            <a:off x="4503214" y="3121572"/>
            <a:ext cx="4640785" cy="373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3" t="33811" r="30450" b="23365"/>
          <a:stretch/>
        </p:blipFill>
        <p:spPr bwMode="auto">
          <a:xfrm>
            <a:off x="0" y="353358"/>
            <a:ext cx="5265683" cy="287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994275" y="709448"/>
            <a:ext cx="414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Questo è quello che abbiamo visto nei grafici delle precedenti </a:t>
            </a:r>
            <a:r>
              <a:rPr lang="it-IT" dirty="0" err="1" smtClean="0"/>
              <a:t>slides</a:t>
            </a:r>
            <a:r>
              <a:rPr lang="it-IT" dirty="0" smtClean="0"/>
              <a:t> 19 e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8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024070" y="2228671"/>
            <a:ext cx="59404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smtClean="0"/>
              <a:t>Immagazzinamento di carica </a:t>
            </a:r>
          </a:p>
          <a:p>
            <a:pPr algn="ctr"/>
            <a:r>
              <a:rPr lang="it-IT" sz="3600" b="1" dirty="0" smtClean="0"/>
              <a:t>e</a:t>
            </a:r>
          </a:p>
          <a:p>
            <a:pPr algn="ctr"/>
            <a:r>
              <a:rPr lang="it-IT" sz="3600" b="1" dirty="0"/>
              <a:t>c</a:t>
            </a:r>
            <a:r>
              <a:rPr lang="it-IT" sz="3600" b="1" dirty="0" smtClean="0"/>
              <a:t>omportamento in transitorio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425552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0"/>
            <a:ext cx="7602537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Ovale 41"/>
          <p:cNvSpPr/>
          <p:nvPr/>
        </p:nvSpPr>
        <p:spPr>
          <a:xfrm>
            <a:off x="1702676" y="362607"/>
            <a:ext cx="1671145" cy="14346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e 84"/>
          <p:cNvSpPr/>
          <p:nvPr/>
        </p:nvSpPr>
        <p:spPr>
          <a:xfrm>
            <a:off x="4978510" y="2548759"/>
            <a:ext cx="1671145" cy="14346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88" name="CasellaDiTesto 37887"/>
          <p:cNvSpPr txBox="1"/>
          <p:nvPr/>
        </p:nvSpPr>
        <p:spPr>
          <a:xfrm>
            <a:off x="516089" y="4434631"/>
            <a:ext cx="81102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 polarizzazione diretta porta carica in eccesso nelle regioni neutre.</a:t>
            </a:r>
          </a:p>
          <a:p>
            <a:endParaRPr lang="it-IT" dirty="0"/>
          </a:p>
          <a:p>
            <a:r>
              <a:rPr lang="it-IT" dirty="0" smtClean="0"/>
              <a:t>Questa ha influenza sia sulla capacità che sulle prestazioni dinamiche della giunzione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9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4936"/>
            <a:ext cx="9144000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5483006" y="4050984"/>
            <a:ext cx="3042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Dalla slide 6 di «Giunzione </a:t>
            </a:r>
            <a:r>
              <a:rPr lang="it-IT" sz="1400" i="1" dirty="0" err="1" smtClean="0"/>
              <a:t>pn</a:t>
            </a:r>
            <a:r>
              <a:rPr lang="it-IT" sz="1400" i="1" dirty="0" smtClean="0"/>
              <a:t> correnti»</a:t>
            </a:r>
            <a:endParaRPr lang="en-US" sz="1400" i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466193" y="491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504973"/>
              </p:ext>
            </p:extLst>
          </p:nvPr>
        </p:nvGraphicFramePr>
        <p:xfrm>
          <a:off x="1878013" y="4470400"/>
          <a:ext cx="493395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4" name="Equazione" r:id="rId4" imgW="2463480" imgH="444240" progId="Equation.3">
                  <p:embed/>
                </p:oleObj>
              </mc:Choice>
              <mc:Fallback>
                <p:oleObj name="Equazione" r:id="rId4" imgW="246348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78013" y="4470400"/>
                        <a:ext cx="4933950" cy="890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723691"/>
              </p:ext>
            </p:extLst>
          </p:nvPr>
        </p:nvGraphicFramePr>
        <p:xfrm>
          <a:off x="1620838" y="5641975"/>
          <a:ext cx="613251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5" name="Equazione" r:id="rId6" imgW="2552400" imgH="419040" progId="Equation.3">
                  <p:embed/>
                </p:oleObj>
              </mc:Choice>
              <mc:Fallback>
                <p:oleObj name="Equazione" r:id="rId6" imgW="2552400" imgH="419040" progId="Equation.3">
                  <p:embed/>
                  <p:pic>
                    <p:nvPicPr>
                      <p:cNvPr id="0" name="Ogget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5641975"/>
                        <a:ext cx="6132512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342385" y="252248"/>
            <a:ext cx="3537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Carica totale di minoritari in zona n</a:t>
            </a:r>
            <a:endParaRPr lang="en-US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8071944" y="286562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q</a:t>
            </a:r>
            <a:endParaRPr lang="en-US" i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2296510" y="298878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q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6426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894518"/>
              </p:ext>
            </p:extLst>
          </p:nvPr>
        </p:nvGraphicFramePr>
        <p:xfrm>
          <a:off x="1435100" y="1022350"/>
          <a:ext cx="6132513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1" name="Equazione" r:id="rId3" imgW="2552400" imgH="419040" progId="Equation.3">
                  <p:embed/>
                </p:oleObj>
              </mc:Choice>
              <mc:Fallback>
                <p:oleObj name="Equazione" r:id="rId3" imgW="2552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1022350"/>
                        <a:ext cx="6132513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342385" y="252248"/>
            <a:ext cx="2247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Capacità di diffusione</a:t>
            </a:r>
            <a:endParaRPr lang="en-US" b="1" dirty="0"/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73361"/>
              </p:ext>
            </p:extLst>
          </p:nvPr>
        </p:nvGraphicFramePr>
        <p:xfrm>
          <a:off x="3676650" y="2482850"/>
          <a:ext cx="16478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2" name="Equazione" r:id="rId5" imgW="685800" imgH="368280" progId="Equation.3">
                  <p:embed/>
                </p:oleObj>
              </mc:Choice>
              <mc:Fallback>
                <p:oleObj name="Equazione" r:id="rId5" imgW="685800" imgH="368280" progId="Equation.3">
                  <p:embed/>
                  <p:pic>
                    <p:nvPicPr>
                      <p:cNvPr id="0" name="Oggetto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2482850"/>
                        <a:ext cx="164782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5833242" y="2505670"/>
            <a:ext cx="3153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Se la giunzione è brusca asimmetrica, questa è la capacità di diffusione totale</a:t>
            </a:r>
            <a:endParaRPr lang="en-US" sz="1400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425531"/>
              </p:ext>
            </p:extLst>
          </p:nvPr>
        </p:nvGraphicFramePr>
        <p:xfrm>
          <a:off x="1082565" y="3665482"/>
          <a:ext cx="7110413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3" name="Equazione" r:id="rId7" imgW="2958840" imgH="419040" progId="Equation.3">
                  <p:embed/>
                </p:oleObj>
              </mc:Choice>
              <mc:Fallback>
                <p:oleObj name="Equazione" r:id="rId7" imgW="2958840" imgH="419040" progId="Equation.3">
                  <p:embed/>
                  <p:pic>
                    <p:nvPicPr>
                      <p:cNvPr id="0" name="Oggetto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565" y="3665482"/>
                        <a:ext cx="7110413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265491"/>
              </p:ext>
            </p:extLst>
          </p:nvPr>
        </p:nvGraphicFramePr>
        <p:xfrm>
          <a:off x="6472521" y="4875048"/>
          <a:ext cx="1874544" cy="846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4" name="Equazione" r:id="rId9" imgW="787320" imgH="355320" progId="Equation.3">
                  <p:embed/>
                </p:oleObj>
              </mc:Choice>
              <mc:Fallback>
                <p:oleObj name="Equazione" r:id="rId9" imgW="787320" imgH="355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72521" y="4875048"/>
                        <a:ext cx="1874544" cy="846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646386" y="4903076"/>
            <a:ext cx="5738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Questa si aggiunge SOLO IN POLARIZZAZIONE DIRETTA, alla capacità di svuotamento </a:t>
            </a:r>
            <a:r>
              <a:rPr lang="it-IT" dirty="0" err="1" smtClean="0"/>
              <a:t>C</a:t>
            </a:r>
            <a:r>
              <a:rPr lang="it-IT" baseline="-25000" dirty="0" err="1" smtClean="0"/>
              <a:t>j</a:t>
            </a:r>
            <a:r>
              <a:rPr lang="it-IT" baseline="-25000" dirty="0" smtClean="0"/>
              <a:t> </a:t>
            </a:r>
            <a:r>
              <a:rPr lang="it-IT" dirty="0" smtClean="0"/>
              <a:t>vista nella slide 16 di «Giunzione </a:t>
            </a:r>
            <a:r>
              <a:rPr lang="it-IT" dirty="0" err="1" smtClean="0"/>
              <a:t>pn</a:t>
            </a:r>
            <a:r>
              <a:rPr lang="it-IT" dirty="0" smtClean="0"/>
              <a:t> </a:t>
            </a:r>
            <a:r>
              <a:rPr lang="it-IT" dirty="0" err="1" smtClean="0"/>
              <a:t>bas</a:t>
            </a:r>
            <a:r>
              <a:rPr lang="it-IT" dirty="0" smtClean="0"/>
              <a:t>»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71417" y="6216134"/>
            <a:ext cx="161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Capacità totale</a:t>
            </a:r>
            <a:endParaRPr lang="en-US" b="1" dirty="0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945067"/>
              </p:ext>
            </p:extLst>
          </p:nvPr>
        </p:nvGraphicFramePr>
        <p:xfrm>
          <a:off x="2849508" y="5826406"/>
          <a:ext cx="55245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5" name="Equazione" r:id="rId11" imgW="2298600" imgH="406080" progId="Equation.3">
                  <p:embed/>
                </p:oleObj>
              </mc:Choice>
              <mc:Fallback>
                <p:oleObj name="Equazione" r:id="rId11" imgW="2298600" imgH="40608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08" y="5826406"/>
                        <a:ext cx="55245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131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2385" y="252248"/>
            <a:ext cx="273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Modello per piccoli segnali</a:t>
            </a:r>
            <a:endParaRPr lang="en-US" b="1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2" y="3720755"/>
            <a:ext cx="8412973" cy="276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77672" y="1323840"/>
            <a:ext cx="8628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E’ il circuito equivalente per valutare le risposte dinamiche in modulazione.</a:t>
            </a:r>
          </a:p>
          <a:p>
            <a:r>
              <a:rPr lang="it-IT" dirty="0" smtClean="0"/>
              <a:t>La tensione è fissata ad un valore positivo V, che viene modulato da una piccola variazione.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24589" y="2067221"/>
            <a:ext cx="858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può allora rappresentare la I(V) del diodo con una più semplice approssimazione lineare (approssimazione al primo ordine), nella forma di una conduttanza </a:t>
            </a:r>
            <a:r>
              <a:rPr lang="it-IT" b="1" i="1" dirty="0" smtClean="0"/>
              <a:t>G</a:t>
            </a:r>
            <a:endParaRPr lang="en-US" b="1" i="1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235765"/>
              </p:ext>
            </p:extLst>
          </p:nvPr>
        </p:nvGraphicFramePr>
        <p:xfrm>
          <a:off x="2465728" y="2863407"/>
          <a:ext cx="469900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Equazione" r:id="rId4" imgW="1955520" imgH="393480" progId="Equation.3">
                  <p:embed/>
                </p:oleObj>
              </mc:Choice>
              <mc:Fallback>
                <p:oleObj name="Equazione" r:id="rId4" imgW="1955520" imgH="393480" progId="Equation.3">
                  <p:embed/>
                  <p:pic>
                    <p:nvPicPr>
                      <p:cNvPr id="0" name="Oggetto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728" y="2863407"/>
                        <a:ext cx="4699000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2674961" y="702438"/>
            <a:ext cx="4227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(funzionamento dinamico in modulazione)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73497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" t="-867" r="6910" b="-174"/>
          <a:stretch/>
        </p:blipFill>
        <p:spPr bwMode="auto">
          <a:xfrm>
            <a:off x="1717309" y="1306285"/>
            <a:ext cx="6683149" cy="426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697" y="1024514"/>
            <a:ext cx="709612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2" name="Gruppo 81"/>
          <p:cNvGrpSpPr/>
          <p:nvPr/>
        </p:nvGrpSpPr>
        <p:grpSpPr>
          <a:xfrm>
            <a:off x="2280062" y="1024514"/>
            <a:ext cx="5926613" cy="4353029"/>
            <a:chOff x="2280062" y="1024514"/>
            <a:chExt cx="5926613" cy="4353029"/>
          </a:xfrm>
        </p:grpSpPr>
        <p:sp>
          <p:nvSpPr>
            <p:cNvPr id="73" name="Ovale 72"/>
            <p:cNvSpPr/>
            <p:nvPr/>
          </p:nvSpPr>
          <p:spPr>
            <a:xfrm>
              <a:off x="2280062" y="1140031"/>
              <a:ext cx="1911928" cy="14725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e 78"/>
            <p:cNvSpPr/>
            <p:nvPr/>
          </p:nvSpPr>
          <p:spPr>
            <a:xfrm>
              <a:off x="5341916" y="3905003"/>
              <a:ext cx="1911928" cy="14725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CasellaDiTesto 73"/>
            <p:cNvSpPr txBox="1"/>
            <p:nvPr/>
          </p:nvSpPr>
          <p:spPr>
            <a:xfrm>
              <a:off x="5341916" y="1024514"/>
              <a:ext cx="2864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Carica in eccesso da smaltire</a:t>
              </a:r>
              <a:endParaRPr lang="en-US" dirty="0"/>
            </a:p>
          </p:txBody>
        </p:sp>
        <p:cxnSp>
          <p:nvCxnSpPr>
            <p:cNvPr id="78" name="Connettore 2 77"/>
            <p:cNvCxnSpPr/>
            <p:nvPr/>
          </p:nvCxnSpPr>
          <p:spPr>
            <a:xfrm flipH="1">
              <a:off x="4191990" y="1209180"/>
              <a:ext cx="1149926" cy="4296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2 80"/>
            <p:cNvCxnSpPr/>
            <p:nvPr/>
          </p:nvCxnSpPr>
          <p:spPr>
            <a:xfrm>
              <a:off x="5913912" y="1393846"/>
              <a:ext cx="273132" cy="25111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CasellaDiTesto 85"/>
          <p:cNvSpPr txBox="1"/>
          <p:nvPr/>
        </p:nvSpPr>
        <p:spPr>
          <a:xfrm>
            <a:off x="342385" y="252248"/>
            <a:ext cx="3924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Comportamento durante un transitorio</a:t>
            </a:r>
            <a:endParaRPr lang="en-US" b="1" dirty="0"/>
          </a:p>
        </p:txBody>
      </p:sp>
      <p:sp>
        <p:nvSpPr>
          <p:cNvPr id="87" name="CasellaDiTesto 86"/>
          <p:cNvSpPr txBox="1"/>
          <p:nvPr/>
        </p:nvSpPr>
        <p:spPr>
          <a:xfrm>
            <a:off x="2674961" y="702438"/>
            <a:ext cx="43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(funzionamento dinamico in commutazione)</a:t>
            </a:r>
            <a:endParaRPr lang="en-US" b="1" i="1" dirty="0"/>
          </a:p>
        </p:txBody>
      </p:sp>
      <p:sp>
        <p:nvSpPr>
          <p:cNvPr id="83" name="CasellaDiTesto 82"/>
          <p:cNvSpPr txBox="1"/>
          <p:nvPr/>
        </p:nvSpPr>
        <p:spPr>
          <a:xfrm>
            <a:off x="1100304" y="5617026"/>
            <a:ext cx="7917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Commutando velocemente dalla diretta alla inversa, rimane carica in eccesso che  per qualche tempo fluisce all’indietro, fino a smaltimento.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7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2385" y="252248"/>
            <a:ext cx="3924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Comportamento durante un transitorio</a:t>
            </a:r>
            <a:endParaRPr lang="en-US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674961" y="702438"/>
            <a:ext cx="43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(funzionamento dinamico in commutazione)</a:t>
            </a:r>
            <a:endParaRPr lang="en-US" b="1" i="1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t="12981" r="12444" b="3326"/>
          <a:stretch/>
        </p:blipFill>
        <p:spPr bwMode="auto">
          <a:xfrm>
            <a:off x="434727" y="1228298"/>
            <a:ext cx="7904839" cy="343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34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6" t="22786" r="25988" b="33073"/>
          <a:stretch/>
        </p:blipFill>
        <p:spPr bwMode="auto">
          <a:xfrm>
            <a:off x="3293457" y="2743201"/>
            <a:ext cx="5850543" cy="411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9" b="7680"/>
          <a:stretch/>
        </p:blipFill>
        <p:spPr bwMode="auto">
          <a:xfrm>
            <a:off x="128588" y="133351"/>
            <a:ext cx="4462463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6" t="67969" r="25988" b="17448"/>
          <a:stretch/>
        </p:blipFill>
        <p:spPr bwMode="auto">
          <a:xfrm>
            <a:off x="0" y="2957513"/>
            <a:ext cx="45910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8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4959456" y="528555"/>
            <a:ext cx="2516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1) Polarizzazione inversa</a:t>
            </a:r>
          </a:p>
        </p:txBody>
      </p:sp>
      <p:grpSp>
        <p:nvGrpSpPr>
          <p:cNvPr id="24" name="Gruppo 23"/>
          <p:cNvGrpSpPr/>
          <p:nvPr/>
        </p:nvGrpSpPr>
        <p:grpSpPr>
          <a:xfrm>
            <a:off x="1714940" y="1604857"/>
            <a:ext cx="5868195" cy="2056297"/>
            <a:chOff x="1581348" y="1372154"/>
            <a:chExt cx="5868195" cy="1485116"/>
          </a:xfrm>
        </p:grpSpPr>
        <p:sp>
          <p:nvSpPr>
            <p:cNvPr id="25" name="Arco 24"/>
            <p:cNvSpPr/>
            <p:nvPr/>
          </p:nvSpPr>
          <p:spPr>
            <a:xfrm>
              <a:off x="3265093" y="1777150"/>
              <a:ext cx="1296144" cy="1080120"/>
            </a:xfrm>
            <a:prstGeom prst="arc">
              <a:avLst>
                <a:gd name="adj1" fmla="val 16200000"/>
                <a:gd name="adj2" fmla="val 20488395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o 25"/>
            <p:cNvSpPr/>
            <p:nvPr/>
          </p:nvSpPr>
          <p:spPr>
            <a:xfrm flipH="1" flipV="1">
              <a:off x="4469654" y="1372154"/>
              <a:ext cx="1296144" cy="1080120"/>
            </a:xfrm>
            <a:prstGeom prst="arc">
              <a:avLst>
                <a:gd name="adj1" fmla="val 16200000"/>
                <a:gd name="adj2" fmla="val 20488395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Connettore 1 26"/>
            <p:cNvCxnSpPr>
              <a:stCxn id="26" idx="0"/>
            </p:cNvCxnSpPr>
            <p:nvPr/>
          </p:nvCxnSpPr>
          <p:spPr>
            <a:xfrm>
              <a:off x="5117726" y="2452274"/>
              <a:ext cx="233181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/>
          </p:nvCxnSpPr>
          <p:spPr>
            <a:xfrm>
              <a:off x="1581348" y="1777300"/>
              <a:ext cx="233181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o 28"/>
          <p:cNvGrpSpPr/>
          <p:nvPr/>
        </p:nvGrpSpPr>
        <p:grpSpPr>
          <a:xfrm>
            <a:off x="1714940" y="3216309"/>
            <a:ext cx="5868195" cy="2056297"/>
            <a:chOff x="1581348" y="1372154"/>
            <a:chExt cx="5868195" cy="1485116"/>
          </a:xfrm>
        </p:grpSpPr>
        <p:sp>
          <p:nvSpPr>
            <p:cNvPr id="30" name="Arco 29"/>
            <p:cNvSpPr/>
            <p:nvPr/>
          </p:nvSpPr>
          <p:spPr>
            <a:xfrm>
              <a:off x="3265093" y="1777150"/>
              <a:ext cx="1296144" cy="1080120"/>
            </a:xfrm>
            <a:prstGeom prst="arc">
              <a:avLst>
                <a:gd name="adj1" fmla="val 16200000"/>
                <a:gd name="adj2" fmla="val 20488395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o 30"/>
            <p:cNvSpPr/>
            <p:nvPr/>
          </p:nvSpPr>
          <p:spPr>
            <a:xfrm flipH="1" flipV="1">
              <a:off x="4469654" y="1372154"/>
              <a:ext cx="1296144" cy="1080120"/>
            </a:xfrm>
            <a:prstGeom prst="arc">
              <a:avLst>
                <a:gd name="adj1" fmla="val 16200000"/>
                <a:gd name="adj2" fmla="val 20488395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Connettore 1 31"/>
            <p:cNvCxnSpPr>
              <a:stCxn id="31" idx="0"/>
            </p:cNvCxnSpPr>
            <p:nvPr/>
          </p:nvCxnSpPr>
          <p:spPr>
            <a:xfrm>
              <a:off x="5117726" y="2452274"/>
              <a:ext cx="233181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>
              <a:off x="1581348" y="1777300"/>
              <a:ext cx="233181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po 33"/>
          <p:cNvGrpSpPr/>
          <p:nvPr/>
        </p:nvGrpSpPr>
        <p:grpSpPr>
          <a:xfrm>
            <a:off x="1714940" y="2378684"/>
            <a:ext cx="5868195" cy="2056297"/>
            <a:chOff x="1581348" y="1372154"/>
            <a:chExt cx="5868195" cy="1485116"/>
          </a:xfrm>
        </p:grpSpPr>
        <p:sp>
          <p:nvSpPr>
            <p:cNvPr id="35" name="Arco 34"/>
            <p:cNvSpPr/>
            <p:nvPr/>
          </p:nvSpPr>
          <p:spPr>
            <a:xfrm>
              <a:off x="3265093" y="1777150"/>
              <a:ext cx="1296144" cy="1080120"/>
            </a:xfrm>
            <a:prstGeom prst="arc">
              <a:avLst>
                <a:gd name="adj1" fmla="val 16200000"/>
                <a:gd name="adj2" fmla="val 20488395"/>
              </a:avLst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co 35"/>
            <p:cNvSpPr/>
            <p:nvPr/>
          </p:nvSpPr>
          <p:spPr>
            <a:xfrm flipH="1" flipV="1">
              <a:off x="4469654" y="1372154"/>
              <a:ext cx="1296144" cy="1080120"/>
            </a:xfrm>
            <a:prstGeom prst="arc">
              <a:avLst>
                <a:gd name="adj1" fmla="val 16200000"/>
                <a:gd name="adj2" fmla="val 20488395"/>
              </a:avLst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Connettore 1 36"/>
            <p:cNvCxnSpPr>
              <a:stCxn id="36" idx="0"/>
            </p:cNvCxnSpPr>
            <p:nvPr/>
          </p:nvCxnSpPr>
          <p:spPr>
            <a:xfrm>
              <a:off x="5117726" y="2452274"/>
              <a:ext cx="2331817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>
              <a:off x="1581348" y="1777300"/>
              <a:ext cx="2331817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Connettore 1 38"/>
          <p:cNvCxnSpPr/>
          <p:nvPr/>
        </p:nvCxnSpPr>
        <p:spPr>
          <a:xfrm>
            <a:off x="1669148" y="3215377"/>
            <a:ext cx="2377609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1248424" y="2047731"/>
            <a:ext cx="37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C</a:t>
            </a:r>
            <a:endParaRPr lang="en-US" baseline="-25000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1248424" y="3222005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V</a:t>
            </a:r>
            <a:endParaRPr lang="en-US" baseline="-25000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1255925" y="262016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/>
              <a:t>i</a:t>
            </a:r>
            <a:endParaRPr lang="en-US" baseline="-25000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1255925" y="293353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E</a:t>
            </a:r>
            <a:r>
              <a:rPr lang="it-IT" baseline="-25000" dirty="0" smtClean="0">
                <a:solidFill>
                  <a:srgbClr val="FF0000"/>
                </a:solidFill>
              </a:rPr>
              <a:t>F?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44" name="Ovale 43"/>
          <p:cNvSpPr/>
          <p:nvPr/>
        </p:nvSpPr>
        <p:spPr>
          <a:xfrm>
            <a:off x="4649037" y="3406671"/>
            <a:ext cx="179385" cy="184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e 44"/>
          <p:cNvSpPr/>
          <p:nvPr/>
        </p:nvSpPr>
        <p:spPr>
          <a:xfrm>
            <a:off x="4649036" y="3406671"/>
            <a:ext cx="179385" cy="1846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Connettore 1 45"/>
          <p:cNvCxnSpPr/>
          <p:nvPr/>
        </p:nvCxnSpPr>
        <p:spPr>
          <a:xfrm>
            <a:off x="5251318" y="3661154"/>
            <a:ext cx="2377609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440944" y="1054372"/>
            <a:ext cx="8324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Alla piccola corrente inversa di </a:t>
            </a:r>
            <a:r>
              <a:rPr lang="it-IT" dirty="0" err="1" smtClean="0"/>
              <a:t>Shockley</a:t>
            </a:r>
            <a:r>
              <a:rPr lang="it-IT" dirty="0" smtClean="0"/>
              <a:t> si aggiunge la corrente creata dalle trappole, che generano cariche entro la regione totalmente svuotata</a:t>
            </a:r>
            <a:endParaRPr lang="en-US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0" y="0"/>
            <a:ext cx="598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Effetti di generazione e ricombinazione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2688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1.56337E-6 L -1.66667E-6 0.15495 L -0.02847 0.09343 L -0.05677 0.0555 L -0.10607 0.04949 L -0.321 0.04949 " pathEditMode="relative" ptsTypes="AAAAAA">
                                      <p:cBhvr>
                                        <p:cTn id="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4.16281E-7 L 8.33333E-7 -0.12511 L 0.0224 -0.08349 L 0.04931 -0.06568 L 0.11945 -0.06568 L 0.31198 -0.06568 " pathEditMode="relative" ptsTypes="AAAAAA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4959456" y="528555"/>
            <a:ext cx="2516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1) Polarizzazione inversa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505069" y="1231290"/>
            <a:ext cx="5317881" cy="522898"/>
            <a:chOff x="505069" y="1231290"/>
            <a:chExt cx="5317881" cy="522898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505069" y="1231290"/>
              <a:ext cx="30880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Corrente ideale </a:t>
              </a:r>
              <a:r>
                <a:rPr lang="it-IT" b="1" dirty="0"/>
                <a:t>inversa </a:t>
              </a:r>
              <a:r>
                <a:rPr lang="it-IT" b="1" dirty="0" err="1" smtClean="0"/>
                <a:t>J</a:t>
              </a:r>
              <a:r>
                <a:rPr lang="it-IT" b="1" baseline="-25000" dirty="0" err="1" smtClean="0"/>
                <a:t>ideale,R</a:t>
              </a:r>
              <a:r>
                <a:rPr lang="it-IT" b="1" dirty="0" smtClean="0"/>
                <a:t> </a:t>
              </a:r>
              <a:endParaRPr lang="en-US" b="1" dirty="0"/>
            </a:p>
          </p:txBody>
        </p:sp>
        <p:graphicFrame>
          <p:nvGraphicFramePr>
            <p:cNvPr id="14" name="Oggetto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5404003"/>
                </p:ext>
              </p:extLst>
            </p:nvPr>
          </p:nvGraphicFramePr>
          <p:xfrm>
            <a:off x="3322638" y="1239838"/>
            <a:ext cx="2500312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01" name="Equazione" r:id="rId3" imgW="990360" imgH="203040" progId="Equation.3">
                    <p:embed/>
                  </p:oleObj>
                </mc:Choice>
                <mc:Fallback>
                  <p:oleObj name="Equazione" r:id="rId3" imgW="99036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322638" y="1239838"/>
                          <a:ext cx="2500312" cy="5143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uppo 4"/>
          <p:cNvGrpSpPr/>
          <p:nvPr/>
        </p:nvGrpSpPr>
        <p:grpSpPr>
          <a:xfrm>
            <a:off x="1299468" y="3429000"/>
            <a:ext cx="7053957" cy="1437128"/>
            <a:chOff x="1299468" y="3429000"/>
            <a:chExt cx="7053957" cy="1437128"/>
          </a:xfrm>
        </p:grpSpPr>
        <p:sp>
          <p:nvSpPr>
            <p:cNvPr id="15" name="CasellaDiTesto 14"/>
            <p:cNvSpPr txBox="1"/>
            <p:nvPr/>
          </p:nvSpPr>
          <p:spPr>
            <a:xfrm>
              <a:off x="1299468" y="3680374"/>
              <a:ext cx="25894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Tasso di ricombinazione negativo</a:t>
              </a:r>
            </a:p>
            <a:p>
              <a:r>
                <a:rPr lang="it-IT" sz="1400" dirty="0" smtClean="0"/>
                <a:t>= tasso di generazione G</a:t>
              </a:r>
              <a:endParaRPr lang="en-US" sz="1400" dirty="0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4739748" y="4558351"/>
              <a:ext cx="30281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i="1" dirty="0" smtClean="0"/>
                <a:t>(File «Per concludere il Cap II», slide 17)</a:t>
              </a:r>
              <a:endParaRPr lang="en-US" sz="1400" i="1" dirty="0"/>
            </a:p>
          </p:txBody>
        </p:sp>
        <p:graphicFrame>
          <p:nvGraphicFramePr>
            <p:cNvPr id="17" name="Oggetto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6755944"/>
                </p:ext>
              </p:extLst>
            </p:nvPr>
          </p:nvGraphicFramePr>
          <p:xfrm>
            <a:off x="4081463" y="3429000"/>
            <a:ext cx="4271962" cy="1100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02" name="Equazione" r:id="rId5" imgW="2171520" imgH="558720" progId="Equation.3">
                    <p:embed/>
                  </p:oleObj>
                </mc:Choice>
                <mc:Fallback>
                  <p:oleObj name="Equazione" r:id="rId5" imgW="2171520" imgH="558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1463" y="3429000"/>
                          <a:ext cx="4271962" cy="1100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uppo 2"/>
          <p:cNvGrpSpPr/>
          <p:nvPr/>
        </p:nvGrpSpPr>
        <p:grpSpPr>
          <a:xfrm>
            <a:off x="1471613" y="1825625"/>
            <a:ext cx="6816016" cy="1350455"/>
            <a:chOff x="1471613" y="1825625"/>
            <a:chExt cx="6816016" cy="1350455"/>
          </a:xfrm>
        </p:grpSpPr>
        <p:graphicFrame>
          <p:nvGraphicFramePr>
            <p:cNvPr id="10" name="Oggetto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8886914"/>
                </p:ext>
              </p:extLst>
            </p:nvPr>
          </p:nvGraphicFramePr>
          <p:xfrm>
            <a:off x="1471613" y="1825625"/>
            <a:ext cx="6199187" cy="995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03" name="Equazione" r:id="rId7" imgW="2844720" imgH="457200" progId="Equation.3">
                    <p:embed/>
                  </p:oleObj>
                </mc:Choice>
                <mc:Fallback>
                  <p:oleObj name="Equazione" r:id="rId7" imgW="284472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471613" y="1825625"/>
                          <a:ext cx="6199187" cy="9953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CasellaDiTesto 18"/>
            <p:cNvSpPr txBox="1"/>
            <p:nvPr/>
          </p:nvSpPr>
          <p:spPr>
            <a:xfrm>
              <a:off x="4892148" y="2868303"/>
              <a:ext cx="33954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i="1" dirty="0" smtClean="0"/>
                <a:t>(File «Giunzione </a:t>
              </a:r>
              <a:r>
                <a:rPr lang="it-IT" sz="1400" i="1" dirty="0" err="1" smtClean="0"/>
                <a:t>pn</a:t>
              </a:r>
              <a:r>
                <a:rPr lang="it-IT" sz="1400" i="1" dirty="0" smtClean="0"/>
                <a:t> correnti», </a:t>
              </a:r>
              <a:r>
                <a:rPr lang="it-IT" sz="1400" i="1" dirty="0" err="1" smtClean="0"/>
                <a:t>slides</a:t>
              </a:r>
              <a:r>
                <a:rPr lang="it-IT" sz="1400" i="1" dirty="0" smtClean="0"/>
                <a:t> 9,10,11)</a:t>
              </a:r>
              <a:endParaRPr lang="en-US" sz="1400" i="1" dirty="0"/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505069" y="4988731"/>
            <a:ext cx="6970973" cy="774700"/>
            <a:chOff x="505069" y="4988731"/>
            <a:chExt cx="6970973" cy="774700"/>
          </a:xfrm>
        </p:grpSpPr>
        <p:sp>
          <p:nvSpPr>
            <p:cNvPr id="18" name="CasellaDiTesto 17"/>
            <p:cNvSpPr txBox="1"/>
            <p:nvPr/>
          </p:nvSpPr>
          <p:spPr>
            <a:xfrm>
              <a:off x="505069" y="5191415"/>
              <a:ext cx="3617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Corrente di generazione inversa </a:t>
              </a:r>
              <a:r>
                <a:rPr lang="it-IT" b="1" dirty="0" err="1" smtClean="0"/>
                <a:t>J</a:t>
              </a:r>
              <a:r>
                <a:rPr lang="it-IT" b="1" baseline="-25000" dirty="0" err="1" smtClean="0"/>
                <a:t>gen</a:t>
              </a:r>
              <a:r>
                <a:rPr lang="it-IT" b="1" dirty="0" smtClean="0"/>
                <a:t> </a:t>
              </a:r>
              <a:endParaRPr lang="en-US" b="1" dirty="0"/>
            </a:p>
          </p:txBody>
        </p:sp>
        <p:graphicFrame>
          <p:nvGraphicFramePr>
            <p:cNvPr id="20" name="Oggetto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0955638"/>
                </p:ext>
              </p:extLst>
            </p:nvPr>
          </p:nvGraphicFramePr>
          <p:xfrm>
            <a:off x="4027992" y="4988731"/>
            <a:ext cx="3448050" cy="774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04" name="Equazione" r:id="rId9" imgW="1752480" imgH="393480" progId="Equation.3">
                    <p:embed/>
                  </p:oleObj>
                </mc:Choice>
                <mc:Fallback>
                  <p:oleObj name="Equazione" r:id="rId9" imgW="17524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7992" y="4988731"/>
                          <a:ext cx="3448050" cy="774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CasellaDiTesto 23"/>
          <p:cNvSpPr txBox="1"/>
          <p:nvPr/>
        </p:nvSpPr>
        <p:spPr>
          <a:xfrm>
            <a:off x="0" y="0"/>
            <a:ext cx="598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Effetti di generazione e ricombinazione</a:t>
            </a:r>
            <a:endParaRPr lang="en-US" sz="2800" b="1" dirty="0"/>
          </a:p>
        </p:txBody>
      </p:sp>
      <p:grpSp>
        <p:nvGrpSpPr>
          <p:cNvPr id="9" name="Gruppo 8"/>
          <p:cNvGrpSpPr/>
          <p:nvPr/>
        </p:nvGrpSpPr>
        <p:grpSpPr>
          <a:xfrm>
            <a:off x="505068" y="5816672"/>
            <a:ext cx="8638932" cy="1041328"/>
            <a:chOff x="505068" y="5816672"/>
            <a:chExt cx="8638932" cy="1041328"/>
          </a:xfrm>
        </p:grpSpPr>
        <p:grpSp>
          <p:nvGrpSpPr>
            <p:cNvPr id="7" name="Gruppo 6"/>
            <p:cNvGrpSpPr/>
            <p:nvPr/>
          </p:nvGrpSpPr>
          <p:grpSpPr>
            <a:xfrm>
              <a:off x="505068" y="5816672"/>
              <a:ext cx="6536378" cy="1041328"/>
              <a:chOff x="505068" y="5816672"/>
              <a:chExt cx="6536378" cy="1041328"/>
            </a:xfrm>
          </p:grpSpPr>
          <p:graphicFrame>
            <p:nvGraphicFramePr>
              <p:cNvPr id="21" name="Oggetto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38066489"/>
                  </p:ext>
                </p:extLst>
              </p:nvPr>
            </p:nvGraphicFramePr>
            <p:xfrm>
              <a:off x="4268083" y="5816672"/>
              <a:ext cx="2773363" cy="9001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805" name="Equazione" r:id="rId11" imgW="1409400" imgH="457200" progId="Equation.3">
                      <p:embed/>
                    </p:oleObj>
                  </mc:Choice>
                  <mc:Fallback>
                    <p:oleObj name="Equazione" r:id="rId11" imgW="1409400" imgH="457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68083" y="5816672"/>
                            <a:ext cx="2773363" cy="9001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" name="CasellaDiTesto 21"/>
              <p:cNvSpPr txBox="1"/>
              <p:nvPr/>
            </p:nvSpPr>
            <p:spPr>
              <a:xfrm>
                <a:off x="505068" y="6080794"/>
                <a:ext cx="28550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/>
                  <a:t>Corrente TOTALE inversa J</a:t>
                </a:r>
                <a:r>
                  <a:rPr lang="it-IT" b="1" baseline="-25000" dirty="0" smtClean="0"/>
                  <a:t>R</a:t>
                </a:r>
                <a:r>
                  <a:rPr lang="it-IT" b="1" dirty="0" smtClean="0"/>
                  <a:t> </a:t>
                </a:r>
                <a:endParaRPr lang="en-US" b="1" dirty="0"/>
              </a:p>
            </p:txBody>
          </p:sp>
          <p:sp>
            <p:nvSpPr>
              <p:cNvPr id="23" name="CasellaDiTesto 22"/>
              <p:cNvSpPr txBox="1"/>
              <p:nvPr/>
            </p:nvSpPr>
            <p:spPr>
              <a:xfrm>
                <a:off x="2940770" y="6488668"/>
                <a:ext cx="15617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(Formula 3.59)</a:t>
                </a:r>
                <a:endParaRPr lang="en-US" dirty="0"/>
              </a:p>
            </p:txBody>
          </p:sp>
        </p:grpSp>
        <p:sp>
          <p:nvSpPr>
            <p:cNvPr id="8" name="CasellaDiTesto 7"/>
            <p:cNvSpPr txBox="1"/>
            <p:nvPr/>
          </p:nvSpPr>
          <p:spPr>
            <a:xfrm>
              <a:off x="7173310" y="5960752"/>
              <a:ext cx="19706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C’è una debole dipendenza di W da V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8526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1671038" y="2600696"/>
            <a:ext cx="5868195" cy="1204057"/>
            <a:chOff x="1581348" y="1372154"/>
            <a:chExt cx="5868195" cy="1485116"/>
          </a:xfrm>
        </p:grpSpPr>
        <p:sp>
          <p:nvSpPr>
            <p:cNvPr id="21" name="Arco 20"/>
            <p:cNvSpPr/>
            <p:nvPr/>
          </p:nvSpPr>
          <p:spPr>
            <a:xfrm>
              <a:off x="3265093" y="1777150"/>
              <a:ext cx="1296144" cy="1080120"/>
            </a:xfrm>
            <a:prstGeom prst="arc">
              <a:avLst>
                <a:gd name="adj1" fmla="val 16200000"/>
                <a:gd name="adj2" fmla="val 21123164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o 21"/>
            <p:cNvSpPr/>
            <p:nvPr/>
          </p:nvSpPr>
          <p:spPr>
            <a:xfrm flipH="1" flipV="1">
              <a:off x="4469654" y="1372154"/>
              <a:ext cx="1296144" cy="1080120"/>
            </a:xfrm>
            <a:prstGeom prst="arc">
              <a:avLst>
                <a:gd name="adj1" fmla="val 16200000"/>
                <a:gd name="adj2" fmla="val 20488395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Connettore 1 22"/>
            <p:cNvCxnSpPr>
              <a:stCxn id="22" idx="0"/>
            </p:cNvCxnSpPr>
            <p:nvPr/>
          </p:nvCxnSpPr>
          <p:spPr>
            <a:xfrm>
              <a:off x="5117726" y="2452274"/>
              <a:ext cx="233181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/>
          </p:nvCxnSpPr>
          <p:spPr>
            <a:xfrm>
              <a:off x="1581348" y="1777300"/>
              <a:ext cx="233181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o 5"/>
          <p:cNvGrpSpPr/>
          <p:nvPr/>
        </p:nvGrpSpPr>
        <p:grpSpPr>
          <a:xfrm>
            <a:off x="1671038" y="4164648"/>
            <a:ext cx="5868195" cy="1204057"/>
            <a:chOff x="1581348" y="1372154"/>
            <a:chExt cx="5868195" cy="1485116"/>
          </a:xfrm>
        </p:grpSpPr>
        <p:sp>
          <p:nvSpPr>
            <p:cNvPr id="17" name="Arco 16"/>
            <p:cNvSpPr/>
            <p:nvPr/>
          </p:nvSpPr>
          <p:spPr>
            <a:xfrm>
              <a:off x="3265093" y="1777150"/>
              <a:ext cx="1296144" cy="1080120"/>
            </a:xfrm>
            <a:prstGeom prst="arc">
              <a:avLst>
                <a:gd name="adj1" fmla="val 16200000"/>
                <a:gd name="adj2" fmla="val 21017933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o 17"/>
            <p:cNvSpPr/>
            <p:nvPr/>
          </p:nvSpPr>
          <p:spPr>
            <a:xfrm flipH="1" flipV="1">
              <a:off x="4469654" y="1372154"/>
              <a:ext cx="1296144" cy="1080120"/>
            </a:xfrm>
            <a:prstGeom prst="arc">
              <a:avLst>
                <a:gd name="adj1" fmla="val 16200000"/>
                <a:gd name="adj2" fmla="val 20488395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Connettore 1 18"/>
            <p:cNvCxnSpPr>
              <a:stCxn id="18" idx="0"/>
            </p:cNvCxnSpPr>
            <p:nvPr/>
          </p:nvCxnSpPr>
          <p:spPr>
            <a:xfrm>
              <a:off x="5117726" y="2452274"/>
              <a:ext cx="233181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>
              <a:off x="1581348" y="1777300"/>
              <a:ext cx="233181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o 6"/>
          <p:cNvGrpSpPr/>
          <p:nvPr/>
        </p:nvGrpSpPr>
        <p:grpSpPr>
          <a:xfrm>
            <a:off x="1671038" y="3327023"/>
            <a:ext cx="5868195" cy="1204057"/>
            <a:chOff x="1581348" y="1372154"/>
            <a:chExt cx="5868195" cy="1485116"/>
          </a:xfrm>
        </p:grpSpPr>
        <p:sp>
          <p:nvSpPr>
            <p:cNvPr id="13" name="Arco 12"/>
            <p:cNvSpPr/>
            <p:nvPr/>
          </p:nvSpPr>
          <p:spPr>
            <a:xfrm>
              <a:off x="3265093" y="1777150"/>
              <a:ext cx="1296144" cy="1080120"/>
            </a:xfrm>
            <a:prstGeom prst="arc">
              <a:avLst>
                <a:gd name="adj1" fmla="val 16200000"/>
                <a:gd name="adj2" fmla="val 20488395"/>
              </a:avLst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o 13"/>
            <p:cNvSpPr/>
            <p:nvPr/>
          </p:nvSpPr>
          <p:spPr>
            <a:xfrm flipH="1" flipV="1">
              <a:off x="4469654" y="1372154"/>
              <a:ext cx="1296144" cy="1080120"/>
            </a:xfrm>
            <a:prstGeom prst="arc">
              <a:avLst>
                <a:gd name="adj1" fmla="val 16200000"/>
                <a:gd name="adj2" fmla="val 20488395"/>
              </a:avLst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Connettore 1 14"/>
            <p:cNvCxnSpPr>
              <a:stCxn id="14" idx="0"/>
            </p:cNvCxnSpPr>
            <p:nvPr/>
          </p:nvCxnSpPr>
          <p:spPr>
            <a:xfrm>
              <a:off x="5117726" y="2452274"/>
              <a:ext cx="2331817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>
              <a:off x="1581348" y="1777300"/>
              <a:ext cx="2331817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Connettore 1 7"/>
          <p:cNvCxnSpPr/>
          <p:nvPr/>
        </p:nvCxnSpPr>
        <p:spPr>
          <a:xfrm>
            <a:off x="1671038" y="4202730"/>
            <a:ext cx="2331817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160727" y="3032639"/>
            <a:ext cx="37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C</a:t>
            </a:r>
            <a:endParaRPr lang="en-US" baseline="-25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160727" y="4206913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V</a:t>
            </a:r>
            <a:endParaRPr lang="en-US" baseline="-25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168228" y="360507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/>
              <a:t>i</a:t>
            </a:r>
            <a:endParaRPr lang="en-US" baseline="-250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168228" y="391843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E</a:t>
            </a:r>
            <a:r>
              <a:rPr lang="it-IT" baseline="-25000" dirty="0">
                <a:solidFill>
                  <a:srgbClr val="FF0000"/>
                </a:solidFill>
              </a:rPr>
              <a:t>F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6" name="Ovale 25"/>
          <p:cNvSpPr/>
          <p:nvPr/>
        </p:nvSpPr>
        <p:spPr>
          <a:xfrm>
            <a:off x="4605135" y="3908560"/>
            <a:ext cx="179386" cy="184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e 26"/>
          <p:cNvSpPr/>
          <p:nvPr/>
        </p:nvSpPr>
        <p:spPr>
          <a:xfrm>
            <a:off x="4605135" y="3908560"/>
            <a:ext cx="179386" cy="1846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/>
          <p:cNvSpPr txBox="1"/>
          <p:nvPr/>
        </p:nvSpPr>
        <p:spPr>
          <a:xfrm>
            <a:off x="4959456" y="528555"/>
            <a:ext cx="2475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2) Polarizzazione diretta</a:t>
            </a:r>
          </a:p>
        </p:txBody>
      </p:sp>
      <p:cxnSp>
        <p:nvCxnSpPr>
          <p:cNvPr id="32" name="Connettore 1 31"/>
          <p:cNvCxnSpPr/>
          <p:nvPr/>
        </p:nvCxnSpPr>
        <p:spPr>
          <a:xfrm>
            <a:off x="5207415" y="3764876"/>
            <a:ext cx="2331817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e 32"/>
          <p:cNvSpPr/>
          <p:nvPr/>
        </p:nvSpPr>
        <p:spPr>
          <a:xfrm>
            <a:off x="7350825" y="2600696"/>
            <a:ext cx="188407" cy="2018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e 33"/>
          <p:cNvSpPr/>
          <p:nvPr/>
        </p:nvSpPr>
        <p:spPr>
          <a:xfrm>
            <a:off x="1691210" y="5135663"/>
            <a:ext cx="188407" cy="2018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sellaDiTesto 34"/>
          <p:cNvSpPr txBox="1"/>
          <p:nvPr/>
        </p:nvSpPr>
        <p:spPr>
          <a:xfrm>
            <a:off x="522514" y="1377538"/>
            <a:ext cx="8324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Alla corrente diretta di </a:t>
            </a:r>
            <a:r>
              <a:rPr lang="it-IT" dirty="0" err="1" smtClean="0"/>
              <a:t>Shockley</a:t>
            </a:r>
            <a:r>
              <a:rPr lang="it-IT" dirty="0" smtClean="0"/>
              <a:t> si aggiunge la corrente creata dalle trappole, che aggiungono la loro azione di ricombinazione a quella che avviene nelle zone neutre.</a:t>
            </a:r>
            <a:endParaRPr lang="en-US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0" y="0"/>
            <a:ext cx="598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Effetti di generazione e ricombinazione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9509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4.0333E-6 L -0.00122 0.17298 L -0.02726 0.12118 L -0.05503 0.10245 L -0.10434 0.09643 L -0.31927 0.09643 " pathEditMode="relative" rAng="0" ptsTypes="AAAAAA">
                                      <p:cBhvr>
                                        <p:cTn id="6" dur="1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2" y="86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74 -0.00162 L -0.00174 -0.13043 L 0.0191 -0.10268 L 0.0493 -0.0932 L 0.11944 -0.0932 L 0.31198 -0.0932 " pathEditMode="relative" rAng="0" ptsTypes="AAAAAA">
                                      <p:cBhvr>
                                        <p:cTn id="8" dur="1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77" y="-645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42" presetClass="pat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5.55112E-17 L -0.45868 -0.0006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34" y="-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111E-6 4.07407E-6 L 0.41614 -0.0004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99" y="-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4959456" y="528555"/>
            <a:ext cx="2475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2) Polarizzazione diretta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505069" y="981075"/>
            <a:ext cx="7518693" cy="1195545"/>
            <a:chOff x="505069" y="981075"/>
            <a:chExt cx="7518693" cy="1195545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505069" y="1231290"/>
              <a:ext cx="3047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Corrente ideale diretta </a:t>
              </a:r>
              <a:r>
                <a:rPr lang="it-IT" b="1" dirty="0" err="1" smtClean="0"/>
                <a:t>J</a:t>
              </a:r>
              <a:r>
                <a:rPr lang="it-IT" b="1" baseline="-25000" dirty="0" err="1" smtClean="0"/>
                <a:t>ideale,F</a:t>
              </a:r>
              <a:r>
                <a:rPr lang="it-IT" b="1" dirty="0" smtClean="0"/>
                <a:t> </a:t>
              </a:r>
              <a:endParaRPr lang="en-US" b="1" dirty="0"/>
            </a:p>
          </p:txBody>
        </p:sp>
        <p:graphicFrame>
          <p:nvGraphicFramePr>
            <p:cNvPr id="14" name="Oggetto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2498097"/>
                </p:ext>
              </p:extLst>
            </p:nvPr>
          </p:nvGraphicFramePr>
          <p:xfrm>
            <a:off x="4152900" y="981075"/>
            <a:ext cx="2865438" cy="869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96" name="Equazione" r:id="rId3" imgW="1384200" imgH="419040" progId="Equation.3">
                    <p:embed/>
                  </p:oleObj>
                </mc:Choice>
                <mc:Fallback>
                  <p:oleObj name="Equazione" r:id="rId3" imgW="1384200" imgH="419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152900" y="981075"/>
                          <a:ext cx="2865438" cy="869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CasellaDiTesto 18"/>
            <p:cNvSpPr txBox="1"/>
            <p:nvPr/>
          </p:nvSpPr>
          <p:spPr>
            <a:xfrm>
              <a:off x="5083534" y="1868843"/>
              <a:ext cx="29402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i="1" dirty="0" smtClean="0"/>
                <a:t>(File «Giunzione </a:t>
              </a:r>
              <a:r>
                <a:rPr lang="it-IT" sz="1400" i="1" dirty="0" err="1" smtClean="0"/>
                <a:t>pn</a:t>
              </a:r>
              <a:r>
                <a:rPr lang="it-IT" sz="1400" i="1" dirty="0" smtClean="0"/>
                <a:t> correnti», slides9)</a:t>
              </a:r>
              <a:endParaRPr lang="en-US" sz="1400" i="1" dirty="0"/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402795" y="3540125"/>
            <a:ext cx="6712380" cy="623888"/>
            <a:chOff x="570983" y="3851318"/>
            <a:chExt cx="6712380" cy="623888"/>
          </a:xfrm>
        </p:grpSpPr>
        <p:sp>
          <p:nvSpPr>
            <p:cNvPr id="18" name="CasellaDiTesto 17"/>
            <p:cNvSpPr txBox="1"/>
            <p:nvPr/>
          </p:nvSpPr>
          <p:spPr>
            <a:xfrm>
              <a:off x="570983" y="3979290"/>
              <a:ext cx="38472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Corrente di ricombinazione diretta </a:t>
              </a:r>
              <a:r>
                <a:rPr lang="it-IT" b="1" dirty="0" err="1" smtClean="0"/>
                <a:t>J</a:t>
              </a:r>
              <a:r>
                <a:rPr lang="it-IT" b="1" baseline="-25000" dirty="0" err="1" smtClean="0"/>
                <a:t>rec</a:t>
              </a:r>
              <a:r>
                <a:rPr lang="it-IT" b="1" dirty="0" smtClean="0"/>
                <a:t> </a:t>
              </a:r>
              <a:endParaRPr lang="en-US" b="1" dirty="0"/>
            </a:p>
          </p:txBody>
        </p:sp>
        <p:graphicFrame>
          <p:nvGraphicFramePr>
            <p:cNvPr id="20" name="Oggetto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6571171"/>
                </p:ext>
              </p:extLst>
            </p:nvPr>
          </p:nvGraphicFramePr>
          <p:xfrm>
            <a:off x="5735551" y="3851318"/>
            <a:ext cx="1547812" cy="623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97" name="Equazione" r:id="rId5" imgW="787320" imgH="317160" progId="Equation.3">
                    <p:embed/>
                  </p:oleObj>
                </mc:Choice>
                <mc:Fallback>
                  <p:oleObj name="Equazione" r:id="rId5" imgW="787320" imgH="3171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35551" y="3851318"/>
                          <a:ext cx="1547812" cy="623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uppo 8"/>
          <p:cNvGrpSpPr/>
          <p:nvPr/>
        </p:nvGrpSpPr>
        <p:grpSpPr>
          <a:xfrm>
            <a:off x="181807" y="2176620"/>
            <a:ext cx="6989565" cy="1386496"/>
            <a:chOff x="1275408" y="2276457"/>
            <a:chExt cx="6989565" cy="1386496"/>
          </a:xfrm>
        </p:grpSpPr>
        <p:sp>
          <p:nvSpPr>
            <p:cNvPr id="15" name="CasellaDiTesto 14"/>
            <p:cNvSpPr txBox="1"/>
            <p:nvPr/>
          </p:nvSpPr>
          <p:spPr>
            <a:xfrm>
              <a:off x="1275408" y="2555152"/>
              <a:ext cx="20767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Tasso di ricombinazione U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4995625" y="3355176"/>
              <a:ext cx="30281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i="1" dirty="0" smtClean="0"/>
                <a:t>(File «Per concludere il Cap II», slide 16)</a:t>
              </a:r>
              <a:endParaRPr lang="en-US" sz="1400" i="1" dirty="0"/>
            </a:p>
          </p:txBody>
        </p:sp>
        <p:graphicFrame>
          <p:nvGraphicFramePr>
            <p:cNvPr id="2" name="Oggetto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3964198"/>
                </p:ext>
              </p:extLst>
            </p:nvPr>
          </p:nvGraphicFramePr>
          <p:xfrm>
            <a:off x="4842323" y="2276457"/>
            <a:ext cx="3422650" cy="1149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98" name="Equazione" r:id="rId7" imgW="1739880" imgH="583920" progId="Equation.3">
                    <p:embed/>
                  </p:oleObj>
                </mc:Choice>
                <mc:Fallback>
                  <p:oleObj name="Equazione" r:id="rId7" imgW="1739880" imgH="583920" progId="Equation.3">
                    <p:embed/>
                    <p:pic>
                      <p:nvPicPr>
                        <p:cNvPr id="0" name="Oggetto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2323" y="2276457"/>
                          <a:ext cx="3422650" cy="1149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CasellaDiTesto 2"/>
          <p:cNvSpPr txBox="1"/>
          <p:nvPr/>
        </p:nvSpPr>
        <p:spPr>
          <a:xfrm>
            <a:off x="2693409" y="4215727"/>
            <a:ext cx="376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rgbClr val="00B0F0"/>
                </a:solidFill>
              </a:rPr>
              <a:t>Qui però è opportuno ragionare su U.</a:t>
            </a:r>
          </a:p>
          <a:p>
            <a:pPr algn="ctr"/>
            <a:r>
              <a:rPr lang="it-IT" b="1" i="1" dirty="0" smtClean="0">
                <a:solidFill>
                  <a:srgbClr val="00B0F0"/>
                </a:solidFill>
              </a:rPr>
              <a:t>Infatti U dipende da x</a:t>
            </a:r>
            <a:endParaRPr lang="en-US" b="1" i="1" dirty="0">
              <a:solidFill>
                <a:srgbClr val="00B0F0"/>
              </a:solidFill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181807" y="4585059"/>
            <a:ext cx="8022323" cy="798512"/>
            <a:chOff x="181807" y="4948782"/>
            <a:chExt cx="8022323" cy="798512"/>
          </a:xfrm>
        </p:grpSpPr>
        <p:sp>
          <p:nvSpPr>
            <p:cNvPr id="5" name="CasellaDiTesto 4"/>
            <p:cNvSpPr txBox="1"/>
            <p:nvPr/>
          </p:nvSpPr>
          <p:spPr>
            <a:xfrm>
              <a:off x="181807" y="5329705"/>
              <a:ext cx="4813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Consideriamo trappole «cattivissime», ossia E</a:t>
              </a:r>
              <a:r>
                <a:rPr lang="it-IT" baseline="-25000" dirty="0" smtClean="0"/>
                <a:t>t</a:t>
              </a:r>
              <a:r>
                <a:rPr lang="it-IT" dirty="0" smtClean="0"/>
                <a:t>=E</a:t>
              </a:r>
              <a:r>
                <a:rPr lang="it-IT" baseline="-25000" dirty="0" smtClean="0"/>
                <a:t>i</a:t>
              </a:r>
              <a:endParaRPr lang="en-US" baseline="-25000" dirty="0"/>
            </a:p>
          </p:txBody>
        </p:sp>
        <p:graphicFrame>
          <p:nvGraphicFramePr>
            <p:cNvPr id="6" name="Ogget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2229980"/>
                </p:ext>
              </p:extLst>
            </p:nvPr>
          </p:nvGraphicFramePr>
          <p:xfrm>
            <a:off x="5656192" y="4948782"/>
            <a:ext cx="2547938" cy="798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99" name="Equazione" r:id="rId9" imgW="1295280" imgH="406080" progId="Equation.3">
                    <p:embed/>
                  </p:oleObj>
                </mc:Choice>
                <mc:Fallback>
                  <p:oleObj name="Equazione" r:id="rId9" imgW="1295280" imgH="406080" progId="Equation.3">
                    <p:embed/>
                    <p:pic>
                      <p:nvPicPr>
                        <p:cNvPr id="0" name="Oggetto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6192" y="4948782"/>
                          <a:ext cx="2547938" cy="798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uppo 26"/>
          <p:cNvGrpSpPr/>
          <p:nvPr/>
        </p:nvGrpSpPr>
        <p:grpSpPr>
          <a:xfrm>
            <a:off x="181807" y="5289801"/>
            <a:ext cx="7990306" cy="815975"/>
            <a:chOff x="181807" y="5625397"/>
            <a:chExt cx="7990306" cy="815975"/>
          </a:xfrm>
        </p:grpSpPr>
        <p:sp>
          <p:nvSpPr>
            <p:cNvPr id="7" name="CasellaDiTesto 6"/>
            <p:cNvSpPr txBox="1"/>
            <p:nvPr/>
          </p:nvSpPr>
          <p:spPr>
            <a:xfrm>
              <a:off x="181807" y="5921110"/>
              <a:ext cx="51131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Poi ricordiamo  la slide 13 di «Giunzione </a:t>
              </a:r>
              <a:r>
                <a:rPr lang="it-IT" dirty="0" err="1" smtClean="0"/>
                <a:t>pn</a:t>
              </a:r>
              <a:r>
                <a:rPr lang="it-IT" dirty="0" smtClean="0"/>
                <a:t> correnti»</a:t>
              </a:r>
              <a:endParaRPr lang="en-US" dirty="0"/>
            </a:p>
          </p:txBody>
        </p:sp>
        <p:graphicFrame>
          <p:nvGraphicFramePr>
            <p:cNvPr id="24" name="Oggetto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7635051"/>
                </p:ext>
              </p:extLst>
            </p:nvPr>
          </p:nvGraphicFramePr>
          <p:xfrm>
            <a:off x="6197263" y="5625397"/>
            <a:ext cx="1974850" cy="815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00" name="Equazione" r:id="rId11" imgW="952200" imgH="393480" progId="Equation.3">
                    <p:embed/>
                  </p:oleObj>
                </mc:Choice>
                <mc:Fallback>
                  <p:oleObj name="Equazione" r:id="rId11" imgW="9522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97263" y="5625397"/>
                          <a:ext cx="1974850" cy="815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CasellaDiTesto 24"/>
          <p:cNvSpPr txBox="1"/>
          <p:nvPr/>
        </p:nvSpPr>
        <p:spPr>
          <a:xfrm>
            <a:off x="0" y="0"/>
            <a:ext cx="598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Effetti di generazione e ricombinazione</a:t>
            </a:r>
            <a:endParaRPr lang="en-US" sz="2800" b="1" dirty="0"/>
          </a:p>
        </p:txBody>
      </p:sp>
      <p:grpSp>
        <p:nvGrpSpPr>
          <p:cNvPr id="30" name="Gruppo 29"/>
          <p:cNvGrpSpPr/>
          <p:nvPr/>
        </p:nvGrpSpPr>
        <p:grpSpPr>
          <a:xfrm>
            <a:off x="198222" y="6255481"/>
            <a:ext cx="8184373" cy="582233"/>
            <a:chOff x="198222" y="6255481"/>
            <a:chExt cx="8184373" cy="582233"/>
          </a:xfrm>
        </p:grpSpPr>
        <p:sp>
          <p:nvSpPr>
            <p:cNvPr id="28" name="CasellaDiTesto 27"/>
            <p:cNvSpPr txBox="1"/>
            <p:nvPr/>
          </p:nvSpPr>
          <p:spPr>
            <a:xfrm>
              <a:off x="198222" y="6351298"/>
              <a:ext cx="5096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e</a:t>
              </a:r>
              <a:r>
                <a:rPr lang="it-IT" dirty="0" smtClean="0"/>
                <a:t> accontentiamoci di calcolare  quando U è massimo</a:t>
              </a:r>
              <a:endParaRPr lang="en-US" dirty="0"/>
            </a:p>
          </p:txBody>
        </p:sp>
        <p:graphicFrame>
          <p:nvGraphicFramePr>
            <p:cNvPr id="29" name="Oggetto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0420628"/>
                </p:ext>
              </p:extLst>
            </p:nvPr>
          </p:nvGraphicFramePr>
          <p:xfrm>
            <a:off x="5985165" y="6255481"/>
            <a:ext cx="2397430" cy="582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01" name="Equazione" r:id="rId13" imgW="888840" imgH="215640" progId="Equation.3">
                    <p:embed/>
                  </p:oleObj>
                </mc:Choice>
                <mc:Fallback>
                  <p:oleObj name="Equazione" r:id="rId13" imgW="88884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985165" y="6255481"/>
                          <a:ext cx="2397430" cy="58223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6724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125220"/>
              </p:ext>
            </p:extLst>
          </p:nvPr>
        </p:nvGraphicFramePr>
        <p:xfrm>
          <a:off x="5812864" y="999793"/>
          <a:ext cx="3135203" cy="983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8" name="Equazione" r:id="rId3" imgW="1295280" imgH="406080" progId="Equation.3">
                  <p:embed/>
                </p:oleObj>
              </mc:Choice>
              <mc:Fallback>
                <p:oleObj name="Equazione" r:id="rId3" imgW="1295280" imgH="406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12864" y="999793"/>
                        <a:ext cx="3135203" cy="983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5098020" y="1939974"/>
            <a:ext cx="4045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Questa è massima quando il denominatore è minimo</a:t>
            </a:r>
            <a:endParaRPr lang="en-US" sz="1400" dirty="0"/>
          </a:p>
        </p:txBody>
      </p:sp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788699"/>
              </p:ext>
            </p:extLst>
          </p:nvPr>
        </p:nvGraphicFramePr>
        <p:xfrm>
          <a:off x="4808408" y="2290810"/>
          <a:ext cx="4335592" cy="1138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9" name="Equazione" r:id="rId5" imgW="2273040" imgH="596880" progId="Equation.3">
                  <p:embed/>
                </p:oleObj>
              </mc:Choice>
              <mc:Fallback>
                <p:oleObj name="Equazione" r:id="rId5" imgW="2273040" imgH="596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08408" y="2290810"/>
                        <a:ext cx="4335592" cy="1138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666300"/>
              </p:ext>
            </p:extLst>
          </p:nvPr>
        </p:nvGraphicFramePr>
        <p:xfrm>
          <a:off x="852488" y="3508375"/>
          <a:ext cx="7439025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0" name="Equazione" r:id="rId7" imgW="3073320" imgH="952200" progId="Equation.3">
                  <p:embed/>
                </p:oleObj>
              </mc:Choice>
              <mc:Fallback>
                <p:oleObj name="Equazione" r:id="rId7" imgW="3073320" imgH="952200" progId="Equation.3">
                  <p:embed/>
                  <p:pic>
                    <p:nvPicPr>
                      <p:cNvPr id="0" name="Ogget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3508375"/>
                        <a:ext cx="7439025" cy="230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059775"/>
              </p:ext>
            </p:extLst>
          </p:nvPr>
        </p:nvGraphicFramePr>
        <p:xfrm>
          <a:off x="7151805" y="5826612"/>
          <a:ext cx="1992195" cy="103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1" name="Equazione" r:id="rId9" imgW="736560" imgH="380880" progId="Equation.3">
                  <p:embed/>
                </p:oleObj>
              </mc:Choice>
              <mc:Fallback>
                <p:oleObj name="Equazione" r:id="rId9" imgW="736560" imgH="380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51805" y="5826612"/>
                        <a:ext cx="1992195" cy="103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asellaDiTesto 21"/>
          <p:cNvSpPr txBox="1"/>
          <p:nvPr/>
        </p:nvSpPr>
        <p:spPr>
          <a:xfrm>
            <a:off x="0" y="0"/>
            <a:ext cx="598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Effetti di generazione e ricombinazione</a:t>
            </a:r>
            <a:endParaRPr lang="en-US" sz="2800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959456" y="528555"/>
            <a:ext cx="2475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2) Polarizzazione diretta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61471" y="1036640"/>
            <a:ext cx="4540344" cy="2514850"/>
            <a:chOff x="61471" y="1036640"/>
            <a:chExt cx="4540344" cy="2514850"/>
          </a:xfrm>
        </p:grpSpPr>
        <p:grpSp>
          <p:nvGrpSpPr>
            <p:cNvPr id="24" name="Gruppo 23"/>
            <p:cNvGrpSpPr/>
            <p:nvPr/>
          </p:nvGrpSpPr>
          <p:grpSpPr>
            <a:xfrm>
              <a:off x="61471" y="1036640"/>
              <a:ext cx="4540344" cy="2514850"/>
              <a:chOff x="61471" y="1036640"/>
              <a:chExt cx="4540344" cy="2514850"/>
            </a:xfrm>
          </p:grpSpPr>
          <p:grpSp>
            <p:nvGrpSpPr>
              <p:cNvPr id="17" name="Gruppo 16"/>
              <p:cNvGrpSpPr/>
              <p:nvPr/>
            </p:nvGrpSpPr>
            <p:grpSpPr>
              <a:xfrm>
                <a:off x="61471" y="1036640"/>
                <a:ext cx="4540344" cy="2514850"/>
                <a:chOff x="2286000" y="1797269"/>
                <a:chExt cx="5289332" cy="3000156"/>
              </a:xfrm>
            </p:grpSpPr>
            <p:pic>
              <p:nvPicPr>
                <p:cNvPr id="19458" name="Picture 2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000" y="2060575"/>
                  <a:ext cx="4572000" cy="27368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6" name="Connettore 1 5"/>
                <p:cNvCxnSpPr/>
                <p:nvPr/>
              </p:nvCxnSpPr>
              <p:spPr>
                <a:xfrm>
                  <a:off x="4130566" y="1797269"/>
                  <a:ext cx="0" cy="252248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Connettore 1 8"/>
                <p:cNvCxnSpPr/>
                <p:nvPr/>
              </p:nvCxnSpPr>
              <p:spPr>
                <a:xfrm>
                  <a:off x="4976648" y="1855076"/>
                  <a:ext cx="0" cy="252248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CasellaDiTesto 7"/>
                <p:cNvSpPr txBox="1"/>
                <p:nvPr/>
              </p:nvSpPr>
              <p:spPr>
                <a:xfrm>
                  <a:off x="2538248" y="2060575"/>
                  <a:ext cx="981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/>
                    <a:t>n</a:t>
                  </a:r>
                  <a:r>
                    <a:rPr lang="it-IT" dirty="0" smtClean="0"/>
                    <a:t>eutra p</a:t>
                  </a:r>
                  <a:endParaRPr lang="en-US" dirty="0"/>
                </a:p>
              </p:txBody>
            </p:sp>
            <p:sp>
              <p:nvSpPr>
                <p:cNvPr id="11" name="CasellaDiTesto 10"/>
                <p:cNvSpPr txBox="1"/>
                <p:nvPr/>
              </p:nvSpPr>
              <p:spPr>
                <a:xfrm>
                  <a:off x="5402317" y="2097909"/>
                  <a:ext cx="981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/>
                    <a:t>n</a:t>
                  </a:r>
                  <a:r>
                    <a:rPr lang="it-IT" dirty="0" smtClean="0"/>
                    <a:t>eutra n</a:t>
                  </a:r>
                  <a:endParaRPr lang="en-US" dirty="0"/>
                </a:p>
              </p:txBody>
            </p:sp>
            <p:sp>
              <p:nvSpPr>
                <p:cNvPr id="10" name="CasellaDiTesto 9"/>
                <p:cNvSpPr txBox="1"/>
                <p:nvPr/>
              </p:nvSpPr>
              <p:spPr>
                <a:xfrm>
                  <a:off x="3913199" y="4377559"/>
                  <a:ext cx="4347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/>
                    <a:t>-</a:t>
                  </a:r>
                  <a:r>
                    <a:rPr lang="it-IT" dirty="0" err="1" smtClean="0"/>
                    <a:t>x</a:t>
                  </a:r>
                  <a:r>
                    <a:rPr lang="it-IT" baseline="-25000" dirty="0" err="1" smtClean="0"/>
                    <a:t>p</a:t>
                  </a:r>
                  <a:endParaRPr lang="en-US" baseline="-25000" dirty="0"/>
                </a:p>
              </p:txBody>
            </p:sp>
            <p:sp>
              <p:nvSpPr>
                <p:cNvPr id="13" name="CasellaDiTesto 12"/>
                <p:cNvSpPr txBox="1"/>
                <p:nvPr/>
              </p:nvSpPr>
              <p:spPr>
                <a:xfrm>
                  <a:off x="4759281" y="4377559"/>
                  <a:ext cx="3642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err="1" smtClean="0"/>
                    <a:t>x</a:t>
                  </a:r>
                  <a:r>
                    <a:rPr lang="it-IT" baseline="-25000" dirty="0" err="1" smtClean="0"/>
                    <a:t>n</a:t>
                  </a:r>
                  <a:endParaRPr lang="en-US" baseline="-25000" dirty="0"/>
                </a:p>
              </p:txBody>
            </p:sp>
            <p:sp>
              <p:nvSpPr>
                <p:cNvPr id="15" name="CasellaDiTesto 14"/>
                <p:cNvSpPr txBox="1"/>
                <p:nvPr/>
              </p:nvSpPr>
              <p:spPr>
                <a:xfrm>
                  <a:off x="5415456" y="2828835"/>
                  <a:ext cx="2159876" cy="11015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i="1" dirty="0" smtClean="0"/>
                    <a:t>Il minimo di </a:t>
                  </a:r>
                  <a:r>
                    <a:rPr lang="it-IT" i="1" dirty="0" err="1" smtClean="0"/>
                    <a:t>p+n</a:t>
                  </a:r>
                  <a:r>
                    <a:rPr lang="it-IT" i="1" dirty="0" smtClean="0"/>
                    <a:t> si ha al centro, dove n=p</a:t>
                  </a:r>
                  <a:endParaRPr lang="en-US" i="1" dirty="0"/>
                </a:p>
              </p:txBody>
            </p:sp>
          </p:grpSp>
          <p:sp>
            <p:nvSpPr>
              <p:cNvPr id="21" name="CasellaDiTesto 20"/>
              <p:cNvSpPr txBox="1"/>
              <p:nvPr/>
            </p:nvSpPr>
            <p:spPr>
              <a:xfrm rot="18512979">
                <a:off x="1259080" y="2664991"/>
                <a:ext cx="8146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i="1" dirty="0" smtClean="0"/>
                  <a:t>elettroni</a:t>
                </a:r>
                <a:endParaRPr lang="en-US" sz="1400" i="1" dirty="0"/>
              </a:p>
            </p:txBody>
          </p:sp>
          <p:sp>
            <p:nvSpPr>
              <p:cNvPr id="25" name="CasellaDiTesto 24"/>
              <p:cNvSpPr txBox="1"/>
              <p:nvPr/>
            </p:nvSpPr>
            <p:spPr>
              <a:xfrm rot="3010007">
                <a:off x="2038330" y="2627783"/>
                <a:ext cx="6655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i="1" dirty="0" smtClean="0"/>
                  <a:t>lacune</a:t>
                </a:r>
                <a:endParaRPr lang="en-US" sz="1400" i="1" dirty="0"/>
              </a:p>
            </p:txBody>
          </p:sp>
        </p:grpSp>
        <p:sp>
          <p:nvSpPr>
            <p:cNvPr id="2" name="CasellaDiTesto 1"/>
            <p:cNvSpPr txBox="1"/>
            <p:nvPr/>
          </p:nvSpPr>
          <p:spPr>
            <a:xfrm>
              <a:off x="1796093" y="1786086"/>
              <a:ext cx="4603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i="1" dirty="0" err="1"/>
                <a:t>p</a:t>
              </a:r>
              <a:r>
                <a:rPr lang="it-IT" sz="1400" i="1" dirty="0" err="1" smtClean="0"/>
                <a:t>+n</a:t>
              </a:r>
              <a:endParaRPr lang="en-US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0503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776683"/>
              </p:ext>
            </p:extLst>
          </p:nvPr>
        </p:nvGraphicFramePr>
        <p:xfrm>
          <a:off x="57150" y="1008063"/>
          <a:ext cx="2346325" cy="181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5" name="Equazione" r:id="rId3" imgW="1002960" imgH="774360" progId="Equation.3">
                  <p:embed/>
                </p:oleObj>
              </mc:Choice>
              <mc:Fallback>
                <p:oleObj name="Equazione" r:id="rId3" imgW="1002960" imgH="774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" y="1008063"/>
                        <a:ext cx="2346325" cy="181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0" y="0"/>
            <a:ext cx="598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Effetti di generazione e ricombinazione</a:t>
            </a:r>
            <a:endParaRPr lang="en-US" sz="2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959456" y="528555"/>
            <a:ext cx="2475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2) Polarizzazione diretta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779562" y="1277118"/>
            <a:ext cx="5859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Recuperando l’ultima espressione di J</a:t>
            </a:r>
            <a:r>
              <a:rPr lang="it-IT" baseline="-25000" dirty="0" smtClean="0"/>
              <a:t>S</a:t>
            </a:r>
            <a:r>
              <a:rPr lang="it-IT" dirty="0" smtClean="0"/>
              <a:t> dalla slide  11 di «Giunzioni </a:t>
            </a:r>
            <a:r>
              <a:rPr lang="it-IT" dirty="0" err="1" smtClean="0"/>
              <a:t>pn</a:t>
            </a:r>
            <a:r>
              <a:rPr lang="it-IT" dirty="0" smtClean="0"/>
              <a:t> correnti» abbiamo la corrente diretta totale, nella versione della formula 3.69</a:t>
            </a:r>
            <a:endParaRPr lang="en-US" dirty="0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111671"/>
              </p:ext>
            </p:extLst>
          </p:nvPr>
        </p:nvGraphicFramePr>
        <p:xfrm>
          <a:off x="2495159" y="2200448"/>
          <a:ext cx="5446453" cy="1308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6" name="Equazione" r:id="rId5" imgW="1904760" imgH="457200" progId="Equation.3">
                  <p:embed/>
                </p:oleObj>
              </mc:Choice>
              <mc:Fallback>
                <p:oleObj name="Equazione" r:id="rId5" imgW="190476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95159" y="2200448"/>
                        <a:ext cx="5446453" cy="1308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8773"/>
            <a:ext cx="5335506" cy="307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26" y="3443451"/>
            <a:ext cx="3870976" cy="34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uppo 22"/>
          <p:cNvGrpSpPr/>
          <p:nvPr/>
        </p:nvGrpSpPr>
        <p:grpSpPr>
          <a:xfrm>
            <a:off x="5709533" y="1989409"/>
            <a:ext cx="1725537" cy="772841"/>
            <a:chOff x="5709533" y="1989409"/>
            <a:chExt cx="1725537" cy="772841"/>
          </a:xfrm>
        </p:grpSpPr>
        <p:cxnSp>
          <p:nvCxnSpPr>
            <p:cNvPr id="3" name="Connettore 2 2"/>
            <p:cNvCxnSpPr/>
            <p:nvPr/>
          </p:nvCxnSpPr>
          <p:spPr>
            <a:xfrm>
              <a:off x="6572250" y="2200448"/>
              <a:ext cx="790575" cy="49512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2 11"/>
            <p:cNvCxnSpPr/>
            <p:nvPr/>
          </p:nvCxnSpPr>
          <p:spPr>
            <a:xfrm flipH="1">
              <a:off x="5709533" y="2200448"/>
              <a:ext cx="862717" cy="56180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sellaDiTesto 21"/>
            <p:cNvSpPr txBox="1"/>
            <p:nvPr/>
          </p:nvSpPr>
          <p:spPr>
            <a:xfrm>
              <a:off x="6066297" y="1989409"/>
              <a:ext cx="13687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solidFill>
                    <a:srgbClr val="FF0000"/>
                  </a:solidFill>
                </a:rPr>
                <a:t>n</a:t>
              </a:r>
              <a:r>
                <a:rPr lang="it-IT" sz="1400" b="1" dirty="0" smtClean="0">
                  <a:solidFill>
                    <a:srgbClr val="FF0000"/>
                  </a:solidFill>
                </a:rPr>
                <a:t>otare kT e 2 kT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3105150" y="3429000"/>
            <a:ext cx="4667250" cy="1200150"/>
            <a:chOff x="3105150" y="3429000"/>
            <a:chExt cx="4667250" cy="1200150"/>
          </a:xfrm>
        </p:grpSpPr>
        <p:cxnSp>
          <p:nvCxnSpPr>
            <p:cNvPr id="25" name="Connettore 2 24"/>
            <p:cNvCxnSpPr/>
            <p:nvPr/>
          </p:nvCxnSpPr>
          <p:spPr>
            <a:xfrm flipH="1">
              <a:off x="3105150" y="3429000"/>
              <a:ext cx="1209675" cy="12001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/>
            <p:cNvCxnSpPr/>
            <p:nvPr/>
          </p:nvCxnSpPr>
          <p:spPr>
            <a:xfrm>
              <a:off x="4314825" y="3429000"/>
              <a:ext cx="3457575" cy="800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/>
            <p:cNvCxnSpPr/>
            <p:nvPr/>
          </p:nvCxnSpPr>
          <p:spPr>
            <a:xfrm>
              <a:off x="4314825" y="3429000"/>
              <a:ext cx="2809889" cy="800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85" name="Gruppo 20484"/>
          <p:cNvGrpSpPr/>
          <p:nvPr/>
        </p:nvGrpSpPr>
        <p:grpSpPr>
          <a:xfrm>
            <a:off x="3505200" y="3209925"/>
            <a:ext cx="3619514" cy="2266950"/>
            <a:chOff x="3505200" y="3209925"/>
            <a:chExt cx="3619514" cy="2266950"/>
          </a:xfrm>
        </p:grpSpPr>
        <p:cxnSp>
          <p:nvCxnSpPr>
            <p:cNvPr id="20480" name="Connettore 2 20479"/>
            <p:cNvCxnSpPr/>
            <p:nvPr/>
          </p:nvCxnSpPr>
          <p:spPr>
            <a:xfrm flipH="1">
              <a:off x="3505200" y="3209925"/>
              <a:ext cx="2692063" cy="73342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82" name="Connettore 2 20481"/>
            <p:cNvCxnSpPr/>
            <p:nvPr/>
          </p:nvCxnSpPr>
          <p:spPr>
            <a:xfrm>
              <a:off x="6197263" y="3209925"/>
              <a:ext cx="553420" cy="226695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84" name="Connettore 2 20483"/>
            <p:cNvCxnSpPr/>
            <p:nvPr/>
          </p:nvCxnSpPr>
          <p:spPr>
            <a:xfrm>
              <a:off x="6197263" y="3209925"/>
              <a:ext cx="927451" cy="210502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713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4049</TotalTime>
  <Words>1392</Words>
  <Application>Microsoft Office PowerPoint</Application>
  <PresentationFormat>Presentazione su schermo (4:3)</PresentationFormat>
  <Paragraphs>197</Paragraphs>
  <Slides>38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38</vt:i4>
      </vt:variant>
    </vt:vector>
  </HeadingPairs>
  <TitlesOfParts>
    <vt:vector size="41" baseType="lpstr">
      <vt:lpstr>Tema di Office</vt:lpstr>
      <vt:lpstr>Equazione</vt:lpstr>
      <vt:lpstr>Microsoft Equation 3.0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Massimo</dc:creator>
  <cp:lastModifiedBy>Massimo</cp:lastModifiedBy>
  <cp:revision>161</cp:revision>
  <dcterms:created xsi:type="dcterms:W3CDTF">2020-04-07T12:33:50Z</dcterms:created>
  <dcterms:modified xsi:type="dcterms:W3CDTF">2020-04-21T14:36:34Z</dcterms:modified>
</cp:coreProperties>
</file>