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5" r:id="rId5"/>
    <p:sldId id="266" r:id="rId6"/>
    <p:sldId id="264" r:id="rId7"/>
    <p:sldId id="267" r:id="rId8"/>
    <p:sldId id="268" r:id="rId9"/>
    <p:sldId id="269" r:id="rId10"/>
    <p:sldId id="271" r:id="rId11"/>
    <p:sldId id="270" r:id="rId12"/>
    <p:sldId id="263" r:id="rId13"/>
    <p:sldId id="273" r:id="rId14"/>
    <p:sldId id="272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6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9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5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3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3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2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5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5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4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2398-00E6-4DF2-9608-55CF17C9D88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D880E-AA33-4EFD-9272-F36D99524B3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6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5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3.wmf"/><Relationship Id="rId3" Type="http://schemas.openxmlformats.org/officeDocument/2006/relationships/image" Target="../media/image15.jpe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08552" y="1836245"/>
            <a:ext cx="6926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600" b="1" dirty="0" smtClean="0"/>
              <a:t>Giunzione </a:t>
            </a:r>
            <a:r>
              <a:rPr lang="it-IT" sz="9600" b="1" dirty="0" err="1" smtClean="0"/>
              <a:t>pn</a:t>
            </a:r>
            <a:endParaRPr lang="en-US" sz="96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904460" y="3569217"/>
            <a:ext cx="333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Caratteristiche corrente-tensione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83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1"/>
            <a:ext cx="4307488" cy="389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392" y="2276871"/>
            <a:ext cx="4323096" cy="389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704805"/>
              </p:ext>
            </p:extLst>
          </p:nvPr>
        </p:nvGraphicFramePr>
        <p:xfrm>
          <a:off x="2519363" y="620713"/>
          <a:ext cx="410527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zione" r:id="rId5" imgW="1155600" imgH="419040" progId="Equation.3">
                  <p:embed/>
                </p:oleObj>
              </mc:Choice>
              <mc:Fallback>
                <p:oleObj name="Equazione" r:id="rId5" imgW="1155600" imgH="4190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363" y="620713"/>
                        <a:ext cx="4105275" cy="1490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762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 rot="19118642">
            <a:off x="7120365" y="3784704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J</a:t>
            </a:r>
            <a:r>
              <a:rPr lang="it-IT" sz="1400" baseline="-25000" dirty="0" smtClean="0"/>
              <a:t>S</a:t>
            </a:r>
            <a:r>
              <a:rPr lang="it-IT" sz="1400" dirty="0" smtClean="0"/>
              <a:t>=10</a:t>
            </a:r>
            <a:r>
              <a:rPr lang="it-IT" sz="1400" baseline="30000" dirty="0" smtClean="0"/>
              <a:t>-15</a:t>
            </a:r>
            <a:r>
              <a:rPr lang="it-IT" sz="1400" dirty="0" smtClean="0"/>
              <a:t>A/cm</a:t>
            </a:r>
            <a:r>
              <a:rPr lang="it-IT" sz="1400" baseline="30000" dirty="0" smtClean="0"/>
              <a:t>2</a:t>
            </a:r>
            <a:endParaRPr lang="en-US" sz="1400" baseline="30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244549" y="2261761"/>
            <a:ext cx="111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J=(A/cm</a:t>
            </a:r>
            <a:r>
              <a:rPr lang="it-IT" b="1" baseline="30000" dirty="0" smtClean="0"/>
              <a:t>2</a:t>
            </a:r>
            <a:r>
              <a:rPr lang="it-IT" b="1" dirty="0" smtClean="0"/>
              <a:t>)</a:t>
            </a:r>
            <a:endParaRPr lang="en-US" b="1" baseline="30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333256" y="2276871"/>
            <a:ext cx="111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J=(A/cm</a:t>
            </a:r>
            <a:r>
              <a:rPr lang="it-IT" b="1" baseline="30000" dirty="0" smtClean="0"/>
              <a:t>2</a:t>
            </a:r>
            <a:r>
              <a:rPr lang="it-IT" b="1" dirty="0" smtClean="0"/>
              <a:t>)</a:t>
            </a:r>
            <a:endParaRPr lang="en-US" b="1" baseline="30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156078" y="4017219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V</a:t>
            </a:r>
            <a:endParaRPr lang="en-US" b="1" baseline="30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8643566" y="270892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V</a:t>
            </a:r>
            <a:endParaRPr lang="en-US" b="1" baseline="30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081408" y="815211"/>
            <a:ext cx="1914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00B050"/>
                </a:solidFill>
              </a:rPr>
              <a:t>J</a:t>
            </a:r>
            <a:r>
              <a:rPr lang="it-IT" sz="2400" b="1" baseline="-25000" dirty="0">
                <a:solidFill>
                  <a:srgbClr val="00B050"/>
                </a:solidFill>
              </a:rPr>
              <a:t>S</a:t>
            </a:r>
            <a:r>
              <a:rPr lang="it-IT" sz="2400" b="1" dirty="0">
                <a:solidFill>
                  <a:srgbClr val="00B050"/>
                </a:solidFill>
              </a:rPr>
              <a:t>=10</a:t>
            </a:r>
            <a:r>
              <a:rPr lang="it-IT" sz="2400" b="1" baseline="30000" dirty="0">
                <a:solidFill>
                  <a:srgbClr val="00B050"/>
                </a:solidFill>
              </a:rPr>
              <a:t>-13</a:t>
            </a:r>
            <a:r>
              <a:rPr lang="it-IT" sz="2400" b="1" dirty="0">
                <a:solidFill>
                  <a:srgbClr val="00B050"/>
                </a:solidFill>
              </a:rPr>
              <a:t>A/cm</a:t>
            </a:r>
            <a:r>
              <a:rPr lang="it-IT" sz="2400" b="1" baseline="30000" dirty="0">
                <a:solidFill>
                  <a:srgbClr val="00B050"/>
                </a:solidFill>
              </a:rPr>
              <a:t>2</a:t>
            </a:r>
            <a:endParaRPr lang="en-US" sz="2400" b="1" baseline="30000" dirty="0">
              <a:solidFill>
                <a:srgbClr val="00B05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J</a:t>
            </a:r>
            <a:r>
              <a:rPr lang="it-IT" sz="2400" b="1" baseline="-25000" dirty="0">
                <a:solidFill>
                  <a:srgbClr val="0070C0"/>
                </a:solidFill>
              </a:rPr>
              <a:t>S</a:t>
            </a:r>
            <a:r>
              <a:rPr lang="it-IT" sz="2400" b="1" dirty="0">
                <a:solidFill>
                  <a:srgbClr val="0070C0"/>
                </a:solidFill>
              </a:rPr>
              <a:t>=10</a:t>
            </a:r>
            <a:r>
              <a:rPr lang="it-IT" sz="2400" b="1" baseline="30000" dirty="0">
                <a:solidFill>
                  <a:srgbClr val="0070C0"/>
                </a:solidFill>
              </a:rPr>
              <a:t>-14</a:t>
            </a:r>
            <a:r>
              <a:rPr lang="it-IT" sz="2400" b="1" dirty="0">
                <a:solidFill>
                  <a:srgbClr val="0070C0"/>
                </a:solidFill>
              </a:rPr>
              <a:t>A/cm</a:t>
            </a:r>
            <a:r>
              <a:rPr lang="it-IT" sz="2400" b="1" baseline="30000" dirty="0">
                <a:solidFill>
                  <a:srgbClr val="0070C0"/>
                </a:solidFill>
              </a:rPr>
              <a:t>2</a:t>
            </a:r>
            <a:endParaRPr lang="en-US" sz="2400" b="1" baseline="30000" dirty="0">
              <a:solidFill>
                <a:srgbClr val="0070C0"/>
              </a:solidFill>
            </a:endParaRPr>
          </a:p>
          <a:p>
            <a:r>
              <a:rPr lang="it-IT" sz="2400" b="1" dirty="0" smtClean="0"/>
              <a:t>J</a:t>
            </a:r>
            <a:r>
              <a:rPr lang="it-IT" sz="2400" b="1" baseline="-25000" dirty="0" smtClean="0"/>
              <a:t>S</a:t>
            </a:r>
            <a:r>
              <a:rPr lang="it-IT" sz="2400" b="1" dirty="0" smtClean="0"/>
              <a:t>=10</a:t>
            </a:r>
            <a:r>
              <a:rPr lang="it-IT" sz="2400" b="1" baseline="30000" dirty="0" smtClean="0"/>
              <a:t>-15</a:t>
            </a:r>
            <a:r>
              <a:rPr lang="it-IT" sz="2400" b="1" dirty="0" smtClean="0"/>
              <a:t>A/cm</a:t>
            </a:r>
            <a:r>
              <a:rPr lang="it-IT" sz="2400" b="1" baseline="30000" dirty="0" smtClean="0"/>
              <a:t>2</a:t>
            </a:r>
          </a:p>
        </p:txBody>
      </p:sp>
      <p:sp>
        <p:nvSpPr>
          <p:cNvPr id="8" name="CasellaDiTesto 7"/>
          <p:cNvSpPr txBox="1"/>
          <p:nvPr/>
        </p:nvSpPr>
        <p:spPr>
          <a:xfrm rot="16200000">
            <a:off x="-123263" y="4917132"/>
            <a:ext cx="83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lineare</a:t>
            </a:r>
            <a:endParaRPr lang="en-US" dirty="0"/>
          </a:p>
        </p:txBody>
      </p:sp>
      <p:sp>
        <p:nvSpPr>
          <p:cNvPr id="18" name="CasellaDiTesto 17"/>
          <p:cNvSpPr txBox="1"/>
          <p:nvPr/>
        </p:nvSpPr>
        <p:spPr>
          <a:xfrm rot="16200000">
            <a:off x="4211853" y="5094363"/>
            <a:ext cx="122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logaritmica</a:t>
            </a:r>
            <a:endParaRPr lang="en-US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-32541" y="0"/>
            <a:ext cx="9258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Grafico ideale, al variare della corrente di saturazione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486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129010"/>
              </p:ext>
            </p:extLst>
          </p:nvPr>
        </p:nvGraphicFramePr>
        <p:xfrm>
          <a:off x="4630332" y="0"/>
          <a:ext cx="4537319" cy="1332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zione" r:id="rId3" imgW="1384200" imgH="406080" progId="Equation.3">
                  <p:embed/>
                </p:oleObj>
              </mc:Choice>
              <mc:Fallback>
                <p:oleObj name="Equazione" r:id="rId3" imgW="13842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0332" y="0"/>
                        <a:ext cx="4537319" cy="1332057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-23305" y="44649"/>
            <a:ext cx="457913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La corrente di saturazione</a:t>
            </a:r>
          </a:p>
          <a:p>
            <a:pPr algn="ctr"/>
            <a:r>
              <a:rPr lang="it-IT" sz="2000" b="1" dirty="0" smtClean="0"/>
              <a:t>da cosa dipende?</a:t>
            </a:r>
            <a:endParaRPr lang="en-US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3691" y="1020374"/>
            <a:ext cx="2367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Altri modi per scriverla</a:t>
            </a:r>
            <a:endParaRPr lang="en-US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308816" y="3125286"/>
            <a:ext cx="37582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Un aumento della corrente di saturazione durante la vita operativa di un diodo</a:t>
            </a:r>
          </a:p>
          <a:p>
            <a:r>
              <a:rPr lang="it-IT" sz="1400" dirty="0"/>
              <a:t>i</a:t>
            </a:r>
            <a:r>
              <a:rPr lang="it-IT" sz="1400" dirty="0" smtClean="0"/>
              <a:t>ndica una riduzione del tempo di vita dei minoritari</a:t>
            </a:r>
          </a:p>
          <a:p>
            <a:r>
              <a:rPr lang="it-IT" sz="1400" dirty="0" smtClean="0"/>
              <a:t>Questo può essere l’indizio di una degradazione legata ad un deterioramento del materiale con conseguente aumento di centri-trappola, legati a danni della struttura cristallina</a:t>
            </a:r>
            <a:endParaRPr lang="en-US" sz="1400" dirty="0"/>
          </a:p>
        </p:txBody>
      </p:sp>
      <p:grpSp>
        <p:nvGrpSpPr>
          <p:cNvPr id="16" name="Gruppo 15"/>
          <p:cNvGrpSpPr/>
          <p:nvPr/>
        </p:nvGrpSpPr>
        <p:grpSpPr>
          <a:xfrm>
            <a:off x="4788024" y="1574372"/>
            <a:ext cx="4032447" cy="926999"/>
            <a:chOff x="4788024" y="1574372"/>
            <a:chExt cx="4032447" cy="926999"/>
          </a:xfrm>
        </p:grpSpPr>
        <p:graphicFrame>
          <p:nvGraphicFramePr>
            <p:cNvPr id="10" name="Oggetto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7234963"/>
                </p:ext>
              </p:extLst>
            </p:nvPr>
          </p:nvGraphicFramePr>
          <p:xfrm>
            <a:off x="4788024" y="1574372"/>
            <a:ext cx="1853998" cy="926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1" name="Equazione" r:id="rId5" imgW="838080" imgH="419040" progId="Equation.3">
                    <p:embed/>
                  </p:oleObj>
                </mc:Choice>
                <mc:Fallback>
                  <p:oleObj name="Equazione" r:id="rId5" imgW="838080" imgH="419040" progId="Equation.3">
                    <p:embed/>
                    <p:pic>
                      <p:nvPicPr>
                        <p:cNvPr id="0" name="Oggetto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8024" y="1574372"/>
                          <a:ext cx="1853998" cy="9269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CasellaDiTesto 10"/>
            <p:cNvSpPr txBox="1"/>
            <p:nvPr/>
          </p:nvSpPr>
          <p:spPr>
            <a:xfrm>
              <a:off x="6695626" y="1753652"/>
              <a:ext cx="21248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In una giunzione brusca asimmetrica N</a:t>
              </a:r>
              <a:r>
                <a:rPr lang="it-IT" sz="1400" baseline="-25000" dirty="0" smtClean="0"/>
                <a:t>A</a:t>
              </a:r>
              <a:r>
                <a:rPr lang="it-IT" sz="1400" dirty="0" smtClean="0"/>
                <a:t>&gt;&gt;N</a:t>
              </a:r>
              <a:r>
                <a:rPr lang="it-IT" sz="1400" baseline="-25000" dirty="0"/>
                <a:t>D</a:t>
              </a:r>
              <a:endParaRPr lang="en-US" sz="1400" baseline="-25000" dirty="0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27373" y="1488426"/>
            <a:ext cx="4982151" cy="1473953"/>
            <a:chOff x="27373" y="1488426"/>
            <a:chExt cx="4982151" cy="1473953"/>
          </a:xfrm>
        </p:grpSpPr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6812021"/>
                </p:ext>
              </p:extLst>
            </p:nvPr>
          </p:nvGraphicFramePr>
          <p:xfrm>
            <a:off x="27373" y="1488426"/>
            <a:ext cx="4032448" cy="1178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2" name="Equazione" r:id="rId7" imgW="1434960" imgH="419040" progId="Equation.3">
                    <p:embed/>
                  </p:oleObj>
                </mc:Choice>
                <mc:Fallback>
                  <p:oleObj name="Equazione" r:id="rId7" imgW="1434960" imgH="419040" progId="Equation.3">
                    <p:embed/>
                    <p:pic>
                      <p:nvPicPr>
                        <p:cNvPr id="0" name="Oggetto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73" y="1488426"/>
                          <a:ext cx="4032448" cy="11785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CasellaDiTesto 11"/>
            <p:cNvSpPr txBox="1"/>
            <p:nvPr/>
          </p:nvSpPr>
          <p:spPr>
            <a:xfrm>
              <a:off x="93691" y="2593047"/>
              <a:ext cx="4915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Mettendo in evidenza la dipendenza dal drogaggio</a:t>
              </a:r>
              <a:endParaRPr lang="en-US" dirty="0"/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52748" y="3236259"/>
            <a:ext cx="5225790" cy="1686155"/>
            <a:chOff x="52748" y="3236259"/>
            <a:chExt cx="5225790" cy="1686155"/>
          </a:xfrm>
        </p:grpSpPr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235132"/>
                </p:ext>
              </p:extLst>
            </p:nvPr>
          </p:nvGraphicFramePr>
          <p:xfrm>
            <a:off x="66233" y="3236259"/>
            <a:ext cx="4257998" cy="1297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" name="Equazione" r:id="rId9" imgW="1498320" imgH="457200" progId="Equation.3">
                    <p:embed/>
                  </p:oleObj>
                </mc:Choice>
                <mc:Fallback>
                  <p:oleObj name="Equazione" r:id="rId9" imgW="1498320" imgH="457200" progId="Equation.3">
                    <p:embed/>
                    <p:pic>
                      <p:nvPicPr>
                        <p:cNvPr id="0" name="Oggetto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33" y="3236259"/>
                          <a:ext cx="4257998" cy="1297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CasellaDiTesto 12"/>
            <p:cNvSpPr txBox="1"/>
            <p:nvPr/>
          </p:nvSpPr>
          <p:spPr>
            <a:xfrm>
              <a:off x="52748" y="4553082"/>
              <a:ext cx="5225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Mettendo in evidenza la dipendenza dal tempo di vita</a:t>
              </a:r>
              <a:endParaRPr lang="en-US" dirty="0"/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4740" y="5229200"/>
            <a:ext cx="6712751" cy="1656184"/>
            <a:chOff x="4740" y="5229200"/>
            <a:chExt cx="6712751" cy="1656184"/>
          </a:xfrm>
        </p:grpSpPr>
        <p:graphicFrame>
          <p:nvGraphicFramePr>
            <p:cNvPr id="8" name="Oggetto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7574682"/>
                </p:ext>
              </p:extLst>
            </p:nvPr>
          </p:nvGraphicFramePr>
          <p:xfrm>
            <a:off x="4740" y="5229200"/>
            <a:ext cx="6712751" cy="1080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4" name="Equazione" r:id="rId11" imgW="2844720" imgH="457200" progId="Equation.3">
                    <p:embed/>
                  </p:oleObj>
                </mc:Choice>
                <mc:Fallback>
                  <p:oleObj name="Equazione" r:id="rId11" imgW="2844720" imgH="457200" progId="Equation.3">
                    <p:embed/>
                    <p:pic>
                      <p:nvPicPr>
                        <p:cNvPr id="0" name="Oggetto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" y="5229200"/>
                          <a:ext cx="6712751" cy="1080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CasellaDiTesto 13"/>
            <p:cNvSpPr txBox="1"/>
            <p:nvPr/>
          </p:nvSpPr>
          <p:spPr>
            <a:xfrm>
              <a:off x="93691" y="6516052"/>
              <a:ext cx="3880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Mettendo in evidenza entrambi i fattori</a:t>
              </a:r>
              <a:endParaRPr lang="en-US" dirty="0"/>
            </a:p>
          </p:txBody>
        </p:sp>
      </p:grpSp>
      <p:sp>
        <p:nvSpPr>
          <p:cNvPr id="19" name="CasellaDiTesto 18"/>
          <p:cNvSpPr txBox="1"/>
          <p:nvPr/>
        </p:nvSpPr>
        <p:spPr>
          <a:xfrm>
            <a:off x="6948265" y="5301208"/>
            <a:ext cx="21957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Nota: una densità di trappole trascurabile rispetto al drogante può modificare il tempo di vita senza alterare la diffusività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313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ttangolo 59"/>
          <p:cNvSpPr/>
          <p:nvPr/>
        </p:nvSpPr>
        <p:spPr>
          <a:xfrm rot="10071912">
            <a:off x="4971571" y="2842236"/>
            <a:ext cx="2091802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ttangolo 50"/>
          <p:cNvSpPr/>
          <p:nvPr/>
        </p:nvSpPr>
        <p:spPr>
          <a:xfrm rot="20769740" flipH="1">
            <a:off x="2041540" y="454203"/>
            <a:ext cx="124358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ttangolo 94"/>
          <p:cNvSpPr/>
          <p:nvPr/>
        </p:nvSpPr>
        <p:spPr>
          <a:xfrm rot="10800000">
            <a:off x="6699886" y="2708919"/>
            <a:ext cx="1284261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ttangolo 93"/>
          <p:cNvSpPr/>
          <p:nvPr/>
        </p:nvSpPr>
        <p:spPr>
          <a:xfrm>
            <a:off x="1371601" y="620688"/>
            <a:ext cx="72983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30"/>
          <p:cNvSpPr/>
          <p:nvPr/>
        </p:nvSpPr>
        <p:spPr>
          <a:xfrm rot="10800000">
            <a:off x="1381524" y="3068959"/>
            <a:ext cx="3982564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ttangolo 31"/>
          <p:cNvSpPr/>
          <p:nvPr/>
        </p:nvSpPr>
        <p:spPr>
          <a:xfrm>
            <a:off x="3131840" y="332656"/>
            <a:ext cx="4854375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1362075" y="1598468"/>
            <a:ext cx="6631998" cy="183745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32385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9525 w 6631998"/>
              <a:gd name="connsiteY17" fmla="*/ 1130877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75260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31998" h="1837459">
                <a:moveTo>
                  <a:pt x="0" y="0"/>
                </a:moveTo>
                <a:lnTo>
                  <a:pt x="1893743" y="0"/>
                </a:lnTo>
                <a:lnTo>
                  <a:pt x="2534516" y="44162"/>
                </a:lnTo>
                <a:lnTo>
                  <a:pt x="3306041" y="284018"/>
                </a:lnTo>
                <a:lnTo>
                  <a:pt x="3750252" y="365414"/>
                </a:lnTo>
                <a:cubicBezTo>
                  <a:pt x="3902652" y="357332"/>
                  <a:pt x="3727161" y="342900"/>
                  <a:pt x="4207452" y="341168"/>
                </a:cubicBezTo>
                <a:lnTo>
                  <a:pt x="6631998" y="355023"/>
                </a:lnTo>
                <a:lnTo>
                  <a:pt x="6631998" y="1837459"/>
                </a:lnTo>
                <a:lnTo>
                  <a:pt x="3944216" y="1823605"/>
                </a:lnTo>
                <a:lnTo>
                  <a:pt x="3639416" y="1768187"/>
                </a:lnTo>
                <a:lnTo>
                  <a:pt x="3306907" y="1752600"/>
                </a:lnTo>
                <a:cubicBezTo>
                  <a:pt x="3237634" y="1715655"/>
                  <a:pt x="3201122" y="1696172"/>
                  <a:pt x="3089564" y="1660814"/>
                </a:cubicBezTo>
                <a:cubicBezTo>
                  <a:pt x="2978006" y="1625456"/>
                  <a:pt x="2791402" y="1542473"/>
                  <a:pt x="2637559" y="1540452"/>
                </a:cubicBezTo>
                <a:lnTo>
                  <a:pt x="2337089" y="1495425"/>
                </a:lnTo>
                <a:lnTo>
                  <a:pt x="1889414" y="1468582"/>
                </a:lnTo>
                <a:lnTo>
                  <a:pt x="1242580" y="1454727"/>
                </a:lnTo>
                <a:lnTo>
                  <a:pt x="564573" y="1464252"/>
                </a:lnTo>
                <a:lnTo>
                  <a:pt x="19050" y="146425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uppo 33"/>
          <p:cNvGrpSpPr/>
          <p:nvPr/>
        </p:nvGrpSpPr>
        <p:grpSpPr>
          <a:xfrm>
            <a:off x="1367051" y="3059668"/>
            <a:ext cx="6619164" cy="369332"/>
            <a:chOff x="1214651" y="1978925"/>
            <a:chExt cx="6619164" cy="632691"/>
          </a:xfrm>
        </p:grpSpPr>
        <p:sp>
          <p:nvSpPr>
            <p:cNvPr id="35" name="Figura a mano libera 3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Connettore 1 3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>
              <a:stCxn id="3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o 37"/>
          <p:cNvGrpSpPr/>
          <p:nvPr/>
        </p:nvGrpSpPr>
        <p:grpSpPr>
          <a:xfrm>
            <a:off x="1367051" y="2324207"/>
            <a:ext cx="6619164" cy="369332"/>
            <a:chOff x="1214651" y="1978925"/>
            <a:chExt cx="6619164" cy="632691"/>
          </a:xfrm>
        </p:grpSpPr>
        <p:sp>
          <p:nvSpPr>
            <p:cNvPr id="39" name="Figura a mano libera 3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Connettore 1 3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3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onnettore 1 41"/>
          <p:cNvCxnSpPr/>
          <p:nvPr/>
        </p:nvCxnSpPr>
        <p:spPr>
          <a:xfrm>
            <a:off x="5364088" y="2388080"/>
            <a:ext cx="262212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42"/>
          <p:cNvGrpSpPr/>
          <p:nvPr/>
        </p:nvGrpSpPr>
        <p:grpSpPr>
          <a:xfrm>
            <a:off x="1367051" y="1589158"/>
            <a:ext cx="6619164" cy="369332"/>
            <a:chOff x="1214651" y="1978925"/>
            <a:chExt cx="6619164" cy="632691"/>
          </a:xfrm>
        </p:grpSpPr>
        <p:sp>
          <p:nvSpPr>
            <p:cNvPr id="44" name="Figura a mano libera 4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CasellaDiTesto 46"/>
          <p:cNvSpPr txBox="1"/>
          <p:nvPr/>
        </p:nvSpPr>
        <p:spPr>
          <a:xfrm>
            <a:off x="971600" y="1340684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959885" y="284364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V</a:t>
            </a:r>
            <a:endParaRPr lang="en-US" baseline="-25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995663" y="205700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995663" y="2426338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171063" y="1589158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053039" y="364959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</a:t>
            </a:r>
            <a:endParaRPr lang="en-US" dirty="0"/>
          </a:p>
        </p:txBody>
      </p:sp>
      <p:cxnSp>
        <p:nvCxnSpPr>
          <p:cNvPr id="55" name="Connettore 1 54"/>
          <p:cNvCxnSpPr/>
          <p:nvPr/>
        </p:nvCxnSpPr>
        <p:spPr>
          <a:xfrm>
            <a:off x="3131840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5364088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2914473" y="370101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x</a:t>
            </a:r>
            <a:r>
              <a:rPr lang="it-IT" baseline="-25000" dirty="0" err="1" smtClean="0"/>
              <a:t>p</a:t>
            </a:r>
            <a:endParaRPr lang="en-US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5146721" y="36791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x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86" name="Connettore 1 85"/>
          <p:cNvCxnSpPr/>
          <p:nvPr/>
        </p:nvCxnSpPr>
        <p:spPr>
          <a:xfrm>
            <a:off x="1381523" y="2712320"/>
            <a:ext cx="175031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/>
          <p:cNvSpPr txBox="1"/>
          <p:nvPr/>
        </p:nvSpPr>
        <p:spPr>
          <a:xfrm>
            <a:off x="7984148" y="221119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2101430" y="304833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lacune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9" r="80" b="51622"/>
          <a:stretch/>
        </p:blipFill>
        <p:spPr bwMode="auto">
          <a:xfrm>
            <a:off x="5381726" y="326321"/>
            <a:ext cx="2636322" cy="187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CasellaDiTesto 52"/>
          <p:cNvSpPr txBox="1"/>
          <p:nvPr/>
        </p:nvSpPr>
        <p:spPr>
          <a:xfrm>
            <a:off x="6156176" y="1589127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51604" y="563375"/>
            <a:ext cx="672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livello di Fermi non esiste più. Del resto siamo andati fuori equilibrio.</a:t>
            </a:r>
            <a:endParaRPr lang="en-US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802706"/>
              </p:ext>
            </p:extLst>
          </p:nvPr>
        </p:nvGraphicFramePr>
        <p:xfrm>
          <a:off x="993702" y="4498912"/>
          <a:ext cx="2295525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zione" r:id="rId4" imgW="1180800" imgH="774360" progId="Equation.3">
                  <p:embed/>
                </p:oleObj>
              </mc:Choice>
              <mc:Fallback>
                <p:oleObj name="Equazione" r:id="rId4" imgW="1180800" imgH="774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3702" y="4498912"/>
                        <a:ext cx="2295525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576490" y="-27384"/>
            <a:ext cx="1164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err="1" smtClean="0">
                <a:latin typeface="Symbol" panose="05050102010706020507" pitchFamily="18" charset="2"/>
              </a:rPr>
              <a:t>f</a:t>
            </a:r>
            <a:r>
              <a:rPr lang="it-IT" sz="3200" b="1" i="1" baseline="-25000" dirty="0" err="1" smtClean="0"/>
              <a:t>n</a:t>
            </a:r>
            <a:r>
              <a:rPr lang="it-IT" sz="3200" b="1" i="1" baseline="-25000" dirty="0" smtClean="0"/>
              <a:t> </a:t>
            </a:r>
            <a:r>
              <a:rPr lang="it-IT" sz="3200" b="1" i="1" dirty="0" smtClean="0"/>
              <a:t>, </a:t>
            </a:r>
            <a:r>
              <a:rPr lang="it-IT" sz="3200" b="1" i="1" dirty="0">
                <a:latin typeface="Symbol" panose="05050102010706020507" pitchFamily="18" charset="2"/>
              </a:rPr>
              <a:t>f</a:t>
            </a:r>
            <a:r>
              <a:rPr lang="it-IT" sz="3200" b="1" i="1" baseline="-25000" dirty="0"/>
              <a:t>p</a:t>
            </a:r>
            <a:endParaRPr lang="en-US" sz="3200" b="1" i="1" baseline="-25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-9804" y="8870"/>
            <a:ext cx="365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Quasi-livelli di Fermi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54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ttangolo 59"/>
          <p:cNvSpPr/>
          <p:nvPr/>
        </p:nvSpPr>
        <p:spPr>
          <a:xfrm rot="10071912">
            <a:off x="4971571" y="2842236"/>
            <a:ext cx="2091802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ttangolo 50"/>
          <p:cNvSpPr/>
          <p:nvPr/>
        </p:nvSpPr>
        <p:spPr>
          <a:xfrm rot="20769740" flipH="1">
            <a:off x="2041540" y="454203"/>
            <a:ext cx="124358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ttangolo 94"/>
          <p:cNvSpPr/>
          <p:nvPr/>
        </p:nvSpPr>
        <p:spPr>
          <a:xfrm rot="10800000">
            <a:off x="6699886" y="2708919"/>
            <a:ext cx="1284261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ttangolo 93"/>
          <p:cNvSpPr/>
          <p:nvPr/>
        </p:nvSpPr>
        <p:spPr>
          <a:xfrm>
            <a:off x="1371601" y="620688"/>
            <a:ext cx="72983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30"/>
          <p:cNvSpPr/>
          <p:nvPr/>
        </p:nvSpPr>
        <p:spPr>
          <a:xfrm rot="10800000">
            <a:off x="1381524" y="3068959"/>
            <a:ext cx="3982564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ttangolo 31"/>
          <p:cNvSpPr/>
          <p:nvPr/>
        </p:nvSpPr>
        <p:spPr>
          <a:xfrm>
            <a:off x="3131840" y="332656"/>
            <a:ext cx="4854375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 32"/>
          <p:cNvSpPr/>
          <p:nvPr/>
        </p:nvSpPr>
        <p:spPr>
          <a:xfrm>
            <a:off x="1362075" y="1598468"/>
            <a:ext cx="6631998" cy="183745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32385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9525 w 6631998"/>
              <a:gd name="connsiteY17" fmla="*/ 1130877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75260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31998" h="1837459">
                <a:moveTo>
                  <a:pt x="0" y="0"/>
                </a:moveTo>
                <a:lnTo>
                  <a:pt x="1893743" y="0"/>
                </a:lnTo>
                <a:lnTo>
                  <a:pt x="2534516" y="44162"/>
                </a:lnTo>
                <a:lnTo>
                  <a:pt x="3306041" y="284018"/>
                </a:lnTo>
                <a:lnTo>
                  <a:pt x="3750252" y="365414"/>
                </a:lnTo>
                <a:cubicBezTo>
                  <a:pt x="3902652" y="357332"/>
                  <a:pt x="3727161" y="342900"/>
                  <a:pt x="4207452" y="341168"/>
                </a:cubicBezTo>
                <a:lnTo>
                  <a:pt x="6631998" y="355023"/>
                </a:lnTo>
                <a:lnTo>
                  <a:pt x="6631998" y="1837459"/>
                </a:lnTo>
                <a:lnTo>
                  <a:pt x="3944216" y="1823605"/>
                </a:lnTo>
                <a:lnTo>
                  <a:pt x="3639416" y="1768187"/>
                </a:lnTo>
                <a:lnTo>
                  <a:pt x="3306907" y="1752600"/>
                </a:lnTo>
                <a:cubicBezTo>
                  <a:pt x="3237634" y="1715655"/>
                  <a:pt x="3201122" y="1696172"/>
                  <a:pt x="3089564" y="1660814"/>
                </a:cubicBezTo>
                <a:cubicBezTo>
                  <a:pt x="2978006" y="1625456"/>
                  <a:pt x="2791402" y="1542473"/>
                  <a:pt x="2637559" y="1540452"/>
                </a:cubicBezTo>
                <a:lnTo>
                  <a:pt x="2337089" y="1495425"/>
                </a:lnTo>
                <a:lnTo>
                  <a:pt x="1889414" y="1468582"/>
                </a:lnTo>
                <a:lnTo>
                  <a:pt x="1242580" y="1454727"/>
                </a:lnTo>
                <a:lnTo>
                  <a:pt x="564573" y="1464252"/>
                </a:lnTo>
                <a:lnTo>
                  <a:pt x="19050" y="146425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uppo 33"/>
          <p:cNvGrpSpPr/>
          <p:nvPr/>
        </p:nvGrpSpPr>
        <p:grpSpPr>
          <a:xfrm>
            <a:off x="1367051" y="3059668"/>
            <a:ext cx="6619164" cy="369332"/>
            <a:chOff x="1214651" y="1978925"/>
            <a:chExt cx="6619164" cy="632691"/>
          </a:xfrm>
        </p:grpSpPr>
        <p:sp>
          <p:nvSpPr>
            <p:cNvPr id="35" name="Figura a mano libera 3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Connettore 1 3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>
              <a:stCxn id="3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o 37"/>
          <p:cNvGrpSpPr/>
          <p:nvPr/>
        </p:nvGrpSpPr>
        <p:grpSpPr>
          <a:xfrm>
            <a:off x="1367051" y="2324207"/>
            <a:ext cx="6619164" cy="369332"/>
            <a:chOff x="1214651" y="1978925"/>
            <a:chExt cx="6619164" cy="632691"/>
          </a:xfrm>
        </p:grpSpPr>
        <p:sp>
          <p:nvSpPr>
            <p:cNvPr id="39" name="Figura a mano libera 3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Connettore 1 3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3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onnettore 1 41"/>
          <p:cNvCxnSpPr/>
          <p:nvPr/>
        </p:nvCxnSpPr>
        <p:spPr>
          <a:xfrm>
            <a:off x="5364088" y="2388080"/>
            <a:ext cx="262212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42"/>
          <p:cNvGrpSpPr/>
          <p:nvPr/>
        </p:nvGrpSpPr>
        <p:grpSpPr>
          <a:xfrm>
            <a:off x="1367051" y="1589158"/>
            <a:ext cx="6619164" cy="369332"/>
            <a:chOff x="1214651" y="1978925"/>
            <a:chExt cx="6619164" cy="632691"/>
          </a:xfrm>
        </p:grpSpPr>
        <p:sp>
          <p:nvSpPr>
            <p:cNvPr id="44" name="Figura a mano libera 4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CasellaDiTesto 46"/>
          <p:cNvSpPr txBox="1"/>
          <p:nvPr/>
        </p:nvSpPr>
        <p:spPr>
          <a:xfrm>
            <a:off x="971600" y="1340684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959885" y="284364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V</a:t>
            </a:r>
            <a:endParaRPr lang="en-US" baseline="-25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995663" y="205700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995663" y="2426338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171063" y="1589158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053039" y="364959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</a:t>
            </a:r>
            <a:endParaRPr lang="en-US" dirty="0"/>
          </a:p>
        </p:txBody>
      </p:sp>
      <p:cxnSp>
        <p:nvCxnSpPr>
          <p:cNvPr id="55" name="Connettore 1 54"/>
          <p:cNvCxnSpPr/>
          <p:nvPr/>
        </p:nvCxnSpPr>
        <p:spPr>
          <a:xfrm>
            <a:off x="3131840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5364088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2914473" y="370101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x</a:t>
            </a:r>
            <a:r>
              <a:rPr lang="it-IT" baseline="-25000" dirty="0" err="1" smtClean="0"/>
              <a:t>p</a:t>
            </a:r>
            <a:endParaRPr lang="en-US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5146721" y="36791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x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86" name="Connettore 1 85"/>
          <p:cNvCxnSpPr/>
          <p:nvPr/>
        </p:nvCxnSpPr>
        <p:spPr>
          <a:xfrm>
            <a:off x="1381523" y="2712320"/>
            <a:ext cx="175031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/>
          <p:cNvSpPr txBox="1"/>
          <p:nvPr/>
        </p:nvSpPr>
        <p:spPr>
          <a:xfrm>
            <a:off x="7984148" y="221119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2101430" y="304833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lacune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9" r="80" b="51622"/>
          <a:stretch/>
        </p:blipFill>
        <p:spPr bwMode="auto">
          <a:xfrm>
            <a:off x="5381726" y="326321"/>
            <a:ext cx="2636322" cy="187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CasellaDiTesto 52"/>
          <p:cNvSpPr txBox="1"/>
          <p:nvPr/>
        </p:nvSpPr>
        <p:spPr>
          <a:xfrm>
            <a:off x="6156176" y="1589127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51604" y="563375"/>
            <a:ext cx="672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livello di Fermi non esiste più. Del resto siamo andati fuori equilibrio.</a:t>
            </a:r>
            <a:endParaRPr lang="en-US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371841"/>
              </p:ext>
            </p:extLst>
          </p:nvPr>
        </p:nvGraphicFramePr>
        <p:xfrm>
          <a:off x="993702" y="4498912"/>
          <a:ext cx="2295525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zione" r:id="rId4" imgW="1180800" imgH="774360" progId="Equation.3">
                  <p:embed/>
                </p:oleObj>
              </mc:Choice>
              <mc:Fallback>
                <p:oleObj name="Equazione" r:id="rId4" imgW="1180800" imgH="774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3702" y="4498912"/>
                        <a:ext cx="2295525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uppo 12"/>
          <p:cNvGrpSpPr/>
          <p:nvPr/>
        </p:nvGrpSpPr>
        <p:grpSpPr>
          <a:xfrm>
            <a:off x="551693" y="2029784"/>
            <a:ext cx="6717515" cy="3954160"/>
            <a:chOff x="551693" y="2029784"/>
            <a:chExt cx="6717515" cy="3954160"/>
          </a:xfrm>
        </p:grpSpPr>
        <p:sp>
          <p:nvSpPr>
            <p:cNvPr id="59" name="CasellaDiTesto 58"/>
            <p:cNvSpPr txBox="1"/>
            <p:nvPr/>
          </p:nvSpPr>
          <p:spPr>
            <a:xfrm>
              <a:off x="551693" y="4180109"/>
              <a:ext cx="5265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Tuttavia, qualcosa che gli assomiglia molto sopravvive:</a:t>
              </a:r>
            </a:p>
          </p:txBody>
        </p:sp>
        <p:grpSp>
          <p:nvGrpSpPr>
            <p:cNvPr id="9" name="Gruppo 8"/>
            <p:cNvGrpSpPr/>
            <p:nvPr/>
          </p:nvGrpSpPr>
          <p:grpSpPr>
            <a:xfrm>
              <a:off x="1872743" y="2029784"/>
              <a:ext cx="4765563" cy="1003237"/>
              <a:chOff x="1872743" y="2025073"/>
              <a:chExt cx="4765563" cy="1003237"/>
            </a:xfrm>
          </p:grpSpPr>
          <p:sp>
            <p:nvSpPr>
              <p:cNvPr id="7" name="Figura a mano libera 6"/>
              <p:cNvSpPr/>
              <p:nvPr/>
            </p:nvSpPr>
            <p:spPr>
              <a:xfrm>
                <a:off x="3146961" y="2386940"/>
                <a:ext cx="3491345" cy="320634"/>
              </a:xfrm>
              <a:custGeom>
                <a:avLst/>
                <a:gdLst>
                  <a:gd name="connsiteX0" fmla="*/ 0 w 3491345"/>
                  <a:gd name="connsiteY0" fmla="*/ 320634 h 320634"/>
                  <a:gd name="connsiteX1" fmla="*/ 2208810 w 3491345"/>
                  <a:gd name="connsiteY1" fmla="*/ 308759 h 320634"/>
                  <a:gd name="connsiteX2" fmla="*/ 2446317 w 3491345"/>
                  <a:gd name="connsiteY2" fmla="*/ 190005 h 320634"/>
                  <a:gd name="connsiteX3" fmla="*/ 2695699 w 3491345"/>
                  <a:gd name="connsiteY3" fmla="*/ 106878 h 320634"/>
                  <a:gd name="connsiteX4" fmla="*/ 3158836 w 3491345"/>
                  <a:gd name="connsiteY4" fmla="*/ 11876 h 320634"/>
                  <a:gd name="connsiteX5" fmla="*/ 3491345 w 3491345"/>
                  <a:gd name="connsiteY5" fmla="*/ 0 h 320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91345" h="320634">
                    <a:moveTo>
                      <a:pt x="0" y="320634"/>
                    </a:moveTo>
                    <a:lnTo>
                      <a:pt x="2208810" y="308759"/>
                    </a:lnTo>
                    <a:lnTo>
                      <a:pt x="2446317" y="190005"/>
                    </a:lnTo>
                    <a:lnTo>
                      <a:pt x="2695699" y="106878"/>
                    </a:lnTo>
                    <a:lnTo>
                      <a:pt x="3158836" y="11876"/>
                    </a:lnTo>
                    <a:lnTo>
                      <a:pt x="3491345" y="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igura a mano libera 60"/>
              <p:cNvSpPr/>
              <p:nvPr/>
            </p:nvSpPr>
            <p:spPr>
              <a:xfrm flipH="1" flipV="1">
                <a:off x="1872743" y="2388286"/>
                <a:ext cx="3491345" cy="320634"/>
              </a:xfrm>
              <a:custGeom>
                <a:avLst/>
                <a:gdLst>
                  <a:gd name="connsiteX0" fmla="*/ 0 w 3491345"/>
                  <a:gd name="connsiteY0" fmla="*/ 320634 h 320634"/>
                  <a:gd name="connsiteX1" fmla="*/ 2208810 w 3491345"/>
                  <a:gd name="connsiteY1" fmla="*/ 308759 h 320634"/>
                  <a:gd name="connsiteX2" fmla="*/ 2446317 w 3491345"/>
                  <a:gd name="connsiteY2" fmla="*/ 190005 h 320634"/>
                  <a:gd name="connsiteX3" fmla="*/ 2695699 w 3491345"/>
                  <a:gd name="connsiteY3" fmla="*/ 106878 h 320634"/>
                  <a:gd name="connsiteX4" fmla="*/ 3158836 w 3491345"/>
                  <a:gd name="connsiteY4" fmla="*/ 11876 h 320634"/>
                  <a:gd name="connsiteX5" fmla="*/ 3491345 w 3491345"/>
                  <a:gd name="connsiteY5" fmla="*/ 0 h 320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91345" h="320634">
                    <a:moveTo>
                      <a:pt x="0" y="320634"/>
                    </a:moveTo>
                    <a:lnTo>
                      <a:pt x="2208810" y="308759"/>
                    </a:lnTo>
                    <a:lnTo>
                      <a:pt x="2446317" y="190005"/>
                    </a:lnTo>
                    <a:lnTo>
                      <a:pt x="2695699" y="106878"/>
                    </a:lnTo>
                    <a:lnTo>
                      <a:pt x="3158836" y="11876"/>
                    </a:lnTo>
                    <a:lnTo>
                      <a:pt x="3491345" y="0"/>
                    </a:lnTo>
                  </a:path>
                </a:pathLst>
              </a:custGeom>
              <a:noFill/>
              <a:ln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CasellaDiTesto 7"/>
              <p:cNvSpPr txBox="1"/>
              <p:nvPr/>
            </p:nvSpPr>
            <p:spPr>
              <a:xfrm>
                <a:off x="4839192" y="2025073"/>
                <a:ext cx="385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i="1" dirty="0" err="1" smtClean="0">
                    <a:solidFill>
                      <a:srgbClr val="00B050"/>
                    </a:solidFill>
                    <a:latin typeface="Symbol" panose="05050102010706020507" pitchFamily="18" charset="2"/>
                  </a:rPr>
                  <a:t>f</a:t>
                </a:r>
                <a:r>
                  <a:rPr lang="it-IT" b="1" i="1" baseline="-25000" dirty="0" err="1" smtClean="0">
                    <a:solidFill>
                      <a:srgbClr val="00B050"/>
                    </a:solidFill>
                  </a:rPr>
                  <a:t>n</a:t>
                </a:r>
                <a:endParaRPr lang="en-US" b="1" i="1" baseline="-250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62" name="CasellaDiTesto 61"/>
              <p:cNvSpPr txBox="1"/>
              <p:nvPr/>
            </p:nvSpPr>
            <p:spPr>
              <a:xfrm>
                <a:off x="3970299" y="2658978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i="1" dirty="0" smtClean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f</a:t>
                </a:r>
                <a:r>
                  <a:rPr lang="it-IT" b="1" i="1" baseline="-25000" dirty="0" smtClean="0">
                    <a:solidFill>
                      <a:srgbClr val="FF0000"/>
                    </a:solidFill>
                  </a:rPr>
                  <a:t>p</a:t>
                </a:r>
                <a:endParaRPr lang="en-US" b="1" i="1" baseline="-25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" name="Freccia a destra 3"/>
            <p:cNvSpPr/>
            <p:nvPr/>
          </p:nvSpPr>
          <p:spPr>
            <a:xfrm>
              <a:off x="3670848" y="5025705"/>
              <a:ext cx="1212964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9243862"/>
                </p:ext>
              </p:extLst>
            </p:nvPr>
          </p:nvGraphicFramePr>
          <p:xfrm>
            <a:off x="5146721" y="4429782"/>
            <a:ext cx="2122487" cy="155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5" name="Equazione" r:id="rId6" imgW="1091880" imgH="799920" progId="Equation.3">
                    <p:embed/>
                  </p:oleObj>
                </mc:Choice>
                <mc:Fallback>
                  <p:oleObj name="Equazione" r:id="rId6" imgW="1091880" imgH="7999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6721" y="4429782"/>
                          <a:ext cx="2122487" cy="1554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CasellaDiTesto 10"/>
          <p:cNvSpPr txBox="1"/>
          <p:nvPr/>
        </p:nvSpPr>
        <p:spPr>
          <a:xfrm>
            <a:off x="3576490" y="-27384"/>
            <a:ext cx="1164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err="1" smtClean="0">
                <a:latin typeface="Symbol" panose="05050102010706020507" pitchFamily="18" charset="2"/>
              </a:rPr>
              <a:t>f</a:t>
            </a:r>
            <a:r>
              <a:rPr lang="it-IT" sz="3200" b="1" i="1" baseline="-25000" dirty="0" err="1" smtClean="0"/>
              <a:t>n</a:t>
            </a:r>
            <a:r>
              <a:rPr lang="it-IT" sz="3200" b="1" i="1" baseline="-25000" dirty="0" smtClean="0"/>
              <a:t> </a:t>
            </a:r>
            <a:r>
              <a:rPr lang="it-IT" sz="3200" b="1" i="1" dirty="0" smtClean="0"/>
              <a:t>, </a:t>
            </a:r>
            <a:r>
              <a:rPr lang="it-IT" sz="3200" b="1" i="1" dirty="0">
                <a:latin typeface="Symbol" panose="05050102010706020507" pitchFamily="18" charset="2"/>
              </a:rPr>
              <a:t>f</a:t>
            </a:r>
            <a:r>
              <a:rPr lang="it-IT" sz="3200" b="1" i="1" baseline="-25000" dirty="0"/>
              <a:t>p</a:t>
            </a:r>
            <a:endParaRPr lang="en-US" sz="3200" b="1" i="1" baseline="-25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-9804" y="8870"/>
            <a:ext cx="365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Quasi-livelli di Fermi</a:t>
            </a:r>
            <a:endParaRPr lang="en-US" sz="3200" b="1" dirty="0"/>
          </a:p>
        </p:txBody>
      </p:sp>
      <p:grpSp>
        <p:nvGrpSpPr>
          <p:cNvPr id="17" name="Gruppo 16"/>
          <p:cNvGrpSpPr/>
          <p:nvPr/>
        </p:nvGrpSpPr>
        <p:grpSpPr>
          <a:xfrm>
            <a:off x="1233068" y="5989637"/>
            <a:ext cx="6920040" cy="868363"/>
            <a:chOff x="1233068" y="5989637"/>
            <a:chExt cx="6920040" cy="868363"/>
          </a:xfrm>
        </p:grpSpPr>
        <p:graphicFrame>
          <p:nvGraphicFramePr>
            <p:cNvPr id="14" name="Oggetto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1263784"/>
                </p:ext>
              </p:extLst>
            </p:nvPr>
          </p:nvGraphicFramePr>
          <p:xfrm>
            <a:off x="1233068" y="5989637"/>
            <a:ext cx="2397125" cy="868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6" name="Equazione" r:id="rId8" imgW="1155600" imgH="419040" progId="Equation.3">
                    <p:embed/>
                  </p:oleObj>
                </mc:Choice>
                <mc:Fallback>
                  <p:oleObj name="Equazione" r:id="rId8" imgW="1155600" imgH="419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233068" y="5989637"/>
                          <a:ext cx="2397125" cy="8683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ggetto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4072552"/>
                </p:ext>
              </p:extLst>
            </p:nvPr>
          </p:nvGraphicFramePr>
          <p:xfrm>
            <a:off x="6178258" y="6042025"/>
            <a:ext cx="1974850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7" name="Equazione" r:id="rId10" imgW="952200" imgH="393480" progId="Equation.3">
                    <p:embed/>
                  </p:oleObj>
                </mc:Choice>
                <mc:Fallback>
                  <p:oleObj name="Equazione" r:id="rId10" imgW="9522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8258" y="6042025"/>
                          <a:ext cx="1974850" cy="815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CasellaDiTesto 15"/>
            <p:cNvSpPr txBox="1"/>
            <p:nvPr/>
          </p:nvSpPr>
          <p:spPr>
            <a:xfrm>
              <a:off x="4117032" y="6196084"/>
              <a:ext cx="13954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Entro la regione di svuotamento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494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7139" y="56217"/>
            <a:ext cx="8495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La resistenza serie R</a:t>
            </a:r>
            <a:r>
              <a:rPr lang="it-IT" sz="3200" b="1" baseline="-25000" dirty="0" smtClean="0"/>
              <a:t>S</a:t>
            </a:r>
            <a:r>
              <a:rPr lang="it-IT" sz="3200" b="1" dirty="0" smtClean="0"/>
              <a:t> e la caduta di tensione </a:t>
            </a:r>
            <a:r>
              <a:rPr lang="it-IT" sz="3200" b="1" dirty="0" err="1" smtClean="0"/>
              <a:t>V</a:t>
            </a:r>
            <a:r>
              <a:rPr lang="it-IT" sz="3200" b="1" baseline="-25000" dirty="0" err="1" smtClean="0"/>
              <a:t>int</a:t>
            </a:r>
            <a:endParaRPr lang="en-US" sz="3200" b="1" baseline="-25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3206" y="654639"/>
            <a:ext cx="6040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 diodo ideale, la tensione cade tutta ai capi della giunzione.</a:t>
            </a:r>
            <a:endParaRPr lang="en-US" dirty="0" smtClean="0"/>
          </a:p>
          <a:p>
            <a:r>
              <a:rPr lang="it-IT" dirty="0" smtClean="0"/>
              <a:t>Teoricamente, si può azzerare ed addirittura invertire </a:t>
            </a:r>
            <a:r>
              <a:rPr lang="it-IT" dirty="0" err="1" smtClean="0"/>
              <a:t>V</a:t>
            </a:r>
            <a:r>
              <a:rPr lang="it-IT" baseline="-25000" dirty="0" err="1" smtClean="0"/>
              <a:t>bi</a:t>
            </a:r>
            <a:r>
              <a:rPr lang="it-IT" dirty="0" smtClean="0"/>
              <a:t>.</a:t>
            </a:r>
          </a:p>
        </p:txBody>
      </p:sp>
      <p:grpSp>
        <p:nvGrpSpPr>
          <p:cNvPr id="39" name="Gruppo 38"/>
          <p:cNvGrpSpPr/>
          <p:nvPr/>
        </p:nvGrpSpPr>
        <p:grpSpPr>
          <a:xfrm>
            <a:off x="683569" y="1423460"/>
            <a:ext cx="7374134" cy="2380131"/>
            <a:chOff x="683569" y="1423460"/>
            <a:chExt cx="7374134" cy="2380131"/>
          </a:xfrm>
        </p:grpSpPr>
        <p:grpSp>
          <p:nvGrpSpPr>
            <p:cNvPr id="31" name="Gruppo 30"/>
            <p:cNvGrpSpPr/>
            <p:nvPr/>
          </p:nvGrpSpPr>
          <p:grpSpPr>
            <a:xfrm>
              <a:off x="5940152" y="1423460"/>
              <a:ext cx="2117551" cy="2380131"/>
              <a:chOff x="543123" y="1298830"/>
              <a:chExt cx="2117551" cy="2380131"/>
            </a:xfrm>
          </p:grpSpPr>
          <p:grpSp>
            <p:nvGrpSpPr>
              <p:cNvPr id="15" name="Gruppo 14"/>
              <p:cNvGrpSpPr/>
              <p:nvPr/>
            </p:nvGrpSpPr>
            <p:grpSpPr>
              <a:xfrm>
                <a:off x="579440" y="1300970"/>
                <a:ext cx="912194" cy="2361318"/>
                <a:chOff x="5484053" y="4017442"/>
                <a:chExt cx="912194" cy="2361318"/>
              </a:xfrm>
            </p:grpSpPr>
            <p:cxnSp>
              <p:nvCxnSpPr>
                <p:cNvPr id="6" name="Connettore 1 5"/>
                <p:cNvCxnSpPr/>
                <p:nvPr/>
              </p:nvCxnSpPr>
              <p:spPr>
                <a:xfrm>
                  <a:off x="5940150" y="4650568"/>
                  <a:ext cx="0" cy="172819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Triangolo isoscele 6"/>
                <p:cNvSpPr/>
                <p:nvPr/>
              </p:nvSpPr>
              <p:spPr>
                <a:xfrm>
                  <a:off x="5484053" y="5190628"/>
                  <a:ext cx="912194" cy="648072"/>
                </a:xfrm>
                <a:prstGeom prst="triangl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" name="Connettore 1 8"/>
                <p:cNvCxnSpPr/>
                <p:nvPr/>
              </p:nvCxnSpPr>
              <p:spPr>
                <a:xfrm>
                  <a:off x="5484053" y="5190628"/>
                  <a:ext cx="91219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Figura a mano libera 13"/>
                <p:cNvSpPr/>
                <p:nvPr/>
              </p:nvSpPr>
              <p:spPr>
                <a:xfrm rot="16200000" flipH="1">
                  <a:off x="5581394" y="4268185"/>
                  <a:ext cx="717512" cy="216025"/>
                </a:xfrm>
                <a:custGeom>
                  <a:avLst/>
                  <a:gdLst>
                    <a:gd name="connsiteX0" fmla="*/ 0 w 7246961"/>
                    <a:gd name="connsiteY0" fmla="*/ 736979 h 1460310"/>
                    <a:gd name="connsiteX1" fmla="*/ 736979 w 7246961"/>
                    <a:gd name="connsiteY1" fmla="*/ 723331 h 1460310"/>
                    <a:gd name="connsiteX2" fmla="*/ 1473958 w 7246961"/>
                    <a:gd name="connsiteY2" fmla="*/ 0 h 1460310"/>
                    <a:gd name="connsiteX3" fmla="*/ 2906973 w 7246961"/>
                    <a:gd name="connsiteY3" fmla="*/ 1460310 h 1460310"/>
                    <a:gd name="connsiteX4" fmla="*/ 4353636 w 7246961"/>
                    <a:gd name="connsiteY4" fmla="*/ 13648 h 1460310"/>
                    <a:gd name="connsiteX5" fmla="*/ 5800299 w 7246961"/>
                    <a:gd name="connsiteY5" fmla="*/ 1460310 h 1460310"/>
                    <a:gd name="connsiteX6" fmla="*/ 6509982 w 7246961"/>
                    <a:gd name="connsiteY6" fmla="*/ 723331 h 1460310"/>
                    <a:gd name="connsiteX7" fmla="*/ 7246961 w 7246961"/>
                    <a:gd name="connsiteY7" fmla="*/ 723331 h 14603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246961" h="1460310">
                      <a:moveTo>
                        <a:pt x="0" y="736979"/>
                      </a:moveTo>
                      <a:lnTo>
                        <a:pt x="736979" y="723331"/>
                      </a:lnTo>
                      <a:lnTo>
                        <a:pt x="1473958" y="0"/>
                      </a:lnTo>
                      <a:lnTo>
                        <a:pt x="2906973" y="1460310"/>
                      </a:lnTo>
                      <a:lnTo>
                        <a:pt x="4353636" y="13648"/>
                      </a:lnTo>
                      <a:lnTo>
                        <a:pt x="5800299" y="1460310"/>
                      </a:lnTo>
                      <a:lnTo>
                        <a:pt x="6509982" y="723331"/>
                      </a:lnTo>
                      <a:lnTo>
                        <a:pt x="7246961" y="723331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CasellaDiTesto 15"/>
              <p:cNvSpPr txBox="1"/>
              <p:nvPr/>
            </p:nvSpPr>
            <p:spPr>
              <a:xfrm>
                <a:off x="543123" y="1475059"/>
                <a:ext cx="3844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R</a:t>
                </a:r>
                <a:r>
                  <a:rPr lang="it-IT" b="1" baseline="-25000" dirty="0" smtClean="0"/>
                  <a:t>S</a:t>
                </a:r>
                <a:endParaRPr lang="en-US" b="1" baseline="-25000" dirty="0"/>
              </a:p>
            </p:txBody>
          </p:sp>
          <p:cxnSp>
            <p:nvCxnSpPr>
              <p:cNvPr id="18" name="Connettore 1 17"/>
              <p:cNvCxnSpPr/>
              <p:nvPr/>
            </p:nvCxnSpPr>
            <p:spPr>
              <a:xfrm>
                <a:off x="1143550" y="1300970"/>
                <a:ext cx="1196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1 18"/>
              <p:cNvCxnSpPr/>
              <p:nvPr/>
            </p:nvCxnSpPr>
            <p:spPr>
              <a:xfrm flipV="1">
                <a:off x="1143550" y="2018482"/>
                <a:ext cx="836162" cy="67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1 19"/>
              <p:cNvCxnSpPr/>
              <p:nvPr/>
            </p:nvCxnSpPr>
            <p:spPr>
              <a:xfrm>
                <a:off x="1143550" y="3642587"/>
                <a:ext cx="1196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2 22"/>
              <p:cNvCxnSpPr/>
              <p:nvPr/>
            </p:nvCxnSpPr>
            <p:spPr>
              <a:xfrm>
                <a:off x="2195736" y="1300969"/>
                <a:ext cx="0" cy="23416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CasellaDiTesto 23"/>
              <p:cNvSpPr txBox="1"/>
              <p:nvPr/>
            </p:nvSpPr>
            <p:spPr>
              <a:xfrm>
                <a:off x="2339752" y="2149143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V</a:t>
                </a:r>
                <a:endParaRPr lang="en-US" b="1" baseline="-25000" dirty="0"/>
              </a:p>
            </p:txBody>
          </p:sp>
          <p:sp>
            <p:nvSpPr>
              <p:cNvPr id="25" name="CasellaDiTesto 24"/>
              <p:cNvSpPr txBox="1"/>
              <p:nvPr/>
            </p:nvSpPr>
            <p:spPr>
              <a:xfrm>
                <a:off x="1606405" y="1478434"/>
                <a:ext cx="4453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R</a:t>
                </a:r>
                <a:r>
                  <a:rPr lang="it-IT" b="1" baseline="-25000" dirty="0" smtClean="0"/>
                  <a:t>S</a:t>
                </a:r>
                <a:r>
                  <a:rPr lang="it-IT" b="1" dirty="0" smtClean="0"/>
                  <a:t>I</a:t>
                </a:r>
                <a:endParaRPr lang="en-US" b="1" baseline="-25000" dirty="0"/>
              </a:p>
            </p:txBody>
          </p:sp>
          <p:sp>
            <p:nvSpPr>
              <p:cNvPr id="26" name="CasellaDiTesto 25"/>
              <p:cNvSpPr txBox="1"/>
              <p:nvPr/>
            </p:nvSpPr>
            <p:spPr>
              <a:xfrm>
                <a:off x="1614529" y="2613526"/>
                <a:ext cx="4942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err="1" smtClean="0"/>
                  <a:t>V</a:t>
                </a:r>
                <a:r>
                  <a:rPr lang="it-IT" b="1" baseline="-25000" dirty="0" err="1" smtClean="0"/>
                  <a:t>int</a:t>
                </a:r>
                <a:endParaRPr lang="en-US" b="1" baseline="-25000" dirty="0"/>
              </a:p>
            </p:txBody>
          </p:sp>
          <p:cxnSp>
            <p:nvCxnSpPr>
              <p:cNvPr id="27" name="Connettore 2 26"/>
              <p:cNvCxnSpPr/>
              <p:nvPr/>
            </p:nvCxnSpPr>
            <p:spPr>
              <a:xfrm>
                <a:off x="1628898" y="2025189"/>
                <a:ext cx="0" cy="16537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2 28"/>
              <p:cNvCxnSpPr/>
              <p:nvPr/>
            </p:nvCxnSpPr>
            <p:spPr>
              <a:xfrm>
                <a:off x="1628898" y="1298830"/>
                <a:ext cx="0" cy="72635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sellaDiTesto 31"/>
            <p:cNvSpPr txBox="1"/>
            <p:nvPr/>
          </p:nvSpPr>
          <p:spPr>
            <a:xfrm>
              <a:off x="683569" y="1784355"/>
              <a:ext cx="49685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E’ fondamentale il ruolo della resistenza serie R</a:t>
              </a:r>
              <a:r>
                <a:rPr lang="it-IT" baseline="-25000" dirty="0" smtClean="0"/>
                <a:t>S</a:t>
              </a:r>
              <a:r>
                <a:rPr lang="it-IT" dirty="0" smtClean="0"/>
                <a:t>, che sempre esiste.</a:t>
              </a:r>
            </a:p>
            <a:p>
              <a:r>
                <a:rPr lang="it-IT" dirty="0" smtClean="0"/>
                <a:t>Il suo ruolo può essere trascurato, per basse correnti, ma occorre sapere quando questo è legittimo</a:t>
              </a:r>
              <a:endParaRPr lang="en-US" dirty="0"/>
            </a:p>
          </p:txBody>
        </p:sp>
      </p:grpSp>
      <p:grpSp>
        <p:nvGrpSpPr>
          <p:cNvPr id="40" name="Gruppo 39"/>
          <p:cNvGrpSpPr/>
          <p:nvPr/>
        </p:nvGrpSpPr>
        <p:grpSpPr>
          <a:xfrm>
            <a:off x="107505" y="4005064"/>
            <a:ext cx="8807990" cy="891931"/>
            <a:chOff x="107505" y="4005064"/>
            <a:chExt cx="8807990" cy="891931"/>
          </a:xfrm>
        </p:grpSpPr>
        <p:graphicFrame>
          <p:nvGraphicFramePr>
            <p:cNvPr id="33" name="Oggetto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7930855"/>
                </p:ext>
              </p:extLst>
            </p:nvPr>
          </p:nvGraphicFramePr>
          <p:xfrm>
            <a:off x="107505" y="4087560"/>
            <a:ext cx="2088232" cy="758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8" name="Equazione" r:id="rId3" imgW="1155600" imgH="419040" progId="Equation.3">
                    <p:embed/>
                  </p:oleObj>
                </mc:Choice>
                <mc:Fallback>
                  <p:oleObj name="Equazione" r:id="rId3" imgW="1155600" imgH="419040" progId="Equation.3">
                    <p:embed/>
                    <p:pic>
                      <p:nvPicPr>
                        <p:cNvPr id="0" name="Oggetto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505" y="4087560"/>
                          <a:ext cx="2088232" cy="758221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7620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ggetto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9484207"/>
                </p:ext>
              </p:extLst>
            </p:nvPr>
          </p:nvGraphicFramePr>
          <p:xfrm>
            <a:off x="6540578" y="4005064"/>
            <a:ext cx="2374917" cy="891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9" name="Equazione" r:id="rId5" imgW="1117440" imgH="419040" progId="Equation.3">
                    <p:embed/>
                  </p:oleObj>
                </mc:Choice>
                <mc:Fallback>
                  <p:oleObj name="Equazione" r:id="rId5" imgW="1117440" imgH="419040" progId="Equation.3">
                    <p:embed/>
                    <p:pic>
                      <p:nvPicPr>
                        <p:cNvPr id="0" name="Oggetto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40578" y="4005064"/>
                          <a:ext cx="2374917" cy="891931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7620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CasellaDiTesto 34"/>
            <p:cNvSpPr txBox="1"/>
            <p:nvPr/>
          </p:nvSpPr>
          <p:spPr>
            <a:xfrm>
              <a:off x="2646386" y="4005064"/>
              <a:ext cx="348596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Da densità di corrente a corrente, moltiplicando per l’area A della sezione del dispositivo</a:t>
              </a:r>
              <a:endParaRPr lang="en-US" sz="1400" dirty="0"/>
            </a:p>
          </p:txBody>
        </p:sp>
        <p:graphicFrame>
          <p:nvGraphicFramePr>
            <p:cNvPr id="37" name="Oggetto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0108689"/>
                </p:ext>
              </p:extLst>
            </p:nvPr>
          </p:nvGraphicFramePr>
          <p:xfrm>
            <a:off x="3774430" y="4450004"/>
            <a:ext cx="932842" cy="342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60" name="Equazione" r:id="rId7" imgW="520560" imgH="190440" progId="Equation.3">
                    <p:embed/>
                  </p:oleObj>
                </mc:Choice>
                <mc:Fallback>
                  <p:oleObj name="Equazione" r:id="rId7" imgW="520560" imgH="190440" progId="Equation.3">
                    <p:embed/>
                    <p:pic>
                      <p:nvPicPr>
                        <p:cNvPr id="0" name="Oggetto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4430" y="4450004"/>
                          <a:ext cx="932842" cy="342622"/>
                        </a:xfrm>
                        <a:prstGeom prst="rect">
                          <a:avLst/>
                        </a:prstGeom>
                        <a:noFill/>
                        <a:ln w="762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uppo 42"/>
          <p:cNvGrpSpPr/>
          <p:nvPr/>
        </p:nvGrpSpPr>
        <p:grpSpPr>
          <a:xfrm>
            <a:off x="-25991" y="5478156"/>
            <a:ext cx="7976368" cy="1058862"/>
            <a:chOff x="-25991" y="5478156"/>
            <a:chExt cx="7976368" cy="1058862"/>
          </a:xfrm>
        </p:grpSpPr>
        <p:graphicFrame>
          <p:nvGraphicFramePr>
            <p:cNvPr id="36" name="Oggetto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3834945"/>
                </p:ext>
              </p:extLst>
            </p:nvPr>
          </p:nvGraphicFramePr>
          <p:xfrm>
            <a:off x="4137202" y="5478156"/>
            <a:ext cx="3813175" cy="105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61" name="Equazione" r:id="rId9" imgW="1511280" imgH="419040" progId="Equation.3">
                    <p:embed/>
                  </p:oleObj>
                </mc:Choice>
                <mc:Fallback>
                  <p:oleObj name="Equazione" r:id="rId9" imgW="1511280" imgH="419040" progId="Equation.3">
                    <p:embed/>
                    <p:pic>
                      <p:nvPicPr>
                        <p:cNvPr id="0" name="Oggetto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7202" y="5478156"/>
                          <a:ext cx="3813175" cy="1058862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 w="76200">
                          <a:solidFill>
                            <a:srgbClr val="00B0F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CasellaDiTesto 37"/>
            <p:cNvSpPr txBox="1"/>
            <p:nvPr/>
          </p:nvSpPr>
          <p:spPr>
            <a:xfrm>
              <a:off x="-25991" y="5589240"/>
              <a:ext cx="39604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L’equazione di </a:t>
              </a:r>
              <a:r>
                <a:rPr lang="it-IT" dirty="0" err="1" smtClean="0"/>
                <a:t>Shockley</a:t>
              </a:r>
              <a:r>
                <a:rPr lang="it-IT" dirty="0" smtClean="0"/>
                <a:t> in presenza di una resistenza serie R</a:t>
              </a:r>
              <a:r>
                <a:rPr lang="it-IT" baseline="-25000" dirty="0" smtClean="0"/>
                <a:t>S</a:t>
              </a:r>
              <a:endParaRPr lang="en-US" baseline="-25000" dirty="0"/>
            </a:p>
          </p:txBody>
        </p:sp>
      </p:grpSp>
      <p:graphicFrame>
        <p:nvGraphicFramePr>
          <p:cNvPr id="42" name="Oggetto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21713"/>
              </p:ext>
            </p:extLst>
          </p:nvPr>
        </p:nvGraphicFramePr>
        <p:xfrm>
          <a:off x="50619" y="6379962"/>
          <a:ext cx="19224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Equazione" r:id="rId11" imgW="761760" imgH="190440" progId="Equation.3">
                  <p:embed/>
                </p:oleObj>
              </mc:Choice>
              <mc:Fallback>
                <p:oleObj name="Equazione" r:id="rId11" imgW="761760" imgH="190440" progId="Equation.3">
                  <p:embed/>
                  <p:pic>
                    <p:nvPicPr>
                      <p:cNvPr id="0" name="Oggetto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9" y="6379962"/>
                        <a:ext cx="1922462" cy="4810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76200">
                        <a:solidFill>
                          <a:srgbClr val="00B0F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4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7139" y="56217"/>
            <a:ext cx="8495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La resistenza serie R</a:t>
            </a:r>
            <a:r>
              <a:rPr lang="it-IT" sz="3200" b="1" baseline="-25000" dirty="0" smtClean="0"/>
              <a:t>S</a:t>
            </a:r>
            <a:r>
              <a:rPr lang="it-IT" sz="3200" b="1" dirty="0" smtClean="0"/>
              <a:t> e la caduta di tensione </a:t>
            </a:r>
            <a:r>
              <a:rPr lang="it-IT" sz="3200" b="1" dirty="0" err="1" smtClean="0"/>
              <a:t>V</a:t>
            </a:r>
            <a:r>
              <a:rPr lang="it-IT" sz="3200" b="1" baseline="-25000" dirty="0" err="1" smtClean="0"/>
              <a:t>int</a:t>
            </a:r>
            <a:endParaRPr lang="en-US" sz="3200" b="1" baseline="-25000" dirty="0"/>
          </a:p>
        </p:txBody>
      </p:sp>
      <p:grpSp>
        <p:nvGrpSpPr>
          <p:cNvPr id="31" name="Gruppo 30"/>
          <p:cNvGrpSpPr/>
          <p:nvPr/>
        </p:nvGrpSpPr>
        <p:grpSpPr>
          <a:xfrm>
            <a:off x="467544" y="778955"/>
            <a:ext cx="2117551" cy="2380131"/>
            <a:chOff x="543123" y="1298830"/>
            <a:chExt cx="2117551" cy="2380131"/>
          </a:xfrm>
        </p:grpSpPr>
        <p:grpSp>
          <p:nvGrpSpPr>
            <p:cNvPr id="15" name="Gruppo 14"/>
            <p:cNvGrpSpPr/>
            <p:nvPr/>
          </p:nvGrpSpPr>
          <p:grpSpPr>
            <a:xfrm>
              <a:off x="579440" y="1300970"/>
              <a:ext cx="912194" cy="2361318"/>
              <a:chOff x="5484053" y="4017442"/>
              <a:chExt cx="912194" cy="2361318"/>
            </a:xfrm>
          </p:grpSpPr>
          <p:cxnSp>
            <p:nvCxnSpPr>
              <p:cNvPr id="6" name="Connettore 1 5"/>
              <p:cNvCxnSpPr/>
              <p:nvPr/>
            </p:nvCxnSpPr>
            <p:spPr>
              <a:xfrm>
                <a:off x="5940150" y="4650568"/>
                <a:ext cx="0" cy="17281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riangolo isoscele 6"/>
              <p:cNvSpPr/>
              <p:nvPr/>
            </p:nvSpPr>
            <p:spPr>
              <a:xfrm>
                <a:off x="5484053" y="5190628"/>
                <a:ext cx="912194" cy="648072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Connettore 1 8"/>
              <p:cNvCxnSpPr/>
              <p:nvPr/>
            </p:nvCxnSpPr>
            <p:spPr>
              <a:xfrm>
                <a:off x="5484053" y="5190628"/>
                <a:ext cx="91219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igura a mano libera 13"/>
              <p:cNvSpPr/>
              <p:nvPr/>
            </p:nvSpPr>
            <p:spPr>
              <a:xfrm rot="16200000" flipH="1">
                <a:off x="5581394" y="4268185"/>
                <a:ext cx="717512" cy="216025"/>
              </a:xfrm>
              <a:custGeom>
                <a:avLst/>
                <a:gdLst>
                  <a:gd name="connsiteX0" fmla="*/ 0 w 7246961"/>
                  <a:gd name="connsiteY0" fmla="*/ 736979 h 1460310"/>
                  <a:gd name="connsiteX1" fmla="*/ 736979 w 7246961"/>
                  <a:gd name="connsiteY1" fmla="*/ 723331 h 1460310"/>
                  <a:gd name="connsiteX2" fmla="*/ 1473958 w 7246961"/>
                  <a:gd name="connsiteY2" fmla="*/ 0 h 1460310"/>
                  <a:gd name="connsiteX3" fmla="*/ 2906973 w 7246961"/>
                  <a:gd name="connsiteY3" fmla="*/ 1460310 h 1460310"/>
                  <a:gd name="connsiteX4" fmla="*/ 4353636 w 7246961"/>
                  <a:gd name="connsiteY4" fmla="*/ 13648 h 1460310"/>
                  <a:gd name="connsiteX5" fmla="*/ 5800299 w 7246961"/>
                  <a:gd name="connsiteY5" fmla="*/ 1460310 h 1460310"/>
                  <a:gd name="connsiteX6" fmla="*/ 6509982 w 7246961"/>
                  <a:gd name="connsiteY6" fmla="*/ 723331 h 1460310"/>
                  <a:gd name="connsiteX7" fmla="*/ 7246961 w 7246961"/>
                  <a:gd name="connsiteY7" fmla="*/ 723331 h 1460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46961" h="1460310">
                    <a:moveTo>
                      <a:pt x="0" y="736979"/>
                    </a:moveTo>
                    <a:lnTo>
                      <a:pt x="736979" y="723331"/>
                    </a:lnTo>
                    <a:lnTo>
                      <a:pt x="1473958" y="0"/>
                    </a:lnTo>
                    <a:lnTo>
                      <a:pt x="2906973" y="1460310"/>
                    </a:lnTo>
                    <a:lnTo>
                      <a:pt x="4353636" y="13648"/>
                    </a:lnTo>
                    <a:lnTo>
                      <a:pt x="5800299" y="1460310"/>
                    </a:lnTo>
                    <a:lnTo>
                      <a:pt x="6509982" y="723331"/>
                    </a:lnTo>
                    <a:lnTo>
                      <a:pt x="7246961" y="72333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CasellaDiTesto 15"/>
            <p:cNvSpPr txBox="1"/>
            <p:nvPr/>
          </p:nvSpPr>
          <p:spPr>
            <a:xfrm>
              <a:off x="543123" y="1475059"/>
              <a:ext cx="3844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R</a:t>
              </a:r>
              <a:r>
                <a:rPr lang="it-IT" b="1" baseline="-25000" dirty="0" smtClean="0"/>
                <a:t>S</a:t>
              </a:r>
              <a:endParaRPr lang="en-US" b="1" baseline="-25000" dirty="0"/>
            </a:p>
          </p:txBody>
        </p:sp>
        <p:cxnSp>
          <p:nvCxnSpPr>
            <p:cNvPr id="18" name="Connettore 1 17"/>
            <p:cNvCxnSpPr/>
            <p:nvPr/>
          </p:nvCxnSpPr>
          <p:spPr>
            <a:xfrm>
              <a:off x="1143550" y="1300970"/>
              <a:ext cx="11962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 flipV="1">
              <a:off x="1143550" y="2018482"/>
              <a:ext cx="836162" cy="67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1143550" y="3642587"/>
              <a:ext cx="11962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2 22"/>
            <p:cNvCxnSpPr/>
            <p:nvPr/>
          </p:nvCxnSpPr>
          <p:spPr>
            <a:xfrm>
              <a:off x="2195736" y="1300969"/>
              <a:ext cx="0" cy="234161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sellaDiTesto 23"/>
            <p:cNvSpPr txBox="1"/>
            <p:nvPr/>
          </p:nvSpPr>
          <p:spPr>
            <a:xfrm>
              <a:off x="2339752" y="214914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V</a:t>
              </a:r>
              <a:endParaRPr lang="en-US" b="1" baseline="-25000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1606405" y="1478434"/>
              <a:ext cx="4453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R</a:t>
              </a:r>
              <a:r>
                <a:rPr lang="it-IT" b="1" baseline="-25000" dirty="0" smtClean="0"/>
                <a:t>S</a:t>
              </a:r>
              <a:r>
                <a:rPr lang="it-IT" b="1" dirty="0" smtClean="0"/>
                <a:t>I</a:t>
              </a:r>
              <a:endParaRPr lang="en-US" b="1" baseline="-25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1614529" y="2613526"/>
              <a:ext cx="494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err="1" smtClean="0"/>
                <a:t>V</a:t>
              </a:r>
              <a:r>
                <a:rPr lang="it-IT" b="1" baseline="-25000" dirty="0" err="1" smtClean="0"/>
                <a:t>int</a:t>
              </a:r>
              <a:endParaRPr lang="en-US" b="1" baseline="-25000" dirty="0"/>
            </a:p>
          </p:txBody>
        </p:sp>
        <p:cxnSp>
          <p:nvCxnSpPr>
            <p:cNvPr id="27" name="Connettore 2 26"/>
            <p:cNvCxnSpPr/>
            <p:nvPr/>
          </p:nvCxnSpPr>
          <p:spPr>
            <a:xfrm>
              <a:off x="1628898" y="2025189"/>
              <a:ext cx="0" cy="165377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/>
            <p:cNvCxnSpPr/>
            <p:nvPr/>
          </p:nvCxnSpPr>
          <p:spPr>
            <a:xfrm>
              <a:off x="1628898" y="1298830"/>
              <a:ext cx="0" cy="726359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307018"/>
              </p:ext>
            </p:extLst>
          </p:nvPr>
        </p:nvGraphicFramePr>
        <p:xfrm>
          <a:off x="3059832" y="1017087"/>
          <a:ext cx="3240360" cy="8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zione" r:id="rId3" imgW="1511280" imgH="419040" progId="Equation.3">
                  <p:embed/>
                </p:oleObj>
              </mc:Choice>
              <mc:Fallback>
                <p:oleObj name="Equazione" r:id="rId3" imgW="15112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1017087"/>
                        <a:ext cx="3240360" cy="898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796318"/>
              </p:ext>
            </p:extLst>
          </p:nvPr>
        </p:nvGraphicFramePr>
        <p:xfrm>
          <a:off x="3131373" y="2023270"/>
          <a:ext cx="1606152" cy="40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zione" r:id="rId5" imgW="761760" imgH="190440" progId="Equation.3">
                  <p:embed/>
                </p:oleObj>
              </mc:Choice>
              <mc:Fallback>
                <p:oleObj name="Equazione" r:id="rId5" imgW="7617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373" y="2023270"/>
                        <a:ext cx="1606152" cy="401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585095" y="2600878"/>
            <a:ext cx="6558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Cerchiamo di vedere come si distribuisce la caduta di potenziale V tra diodo e resistenza serie.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03861" y="3933056"/>
            <a:ext cx="59180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it-IT" dirty="0" smtClean="0"/>
              <a:t>Calcoliamo V(I)</a:t>
            </a:r>
          </a:p>
          <a:p>
            <a:pPr marL="342900" indent="-342900">
              <a:buAutoNum type="arabicParenR"/>
            </a:pPr>
            <a:endParaRPr lang="it-IT" dirty="0"/>
          </a:p>
          <a:p>
            <a:pPr marL="342900" indent="-342900">
              <a:buAutoNum type="arabicParenR"/>
            </a:pPr>
            <a:r>
              <a:rPr lang="it-IT" dirty="0" smtClean="0"/>
              <a:t>Calcoliamo R</a:t>
            </a:r>
            <a:r>
              <a:rPr lang="it-IT" baseline="-25000" dirty="0" smtClean="0"/>
              <a:t>S</a:t>
            </a:r>
            <a:r>
              <a:rPr lang="it-IT" dirty="0" smtClean="0"/>
              <a:t>I</a:t>
            </a:r>
          </a:p>
          <a:p>
            <a:pPr marL="342900" indent="-342900">
              <a:buAutoNum type="arabicParenR"/>
            </a:pPr>
            <a:endParaRPr lang="it-IT" dirty="0"/>
          </a:p>
          <a:p>
            <a:pPr marL="342900" indent="-342900">
              <a:buAutoNum type="arabicParenR"/>
            </a:pPr>
            <a:r>
              <a:rPr lang="it-IT" dirty="0" smtClean="0"/>
              <a:t>Calcoliamo per differenza</a:t>
            </a:r>
          </a:p>
          <a:p>
            <a:pPr marL="342900" indent="-342900">
              <a:buAutoNum type="arabicParenR"/>
            </a:pPr>
            <a:endParaRPr lang="it-IT" dirty="0"/>
          </a:p>
          <a:p>
            <a:pPr marL="342900" indent="-342900">
              <a:buAutoNum type="arabicParenR"/>
            </a:pPr>
            <a:r>
              <a:rPr lang="it-IT" dirty="0" smtClean="0"/>
              <a:t>Facciamo un grafico di V, R</a:t>
            </a:r>
            <a:r>
              <a:rPr lang="it-IT" baseline="-25000" dirty="0" smtClean="0"/>
              <a:t>S</a:t>
            </a:r>
            <a:r>
              <a:rPr lang="it-IT" dirty="0" smtClean="0"/>
              <a:t>I e </a:t>
            </a:r>
            <a:r>
              <a:rPr lang="it-IT" dirty="0" err="1" smtClean="0"/>
              <a:t>V</a:t>
            </a:r>
            <a:r>
              <a:rPr lang="it-IT" baseline="-25000" dirty="0" err="1" smtClean="0"/>
              <a:t>int</a:t>
            </a:r>
            <a:r>
              <a:rPr lang="it-IT" dirty="0" smtClean="0"/>
              <a:t>, tutte in funzione di V </a:t>
            </a:r>
            <a:endParaRPr lang="en-US" dirty="0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869767"/>
              </p:ext>
            </p:extLst>
          </p:nvPr>
        </p:nvGraphicFramePr>
        <p:xfrm>
          <a:off x="3635896" y="3717032"/>
          <a:ext cx="2477203" cy="800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zione" r:id="rId7" imgW="1295280" imgH="419040" progId="Equation.3">
                  <p:embed/>
                </p:oleObj>
              </mc:Choice>
              <mc:Fallback>
                <p:oleObj name="Equazione" r:id="rId7" imgW="1295280" imgH="4190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717032"/>
                        <a:ext cx="2477203" cy="800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600777"/>
              </p:ext>
            </p:extLst>
          </p:nvPr>
        </p:nvGraphicFramePr>
        <p:xfrm>
          <a:off x="3635896" y="4983717"/>
          <a:ext cx="16049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zione" r:id="rId9" imgW="761760" imgH="190440" progId="Equation.3">
                  <p:embed/>
                </p:oleObj>
              </mc:Choice>
              <mc:Fallback>
                <p:oleObj name="Equazione" r:id="rId9" imgW="761760" imgH="19044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983717"/>
                        <a:ext cx="160496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467544" y="3429000"/>
            <a:ext cx="553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Conviene usare la corrente I come variabile indipendente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1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79613"/>
            <a:ext cx="4267200" cy="290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672" y="1983472"/>
            <a:ext cx="4267200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846834" y="2689451"/>
            <a:ext cx="814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</a:t>
            </a:r>
            <a:r>
              <a:rPr lang="it-IT" baseline="-25000" dirty="0" smtClean="0"/>
              <a:t>S</a:t>
            </a:r>
            <a:r>
              <a:rPr lang="it-IT" dirty="0" smtClean="0"/>
              <a:t>=1</a:t>
            </a:r>
            <a:r>
              <a:rPr lang="it-IT" dirty="0" smtClean="0">
                <a:latin typeface="Symbol" panose="05050102010706020507" pitchFamily="18" charset="2"/>
              </a:rPr>
              <a:t>W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719970" y="3566615"/>
            <a:ext cx="90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</a:t>
            </a:r>
            <a:r>
              <a:rPr lang="it-IT" b="1" baseline="-25000" dirty="0" smtClean="0"/>
              <a:t>S</a:t>
            </a:r>
            <a:r>
              <a:rPr lang="it-IT" b="1" dirty="0" smtClean="0"/>
              <a:t>=10</a:t>
            </a:r>
            <a:r>
              <a:rPr lang="it-IT" b="1" dirty="0" smtClean="0">
                <a:latin typeface="Symbol" panose="05050102010706020507" pitchFamily="18" charset="2"/>
              </a:rPr>
              <a:t>W</a:t>
            </a:r>
            <a:endParaRPr lang="en-US" b="1" dirty="0">
              <a:latin typeface="Symbol" panose="05050102010706020507" pitchFamily="18" charset="2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901193" y="2021129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</a:t>
            </a:r>
            <a:r>
              <a:rPr lang="it-IT" b="1" baseline="-25000" dirty="0" smtClean="0"/>
              <a:t>S</a:t>
            </a:r>
            <a:r>
              <a:rPr lang="it-IT" b="1" dirty="0" smtClean="0"/>
              <a:t>=10</a:t>
            </a:r>
            <a:r>
              <a:rPr lang="it-IT" b="1" baseline="30000" dirty="0" smtClean="0"/>
              <a:t>-15</a:t>
            </a:r>
            <a:r>
              <a:rPr lang="it-IT" b="1" dirty="0" smtClean="0"/>
              <a:t>A</a:t>
            </a:r>
            <a:endParaRPr lang="en-US" b="1" dirty="0">
              <a:latin typeface="Symbol" panose="05050102010706020507" pitchFamily="18" charset="2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1152815"/>
            <a:ext cx="5793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Ecco il grafico, per due valori di resistenza serie ragionevoli.</a:t>
            </a:r>
            <a:endParaRPr lang="en-US" dirty="0"/>
          </a:p>
        </p:txBody>
      </p:sp>
      <p:grpSp>
        <p:nvGrpSpPr>
          <p:cNvPr id="8" name="Gruppo 7"/>
          <p:cNvGrpSpPr/>
          <p:nvPr/>
        </p:nvGrpSpPr>
        <p:grpSpPr>
          <a:xfrm>
            <a:off x="2088107" y="2205795"/>
            <a:ext cx="4455772" cy="3046687"/>
            <a:chOff x="2088107" y="2205795"/>
            <a:chExt cx="4455772" cy="3046687"/>
          </a:xfrm>
        </p:grpSpPr>
        <p:sp>
          <p:nvSpPr>
            <p:cNvPr id="6" name="Rettangolo 5"/>
            <p:cNvSpPr/>
            <p:nvPr/>
          </p:nvSpPr>
          <p:spPr>
            <a:xfrm>
              <a:off x="2797791" y="2205795"/>
              <a:ext cx="1113615" cy="2065954"/>
            </a:xfrm>
            <a:prstGeom prst="rect">
              <a:avLst/>
            </a:prstGeom>
            <a:solidFill>
              <a:srgbClr val="FFFF00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2088107" y="4883150"/>
              <a:ext cx="445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Esiste una regione per cui V e </a:t>
              </a:r>
              <a:r>
                <a:rPr lang="it-IT" dirty="0" err="1" smtClean="0"/>
                <a:t>V</a:t>
              </a:r>
              <a:r>
                <a:rPr lang="it-IT" baseline="-25000" dirty="0" err="1" smtClean="0"/>
                <a:t>int</a:t>
              </a:r>
              <a:r>
                <a:rPr lang="it-IT" dirty="0" smtClean="0"/>
                <a:t> coincidono</a:t>
              </a:r>
              <a:endParaRPr lang="en-US" dirty="0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2088107" y="5266130"/>
            <a:ext cx="655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Oltre questa regione, la resistenza non ha più un effetto trascurabile</a:t>
            </a:r>
            <a:endParaRPr lang="en-US" dirty="0"/>
          </a:p>
        </p:txBody>
      </p:sp>
      <p:grpSp>
        <p:nvGrpSpPr>
          <p:cNvPr id="16" name="Gruppo 15"/>
          <p:cNvGrpSpPr/>
          <p:nvPr/>
        </p:nvGrpSpPr>
        <p:grpSpPr>
          <a:xfrm>
            <a:off x="0" y="3279716"/>
            <a:ext cx="5970481" cy="2733722"/>
            <a:chOff x="0" y="3279716"/>
            <a:chExt cx="5970481" cy="2733722"/>
          </a:xfrm>
        </p:grpSpPr>
        <p:cxnSp>
          <p:nvCxnSpPr>
            <p:cNvPr id="11" name="Connettore 1 10"/>
            <p:cNvCxnSpPr/>
            <p:nvPr/>
          </p:nvCxnSpPr>
          <p:spPr>
            <a:xfrm>
              <a:off x="300251" y="3279716"/>
              <a:ext cx="5670230" cy="0"/>
            </a:xfrm>
            <a:prstGeom prst="line">
              <a:avLst/>
            </a:prstGeom>
            <a:ln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sellaDiTesto 14"/>
            <p:cNvSpPr txBox="1"/>
            <p:nvPr/>
          </p:nvSpPr>
          <p:spPr>
            <a:xfrm>
              <a:off x="0" y="3428115"/>
              <a:ext cx="2140421" cy="258532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La caduta interna di tensione tende a saturare.</a:t>
              </a:r>
            </a:p>
            <a:p>
              <a:r>
                <a:rPr lang="it-IT" dirty="0" smtClean="0"/>
                <a:t>In pratica, NON si azzererà mai </a:t>
              </a:r>
              <a:r>
                <a:rPr lang="it-IT" dirty="0" err="1" smtClean="0"/>
                <a:t>V</a:t>
              </a:r>
              <a:r>
                <a:rPr lang="it-IT" baseline="-25000" dirty="0" err="1" smtClean="0"/>
                <a:t>bi</a:t>
              </a:r>
              <a:r>
                <a:rPr lang="it-IT" dirty="0" smtClean="0"/>
                <a:t>, e con questo la larghezza W della regione di svuotamento</a:t>
              </a:r>
              <a:endParaRPr lang="en-US" dirty="0"/>
            </a:p>
          </p:txBody>
        </p:sp>
      </p:grpSp>
      <p:sp>
        <p:nvSpPr>
          <p:cNvPr id="28" name="CasellaDiTesto 27"/>
          <p:cNvSpPr txBox="1"/>
          <p:nvPr/>
        </p:nvSpPr>
        <p:spPr>
          <a:xfrm>
            <a:off x="-7139" y="56217"/>
            <a:ext cx="8495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La resistenza serie R</a:t>
            </a:r>
            <a:r>
              <a:rPr lang="it-IT" sz="3200" b="1" baseline="-25000" dirty="0" smtClean="0"/>
              <a:t>S</a:t>
            </a:r>
            <a:r>
              <a:rPr lang="it-IT" sz="3200" b="1" dirty="0" smtClean="0"/>
              <a:t> e la caduta di tensione </a:t>
            </a:r>
            <a:r>
              <a:rPr lang="it-IT" sz="3200" b="1" dirty="0" err="1" smtClean="0"/>
              <a:t>V</a:t>
            </a:r>
            <a:r>
              <a:rPr lang="it-IT" sz="3200" b="1" baseline="-25000" dirty="0" err="1" smtClean="0"/>
              <a:t>int</a:t>
            </a:r>
            <a:endParaRPr lang="en-US" sz="3200" b="1" baseline="-25000" dirty="0"/>
          </a:p>
        </p:txBody>
      </p:sp>
    </p:spTree>
    <p:extLst>
      <p:ext uri="{BB962C8B-B14F-4D97-AF65-F5344CB8AC3E}">
        <p14:creationId xmlns:p14="http://schemas.microsoft.com/office/powerpoint/2010/main" val="96487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/>
          <p:cNvSpPr txBox="1"/>
          <p:nvPr/>
        </p:nvSpPr>
        <p:spPr>
          <a:xfrm>
            <a:off x="-7139" y="56217"/>
            <a:ext cx="8279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La resistenza serie R</a:t>
            </a:r>
            <a:r>
              <a:rPr lang="it-IT" sz="3200" b="1" baseline="-25000" dirty="0" smtClean="0"/>
              <a:t>S</a:t>
            </a:r>
            <a:r>
              <a:rPr lang="it-IT" sz="3200" b="1" dirty="0" smtClean="0"/>
              <a:t> e la caduta di tensione </a:t>
            </a:r>
            <a:r>
              <a:rPr lang="it-IT" sz="3200" b="1" dirty="0" err="1" smtClean="0"/>
              <a:t>V</a:t>
            </a:r>
            <a:r>
              <a:rPr lang="it-IT" sz="3200" b="1" baseline="-25000" dirty="0" err="1" smtClean="0"/>
              <a:t>int</a:t>
            </a:r>
            <a:endParaRPr lang="en-US" sz="3200" b="1" baseline="-25000" dirty="0"/>
          </a:p>
        </p:txBody>
      </p:sp>
      <p:grpSp>
        <p:nvGrpSpPr>
          <p:cNvPr id="10" name="Gruppo 9"/>
          <p:cNvGrpSpPr/>
          <p:nvPr/>
        </p:nvGrpSpPr>
        <p:grpSpPr>
          <a:xfrm>
            <a:off x="2286000" y="3202155"/>
            <a:ext cx="4572000" cy="3298825"/>
            <a:chOff x="2286000" y="3202155"/>
            <a:chExt cx="4572000" cy="3298825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202155"/>
              <a:ext cx="4572000" cy="3298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CasellaDiTesto 17"/>
            <p:cNvSpPr txBox="1"/>
            <p:nvPr/>
          </p:nvSpPr>
          <p:spPr>
            <a:xfrm>
              <a:off x="5696709" y="3303625"/>
              <a:ext cx="814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R</a:t>
              </a:r>
              <a:r>
                <a:rPr lang="it-IT" baseline="-25000" dirty="0" smtClean="0"/>
                <a:t>S</a:t>
              </a:r>
              <a:r>
                <a:rPr lang="it-IT" dirty="0" smtClean="0"/>
                <a:t>=1</a:t>
              </a:r>
              <a:r>
                <a:rPr lang="it-IT" dirty="0" smtClean="0">
                  <a:latin typeface="Symbol" panose="05050102010706020507" pitchFamily="18" charset="2"/>
                </a:rPr>
                <a:t>W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2" name="Gruppo 1"/>
          <p:cNvGrpSpPr/>
          <p:nvPr/>
        </p:nvGrpSpPr>
        <p:grpSpPr>
          <a:xfrm>
            <a:off x="2286000" y="3202154"/>
            <a:ext cx="4572000" cy="3298825"/>
            <a:chOff x="2288272" y="1785035"/>
            <a:chExt cx="4572000" cy="3298825"/>
          </a:xfrm>
        </p:grpSpPr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8272" y="1785035"/>
              <a:ext cx="4572000" cy="3298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CasellaDiTesto 18"/>
            <p:cNvSpPr txBox="1"/>
            <p:nvPr/>
          </p:nvSpPr>
          <p:spPr>
            <a:xfrm>
              <a:off x="5507826" y="2624920"/>
              <a:ext cx="9046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R</a:t>
              </a:r>
              <a:r>
                <a:rPr lang="it-IT" b="1" baseline="-25000" dirty="0" smtClean="0"/>
                <a:t>S</a:t>
              </a:r>
              <a:r>
                <a:rPr lang="it-IT" b="1" dirty="0" smtClean="0"/>
                <a:t>=10</a:t>
              </a:r>
              <a:r>
                <a:rPr lang="it-IT" b="1" dirty="0" smtClean="0">
                  <a:latin typeface="Symbol" panose="05050102010706020507" pitchFamily="18" charset="2"/>
                </a:rPr>
                <a:t>W</a:t>
              </a:r>
              <a:endParaRPr lang="en-US" b="1" dirty="0">
                <a:latin typeface="Symbol" panose="05050102010706020507" pitchFamily="18" charset="2"/>
              </a:endParaRPr>
            </a:p>
          </p:txBody>
        </p:sp>
      </p:grp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01" y="640992"/>
            <a:ext cx="2400853" cy="2163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207224" y="914400"/>
            <a:ext cx="5663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Visto che gli effetti sono solo per le alte correnti, possiamo limitare il grafico alla sola corrente diretta, ed in scala logaritmica</a:t>
            </a: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501254" y="736980"/>
            <a:ext cx="955343" cy="1282890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9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7139" y="56217"/>
            <a:ext cx="4396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La resistenza di shunt </a:t>
            </a:r>
            <a:r>
              <a:rPr lang="it-IT" sz="3200" b="1" dirty="0" err="1" smtClean="0"/>
              <a:t>R</a:t>
            </a:r>
            <a:r>
              <a:rPr lang="it-IT" sz="3200" b="1" baseline="-25000" dirty="0" err="1" smtClean="0"/>
              <a:t>sh</a:t>
            </a:r>
            <a:endParaRPr lang="en-US" sz="3200" b="1" baseline="-25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695193"/>
            <a:ext cx="8914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 le basse correnti, percorsi parassiti possono competere con la giunzione nella conduzione</a:t>
            </a:r>
            <a:endParaRPr lang="en-US" dirty="0"/>
          </a:p>
        </p:txBody>
      </p:sp>
      <p:grpSp>
        <p:nvGrpSpPr>
          <p:cNvPr id="7" name="Gruppo 6"/>
          <p:cNvGrpSpPr/>
          <p:nvPr/>
        </p:nvGrpSpPr>
        <p:grpSpPr>
          <a:xfrm>
            <a:off x="5304341" y="1077210"/>
            <a:ext cx="2540457" cy="2690007"/>
            <a:chOff x="-406861" y="1454056"/>
            <a:chExt cx="2540457" cy="2690007"/>
          </a:xfrm>
        </p:grpSpPr>
        <p:grpSp>
          <p:nvGrpSpPr>
            <p:cNvPr id="9" name="Gruppo 8"/>
            <p:cNvGrpSpPr/>
            <p:nvPr/>
          </p:nvGrpSpPr>
          <p:grpSpPr>
            <a:xfrm>
              <a:off x="-41467" y="1934096"/>
              <a:ext cx="1533101" cy="1728192"/>
              <a:chOff x="4863146" y="4650568"/>
              <a:chExt cx="1533101" cy="1728192"/>
            </a:xfrm>
          </p:grpSpPr>
          <p:cxnSp>
            <p:nvCxnSpPr>
              <p:cNvPr id="20" name="Connettore 1 19"/>
              <p:cNvCxnSpPr/>
              <p:nvPr/>
            </p:nvCxnSpPr>
            <p:spPr>
              <a:xfrm>
                <a:off x="5940150" y="4650568"/>
                <a:ext cx="0" cy="17281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riangolo isoscele 20"/>
              <p:cNvSpPr/>
              <p:nvPr/>
            </p:nvSpPr>
            <p:spPr>
              <a:xfrm>
                <a:off x="5484053" y="5190628"/>
                <a:ext cx="912194" cy="648072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Connettore 1 21"/>
              <p:cNvCxnSpPr/>
              <p:nvPr/>
            </p:nvCxnSpPr>
            <p:spPr>
              <a:xfrm>
                <a:off x="5484053" y="5190628"/>
                <a:ext cx="91219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igura a mano libera 22"/>
              <p:cNvSpPr/>
              <p:nvPr/>
            </p:nvSpPr>
            <p:spPr>
              <a:xfrm rot="16200000" flipH="1">
                <a:off x="4612403" y="5460535"/>
                <a:ext cx="717512" cy="216025"/>
              </a:xfrm>
              <a:custGeom>
                <a:avLst/>
                <a:gdLst>
                  <a:gd name="connsiteX0" fmla="*/ 0 w 7246961"/>
                  <a:gd name="connsiteY0" fmla="*/ 736979 h 1460310"/>
                  <a:gd name="connsiteX1" fmla="*/ 736979 w 7246961"/>
                  <a:gd name="connsiteY1" fmla="*/ 723331 h 1460310"/>
                  <a:gd name="connsiteX2" fmla="*/ 1473958 w 7246961"/>
                  <a:gd name="connsiteY2" fmla="*/ 0 h 1460310"/>
                  <a:gd name="connsiteX3" fmla="*/ 2906973 w 7246961"/>
                  <a:gd name="connsiteY3" fmla="*/ 1460310 h 1460310"/>
                  <a:gd name="connsiteX4" fmla="*/ 4353636 w 7246961"/>
                  <a:gd name="connsiteY4" fmla="*/ 13648 h 1460310"/>
                  <a:gd name="connsiteX5" fmla="*/ 5800299 w 7246961"/>
                  <a:gd name="connsiteY5" fmla="*/ 1460310 h 1460310"/>
                  <a:gd name="connsiteX6" fmla="*/ 6509982 w 7246961"/>
                  <a:gd name="connsiteY6" fmla="*/ 723331 h 1460310"/>
                  <a:gd name="connsiteX7" fmla="*/ 7246961 w 7246961"/>
                  <a:gd name="connsiteY7" fmla="*/ 723331 h 1460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46961" h="1460310">
                    <a:moveTo>
                      <a:pt x="0" y="736979"/>
                    </a:moveTo>
                    <a:lnTo>
                      <a:pt x="736979" y="723331"/>
                    </a:lnTo>
                    <a:lnTo>
                      <a:pt x="1473958" y="0"/>
                    </a:lnTo>
                    <a:lnTo>
                      <a:pt x="2906973" y="1460310"/>
                    </a:lnTo>
                    <a:lnTo>
                      <a:pt x="4353636" y="13648"/>
                    </a:lnTo>
                    <a:lnTo>
                      <a:pt x="5800299" y="1460310"/>
                    </a:lnTo>
                    <a:lnTo>
                      <a:pt x="6509982" y="723331"/>
                    </a:lnTo>
                    <a:lnTo>
                      <a:pt x="7246961" y="72333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CasellaDiTesto 9"/>
            <p:cNvSpPr txBox="1"/>
            <p:nvPr/>
          </p:nvSpPr>
          <p:spPr>
            <a:xfrm>
              <a:off x="-406861" y="2667409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err="1" smtClean="0"/>
                <a:t>R</a:t>
              </a:r>
              <a:r>
                <a:rPr lang="it-IT" b="1" baseline="-25000" dirty="0" err="1" smtClean="0"/>
                <a:t>sh</a:t>
              </a:r>
              <a:endParaRPr lang="en-US" b="1" baseline="-25000" dirty="0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579440" y="1454056"/>
              <a:ext cx="11962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607636" y="4144063"/>
              <a:ext cx="11962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>
              <a:off x="1775642" y="1496600"/>
              <a:ext cx="0" cy="264746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sellaDiTesto 14"/>
            <p:cNvSpPr txBox="1"/>
            <p:nvPr/>
          </p:nvSpPr>
          <p:spPr>
            <a:xfrm>
              <a:off x="1812674" y="2518475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V</a:t>
              </a:r>
              <a:endParaRPr lang="en-US" b="1" baseline="-25000" dirty="0"/>
            </a:p>
          </p:txBody>
        </p:sp>
      </p:grpSp>
      <p:cxnSp>
        <p:nvCxnSpPr>
          <p:cNvPr id="24" name="Connettore 1 23"/>
          <p:cNvCxnSpPr/>
          <p:nvPr/>
        </p:nvCxnSpPr>
        <p:spPr>
          <a:xfrm flipH="1">
            <a:off x="5777747" y="1557250"/>
            <a:ext cx="9689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flipH="1">
            <a:off x="5777747" y="3285442"/>
            <a:ext cx="9689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23" idx="0"/>
          </p:cNvCxnSpPr>
          <p:nvPr/>
        </p:nvCxnSpPr>
        <p:spPr>
          <a:xfrm flipH="1" flipV="1">
            <a:off x="5777747" y="1557250"/>
            <a:ext cx="1011" cy="5592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 flipV="1">
            <a:off x="5778759" y="2783966"/>
            <a:ext cx="1010" cy="501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 flipV="1">
            <a:off x="6248433" y="3265741"/>
            <a:ext cx="1010" cy="501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 flipH="1" flipV="1">
            <a:off x="6247423" y="1077210"/>
            <a:ext cx="1010" cy="501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272954" y="1181894"/>
            <a:ext cx="42990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Questi sono normalmente percorsi superficiali, talvolta favoriti dalla presenza di umidità.</a:t>
            </a:r>
          </a:p>
          <a:p>
            <a:r>
              <a:rPr lang="it-IT" dirty="0" smtClean="0"/>
              <a:t>Sono normalmente assai resistivi.</a:t>
            </a:r>
          </a:p>
          <a:p>
            <a:endParaRPr lang="it-IT" dirty="0"/>
          </a:p>
          <a:p>
            <a:r>
              <a:rPr lang="it-IT" dirty="0" smtClean="0"/>
              <a:t>In caso di bassi valori di resistenza, si può ipotizzare la formazione di un percorso parassita interno, ossia un corto circuito resistivo.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39" y="4114800"/>
            <a:ext cx="45656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919" y="4110157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CasellaDiTesto 36"/>
          <p:cNvSpPr txBox="1"/>
          <p:nvPr/>
        </p:nvSpPr>
        <p:spPr>
          <a:xfrm>
            <a:off x="7961824" y="4749421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</a:t>
            </a:r>
            <a:r>
              <a:rPr lang="it-IT" baseline="-25000" dirty="0" err="1" smtClean="0"/>
              <a:t>sh</a:t>
            </a:r>
            <a:r>
              <a:rPr lang="it-IT" dirty="0" smtClean="0"/>
              <a:t>=1000 </a:t>
            </a:r>
            <a:r>
              <a:rPr lang="it-IT" dirty="0" smtClean="0">
                <a:latin typeface="Symbol" panose="05050102010706020507" pitchFamily="18" charset="2"/>
              </a:rPr>
              <a:t>W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2655119" y="5647807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</a:t>
            </a:r>
            <a:r>
              <a:rPr lang="it-IT" baseline="-25000" dirty="0" err="1" smtClean="0"/>
              <a:t>sh</a:t>
            </a:r>
            <a:r>
              <a:rPr lang="it-IT" dirty="0" smtClean="0"/>
              <a:t>=1000 </a:t>
            </a:r>
            <a:r>
              <a:rPr lang="it-IT" dirty="0" smtClean="0">
                <a:latin typeface="Symbol" panose="05050102010706020507" pitchFamily="18" charset="2"/>
              </a:rPr>
              <a:t>W</a:t>
            </a:r>
            <a:endParaRPr lang="en-US" dirty="0">
              <a:latin typeface="Symbol" panose="05050102010706020507" pitchFamily="18" charset="2"/>
            </a:endParaRPr>
          </a:p>
        </p:txBody>
      </p:sp>
      <p:grpSp>
        <p:nvGrpSpPr>
          <p:cNvPr id="39" name="Gruppo 38"/>
          <p:cNvGrpSpPr/>
          <p:nvPr/>
        </p:nvGrpSpPr>
        <p:grpSpPr>
          <a:xfrm>
            <a:off x="-9782" y="4110157"/>
            <a:ext cx="9185425" cy="2756848"/>
            <a:chOff x="-9782" y="4110157"/>
            <a:chExt cx="9185425" cy="2756848"/>
          </a:xfrm>
        </p:grpSpPr>
        <p:grpSp>
          <p:nvGrpSpPr>
            <p:cNvPr id="38" name="Gruppo 37"/>
            <p:cNvGrpSpPr/>
            <p:nvPr/>
          </p:nvGrpSpPr>
          <p:grpSpPr>
            <a:xfrm>
              <a:off x="-9782" y="4110157"/>
              <a:ext cx="9185425" cy="2756848"/>
              <a:chOff x="-9782" y="4110157"/>
              <a:chExt cx="9185425" cy="2756848"/>
            </a:xfrm>
          </p:grpSpPr>
          <p:grpSp>
            <p:nvGrpSpPr>
              <p:cNvPr id="36" name="Gruppo 35"/>
              <p:cNvGrpSpPr/>
              <p:nvPr/>
            </p:nvGrpSpPr>
            <p:grpSpPr>
              <a:xfrm>
                <a:off x="-9782" y="4110157"/>
                <a:ext cx="9185425" cy="2756848"/>
                <a:chOff x="-9782" y="4110157"/>
                <a:chExt cx="9185425" cy="2756848"/>
              </a:xfrm>
            </p:grpSpPr>
            <p:pic>
              <p:nvPicPr>
                <p:cNvPr id="17412" name="Picture 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9782" y="4123805"/>
                  <a:ext cx="4565650" cy="2743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13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3643" y="4110157"/>
                  <a:ext cx="4572000" cy="2743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42" name="CasellaDiTesto 41"/>
              <p:cNvSpPr txBox="1"/>
              <p:nvPr/>
            </p:nvSpPr>
            <p:spPr>
              <a:xfrm>
                <a:off x="7995929" y="4139729"/>
                <a:ext cx="1148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R</a:t>
                </a:r>
                <a:r>
                  <a:rPr lang="it-IT" baseline="-25000" dirty="0" err="1" smtClean="0"/>
                  <a:t>sh</a:t>
                </a:r>
                <a:r>
                  <a:rPr lang="it-IT" dirty="0" smtClean="0"/>
                  <a:t>=100 </a:t>
                </a:r>
                <a:r>
                  <a:rPr lang="it-IT" dirty="0" smtClean="0">
                    <a:latin typeface="Symbol" panose="05050102010706020507" pitchFamily="18" charset="2"/>
                  </a:rPr>
                  <a:t>W</a:t>
                </a:r>
                <a:endParaRPr lang="en-US" dirty="0">
                  <a:latin typeface="Symbol" panose="05050102010706020507" pitchFamily="18" charset="2"/>
                </a:endParaRPr>
              </a:p>
            </p:txBody>
          </p:sp>
        </p:grpSp>
        <p:sp>
          <p:nvSpPr>
            <p:cNvPr id="45" name="CasellaDiTesto 44"/>
            <p:cNvSpPr txBox="1"/>
            <p:nvPr/>
          </p:nvSpPr>
          <p:spPr>
            <a:xfrm>
              <a:off x="3455572" y="4934087"/>
              <a:ext cx="11480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R</a:t>
              </a:r>
              <a:r>
                <a:rPr lang="it-IT" baseline="-25000" dirty="0" err="1" smtClean="0"/>
                <a:t>sh</a:t>
              </a:r>
              <a:r>
                <a:rPr lang="it-IT" dirty="0" smtClean="0"/>
                <a:t>=100 </a:t>
              </a:r>
              <a:r>
                <a:rPr lang="it-IT" dirty="0" smtClean="0">
                  <a:latin typeface="Symbol" panose="05050102010706020507" pitchFamily="18" charset="2"/>
                </a:rPr>
                <a:t>W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75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 rot="10800000">
            <a:off x="1381524" y="2739269"/>
            <a:ext cx="6614615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ttangolo 23"/>
          <p:cNvSpPr/>
          <p:nvPr/>
        </p:nvSpPr>
        <p:spPr>
          <a:xfrm>
            <a:off x="1371600" y="332656"/>
            <a:ext cx="6614615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igura a mano libera 22"/>
          <p:cNvSpPr/>
          <p:nvPr/>
        </p:nvSpPr>
        <p:spPr>
          <a:xfrm>
            <a:off x="1371600" y="1274618"/>
            <a:ext cx="6622473" cy="216130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22473" h="2161309">
                <a:moveTo>
                  <a:pt x="0" y="0"/>
                </a:moveTo>
                <a:lnTo>
                  <a:pt x="1884218" y="0"/>
                </a:lnTo>
                <a:lnTo>
                  <a:pt x="2563091" y="110837"/>
                </a:lnTo>
                <a:lnTo>
                  <a:pt x="3325091" y="512618"/>
                </a:lnTo>
                <a:lnTo>
                  <a:pt x="3740727" y="651164"/>
                </a:lnTo>
                <a:lnTo>
                  <a:pt x="4197927" y="665018"/>
                </a:lnTo>
                <a:lnTo>
                  <a:pt x="6622473" y="678873"/>
                </a:lnTo>
                <a:lnTo>
                  <a:pt x="6622473" y="2161309"/>
                </a:lnTo>
                <a:lnTo>
                  <a:pt x="3934691" y="2147455"/>
                </a:lnTo>
                <a:lnTo>
                  <a:pt x="3629891" y="2092037"/>
                </a:lnTo>
                <a:lnTo>
                  <a:pt x="3297382" y="1981200"/>
                </a:lnTo>
                <a:lnTo>
                  <a:pt x="3089564" y="1870364"/>
                </a:lnTo>
                <a:lnTo>
                  <a:pt x="2618509" y="1607127"/>
                </a:lnTo>
                <a:lnTo>
                  <a:pt x="2327564" y="1524000"/>
                </a:lnTo>
                <a:lnTo>
                  <a:pt x="1870364" y="1468582"/>
                </a:lnTo>
                <a:lnTo>
                  <a:pt x="1233055" y="1454727"/>
                </a:lnTo>
                <a:lnTo>
                  <a:pt x="526473" y="1454727"/>
                </a:lnTo>
                <a:lnTo>
                  <a:pt x="0" y="14547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>
            <a:off x="1367051" y="2745128"/>
            <a:ext cx="6619164" cy="683872"/>
            <a:chOff x="1214651" y="1978925"/>
            <a:chExt cx="6619164" cy="632691"/>
          </a:xfrm>
        </p:grpSpPr>
        <p:sp>
          <p:nvSpPr>
            <p:cNvPr id="10" name="Figura a mano libera 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>
              <a:stCxn id="1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>
            <a:off x="1367051" y="2009667"/>
            <a:ext cx="6619164" cy="683872"/>
            <a:chOff x="1214651" y="1978925"/>
            <a:chExt cx="6619164" cy="632691"/>
          </a:xfrm>
        </p:grpSpPr>
        <p:sp>
          <p:nvSpPr>
            <p:cNvPr id="14" name="Figura a mano libera 1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1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Connettore 1 17"/>
          <p:cNvCxnSpPr/>
          <p:nvPr/>
        </p:nvCxnSpPr>
        <p:spPr>
          <a:xfrm>
            <a:off x="1371600" y="2355272"/>
            <a:ext cx="6624539" cy="6561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o 4"/>
          <p:cNvGrpSpPr/>
          <p:nvPr/>
        </p:nvGrpSpPr>
        <p:grpSpPr>
          <a:xfrm>
            <a:off x="1367051" y="1274618"/>
            <a:ext cx="6619164" cy="683872"/>
            <a:chOff x="1214651" y="1978925"/>
            <a:chExt cx="6619164" cy="632691"/>
          </a:xfrm>
        </p:grpSpPr>
        <p:sp>
          <p:nvSpPr>
            <p:cNvPr id="6" name="Figura a mano libera 5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Connettore 1 6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1 7"/>
            <p:cNvCxnSpPr>
              <a:stCxn id="6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asellaDiTesto 26"/>
          <p:cNvSpPr txBox="1"/>
          <p:nvPr/>
        </p:nvSpPr>
        <p:spPr>
          <a:xfrm>
            <a:off x="975605" y="147990"/>
            <a:ext cx="317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All’equilibrio, abbiamo visto che</a:t>
            </a:r>
            <a:endParaRPr lang="en-US" dirty="0"/>
          </a:p>
        </p:txBody>
      </p:sp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659721"/>
              </p:ext>
            </p:extLst>
          </p:nvPr>
        </p:nvGraphicFramePr>
        <p:xfrm>
          <a:off x="4572000" y="0"/>
          <a:ext cx="443388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zione" r:id="rId3" imgW="2057400" imgH="444240" progId="Equation.3">
                  <p:embed/>
                </p:oleObj>
              </mc:Choice>
              <mc:Fallback>
                <p:oleObj name="Equazione" r:id="rId3" imgW="20574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0" y="0"/>
                        <a:ext cx="4433888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CasellaDiTesto 30"/>
          <p:cNvSpPr txBox="1"/>
          <p:nvPr/>
        </p:nvSpPr>
        <p:spPr>
          <a:xfrm>
            <a:off x="971600" y="1057502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959885" y="256046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V</a:t>
            </a:r>
            <a:endParaRPr lang="en-US" baseline="-250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995663" y="177382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995663" y="214315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endParaRPr lang="en-US" baseline="-25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2154775" y="274512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lacune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6171063" y="1589158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8" name="Connettore 2 37"/>
          <p:cNvCxnSpPr/>
          <p:nvPr/>
        </p:nvCxnSpPr>
        <p:spPr>
          <a:xfrm>
            <a:off x="3131840" y="3645024"/>
            <a:ext cx="2232248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4053039" y="364959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</a:t>
            </a:r>
            <a:endParaRPr lang="en-US" dirty="0"/>
          </a:p>
        </p:txBody>
      </p:sp>
      <p:cxnSp>
        <p:nvCxnSpPr>
          <p:cNvPr id="41" name="Connettore 1 40"/>
          <p:cNvCxnSpPr/>
          <p:nvPr/>
        </p:nvCxnSpPr>
        <p:spPr>
          <a:xfrm>
            <a:off x="3131840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5364088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/>
          <p:cNvGrpSpPr/>
          <p:nvPr/>
        </p:nvGrpSpPr>
        <p:grpSpPr>
          <a:xfrm>
            <a:off x="1114682" y="4078288"/>
            <a:ext cx="6275131" cy="958850"/>
            <a:chOff x="1114682" y="4078288"/>
            <a:chExt cx="6275131" cy="958850"/>
          </a:xfrm>
        </p:grpSpPr>
        <p:sp>
          <p:nvSpPr>
            <p:cNvPr id="45" name="CasellaDiTesto 44"/>
            <p:cNvSpPr txBox="1"/>
            <p:nvPr/>
          </p:nvSpPr>
          <p:spPr>
            <a:xfrm>
              <a:off x="1114682" y="4437112"/>
              <a:ext cx="1853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Possiamo scrivere</a:t>
              </a:r>
              <a:endParaRPr lang="en-US" dirty="0"/>
            </a:p>
          </p:txBody>
        </p:sp>
        <p:graphicFrame>
          <p:nvGraphicFramePr>
            <p:cNvPr id="46" name="Oggetto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0373350"/>
                </p:ext>
              </p:extLst>
            </p:nvPr>
          </p:nvGraphicFramePr>
          <p:xfrm>
            <a:off x="3695700" y="4078288"/>
            <a:ext cx="3694113" cy="958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" name="Equazione" r:id="rId5" imgW="1714320" imgH="444240" progId="Equation.3">
                    <p:embed/>
                  </p:oleObj>
                </mc:Choice>
                <mc:Fallback>
                  <p:oleObj name="Equazione" r:id="rId5" imgW="1714320" imgH="444240" progId="Equation.3">
                    <p:embed/>
                    <p:pic>
                      <p:nvPicPr>
                        <p:cNvPr id="0" name="Oggetto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5700" y="4078288"/>
                          <a:ext cx="3694113" cy="958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" name="CasellaDiTesto 48"/>
          <p:cNvSpPr txBox="1"/>
          <p:nvPr/>
        </p:nvSpPr>
        <p:spPr>
          <a:xfrm>
            <a:off x="2914473" y="370101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x</a:t>
            </a:r>
            <a:r>
              <a:rPr lang="it-IT" baseline="-25000" dirty="0" err="1" smtClean="0"/>
              <a:t>p</a:t>
            </a:r>
            <a:endParaRPr lang="en-US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5146721" y="36791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x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grpSp>
        <p:nvGrpSpPr>
          <p:cNvPr id="17" name="Gruppo 16"/>
          <p:cNvGrpSpPr/>
          <p:nvPr/>
        </p:nvGrpSpPr>
        <p:grpSpPr>
          <a:xfrm>
            <a:off x="898749" y="5116542"/>
            <a:ext cx="7797576" cy="1499974"/>
            <a:chOff x="898749" y="5116542"/>
            <a:chExt cx="7797576" cy="1499974"/>
          </a:xfrm>
        </p:grpSpPr>
        <p:graphicFrame>
          <p:nvGraphicFramePr>
            <p:cNvPr id="47" name="Oggetto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2743013"/>
                </p:ext>
              </p:extLst>
            </p:nvPr>
          </p:nvGraphicFramePr>
          <p:xfrm>
            <a:off x="6096000" y="5157788"/>
            <a:ext cx="2600325" cy="849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5" name="Equazione" r:id="rId7" imgW="1206360" imgH="393480" progId="Equation.3">
                    <p:embed/>
                  </p:oleObj>
                </mc:Choice>
                <mc:Fallback>
                  <p:oleObj name="Equazione" r:id="rId7" imgW="1206360" imgH="393480" progId="Equation.3">
                    <p:embed/>
                    <p:pic>
                      <p:nvPicPr>
                        <p:cNvPr id="0" name="Oggetto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5157788"/>
                          <a:ext cx="2600325" cy="849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ggetto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004744"/>
                </p:ext>
              </p:extLst>
            </p:nvPr>
          </p:nvGraphicFramePr>
          <p:xfrm>
            <a:off x="1069975" y="5229225"/>
            <a:ext cx="2682875" cy="849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" name="Equazione" r:id="rId9" imgW="1244520" imgH="393480" progId="Equation.3">
                    <p:embed/>
                  </p:oleObj>
                </mc:Choice>
                <mc:Fallback>
                  <p:oleObj name="Equazione" r:id="rId9" imgW="1244520" imgH="393480" progId="Equation.3">
                    <p:embed/>
                    <p:pic>
                      <p:nvPicPr>
                        <p:cNvPr id="0" name="Oggetto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9975" y="5229225"/>
                          <a:ext cx="2682875" cy="849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CasellaDiTesto 1"/>
            <p:cNvSpPr txBox="1"/>
            <p:nvPr/>
          </p:nvSpPr>
          <p:spPr>
            <a:xfrm>
              <a:off x="898749" y="6093296"/>
              <a:ext cx="28063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400" i="1" dirty="0" smtClean="0"/>
                <a:t>Relazione tra densità di lacune </a:t>
              </a:r>
            </a:p>
            <a:p>
              <a:pPr algn="ctr"/>
              <a:r>
                <a:rPr lang="it-IT" sz="1400" i="1" dirty="0" smtClean="0"/>
                <a:t>in zona neutra n ed in zona neutra p</a:t>
              </a:r>
              <a:endParaRPr lang="en-US" sz="1400" i="1" dirty="0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5868144" y="6092218"/>
              <a:ext cx="28063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400" i="1" dirty="0" smtClean="0"/>
                <a:t>Relazione tra densità di elettroni</a:t>
              </a:r>
            </a:p>
            <a:p>
              <a:pPr algn="ctr"/>
              <a:r>
                <a:rPr lang="it-IT" sz="1400" i="1" dirty="0" smtClean="0"/>
                <a:t>in zona neutra p ed in zona neutra n</a:t>
              </a:r>
              <a:endParaRPr lang="en-US" sz="1400" i="1" dirty="0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4280031" y="5116542"/>
              <a:ext cx="942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 quindi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625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ttangolo 59"/>
          <p:cNvSpPr/>
          <p:nvPr/>
        </p:nvSpPr>
        <p:spPr>
          <a:xfrm rot="10071912">
            <a:off x="4971571" y="2842236"/>
            <a:ext cx="2091802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ttangolo 50"/>
          <p:cNvSpPr/>
          <p:nvPr/>
        </p:nvSpPr>
        <p:spPr>
          <a:xfrm rot="20769740" flipH="1">
            <a:off x="2041540" y="454203"/>
            <a:ext cx="124358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ttangolo 94"/>
          <p:cNvSpPr/>
          <p:nvPr/>
        </p:nvSpPr>
        <p:spPr>
          <a:xfrm rot="10800000">
            <a:off x="6699886" y="2708919"/>
            <a:ext cx="1284261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ttangolo 93"/>
          <p:cNvSpPr/>
          <p:nvPr/>
        </p:nvSpPr>
        <p:spPr>
          <a:xfrm>
            <a:off x="1371601" y="620688"/>
            <a:ext cx="72983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30"/>
          <p:cNvSpPr/>
          <p:nvPr/>
        </p:nvSpPr>
        <p:spPr>
          <a:xfrm rot="10800000">
            <a:off x="1381524" y="3068959"/>
            <a:ext cx="3982564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ttangolo 31"/>
          <p:cNvSpPr/>
          <p:nvPr/>
        </p:nvSpPr>
        <p:spPr>
          <a:xfrm>
            <a:off x="3131840" y="332656"/>
            <a:ext cx="4854375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igura a mano libera 32"/>
          <p:cNvSpPr/>
          <p:nvPr/>
        </p:nvSpPr>
        <p:spPr>
          <a:xfrm>
            <a:off x="1362075" y="1598468"/>
            <a:ext cx="6631998" cy="183745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32385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9525 w 6631998"/>
              <a:gd name="connsiteY17" fmla="*/ 1130877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75260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31998" h="1837459">
                <a:moveTo>
                  <a:pt x="0" y="0"/>
                </a:moveTo>
                <a:lnTo>
                  <a:pt x="1893743" y="0"/>
                </a:lnTo>
                <a:lnTo>
                  <a:pt x="2534516" y="44162"/>
                </a:lnTo>
                <a:lnTo>
                  <a:pt x="3306041" y="284018"/>
                </a:lnTo>
                <a:lnTo>
                  <a:pt x="3750252" y="365414"/>
                </a:lnTo>
                <a:cubicBezTo>
                  <a:pt x="3902652" y="357332"/>
                  <a:pt x="3727161" y="342900"/>
                  <a:pt x="4207452" y="341168"/>
                </a:cubicBezTo>
                <a:lnTo>
                  <a:pt x="6631998" y="355023"/>
                </a:lnTo>
                <a:lnTo>
                  <a:pt x="6631998" y="1837459"/>
                </a:lnTo>
                <a:lnTo>
                  <a:pt x="3944216" y="1823605"/>
                </a:lnTo>
                <a:lnTo>
                  <a:pt x="3639416" y="1768187"/>
                </a:lnTo>
                <a:lnTo>
                  <a:pt x="3306907" y="1752600"/>
                </a:lnTo>
                <a:cubicBezTo>
                  <a:pt x="3237634" y="1715655"/>
                  <a:pt x="3201122" y="1696172"/>
                  <a:pt x="3089564" y="1660814"/>
                </a:cubicBezTo>
                <a:cubicBezTo>
                  <a:pt x="2978006" y="1625456"/>
                  <a:pt x="2791402" y="1542473"/>
                  <a:pt x="2637559" y="1540452"/>
                </a:cubicBezTo>
                <a:lnTo>
                  <a:pt x="2337089" y="1495425"/>
                </a:lnTo>
                <a:lnTo>
                  <a:pt x="1889414" y="1468582"/>
                </a:lnTo>
                <a:lnTo>
                  <a:pt x="1242580" y="1454727"/>
                </a:lnTo>
                <a:lnTo>
                  <a:pt x="564573" y="1464252"/>
                </a:lnTo>
                <a:lnTo>
                  <a:pt x="19050" y="146425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uppo 33"/>
          <p:cNvGrpSpPr/>
          <p:nvPr/>
        </p:nvGrpSpPr>
        <p:grpSpPr>
          <a:xfrm>
            <a:off x="1367051" y="3059668"/>
            <a:ext cx="6619164" cy="369332"/>
            <a:chOff x="1214651" y="1978925"/>
            <a:chExt cx="6619164" cy="632691"/>
          </a:xfrm>
        </p:grpSpPr>
        <p:sp>
          <p:nvSpPr>
            <p:cNvPr id="35" name="Figura a mano libera 3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Connettore 1 3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>
              <a:stCxn id="3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o 37"/>
          <p:cNvGrpSpPr/>
          <p:nvPr/>
        </p:nvGrpSpPr>
        <p:grpSpPr>
          <a:xfrm>
            <a:off x="1367051" y="2324207"/>
            <a:ext cx="6619164" cy="369332"/>
            <a:chOff x="1214651" y="1978925"/>
            <a:chExt cx="6619164" cy="632691"/>
          </a:xfrm>
        </p:grpSpPr>
        <p:sp>
          <p:nvSpPr>
            <p:cNvPr id="39" name="Figura a mano libera 3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Connettore 1 3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3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onnettore 1 41"/>
          <p:cNvCxnSpPr/>
          <p:nvPr/>
        </p:nvCxnSpPr>
        <p:spPr>
          <a:xfrm>
            <a:off x="5364088" y="2388080"/>
            <a:ext cx="262212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42"/>
          <p:cNvGrpSpPr/>
          <p:nvPr/>
        </p:nvGrpSpPr>
        <p:grpSpPr>
          <a:xfrm>
            <a:off x="1367051" y="1589158"/>
            <a:ext cx="6619164" cy="369332"/>
            <a:chOff x="1214651" y="1978925"/>
            <a:chExt cx="6619164" cy="632691"/>
          </a:xfrm>
        </p:grpSpPr>
        <p:sp>
          <p:nvSpPr>
            <p:cNvPr id="44" name="Figura a mano libera 4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CasellaDiTesto 46"/>
          <p:cNvSpPr txBox="1"/>
          <p:nvPr/>
        </p:nvSpPr>
        <p:spPr>
          <a:xfrm>
            <a:off x="971600" y="1340684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959885" y="284364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V</a:t>
            </a:r>
            <a:endParaRPr lang="en-US" baseline="-25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995663" y="205700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995663" y="2426338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171063" y="1589158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053039" y="364959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</a:t>
            </a:r>
            <a:endParaRPr lang="en-US" dirty="0"/>
          </a:p>
        </p:txBody>
      </p:sp>
      <p:cxnSp>
        <p:nvCxnSpPr>
          <p:cNvPr id="55" name="Connettore 1 54"/>
          <p:cNvCxnSpPr/>
          <p:nvPr/>
        </p:nvCxnSpPr>
        <p:spPr>
          <a:xfrm>
            <a:off x="3131840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5364088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2914473" y="370101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x</a:t>
            </a:r>
            <a:r>
              <a:rPr lang="it-IT" baseline="-25000" dirty="0" err="1" smtClean="0"/>
              <a:t>p</a:t>
            </a:r>
            <a:endParaRPr lang="en-US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5146721" y="36791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x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86" name="Connettore 1 85"/>
          <p:cNvCxnSpPr/>
          <p:nvPr/>
        </p:nvCxnSpPr>
        <p:spPr>
          <a:xfrm>
            <a:off x="1381523" y="2712320"/>
            <a:ext cx="175031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/>
          <p:cNvSpPr txBox="1"/>
          <p:nvPr/>
        </p:nvSpPr>
        <p:spPr>
          <a:xfrm>
            <a:off x="7984148" y="221119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2101430" y="304833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lacune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9" r="80" b="51622"/>
          <a:stretch/>
        </p:blipFill>
        <p:spPr bwMode="auto">
          <a:xfrm>
            <a:off x="5381726" y="332656"/>
            <a:ext cx="2636322" cy="187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CasellaDiTesto 52"/>
          <p:cNvSpPr txBox="1"/>
          <p:nvPr/>
        </p:nvSpPr>
        <p:spPr>
          <a:xfrm>
            <a:off x="6156176" y="1589127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539552" y="4293096"/>
            <a:ext cx="69811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/>
              <a:t>V</a:t>
            </a:r>
            <a:r>
              <a:rPr lang="it-IT" baseline="-25000" dirty="0" err="1" smtClean="0"/>
              <a:t>bi</a:t>
            </a:r>
            <a:r>
              <a:rPr lang="it-IT" dirty="0" smtClean="0"/>
              <a:t>→ </a:t>
            </a:r>
            <a:r>
              <a:rPr lang="it-IT" dirty="0" err="1" smtClean="0"/>
              <a:t>V</a:t>
            </a:r>
            <a:r>
              <a:rPr lang="it-IT" baseline="-25000" dirty="0" err="1" smtClean="0"/>
              <a:t>bi</a:t>
            </a:r>
            <a:r>
              <a:rPr lang="it-IT" baseline="-25000" dirty="0" smtClean="0"/>
              <a:t> </a:t>
            </a:r>
            <a:r>
              <a:rPr lang="it-IT" dirty="0" smtClean="0"/>
              <a:t>–V (lo scalino si riduce di altezza)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W si riduce di estensione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Elettroni e lacune «traboccano» rispettivamente in zona p e in zona 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Qui, diventati minoritari, vengono distrutti dalla ricombinazione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 regime, un flusso continuo di cariche si instaura. C’è una CORRENTE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83568" y="332656"/>
            <a:ext cx="418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 applichiamo una polarizzazione positiva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948347" y="6277962"/>
            <a:ext cx="74091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DIODO IDEALE: NESSUNA RICOMBINAZIONE IN REGIONE DI SVUOTAMENTO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4572000" y="3435927"/>
            <a:ext cx="1013370" cy="30505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ccia a destra 62"/>
          <p:cNvSpPr/>
          <p:nvPr/>
        </p:nvSpPr>
        <p:spPr>
          <a:xfrm rot="10800000">
            <a:off x="2842522" y="1260308"/>
            <a:ext cx="1013370" cy="305057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3255192" y="1929748"/>
            <a:ext cx="1985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>
                <a:solidFill>
                  <a:srgbClr val="00B050"/>
                </a:solidFill>
              </a:rPr>
              <a:t>n</a:t>
            </a:r>
            <a:r>
              <a:rPr lang="it-IT" sz="1400" b="1" i="1" dirty="0" smtClean="0">
                <a:solidFill>
                  <a:srgbClr val="00B050"/>
                </a:solidFill>
              </a:rPr>
              <a:t>essuna ricombinazione</a:t>
            </a:r>
            <a:endParaRPr lang="en-US" sz="1400" b="1" i="1" dirty="0">
              <a:solidFill>
                <a:srgbClr val="00B050"/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3271604" y="2743132"/>
            <a:ext cx="1985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>
                <a:solidFill>
                  <a:srgbClr val="FF0000"/>
                </a:solidFill>
              </a:rPr>
              <a:t>n</a:t>
            </a:r>
            <a:r>
              <a:rPr lang="it-IT" sz="1400" b="1" i="1" dirty="0" smtClean="0">
                <a:solidFill>
                  <a:srgbClr val="FF0000"/>
                </a:solidFill>
              </a:rPr>
              <a:t>essuna ricombinazione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8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63" grpId="0" animBg="1"/>
      <p:bldP spid="12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ttangolo 59"/>
          <p:cNvSpPr/>
          <p:nvPr/>
        </p:nvSpPr>
        <p:spPr>
          <a:xfrm rot="10071912">
            <a:off x="4971571" y="2842236"/>
            <a:ext cx="2091802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ttangolo 50"/>
          <p:cNvSpPr/>
          <p:nvPr/>
        </p:nvSpPr>
        <p:spPr>
          <a:xfrm rot="20769740" flipH="1">
            <a:off x="2041540" y="454203"/>
            <a:ext cx="124358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ttangolo 94"/>
          <p:cNvSpPr/>
          <p:nvPr/>
        </p:nvSpPr>
        <p:spPr>
          <a:xfrm rot="10800000">
            <a:off x="6699886" y="2708919"/>
            <a:ext cx="1284261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ttangolo 93"/>
          <p:cNvSpPr/>
          <p:nvPr/>
        </p:nvSpPr>
        <p:spPr>
          <a:xfrm>
            <a:off x="1371601" y="620688"/>
            <a:ext cx="72983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30"/>
          <p:cNvSpPr/>
          <p:nvPr/>
        </p:nvSpPr>
        <p:spPr>
          <a:xfrm rot="10800000">
            <a:off x="1381524" y="3068959"/>
            <a:ext cx="3982564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ttangolo 31"/>
          <p:cNvSpPr/>
          <p:nvPr/>
        </p:nvSpPr>
        <p:spPr>
          <a:xfrm>
            <a:off x="3131840" y="332656"/>
            <a:ext cx="4854375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igura a mano libera 32"/>
          <p:cNvSpPr/>
          <p:nvPr/>
        </p:nvSpPr>
        <p:spPr>
          <a:xfrm>
            <a:off x="1362075" y="1598468"/>
            <a:ext cx="6631998" cy="183745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32385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9525 w 6631998"/>
              <a:gd name="connsiteY17" fmla="*/ 1130877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75260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31998" h="1837459">
                <a:moveTo>
                  <a:pt x="0" y="0"/>
                </a:moveTo>
                <a:lnTo>
                  <a:pt x="1893743" y="0"/>
                </a:lnTo>
                <a:lnTo>
                  <a:pt x="2534516" y="44162"/>
                </a:lnTo>
                <a:lnTo>
                  <a:pt x="3306041" y="284018"/>
                </a:lnTo>
                <a:lnTo>
                  <a:pt x="3750252" y="365414"/>
                </a:lnTo>
                <a:cubicBezTo>
                  <a:pt x="3902652" y="357332"/>
                  <a:pt x="3727161" y="342900"/>
                  <a:pt x="4207452" y="341168"/>
                </a:cubicBezTo>
                <a:lnTo>
                  <a:pt x="6631998" y="355023"/>
                </a:lnTo>
                <a:lnTo>
                  <a:pt x="6631998" y="1837459"/>
                </a:lnTo>
                <a:lnTo>
                  <a:pt x="3944216" y="1823605"/>
                </a:lnTo>
                <a:lnTo>
                  <a:pt x="3639416" y="1768187"/>
                </a:lnTo>
                <a:lnTo>
                  <a:pt x="3306907" y="1752600"/>
                </a:lnTo>
                <a:cubicBezTo>
                  <a:pt x="3237634" y="1715655"/>
                  <a:pt x="3201122" y="1696172"/>
                  <a:pt x="3089564" y="1660814"/>
                </a:cubicBezTo>
                <a:cubicBezTo>
                  <a:pt x="2978006" y="1625456"/>
                  <a:pt x="2791402" y="1542473"/>
                  <a:pt x="2637559" y="1540452"/>
                </a:cubicBezTo>
                <a:lnTo>
                  <a:pt x="2337089" y="1495425"/>
                </a:lnTo>
                <a:lnTo>
                  <a:pt x="1889414" y="1468582"/>
                </a:lnTo>
                <a:lnTo>
                  <a:pt x="1242580" y="1454727"/>
                </a:lnTo>
                <a:lnTo>
                  <a:pt x="564573" y="1464252"/>
                </a:lnTo>
                <a:lnTo>
                  <a:pt x="19050" y="146425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uppo 33"/>
          <p:cNvGrpSpPr/>
          <p:nvPr/>
        </p:nvGrpSpPr>
        <p:grpSpPr>
          <a:xfrm>
            <a:off x="1367051" y="3059668"/>
            <a:ext cx="6619164" cy="369332"/>
            <a:chOff x="1214651" y="1978925"/>
            <a:chExt cx="6619164" cy="632691"/>
          </a:xfrm>
        </p:grpSpPr>
        <p:sp>
          <p:nvSpPr>
            <p:cNvPr id="35" name="Figura a mano libera 3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Connettore 1 3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>
              <a:stCxn id="3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o 37"/>
          <p:cNvGrpSpPr/>
          <p:nvPr/>
        </p:nvGrpSpPr>
        <p:grpSpPr>
          <a:xfrm>
            <a:off x="1367051" y="2324207"/>
            <a:ext cx="6619164" cy="369332"/>
            <a:chOff x="1214651" y="1978925"/>
            <a:chExt cx="6619164" cy="632691"/>
          </a:xfrm>
        </p:grpSpPr>
        <p:sp>
          <p:nvSpPr>
            <p:cNvPr id="39" name="Figura a mano libera 3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Connettore 1 3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3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onnettore 1 41"/>
          <p:cNvCxnSpPr/>
          <p:nvPr/>
        </p:nvCxnSpPr>
        <p:spPr>
          <a:xfrm>
            <a:off x="5364088" y="2388080"/>
            <a:ext cx="262212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42"/>
          <p:cNvGrpSpPr/>
          <p:nvPr/>
        </p:nvGrpSpPr>
        <p:grpSpPr>
          <a:xfrm>
            <a:off x="1367051" y="1589158"/>
            <a:ext cx="6619164" cy="369332"/>
            <a:chOff x="1214651" y="1978925"/>
            <a:chExt cx="6619164" cy="632691"/>
          </a:xfrm>
        </p:grpSpPr>
        <p:sp>
          <p:nvSpPr>
            <p:cNvPr id="44" name="Figura a mano libera 4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CasellaDiTesto 46"/>
          <p:cNvSpPr txBox="1"/>
          <p:nvPr/>
        </p:nvSpPr>
        <p:spPr>
          <a:xfrm>
            <a:off x="971600" y="1340684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959885" y="284364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V</a:t>
            </a:r>
            <a:endParaRPr lang="en-US" baseline="-25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995663" y="205700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995663" y="2426338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171063" y="1589158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053039" y="364959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</a:t>
            </a:r>
            <a:endParaRPr lang="en-US" dirty="0"/>
          </a:p>
        </p:txBody>
      </p:sp>
      <p:cxnSp>
        <p:nvCxnSpPr>
          <p:cNvPr id="55" name="Connettore 1 54"/>
          <p:cNvCxnSpPr/>
          <p:nvPr/>
        </p:nvCxnSpPr>
        <p:spPr>
          <a:xfrm>
            <a:off x="3131840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5364088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2914473" y="370101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x</a:t>
            </a:r>
            <a:r>
              <a:rPr lang="it-IT" baseline="-25000" dirty="0" err="1" smtClean="0"/>
              <a:t>p</a:t>
            </a:r>
            <a:endParaRPr lang="en-US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5146721" y="36791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x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86" name="Connettore 1 85"/>
          <p:cNvCxnSpPr/>
          <p:nvPr/>
        </p:nvCxnSpPr>
        <p:spPr>
          <a:xfrm>
            <a:off x="1381523" y="2712320"/>
            <a:ext cx="175031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/>
          <p:cNvSpPr txBox="1"/>
          <p:nvPr/>
        </p:nvSpPr>
        <p:spPr>
          <a:xfrm>
            <a:off x="7984148" y="221119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2101430" y="304833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lacune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9" r="80" b="51622"/>
          <a:stretch/>
        </p:blipFill>
        <p:spPr bwMode="auto">
          <a:xfrm>
            <a:off x="5381726" y="332656"/>
            <a:ext cx="2636322" cy="187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CasellaDiTesto 52"/>
          <p:cNvSpPr txBox="1"/>
          <p:nvPr/>
        </p:nvSpPr>
        <p:spPr>
          <a:xfrm>
            <a:off x="6156176" y="1589127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4572000" y="3435927"/>
            <a:ext cx="1013370" cy="30505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ccia a destra 62"/>
          <p:cNvSpPr/>
          <p:nvPr/>
        </p:nvSpPr>
        <p:spPr>
          <a:xfrm rot="10800000">
            <a:off x="2842522" y="1260308"/>
            <a:ext cx="1013370" cy="305057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3255192" y="1929748"/>
            <a:ext cx="1985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>
                <a:solidFill>
                  <a:srgbClr val="00B050"/>
                </a:solidFill>
              </a:rPr>
              <a:t>n</a:t>
            </a:r>
            <a:r>
              <a:rPr lang="it-IT" sz="1400" b="1" i="1" dirty="0" smtClean="0">
                <a:solidFill>
                  <a:srgbClr val="00B050"/>
                </a:solidFill>
              </a:rPr>
              <a:t>essuna ricombinazione</a:t>
            </a:r>
            <a:endParaRPr lang="en-US" sz="1400" b="1" i="1" dirty="0">
              <a:solidFill>
                <a:srgbClr val="00B050"/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3271604" y="2743132"/>
            <a:ext cx="1985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>
                <a:solidFill>
                  <a:srgbClr val="FF0000"/>
                </a:solidFill>
              </a:rPr>
              <a:t>n</a:t>
            </a:r>
            <a:r>
              <a:rPr lang="it-IT" sz="1400" b="1" i="1" dirty="0" smtClean="0">
                <a:solidFill>
                  <a:srgbClr val="FF0000"/>
                </a:solidFill>
              </a:rPr>
              <a:t>essuna ricombinazione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71601" y="205189"/>
            <a:ext cx="6369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Gli elettroni fluiscono verso sinistra senza ricombinarsi fino a x=-</a:t>
            </a:r>
            <a:r>
              <a:rPr lang="it-IT" dirty="0" err="1" smtClean="0"/>
              <a:t>x</a:t>
            </a:r>
            <a:r>
              <a:rPr lang="it-IT" baseline="-25000" dirty="0" err="1" smtClean="0"/>
              <a:t>p</a:t>
            </a:r>
            <a:endParaRPr lang="it-IT" baseline="-25000" dirty="0" smtClean="0"/>
          </a:p>
          <a:p>
            <a:r>
              <a:rPr lang="it-IT" dirty="0" smtClean="0"/>
              <a:t>Le lacune fluiscono </a:t>
            </a:r>
            <a:r>
              <a:rPr lang="it-IT" dirty="0"/>
              <a:t>verso </a:t>
            </a:r>
            <a:r>
              <a:rPr lang="it-IT" dirty="0" smtClean="0"/>
              <a:t>destra </a:t>
            </a:r>
            <a:r>
              <a:rPr lang="it-IT" dirty="0"/>
              <a:t>senza ricombinarsi fino a </a:t>
            </a:r>
            <a:r>
              <a:rPr lang="it-IT" dirty="0" smtClean="0"/>
              <a:t>x=</a:t>
            </a:r>
            <a:r>
              <a:rPr lang="it-IT" dirty="0" err="1" smtClean="0"/>
              <a:t>x</a:t>
            </a:r>
            <a:r>
              <a:rPr lang="it-IT" baseline="-25000" dirty="0" err="1" smtClean="0"/>
              <a:t>n</a:t>
            </a:r>
            <a:endParaRPr lang="en-US" baseline="-25000" dirty="0"/>
          </a:p>
          <a:p>
            <a:endParaRPr lang="en-US" baseline="-25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0228" y="4221088"/>
            <a:ext cx="703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Quanti sono ad arrivare al limite della zona neutra? Dipende dal dislivello</a:t>
            </a:r>
            <a:endParaRPr lang="en-US" dirty="0"/>
          </a:p>
        </p:txBody>
      </p:sp>
      <p:grpSp>
        <p:nvGrpSpPr>
          <p:cNvPr id="4" name="Gruppo 3"/>
          <p:cNvGrpSpPr/>
          <p:nvPr/>
        </p:nvGrpSpPr>
        <p:grpSpPr>
          <a:xfrm>
            <a:off x="558967" y="4644260"/>
            <a:ext cx="7922513" cy="1271136"/>
            <a:chOff x="558967" y="4644260"/>
            <a:chExt cx="7922513" cy="1271136"/>
          </a:xfrm>
        </p:grpSpPr>
        <p:graphicFrame>
          <p:nvGraphicFramePr>
            <p:cNvPr id="3" name="Ogget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3568767"/>
                </p:ext>
              </p:extLst>
            </p:nvPr>
          </p:nvGraphicFramePr>
          <p:xfrm>
            <a:off x="558967" y="4716268"/>
            <a:ext cx="3084925" cy="799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Equazione" r:id="rId4" imgW="1714320" imgH="444240" progId="Equation.3">
                    <p:embed/>
                  </p:oleObj>
                </mc:Choice>
                <mc:Fallback>
                  <p:oleObj name="Equazione" r:id="rId4" imgW="1714320" imgH="4442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58967" y="4716268"/>
                          <a:ext cx="3084925" cy="7997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5042655"/>
                </p:ext>
              </p:extLst>
            </p:nvPr>
          </p:nvGraphicFramePr>
          <p:xfrm>
            <a:off x="4918293" y="4644260"/>
            <a:ext cx="3563187" cy="872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6" name="Equazione" r:id="rId6" imgW="1815840" imgH="444240" progId="Equation.3">
                    <p:embed/>
                  </p:oleObj>
                </mc:Choice>
                <mc:Fallback>
                  <p:oleObj name="Equazione" r:id="rId6" imgW="1815840" imgH="444240" progId="Equation.3">
                    <p:embed/>
                    <p:pic>
                      <p:nvPicPr>
                        <p:cNvPr id="0" name="Oggetto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8293" y="4644260"/>
                          <a:ext cx="3563187" cy="8729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CasellaDiTesto 7"/>
            <p:cNvSpPr txBox="1"/>
            <p:nvPr/>
          </p:nvSpPr>
          <p:spPr>
            <a:xfrm>
              <a:off x="1715023" y="5546064"/>
              <a:ext cx="1072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Equilibrio</a:t>
              </a:r>
              <a:endParaRPr lang="en-US" dirty="0"/>
            </a:p>
          </p:txBody>
        </p:sp>
        <p:sp>
          <p:nvSpPr>
            <p:cNvPr id="61" name="CasellaDiTesto 60"/>
            <p:cNvSpPr txBox="1"/>
            <p:nvPr/>
          </p:nvSpPr>
          <p:spPr>
            <a:xfrm>
              <a:off x="6237109" y="5516324"/>
              <a:ext cx="1535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Non-Equilibrio</a:t>
              </a:r>
              <a:endParaRPr lang="en-US" dirty="0"/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395536" y="5850691"/>
            <a:ext cx="6004769" cy="873125"/>
            <a:chOff x="395536" y="5850691"/>
            <a:chExt cx="6004769" cy="873125"/>
          </a:xfrm>
        </p:grpSpPr>
        <p:sp>
          <p:nvSpPr>
            <p:cNvPr id="9" name="CasellaDiTesto 8"/>
            <p:cNvSpPr txBox="1"/>
            <p:nvPr/>
          </p:nvSpPr>
          <p:spPr>
            <a:xfrm>
              <a:off x="395536" y="6102588"/>
              <a:ext cx="1933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DEBOLE INIEZIONE</a:t>
              </a:r>
              <a:endParaRPr lang="en-US" dirty="0"/>
            </a:p>
          </p:txBody>
        </p:sp>
        <p:graphicFrame>
          <p:nvGraphicFramePr>
            <p:cNvPr id="13" name="Oggetto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2408812"/>
                </p:ext>
              </p:extLst>
            </p:nvPr>
          </p:nvGraphicFramePr>
          <p:xfrm>
            <a:off x="2663330" y="5850691"/>
            <a:ext cx="3736975" cy="873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7" name="Equazione" r:id="rId8" imgW="1904760" imgH="444240" progId="Equation.3">
                    <p:embed/>
                  </p:oleObj>
                </mc:Choice>
                <mc:Fallback>
                  <p:oleObj name="Equazione" r:id="rId8" imgW="1904760" imgH="444240" progId="Equation.3">
                    <p:embed/>
                    <p:pic>
                      <p:nvPicPr>
                        <p:cNvPr id="0" name="Oggetto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3330" y="5850691"/>
                          <a:ext cx="3736975" cy="873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6489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ttangolo 59"/>
          <p:cNvSpPr/>
          <p:nvPr/>
        </p:nvSpPr>
        <p:spPr>
          <a:xfrm rot="10071912">
            <a:off x="4971571" y="2842236"/>
            <a:ext cx="2091802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ttangolo 50"/>
          <p:cNvSpPr/>
          <p:nvPr/>
        </p:nvSpPr>
        <p:spPr>
          <a:xfrm rot="20769740" flipH="1">
            <a:off x="2041540" y="454203"/>
            <a:ext cx="124358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ttangolo 94"/>
          <p:cNvSpPr/>
          <p:nvPr/>
        </p:nvSpPr>
        <p:spPr>
          <a:xfrm rot="10800000">
            <a:off x="6699886" y="2708919"/>
            <a:ext cx="1284261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ttangolo 93"/>
          <p:cNvSpPr/>
          <p:nvPr/>
        </p:nvSpPr>
        <p:spPr>
          <a:xfrm>
            <a:off x="1371601" y="620688"/>
            <a:ext cx="729830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30"/>
          <p:cNvSpPr/>
          <p:nvPr/>
        </p:nvSpPr>
        <p:spPr>
          <a:xfrm rot="10800000">
            <a:off x="1381524" y="3068959"/>
            <a:ext cx="3982564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ttangolo 31"/>
          <p:cNvSpPr/>
          <p:nvPr/>
        </p:nvSpPr>
        <p:spPr>
          <a:xfrm>
            <a:off x="3131840" y="332656"/>
            <a:ext cx="4854375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igura a mano libera 32"/>
          <p:cNvSpPr/>
          <p:nvPr/>
        </p:nvSpPr>
        <p:spPr>
          <a:xfrm>
            <a:off x="1362075" y="1598468"/>
            <a:ext cx="6631998" cy="183745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22473"/>
              <a:gd name="connsiteY0" fmla="*/ 0 h 2161309"/>
              <a:gd name="connsiteX1" fmla="*/ 1884218 w 6622473"/>
              <a:gd name="connsiteY1" fmla="*/ 323850 h 2161309"/>
              <a:gd name="connsiteX2" fmla="*/ 2524991 w 6622473"/>
              <a:gd name="connsiteY2" fmla="*/ 368012 h 2161309"/>
              <a:gd name="connsiteX3" fmla="*/ 3296516 w 6622473"/>
              <a:gd name="connsiteY3" fmla="*/ 607868 h 2161309"/>
              <a:gd name="connsiteX4" fmla="*/ 3740727 w 6622473"/>
              <a:gd name="connsiteY4" fmla="*/ 6892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9525 w 6631998"/>
              <a:gd name="connsiteY17" fmla="*/ 1130877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35998 w 6631998"/>
              <a:gd name="connsiteY16" fmla="*/ 1130877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13087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79889 w 6631998"/>
              <a:gd name="connsiteY14" fmla="*/ 114473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200150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28034 w 6631998"/>
              <a:gd name="connsiteY12" fmla="*/ 1283277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99089 w 6631998"/>
              <a:gd name="connsiteY11" fmla="*/ 15465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65735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  <a:gd name="connsiteX0" fmla="*/ 0 w 6631998"/>
              <a:gd name="connsiteY0" fmla="*/ 0 h 1837459"/>
              <a:gd name="connsiteX1" fmla="*/ 1893743 w 6631998"/>
              <a:gd name="connsiteY1" fmla="*/ 0 h 1837459"/>
              <a:gd name="connsiteX2" fmla="*/ 2534516 w 6631998"/>
              <a:gd name="connsiteY2" fmla="*/ 44162 h 1837459"/>
              <a:gd name="connsiteX3" fmla="*/ 3306041 w 6631998"/>
              <a:gd name="connsiteY3" fmla="*/ 284018 h 1837459"/>
              <a:gd name="connsiteX4" fmla="*/ 3750252 w 6631998"/>
              <a:gd name="connsiteY4" fmla="*/ 365414 h 1837459"/>
              <a:gd name="connsiteX5" fmla="*/ 4207452 w 6631998"/>
              <a:gd name="connsiteY5" fmla="*/ 341168 h 1837459"/>
              <a:gd name="connsiteX6" fmla="*/ 6631998 w 6631998"/>
              <a:gd name="connsiteY6" fmla="*/ 355023 h 1837459"/>
              <a:gd name="connsiteX7" fmla="*/ 6631998 w 6631998"/>
              <a:gd name="connsiteY7" fmla="*/ 1837459 h 1837459"/>
              <a:gd name="connsiteX8" fmla="*/ 3944216 w 6631998"/>
              <a:gd name="connsiteY8" fmla="*/ 1823605 h 1837459"/>
              <a:gd name="connsiteX9" fmla="*/ 3639416 w 6631998"/>
              <a:gd name="connsiteY9" fmla="*/ 1768187 h 1837459"/>
              <a:gd name="connsiteX10" fmla="*/ 3306907 w 6631998"/>
              <a:gd name="connsiteY10" fmla="*/ 1752600 h 1837459"/>
              <a:gd name="connsiteX11" fmla="*/ 3089564 w 6631998"/>
              <a:gd name="connsiteY11" fmla="*/ 1660814 h 1837459"/>
              <a:gd name="connsiteX12" fmla="*/ 2637559 w 6631998"/>
              <a:gd name="connsiteY12" fmla="*/ 1540452 h 1837459"/>
              <a:gd name="connsiteX13" fmla="*/ 2337089 w 6631998"/>
              <a:gd name="connsiteY13" fmla="*/ 1495425 h 1837459"/>
              <a:gd name="connsiteX14" fmla="*/ 1889414 w 6631998"/>
              <a:gd name="connsiteY14" fmla="*/ 1468582 h 1837459"/>
              <a:gd name="connsiteX15" fmla="*/ 1242580 w 6631998"/>
              <a:gd name="connsiteY15" fmla="*/ 1454727 h 1837459"/>
              <a:gd name="connsiteX16" fmla="*/ 564573 w 6631998"/>
              <a:gd name="connsiteY16" fmla="*/ 1464252 h 1837459"/>
              <a:gd name="connsiteX17" fmla="*/ 19050 w 6631998"/>
              <a:gd name="connsiteY17" fmla="*/ 1464252 h 1837459"/>
              <a:gd name="connsiteX18" fmla="*/ 0 w 6631998"/>
              <a:gd name="connsiteY18" fmla="*/ 0 h 183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31998" h="1837459">
                <a:moveTo>
                  <a:pt x="0" y="0"/>
                </a:moveTo>
                <a:lnTo>
                  <a:pt x="1893743" y="0"/>
                </a:lnTo>
                <a:lnTo>
                  <a:pt x="2534516" y="44162"/>
                </a:lnTo>
                <a:lnTo>
                  <a:pt x="3306041" y="284018"/>
                </a:lnTo>
                <a:lnTo>
                  <a:pt x="3750252" y="365414"/>
                </a:lnTo>
                <a:cubicBezTo>
                  <a:pt x="3902652" y="357332"/>
                  <a:pt x="3727161" y="342900"/>
                  <a:pt x="4207452" y="341168"/>
                </a:cubicBezTo>
                <a:lnTo>
                  <a:pt x="6631998" y="355023"/>
                </a:lnTo>
                <a:lnTo>
                  <a:pt x="6631998" y="1837459"/>
                </a:lnTo>
                <a:lnTo>
                  <a:pt x="3944216" y="1823605"/>
                </a:lnTo>
                <a:lnTo>
                  <a:pt x="3639416" y="1768187"/>
                </a:lnTo>
                <a:lnTo>
                  <a:pt x="3306907" y="1752600"/>
                </a:lnTo>
                <a:cubicBezTo>
                  <a:pt x="3237634" y="1715655"/>
                  <a:pt x="3201122" y="1696172"/>
                  <a:pt x="3089564" y="1660814"/>
                </a:cubicBezTo>
                <a:cubicBezTo>
                  <a:pt x="2978006" y="1625456"/>
                  <a:pt x="2791402" y="1542473"/>
                  <a:pt x="2637559" y="1540452"/>
                </a:cubicBezTo>
                <a:lnTo>
                  <a:pt x="2337089" y="1495425"/>
                </a:lnTo>
                <a:lnTo>
                  <a:pt x="1889414" y="1468582"/>
                </a:lnTo>
                <a:lnTo>
                  <a:pt x="1242580" y="1454727"/>
                </a:lnTo>
                <a:lnTo>
                  <a:pt x="564573" y="1464252"/>
                </a:lnTo>
                <a:lnTo>
                  <a:pt x="19050" y="146425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uppo 33"/>
          <p:cNvGrpSpPr/>
          <p:nvPr/>
        </p:nvGrpSpPr>
        <p:grpSpPr>
          <a:xfrm>
            <a:off x="1367051" y="3059668"/>
            <a:ext cx="6619164" cy="369332"/>
            <a:chOff x="1214651" y="1978925"/>
            <a:chExt cx="6619164" cy="632691"/>
          </a:xfrm>
        </p:grpSpPr>
        <p:sp>
          <p:nvSpPr>
            <p:cNvPr id="35" name="Figura a mano libera 3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Connettore 1 3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>
              <a:stCxn id="3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o 37"/>
          <p:cNvGrpSpPr/>
          <p:nvPr/>
        </p:nvGrpSpPr>
        <p:grpSpPr>
          <a:xfrm>
            <a:off x="1367051" y="2324207"/>
            <a:ext cx="6619164" cy="369332"/>
            <a:chOff x="1214651" y="1978925"/>
            <a:chExt cx="6619164" cy="632691"/>
          </a:xfrm>
        </p:grpSpPr>
        <p:sp>
          <p:nvSpPr>
            <p:cNvPr id="39" name="Figura a mano libera 3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Connettore 1 3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3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onnettore 1 41"/>
          <p:cNvCxnSpPr/>
          <p:nvPr/>
        </p:nvCxnSpPr>
        <p:spPr>
          <a:xfrm>
            <a:off x="5364088" y="2388080"/>
            <a:ext cx="262212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42"/>
          <p:cNvGrpSpPr/>
          <p:nvPr/>
        </p:nvGrpSpPr>
        <p:grpSpPr>
          <a:xfrm>
            <a:off x="1367051" y="1589158"/>
            <a:ext cx="6619164" cy="369332"/>
            <a:chOff x="1214651" y="1978925"/>
            <a:chExt cx="6619164" cy="632691"/>
          </a:xfrm>
        </p:grpSpPr>
        <p:sp>
          <p:nvSpPr>
            <p:cNvPr id="44" name="Figura a mano libera 4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CasellaDiTesto 46"/>
          <p:cNvSpPr txBox="1"/>
          <p:nvPr/>
        </p:nvSpPr>
        <p:spPr>
          <a:xfrm>
            <a:off x="971600" y="1340684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959885" y="284364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V</a:t>
            </a:r>
            <a:endParaRPr lang="en-US" baseline="-25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995663" y="205700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995663" y="2426338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171063" y="1589158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053039" y="364959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</a:t>
            </a:r>
            <a:endParaRPr lang="en-US" dirty="0"/>
          </a:p>
        </p:txBody>
      </p:sp>
      <p:cxnSp>
        <p:nvCxnSpPr>
          <p:cNvPr id="55" name="Connettore 1 54"/>
          <p:cNvCxnSpPr/>
          <p:nvPr/>
        </p:nvCxnSpPr>
        <p:spPr>
          <a:xfrm>
            <a:off x="3131840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5364088" y="1242168"/>
            <a:ext cx="0" cy="25468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2914473" y="370101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x</a:t>
            </a:r>
            <a:r>
              <a:rPr lang="it-IT" baseline="-25000" dirty="0" err="1" smtClean="0"/>
              <a:t>p</a:t>
            </a:r>
            <a:endParaRPr lang="en-US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5146721" y="36791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x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86" name="Connettore 1 85"/>
          <p:cNvCxnSpPr/>
          <p:nvPr/>
        </p:nvCxnSpPr>
        <p:spPr>
          <a:xfrm>
            <a:off x="1381523" y="2712320"/>
            <a:ext cx="1750317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/>
          <p:cNvSpPr txBox="1"/>
          <p:nvPr/>
        </p:nvSpPr>
        <p:spPr>
          <a:xfrm>
            <a:off x="7984148" y="221119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r>
              <a:rPr lang="it-IT" dirty="0" smtClean="0"/>
              <a:t>?</a:t>
            </a:r>
            <a:endParaRPr lang="en-US" baseline="-25000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2101430" y="304833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lacune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9" r="80" b="51622"/>
          <a:stretch/>
        </p:blipFill>
        <p:spPr bwMode="auto">
          <a:xfrm>
            <a:off x="5381726" y="332656"/>
            <a:ext cx="2636322" cy="187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CasellaDiTesto 52"/>
          <p:cNvSpPr txBox="1"/>
          <p:nvPr/>
        </p:nvSpPr>
        <p:spPr>
          <a:xfrm>
            <a:off x="6156176" y="1589127"/>
            <a:ext cx="100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elettroni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4572000" y="3435927"/>
            <a:ext cx="1013370" cy="30505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ccia a destra 62"/>
          <p:cNvSpPr/>
          <p:nvPr/>
        </p:nvSpPr>
        <p:spPr>
          <a:xfrm rot="10800000">
            <a:off x="2842522" y="1260308"/>
            <a:ext cx="1013370" cy="305057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3255192" y="1929748"/>
            <a:ext cx="1985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>
                <a:solidFill>
                  <a:srgbClr val="00B050"/>
                </a:solidFill>
              </a:rPr>
              <a:t>n</a:t>
            </a:r>
            <a:r>
              <a:rPr lang="it-IT" sz="1400" b="1" i="1" dirty="0" smtClean="0">
                <a:solidFill>
                  <a:srgbClr val="00B050"/>
                </a:solidFill>
              </a:rPr>
              <a:t>essuna ricombinazione</a:t>
            </a:r>
            <a:endParaRPr lang="en-US" sz="1400" b="1" i="1" dirty="0">
              <a:solidFill>
                <a:srgbClr val="00B050"/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3271604" y="2743132"/>
            <a:ext cx="1985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>
                <a:solidFill>
                  <a:srgbClr val="FF0000"/>
                </a:solidFill>
              </a:rPr>
              <a:t>n</a:t>
            </a:r>
            <a:r>
              <a:rPr lang="it-IT" sz="1400" b="1" i="1" dirty="0" smtClean="0">
                <a:solidFill>
                  <a:srgbClr val="FF0000"/>
                </a:solidFill>
              </a:rPr>
              <a:t>essuna ricombinazione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560149"/>
              </p:ext>
            </p:extLst>
          </p:nvPr>
        </p:nvGraphicFramePr>
        <p:xfrm>
          <a:off x="4287688" y="80759"/>
          <a:ext cx="37369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zione" r:id="rId4" imgW="1904760" imgH="444240" progId="Equation.3">
                  <p:embed/>
                </p:oleObj>
              </mc:Choice>
              <mc:Fallback>
                <p:oleObj name="Equazione" r:id="rId4" imgW="1904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688" y="80759"/>
                        <a:ext cx="37369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/>
          <p:nvPr/>
        </p:nvGrpSpPr>
        <p:grpSpPr>
          <a:xfrm>
            <a:off x="14834" y="4335463"/>
            <a:ext cx="8654870" cy="804862"/>
            <a:chOff x="14834" y="4335463"/>
            <a:chExt cx="8654870" cy="804862"/>
          </a:xfrm>
        </p:grpSpPr>
        <p:sp>
          <p:nvSpPr>
            <p:cNvPr id="4" name="CasellaDiTesto 3"/>
            <p:cNvSpPr txBox="1"/>
            <p:nvPr/>
          </p:nvSpPr>
          <p:spPr>
            <a:xfrm>
              <a:off x="14834" y="4553307"/>
              <a:ext cx="8654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Quindi in x=</a:t>
              </a:r>
              <a:r>
                <a:rPr lang="it-IT" dirty="0" err="1" smtClean="0"/>
                <a:t>x</a:t>
              </a:r>
              <a:r>
                <a:rPr lang="it-IT" baseline="-25000" dirty="0" err="1" smtClean="0"/>
                <a:t>n</a:t>
              </a:r>
              <a:r>
                <a:rPr lang="it-IT" dirty="0" smtClean="0"/>
                <a:t> si affacciano                                                                                                     lacune</a:t>
              </a:r>
              <a:endParaRPr lang="en-US" dirty="0"/>
            </a:p>
          </p:txBody>
        </p:sp>
        <p:graphicFrame>
          <p:nvGraphicFramePr>
            <p:cNvPr id="5" name="Ogget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1864531"/>
                </p:ext>
              </p:extLst>
            </p:nvPr>
          </p:nvGraphicFramePr>
          <p:xfrm>
            <a:off x="2603500" y="4335463"/>
            <a:ext cx="5264150" cy="804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2" name="Equazione" r:id="rId6" imgW="2743200" imgH="419040" progId="Equation.3">
                    <p:embed/>
                  </p:oleObj>
                </mc:Choice>
                <mc:Fallback>
                  <p:oleObj name="Equazione" r:id="rId6" imgW="2743200" imgH="419040" progId="Equation.3">
                    <p:embed/>
                    <p:pic>
                      <p:nvPicPr>
                        <p:cNvPr id="0" name="Oggetto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3500" y="4335463"/>
                          <a:ext cx="5264150" cy="804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uppo 5"/>
          <p:cNvGrpSpPr/>
          <p:nvPr/>
        </p:nvGrpSpPr>
        <p:grpSpPr>
          <a:xfrm>
            <a:off x="14834" y="5259705"/>
            <a:ext cx="8915646" cy="805950"/>
            <a:chOff x="14834" y="5259705"/>
            <a:chExt cx="8915646" cy="805950"/>
          </a:xfrm>
        </p:grpSpPr>
        <p:sp>
          <p:nvSpPr>
            <p:cNvPr id="59" name="CasellaDiTesto 58"/>
            <p:cNvSpPr txBox="1"/>
            <p:nvPr/>
          </p:nvSpPr>
          <p:spPr>
            <a:xfrm>
              <a:off x="14834" y="5478014"/>
              <a:ext cx="8915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Mentre in x=-</a:t>
              </a:r>
              <a:r>
                <a:rPr lang="it-IT" dirty="0" err="1" smtClean="0"/>
                <a:t>x</a:t>
              </a:r>
              <a:r>
                <a:rPr lang="it-IT" baseline="-25000" dirty="0" err="1"/>
                <a:t>p</a:t>
              </a:r>
              <a:r>
                <a:rPr lang="it-IT" dirty="0" smtClean="0"/>
                <a:t> si affacciano                                                                                                     elettroni</a:t>
              </a:r>
              <a:endParaRPr lang="en-US" dirty="0"/>
            </a:p>
          </p:txBody>
        </p:sp>
        <p:graphicFrame>
          <p:nvGraphicFramePr>
            <p:cNvPr id="62" name="Oggetto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0042875"/>
                </p:ext>
              </p:extLst>
            </p:nvPr>
          </p:nvGraphicFramePr>
          <p:xfrm>
            <a:off x="2810913" y="5259705"/>
            <a:ext cx="5141625" cy="805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" name="Equazione" r:id="rId8" imgW="2679480" imgH="419040" progId="Equation.3">
                    <p:embed/>
                  </p:oleObj>
                </mc:Choice>
                <mc:Fallback>
                  <p:oleObj name="Equazione" r:id="rId8" imgW="26794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0913" y="5259705"/>
                          <a:ext cx="5141625" cy="805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CasellaDiTesto 1"/>
          <p:cNvSpPr txBox="1"/>
          <p:nvPr/>
        </p:nvSpPr>
        <p:spPr>
          <a:xfrm>
            <a:off x="395536" y="332656"/>
            <a:ext cx="321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Riportiamoci il dato precedente: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4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22" name="Picture 7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8"/>
          <a:stretch/>
        </p:blipFill>
        <p:spPr bwMode="auto">
          <a:xfrm>
            <a:off x="2866534" y="4817397"/>
            <a:ext cx="3144054" cy="1498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ttangolo 18"/>
          <p:cNvSpPr/>
          <p:nvPr/>
        </p:nvSpPr>
        <p:spPr>
          <a:xfrm>
            <a:off x="0" y="3068960"/>
            <a:ext cx="9144000" cy="17484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11126" y="217844"/>
            <a:ext cx="8654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Quindi in x=</a:t>
            </a:r>
            <a:r>
              <a:rPr lang="it-IT" dirty="0" err="1" smtClean="0"/>
              <a:t>x</a:t>
            </a:r>
            <a:r>
              <a:rPr lang="it-IT" baseline="-25000" dirty="0" err="1" smtClean="0"/>
              <a:t>n</a:t>
            </a:r>
            <a:r>
              <a:rPr lang="it-IT" dirty="0" smtClean="0"/>
              <a:t> si affacciano                                                                                                     lacune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213042"/>
              </p:ext>
            </p:extLst>
          </p:nvPr>
        </p:nvGraphicFramePr>
        <p:xfrm>
          <a:off x="2699792" y="0"/>
          <a:ext cx="52641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Equazione" r:id="rId4" imgW="2743200" imgH="419040" progId="Equation.3">
                  <p:embed/>
                </p:oleObj>
              </mc:Choice>
              <mc:Fallback>
                <p:oleObj name="Equazione" r:id="rId4" imgW="2743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0"/>
                        <a:ext cx="526415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1126" y="1142551"/>
            <a:ext cx="891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Mentre in x=-</a:t>
            </a:r>
            <a:r>
              <a:rPr lang="it-IT" dirty="0" err="1" smtClean="0"/>
              <a:t>x</a:t>
            </a:r>
            <a:r>
              <a:rPr lang="it-IT" baseline="-25000" dirty="0" err="1"/>
              <a:t>p</a:t>
            </a:r>
            <a:r>
              <a:rPr lang="it-IT" dirty="0" smtClean="0"/>
              <a:t> si affacciano                                                                                                     elettroni</a:t>
            </a:r>
            <a:endParaRPr lang="en-US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556460"/>
              </p:ext>
            </p:extLst>
          </p:nvPr>
        </p:nvGraphicFramePr>
        <p:xfrm>
          <a:off x="2907205" y="924242"/>
          <a:ext cx="5141625" cy="80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zione" r:id="rId6" imgW="2679480" imgH="419040" progId="Equation.3">
                  <p:embed/>
                </p:oleObj>
              </mc:Choice>
              <mc:Fallback>
                <p:oleObj name="Equazione" r:id="rId6" imgW="267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7205" y="924242"/>
                        <a:ext cx="5141625" cy="80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uppo 14"/>
          <p:cNvGrpSpPr/>
          <p:nvPr/>
        </p:nvGrpSpPr>
        <p:grpSpPr>
          <a:xfrm>
            <a:off x="1839318" y="1742442"/>
            <a:ext cx="6045050" cy="1173603"/>
            <a:chOff x="1839318" y="1742442"/>
            <a:chExt cx="6045050" cy="1173603"/>
          </a:xfrm>
        </p:grpSpPr>
        <p:graphicFrame>
          <p:nvGraphicFramePr>
            <p:cNvPr id="4" name="Oggetto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7613242"/>
                </p:ext>
              </p:extLst>
            </p:nvPr>
          </p:nvGraphicFramePr>
          <p:xfrm>
            <a:off x="2051720" y="2102482"/>
            <a:ext cx="2504020" cy="792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5" name="Equazione" r:id="rId8" imgW="1244520" imgH="393480" progId="Equation.3">
                    <p:embed/>
                  </p:oleObj>
                </mc:Choice>
                <mc:Fallback>
                  <p:oleObj name="Equazione" r:id="rId8" imgW="124452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051720" y="2102482"/>
                          <a:ext cx="2504020" cy="792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CasellaDiTesto 8"/>
            <p:cNvSpPr txBox="1"/>
            <p:nvPr/>
          </p:nvSpPr>
          <p:spPr>
            <a:xfrm>
              <a:off x="1839318" y="1742442"/>
              <a:ext cx="4589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Ricordiamoci ora  quanto trovato all’equilibrio:</a:t>
              </a:r>
              <a:endParaRPr lang="en-US" dirty="0"/>
            </a:p>
          </p:txBody>
        </p:sp>
        <p:graphicFrame>
          <p:nvGraphicFramePr>
            <p:cNvPr id="10" name="Oggetto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0034630"/>
                </p:ext>
              </p:extLst>
            </p:nvPr>
          </p:nvGraphicFramePr>
          <p:xfrm>
            <a:off x="5292080" y="2070140"/>
            <a:ext cx="2592288" cy="8459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6" name="Equazione" r:id="rId10" imgW="1206360" imgH="393480" progId="Equation.3">
                    <p:embed/>
                  </p:oleObj>
                </mc:Choice>
                <mc:Fallback>
                  <p:oleObj name="Equazione" r:id="rId10" imgW="12063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92080" y="2070140"/>
                          <a:ext cx="2592288" cy="84590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CasellaDiTesto 10"/>
          <p:cNvSpPr txBox="1"/>
          <p:nvPr/>
        </p:nvSpPr>
        <p:spPr>
          <a:xfrm>
            <a:off x="6218391" y="4817397"/>
            <a:ext cx="2766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Mentre in x=</a:t>
            </a:r>
            <a:r>
              <a:rPr lang="it-IT" dirty="0" err="1" smtClean="0"/>
              <a:t>x</a:t>
            </a:r>
            <a:r>
              <a:rPr lang="it-IT" baseline="-25000" dirty="0" err="1" smtClean="0"/>
              <a:t>n</a:t>
            </a:r>
            <a:r>
              <a:rPr lang="it-IT" dirty="0" smtClean="0"/>
              <a:t> si affacciano</a:t>
            </a:r>
          </a:p>
          <a:p>
            <a:r>
              <a:rPr lang="it-IT" dirty="0" smtClean="0"/>
              <a:t>                                               </a:t>
            </a:r>
          </a:p>
          <a:p>
            <a:endParaRPr lang="it-IT" dirty="0"/>
          </a:p>
          <a:p>
            <a:r>
              <a:rPr lang="it-IT" dirty="0" smtClean="0"/>
              <a:t> lacune</a:t>
            </a:r>
            <a:endParaRPr lang="en-US" dirty="0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5394"/>
              </p:ext>
            </p:extLst>
          </p:nvPr>
        </p:nvGraphicFramePr>
        <p:xfrm>
          <a:off x="6371493" y="5039736"/>
          <a:ext cx="23145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zione" r:id="rId12" imgW="1206360" imgH="393480" progId="Equation.3">
                  <p:embed/>
                </p:oleObj>
              </mc:Choice>
              <mc:Fallback>
                <p:oleObj name="Equazione" r:id="rId12" imgW="1206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1493" y="5039736"/>
                        <a:ext cx="23145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111126" y="4817397"/>
            <a:ext cx="27622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Quindi in x=-</a:t>
            </a:r>
            <a:r>
              <a:rPr lang="it-IT" dirty="0" err="1" smtClean="0"/>
              <a:t>x</a:t>
            </a:r>
            <a:r>
              <a:rPr lang="it-IT" baseline="-25000" dirty="0" err="1"/>
              <a:t>p</a:t>
            </a:r>
            <a:r>
              <a:rPr lang="it-IT" dirty="0" smtClean="0"/>
              <a:t> si affacciano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elettroni</a:t>
            </a:r>
            <a:endParaRPr lang="en-US" dirty="0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149559"/>
              </p:ext>
            </p:extLst>
          </p:nvPr>
        </p:nvGraphicFramePr>
        <p:xfrm>
          <a:off x="425781" y="5177442"/>
          <a:ext cx="2487613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Equazione" r:id="rId14" imgW="1295280" imgH="393480" progId="Equation.3">
                  <p:embed/>
                </p:oleObj>
              </mc:Choice>
              <mc:Fallback>
                <p:oleObj name="Equazione" r:id="rId14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81" y="5177442"/>
                        <a:ext cx="2487613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592" y="3459810"/>
            <a:ext cx="3079420" cy="135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6530721" y="3429000"/>
            <a:ext cx="2613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Ma ce la ricordiamo questa cosa?</a:t>
            </a:r>
          </a:p>
          <a:p>
            <a:r>
              <a:rPr lang="it-IT" sz="1400" b="1" i="1" dirty="0" smtClean="0"/>
              <a:t>Iniezione laterale a regime</a:t>
            </a:r>
            <a:endParaRPr lang="en-US" sz="1400" b="1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47130" y="3428999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Quello che era 0 ora è </a:t>
            </a:r>
            <a:r>
              <a:rPr lang="it-IT" sz="1400" dirty="0" err="1" smtClean="0"/>
              <a:t>x</a:t>
            </a:r>
            <a:r>
              <a:rPr lang="it-IT" sz="1400" baseline="-25000" dirty="0" err="1" smtClean="0"/>
              <a:t>n</a:t>
            </a:r>
            <a:endParaRPr lang="it-IT" sz="1400" baseline="-25000" dirty="0" smtClean="0"/>
          </a:p>
          <a:p>
            <a:r>
              <a:rPr lang="it-IT" sz="1400" dirty="0" smtClean="0"/>
              <a:t>Quello che era </a:t>
            </a:r>
            <a:r>
              <a:rPr lang="it-IT" sz="1400" dirty="0" err="1" smtClean="0"/>
              <a:t>p</a:t>
            </a:r>
            <a:r>
              <a:rPr lang="it-IT" sz="1400" baseline="-25000" dirty="0" err="1" smtClean="0"/>
              <a:t>n</a:t>
            </a:r>
            <a:r>
              <a:rPr lang="it-IT" sz="1400" dirty="0" smtClean="0"/>
              <a:t>(0) ora è </a:t>
            </a:r>
            <a:r>
              <a:rPr lang="it-IT" sz="1400" dirty="0" err="1" smtClean="0"/>
              <a:t>p</a:t>
            </a:r>
            <a:r>
              <a:rPr lang="it-IT" sz="1400" baseline="-25000" dirty="0" err="1" smtClean="0"/>
              <a:t>n</a:t>
            </a:r>
            <a:r>
              <a:rPr lang="it-IT" sz="1400" dirty="0" smtClean="0"/>
              <a:t>(</a:t>
            </a:r>
            <a:r>
              <a:rPr lang="it-IT" sz="1400" dirty="0" err="1" smtClean="0"/>
              <a:t>x</a:t>
            </a:r>
            <a:r>
              <a:rPr lang="it-IT" sz="1400" baseline="-25000" dirty="0" err="1" smtClean="0"/>
              <a:t>n</a:t>
            </a:r>
            <a:r>
              <a:rPr lang="it-IT" sz="1400" dirty="0" smtClean="0"/>
              <a:t>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69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/>
      <p:bldP spid="13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885359"/>
              </p:ext>
            </p:extLst>
          </p:nvPr>
        </p:nvGraphicFramePr>
        <p:xfrm>
          <a:off x="22740" y="82375"/>
          <a:ext cx="5395913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9" name="Equazione" r:id="rId3" imgW="2438280" imgH="444240" progId="Equation.3">
                  <p:embed/>
                </p:oleObj>
              </mc:Choice>
              <mc:Fallback>
                <p:oleObj name="Equazione" r:id="rId3" imgW="2438280" imgH="44424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0" y="82375"/>
                        <a:ext cx="5395913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957621"/>
              </p:ext>
            </p:extLst>
          </p:nvPr>
        </p:nvGraphicFramePr>
        <p:xfrm>
          <a:off x="178315" y="1209500"/>
          <a:ext cx="5199063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Equazione" r:id="rId5" imgW="2349360" imgH="444240" progId="Equation.3">
                  <p:embed/>
                </p:oleObj>
              </mc:Choice>
              <mc:Fallback>
                <p:oleObj name="Equazione" r:id="rId5" imgW="2349360" imgH="4442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15" y="1209500"/>
                        <a:ext cx="5199063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/>
          <p:nvPr/>
        </p:nvGrpSpPr>
        <p:grpSpPr>
          <a:xfrm>
            <a:off x="251520" y="2204864"/>
            <a:ext cx="6120680" cy="2361619"/>
            <a:chOff x="251520" y="2204864"/>
            <a:chExt cx="6120680" cy="2361619"/>
          </a:xfrm>
        </p:grpSpPr>
        <p:sp>
          <p:nvSpPr>
            <p:cNvPr id="6" name="CasellaDiTesto 5"/>
            <p:cNvSpPr txBox="1"/>
            <p:nvPr/>
          </p:nvSpPr>
          <p:spPr>
            <a:xfrm>
              <a:off x="251520" y="2204864"/>
              <a:ext cx="35256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Ci sono quindi correnti di diffusione</a:t>
              </a:r>
              <a:endParaRPr lang="en-US" dirty="0"/>
            </a:p>
          </p:txBody>
        </p:sp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767256"/>
                </p:ext>
              </p:extLst>
            </p:nvPr>
          </p:nvGraphicFramePr>
          <p:xfrm>
            <a:off x="1187624" y="2691915"/>
            <a:ext cx="5184576" cy="944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1" name="Equazione" r:id="rId7" imgW="2438280" imgH="444240" progId="Equation.3">
                    <p:embed/>
                  </p:oleObj>
                </mc:Choice>
                <mc:Fallback>
                  <p:oleObj name="Equazione" r:id="rId7" imgW="2438280" imgH="444240" progId="Equation.3">
                    <p:embed/>
                    <p:pic>
                      <p:nvPicPr>
                        <p:cNvPr id="0" name="Oggetto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624" y="2691915"/>
                          <a:ext cx="5184576" cy="944318"/>
                        </a:xfrm>
                        <a:prstGeom prst="rect">
                          <a:avLst/>
                        </a:prstGeom>
                        <a:solidFill>
                          <a:srgbClr val="FDEADA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ggetto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2436322"/>
                </p:ext>
              </p:extLst>
            </p:nvPr>
          </p:nvGraphicFramePr>
          <p:xfrm>
            <a:off x="1220881" y="3645024"/>
            <a:ext cx="5112568" cy="921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2" name="Equazione" r:id="rId9" imgW="2323800" imgH="419040" progId="Equation.3">
                    <p:embed/>
                  </p:oleObj>
                </mc:Choice>
                <mc:Fallback>
                  <p:oleObj name="Equazione" r:id="rId9" imgW="2323800" imgH="419040" progId="Equation.3">
                    <p:embed/>
                    <p:pic>
                      <p:nvPicPr>
                        <p:cNvPr id="0" name="Oggetto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0881" y="3645024"/>
                          <a:ext cx="5112568" cy="921459"/>
                        </a:xfrm>
                        <a:prstGeom prst="rect">
                          <a:avLst/>
                        </a:prstGeom>
                        <a:solidFill>
                          <a:srgbClr val="FDEADA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uppo 12"/>
          <p:cNvGrpSpPr/>
          <p:nvPr/>
        </p:nvGrpSpPr>
        <p:grpSpPr>
          <a:xfrm>
            <a:off x="107504" y="4648878"/>
            <a:ext cx="6444184" cy="2209122"/>
            <a:chOff x="107504" y="4648878"/>
            <a:chExt cx="6444184" cy="2209122"/>
          </a:xfrm>
        </p:grpSpPr>
        <p:sp>
          <p:nvSpPr>
            <p:cNvPr id="9" name="CasellaDiTesto 8"/>
            <p:cNvSpPr txBox="1"/>
            <p:nvPr/>
          </p:nvSpPr>
          <p:spPr>
            <a:xfrm>
              <a:off x="370188" y="4648878"/>
              <a:ext cx="6181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Sui bordi della regione di svuotamento, valgono rispettivamente</a:t>
              </a:r>
              <a:endParaRPr lang="en-US" dirty="0"/>
            </a:p>
          </p:txBody>
        </p:sp>
        <p:graphicFrame>
          <p:nvGraphicFramePr>
            <p:cNvPr id="10" name="Oggetto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3439411"/>
                </p:ext>
              </p:extLst>
            </p:nvPr>
          </p:nvGraphicFramePr>
          <p:xfrm>
            <a:off x="251520" y="4960263"/>
            <a:ext cx="3725863" cy="890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3" name="Equazione" r:id="rId11" imgW="1752480" imgH="419040" progId="Equation.3">
                    <p:embed/>
                  </p:oleObj>
                </mc:Choice>
                <mc:Fallback>
                  <p:oleObj name="Equazione" r:id="rId11" imgW="1752480" imgH="419040" progId="Equation.3">
                    <p:embed/>
                    <p:pic>
                      <p:nvPicPr>
                        <p:cNvPr id="0" name="Oggetto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520" y="4960263"/>
                          <a:ext cx="3725863" cy="890587"/>
                        </a:xfrm>
                        <a:prstGeom prst="rect">
                          <a:avLst/>
                        </a:prstGeom>
                        <a:solidFill>
                          <a:srgbClr val="FDEADA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gget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2828585"/>
                </p:ext>
              </p:extLst>
            </p:nvPr>
          </p:nvGraphicFramePr>
          <p:xfrm>
            <a:off x="107504" y="5935662"/>
            <a:ext cx="3995738" cy="922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4" name="Equazione" r:id="rId13" imgW="1815840" imgH="419040" progId="Equation.3">
                    <p:embed/>
                  </p:oleObj>
                </mc:Choice>
                <mc:Fallback>
                  <p:oleObj name="Equazione" r:id="rId13" imgW="1815840" imgH="419040" progId="Equation.3">
                    <p:embed/>
                    <p:pic>
                      <p:nvPicPr>
                        <p:cNvPr id="0" name="Oggetto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504" y="5935662"/>
                          <a:ext cx="3995738" cy="922338"/>
                        </a:xfrm>
                        <a:prstGeom prst="rect">
                          <a:avLst/>
                        </a:prstGeom>
                        <a:solidFill>
                          <a:srgbClr val="FDEADA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CasellaDiTesto 11"/>
          <p:cNvSpPr txBox="1"/>
          <p:nvPr/>
        </p:nvSpPr>
        <p:spPr>
          <a:xfrm>
            <a:off x="5313528" y="5589240"/>
            <a:ext cx="3850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COSA RAPPRESENTANO?</a:t>
            </a:r>
            <a:endParaRPr lang="en-US" sz="28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868144" y="286033"/>
            <a:ext cx="3295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Densità di </a:t>
            </a:r>
            <a:r>
              <a:rPr lang="it-IT" b="1" i="1" dirty="0" smtClean="0"/>
              <a:t>minoritari in eccesso </a:t>
            </a:r>
            <a:r>
              <a:rPr lang="it-IT" dirty="0" smtClean="0"/>
              <a:t>che si affacciano dai bordi  della regione di svuotamento sulle regioni neutre p e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8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3"/>
          <a:stretch/>
        </p:blipFill>
        <p:spPr bwMode="auto">
          <a:xfrm>
            <a:off x="1634284" y="57866"/>
            <a:ext cx="5809654" cy="270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4572000" y="2728582"/>
            <a:ext cx="42279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J</a:t>
            </a:r>
            <a:r>
              <a:rPr lang="it-IT" baseline="-25000" dirty="0" err="1" smtClean="0"/>
              <a:t>p</a:t>
            </a:r>
            <a:r>
              <a:rPr lang="it-IT" dirty="0" smtClean="0"/>
              <a:t> è la corrente di lacune </a:t>
            </a:r>
          </a:p>
          <a:p>
            <a:r>
              <a:rPr lang="it-IT" dirty="0" smtClean="0"/>
              <a:t>che attraversa la regione di svuotamento, senza subirvi alcuna modifica,</a:t>
            </a:r>
          </a:p>
          <a:p>
            <a:r>
              <a:rPr lang="it-IT" dirty="0" smtClean="0"/>
              <a:t>per sostenere la corrente di diffusione in zona neutra n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3654" y="2766829"/>
            <a:ext cx="42279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J</a:t>
            </a:r>
            <a:r>
              <a:rPr lang="it-IT" baseline="-25000" dirty="0" err="1" smtClean="0"/>
              <a:t>n</a:t>
            </a:r>
            <a:r>
              <a:rPr lang="it-IT" dirty="0" smtClean="0"/>
              <a:t> è la corrente di elettroni </a:t>
            </a:r>
          </a:p>
          <a:p>
            <a:r>
              <a:rPr lang="it-IT" dirty="0" smtClean="0"/>
              <a:t>che attraversa la regione di svuotamento, senza subirvi alcuna modifica,</a:t>
            </a:r>
          </a:p>
          <a:p>
            <a:r>
              <a:rPr lang="it-IT" dirty="0" smtClean="0"/>
              <a:t>per sostenere la corrente di diffusione in zona neutra p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2239" y="4205910"/>
            <a:ext cx="877951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loro somma è, dentro la regione di svuotamento, la corrente totale che la attraversa.</a:t>
            </a:r>
          </a:p>
          <a:p>
            <a:r>
              <a:rPr lang="it-IT" dirty="0" smtClean="0"/>
              <a:t>Per la conservazione del flusso, questa è la </a:t>
            </a:r>
          </a:p>
          <a:p>
            <a:r>
              <a:rPr lang="it-IT" sz="4000" b="1" dirty="0" smtClean="0"/>
              <a:t>corrente totale della giunzione </a:t>
            </a:r>
            <a:r>
              <a:rPr lang="it-IT" sz="4000" b="1" dirty="0" err="1" smtClean="0"/>
              <a:t>pn</a:t>
            </a:r>
            <a:r>
              <a:rPr lang="it-IT" sz="4000" b="1" dirty="0" smtClean="0"/>
              <a:t> ideale</a:t>
            </a:r>
            <a:endParaRPr lang="en-US" sz="4000" b="1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198893"/>
              </p:ext>
            </p:extLst>
          </p:nvPr>
        </p:nvGraphicFramePr>
        <p:xfrm>
          <a:off x="671513" y="5576888"/>
          <a:ext cx="5814952" cy="80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zione" r:id="rId4" imgW="3213000" imgH="444240" progId="Equation.3">
                  <p:embed/>
                </p:oleObj>
              </mc:Choice>
              <mc:Fallback>
                <p:oleObj name="Equazione" r:id="rId4" imgW="32130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1513" y="5576888"/>
                        <a:ext cx="5814952" cy="804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6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853679"/>
              </p:ext>
            </p:extLst>
          </p:nvPr>
        </p:nvGraphicFramePr>
        <p:xfrm>
          <a:off x="2505075" y="1290638"/>
          <a:ext cx="410527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zione" r:id="rId3" imgW="1155600" imgH="419040" progId="Equation.3">
                  <p:embed/>
                </p:oleObj>
              </mc:Choice>
              <mc:Fallback>
                <p:oleObj name="Equazione" r:id="rId3" imgW="1155600" imgH="4190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1290638"/>
                        <a:ext cx="4105275" cy="1490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762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396774"/>
              </p:ext>
            </p:extLst>
          </p:nvPr>
        </p:nvGraphicFramePr>
        <p:xfrm>
          <a:off x="2699792" y="3136467"/>
          <a:ext cx="3696611" cy="1084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zione" r:id="rId5" imgW="1384200" imgH="406080" progId="Equation.3">
                  <p:embed/>
                </p:oleObj>
              </mc:Choice>
              <mc:Fallback>
                <p:oleObj name="Equazione" r:id="rId5" imgW="1384200" imgH="4060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136467"/>
                        <a:ext cx="3696611" cy="108462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735550" y="332656"/>
            <a:ext cx="54404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i="1" dirty="0" smtClean="0"/>
              <a:t>Equazione di </a:t>
            </a:r>
            <a:r>
              <a:rPr lang="it-IT" sz="4400" b="1" i="1" dirty="0" err="1" smtClean="0"/>
              <a:t>Shockley</a:t>
            </a:r>
            <a:r>
              <a:rPr lang="it-IT" sz="4400" b="1" i="1" dirty="0" smtClean="0"/>
              <a:t> </a:t>
            </a:r>
            <a:endParaRPr lang="en-US" sz="4400" b="1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382443" y="4293096"/>
            <a:ext cx="2379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Corrente di saturazione</a:t>
            </a:r>
            <a:endParaRPr lang="en-US" i="1" dirty="0"/>
          </a:p>
        </p:txBody>
      </p:sp>
      <p:grpSp>
        <p:nvGrpSpPr>
          <p:cNvPr id="22" name="Gruppo 21"/>
          <p:cNvGrpSpPr/>
          <p:nvPr/>
        </p:nvGrpSpPr>
        <p:grpSpPr>
          <a:xfrm>
            <a:off x="2339751" y="4941168"/>
            <a:ext cx="4608513" cy="1577304"/>
            <a:chOff x="2339751" y="4941168"/>
            <a:chExt cx="4608513" cy="1577304"/>
          </a:xfrm>
        </p:grpSpPr>
        <p:sp>
          <p:nvSpPr>
            <p:cNvPr id="21" name="Rettangolo 20"/>
            <p:cNvSpPr/>
            <p:nvPr/>
          </p:nvSpPr>
          <p:spPr>
            <a:xfrm>
              <a:off x="2339751" y="4941168"/>
              <a:ext cx="4608513" cy="15773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uppo 19"/>
            <p:cNvGrpSpPr/>
            <p:nvPr/>
          </p:nvGrpSpPr>
          <p:grpSpPr>
            <a:xfrm>
              <a:off x="2339751" y="5058567"/>
              <a:ext cx="4464495" cy="1459905"/>
              <a:chOff x="971600" y="5085184"/>
              <a:chExt cx="4464495" cy="1459905"/>
            </a:xfrm>
          </p:grpSpPr>
          <p:grpSp>
            <p:nvGrpSpPr>
              <p:cNvPr id="11" name="Gruppo 10"/>
              <p:cNvGrpSpPr/>
              <p:nvPr/>
            </p:nvGrpSpPr>
            <p:grpSpPr>
              <a:xfrm rot="5400000">
                <a:off x="4115902" y="4677185"/>
                <a:ext cx="912194" cy="1728192"/>
                <a:chOff x="6996223" y="2879043"/>
                <a:chExt cx="912194" cy="1728192"/>
              </a:xfrm>
            </p:grpSpPr>
            <p:cxnSp>
              <p:nvCxnSpPr>
                <p:cNvPr id="3" name="Connettore 1 2"/>
                <p:cNvCxnSpPr/>
                <p:nvPr/>
              </p:nvCxnSpPr>
              <p:spPr>
                <a:xfrm>
                  <a:off x="7452320" y="2879043"/>
                  <a:ext cx="0" cy="172819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riangolo isoscele 7"/>
                <p:cNvSpPr/>
                <p:nvPr/>
              </p:nvSpPr>
              <p:spPr>
                <a:xfrm>
                  <a:off x="6996223" y="3419103"/>
                  <a:ext cx="912194" cy="648072"/>
                </a:xfrm>
                <a:prstGeom prst="triangl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" name="Connettore 1 9"/>
                <p:cNvCxnSpPr/>
                <p:nvPr/>
              </p:nvCxnSpPr>
              <p:spPr>
                <a:xfrm>
                  <a:off x="6996223" y="3419103"/>
                  <a:ext cx="91219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CasellaDiTesto 11"/>
              <p:cNvSpPr txBox="1"/>
              <p:nvPr/>
            </p:nvSpPr>
            <p:spPr>
              <a:xfrm>
                <a:off x="3707903" y="517194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p</a:t>
                </a:r>
                <a:endParaRPr lang="en-US" dirty="0"/>
              </a:p>
            </p:txBody>
          </p:sp>
          <p:sp>
            <p:nvSpPr>
              <p:cNvPr id="13" name="CasellaDiTesto 12"/>
              <p:cNvSpPr txBox="1"/>
              <p:nvPr/>
            </p:nvSpPr>
            <p:spPr>
              <a:xfrm>
                <a:off x="5105806" y="517194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n</a:t>
                </a:r>
                <a:endParaRPr lang="en-US" dirty="0"/>
              </a:p>
            </p:txBody>
          </p:sp>
          <p:cxnSp>
            <p:nvCxnSpPr>
              <p:cNvPr id="15" name="Connettore 2 14"/>
              <p:cNvCxnSpPr/>
              <p:nvPr/>
            </p:nvCxnSpPr>
            <p:spPr>
              <a:xfrm flipV="1">
                <a:off x="3861150" y="6237312"/>
                <a:ext cx="1551150" cy="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asellaDiTesto 17"/>
              <p:cNvSpPr txBox="1"/>
              <p:nvPr/>
            </p:nvSpPr>
            <p:spPr>
              <a:xfrm>
                <a:off x="3923928" y="6237312"/>
                <a:ext cx="13224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i="1" dirty="0" smtClean="0"/>
                  <a:t>corrente diretta</a:t>
                </a:r>
                <a:endParaRPr lang="en-US" sz="1400" i="1" dirty="0"/>
              </a:p>
            </p:txBody>
          </p:sp>
          <p:sp>
            <p:nvSpPr>
              <p:cNvPr id="19" name="CasellaDiTesto 18"/>
              <p:cNvSpPr txBox="1"/>
              <p:nvPr/>
            </p:nvSpPr>
            <p:spPr>
              <a:xfrm>
                <a:off x="971600" y="5356615"/>
                <a:ext cx="18863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Simbolo circuitale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198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994</Words>
  <Application>Microsoft Office PowerPoint</Application>
  <PresentationFormat>Presentazione su schermo (4:3)</PresentationFormat>
  <Paragraphs>212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Tema di Office</vt:lpstr>
      <vt:lpstr>Equazione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57</cp:revision>
  <dcterms:created xsi:type="dcterms:W3CDTF">2020-04-07T12:33:50Z</dcterms:created>
  <dcterms:modified xsi:type="dcterms:W3CDTF">2020-04-14T17:42:54Z</dcterms:modified>
</cp:coreProperties>
</file>