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3" r:id="rId5"/>
    <p:sldId id="257" r:id="rId6"/>
    <p:sldId id="266" r:id="rId7"/>
    <p:sldId id="258" r:id="rId8"/>
    <p:sldId id="267" r:id="rId9"/>
    <p:sldId id="268" r:id="rId10"/>
    <p:sldId id="270" r:id="rId11"/>
    <p:sldId id="262" r:id="rId12"/>
    <p:sldId id="269" r:id="rId13"/>
    <p:sldId id="271" r:id="rId14"/>
    <p:sldId id="260" r:id="rId15"/>
    <p:sldId id="272" r:id="rId16"/>
    <p:sldId id="259" r:id="rId17"/>
    <p:sldId id="26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656" y="-276"/>
      </p:cViewPr>
      <p:guideLst>
        <p:guide orient="horz" pos="15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4.wmf"/><Relationship Id="rId1" Type="http://schemas.openxmlformats.org/officeDocument/2006/relationships/image" Target="../media/image66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6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image" Target="../media/image6.wmf"/><Relationship Id="rId1" Type="http://schemas.openxmlformats.org/officeDocument/2006/relationships/image" Target="../media/image54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1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E44C4-E0D0-4A31-B050-FDC5F6CE45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47DF-7D64-4727-8667-D86593DFD13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15.wmf"/><Relationship Id="rId22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3.wmf"/><Relationship Id="rId3" Type="http://schemas.openxmlformats.org/officeDocument/2006/relationships/image" Target="../media/image65.png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8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08552" y="1836245"/>
            <a:ext cx="6926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dirty="0" smtClean="0"/>
              <a:t>Giunzione </a:t>
            </a:r>
            <a:r>
              <a:rPr lang="it-IT" sz="9600" b="1" dirty="0" err="1" smtClean="0"/>
              <a:t>pn</a:t>
            </a:r>
            <a:endParaRPr lang="en-US" sz="9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90142" y="3578772"/>
            <a:ext cx="261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Equilibrio termodinamico</a:t>
            </a:r>
          </a:p>
          <a:p>
            <a:pPr algn="ctr"/>
            <a:r>
              <a:rPr lang="it-IT" b="1" dirty="0" smtClean="0"/>
              <a:t>Giunzione brusca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15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23060" r="14212" b="12284"/>
          <a:stretch/>
        </p:blipFill>
        <p:spPr bwMode="auto">
          <a:xfrm>
            <a:off x="0" y="1"/>
            <a:ext cx="6167494" cy="37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23168" r="36672" b="11961"/>
          <a:stretch/>
        </p:blipFill>
        <p:spPr bwMode="auto">
          <a:xfrm>
            <a:off x="2207172" y="1600200"/>
            <a:ext cx="3821531" cy="379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23168" r="40306" b="13255"/>
          <a:stretch/>
        </p:blipFill>
        <p:spPr bwMode="auto">
          <a:xfrm>
            <a:off x="4433196" y="3137372"/>
            <a:ext cx="3443270" cy="37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0717" y="5428085"/>
            <a:ext cx="402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file </a:t>
            </a:r>
            <a:r>
              <a:rPr lang="it-IT" dirty="0" err="1" smtClean="0"/>
              <a:t>excel</a:t>
            </a:r>
            <a:endParaRPr lang="it-IT" dirty="0" smtClean="0"/>
          </a:p>
          <a:p>
            <a:r>
              <a:rPr lang="it-IT" b="1" i="1" dirty="0"/>
              <a:t>g</a:t>
            </a:r>
            <a:r>
              <a:rPr lang="it-IT" b="1" i="1" dirty="0" smtClean="0"/>
              <a:t>iunzione campo potenziale  carica</a:t>
            </a:r>
          </a:p>
          <a:p>
            <a:r>
              <a:rPr lang="it-IT" dirty="0"/>
              <a:t>p</a:t>
            </a:r>
            <a:r>
              <a:rPr lang="it-IT" dirty="0" smtClean="0"/>
              <a:t>otete giocare coi drogaggi e vedere cosa cambia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272460" y="0"/>
            <a:ext cx="3741682" cy="6834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240220" y="23210"/>
            <a:ext cx="3331780" cy="6834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4572000" y="23210"/>
            <a:ext cx="0" cy="68580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240220" y="-115614"/>
            <a:ext cx="0" cy="685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872248" y="-115614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193"/>
            <a:ext cx="8229600" cy="1143000"/>
          </a:xfrm>
        </p:spPr>
        <p:txBody>
          <a:bodyPr/>
          <a:lstStyle/>
          <a:p>
            <a:r>
              <a:rPr lang="it-IT" dirty="0" smtClean="0"/>
              <a:t>Giunzione lineare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40220" y="-2412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-W/2</a:t>
            </a:r>
            <a:endParaRPr lang="en-US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75928" y="-4733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W/2</a:t>
            </a:r>
            <a:endParaRPr lang="en-US" baseline="-25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30566" y="10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US" baseline="-25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63029"/>
            <a:ext cx="100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Neutra p</a:t>
            </a:r>
            <a:endParaRPr lang="en-US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135326" y="86239"/>
            <a:ext cx="100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Neutra n</a:t>
            </a:r>
            <a:endParaRPr lang="en-US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96298" y="63029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svuotamento p</a:t>
            </a:r>
            <a:endParaRPr lang="en-US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12312" y="63029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svuotamento n</a:t>
            </a:r>
            <a:endParaRPr lang="en-US" i="1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01542"/>
              </p:ext>
            </p:extLst>
          </p:nvPr>
        </p:nvGraphicFramePr>
        <p:xfrm>
          <a:off x="0" y="1287320"/>
          <a:ext cx="12366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" name="Equazione" r:id="rId3" imgW="495000" imgH="380880" progId="Equation.3">
                  <p:embed/>
                </p:oleObj>
              </mc:Choice>
              <mc:Fallback>
                <p:oleObj name="Equazione" r:id="rId3" imgW="495000" imgH="380880" progId="Equation.3">
                  <p:embed/>
                  <p:pic>
                    <p:nvPicPr>
                      <p:cNvPr id="0" name="Oggetto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7320"/>
                        <a:ext cx="1236663" cy="950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760638"/>
              </p:ext>
            </p:extLst>
          </p:nvPr>
        </p:nvGraphicFramePr>
        <p:xfrm>
          <a:off x="7907338" y="1209533"/>
          <a:ext cx="123666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" name="Equazione" r:id="rId5" imgW="495085" imgH="380835" progId="Equation.3">
                  <p:embed/>
                </p:oleObj>
              </mc:Choice>
              <mc:Fallback>
                <p:oleObj name="Equazione" r:id="rId5" imgW="495085" imgH="380835" progId="Equation.3">
                  <p:embed/>
                  <p:pic>
                    <p:nvPicPr>
                      <p:cNvPr id="0" name="Oggetto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8" y="1209533"/>
                        <a:ext cx="1236662" cy="950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47622"/>
              </p:ext>
            </p:extLst>
          </p:nvPr>
        </p:nvGraphicFramePr>
        <p:xfrm>
          <a:off x="3547240" y="1199753"/>
          <a:ext cx="19970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" name="Equazione" r:id="rId7" imgW="799920" imgH="406080" progId="Equation.3">
                  <p:embed/>
                </p:oleObj>
              </mc:Choice>
              <mc:Fallback>
                <p:oleObj name="Equazione" r:id="rId7" imgW="799920" imgH="406080" progId="Equation.3">
                  <p:embed/>
                  <p:pic>
                    <p:nvPicPr>
                      <p:cNvPr id="0" name="Oggetto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240" y="1199753"/>
                        <a:ext cx="1997075" cy="1014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4062078" y="85074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CARICA</a:t>
            </a:r>
            <a:endParaRPr lang="en-US" b="1" dirty="0"/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306247"/>
              </p:ext>
            </p:extLst>
          </p:nvPr>
        </p:nvGraphicFramePr>
        <p:xfrm>
          <a:off x="2932113" y="2836958"/>
          <a:ext cx="31575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" name="Equazione" r:id="rId9" imgW="1295280" imgH="469800" progId="Equation.3">
                  <p:embed/>
                </p:oleObj>
              </mc:Choice>
              <mc:Fallback>
                <p:oleObj name="Equazione" r:id="rId9" imgW="1295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32113" y="2836958"/>
                        <a:ext cx="3157537" cy="1146175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80501"/>
              </p:ext>
            </p:extLst>
          </p:nvPr>
        </p:nvGraphicFramePr>
        <p:xfrm>
          <a:off x="66675" y="2842327"/>
          <a:ext cx="11096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" name="Equazione" r:id="rId11" imgW="444240" imgH="355320" progId="Equation.3">
                  <p:embed/>
                </p:oleObj>
              </mc:Choice>
              <mc:Fallback>
                <p:oleObj name="Equazione" r:id="rId11" imgW="444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2842327"/>
                        <a:ext cx="1109663" cy="887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94094"/>
              </p:ext>
            </p:extLst>
          </p:nvPr>
        </p:nvGraphicFramePr>
        <p:xfrm>
          <a:off x="8034337" y="2787780"/>
          <a:ext cx="11096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" name="Equazione" r:id="rId13" imgW="444240" imgH="355320" progId="Equation.3">
                  <p:embed/>
                </p:oleObj>
              </mc:Choice>
              <mc:Fallback>
                <p:oleObj name="Equazione" r:id="rId13" imgW="444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2787780"/>
                        <a:ext cx="1109663" cy="887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3817980" y="241361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-CAMPO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91987"/>
              </p:ext>
            </p:extLst>
          </p:nvPr>
        </p:nvGraphicFramePr>
        <p:xfrm>
          <a:off x="2216150" y="4502150"/>
          <a:ext cx="44291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" name="Equazione" r:id="rId15" imgW="1815840" imgH="469800" progId="Equation.3">
                  <p:embed/>
                </p:oleObj>
              </mc:Choice>
              <mc:Fallback>
                <p:oleObj name="Equazione" r:id="rId15" imgW="1815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4502150"/>
                        <a:ext cx="4429125" cy="114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16267"/>
              </p:ext>
            </p:extLst>
          </p:nvPr>
        </p:nvGraphicFramePr>
        <p:xfrm>
          <a:off x="292647" y="4749518"/>
          <a:ext cx="823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" name="Equazione" r:id="rId17" imgW="330120" imgH="177480" progId="Equation.3">
                  <p:embed/>
                </p:oleObj>
              </mc:Choice>
              <mc:Fallback>
                <p:oleObj name="Equazione" r:id="rId17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47" y="4749518"/>
                        <a:ext cx="823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359645"/>
              </p:ext>
            </p:extLst>
          </p:nvPr>
        </p:nvGraphicFramePr>
        <p:xfrm>
          <a:off x="8072566" y="4677970"/>
          <a:ext cx="10144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" name="Equazione" r:id="rId19" imgW="406080" imgH="190440" progId="Equation.3">
                  <p:embed/>
                </p:oleObj>
              </mc:Choice>
              <mc:Fallback>
                <p:oleObj name="Equazione" r:id="rId19" imgW="4060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566" y="4677970"/>
                        <a:ext cx="1014413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3764661" y="4078624"/>
            <a:ext cx="135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POTENZIALE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42527"/>
              </p:ext>
            </p:extLst>
          </p:nvPr>
        </p:nvGraphicFramePr>
        <p:xfrm>
          <a:off x="3706813" y="5789613"/>
          <a:ext cx="1609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" name="Equazione" r:id="rId21" imgW="660240" imgH="406080" progId="Equation.3">
                  <p:embed/>
                </p:oleObj>
              </mc:Choice>
              <mc:Fallback>
                <p:oleObj name="Equazione" r:id="rId21" imgW="660240" imgH="406080" progId="Equation.3">
                  <p:embed/>
                  <p:pic>
                    <p:nvPicPr>
                      <p:cNvPr id="0" name="Oggetto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5789613"/>
                        <a:ext cx="1609725" cy="990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5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914"/>
            <a:ext cx="4028015" cy="64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55631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3.9</a:t>
            </a:r>
            <a:endParaRPr lang="en-US" dirty="0"/>
          </a:p>
        </p:txBody>
      </p:sp>
      <p:grpSp>
        <p:nvGrpSpPr>
          <p:cNvPr id="22" name="Gruppo 21"/>
          <p:cNvGrpSpPr/>
          <p:nvPr/>
        </p:nvGrpSpPr>
        <p:grpSpPr>
          <a:xfrm>
            <a:off x="4310063" y="2453775"/>
            <a:ext cx="4751388" cy="1404244"/>
            <a:chOff x="4310063" y="2453775"/>
            <a:chExt cx="4751388" cy="1404244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660294"/>
                </p:ext>
              </p:extLst>
            </p:nvPr>
          </p:nvGraphicFramePr>
          <p:xfrm>
            <a:off x="4310063" y="2453775"/>
            <a:ext cx="4751388" cy="108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8" name="Equazione" r:id="rId4" imgW="2120760" imgH="482400" progId="Equation.3">
                    <p:embed/>
                  </p:oleObj>
                </mc:Choice>
                <mc:Fallback>
                  <p:oleObj name="Equazione" r:id="rId4" imgW="2120760" imgH="48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10063" y="2453775"/>
                          <a:ext cx="4751388" cy="1082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CasellaDiTesto 9"/>
            <p:cNvSpPr txBox="1"/>
            <p:nvPr/>
          </p:nvSpPr>
          <p:spPr>
            <a:xfrm>
              <a:off x="7400911" y="3488687"/>
              <a:ext cx="1531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Formula 3.29a</a:t>
              </a:r>
              <a:endParaRPr lang="en-US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72000" y="1148678"/>
            <a:ext cx="1641475" cy="1213805"/>
            <a:chOff x="4572000" y="1148678"/>
            <a:chExt cx="1641475" cy="1213805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936547"/>
                </p:ext>
              </p:extLst>
            </p:nvPr>
          </p:nvGraphicFramePr>
          <p:xfrm>
            <a:off x="4572000" y="1148678"/>
            <a:ext cx="1641475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9" name="Equazione" r:id="rId6" imgW="672840" imgH="406080" progId="Equation.3">
                    <p:embed/>
                  </p:oleObj>
                </mc:Choice>
                <mc:Fallback>
                  <p:oleObj name="Equazione" r:id="rId6" imgW="672840" imgH="40608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148678"/>
                          <a:ext cx="1641475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4572000" y="1993151"/>
              <a:ext cx="142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Formula 3.30</a:t>
              </a:r>
              <a:endParaRPr lang="en-US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762641" y="894734"/>
            <a:ext cx="2136775" cy="1475929"/>
            <a:chOff x="6762641" y="894734"/>
            <a:chExt cx="2136775" cy="1475929"/>
          </a:xfrm>
        </p:grpSpPr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8575531"/>
                </p:ext>
              </p:extLst>
            </p:nvPr>
          </p:nvGraphicFramePr>
          <p:xfrm>
            <a:off x="6762641" y="894734"/>
            <a:ext cx="2136775" cy="123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0" name="Equazione" r:id="rId8" imgW="876240" imgH="507960" progId="Equation.3">
                    <p:embed/>
                  </p:oleObj>
                </mc:Choice>
                <mc:Fallback>
                  <p:oleObj name="Equazione" r:id="rId8" imgW="876240" imgH="50796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2641" y="894734"/>
                          <a:ext cx="2136775" cy="1238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7183820" y="2001331"/>
              <a:ext cx="142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Formula 3.31</a:t>
              </a:r>
              <a:endParaRPr lang="en-US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425156" y="3957122"/>
            <a:ext cx="4109244" cy="1175626"/>
            <a:chOff x="4425156" y="3957122"/>
            <a:chExt cx="4109244" cy="117562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4572000" y="3957122"/>
              <a:ext cx="3855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Sul bordo delle regioni neutre abbiamo</a:t>
              </a:r>
              <a:endParaRPr lang="en-US" dirty="0"/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64487"/>
                </p:ext>
              </p:extLst>
            </p:nvPr>
          </p:nvGraphicFramePr>
          <p:xfrm>
            <a:off x="4425156" y="4403647"/>
            <a:ext cx="1714332" cy="72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1" name="Equazione" r:id="rId10" imgW="927000" imgH="393480" progId="Equation.3">
                    <p:embed/>
                  </p:oleObj>
                </mc:Choice>
                <mc:Fallback>
                  <p:oleObj name="Equazione" r:id="rId10" imgW="927000" imgH="39348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5156" y="4403647"/>
                          <a:ext cx="1714332" cy="72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749477"/>
                </p:ext>
              </p:extLst>
            </p:nvPr>
          </p:nvGraphicFramePr>
          <p:xfrm>
            <a:off x="6959600" y="4405673"/>
            <a:ext cx="15748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2" name="Equazione" r:id="rId12" imgW="850680" imgH="393480" progId="Equation.3">
                    <p:embed/>
                  </p:oleObj>
                </mc:Choice>
                <mc:Fallback>
                  <p:oleObj name="Equazione" r:id="rId12" imgW="850680" imgH="393480" progId="Equation.3">
                    <p:embed/>
                    <p:pic>
                      <p:nvPicPr>
                        <p:cNvPr id="0" name="Oggetto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600" y="4405673"/>
                          <a:ext cx="1574800" cy="727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uppo 23"/>
          <p:cNvGrpSpPr/>
          <p:nvPr/>
        </p:nvGrpSpPr>
        <p:grpSpPr>
          <a:xfrm>
            <a:off x="4308475" y="5332357"/>
            <a:ext cx="4835525" cy="1525643"/>
            <a:chOff x="4308475" y="5332357"/>
            <a:chExt cx="4835525" cy="1525643"/>
          </a:xfrm>
        </p:grpSpPr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7948446"/>
                </p:ext>
              </p:extLst>
            </p:nvPr>
          </p:nvGraphicFramePr>
          <p:xfrm>
            <a:off x="4308475" y="5332357"/>
            <a:ext cx="4835525" cy="1255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3" name="Equazione" r:id="rId14" imgW="2298600" imgH="596880" progId="Equation.3">
                    <p:embed/>
                  </p:oleObj>
                </mc:Choice>
                <mc:Fallback>
                  <p:oleObj name="Equazione" r:id="rId14" imgW="2298600" imgH="596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308475" y="5332357"/>
                          <a:ext cx="4835525" cy="1255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CasellaDiTesto 20"/>
            <p:cNvSpPr txBox="1"/>
            <p:nvPr/>
          </p:nvSpPr>
          <p:spPr>
            <a:xfrm>
              <a:off x="7400911" y="6488668"/>
              <a:ext cx="142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Formula 3.32</a:t>
              </a:r>
              <a:endParaRPr lang="en-US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0" y="-18675"/>
            <a:ext cx="331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Ricostruiamo le formule del libro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3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56472" y="2035601"/>
            <a:ext cx="64310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smtClean="0"/>
              <a:t>Polarizzazione </a:t>
            </a:r>
          </a:p>
          <a:p>
            <a:pPr algn="ctr"/>
            <a:r>
              <a:rPr lang="it-IT" sz="4800" b="1" dirty="0" smtClean="0"/>
              <a:t>e </a:t>
            </a:r>
          </a:p>
          <a:p>
            <a:pPr algn="ctr"/>
            <a:r>
              <a:rPr lang="it-IT" sz="4800" b="1" dirty="0" smtClean="0"/>
              <a:t>capacità di svuotamento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94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929122" y="913202"/>
            <a:ext cx="7276727" cy="2328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9122" y="266871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Convenzione dei segni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45745"/>
              </p:ext>
            </p:extLst>
          </p:nvPr>
        </p:nvGraphicFramePr>
        <p:xfrm>
          <a:off x="3170712" y="1050762"/>
          <a:ext cx="3099648" cy="10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zione" r:id="rId3" imgW="1396800" imgH="457200" progId="Equation.3">
                  <p:embed/>
                </p:oleObj>
              </mc:Choice>
              <mc:Fallback>
                <p:oleObj name="Equazione" r:id="rId3" imgW="139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0712" y="1050762"/>
                        <a:ext cx="3099648" cy="10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uppo 28"/>
          <p:cNvGrpSpPr/>
          <p:nvPr/>
        </p:nvGrpSpPr>
        <p:grpSpPr>
          <a:xfrm>
            <a:off x="1040185" y="2001110"/>
            <a:ext cx="7063630" cy="1485116"/>
            <a:chOff x="1013275" y="3711398"/>
            <a:chExt cx="7063630" cy="1485116"/>
          </a:xfrm>
        </p:grpSpPr>
        <p:grpSp>
          <p:nvGrpSpPr>
            <p:cNvPr id="17" name="Gruppo 16"/>
            <p:cNvGrpSpPr/>
            <p:nvPr/>
          </p:nvGrpSpPr>
          <p:grpSpPr>
            <a:xfrm>
              <a:off x="1013275" y="3711398"/>
              <a:ext cx="6721582" cy="1485116"/>
              <a:chOff x="1342160" y="3672780"/>
              <a:chExt cx="6721582" cy="1485116"/>
            </a:xfrm>
          </p:grpSpPr>
          <p:grpSp>
            <p:nvGrpSpPr>
              <p:cNvPr id="18" name="Gruppo 17"/>
              <p:cNvGrpSpPr/>
              <p:nvPr/>
            </p:nvGrpSpPr>
            <p:grpSpPr>
              <a:xfrm flipV="1">
                <a:off x="1637902" y="3672780"/>
                <a:ext cx="5868195" cy="1485116"/>
                <a:chOff x="1581348" y="1372154"/>
                <a:chExt cx="5868195" cy="1485116"/>
              </a:xfrm>
            </p:grpSpPr>
            <p:sp>
              <p:nvSpPr>
                <p:cNvPr id="22" name="Arco 21"/>
                <p:cNvSpPr/>
                <p:nvPr/>
              </p:nvSpPr>
              <p:spPr>
                <a:xfrm>
                  <a:off x="3265093" y="1777150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o 22"/>
                <p:cNvSpPr/>
                <p:nvPr/>
              </p:nvSpPr>
              <p:spPr>
                <a:xfrm flipH="1" flipV="1">
                  <a:off x="4469654" y="1372154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Connettore 1 23"/>
                <p:cNvCxnSpPr>
                  <a:stCxn id="23" idx="0"/>
                </p:cNvCxnSpPr>
                <p:nvPr/>
              </p:nvCxnSpPr>
              <p:spPr>
                <a:xfrm>
                  <a:off x="5117726" y="2452274"/>
                  <a:ext cx="2331817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ttore 1 24"/>
                <p:cNvCxnSpPr/>
                <p:nvPr/>
              </p:nvCxnSpPr>
              <p:spPr>
                <a:xfrm>
                  <a:off x="1581348" y="1777300"/>
                  <a:ext cx="2331817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uppo 18"/>
              <p:cNvGrpSpPr/>
              <p:nvPr/>
            </p:nvGrpSpPr>
            <p:grpSpPr>
              <a:xfrm>
                <a:off x="1342160" y="3704404"/>
                <a:ext cx="6721582" cy="1048496"/>
                <a:chOff x="1342160" y="3704404"/>
                <a:chExt cx="6721582" cy="1048496"/>
              </a:xfrm>
            </p:grpSpPr>
            <p:graphicFrame>
              <p:nvGraphicFramePr>
                <p:cNvPr id="20" name="Oggetto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7505990"/>
                    </p:ext>
                  </p:extLst>
                </p:nvPr>
              </p:nvGraphicFramePr>
              <p:xfrm>
                <a:off x="1342160" y="4088946"/>
                <a:ext cx="1658744" cy="6639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43" name="Equazione" r:id="rId5" imgW="952200" imgH="380880" progId="Equation.3">
                        <p:embed/>
                      </p:oleObj>
                    </mc:Choice>
                    <mc:Fallback>
                      <p:oleObj name="Equazione" r:id="rId5" imgW="952200" imgH="380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42160" y="4088946"/>
                              <a:ext cx="1658744" cy="66395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CasellaDiTesto 20"/>
                <p:cNvSpPr txBox="1"/>
                <p:nvPr/>
              </p:nvSpPr>
              <p:spPr>
                <a:xfrm>
                  <a:off x="5606723" y="3704404"/>
                  <a:ext cx="24570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i="1" dirty="0" smtClean="0"/>
                    <a:t>Potenziale elettrostatico</a:t>
                  </a:r>
                  <a:endParaRPr lang="en-US" i="1" dirty="0"/>
                </a:p>
              </p:txBody>
            </p:sp>
          </p:grpSp>
        </p:grpSp>
        <p:cxnSp>
          <p:nvCxnSpPr>
            <p:cNvPr id="26" name="Connettore 2 25"/>
            <p:cNvCxnSpPr/>
            <p:nvPr/>
          </p:nvCxnSpPr>
          <p:spPr>
            <a:xfrm>
              <a:off x="1309017" y="4791368"/>
              <a:ext cx="6767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6961448" y="425145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bi</a:t>
              </a:r>
              <a:endParaRPr lang="en-US" baseline="-25000" dirty="0"/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6832707" y="4116544"/>
              <a:ext cx="0" cy="67497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gget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371113"/>
              </p:ext>
            </p:extLst>
          </p:nvPr>
        </p:nvGraphicFramePr>
        <p:xfrm>
          <a:off x="1625101" y="3241964"/>
          <a:ext cx="5753503" cy="112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Equazione" r:id="rId7" imgW="2336760" imgH="457200" progId="Equation.3">
                  <p:embed/>
                </p:oleObj>
              </mc:Choice>
              <mc:Fallback>
                <p:oleObj name="Equazione" r:id="rId7" imgW="2336760" imgH="4572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01" y="3241964"/>
                        <a:ext cx="5753503" cy="1125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63820"/>
              </p:ext>
            </p:extLst>
          </p:nvPr>
        </p:nvGraphicFramePr>
        <p:xfrm>
          <a:off x="5987274" y="266871"/>
          <a:ext cx="2002168" cy="71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Equazione" r:id="rId9" imgW="533160" imgH="190440" progId="Equation.3">
                  <p:embed/>
                </p:oleObj>
              </mc:Choice>
              <mc:Fallback>
                <p:oleObj name="Equazione" r:id="rId9" imgW="5331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7274" y="266871"/>
                        <a:ext cx="2002168" cy="71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929122" y="91320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equilibrio</a:t>
            </a:r>
            <a:endParaRPr lang="en-US" i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0" y="4364708"/>
            <a:ext cx="424346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Polarizzazione diretta (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Polarizzazione inversa (Reverse)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it-IT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553149" y="4479982"/>
            <a:ext cx="337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Riduce W, favorisce la corrente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483002" y="5137491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Amplia W, impedisce la corrente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ggetto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24575"/>
              </p:ext>
            </p:extLst>
          </p:nvPr>
        </p:nvGraphicFramePr>
        <p:xfrm>
          <a:off x="1851025" y="5664200"/>
          <a:ext cx="54403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Equazione" r:id="rId11" imgW="2209680" imgH="457200" progId="Equation.3">
                  <p:embed/>
                </p:oleObj>
              </mc:Choice>
              <mc:Fallback>
                <p:oleObj name="Equazione" r:id="rId11" imgW="2209680" imgH="457200" progId="Equation.3">
                  <p:embed/>
                  <p:pic>
                    <p:nvPicPr>
                      <p:cNvPr id="0" name="Oggetto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5664200"/>
                        <a:ext cx="5440363" cy="1125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0" y="0"/>
            <a:ext cx="4684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Torniamo alla giunzione brusca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35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2" y="465138"/>
            <a:ext cx="3432175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09848" y="96155"/>
            <a:ext cx="479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Capacità di svuotamento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65804" y="2963338"/>
            <a:ext cx="4797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cambiare della tensione V, cambia la estensione W della zona di dipolo.</a:t>
            </a:r>
          </a:p>
          <a:p>
            <a:r>
              <a:rPr lang="it-IT" dirty="0" smtClean="0"/>
              <a:t>Quindi abbiamo una variazione di carica Q al variare della tensione V.</a:t>
            </a:r>
          </a:p>
          <a:p>
            <a:r>
              <a:rPr lang="it-IT" dirty="0" smtClean="0"/>
              <a:t>Quindi esiste una capacità associata alla giunzione </a:t>
            </a:r>
            <a:r>
              <a:rPr lang="it-IT" dirty="0" err="1" smtClean="0"/>
              <a:t>pn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5804" y="961697"/>
            <a:ext cx="487819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 smtClean="0"/>
              <a:t>Nota: il libro (nella edizione italiana) NON dice con chiarezza che l’argomento della </a:t>
            </a:r>
            <a:r>
              <a:rPr lang="it-IT" i="1" dirty="0" err="1" smtClean="0"/>
              <a:t>capaità</a:t>
            </a:r>
            <a:r>
              <a:rPr lang="it-IT" i="1" dirty="0" smtClean="0"/>
              <a:t> di svuotamento viene svolto per una giunzione brusca asimmetrica </a:t>
            </a:r>
            <a:r>
              <a:rPr lang="it-IT" i="1" dirty="0" err="1" smtClean="0"/>
              <a:t>p</a:t>
            </a:r>
            <a:r>
              <a:rPr lang="it-IT" i="1" baseline="30000" dirty="0" err="1" smtClean="0"/>
              <a:t>+</a:t>
            </a:r>
            <a:r>
              <a:rPr lang="it-IT" i="1" dirty="0" err="1" smtClean="0"/>
              <a:t>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91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51323"/>
              </p:ext>
            </p:extLst>
          </p:nvPr>
        </p:nvGraphicFramePr>
        <p:xfrm>
          <a:off x="458291" y="712565"/>
          <a:ext cx="4370119" cy="91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zione" r:id="rId3" imgW="2006280" imgH="406080" progId="Equation.3">
                  <p:embed/>
                </p:oleObj>
              </mc:Choice>
              <mc:Fallback>
                <p:oleObj name="Equazione" r:id="rId3" imgW="2006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291" y="712565"/>
                        <a:ext cx="4370119" cy="912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84322"/>
              </p:ext>
            </p:extLst>
          </p:nvPr>
        </p:nvGraphicFramePr>
        <p:xfrm>
          <a:off x="825583" y="2749373"/>
          <a:ext cx="13938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Equazione" r:id="rId5" imgW="495000" imgH="380880" progId="Equation.3">
                  <p:embed/>
                </p:oleObj>
              </mc:Choice>
              <mc:Fallback>
                <p:oleObj name="Equazione" r:id="rId5" imgW="4950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583" y="2749373"/>
                        <a:ext cx="1393825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01766"/>
              </p:ext>
            </p:extLst>
          </p:nvPr>
        </p:nvGraphicFramePr>
        <p:xfrm>
          <a:off x="2846752" y="2691679"/>
          <a:ext cx="24653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zione" r:id="rId7" imgW="876240" imgH="380880" progId="Equation.3">
                  <p:embed/>
                </p:oleObj>
              </mc:Choice>
              <mc:Fallback>
                <p:oleObj name="Equazione" r:id="rId7" imgW="876240" imgH="3808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752" y="2691679"/>
                        <a:ext cx="246538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463536" y="984026"/>
            <a:ext cx="331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Equazione di </a:t>
            </a:r>
            <a:r>
              <a:rPr lang="it-IT" dirty="0" err="1" smtClean="0"/>
              <a:t>Poisson</a:t>
            </a:r>
            <a:r>
              <a:rPr lang="it-IT" dirty="0" smtClean="0"/>
              <a:t> Formula 3.7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80971"/>
              </p:ext>
            </p:extLst>
          </p:nvPr>
        </p:nvGraphicFramePr>
        <p:xfrm>
          <a:off x="404933" y="1621336"/>
          <a:ext cx="3710956" cy="95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Equazione" r:id="rId9" imgW="1625400" imgH="406080" progId="Equation.3">
                  <p:embed/>
                </p:oleObj>
              </mc:Choice>
              <mc:Fallback>
                <p:oleObj name="Equazione" r:id="rId9" imgW="1625400" imgH="4060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33" y="1621336"/>
                        <a:ext cx="3710956" cy="956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642359" y="1902427"/>
            <a:ext cx="404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regione di svuotamento . Formula 3.13</a:t>
            </a:r>
            <a:endParaRPr lang="en-US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69251"/>
              </p:ext>
            </p:extLst>
          </p:nvPr>
        </p:nvGraphicFramePr>
        <p:xfrm>
          <a:off x="3464718" y="5709631"/>
          <a:ext cx="22145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Equazione" r:id="rId11" imgW="787320" imgH="355320" progId="Equation.3">
                  <p:embed/>
                </p:oleObj>
              </mc:Choice>
              <mc:Fallback>
                <p:oleObj name="Equazione" r:id="rId11" imgW="787320" imgH="3553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718" y="5709631"/>
                        <a:ext cx="2214562" cy="1000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97199"/>
              </p:ext>
            </p:extLst>
          </p:nvPr>
        </p:nvGraphicFramePr>
        <p:xfrm>
          <a:off x="6502151" y="3016153"/>
          <a:ext cx="1679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" name="Equazione" r:id="rId13" imgW="596880" imgH="190440" progId="Equation.3">
                  <p:embed/>
                </p:oleObj>
              </mc:Choice>
              <mc:Fallback>
                <p:oleObj name="Equazione" r:id="rId13" imgW="596880" imgH="19044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151" y="3016153"/>
                        <a:ext cx="1679575" cy="5365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41889" y="150930"/>
            <a:ext cx="3813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Relazione tra carica e campo</a:t>
            </a:r>
            <a:endParaRPr lang="en-US" sz="240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273132" y="4055523"/>
            <a:ext cx="8478729" cy="1587370"/>
            <a:chOff x="273132" y="4055523"/>
            <a:chExt cx="8478729" cy="1587370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433556"/>
                </p:ext>
              </p:extLst>
            </p:nvPr>
          </p:nvGraphicFramePr>
          <p:xfrm>
            <a:off x="2795357" y="4642768"/>
            <a:ext cx="1143000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1" name="Equazione" r:id="rId15" imgW="406080" imgH="355320" progId="Equation.3">
                    <p:embed/>
                  </p:oleObj>
                </mc:Choice>
                <mc:Fallback>
                  <p:oleObj name="Equazione" r:id="rId15" imgW="406080" imgH="355320" progId="Equation.3">
                    <p:embed/>
                    <p:pic>
                      <p:nvPicPr>
                        <p:cNvPr id="0" name="Ogget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5357" y="4642768"/>
                          <a:ext cx="1143000" cy="1000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402980"/>
                </p:ext>
              </p:extLst>
            </p:nvPr>
          </p:nvGraphicFramePr>
          <p:xfrm>
            <a:off x="6644041" y="4910262"/>
            <a:ext cx="16430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2" name="Equazione" r:id="rId17" imgW="583920" imgH="164880" progId="Equation.3">
                    <p:embed/>
                  </p:oleObj>
                </mc:Choice>
                <mc:Fallback>
                  <p:oleObj name="Equazione" r:id="rId17" imgW="583920" imgH="164880" progId="Equation.3">
                    <p:embed/>
                    <p:pic>
                      <p:nvPicPr>
                        <p:cNvPr id="0" name="Oggetto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4041" y="4910262"/>
                          <a:ext cx="1643063" cy="465138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273132" y="4958165"/>
              <a:ext cx="229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In forma approssimata</a:t>
              </a:r>
              <a:endParaRPr lang="en-US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94289" y="4055523"/>
              <a:ext cx="8457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Relazione tra potenziale e campo (giunzione brusca asimmetrica)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9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07752"/>
              </p:ext>
            </p:extLst>
          </p:nvPr>
        </p:nvGraphicFramePr>
        <p:xfrm>
          <a:off x="3239741" y="612595"/>
          <a:ext cx="24653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" name="Equazione" r:id="rId3" imgW="876240" imgH="380880" progId="Equation.3">
                  <p:embed/>
                </p:oleObj>
              </mc:Choice>
              <mc:Fallback>
                <p:oleObj name="Equazione" r:id="rId3" imgW="876240" imgH="3808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741" y="612595"/>
                        <a:ext cx="246538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0635"/>
              </p:ext>
            </p:extLst>
          </p:nvPr>
        </p:nvGraphicFramePr>
        <p:xfrm>
          <a:off x="6354187" y="654078"/>
          <a:ext cx="18589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" name="Equazione" r:id="rId5" imgW="660240" imgH="380880" progId="Equation.3">
                  <p:embed/>
                </p:oleObj>
              </mc:Choice>
              <mc:Fallback>
                <p:oleObj name="Equazione" r:id="rId5" imgW="660240" imgH="3808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187" y="654078"/>
                        <a:ext cx="18589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27054"/>
              </p:ext>
            </p:extLst>
          </p:nvPr>
        </p:nvGraphicFramePr>
        <p:xfrm>
          <a:off x="722692" y="842635"/>
          <a:ext cx="16430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" name="Equazione" r:id="rId7" imgW="583920" imgH="164880" progId="Equation.3">
                  <p:embed/>
                </p:oleObj>
              </mc:Choice>
              <mc:Fallback>
                <p:oleObj name="Equazione" r:id="rId7" imgW="583920" imgH="1648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92" y="842635"/>
                        <a:ext cx="164306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78964"/>
              </p:ext>
            </p:extLst>
          </p:nvPr>
        </p:nvGraphicFramePr>
        <p:xfrm>
          <a:off x="672761" y="2005330"/>
          <a:ext cx="210978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" name="Equazione" r:id="rId9" imgW="749160" imgH="355320" progId="Equation.3">
                  <p:embed/>
                </p:oleObj>
              </mc:Choice>
              <mc:Fallback>
                <p:oleObj name="Equazione" r:id="rId9" imgW="749160" imgH="35532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61" y="2005330"/>
                        <a:ext cx="2109788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542097" y="2705855"/>
            <a:ext cx="16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ensità di carica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7502" y="1709547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carica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41384" y="3075187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estensione</a:t>
            </a:r>
            <a:endParaRPr lang="en-US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86392"/>
              </p:ext>
            </p:extLst>
          </p:nvPr>
        </p:nvGraphicFramePr>
        <p:xfrm>
          <a:off x="4572000" y="2002037"/>
          <a:ext cx="30400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" name="Equazione" r:id="rId11" imgW="1079280" imgH="380880" progId="Equation.3">
                  <p:embed/>
                </p:oleObj>
              </mc:Choice>
              <mc:Fallback>
                <p:oleObj name="Equazione" r:id="rId11" imgW="1079280" imgH="3808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02037"/>
                        <a:ext cx="30400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76319"/>
              </p:ext>
            </p:extLst>
          </p:nvPr>
        </p:nvGraphicFramePr>
        <p:xfrm>
          <a:off x="7120927" y="3488206"/>
          <a:ext cx="1505388" cy="11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" name="Equazione" r:id="rId13" imgW="469800" imgH="355320" progId="Equation.3">
                  <p:embed/>
                </p:oleObj>
              </mc:Choice>
              <mc:Fallback>
                <p:oleObj name="Equazione" r:id="rId13" imgW="46980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20927" y="3488206"/>
                        <a:ext cx="1505388" cy="11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090036"/>
              </p:ext>
            </p:extLst>
          </p:nvPr>
        </p:nvGraphicFramePr>
        <p:xfrm>
          <a:off x="141888" y="3444518"/>
          <a:ext cx="6328055" cy="139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" name="Equazione" r:id="rId15" imgW="2361960" imgH="520560" progId="Equation.3">
                  <p:embed/>
                </p:oleObj>
              </mc:Choice>
              <mc:Fallback>
                <p:oleObj name="Equazione" r:id="rId15" imgW="2361960" imgH="52056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8" y="3444518"/>
                        <a:ext cx="6328055" cy="1395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60640"/>
              </p:ext>
            </p:extLst>
          </p:nvPr>
        </p:nvGraphicFramePr>
        <p:xfrm>
          <a:off x="341384" y="5061935"/>
          <a:ext cx="35052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" name="Equazione" r:id="rId17" imgW="1244520" imgH="469800" progId="Equation.3">
                  <p:embed/>
                </p:oleObj>
              </mc:Choice>
              <mc:Fallback>
                <p:oleObj name="Equazione" r:id="rId17" imgW="1244520" imgH="469800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84" y="5061935"/>
                        <a:ext cx="35052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65587"/>
              </p:ext>
            </p:extLst>
          </p:nvPr>
        </p:nvGraphicFramePr>
        <p:xfrm>
          <a:off x="4654753" y="5165999"/>
          <a:ext cx="407828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" name="Equazione" r:id="rId19" imgW="1447560" imgH="469800" progId="Equation.3">
                  <p:embed/>
                </p:oleObj>
              </mc:Choice>
              <mc:Fallback>
                <p:oleObj name="Equazione" r:id="rId19" imgW="1447560" imgH="469800" progId="Equation.3">
                  <p:embed/>
                  <p:pic>
                    <p:nvPicPr>
                      <p:cNvPr id="0" name="Ogget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753" y="5165999"/>
                        <a:ext cx="4078288" cy="1323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141889" y="150930"/>
            <a:ext cx="773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Misure di capacità per risalire alla distribuzione di droganti</a:t>
            </a:r>
            <a:endParaRPr lang="en-US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340215"/>
            <a:ext cx="419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Relazioni tra campo, carica, potenziale e W</a:t>
            </a:r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027280" y="3075187"/>
            <a:ext cx="694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Relazioni tra carica, W e concentrazione dei droganti in regione svuotata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96598" y="4808483"/>
            <a:ext cx="382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Relazione con capacità di svuotamento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90441" y="6515679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3.37</a:t>
            </a:r>
          </a:p>
        </p:txBody>
      </p:sp>
    </p:spTree>
    <p:extLst>
      <p:ext uri="{BB962C8B-B14F-4D97-AF65-F5344CB8AC3E}">
        <p14:creationId xmlns:p14="http://schemas.microsoft.com/office/powerpoint/2010/main" val="2244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1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03584" y="2451100"/>
            <a:ext cx="728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parte rimanente del  §3.3 riguarda  la applicazione specifica ad una giunzione brusca asimmetrica e ad una giunzione a gradiente lineare.</a:t>
            </a:r>
          </a:p>
          <a:p>
            <a:endParaRPr lang="it-IT" dirty="0"/>
          </a:p>
          <a:p>
            <a:r>
              <a:rPr lang="it-IT" dirty="0" smtClean="0"/>
              <a:t>Queste parti vengono lasciate come esercizio.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ttore 1 41"/>
          <p:cNvCxnSpPr/>
          <p:nvPr/>
        </p:nvCxnSpPr>
        <p:spPr>
          <a:xfrm>
            <a:off x="4561367" y="1339207"/>
            <a:ext cx="0" cy="438845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o 44"/>
          <p:cNvGrpSpPr/>
          <p:nvPr/>
        </p:nvGrpSpPr>
        <p:grpSpPr>
          <a:xfrm>
            <a:off x="5425" y="769511"/>
            <a:ext cx="6375655" cy="3863238"/>
            <a:chOff x="5425" y="769511"/>
            <a:chExt cx="6375655" cy="3863238"/>
          </a:xfrm>
        </p:grpSpPr>
        <p:sp>
          <p:nvSpPr>
            <p:cNvPr id="24" name="Rettangolo 23"/>
            <p:cNvSpPr/>
            <p:nvPr/>
          </p:nvSpPr>
          <p:spPr>
            <a:xfrm>
              <a:off x="2769890" y="1307324"/>
              <a:ext cx="1467294" cy="3325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5425" y="1325613"/>
              <a:ext cx="6375655" cy="3096568"/>
              <a:chOff x="1073888" y="571181"/>
              <a:chExt cx="6375655" cy="3096568"/>
            </a:xfrm>
          </p:grpSpPr>
          <p:grpSp>
            <p:nvGrpSpPr>
              <p:cNvPr id="9" name="Gruppo 8"/>
              <p:cNvGrpSpPr/>
              <p:nvPr/>
            </p:nvGrpSpPr>
            <p:grpSpPr>
              <a:xfrm>
                <a:off x="1581348" y="571181"/>
                <a:ext cx="5868195" cy="1485116"/>
                <a:chOff x="1581348" y="1372154"/>
                <a:chExt cx="5868195" cy="1485116"/>
              </a:xfrm>
            </p:grpSpPr>
            <p:sp>
              <p:nvSpPr>
                <p:cNvPr id="4" name="Arco 3"/>
                <p:cNvSpPr/>
                <p:nvPr/>
              </p:nvSpPr>
              <p:spPr>
                <a:xfrm>
                  <a:off x="3265093" y="1777150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Arco 4"/>
                <p:cNvSpPr/>
                <p:nvPr/>
              </p:nvSpPr>
              <p:spPr>
                <a:xfrm flipH="1" flipV="1">
                  <a:off x="4469654" y="1372154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Connettore 1 6"/>
                <p:cNvCxnSpPr>
                  <a:stCxn id="5" idx="0"/>
                </p:cNvCxnSpPr>
                <p:nvPr/>
              </p:nvCxnSpPr>
              <p:spPr>
                <a:xfrm>
                  <a:off x="5117726" y="2452274"/>
                  <a:ext cx="233181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ttore 1 7"/>
                <p:cNvCxnSpPr/>
                <p:nvPr/>
              </p:nvCxnSpPr>
              <p:spPr>
                <a:xfrm>
                  <a:off x="1581348" y="1777300"/>
                  <a:ext cx="233181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uppo 9"/>
              <p:cNvGrpSpPr/>
              <p:nvPr/>
            </p:nvGrpSpPr>
            <p:grpSpPr>
              <a:xfrm>
                <a:off x="1581348" y="2182633"/>
                <a:ext cx="5868195" cy="1485116"/>
                <a:chOff x="1581348" y="1372154"/>
                <a:chExt cx="5868195" cy="1485116"/>
              </a:xfrm>
            </p:grpSpPr>
            <p:sp>
              <p:nvSpPr>
                <p:cNvPr id="11" name="Arco 10"/>
                <p:cNvSpPr/>
                <p:nvPr/>
              </p:nvSpPr>
              <p:spPr>
                <a:xfrm>
                  <a:off x="3265093" y="1777150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Arco 11"/>
                <p:cNvSpPr/>
                <p:nvPr/>
              </p:nvSpPr>
              <p:spPr>
                <a:xfrm flipH="1" flipV="1">
                  <a:off x="4469654" y="1372154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Connettore 1 12"/>
                <p:cNvCxnSpPr>
                  <a:stCxn id="12" idx="0"/>
                </p:cNvCxnSpPr>
                <p:nvPr/>
              </p:nvCxnSpPr>
              <p:spPr>
                <a:xfrm>
                  <a:off x="5117726" y="2452274"/>
                  <a:ext cx="233181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ttore 1 13"/>
                <p:cNvCxnSpPr/>
                <p:nvPr/>
              </p:nvCxnSpPr>
              <p:spPr>
                <a:xfrm>
                  <a:off x="1581348" y="1777300"/>
                  <a:ext cx="233181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uppo 14"/>
              <p:cNvGrpSpPr/>
              <p:nvPr/>
            </p:nvGrpSpPr>
            <p:grpSpPr>
              <a:xfrm>
                <a:off x="1581348" y="1345008"/>
                <a:ext cx="5868195" cy="1485116"/>
                <a:chOff x="1581348" y="1372154"/>
                <a:chExt cx="5868195" cy="1485116"/>
              </a:xfrm>
            </p:grpSpPr>
            <p:sp>
              <p:nvSpPr>
                <p:cNvPr id="16" name="Arco 15"/>
                <p:cNvSpPr/>
                <p:nvPr/>
              </p:nvSpPr>
              <p:spPr>
                <a:xfrm>
                  <a:off x="3265093" y="1777150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o 16"/>
                <p:cNvSpPr/>
                <p:nvPr/>
              </p:nvSpPr>
              <p:spPr>
                <a:xfrm flipH="1" flipV="1">
                  <a:off x="4469654" y="1372154"/>
                  <a:ext cx="1296144" cy="1080120"/>
                </a:xfrm>
                <a:prstGeom prst="arc">
                  <a:avLst>
                    <a:gd name="adj1" fmla="val 16200000"/>
                    <a:gd name="adj2" fmla="val 20488395"/>
                  </a:avLst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Connettore 1 17"/>
                <p:cNvCxnSpPr>
                  <a:stCxn id="17" idx="0"/>
                </p:cNvCxnSpPr>
                <p:nvPr/>
              </p:nvCxnSpPr>
              <p:spPr>
                <a:xfrm>
                  <a:off x="5117726" y="2452274"/>
                  <a:ext cx="2331817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ttore 1 18"/>
                <p:cNvCxnSpPr/>
                <p:nvPr/>
              </p:nvCxnSpPr>
              <p:spPr>
                <a:xfrm>
                  <a:off x="1581348" y="1777300"/>
                  <a:ext cx="2331817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Connettore 1 21"/>
              <p:cNvCxnSpPr/>
              <p:nvPr/>
            </p:nvCxnSpPr>
            <p:spPr>
              <a:xfrm>
                <a:off x="1581348" y="2105212"/>
                <a:ext cx="5868195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/>
              <p:cNvSpPr txBox="1"/>
              <p:nvPr/>
            </p:nvSpPr>
            <p:spPr>
              <a:xfrm>
                <a:off x="1073888" y="988794"/>
                <a:ext cx="37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C</a:t>
                </a:r>
                <a:endParaRPr lang="en-US" baseline="-25000" dirty="0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1073888" y="2163068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 smtClean="0"/>
                  <a:t>V</a:t>
                </a:r>
                <a:endParaRPr lang="en-US" baseline="-25000" dirty="0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1081389" y="1561231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baseline="-25000" dirty="0"/>
                  <a:t>i</a:t>
                </a:r>
                <a:endParaRPr lang="en-US" baseline="-25000" dirty="0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1081389" y="1874593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E</a:t>
                </a:r>
                <a:r>
                  <a:rPr lang="it-IT" baseline="-25000" dirty="0">
                    <a:solidFill>
                      <a:srgbClr val="FF0000"/>
                    </a:solidFill>
                  </a:rPr>
                  <a:t>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2558823" y="408585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-</a:t>
              </a:r>
              <a:r>
                <a:rPr lang="it-IT" dirty="0" err="1" smtClean="0"/>
                <a:t>x</a:t>
              </a:r>
              <a:r>
                <a:rPr lang="it-IT" baseline="-25000" dirty="0" err="1"/>
                <a:t>p</a:t>
              </a:r>
              <a:endParaRPr lang="en-US" baseline="-250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005331" y="408585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x</a:t>
              </a:r>
              <a:r>
                <a:rPr lang="it-IT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329596" y="4085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</a:t>
              </a:r>
              <a:endParaRPr lang="en-US" baseline="-250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21739" y="1154541"/>
              <a:ext cx="1474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</a:t>
              </a:r>
              <a:r>
                <a:rPr lang="it-IT" dirty="0" smtClean="0"/>
                <a:t>ona neutra p</a:t>
              </a:r>
              <a:endParaRPr lang="en-US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545154" y="1157847"/>
              <a:ext cx="1474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</a:t>
              </a:r>
              <a:r>
                <a:rPr lang="it-IT" dirty="0" smtClean="0"/>
                <a:t>ona neutra n</a:t>
              </a:r>
              <a:endParaRPr lang="en-US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746792" y="769511"/>
              <a:ext cx="1467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/>
                <a:t>Regione di svuotamento</a:t>
              </a:r>
              <a:endParaRPr lang="en-US" sz="1600" dirty="0"/>
            </a:p>
          </p:txBody>
        </p:sp>
        <p:grpSp>
          <p:nvGrpSpPr>
            <p:cNvPr id="53" name="Gruppo 52"/>
            <p:cNvGrpSpPr/>
            <p:nvPr/>
          </p:nvGrpSpPr>
          <p:grpSpPr>
            <a:xfrm>
              <a:off x="2769890" y="2500329"/>
              <a:ext cx="2334723" cy="679231"/>
              <a:chOff x="3838353" y="1745897"/>
              <a:chExt cx="2334723" cy="679231"/>
            </a:xfrm>
          </p:grpSpPr>
          <p:cxnSp>
            <p:nvCxnSpPr>
              <p:cNvPr id="49" name="Connettore 1 48"/>
              <p:cNvCxnSpPr/>
              <p:nvPr/>
            </p:nvCxnSpPr>
            <p:spPr>
              <a:xfrm>
                <a:off x="3838353" y="1745897"/>
                <a:ext cx="1983999" cy="42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/>
              <p:cNvCxnSpPr/>
              <p:nvPr/>
            </p:nvCxnSpPr>
            <p:spPr>
              <a:xfrm>
                <a:off x="5571761" y="1750154"/>
                <a:ext cx="0" cy="674974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/>
              <p:cNvSpPr txBox="1"/>
              <p:nvPr/>
            </p:nvSpPr>
            <p:spPr>
              <a:xfrm>
                <a:off x="5619719" y="192073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qV</a:t>
                </a:r>
                <a:r>
                  <a:rPr lang="it-IT" baseline="-25000" dirty="0" err="1" smtClean="0"/>
                  <a:t>bi</a:t>
                </a:r>
                <a:endParaRPr lang="en-US" baseline="-25000" dirty="0"/>
              </a:p>
            </p:txBody>
          </p:sp>
        </p:grpSp>
        <p:grpSp>
          <p:nvGrpSpPr>
            <p:cNvPr id="54" name="Gruppo 53"/>
            <p:cNvGrpSpPr/>
            <p:nvPr/>
          </p:nvGrpSpPr>
          <p:grpSpPr>
            <a:xfrm>
              <a:off x="2764630" y="1738301"/>
              <a:ext cx="2334723" cy="679231"/>
              <a:chOff x="3838353" y="1745897"/>
              <a:chExt cx="2334723" cy="679231"/>
            </a:xfrm>
          </p:grpSpPr>
          <p:cxnSp>
            <p:nvCxnSpPr>
              <p:cNvPr id="55" name="Connettore 1 54"/>
              <p:cNvCxnSpPr/>
              <p:nvPr/>
            </p:nvCxnSpPr>
            <p:spPr>
              <a:xfrm>
                <a:off x="3838353" y="1745897"/>
                <a:ext cx="1983999" cy="42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/>
              <p:nvPr/>
            </p:nvCxnSpPr>
            <p:spPr>
              <a:xfrm>
                <a:off x="5571761" y="1750154"/>
                <a:ext cx="0" cy="674974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sellaDiTesto 56"/>
              <p:cNvSpPr txBox="1"/>
              <p:nvPr/>
            </p:nvSpPr>
            <p:spPr>
              <a:xfrm>
                <a:off x="5619719" y="192073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qV</a:t>
                </a:r>
                <a:r>
                  <a:rPr lang="it-IT" baseline="-25000" dirty="0" err="1" smtClean="0"/>
                  <a:t>bi</a:t>
                </a:r>
                <a:endParaRPr lang="en-US" baseline="-25000" dirty="0"/>
              </a:p>
            </p:txBody>
          </p:sp>
        </p:grpSp>
        <p:grpSp>
          <p:nvGrpSpPr>
            <p:cNvPr id="58" name="Gruppo 57"/>
            <p:cNvGrpSpPr/>
            <p:nvPr/>
          </p:nvGrpSpPr>
          <p:grpSpPr>
            <a:xfrm>
              <a:off x="2764630" y="3347167"/>
              <a:ext cx="2334723" cy="679231"/>
              <a:chOff x="3838353" y="1745897"/>
              <a:chExt cx="2334723" cy="679231"/>
            </a:xfrm>
          </p:grpSpPr>
          <p:cxnSp>
            <p:nvCxnSpPr>
              <p:cNvPr id="59" name="Connettore 1 58"/>
              <p:cNvCxnSpPr/>
              <p:nvPr/>
            </p:nvCxnSpPr>
            <p:spPr>
              <a:xfrm>
                <a:off x="3838353" y="1745897"/>
                <a:ext cx="1983999" cy="425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2 59"/>
              <p:cNvCxnSpPr/>
              <p:nvPr/>
            </p:nvCxnSpPr>
            <p:spPr>
              <a:xfrm>
                <a:off x="5571761" y="1750154"/>
                <a:ext cx="0" cy="674974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sellaDiTesto 60"/>
              <p:cNvSpPr txBox="1"/>
              <p:nvPr/>
            </p:nvSpPr>
            <p:spPr>
              <a:xfrm>
                <a:off x="5619719" y="192073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qV</a:t>
                </a:r>
                <a:r>
                  <a:rPr lang="it-IT" baseline="-25000" dirty="0" err="1" smtClean="0"/>
                  <a:t>bi</a:t>
                </a:r>
                <a:endParaRPr lang="en-US" baseline="-25000" dirty="0"/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1820334" y="9040"/>
            <a:ext cx="5457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Potenziale di </a:t>
            </a:r>
            <a:r>
              <a:rPr lang="it-IT" sz="4800" b="1" dirty="0" err="1" smtClean="0"/>
              <a:t>Built</a:t>
            </a:r>
            <a:r>
              <a:rPr lang="it-IT" sz="4800" b="1" dirty="0" smtClean="0"/>
              <a:t>-in</a:t>
            </a:r>
            <a:endParaRPr lang="en-US" sz="4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06737" y="886175"/>
            <a:ext cx="25953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Il dislivello tra lato destro e lato sinistro all’equilibrio, espresso come potenziale elettrostatico </a:t>
            </a:r>
            <a:r>
              <a:rPr lang="it-IT" sz="1400" dirty="0" err="1" smtClean="0"/>
              <a:t>V</a:t>
            </a:r>
            <a:r>
              <a:rPr lang="it-IT" sz="1400" baseline="-25000" dirty="0" err="1" smtClean="0"/>
              <a:t>bi</a:t>
            </a:r>
            <a:r>
              <a:rPr lang="it-IT" sz="1400" dirty="0" smtClean="0"/>
              <a:t>, viene definito </a:t>
            </a:r>
          </a:p>
          <a:p>
            <a:pPr algn="ctr"/>
            <a:r>
              <a:rPr lang="it-IT" b="1" dirty="0" smtClean="0"/>
              <a:t>Potenziale di </a:t>
            </a:r>
            <a:r>
              <a:rPr lang="it-IT" b="1" dirty="0" err="1" smtClean="0"/>
              <a:t>built</a:t>
            </a:r>
            <a:r>
              <a:rPr lang="it-IT" b="1" dirty="0" smtClean="0"/>
              <a:t>-in.</a:t>
            </a:r>
            <a:endParaRPr lang="en-US" b="1" dirty="0"/>
          </a:p>
        </p:txBody>
      </p:sp>
      <p:grpSp>
        <p:nvGrpSpPr>
          <p:cNvPr id="64" name="Gruppo 63"/>
          <p:cNvGrpSpPr/>
          <p:nvPr/>
        </p:nvGrpSpPr>
        <p:grpSpPr>
          <a:xfrm>
            <a:off x="-12256" y="5059363"/>
            <a:ext cx="5639944" cy="1800225"/>
            <a:chOff x="-12256" y="5059363"/>
            <a:chExt cx="5639944" cy="1800225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-12256" y="5536530"/>
              <a:ext cx="216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Ma noi sappiamo anche che</a:t>
              </a:r>
              <a:endParaRPr lang="en-US" dirty="0"/>
            </a:p>
          </p:txBody>
        </p:sp>
        <p:graphicFrame>
          <p:nvGraphicFramePr>
            <p:cNvPr id="23" name="Ogget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0103175"/>
                </p:ext>
              </p:extLst>
            </p:nvPr>
          </p:nvGraphicFramePr>
          <p:xfrm>
            <a:off x="1703388" y="5059363"/>
            <a:ext cx="3924300" cy="180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7" name="Equazione" r:id="rId3" imgW="1854000" imgH="850680" progId="Equation.3">
                    <p:embed/>
                  </p:oleObj>
                </mc:Choice>
                <mc:Fallback>
                  <p:oleObj name="Equazione" r:id="rId3" imgW="1854000" imgH="850680" progId="Equation.3">
                    <p:embed/>
                    <p:pic>
                      <p:nvPicPr>
                        <p:cNvPr id="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3388" y="5059363"/>
                          <a:ext cx="3924300" cy="180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Gruppo 71"/>
          <p:cNvGrpSpPr/>
          <p:nvPr/>
        </p:nvGrpSpPr>
        <p:grpSpPr>
          <a:xfrm>
            <a:off x="5669290" y="5441634"/>
            <a:ext cx="3474710" cy="941388"/>
            <a:chOff x="5669290" y="5441634"/>
            <a:chExt cx="3474710" cy="941388"/>
          </a:xfrm>
        </p:grpSpPr>
        <p:graphicFrame>
          <p:nvGraphicFramePr>
            <p:cNvPr id="39" name="Oggetto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6328001"/>
                </p:ext>
              </p:extLst>
            </p:nvPr>
          </p:nvGraphicFramePr>
          <p:xfrm>
            <a:off x="6778625" y="5441634"/>
            <a:ext cx="2365375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8" name="Equazione" r:id="rId5" imgW="1117440" imgH="444240" progId="Equation.3">
                    <p:embed/>
                  </p:oleObj>
                </mc:Choice>
                <mc:Fallback>
                  <p:oleObj name="Equazione" r:id="rId5" imgW="1117440" imgH="444240" progId="Equation.3">
                    <p:embed/>
                    <p:pic>
                      <p:nvPicPr>
                        <p:cNvPr id="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8625" y="5441634"/>
                          <a:ext cx="2365375" cy="94138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57150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Freccia a destra 40"/>
            <p:cNvSpPr/>
            <p:nvPr/>
          </p:nvSpPr>
          <p:spPr>
            <a:xfrm>
              <a:off x="5669290" y="5727662"/>
              <a:ext cx="737446" cy="4551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12926" y="2504586"/>
            <a:ext cx="7916705" cy="2585363"/>
            <a:chOff x="12926" y="2504586"/>
            <a:chExt cx="7916705" cy="2585363"/>
          </a:xfrm>
        </p:grpSpPr>
        <p:sp>
          <p:nvSpPr>
            <p:cNvPr id="6" name="CasellaDiTesto 5"/>
            <p:cNvSpPr txBox="1"/>
            <p:nvPr/>
          </p:nvSpPr>
          <p:spPr>
            <a:xfrm>
              <a:off x="12926" y="4632749"/>
              <a:ext cx="354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Lo possiamo misurare vedendo che </a:t>
              </a:r>
              <a:endParaRPr lang="en-US" dirty="0"/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93082"/>
                </p:ext>
              </p:extLst>
            </p:nvPr>
          </p:nvGraphicFramePr>
          <p:xfrm>
            <a:off x="4005331" y="4632749"/>
            <a:ext cx="3924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9" name="Equazione" r:id="rId7" imgW="1854000" imgH="215640" progId="Equation.3">
                    <p:embed/>
                  </p:oleObj>
                </mc:Choice>
                <mc:Fallback>
                  <p:oleObj name="Equazione" r:id="rId7" imgW="18540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05331" y="4632749"/>
                          <a:ext cx="39243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Connettore 1 47"/>
            <p:cNvCxnSpPr/>
            <p:nvPr/>
          </p:nvCxnSpPr>
          <p:spPr>
            <a:xfrm>
              <a:off x="2455626" y="2504586"/>
              <a:ext cx="0" cy="35505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/>
          </p:nvCxnSpPr>
          <p:spPr>
            <a:xfrm>
              <a:off x="4354317" y="2824039"/>
              <a:ext cx="0" cy="35505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Connettore 2 81"/>
          <p:cNvCxnSpPr/>
          <p:nvPr/>
        </p:nvCxnSpPr>
        <p:spPr>
          <a:xfrm>
            <a:off x="2776190" y="1630744"/>
            <a:ext cx="1460994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/>
          <p:cNvSpPr txBox="1"/>
          <p:nvPr/>
        </p:nvSpPr>
        <p:spPr>
          <a:xfrm>
            <a:off x="3262475" y="130054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24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05826" y="2035601"/>
            <a:ext cx="6932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Potenziale, campo e carica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432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838353" y="552892"/>
            <a:ext cx="1467294" cy="5197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uppo 46"/>
          <p:cNvGrpSpPr/>
          <p:nvPr/>
        </p:nvGrpSpPr>
        <p:grpSpPr>
          <a:xfrm>
            <a:off x="1073888" y="571181"/>
            <a:ext cx="6375655" cy="3096568"/>
            <a:chOff x="1073888" y="571181"/>
            <a:chExt cx="6375655" cy="3096568"/>
          </a:xfrm>
        </p:grpSpPr>
        <p:grpSp>
          <p:nvGrpSpPr>
            <p:cNvPr id="9" name="Gruppo 8"/>
            <p:cNvGrpSpPr/>
            <p:nvPr/>
          </p:nvGrpSpPr>
          <p:grpSpPr>
            <a:xfrm>
              <a:off x="1581348" y="571181"/>
              <a:ext cx="5868195" cy="1485116"/>
              <a:chOff x="1581348" y="1372154"/>
              <a:chExt cx="5868195" cy="1485116"/>
            </a:xfrm>
          </p:grpSpPr>
          <p:sp>
            <p:nvSpPr>
              <p:cNvPr id="4" name="Arco 3"/>
              <p:cNvSpPr/>
              <p:nvPr/>
            </p:nvSpPr>
            <p:spPr>
              <a:xfrm>
                <a:off x="3265093" y="1777150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o 4"/>
              <p:cNvSpPr/>
              <p:nvPr/>
            </p:nvSpPr>
            <p:spPr>
              <a:xfrm flipH="1" flipV="1">
                <a:off x="4469654" y="1372154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Connettore 1 6"/>
              <p:cNvCxnSpPr>
                <a:stCxn id="5" idx="0"/>
              </p:cNvCxnSpPr>
              <p:nvPr/>
            </p:nvCxnSpPr>
            <p:spPr>
              <a:xfrm>
                <a:off x="5117726" y="2452274"/>
                <a:ext cx="233181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1 7"/>
              <p:cNvCxnSpPr/>
              <p:nvPr/>
            </p:nvCxnSpPr>
            <p:spPr>
              <a:xfrm>
                <a:off x="1581348" y="1777300"/>
                <a:ext cx="233181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o 9"/>
            <p:cNvGrpSpPr/>
            <p:nvPr/>
          </p:nvGrpSpPr>
          <p:grpSpPr>
            <a:xfrm>
              <a:off x="1581348" y="2182633"/>
              <a:ext cx="5868195" cy="1485116"/>
              <a:chOff x="1581348" y="1372154"/>
              <a:chExt cx="5868195" cy="1485116"/>
            </a:xfrm>
          </p:grpSpPr>
          <p:sp>
            <p:nvSpPr>
              <p:cNvPr id="11" name="Arco 10"/>
              <p:cNvSpPr/>
              <p:nvPr/>
            </p:nvSpPr>
            <p:spPr>
              <a:xfrm>
                <a:off x="3265093" y="1777150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o 11"/>
              <p:cNvSpPr/>
              <p:nvPr/>
            </p:nvSpPr>
            <p:spPr>
              <a:xfrm flipH="1" flipV="1">
                <a:off x="4469654" y="1372154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Connettore 1 12"/>
              <p:cNvCxnSpPr>
                <a:stCxn id="12" idx="0"/>
              </p:cNvCxnSpPr>
              <p:nvPr/>
            </p:nvCxnSpPr>
            <p:spPr>
              <a:xfrm>
                <a:off x="5117726" y="2452274"/>
                <a:ext cx="233181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1581348" y="1777300"/>
                <a:ext cx="233181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14"/>
            <p:cNvGrpSpPr/>
            <p:nvPr/>
          </p:nvGrpSpPr>
          <p:grpSpPr>
            <a:xfrm>
              <a:off x="1581348" y="1345008"/>
              <a:ext cx="5868195" cy="1485116"/>
              <a:chOff x="1581348" y="1372154"/>
              <a:chExt cx="5868195" cy="1485116"/>
            </a:xfrm>
          </p:grpSpPr>
          <p:sp>
            <p:nvSpPr>
              <p:cNvPr id="16" name="Arco 15"/>
              <p:cNvSpPr/>
              <p:nvPr/>
            </p:nvSpPr>
            <p:spPr>
              <a:xfrm>
                <a:off x="3265093" y="1777150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o 16"/>
              <p:cNvSpPr/>
              <p:nvPr/>
            </p:nvSpPr>
            <p:spPr>
              <a:xfrm flipH="1" flipV="1">
                <a:off x="4469654" y="1372154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Connettore 1 17"/>
              <p:cNvCxnSpPr>
                <a:stCxn id="17" idx="0"/>
              </p:cNvCxnSpPr>
              <p:nvPr/>
            </p:nvCxnSpPr>
            <p:spPr>
              <a:xfrm>
                <a:off x="5117726" y="2452274"/>
                <a:ext cx="233181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>
                <a:off x="1581348" y="1777300"/>
                <a:ext cx="233181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ttore 1 21"/>
            <p:cNvCxnSpPr/>
            <p:nvPr/>
          </p:nvCxnSpPr>
          <p:spPr>
            <a:xfrm>
              <a:off x="1581348" y="2105212"/>
              <a:ext cx="5868195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1073888" y="988794"/>
              <a:ext cx="3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C</a:t>
              </a:r>
              <a:endParaRPr lang="en-US" baseline="-25000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073888" y="21630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V</a:t>
              </a:r>
              <a:endParaRPr lang="en-US" baseline="-25000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081389" y="156123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/>
                <a:t>i</a:t>
              </a:r>
              <a:endParaRPr lang="en-US" baseline="-250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081389" y="187459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E</a:t>
              </a:r>
              <a:r>
                <a:rPr lang="it-IT" baseline="-25000" dirty="0">
                  <a:solidFill>
                    <a:srgbClr val="FF0000"/>
                  </a:solidFill>
                </a:rPr>
                <a:t>F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3627286" y="333142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</a:t>
            </a:r>
            <a:r>
              <a:rPr lang="it-IT" dirty="0" err="1" smtClean="0"/>
              <a:t>x</a:t>
            </a:r>
            <a:r>
              <a:rPr lang="it-IT" baseline="-25000" dirty="0" err="1"/>
              <a:t>p</a:t>
            </a:r>
            <a:endParaRPr lang="en-US" baseline="-25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073794" y="33314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x</a:t>
            </a:r>
            <a:r>
              <a:rPr lang="it-IT" baseline="-25000" dirty="0" err="1" smtClean="0"/>
              <a:t>n</a:t>
            </a:r>
            <a:endParaRPr lang="en-US" baseline="-25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398059" y="3331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US" baseline="-25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200940" y="148831"/>
            <a:ext cx="14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</a:t>
            </a:r>
            <a:r>
              <a:rPr lang="it-IT" dirty="0" smtClean="0"/>
              <a:t>ona neutra p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000308" y="148831"/>
            <a:ext cx="14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</a:t>
            </a:r>
            <a:r>
              <a:rPr lang="it-IT" dirty="0" smtClean="0"/>
              <a:t>ona neutra n</a:t>
            </a:r>
            <a:endParaRPr lang="en-US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3838353" y="0"/>
            <a:ext cx="146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Regione di svuotamento</a:t>
            </a:r>
            <a:endParaRPr lang="en-US" sz="1600" dirty="0"/>
          </a:p>
        </p:txBody>
      </p:sp>
      <p:cxnSp>
        <p:nvCxnSpPr>
          <p:cNvPr id="42" name="Connettore 1 41"/>
          <p:cNvCxnSpPr/>
          <p:nvPr/>
        </p:nvCxnSpPr>
        <p:spPr>
          <a:xfrm>
            <a:off x="4561367" y="584775"/>
            <a:ext cx="0" cy="438845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o 62"/>
          <p:cNvGrpSpPr/>
          <p:nvPr/>
        </p:nvGrpSpPr>
        <p:grpSpPr>
          <a:xfrm>
            <a:off x="1355156" y="3729230"/>
            <a:ext cx="6721582" cy="1485116"/>
            <a:chOff x="1342160" y="3672780"/>
            <a:chExt cx="6721582" cy="1485116"/>
          </a:xfrm>
        </p:grpSpPr>
        <p:grpSp>
          <p:nvGrpSpPr>
            <p:cNvPr id="34" name="Gruppo 33"/>
            <p:cNvGrpSpPr/>
            <p:nvPr/>
          </p:nvGrpSpPr>
          <p:grpSpPr>
            <a:xfrm flipV="1">
              <a:off x="1637902" y="3672780"/>
              <a:ext cx="5868195" cy="1485116"/>
              <a:chOff x="1581348" y="1372154"/>
              <a:chExt cx="5868195" cy="1485116"/>
            </a:xfrm>
          </p:grpSpPr>
          <p:sp>
            <p:nvSpPr>
              <p:cNvPr id="35" name="Arco 34"/>
              <p:cNvSpPr/>
              <p:nvPr/>
            </p:nvSpPr>
            <p:spPr>
              <a:xfrm>
                <a:off x="3265093" y="1777150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o 35"/>
              <p:cNvSpPr/>
              <p:nvPr/>
            </p:nvSpPr>
            <p:spPr>
              <a:xfrm flipH="1" flipV="1">
                <a:off x="4469654" y="1372154"/>
                <a:ext cx="1296144" cy="1080120"/>
              </a:xfrm>
              <a:prstGeom prst="arc">
                <a:avLst>
                  <a:gd name="adj1" fmla="val 16200000"/>
                  <a:gd name="adj2" fmla="val 20488395"/>
                </a:avLst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Connettore 1 36"/>
              <p:cNvCxnSpPr>
                <a:stCxn id="36" idx="0"/>
              </p:cNvCxnSpPr>
              <p:nvPr/>
            </p:nvCxnSpPr>
            <p:spPr>
              <a:xfrm>
                <a:off x="5117726" y="2452274"/>
                <a:ext cx="233181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1581348" y="1777300"/>
                <a:ext cx="233181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o 61"/>
            <p:cNvGrpSpPr/>
            <p:nvPr/>
          </p:nvGrpSpPr>
          <p:grpSpPr>
            <a:xfrm>
              <a:off x="1342160" y="3704404"/>
              <a:ext cx="6721582" cy="1048496"/>
              <a:chOff x="1342160" y="3704404"/>
              <a:chExt cx="6721582" cy="1048496"/>
            </a:xfrm>
          </p:grpSpPr>
          <p:graphicFrame>
            <p:nvGraphicFramePr>
              <p:cNvPr id="43" name="Oggetto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3764055"/>
                  </p:ext>
                </p:extLst>
              </p:nvPr>
            </p:nvGraphicFramePr>
            <p:xfrm>
              <a:off x="1342160" y="4088946"/>
              <a:ext cx="1658744" cy="6639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69" name="Equazione" r:id="rId3" imgW="952200" imgH="380880" progId="Equation.3">
                      <p:embed/>
                    </p:oleObj>
                  </mc:Choice>
                  <mc:Fallback>
                    <p:oleObj name="Equazione" r:id="rId3" imgW="952200" imgH="380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2160" y="4088946"/>
                            <a:ext cx="1658744" cy="6639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CasellaDiTesto 43"/>
              <p:cNvSpPr txBox="1"/>
              <p:nvPr/>
            </p:nvSpPr>
            <p:spPr>
              <a:xfrm>
                <a:off x="5606723" y="3704404"/>
                <a:ext cx="2457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 dirty="0" smtClean="0"/>
                  <a:t>Potenziale elettrostatico</a:t>
                </a:r>
                <a:endParaRPr lang="en-US" i="1" dirty="0"/>
              </a:p>
            </p:txBody>
          </p:sp>
        </p:grpSp>
      </p:grpSp>
      <p:grpSp>
        <p:nvGrpSpPr>
          <p:cNvPr id="53" name="Gruppo 52"/>
          <p:cNvGrpSpPr/>
          <p:nvPr/>
        </p:nvGrpSpPr>
        <p:grpSpPr>
          <a:xfrm>
            <a:off x="3838353" y="1745897"/>
            <a:ext cx="2334723" cy="679231"/>
            <a:chOff x="3838353" y="1745897"/>
            <a:chExt cx="2334723" cy="679231"/>
          </a:xfrm>
        </p:grpSpPr>
        <p:cxnSp>
          <p:nvCxnSpPr>
            <p:cNvPr id="49" name="Connettore 1 48"/>
            <p:cNvCxnSpPr/>
            <p:nvPr/>
          </p:nvCxnSpPr>
          <p:spPr>
            <a:xfrm>
              <a:off x="3838353" y="1745897"/>
              <a:ext cx="1983999" cy="4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>
              <a:off x="5571761" y="1750154"/>
              <a:ext cx="0" cy="67497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/>
            <p:cNvSpPr txBox="1"/>
            <p:nvPr/>
          </p:nvSpPr>
          <p:spPr>
            <a:xfrm>
              <a:off x="5619719" y="192073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qV</a:t>
              </a:r>
              <a:r>
                <a:rPr lang="it-IT" baseline="-25000" dirty="0" err="1" smtClean="0"/>
                <a:t>bi</a:t>
              </a:r>
              <a:endParaRPr lang="en-US" baseline="-25000" dirty="0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3833093" y="983869"/>
            <a:ext cx="2334723" cy="679231"/>
            <a:chOff x="3838353" y="1745897"/>
            <a:chExt cx="2334723" cy="679231"/>
          </a:xfrm>
        </p:grpSpPr>
        <p:cxnSp>
          <p:nvCxnSpPr>
            <p:cNvPr id="55" name="Connettore 1 54"/>
            <p:cNvCxnSpPr/>
            <p:nvPr/>
          </p:nvCxnSpPr>
          <p:spPr>
            <a:xfrm>
              <a:off x="3838353" y="1745897"/>
              <a:ext cx="1983999" cy="4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>
              <a:off x="5571761" y="1750154"/>
              <a:ext cx="0" cy="67497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5619719" y="192073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qV</a:t>
              </a:r>
              <a:r>
                <a:rPr lang="it-IT" baseline="-25000" dirty="0" err="1" smtClean="0"/>
                <a:t>bi</a:t>
              </a:r>
              <a:endParaRPr lang="en-US" baseline="-25000" dirty="0"/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3833093" y="2592735"/>
            <a:ext cx="2334723" cy="679231"/>
            <a:chOff x="3838353" y="1745897"/>
            <a:chExt cx="2334723" cy="679231"/>
          </a:xfrm>
        </p:grpSpPr>
        <p:cxnSp>
          <p:nvCxnSpPr>
            <p:cNvPr id="59" name="Connettore 1 58"/>
            <p:cNvCxnSpPr/>
            <p:nvPr/>
          </p:nvCxnSpPr>
          <p:spPr>
            <a:xfrm>
              <a:off x="3838353" y="1745897"/>
              <a:ext cx="1983999" cy="4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>
              <a:off x="5571761" y="1750154"/>
              <a:ext cx="0" cy="67497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5619719" y="192073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qV</a:t>
              </a:r>
              <a:r>
                <a:rPr lang="it-IT" baseline="-25000" dirty="0" err="1" smtClean="0"/>
                <a:t>bi</a:t>
              </a:r>
              <a:endParaRPr lang="en-US" baseline="-25000" dirty="0"/>
            </a:p>
          </p:txBody>
        </p:sp>
      </p:grpSp>
      <p:cxnSp>
        <p:nvCxnSpPr>
          <p:cNvPr id="65" name="Connettore 1 64"/>
          <p:cNvCxnSpPr/>
          <p:nvPr/>
        </p:nvCxnSpPr>
        <p:spPr>
          <a:xfrm>
            <a:off x="3833093" y="4134226"/>
            <a:ext cx="11560" cy="16201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5294087" y="4134226"/>
            <a:ext cx="11560" cy="16201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4553214" y="4130186"/>
            <a:ext cx="11560" cy="16201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ggetto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12511"/>
              </p:ext>
            </p:extLst>
          </p:nvPr>
        </p:nvGraphicFramePr>
        <p:xfrm>
          <a:off x="1650898" y="4973230"/>
          <a:ext cx="1237265" cy="95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zione" r:id="rId5" imgW="495000" imgH="380880" progId="Equation.3">
                  <p:embed/>
                </p:oleObj>
              </mc:Choice>
              <mc:Fallback>
                <p:oleObj name="Equazione" r:id="rId5" imgW="4950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0898" y="4973230"/>
                        <a:ext cx="1237265" cy="9517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ggetto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83892"/>
              </p:ext>
            </p:extLst>
          </p:nvPr>
        </p:nvGraphicFramePr>
        <p:xfrm>
          <a:off x="6737753" y="4896676"/>
          <a:ext cx="12366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Equazione" r:id="rId7" imgW="495000" imgH="380880" progId="Equation.3">
                  <p:embed/>
                </p:oleObj>
              </mc:Choice>
              <mc:Fallback>
                <p:oleObj name="Equazione" r:id="rId7" imgW="4950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753" y="4896676"/>
                        <a:ext cx="1236663" cy="9509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ggetto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29924"/>
              </p:ext>
            </p:extLst>
          </p:nvPr>
        </p:nvGraphicFramePr>
        <p:xfrm>
          <a:off x="2836863" y="5881688"/>
          <a:ext cx="19034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Equazione" r:id="rId9" imgW="761760" imgH="406080" progId="Equation.3">
                  <p:embed/>
                </p:oleObj>
              </mc:Choice>
              <mc:Fallback>
                <p:oleObj name="Equazione" r:id="rId9" imgW="761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5881688"/>
                        <a:ext cx="1903412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ggetto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94333"/>
              </p:ext>
            </p:extLst>
          </p:nvPr>
        </p:nvGraphicFramePr>
        <p:xfrm>
          <a:off x="4914900" y="5843588"/>
          <a:ext cx="21256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Equazione" r:id="rId11" imgW="850680" imgH="406080" progId="Equation.3">
                  <p:embed/>
                </p:oleObj>
              </mc:Choice>
              <mc:Fallback>
                <p:oleObj name="Equazione" r:id="rId11" imgW="850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843588"/>
                        <a:ext cx="2125663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nettore 2 72"/>
          <p:cNvCxnSpPr/>
          <p:nvPr/>
        </p:nvCxnSpPr>
        <p:spPr>
          <a:xfrm>
            <a:off x="1650898" y="4809200"/>
            <a:ext cx="6767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7303329" y="426929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bi</a:t>
            </a:r>
            <a:endParaRPr lang="en-US" baseline="-25000" dirty="0"/>
          </a:p>
        </p:txBody>
      </p:sp>
      <p:cxnSp>
        <p:nvCxnSpPr>
          <p:cNvPr id="75" name="Connettore 2 74"/>
          <p:cNvCxnSpPr/>
          <p:nvPr/>
        </p:nvCxnSpPr>
        <p:spPr>
          <a:xfrm>
            <a:off x="7174588" y="4134376"/>
            <a:ext cx="0" cy="67497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/>
          <p:cNvCxnSpPr/>
          <p:nvPr/>
        </p:nvCxnSpPr>
        <p:spPr>
          <a:xfrm flipH="1">
            <a:off x="3894000" y="4940280"/>
            <a:ext cx="336039" cy="9073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/>
          <p:nvPr/>
        </p:nvCxnSpPr>
        <p:spPr>
          <a:xfrm>
            <a:off x="4876189" y="4940280"/>
            <a:ext cx="317305" cy="9073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/>
          <p:cNvSpPr txBox="1"/>
          <p:nvPr/>
        </p:nvSpPr>
        <p:spPr>
          <a:xfrm>
            <a:off x="58676" y="4932269"/>
            <a:ext cx="139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Equazione</a:t>
            </a:r>
          </a:p>
          <a:p>
            <a:pPr algn="ctr"/>
            <a:r>
              <a:rPr lang="it-IT" dirty="0" smtClean="0"/>
              <a:t>di </a:t>
            </a:r>
          </a:p>
          <a:p>
            <a:pPr algn="ctr"/>
            <a:r>
              <a:rPr lang="it-IT" dirty="0" err="1" smtClean="0"/>
              <a:t>Poisson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tangolo 107"/>
          <p:cNvSpPr/>
          <p:nvPr/>
        </p:nvSpPr>
        <p:spPr>
          <a:xfrm>
            <a:off x="4130566" y="0"/>
            <a:ext cx="3741682" cy="6834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ttangolo 106"/>
          <p:cNvSpPr/>
          <p:nvPr/>
        </p:nvSpPr>
        <p:spPr>
          <a:xfrm>
            <a:off x="1240220" y="23210"/>
            <a:ext cx="2890346" cy="6834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7" name="Oggetto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19709"/>
              </p:ext>
            </p:extLst>
          </p:nvPr>
        </p:nvGraphicFramePr>
        <p:xfrm>
          <a:off x="0" y="577272"/>
          <a:ext cx="1237265" cy="95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Equazione" r:id="rId3" imgW="495000" imgH="380880" progId="Equation.3">
                  <p:embed/>
                </p:oleObj>
              </mc:Choice>
              <mc:Fallback>
                <p:oleObj name="Equazione" r:id="rId3" imgW="4950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77272"/>
                        <a:ext cx="1237265" cy="9517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gget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39014"/>
              </p:ext>
            </p:extLst>
          </p:nvPr>
        </p:nvGraphicFramePr>
        <p:xfrm>
          <a:off x="7907337" y="500224"/>
          <a:ext cx="12366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name="Equazione" r:id="rId5" imgW="495000" imgH="380880" progId="Equation.3">
                  <p:embed/>
                </p:oleObj>
              </mc:Choice>
              <mc:Fallback>
                <p:oleObj name="Equazione" r:id="rId5" imgW="4950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337" y="500224"/>
                        <a:ext cx="1236663" cy="9509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gget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73053"/>
              </p:ext>
            </p:extLst>
          </p:nvPr>
        </p:nvGraphicFramePr>
        <p:xfrm>
          <a:off x="1713186" y="584474"/>
          <a:ext cx="19034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" name="Equazione" r:id="rId7" imgW="761760" imgH="406080" progId="Equation.3">
                  <p:embed/>
                </p:oleObj>
              </mc:Choice>
              <mc:Fallback>
                <p:oleObj name="Equazione" r:id="rId7" imgW="761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186" y="584474"/>
                        <a:ext cx="1903412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07982"/>
              </p:ext>
            </p:extLst>
          </p:nvPr>
        </p:nvGraphicFramePr>
        <p:xfrm>
          <a:off x="4934607" y="530609"/>
          <a:ext cx="21256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" name="Equazione" r:id="rId9" imgW="850680" imgH="406080" progId="Equation.3">
                  <p:embed/>
                </p:oleObj>
              </mc:Choice>
              <mc:Fallback>
                <p:oleObj name="Equazione" r:id="rId9" imgW="850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607" y="530609"/>
                        <a:ext cx="2125663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ggetto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78878"/>
              </p:ext>
            </p:extLst>
          </p:nvPr>
        </p:nvGraphicFramePr>
        <p:xfrm>
          <a:off x="1240220" y="2356919"/>
          <a:ext cx="2693707" cy="92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Equazione" r:id="rId11" imgW="1104840" imgH="380880" progId="Equation.3">
                  <p:embed/>
                </p:oleObj>
              </mc:Choice>
              <mc:Fallback>
                <p:oleObj name="Equazione" r:id="rId11" imgW="110484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40220" y="2356919"/>
                        <a:ext cx="2693707" cy="928414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ggetto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860851"/>
              </p:ext>
            </p:extLst>
          </p:nvPr>
        </p:nvGraphicFramePr>
        <p:xfrm>
          <a:off x="4729655" y="2325388"/>
          <a:ext cx="26939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Equazione" r:id="rId13" imgW="1104840" imgH="380880" progId="Equation.3">
                  <p:embed/>
                </p:oleObj>
              </mc:Choice>
              <mc:Fallback>
                <p:oleObj name="Equazione" r:id="rId13" imgW="1104840" imgH="380880" progId="Equation.3">
                  <p:embed/>
                  <p:pic>
                    <p:nvPicPr>
                      <p:cNvPr id="0" name="Oggetto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655" y="2325388"/>
                        <a:ext cx="2693988" cy="928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Connettore 1 94"/>
          <p:cNvCxnSpPr/>
          <p:nvPr/>
        </p:nvCxnSpPr>
        <p:spPr>
          <a:xfrm>
            <a:off x="4130566" y="23210"/>
            <a:ext cx="0" cy="68580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1240220" y="-115614"/>
            <a:ext cx="0" cy="685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ggetto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75966"/>
              </p:ext>
            </p:extLst>
          </p:nvPr>
        </p:nvGraphicFramePr>
        <p:xfrm>
          <a:off x="66675" y="2353581"/>
          <a:ext cx="11096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Equazione" r:id="rId15" imgW="444240" imgH="355320" progId="Equation.3">
                  <p:embed/>
                </p:oleObj>
              </mc:Choice>
              <mc:Fallback>
                <p:oleObj name="Equazione" r:id="rId15" imgW="444240" imgH="355320" progId="Equation.3">
                  <p:embed/>
                  <p:pic>
                    <p:nvPicPr>
                      <p:cNvPr id="0" name="Oggetto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2353581"/>
                        <a:ext cx="1109663" cy="887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ggetto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97446"/>
              </p:ext>
            </p:extLst>
          </p:nvPr>
        </p:nvGraphicFramePr>
        <p:xfrm>
          <a:off x="8034337" y="2299034"/>
          <a:ext cx="11096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Equazione" r:id="rId17" imgW="444240" imgH="355320" progId="Equation.3">
                  <p:embed/>
                </p:oleObj>
              </mc:Choice>
              <mc:Fallback>
                <p:oleObj name="Equazione" r:id="rId17" imgW="444240" imgH="355320" progId="Equation.3">
                  <p:embed/>
                  <p:pic>
                    <p:nvPicPr>
                      <p:cNvPr id="0" name="Oggetto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2299034"/>
                        <a:ext cx="1109663" cy="887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ggetto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6866"/>
              </p:ext>
            </p:extLst>
          </p:nvPr>
        </p:nvGraphicFramePr>
        <p:xfrm>
          <a:off x="1241893" y="4685071"/>
          <a:ext cx="27241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Equazione" r:id="rId19" imgW="1117440" imgH="380880" progId="Equation.3">
                  <p:embed/>
                </p:oleObj>
              </mc:Choice>
              <mc:Fallback>
                <p:oleObj name="Equazione" r:id="rId19" imgW="1117440" imgH="380880" progId="Equation.3">
                  <p:embed/>
                  <p:pic>
                    <p:nvPicPr>
                      <p:cNvPr id="0" name="Oggetto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893" y="4685071"/>
                        <a:ext cx="2724150" cy="928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ggetto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41161"/>
              </p:ext>
            </p:extLst>
          </p:nvPr>
        </p:nvGraphicFramePr>
        <p:xfrm>
          <a:off x="4281409" y="4685071"/>
          <a:ext cx="35925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Equazione" r:id="rId21" imgW="1473120" imgH="380880" progId="Equation.3">
                  <p:embed/>
                </p:oleObj>
              </mc:Choice>
              <mc:Fallback>
                <p:oleObj name="Equazione" r:id="rId21" imgW="1473120" imgH="380880" progId="Equation.3">
                  <p:embed/>
                  <p:pic>
                    <p:nvPicPr>
                      <p:cNvPr id="0" name="Oggetto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09" y="4685071"/>
                        <a:ext cx="3592512" cy="928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ggetto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3415"/>
              </p:ext>
            </p:extLst>
          </p:nvPr>
        </p:nvGraphicFramePr>
        <p:xfrm>
          <a:off x="211223" y="4871247"/>
          <a:ext cx="823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Equazione" r:id="rId23" imgW="330120" imgH="177480" progId="Equation.3">
                  <p:embed/>
                </p:oleObj>
              </mc:Choice>
              <mc:Fallback>
                <p:oleObj name="Equazione" r:id="rId23" imgW="330120" imgH="177480" progId="Equation.3">
                  <p:embed/>
                  <p:pic>
                    <p:nvPicPr>
                      <p:cNvPr id="0" name="Oggetto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23" y="4871247"/>
                        <a:ext cx="823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ggetto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465041"/>
              </p:ext>
            </p:extLst>
          </p:nvPr>
        </p:nvGraphicFramePr>
        <p:xfrm>
          <a:off x="8131260" y="4799699"/>
          <a:ext cx="10144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" name="Equazione" r:id="rId25" imgW="406080" imgH="190440" progId="Equation.3">
                  <p:embed/>
                </p:oleObj>
              </mc:Choice>
              <mc:Fallback>
                <p:oleObj name="Equazione" r:id="rId25" imgW="406080" imgH="190440" progId="Equation.3">
                  <p:embed/>
                  <p:pic>
                    <p:nvPicPr>
                      <p:cNvPr id="0" name="Oggetto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260" y="4799699"/>
                        <a:ext cx="1014413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Connettore 1 102"/>
          <p:cNvCxnSpPr/>
          <p:nvPr/>
        </p:nvCxnSpPr>
        <p:spPr>
          <a:xfrm>
            <a:off x="7872248" y="-115614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1240220" y="2321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</a:t>
            </a:r>
            <a:r>
              <a:rPr lang="it-IT" dirty="0" err="1" smtClean="0"/>
              <a:t>x</a:t>
            </a:r>
            <a:r>
              <a:rPr lang="it-IT" baseline="-25000" dirty="0" err="1"/>
              <a:t>p</a:t>
            </a:r>
            <a:endParaRPr lang="en-US" baseline="-250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7475928" y="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x</a:t>
            </a:r>
            <a:r>
              <a:rPr lang="it-IT" baseline="-25000" dirty="0" err="1" smtClean="0"/>
              <a:t>n</a:t>
            </a:r>
            <a:endParaRPr lang="en-US" baseline="-250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4130566" y="57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US" baseline="-25000" dirty="0"/>
          </a:p>
        </p:txBody>
      </p:sp>
      <p:sp>
        <p:nvSpPr>
          <p:cNvPr id="109" name="CasellaDiTesto 108"/>
          <p:cNvSpPr txBox="1"/>
          <p:nvPr/>
        </p:nvSpPr>
        <p:spPr>
          <a:xfrm>
            <a:off x="0" y="0"/>
            <a:ext cx="100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Neutra p</a:t>
            </a:r>
            <a:endParaRPr lang="en-US" i="1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8135326" y="23210"/>
            <a:ext cx="100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Neutra n</a:t>
            </a:r>
            <a:endParaRPr lang="en-US" i="1" dirty="0"/>
          </a:p>
        </p:txBody>
      </p:sp>
      <p:sp>
        <p:nvSpPr>
          <p:cNvPr id="111" name="CasellaDiTesto 110"/>
          <p:cNvSpPr txBox="1"/>
          <p:nvPr/>
        </p:nvSpPr>
        <p:spPr>
          <a:xfrm>
            <a:off x="1896298" y="0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svuotamento p</a:t>
            </a:r>
            <a:endParaRPr lang="en-US" i="1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5212312" y="0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svuotamento n</a:t>
            </a:r>
            <a:endParaRPr lang="en-US" i="1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3768271" y="53602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CARICA</a:t>
            </a:r>
            <a:endParaRPr lang="en-US" b="1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3817980" y="192486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-CAMPO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3683237" y="4200353"/>
            <a:ext cx="135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POTENZIALE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6" name="Oggetto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15533"/>
              </p:ext>
            </p:extLst>
          </p:nvPr>
        </p:nvGraphicFramePr>
        <p:xfrm>
          <a:off x="3159047" y="3417395"/>
          <a:ext cx="1943037" cy="54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Equazione" r:id="rId27" imgW="774360" imgH="215640" progId="Equation.3">
                  <p:embed/>
                </p:oleObj>
              </mc:Choice>
              <mc:Fallback>
                <p:oleObj name="Equazione" r:id="rId27" imgW="774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59047" y="3417395"/>
                        <a:ext cx="1943037" cy="54150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ggetto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70016"/>
              </p:ext>
            </p:extLst>
          </p:nvPr>
        </p:nvGraphicFramePr>
        <p:xfrm>
          <a:off x="2384291" y="5838996"/>
          <a:ext cx="3794236" cy="90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Equazione" r:id="rId29" imgW="1600200" imgH="380880" progId="Equation.3">
                  <p:embed/>
                </p:oleObj>
              </mc:Choice>
              <mc:Fallback>
                <p:oleObj name="Equazione" r:id="rId29" imgW="16002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384291" y="5838996"/>
                        <a:ext cx="3794236" cy="90339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05826" y="380222"/>
            <a:ext cx="707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Regione di svuotamento W</a:t>
            </a:r>
            <a:endParaRPr lang="en-US" sz="4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61241" y="1242804"/>
            <a:ext cx="734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Cerchiamo una formulazione che colleghi la larghezza TOTALE della regione di svuotamento ai parametri fisici del dispositivo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2814"/>
              </p:ext>
            </p:extLst>
          </p:nvPr>
        </p:nvGraphicFramePr>
        <p:xfrm>
          <a:off x="6084395" y="3055561"/>
          <a:ext cx="1565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zione" r:id="rId3" imgW="660240" imgH="215640" progId="Equation.3">
                  <p:embed/>
                </p:oleObj>
              </mc:Choice>
              <mc:Fallback>
                <p:oleObj name="Equazione" r:id="rId3" imgW="660240" imgH="215640" progId="Equation.3">
                  <p:embed/>
                  <p:pic>
                    <p:nvPicPr>
                      <p:cNvPr id="0" name="Oggetto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395" y="3055561"/>
                        <a:ext cx="1565275" cy="51276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8" y="1889135"/>
            <a:ext cx="4713999" cy="284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77917" y="5044966"/>
            <a:ext cx="609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Usiamo le condizioni di raccordo per potenziale e campo in x=0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60999"/>
              </p:ext>
            </p:extLst>
          </p:nvPr>
        </p:nvGraphicFramePr>
        <p:xfrm>
          <a:off x="4572000" y="5414298"/>
          <a:ext cx="38941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zione" r:id="rId6" imgW="1600200" imgH="380880" progId="Equation.3">
                  <p:embed/>
                </p:oleObj>
              </mc:Choice>
              <mc:Fallback>
                <p:oleObj name="Equazione" r:id="rId6" imgW="1600200" imgH="3808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14298"/>
                        <a:ext cx="3894137" cy="927100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4080"/>
              </p:ext>
            </p:extLst>
          </p:nvPr>
        </p:nvGraphicFramePr>
        <p:xfrm>
          <a:off x="1957387" y="5547648"/>
          <a:ext cx="20558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zione" r:id="rId8" imgW="774360" imgH="215640" progId="Equation.3">
                  <p:embed/>
                </p:oleObj>
              </mc:Choice>
              <mc:Fallback>
                <p:oleObj name="Equazione" r:id="rId8" imgW="774360" imgH="2156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7" y="5547648"/>
                        <a:ext cx="2055813" cy="573088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6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82755"/>
              </p:ext>
            </p:extLst>
          </p:nvPr>
        </p:nvGraphicFramePr>
        <p:xfrm>
          <a:off x="0" y="1029303"/>
          <a:ext cx="4430110" cy="89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" name="Equazione" r:id="rId3" imgW="1892160" imgH="380880" progId="Equation.3">
                  <p:embed/>
                </p:oleObj>
              </mc:Choice>
              <mc:Fallback>
                <p:oleObj name="Equazione" r:id="rId3" imgW="1892160" imgH="3808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9303"/>
                        <a:ext cx="4430110" cy="89158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44344"/>
              </p:ext>
            </p:extLst>
          </p:nvPr>
        </p:nvGraphicFramePr>
        <p:xfrm>
          <a:off x="306442" y="1972358"/>
          <a:ext cx="363061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" name="Equazione" r:id="rId5" imgW="1358640" imgH="380880" progId="Equation.3">
                  <p:embed/>
                </p:oleObj>
              </mc:Choice>
              <mc:Fallback>
                <p:oleObj name="Equazione" r:id="rId5" imgW="1358640" imgH="3808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42" y="1972358"/>
                        <a:ext cx="3630613" cy="10175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46332"/>
              </p:ext>
            </p:extLst>
          </p:nvPr>
        </p:nvGraphicFramePr>
        <p:xfrm>
          <a:off x="4723587" y="1028999"/>
          <a:ext cx="4420413" cy="87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" name="Equazione" r:id="rId7" imgW="1917360" imgH="380880" progId="Equation.3">
                  <p:embed/>
                </p:oleObj>
              </mc:Choice>
              <mc:Fallback>
                <p:oleObj name="Equazione" r:id="rId7" imgW="1917360" imgH="3808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87" y="1028999"/>
                        <a:ext cx="4420413" cy="87862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9874"/>
              </p:ext>
            </p:extLst>
          </p:nvPr>
        </p:nvGraphicFramePr>
        <p:xfrm>
          <a:off x="4808538" y="1951337"/>
          <a:ext cx="36655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" name="Equazione" r:id="rId9" imgW="1371600" imgH="380880" progId="Equation.3">
                  <p:embed/>
                </p:oleObj>
              </mc:Choice>
              <mc:Fallback>
                <p:oleObj name="Equazione" r:id="rId9" imgW="1371600" imgH="3808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951337"/>
                        <a:ext cx="3665537" cy="1017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67881"/>
              </p:ext>
            </p:extLst>
          </p:nvPr>
        </p:nvGraphicFramePr>
        <p:xfrm>
          <a:off x="433388" y="3065762"/>
          <a:ext cx="32893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" name="Equazione" r:id="rId11" imgW="1193760" imgH="380880" progId="Equation.3">
                  <p:embed/>
                </p:oleObj>
              </mc:Choice>
              <mc:Fallback>
                <p:oleObj name="Equazione" r:id="rId11" imgW="11937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388" y="3065762"/>
                        <a:ext cx="3289300" cy="104933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746587"/>
              </p:ext>
            </p:extLst>
          </p:nvPr>
        </p:nvGraphicFramePr>
        <p:xfrm>
          <a:off x="5000133" y="3060507"/>
          <a:ext cx="32893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" name="Equazione" r:id="rId13" imgW="1193760" imgH="380880" progId="Equation.3">
                  <p:embed/>
                </p:oleObj>
              </mc:Choice>
              <mc:Fallback>
                <p:oleObj name="Equazione" r:id="rId13" imgW="1193760" imgH="3808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133" y="3060507"/>
                        <a:ext cx="3289300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35884"/>
              </p:ext>
            </p:extLst>
          </p:nvPr>
        </p:nvGraphicFramePr>
        <p:xfrm>
          <a:off x="2209800" y="4442124"/>
          <a:ext cx="4724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" name="Equazione" r:id="rId15" imgW="1714320" imgH="419040" progId="Equation.3">
                  <p:embed/>
                </p:oleObj>
              </mc:Choice>
              <mc:Fallback>
                <p:oleObj name="Equazione" r:id="rId15" imgW="1714320" imgH="41904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42124"/>
                        <a:ext cx="4724400" cy="1154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/>
          <p:cNvCxnSpPr/>
          <p:nvPr/>
        </p:nvCxnSpPr>
        <p:spPr>
          <a:xfrm>
            <a:off x="3720662" y="4099034"/>
            <a:ext cx="204952" cy="268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4787462" y="4130565"/>
            <a:ext cx="204952" cy="2680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86019"/>
              </p:ext>
            </p:extLst>
          </p:nvPr>
        </p:nvGraphicFramePr>
        <p:xfrm>
          <a:off x="2486270" y="5631026"/>
          <a:ext cx="3941189" cy="122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" name="Equazione" r:id="rId17" imgW="1346040" imgH="419040" progId="Equation.3">
                  <p:embed/>
                </p:oleObj>
              </mc:Choice>
              <mc:Fallback>
                <p:oleObj name="Equazione" r:id="rId17" imgW="1346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86270" y="5631026"/>
                        <a:ext cx="3941189" cy="122697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84823"/>
              </p:ext>
            </p:extLst>
          </p:nvPr>
        </p:nvGraphicFramePr>
        <p:xfrm>
          <a:off x="724693" y="47297"/>
          <a:ext cx="76946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" name="Equazione" r:id="rId19" imgW="3162240" imgH="380880" progId="Equation.3">
                  <p:embed/>
                </p:oleObj>
              </mc:Choice>
              <mc:Fallback>
                <p:oleObj name="Equazione" r:id="rId19" imgW="3162240" imgH="3808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" y="47297"/>
                        <a:ext cx="7694613" cy="927100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po 21"/>
          <p:cNvGrpSpPr/>
          <p:nvPr/>
        </p:nvGrpSpPr>
        <p:grpSpPr>
          <a:xfrm>
            <a:off x="6258910" y="680314"/>
            <a:ext cx="1023037" cy="384208"/>
            <a:chOff x="6258910" y="680314"/>
            <a:chExt cx="1023037" cy="384208"/>
          </a:xfrm>
        </p:grpSpPr>
        <p:sp>
          <p:nvSpPr>
            <p:cNvPr id="3" name="CasellaDiTesto 2"/>
            <p:cNvSpPr txBox="1"/>
            <p:nvPr/>
          </p:nvSpPr>
          <p:spPr>
            <a:xfrm>
              <a:off x="6258910" y="756745"/>
              <a:ext cx="1023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/>
                <a:t>s</a:t>
              </a:r>
              <a:r>
                <a:rPr lang="it-IT" sz="1400" i="1" dirty="0" smtClean="0"/>
                <a:t>ono uguali</a:t>
              </a:r>
              <a:endParaRPr lang="en-US" sz="1400" i="1" dirty="0"/>
            </a:p>
          </p:txBody>
        </p:sp>
        <p:cxnSp>
          <p:nvCxnSpPr>
            <p:cNvPr id="18" name="Connettore 2 17"/>
            <p:cNvCxnSpPr/>
            <p:nvPr/>
          </p:nvCxnSpPr>
          <p:spPr>
            <a:xfrm flipV="1">
              <a:off x="7168896" y="680314"/>
              <a:ext cx="113051" cy="1389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 flipV="1">
              <a:off x="6319113" y="704698"/>
              <a:ext cx="113051" cy="1389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74315"/>
              </p:ext>
            </p:extLst>
          </p:nvPr>
        </p:nvGraphicFramePr>
        <p:xfrm>
          <a:off x="2262188" y="82427"/>
          <a:ext cx="4071937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zione" r:id="rId3" imgW="1396800" imgH="457200" progId="Equation.3">
                  <p:embed/>
                </p:oleObj>
              </mc:Choice>
              <mc:Fallback>
                <p:oleObj name="Equazione" r:id="rId3" imgW="139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2188" y="82427"/>
                        <a:ext cx="4071937" cy="1331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779172" y="657617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3.20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1781504" y="1442107"/>
            <a:ext cx="5923225" cy="1344768"/>
            <a:chOff x="1781504" y="1442107"/>
            <a:chExt cx="5923225" cy="1344768"/>
          </a:xfrm>
        </p:grpSpPr>
        <p:sp>
          <p:nvSpPr>
            <p:cNvPr id="6" name="CasellaDiTesto 5"/>
            <p:cNvSpPr txBox="1"/>
            <p:nvPr/>
          </p:nvSpPr>
          <p:spPr>
            <a:xfrm>
              <a:off x="1781504" y="1442107"/>
              <a:ext cx="5923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Altro modo. Consideriamo il campo massimo, che si ha in x=0</a:t>
              </a:r>
              <a:endParaRPr lang="en-US" dirty="0"/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797975"/>
                </p:ext>
              </p:extLst>
            </p:nvPr>
          </p:nvGraphicFramePr>
          <p:xfrm>
            <a:off x="2101780" y="1811439"/>
            <a:ext cx="4940440" cy="975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0" name="Equazione" r:id="rId5" imgW="1993680" imgH="393480" progId="Equation.3">
                    <p:embed/>
                  </p:oleObj>
                </mc:Choice>
                <mc:Fallback>
                  <p:oleObj name="Equazione" r:id="rId5" imgW="19936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01780" y="1811439"/>
                          <a:ext cx="4940440" cy="975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po 16"/>
          <p:cNvGrpSpPr/>
          <p:nvPr/>
        </p:nvGrpSpPr>
        <p:grpSpPr>
          <a:xfrm>
            <a:off x="567285" y="2776957"/>
            <a:ext cx="7856537" cy="1590090"/>
            <a:chOff x="567285" y="2776957"/>
            <a:chExt cx="7856537" cy="1590090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017569"/>
                </p:ext>
              </p:extLst>
            </p:nvPr>
          </p:nvGraphicFramePr>
          <p:xfrm>
            <a:off x="567285" y="3317710"/>
            <a:ext cx="3289300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1" name="Equazione" r:id="rId7" imgW="1193760" imgH="380880" progId="Equation.3">
                    <p:embed/>
                  </p:oleObj>
                </mc:Choice>
                <mc:Fallback>
                  <p:oleObj name="Equazione" r:id="rId7" imgW="1193760" imgH="38088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285" y="3317710"/>
                          <a:ext cx="3289300" cy="1049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110023"/>
                </p:ext>
              </p:extLst>
            </p:nvPr>
          </p:nvGraphicFramePr>
          <p:xfrm>
            <a:off x="5134522" y="3312947"/>
            <a:ext cx="3289300" cy="1049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2" name="Equazione" r:id="rId9" imgW="1193760" imgH="380880" progId="Equation.3">
                    <p:embed/>
                  </p:oleObj>
                </mc:Choice>
                <mc:Fallback>
                  <p:oleObj name="Equazione" r:id="rId9" imgW="1193760" imgH="380880" progId="Equation.3">
                    <p:embed/>
                    <p:pic>
                      <p:nvPicPr>
                        <p:cNvPr id="0" name="Oggetto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4522" y="3312947"/>
                          <a:ext cx="3289300" cy="1049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sellaDiTesto 12"/>
            <p:cNvSpPr txBox="1"/>
            <p:nvPr/>
          </p:nvSpPr>
          <p:spPr>
            <a:xfrm>
              <a:off x="1634350" y="2776957"/>
              <a:ext cx="645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Riprendiamo le condizioni di raccordo del potenziale proprio in x=0</a:t>
              </a:r>
              <a:endParaRPr lang="en-US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09903" y="4433231"/>
            <a:ext cx="6369269" cy="1049337"/>
            <a:chOff x="409903" y="4433231"/>
            <a:chExt cx="6369269" cy="1049337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511438"/>
                </p:ext>
              </p:extLst>
            </p:nvPr>
          </p:nvGraphicFramePr>
          <p:xfrm>
            <a:off x="2651672" y="4433231"/>
            <a:ext cx="4127500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3" name="Equazione" r:id="rId11" imgW="1498320" imgH="380880" progId="Equation.3">
                    <p:embed/>
                  </p:oleObj>
                </mc:Choice>
                <mc:Fallback>
                  <p:oleObj name="Equazione" r:id="rId11" imgW="1498320" imgH="38088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672" y="4433231"/>
                          <a:ext cx="4127500" cy="1049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409903" y="4549509"/>
              <a:ext cx="1939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Possiamo quindi scrivere </a:t>
              </a:r>
              <a:r>
                <a:rPr lang="it-IT" dirty="0" err="1" smtClean="0"/>
                <a:t>V</a:t>
              </a:r>
              <a:r>
                <a:rPr lang="it-IT" baseline="-25000" dirty="0" err="1" smtClean="0"/>
                <a:t>bi</a:t>
              </a:r>
              <a:r>
                <a:rPr lang="it-IT" baseline="-25000" dirty="0" smtClean="0"/>
                <a:t> </a:t>
              </a:r>
              <a:r>
                <a:rPr lang="it-IT" dirty="0" smtClean="0"/>
                <a:t>in due modi</a:t>
              </a:r>
              <a:endParaRPr lang="en-US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09903" y="5726113"/>
            <a:ext cx="5371772" cy="944562"/>
            <a:chOff x="409903" y="5726113"/>
            <a:chExt cx="5371772" cy="944562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776069"/>
                </p:ext>
              </p:extLst>
            </p:nvPr>
          </p:nvGraphicFramePr>
          <p:xfrm>
            <a:off x="3648075" y="5726113"/>
            <a:ext cx="2133600" cy="944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4" name="Equazione" r:id="rId13" imgW="774360" imgH="342720" progId="Equation.3">
                    <p:embed/>
                  </p:oleObj>
                </mc:Choice>
                <mc:Fallback>
                  <p:oleObj name="Equazione" r:id="rId13" imgW="774360" imgH="342720" progId="Equation.3">
                    <p:embed/>
                    <p:pic>
                      <p:nvPicPr>
                        <p:cNvPr id="0" name="Oggetto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075" y="5726113"/>
                          <a:ext cx="2133600" cy="9445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409903" y="5856917"/>
              <a:ext cx="23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Confrontando col campo massimo: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8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7559" y="95458"/>
            <a:ext cx="4135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Relazione tra </a:t>
            </a:r>
            <a:r>
              <a:rPr lang="it-IT" sz="3200" b="1" dirty="0" err="1" smtClean="0"/>
              <a:t>x</a:t>
            </a:r>
            <a:r>
              <a:rPr lang="it-IT" sz="3200" b="1" baseline="-25000" dirty="0" err="1" smtClean="0"/>
              <a:t>p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x</a:t>
            </a:r>
            <a:r>
              <a:rPr lang="it-IT" sz="3200" b="1" baseline="-25000" dirty="0" err="1" smtClean="0"/>
              <a:t>n</a:t>
            </a:r>
            <a:r>
              <a:rPr lang="it-IT" sz="3200" b="1" dirty="0" smtClean="0"/>
              <a:t> e W</a:t>
            </a:r>
            <a:endParaRPr lang="en-US" sz="32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95125"/>
              </p:ext>
            </p:extLst>
          </p:nvPr>
        </p:nvGraphicFramePr>
        <p:xfrm>
          <a:off x="6763407" y="583324"/>
          <a:ext cx="1866907" cy="52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2" name="Equazione" r:id="rId3" imgW="774360" imgH="215640" progId="Equation.3">
                  <p:embed/>
                </p:oleObj>
              </mc:Choice>
              <mc:Fallback>
                <p:oleObj name="Equazione" r:id="rId3" imgW="774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3407" y="583324"/>
                        <a:ext cx="1866907" cy="520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69536" y="623896"/>
            <a:ext cx="504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condizione di raccordo del campo elettrico in x=0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07734" y="1081095"/>
            <a:ext cx="20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 la definizione di W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61116"/>
              </p:ext>
            </p:extLst>
          </p:nvPr>
        </p:nvGraphicFramePr>
        <p:xfrm>
          <a:off x="6712289" y="1024758"/>
          <a:ext cx="1832510" cy="59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3" name="Equazione" r:id="rId5" imgW="660240" imgH="215640" progId="Equation.3">
                  <p:embed/>
                </p:oleObj>
              </mc:Choice>
              <mc:Fallback>
                <p:oleObj name="Equazione" r:id="rId5" imgW="660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2289" y="1024758"/>
                        <a:ext cx="1832510" cy="599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425668" y="1450427"/>
            <a:ext cx="7094868" cy="929682"/>
            <a:chOff x="425668" y="1450427"/>
            <a:chExt cx="7094868" cy="929682"/>
          </a:xfrm>
        </p:grpSpPr>
        <p:sp>
          <p:nvSpPr>
            <p:cNvPr id="9" name="CasellaDiTesto 8"/>
            <p:cNvSpPr txBox="1"/>
            <p:nvPr/>
          </p:nvSpPr>
          <p:spPr>
            <a:xfrm>
              <a:off x="425668" y="1641818"/>
              <a:ext cx="1875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Portano a scrivere</a:t>
              </a:r>
              <a:endParaRPr lang="en-US" dirty="0"/>
            </a:p>
          </p:txBody>
        </p:sp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401362"/>
                </p:ext>
              </p:extLst>
            </p:nvPr>
          </p:nvGraphicFramePr>
          <p:xfrm>
            <a:off x="2558125" y="1450427"/>
            <a:ext cx="2321629" cy="929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4" name="Equazione" r:id="rId7" imgW="952200" imgH="380880" progId="Equation.3">
                    <p:embed/>
                  </p:oleObj>
                </mc:Choice>
                <mc:Fallback>
                  <p:oleObj name="Equazione" r:id="rId7" imgW="952200" imgH="380880" progId="Equation.3">
                    <p:embed/>
                    <p:pic>
                      <p:nvPicPr>
                        <p:cNvPr id="0" name="Ogget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8125" y="1450427"/>
                          <a:ext cx="2321629" cy="929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8515532"/>
                </p:ext>
              </p:extLst>
            </p:nvPr>
          </p:nvGraphicFramePr>
          <p:xfrm>
            <a:off x="5265684" y="1450427"/>
            <a:ext cx="2254852" cy="915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5" name="Equazione" r:id="rId9" imgW="939600" imgH="380880" progId="Equation.3">
                    <p:embed/>
                  </p:oleObj>
                </mc:Choice>
                <mc:Fallback>
                  <p:oleObj name="Equazione" r:id="rId9" imgW="939600" imgH="380880" progId="Equation.3">
                    <p:embed/>
                    <p:pic>
                      <p:nvPicPr>
                        <p:cNvPr id="0" name="Oggetto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684" y="1450427"/>
                          <a:ext cx="2254852" cy="915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o 2"/>
          <p:cNvGrpSpPr/>
          <p:nvPr/>
        </p:nvGrpSpPr>
        <p:grpSpPr>
          <a:xfrm>
            <a:off x="567559" y="2566961"/>
            <a:ext cx="7898524" cy="928782"/>
            <a:chOff x="567559" y="2566961"/>
            <a:chExt cx="7898524" cy="928782"/>
          </a:xfrm>
        </p:grpSpPr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062492"/>
                </p:ext>
              </p:extLst>
            </p:nvPr>
          </p:nvGraphicFramePr>
          <p:xfrm>
            <a:off x="2743200" y="2581937"/>
            <a:ext cx="2792184" cy="913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6" name="Equazione" r:id="rId11" imgW="1396800" imgH="457200" progId="Equation.3">
                    <p:embed/>
                  </p:oleObj>
                </mc:Choice>
                <mc:Fallback>
                  <p:oleObj name="Equazione" r:id="rId11" imgW="13968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43200" y="2581937"/>
                          <a:ext cx="2792184" cy="9138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946156"/>
                </p:ext>
              </p:extLst>
            </p:nvPr>
          </p:nvGraphicFramePr>
          <p:xfrm>
            <a:off x="6195848" y="2566961"/>
            <a:ext cx="2270235" cy="902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7" name="Equazione" r:id="rId13" imgW="1117440" imgH="444240" progId="Equation.3">
                    <p:embed/>
                  </p:oleObj>
                </mc:Choice>
                <mc:Fallback>
                  <p:oleObj name="Equazione" r:id="rId13" imgW="1117440" imgH="444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95848" y="2566961"/>
                          <a:ext cx="2270235" cy="9029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567559" y="2869324"/>
              <a:ext cx="2011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</a:t>
              </a:r>
              <a:r>
                <a:rPr lang="it-IT" dirty="0" smtClean="0"/>
                <a:t>ove, ricordiamolo:</a:t>
              </a:r>
              <a:endParaRPr lang="en-US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13981" y="3972910"/>
            <a:ext cx="9045902" cy="1686473"/>
            <a:chOff x="513981" y="3972910"/>
            <a:chExt cx="9045902" cy="1686473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835572" y="3972910"/>
              <a:ext cx="8724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Osserviamo che se                                    (</a:t>
              </a:r>
              <a:r>
                <a:rPr lang="it-IT" sz="2800" b="1" i="1" dirty="0" smtClean="0"/>
                <a:t>giunzione brusca asimmetrica</a:t>
              </a:r>
              <a:r>
                <a:rPr lang="it-IT" dirty="0" smtClean="0"/>
                <a:t>) </a:t>
              </a:r>
              <a:endParaRPr lang="en-US" dirty="0"/>
            </a:p>
          </p:txBody>
        </p:sp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8828445"/>
                </p:ext>
              </p:extLst>
            </p:nvPr>
          </p:nvGraphicFramePr>
          <p:xfrm>
            <a:off x="2949575" y="3972910"/>
            <a:ext cx="1622425" cy="516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8" name="Equazione" r:id="rId15" imgW="596880" imgH="190440" progId="Equation.3">
                    <p:embed/>
                  </p:oleObj>
                </mc:Choice>
                <mc:Fallback>
                  <p:oleObj name="Equazione" r:id="rId15" imgW="5968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949575" y="3972910"/>
                          <a:ext cx="1622425" cy="5168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4932664"/>
                </p:ext>
              </p:extLst>
            </p:nvPr>
          </p:nvGraphicFramePr>
          <p:xfrm>
            <a:off x="513981" y="4587766"/>
            <a:ext cx="3277769" cy="1071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9" name="Equazione" r:id="rId17" imgW="1282680" imgH="419040" progId="Equation.3">
                    <p:embed/>
                  </p:oleObj>
                </mc:Choice>
                <mc:Fallback>
                  <p:oleObj name="Equazione" r:id="rId17" imgW="1282680" imgH="419040" progId="Equation.3">
                    <p:embed/>
                    <p:pic>
                      <p:nvPicPr>
                        <p:cNvPr id="0" name="Oggetto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81" y="4587766"/>
                          <a:ext cx="3277769" cy="1071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335412"/>
                </p:ext>
              </p:extLst>
            </p:nvPr>
          </p:nvGraphicFramePr>
          <p:xfrm>
            <a:off x="4193628" y="4856765"/>
            <a:ext cx="2141537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0" name="Equazione" r:id="rId19" imgW="838080" imgH="253800" progId="Equation.3">
                    <p:embed/>
                  </p:oleObj>
                </mc:Choice>
                <mc:Fallback>
                  <p:oleObj name="Equazione" r:id="rId19" imgW="838080" imgH="253800" progId="Equation.3">
                    <p:embed/>
                    <p:pic>
                      <p:nvPicPr>
                        <p:cNvPr id="0" name="Oggetto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3628" y="4856765"/>
                          <a:ext cx="2141537" cy="649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308214"/>
                </p:ext>
              </p:extLst>
            </p:nvPr>
          </p:nvGraphicFramePr>
          <p:xfrm>
            <a:off x="6660931" y="4818611"/>
            <a:ext cx="2239963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1" name="Equazione" r:id="rId21" imgW="876240" imgH="253800" progId="Equation.3">
                    <p:embed/>
                  </p:oleObj>
                </mc:Choice>
                <mc:Fallback>
                  <p:oleObj name="Equazione" r:id="rId21" imgW="876240" imgH="253800" progId="Equation.3">
                    <p:embed/>
                    <p:pic>
                      <p:nvPicPr>
                        <p:cNvPr id="0" name="Oggetto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931" y="4818611"/>
                          <a:ext cx="2239963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200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473</Words>
  <Application>Microsoft Office PowerPoint</Application>
  <PresentationFormat>Presentazione su schermo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Giunzione lineare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57</cp:revision>
  <dcterms:created xsi:type="dcterms:W3CDTF">2019-03-18T17:37:22Z</dcterms:created>
  <dcterms:modified xsi:type="dcterms:W3CDTF">2020-04-26T15:12:13Z</dcterms:modified>
</cp:coreProperties>
</file>