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0" d="100"/>
          <a:sy n="60" d="100"/>
        </p:scale>
        <p:origin x="-1656" y="-276"/>
      </p:cViewPr>
      <p:guideLst>
        <p:guide orient="horz" pos="154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3.wmf"/><Relationship Id="rId1" Type="http://schemas.openxmlformats.org/officeDocument/2006/relationships/image" Target="../media/image6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1.wmf"/><Relationship Id="rId1" Type="http://schemas.openxmlformats.org/officeDocument/2006/relationships/image" Target="../media/image30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52.wmf"/><Relationship Id="rId7" Type="http://schemas.openxmlformats.org/officeDocument/2006/relationships/image" Target="../media/image54.wmf"/><Relationship Id="rId2" Type="http://schemas.openxmlformats.org/officeDocument/2006/relationships/image" Target="../media/image3.wmf"/><Relationship Id="rId1" Type="http://schemas.openxmlformats.org/officeDocument/2006/relationships/image" Target="../media/image51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55.wmf"/><Relationship Id="rId4" Type="http://schemas.openxmlformats.org/officeDocument/2006/relationships/image" Target="../media/image53.wmf"/><Relationship Id="rId9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44C4-E0D0-4A31-B050-FDC5F6CE45A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47DF-7D64-4727-8667-D86593DFD13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1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44C4-E0D0-4A31-B050-FDC5F6CE45A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47DF-7D64-4727-8667-D86593DFD13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4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44C4-E0D0-4A31-B050-FDC5F6CE45A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47DF-7D64-4727-8667-D86593DFD13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8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44C4-E0D0-4A31-B050-FDC5F6CE45A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47DF-7D64-4727-8667-D86593DFD13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1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44C4-E0D0-4A31-B050-FDC5F6CE45A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47DF-7D64-4727-8667-D86593DFD13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9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44C4-E0D0-4A31-B050-FDC5F6CE45A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47DF-7D64-4727-8667-D86593DFD13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4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44C4-E0D0-4A31-B050-FDC5F6CE45A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47DF-7D64-4727-8667-D86593DFD13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7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44C4-E0D0-4A31-B050-FDC5F6CE45A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47DF-7D64-4727-8667-D86593DFD13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0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44C4-E0D0-4A31-B050-FDC5F6CE45A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47DF-7D64-4727-8667-D86593DFD13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9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44C4-E0D0-4A31-B050-FDC5F6CE45A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47DF-7D64-4727-8667-D86593DFD13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2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44C4-E0D0-4A31-B050-FDC5F6CE45A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47DF-7D64-4727-8667-D86593DFD13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3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E44C4-E0D0-4A31-B050-FDC5F6CE45A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A47DF-7D64-4727-8667-D86593DFD13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4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2.wmf"/><Relationship Id="rId26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29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17.wmf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0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2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3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53.bin"/><Relationship Id="rId21" Type="http://schemas.openxmlformats.org/officeDocument/2006/relationships/oleObject" Target="../embeddings/oleObject62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61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12.wmf"/><Relationship Id="rId22" Type="http://schemas.openxmlformats.org/officeDocument/2006/relationships/image" Target="../media/image5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/>
          <p:cNvSpPr/>
          <p:nvPr/>
        </p:nvSpPr>
        <p:spPr>
          <a:xfrm>
            <a:off x="3838353" y="552892"/>
            <a:ext cx="1467294" cy="51974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uppo 46"/>
          <p:cNvGrpSpPr/>
          <p:nvPr/>
        </p:nvGrpSpPr>
        <p:grpSpPr>
          <a:xfrm>
            <a:off x="1073888" y="571181"/>
            <a:ext cx="6375655" cy="3096568"/>
            <a:chOff x="1073888" y="571181"/>
            <a:chExt cx="6375655" cy="3096568"/>
          </a:xfrm>
        </p:grpSpPr>
        <p:grpSp>
          <p:nvGrpSpPr>
            <p:cNvPr id="9" name="Gruppo 8"/>
            <p:cNvGrpSpPr/>
            <p:nvPr/>
          </p:nvGrpSpPr>
          <p:grpSpPr>
            <a:xfrm>
              <a:off x="1581348" y="571181"/>
              <a:ext cx="5868195" cy="1485116"/>
              <a:chOff x="1581348" y="1372154"/>
              <a:chExt cx="5868195" cy="1485116"/>
            </a:xfrm>
          </p:grpSpPr>
          <p:sp>
            <p:nvSpPr>
              <p:cNvPr id="4" name="Arco 3"/>
              <p:cNvSpPr/>
              <p:nvPr/>
            </p:nvSpPr>
            <p:spPr>
              <a:xfrm>
                <a:off x="3265093" y="1777150"/>
                <a:ext cx="1296144" cy="1080120"/>
              </a:xfrm>
              <a:prstGeom prst="arc">
                <a:avLst>
                  <a:gd name="adj1" fmla="val 16200000"/>
                  <a:gd name="adj2" fmla="val 20488395"/>
                </a:avLst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Arco 4"/>
              <p:cNvSpPr/>
              <p:nvPr/>
            </p:nvSpPr>
            <p:spPr>
              <a:xfrm flipH="1" flipV="1">
                <a:off x="4469654" y="1372154"/>
                <a:ext cx="1296144" cy="1080120"/>
              </a:xfrm>
              <a:prstGeom prst="arc">
                <a:avLst>
                  <a:gd name="adj1" fmla="val 16200000"/>
                  <a:gd name="adj2" fmla="val 20488395"/>
                </a:avLst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Connettore 1 6"/>
              <p:cNvCxnSpPr>
                <a:stCxn id="5" idx="0"/>
              </p:cNvCxnSpPr>
              <p:nvPr/>
            </p:nvCxnSpPr>
            <p:spPr>
              <a:xfrm>
                <a:off x="5117726" y="2452274"/>
                <a:ext cx="2331817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ttore 1 7"/>
              <p:cNvCxnSpPr/>
              <p:nvPr/>
            </p:nvCxnSpPr>
            <p:spPr>
              <a:xfrm>
                <a:off x="1581348" y="1777300"/>
                <a:ext cx="2331817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uppo 9"/>
            <p:cNvGrpSpPr/>
            <p:nvPr/>
          </p:nvGrpSpPr>
          <p:grpSpPr>
            <a:xfrm>
              <a:off x="1581348" y="2182633"/>
              <a:ext cx="5868195" cy="1485116"/>
              <a:chOff x="1581348" y="1372154"/>
              <a:chExt cx="5868195" cy="1485116"/>
            </a:xfrm>
          </p:grpSpPr>
          <p:sp>
            <p:nvSpPr>
              <p:cNvPr id="11" name="Arco 10"/>
              <p:cNvSpPr/>
              <p:nvPr/>
            </p:nvSpPr>
            <p:spPr>
              <a:xfrm>
                <a:off x="3265093" y="1777150"/>
                <a:ext cx="1296144" cy="1080120"/>
              </a:xfrm>
              <a:prstGeom prst="arc">
                <a:avLst>
                  <a:gd name="adj1" fmla="val 16200000"/>
                  <a:gd name="adj2" fmla="val 20488395"/>
                </a:avLst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Arco 11"/>
              <p:cNvSpPr/>
              <p:nvPr/>
            </p:nvSpPr>
            <p:spPr>
              <a:xfrm flipH="1" flipV="1">
                <a:off x="4469654" y="1372154"/>
                <a:ext cx="1296144" cy="1080120"/>
              </a:xfrm>
              <a:prstGeom prst="arc">
                <a:avLst>
                  <a:gd name="adj1" fmla="val 16200000"/>
                  <a:gd name="adj2" fmla="val 20488395"/>
                </a:avLst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Connettore 1 12"/>
              <p:cNvCxnSpPr>
                <a:stCxn id="12" idx="0"/>
              </p:cNvCxnSpPr>
              <p:nvPr/>
            </p:nvCxnSpPr>
            <p:spPr>
              <a:xfrm>
                <a:off x="5117726" y="2452274"/>
                <a:ext cx="2331817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ttore 1 13"/>
              <p:cNvCxnSpPr/>
              <p:nvPr/>
            </p:nvCxnSpPr>
            <p:spPr>
              <a:xfrm>
                <a:off x="1581348" y="1777300"/>
                <a:ext cx="2331817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uppo 14"/>
            <p:cNvGrpSpPr/>
            <p:nvPr/>
          </p:nvGrpSpPr>
          <p:grpSpPr>
            <a:xfrm>
              <a:off x="1581348" y="1345008"/>
              <a:ext cx="5868195" cy="1485116"/>
              <a:chOff x="1581348" y="1372154"/>
              <a:chExt cx="5868195" cy="1485116"/>
            </a:xfrm>
          </p:grpSpPr>
          <p:sp>
            <p:nvSpPr>
              <p:cNvPr id="16" name="Arco 15"/>
              <p:cNvSpPr/>
              <p:nvPr/>
            </p:nvSpPr>
            <p:spPr>
              <a:xfrm>
                <a:off x="3265093" y="1777150"/>
                <a:ext cx="1296144" cy="1080120"/>
              </a:xfrm>
              <a:prstGeom prst="arc">
                <a:avLst>
                  <a:gd name="adj1" fmla="val 16200000"/>
                  <a:gd name="adj2" fmla="val 20488395"/>
                </a:avLst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Arco 16"/>
              <p:cNvSpPr/>
              <p:nvPr/>
            </p:nvSpPr>
            <p:spPr>
              <a:xfrm flipH="1" flipV="1">
                <a:off x="4469654" y="1372154"/>
                <a:ext cx="1296144" cy="1080120"/>
              </a:xfrm>
              <a:prstGeom prst="arc">
                <a:avLst>
                  <a:gd name="adj1" fmla="val 16200000"/>
                  <a:gd name="adj2" fmla="val 20488395"/>
                </a:avLst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Connettore 1 17"/>
              <p:cNvCxnSpPr>
                <a:stCxn id="17" idx="0"/>
              </p:cNvCxnSpPr>
              <p:nvPr/>
            </p:nvCxnSpPr>
            <p:spPr>
              <a:xfrm>
                <a:off x="5117726" y="2452274"/>
                <a:ext cx="2331817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1 18"/>
              <p:cNvCxnSpPr/>
              <p:nvPr/>
            </p:nvCxnSpPr>
            <p:spPr>
              <a:xfrm>
                <a:off x="1581348" y="1777300"/>
                <a:ext cx="2331817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Connettore 1 21"/>
            <p:cNvCxnSpPr/>
            <p:nvPr/>
          </p:nvCxnSpPr>
          <p:spPr>
            <a:xfrm>
              <a:off x="1581348" y="2105212"/>
              <a:ext cx="5868195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sellaDiTesto 24"/>
            <p:cNvSpPr txBox="1"/>
            <p:nvPr/>
          </p:nvSpPr>
          <p:spPr>
            <a:xfrm>
              <a:off x="1073888" y="988794"/>
              <a:ext cx="375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E</a:t>
              </a:r>
              <a:r>
                <a:rPr lang="it-IT" baseline="-25000" dirty="0" smtClean="0"/>
                <a:t>C</a:t>
              </a:r>
              <a:endParaRPr lang="en-US" baseline="-2500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1073888" y="2163068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E</a:t>
              </a:r>
              <a:r>
                <a:rPr lang="it-IT" baseline="-25000" dirty="0" smtClean="0"/>
                <a:t>V</a:t>
              </a:r>
              <a:endParaRPr lang="en-US" baseline="-25000" dirty="0"/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1081389" y="1561231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E</a:t>
              </a:r>
              <a:r>
                <a:rPr lang="it-IT" baseline="-25000" dirty="0"/>
                <a:t>i</a:t>
              </a:r>
              <a:endParaRPr lang="en-US" baseline="-25000" dirty="0"/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1081389" y="1874593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E</a:t>
              </a:r>
              <a:r>
                <a:rPr lang="it-IT" baseline="-25000" dirty="0">
                  <a:solidFill>
                    <a:srgbClr val="FF0000"/>
                  </a:solidFill>
                </a:rPr>
                <a:t>F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CasellaDiTesto 28"/>
          <p:cNvSpPr txBox="1"/>
          <p:nvPr/>
        </p:nvSpPr>
        <p:spPr>
          <a:xfrm>
            <a:off x="3627286" y="333142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-</a:t>
            </a:r>
            <a:r>
              <a:rPr lang="it-IT" dirty="0" err="1" smtClean="0"/>
              <a:t>x</a:t>
            </a:r>
            <a:r>
              <a:rPr lang="it-IT" baseline="-25000" dirty="0" err="1"/>
              <a:t>p</a:t>
            </a:r>
            <a:endParaRPr lang="en-US" baseline="-250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5073794" y="333142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 smtClean="0"/>
              <a:t>n</a:t>
            </a:r>
            <a:endParaRPr lang="en-US" baseline="-250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4398059" y="33314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0</a:t>
            </a:r>
            <a:endParaRPr lang="en-US" baseline="-25000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2200940" y="148831"/>
            <a:ext cx="1474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z</a:t>
            </a:r>
            <a:r>
              <a:rPr lang="it-IT" dirty="0" smtClean="0"/>
              <a:t>ona neutra p</a:t>
            </a:r>
            <a:endParaRPr lang="en-US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6000308" y="148831"/>
            <a:ext cx="1474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z</a:t>
            </a:r>
            <a:r>
              <a:rPr lang="it-IT" dirty="0" smtClean="0"/>
              <a:t>ona neutra n</a:t>
            </a:r>
            <a:endParaRPr lang="en-US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3838353" y="0"/>
            <a:ext cx="1467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Regione di svuotamento</a:t>
            </a:r>
            <a:endParaRPr lang="en-US" sz="1600" dirty="0"/>
          </a:p>
        </p:txBody>
      </p:sp>
      <p:cxnSp>
        <p:nvCxnSpPr>
          <p:cNvPr id="42" name="Connettore 1 41"/>
          <p:cNvCxnSpPr/>
          <p:nvPr/>
        </p:nvCxnSpPr>
        <p:spPr>
          <a:xfrm>
            <a:off x="4561367" y="584775"/>
            <a:ext cx="0" cy="43884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uppo 62"/>
          <p:cNvGrpSpPr/>
          <p:nvPr/>
        </p:nvGrpSpPr>
        <p:grpSpPr>
          <a:xfrm>
            <a:off x="1355156" y="3729230"/>
            <a:ext cx="6721582" cy="1485116"/>
            <a:chOff x="1342160" y="3672780"/>
            <a:chExt cx="6721582" cy="1485116"/>
          </a:xfrm>
        </p:grpSpPr>
        <p:grpSp>
          <p:nvGrpSpPr>
            <p:cNvPr id="34" name="Gruppo 33"/>
            <p:cNvGrpSpPr/>
            <p:nvPr/>
          </p:nvGrpSpPr>
          <p:grpSpPr>
            <a:xfrm flipV="1">
              <a:off x="1637902" y="3672780"/>
              <a:ext cx="5868195" cy="1485116"/>
              <a:chOff x="1581348" y="1372154"/>
              <a:chExt cx="5868195" cy="1485116"/>
            </a:xfrm>
          </p:grpSpPr>
          <p:sp>
            <p:nvSpPr>
              <p:cNvPr id="35" name="Arco 34"/>
              <p:cNvSpPr/>
              <p:nvPr/>
            </p:nvSpPr>
            <p:spPr>
              <a:xfrm>
                <a:off x="3265093" y="1777150"/>
                <a:ext cx="1296144" cy="1080120"/>
              </a:xfrm>
              <a:prstGeom prst="arc">
                <a:avLst>
                  <a:gd name="adj1" fmla="val 16200000"/>
                  <a:gd name="adj2" fmla="val 20488395"/>
                </a:avLst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Arco 35"/>
              <p:cNvSpPr/>
              <p:nvPr/>
            </p:nvSpPr>
            <p:spPr>
              <a:xfrm flipH="1" flipV="1">
                <a:off x="4469654" y="1372154"/>
                <a:ext cx="1296144" cy="1080120"/>
              </a:xfrm>
              <a:prstGeom prst="arc">
                <a:avLst>
                  <a:gd name="adj1" fmla="val 16200000"/>
                  <a:gd name="adj2" fmla="val 20488395"/>
                </a:avLst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Connettore 1 36"/>
              <p:cNvCxnSpPr>
                <a:stCxn id="36" idx="0"/>
              </p:cNvCxnSpPr>
              <p:nvPr/>
            </p:nvCxnSpPr>
            <p:spPr>
              <a:xfrm>
                <a:off x="5117726" y="2452274"/>
                <a:ext cx="2331817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ttore 1 37"/>
              <p:cNvCxnSpPr/>
              <p:nvPr/>
            </p:nvCxnSpPr>
            <p:spPr>
              <a:xfrm>
                <a:off x="1581348" y="1777300"/>
                <a:ext cx="2331817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uppo 61"/>
            <p:cNvGrpSpPr/>
            <p:nvPr/>
          </p:nvGrpSpPr>
          <p:grpSpPr>
            <a:xfrm>
              <a:off x="1342160" y="3704404"/>
              <a:ext cx="6721582" cy="1048496"/>
              <a:chOff x="1342160" y="3704404"/>
              <a:chExt cx="6721582" cy="1048496"/>
            </a:xfrm>
          </p:grpSpPr>
          <p:graphicFrame>
            <p:nvGraphicFramePr>
              <p:cNvPr id="43" name="Oggetto 4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24659540"/>
                  </p:ext>
                </p:extLst>
              </p:nvPr>
            </p:nvGraphicFramePr>
            <p:xfrm>
              <a:off x="1342160" y="4088946"/>
              <a:ext cx="1658744" cy="6639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23" name="Equazione" r:id="rId3" imgW="952200" imgH="380880" progId="Equation.3">
                      <p:embed/>
                    </p:oleObj>
                  </mc:Choice>
                  <mc:Fallback>
                    <p:oleObj name="Equazione" r:id="rId3" imgW="952200" imgH="380880" progId="Equation.3">
                      <p:embed/>
                      <p:pic>
                        <p:nvPicPr>
                          <p:cNvPr id="0" name="Oggetto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42160" y="4088946"/>
                            <a:ext cx="1658744" cy="6639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4" name="CasellaDiTesto 43"/>
              <p:cNvSpPr txBox="1"/>
              <p:nvPr/>
            </p:nvSpPr>
            <p:spPr>
              <a:xfrm>
                <a:off x="5606723" y="3704404"/>
                <a:ext cx="24570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Potenziale elettrostatico</a:t>
                </a:r>
                <a:endParaRPr lang="en-US" i="1" dirty="0"/>
              </a:p>
            </p:txBody>
          </p:sp>
        </p:grpSp>
      </p:grpSp>
      <p:grpSp>
        <p:nvGrpSpPr>
          <p:cNvPr id="53" name="Gruppo 52"/>
          <p:cNvGrpSpPr/>
          <p:nvPr/>
        </p:nvGrpSpPr>
        <p:grpSpPr>
          <a:xfrm>
            <a:off x="3838353" y="1745897"/>
            <a:ext cx="2334723" cy="679231"/>
            <a:chOff x="3838353" y="1745897"/>
            <a:chExt cx="2334723" cy="679231"/>
          </a:xfrm>
        </p:grpSpPr>
        <p:cxnSp>
          <p:nvCxnSpPr>
            <p:cNvPr id="49" name="Connettore 1 48"/>
            <p:cNvCxnSpPr/>
            <p:nvPr/>
          </p:nvCxnSpPr>
          <p:spPr>
            <a:xfrm>
              <a:off x="3838353" y="1745897"/>
              <a:ext cx="1983999" cy="425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2 50"/>
            <p:cNvCxnSpPr/>
            <p:nvPr/>
          </p:nvCxnSpPr>
          <p:spPr>
            <a:xfrm>
              <a:off x="5571761" y="1750154"/>
              <a:ext cx="0" cy="67497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CasellaDiTesto 51"/>
            <p:cNvSpPr txBox="1"/>
            <p:nvPr/>
          </p:nvSpPr>
          <p:spPr>
            <a:xfrm>
              <a:off x="5619719" y="1920732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qV</a:t>
              </a:r>
              <a:r>
                <a:rPr lang="it-IT" baseline="-25000" dirty="0" err="1" smtClean="0"/>
                <a:t>bi</a:t>
              </a:r>
              <a:endParaRPr lang="en-US" baseline="-25000" dirty="0"/>
            </a:p>
          </p:txBody>
        </p:sp>
      </p:grpSp>
      <p:grpSp>
        <p:nvGrpSpPr>
          <p:cNvPr id="54" name="Gruppo 53"/>
          <p:cNvGrpSpPr/>
          <p:nvPr/>
        </p:nvGrpSpPr>
        <p:grpSpPr>
          <a:xfrm>
            <a:off x="3833093" y="983869"/>
            <a:ext cx="2334723" cy="679231"/>
            <a:chOff x="3838353" y="1745897"/>
            <a:chExt cx="2334723" cy="679231"/>
          </a:xfrm>
        </p:grpSpPr>
        <p:cxnSp>
          <p:nvCxnSpPr>
            <p:cNvPr id="55" name="Connettore 1 54"/>
            <p:cNvCxnSpPr/>
            <p:nvPr/>
          </p:nvCxnSpPr>
          <p:spPr>
            <a:xfrm>
              <a:off x="3838353" y="1745897"/>
              <a:ext cx="1983999" cy="425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2 55"/>
            <p:cNvCxnSpPr/>
            <p:nvPr/>
          </p:nvCxnSpPr>
          <p:spPr>
            <a:xfrm>
              <a:off x="5571761" y="1750154"/>
              <a:ext cx="0" cy="67497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CasellaDiTesto 56"/>
            <p:cNvSpPr txBox="1"/>
            <p:nvPr/>
          </p:nvSpPr>
          <p:spPr>
            <a:xfrm>
              <a:off x="5619719" y="1920732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qV</a:t>
              </a:r>
              <a:r>
                <a:rPr lang="it-IT" baseline="-25000" dirty="0" err="1" smtClean="0"/>
                <a:t>bi</a:t>
              </a:r>
              <a:endParaRPr lang="en-US" baseline="-25000" dirty="0"/>
            </a:p>
          </p:txBody>
        </p:sp>
      </p:grpSp>
      <p:grpSp>
        <p:nvGrpSpPr>
          <p:cNvPr id="58" name="Gruppo 57"/>
          <p:cNvGrpSpPr/>
          <p:nvPr/>
        </p:nvGrpSpPr>
        <p:grpSpPr>
          <a:xfrm>
            <a:off x="3833093" y="2592735"/>
            <a:ext cx="2334723" cy="679231"/>
            <a:chOff x="3838353" y="1745897"/>
            <a:chExt cx="2334723" cy="679231"/>
          </a:xfrm>
        </p:grpSpPr>
        <p:cxnSp>
          <p:nvCxnSpPr>
            <p:cNvPr id="59" name="Connettore 1 58"/>
            <p:cNvCxnSpPr/>
            <p:nvPr/>
          </p:nvCxnSpPr>
          <p:spPr>
            <a:xfrm>
              <a:off x="3838353" y="1745897"/>
              <a:ext cx="1983999" cy="425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2 59"/>
            <p:cNvCxnSpPr/>
            <p:nvPr/>
          </p:nvCxnSpPr>
          <p:spPr>
            <a:xfrm>
              <a:off x="5571761" y="1750154"/>
              <a:ext cx="0" cy="67497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sellaDiTesto 60"/>
            <p:cNvSpPr txBox="1"/>
            <p:nvPr/>
          </p:nvSpPr>
          <p:spPr>
            <a:xfrm>
              <a:off x="5619719" y="1920732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qV</a:t>
              </a:r>
              <a:r>
                <a:rPr lang="it-IT" baseline="-25000" dirty="0" err="1" smtClean="0"/>
                <a:t>bi</a:t>
              </a:r>
              <a:endParaRPr lang="en-US" baseline="-25000" dirty="0"/>
            </a:p>
          </p:txBody>
        </p:sp>
      </p:grpSp>
      <p:cxnSp>
        <p:nvCxnSpPr>
          <p:cNvPr id="65" name="Connettore 1 64"/>
          <p:cNvCxnSpPr/>
          <p:nvPr/>
        </p:nvCxnSpPr>
        <p:spPr>
          <a:xfrm>
            <a:off x="3833093" y="4134226"/>
            <a:ext cx="11560" cy="16201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/>
          <p:nvPr/>
        </p:nvCxnSpPr>
        <p:spPr>
          <a:xfrm>
            <a:off x="5294087" y="4134226"/>
            <a:ext cx="11560" cy="16201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>
            <a:off x="4553214" y="4130186"/>
            <a:ext cx="11560" cy="16201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ggetto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020012"/>
              </p:ext>
            </p:extLst>
          </p:nvPr>
        </p:nvGraphicFramePr>
        <p:xfrm>
          <a:off x="1650898" y="4973230"/>
          <a:ext cx="1237265" cy="951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zione" r:id="rId5" imgW="495000" imgH="380880" progId="Equation.3">
                  <p:embed/>
                </p:oleObj>
              </mc:Choice>
              <mc:Fallback>
                <p:oleObj name="Equazione" r:id="rId5" imgW="49500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50898" y="4973230"/>
                        <a:ext cx="1237265" cy="951742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ggetto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086315"/>
              </p:ext>
            </p:extLst>
          </p:nvPr>
        </p:nvGraphicFramePr>
        <p:xfrm>
          <a:off x="6737753" y="4896676"/>
          <a:ext cx="1236663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zione" r:id="rId7" imgW="495000" imgH="380880" progId="Equation.3">
                  <p:embed/>
                </p:oleObj>
              </mc:Choice>
              <mc:Fallback>
                <p:oleObj name="Equazione" r:id="rId7" imgW="495000" imgH="380880" progId="Equation.3">
                  <p:embed/>
                  <p:pic>
                    <p:nvPicPr>
                      <p:cNvPr id="0" name="Oggetto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7753" y="4896676"/>
                        <a:ext cx="1236663" cy="9509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ggetto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042214"/>
              </p:ext>
            </p:extLst>
          </p:nvPr>
        </p:nvGraphicFramePr>
        <p:xfrm>
          <a:off x="2836863" y="5881688"/>
          <a:ext cx="190341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zione" r:id="rId9" imgW="761760" imgH="406080" progId="Equation.3">
                  <p:embed/>
                </p:oleObj>
              </mc:Choice>
              <mc:Fallback>
                <p:oleObj name="Equazione" r:id="rId9" imgW="761760" imgH="406080" progId="Equation.3">
                  <p:embed/>
                  <p:pic>
                    <p:nvPicPr>
                      <p:cNvPr id="0" name="Oggetto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63" y="5881688"/>
                        <a:ext cx="1903412" cy="10144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ggetto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976903"/>
              </p:ext>
            </p:extLst>
          </p:nvPr>
        </p:nvGraphicFramePr>
        <p:xfrm>
          <a:off x="4914900" y="5843588"/>
          <a:ext cx="2125663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zione" r:id="rId11" imgW="850680" imgH="406080" progId="Equation.3">
                  <p:embed/>
                </p:oleObj>
              </mc:Choice>
              <mc:Fallback>
                <p:oleObj name="Equazione" r:id="rId11" imgW="850680" imgH="406080" progId="Equation.3">
                  <p:embed/>
                  <p:pic>
                    <p:nvPicPr>
                      <p:cNvPr id="0" name="Oggetto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5843588"/>
                        <a:ext cx="2125663" cy="10144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3" name="Connettore 2 72"/>
          <p:cNvCxnSpPr/>
          <p:nvPr/>
        </p:nvCxnSpPr>
        <p:spPr>
          <a:xfrm>
            <a:off x="1650898" y="4809200"/>
            <a:ext cx="67678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7303329" y="426929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r>
              <a:rPr lang="it-IT" baseline="-25000" dirty="0" err="1" smtClean="0"/>
              <a:t>bi</a:t>
            </a:r>
            <a:endParaRPr lang="en-US" baseline="-25000" dirty="0"/>
          </a:p>
        </p:txBody>
      </p:sp>
      <p:cxnSp>
        <p:nvCxnSpPr>
          <p:cNvPr id="75" name="Connettore 2 74"/>
          <p:cNvCxnSpPr/>
          <p:nvPr/>
        </p:nvCxnSpPr>
        <p:spPr>
          <a:xfrm>
            <a:off x="7174588" y="4134376"/>
            <a:ext cx="0" cy="674974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2 76"/>
          <p:cNvCxnSpPr/>
          <p:nvPr/>
        </p:nvCxnSpPr>
        <p:spPr>
          <a:xfrm flipH="1">
            <a:off x="3894000" y="4940280"/>
            <a:ext cx="336039" cy="9073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2 77"/>
          <p:cNvCxnSpPr/>
          <p:nvPr/>
        </p:nvCxnSpPr>
        <p:spPr>
          <a:xfrm>
            <a:off x="4876189" y="4940280"/>
            <a:ext cx="317305" cy="9073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sellaDiTesto 79"/>
          <p:cNvSpPr txBox="1"/>
          <p:nvPr/>
        </p:nvSpPr>
        <p:spPr>
          <a:xfrm>
            <a:off x="58676" y="4932269"/>
            <a:ext cx="1398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Equazione</a:t>
            </a:r>
          </a:p>
          <a:p>
            <a:pPr algn="ctr"/>
            <a:r>
              <a:rPr lang="it-IT" dirty="0" smtClean="0"/>
              <a:t>di </a:t>
            </a:r>
          </a:p>
          <a:p>
            <a:pPr algn="ctr"/>
            <a:r>
              <a:rPr lang="it-IT" dirty="0" err="1" smtClean="0"/>
              <a:t>Poisson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2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ttangolo 107"/>
          <p:cNvSpPr/>
          <p:nvPr/>
        </p:nvSpPr>
        <p:spPr>
          <a:xfrm>
            <a:off x="4130566" y="0"/>
            <a:ext cx="3741682" cy="68347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ttangolo 106"/>
          <p:cNvSpPr/>
          <p:nvPr/>
        </p:nvSpPr>
        <p:spPr>
          <a:xfrm>
            <a:off x="1240220" y="23210"/>
            <a:ext cx="2890346" cy="68347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7" name="Oggetto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519709"/>
              </p:ext>
            </p:extLst>
          </p:nvPr>
        </p:nvGraphicFramePr>
        <p:xfrm>
          <a:off x="0" y="577272"/>
          <a:ext cx="1237265" cy="951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Equazione" r:id="rId3" imgW="495000" imgH="380880" progId="Equation.3">
                  <p:embed/>
                </p:oleObj>
              </mc:Choice>
              <mc:Fallback>
                <p:oleObj name="Equazione" r:id="rId3" imgW="49500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577272"/>
                        <a:ext cx="1237265" cy="951742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ggetto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839014"/>
              </p:ext>
            </p:extLst>
          </p:nvPr>
        </p:nvGraphicFramePr>
        <p:xfrm>
          <a:off x="7907337" y="500224"/>
          <a:ext cx="1236663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Equazione" r:id="rId5" imgW="495000" imgH="380880" progId="Equation.3">
                  <p:embed/>
                </p:oleObj>
              </mc:Choice>
              <mc:Fallback>
                <p:oleObj name="Equazione" r:id="rId5" imgW="4950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7337" y="500224"/>
                        <a:ext cx="1236663" cy="9509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ggetto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073053"/>
              </p:ext>
            </p:extLst>
          </p:nvPr>
        </p:nvGraphicFramePr>
        <p:xfrm>
          <a:off x="1713186" y="584474"/>
          <a:ext cx="190341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Equazione" r:id="rId7" imgW="761760" imgH="406080" progId="Equation.3">
                  <p:embed/>
                </p:oleObj>
              </mc:Choice>
              <mc:Fallback>
                <p:oleObj name="Equazione" r:id="rId7" imgW="7617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3186" y="584474"/>
                        <a:ext cx="1903412" cy="10144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ggetto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907982"/>
              </p:ext>
            </p:extLst>
          </p:nvPr>
        </p:nvGraphicFramePr>
        <p:xfrm>
          <a:off x="4934607" y="530609"/>
          <a:ext cx="2125663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" name="Equazione" r:id="rId9" imgW="850680" imgH="406080" progId="Equation.3">
                  <p:embed/>
                </p:oleObj>
              </mc:Choice>
              <mc:Fallback>
                <p:oleObj name="Equazione" r:id="rId9" imgW="8506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4607" y="530609"/>
                        <a:ext cx="2125663" cy="10144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ggetto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468617"/>
              </p:ext>
            </p:extLst>
          </p:nvPr>
        </p:nvGraphicFramePr>
        <p:xfrm>
          <a:off x="1240220" y="2356919"/>
          <a:ext cx="2693707" cy="928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" name="Equazione" r:id="rId11" imgW="1104840" imgH="380880" progId="Equation.3">
                  <p:embed/>
                </p:oleObj>
              </mc:Choice>
              <mc:Fallback>
                <p:oleObj name="Equazione" r:id="rId11" imgW="110484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40220" y="2356919"/>
                        <a:ext cx="2693707" cy="928414"/>
                      </a:xfrm>
                      <a:prstGeom prst="rect">
                        <a:avLst/>
                      </a:prstGeom>
                      <a:ln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ggetto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306619"/>
              </p:ext>
            </p:extLst>
          </p:nvPr>
        </p:nvGraphicFramePr>
        <p:xfrm>
          <a:off x="4729655" y="2325388"/>
          <a:ext cx="2693988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Equazione" r:id="rId13" imgW="1104840" imgH="380880" progId="Equation.3">
                  <p:embed/>
                </p:oleObj>
              </mc:Choice>
              <mc:Fallback>
                <p:oleObj name="Equazione" r:id="rId13" imgW="1104840" imgH="380880" progId="Equation.3">
                  <p:embed/>
                  <p:pic>
                    <p:nvPicPr>
                      <p:cNvPr id="0" name="Oggetto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655" y="2325388"/>
                        <a:ext cx="2693988" cy="9286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B05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5" name="Connettore 1 94"/>
          <p:cNvCxnSpPr/>
          <p:nvPr/>
        </p:nvCxnSpPr>
        <p:spPr>
          <a:xfrm>
            <a:off x="4130566" y="23210"/>
            <a:ext cx="0" cy="685800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/>
          <p:nvPr/>
        </p:nvCxnSpPr>
        <p:spPr>
          <a:xfrm>
            <a:off x="1240220" y="-115614"/>
            <a:ext cx="0" cy="68580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" name="Oggetto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975966"/>
              </p:ext>
            </p:extLst>
          </p:nvPr>
        </p:nvGraphicFramePr>
        <p:xfrm>
          <a:off x="66675" y="2353581"/>
          <a:ext cx="1109663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name="Equazione" r:id="rId15" imgW="444240" imgH="355320" progId="Equation.3">
                  <p:embed/>
                </p:oleObj>
              </mc:Choice>
              <mc:Fallback>
                <p:oleObj name="Equazione" r:id="rId15" imgW="444240" imgH="355320" progId="Equation.3">
                  <p:embed/>
                  <p:pic>
                    <p:nvPicPr>
                      <p:cNvPr id="0" name="Oggetto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" y="2353581"/>
                        <a:ext cx="1109663" cy="8874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2D05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ggetto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197446"/>
              </p:ext>
            </p:extLst>
          </p:nvPr>
        </p:nvGraphicFramePr>
        <p:xfrm>
          <a:off x="8034337" y="2299034"/>
          <a:ext cx="1109663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Equazione" r:id="rId17" imgW="444240" imgH="355320" progId="Equation.3">
                  <p:embed/>
                </p:oleObj>
              </mc:Choice>
              <mc:Fallback>
                <p:oleObj name="Equazione" r:id="rId17" imgW="444240" imgH="355320" progId="Equation.3">
                  <p:embed/>
                  <p:pic>
                    <p:nvPicPr>
                      <p:cNvPr id="0" name="Oggetto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4337" y="2299034"/>
                        <a:ext cx="1109663" cy="8874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2D05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ggetto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66866"/>
              </p:ext>
            </p:extLst>
          </p:nvPr>
        </p:nvGraphicFramePr>
        <p:xfrm>
          <a:off x="1241893" y="4685071"/>
          <a:ext cx="27241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" name="Equazione" r:id="rId19" imgW="1117440" imgH="380880" progId="Equation.3">
                  <p:embed/>
                </p:oleObj>
              </mc:Choice>
              <mc:Fallback>
                <p:oleObj name="Equazione" r:id="rId19" imgW="1117440" imgH="380880" progId="Equation.3">
                  <p:embed/>
                  <p:pic>
                    <p:nvPicPr>
                      <p:cNvPr id="0" name="Oggetto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893" y="4685071"/>
                        <a:ext cx="2724150" cy="9286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ggetto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629667"/>
              </p:ext>
            </p:extLst>
          </p:nvPr>
        </p:nvGraphicFramePr>
        <p:xfrm>
          <a:off x="4281409" y="4685071"/>
          <a:ext cx="359251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" name="Equazione" r:id="rId21" imgW="1473120" imgH="380880" progId="Equation.3">
                  <p:embed/>
                </p:oleObj>
              </mc:Choice>
              <mc:Fallback>
                <p:oleObj name="Equazione" r:id="rId21" imgW="1473120" imgH="380880" progId="Equation.3">
                  <p:embed/>
                  <p:pic>
                    <p:nvPicPr>
                      <p:cNvPr id="0" name="Oggetto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09" y="4685071"/>
                        <a:ext cx="3592512" cy="9286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ggetto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23415"/>
              </p:ext>
            </p:extLst>
          </p:nvPr>
        </p:nvGraphicFramePr>
        <p:xfrm>
          <a:off x="211223" y="4871247"/>
          <a:ext cx="8239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" name="Equazione" r:id="rId23" imgW="330120" imgH="177480" progId="Equation.3">
                  <p:embed/>
                </p:oleObj>
              </mc:Choice>
              <mc:Fallback>
                <p:oleObj name="Equazione" r:id="rId23" imgW="330120" imgH="177480" progId="Equation.3">
                  <p:embed/>
                  <p:pic>
                    <p:nvPicPr>
                      <p:cNvPr id="0" name="Oggetto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23" y="4871247"/>
                        <a:ext cx="823913" cy="444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ggetto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465041"/>
              </p:ext>
            </p:extLst>
          </p:nvPr>
        </p:nvGraphicFramePr>
        <p:xfrm>
          <a:off x="8131260" y="4799699"/>
          <a:ext cx="10144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" name="Equazione" r:id="rId25" imgW="406080" imgH="190440" progId="Equation.3">
                  <p:embed/>
                </p:oleObj>
              </mc:Choice>
              <mc:Fallback>
                <p:oleObj name="Equazione" r:id="rId25" imgW="406080" imgH="190440" progId="Equation.3">
                  <p:embed/>
                  <p:pic>
                    <p:nvPicPr>
                      <p:cNvPr id="0" name="Oggetto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1260" y="4799699"/>
                        <a:ext cx="1014413" cy="4746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3" name="Connettore 1 102"/>
          <p:cNvCxnSpPr/>
          <p:nvPr/>
        </p:nvCxnSpPr>
        <p:spPr>
          <a:xfrm>
            <a:off x="7872248" y="-115614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asellaDiTesto 103"/>
          <p:cNvSpPr txBox="1"/>
          <p:nvPr/>
        </p:nvSpPr>
        <p:spPr>
          <a:xfrm>
            <a:off x="1240220" y="2321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-</a:t>
            </a:r>
            <a:r>
              <a:rPr lang="it-IT" dirty="0" err="1" smtClean="0"/>
              <a:t>x</a:t>
            </a:r>
            <a:r>
              <a:rPr lang="it-IT" baseline="-25000" dirty="0" err="1"/>
              <a:t>p</a:t>
            </a:r>
            <a:endParaRPr lang="en-US" baseline="-25000" dirty="0"/>
          </a:p>
        </p:txBody>
      </p:sp>
      <p:sp>
        <p:nvSpPr>
          <p:cNvPr id="105" name="CasellaDiTesto 104"/>
          <p:cNvSpPr txBox="1"/>
          <p:nvPr/>
        </p:nvSpPr>
        <p:spPr>
          <a:xfrm>
            <a:off x="7475928" y="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 smtClean="0"/>
              <a:t>n</a:t>
            </a:r>
            <a:endParaRPr lang="en-US" baseline="-25000" dirty="0"/>
          </a:p>
        </p:txBody>
      </p:sp>
      <p:sp>
        <p:nvSpPr>
          <p:cNvPr id="106" name="CasellaDiTesto 105"/>
          <p:cNvSpPr txBox="1"/>
          <p:nvPr/>
        </p:nvSpPr>
        <p:spPr>
          <a:xfrm>
            <a:off x="4130566" y="573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0</a:t>
            </a:r>
            <a:endParaRPr lang="en-US" baseline="-25000" dirty="0"/>
          </a:p>
        </p:txBody>
      </p:sp>
      <p:sp>
        <p:nvSpPr>
          <p:cNvPr id="109" name="CasellaDiTesto 108"/>
          <p:cNvSpPr txBox="1"/>
          <p:nvPr/>
        </p:nvSpPr>
        <p:spPr>
          <a:xfrm>
            <a:off x="0" y="0"/>
            <a:ext cx="1008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Neutra p</a:t>
            </a:r>
            <a:endParaRPr lang="en-US" i="1" dirty="0"/>
          </a:p>
        </p:txBody>
      </p:sp>
      <p:sp>
        <p:nvSpPr>
          <p:cNvPr id="110" name="CasellaDiTesto 109"/>
          <p:cNvSpPr txBox="1"/>
          <p:nvPr/>
        </p:nvSpPr>
        <p:spPr>
          <a:xfrm>
            <a:off x="8135326" y="23210"/>
            <a:ext cx="1008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Neutra n</a:t>
            </a:r>
            <a:endParaRPr lang="en-US" i="1" dirty="0"/>
          </a:p>
        </p:txBody>
      </p:sp>
      <p:sp>
        <p:nvSpPr>
          <p:cNvPr id="111" name="CasellaDiTesto 110"/>
          <p:cNvSpPr txBox="1"/>
          <p:nvPr/>
        </p:nvSpPr>
        <p:spPr>
          <a:xfrm>
            <a:off x="1896298" y="0"/>
            <a:ext cx="1578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svuotamento p</a:t>
            </a:r>
            <a:endParaRPr lang="en-US" i="1" dirty="0"/>
          </a:p>
        </p:txBody>
      </p:sp>
      <p:sp>
        <p:nvSpPr>
          <p:cNvPr id="112" name="CasellaDiTesto 111"/>
          <p:cNvSpPr txBox="1"/>
          <p:nvPr/>
        </p:nvSpPr>
        <p:spPr>
          <a:xfrm>
            <a:off x="5212312" y="0"/>
            <a:ext cx="1578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svuotamento n</a:t>
            </a:r>
            <a:endParaRPr lang="en-US" i="1" dirty="0"/>
          </a:p>
        </p:txBody>
      </p:sp>
      <p:sp>
        <p:nvSpPr>
          <p:cNvPr id="113" name="CasellaDiTesto 112"/>
          <p:cNvSpPr txBox="1"/>
          <p:nvPr/>
        </p:nvSpPr>
        <p:spPr>
          <a:xfrm>
            <a:off x="3768271" y="536028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CARICA</a:t>
            </a:r>
            <a:endParaRPr lang="en-US" b="1" dirty="0"/>
          </a:p>
        </p:txBody>
      </p:sp>
      <p:sp>
        <p:nvSpPr>
          <p:cNvPr id="114" name="CasellaDiTesto 113"/>
          <p:cNvSpPr txBox="1"/>
          <p:nvPr/>
        </p:nvSpPr>
        <p:spPr>
          <a:xfrm>
            <a:off x="3817980" y="1924864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-CAMPO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5" name="CasellaDiTesto 114"/>
          <p:cNvSpPr txBox="1"/>
          <p:nvPr/>
        </p:nvSpPr>
        <p:spPr>
          <a:xfrm>
            <a:off x="3683237" y="4200353"/>
            <a:ext cx="1357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POTENZIALE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16" name="Oggetto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425141"/>
              </p:ext>
            </p:extLst>
          </p:nvPr>
        </p:nvGraphicFramePr>
        <p:xfrm>
          <a:off x="3159047" y="3417395"/>
          <a:ext cx="1943037" cy="541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" name="Equazione" r:id="rId27" imgW="774360" imgH="215640" progId="Equation.3">
                  <p:embed/>
                </p:oleObj>
              </mc:Choice>
              <mc:Fallback>
                <p:oleObj name="Equazione" r:id="rId27" imgW="7743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159047" y="3417395"/>
                        <a:ext cx="1943037" cy="54150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ggetto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870016"/>
              </p:ext>
            </p:extLst>
          </p:nvPr>
        </p:nvGraphicFramePr>
        <p:xfrm>
          <a:off x="2384291" y="5838996"/>
          <a:ext cx="3794236" cy="903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" name="Equazione" r:id="rId29" imgW="1600200" imgH="380880" progId="Equation.3">
                  <p:embed/>
                </p:oleObj>
              </mc:Choice>
              <mc:Fallback>
                <p:oleObj name="Equazione" r:id="rId29" imgW="160020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384291" y="5838996"/>
                        <a:ext cx="3794236" cy="90339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559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233107"/>
              </p:ext>
            </p:extLst>
          </p:nvPr>
        </p:nvGraphicFramePr>
        <p:xfrm>
          <a:off x="5249916" y="0"/>
          <a:ext cx="3894083" cy="9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Equazione" r:id="rId3" imgW="1600200" imgH="380880" progId="Equation.3">
                  <p:embed/>
                </p:oleObj>
              </mc:Choice>
              <mc:Fallback>
                <p:oleObj name="Equazione" r:id="rId3" imgW="160020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49916" y="0"/>
                        <a:ext cx="3894083" cy="927163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294575"/>
              </p:ext>
            </p:extLst>
          </p:nvPr>
        </p:nvGraphicFramePr>
        <p:xfrm>
          <a:off x="2635160" y="133569"/>
          <a:ext cx="2056177" cy="573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zione" r:id="rId5" imgW="774360" imgH="215640" progId="Equation.3">
                  <p:embed/>
                </p:oleObj>
              </mc:Choice>
              <mc:Fallback>
                <p:oleObj name="Equazione" r:id="rId5" imgW="7743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5160" y="133569"/>
                        <a:ext cx="2056177" cy="57303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686703"/>
              </p:ext>
            </p:extLst>
          </p:nvPr>
        </p:nvGraphicFramePr>
        <p:xfrm>
          <a:off x="304910" y="144627"/>
          <a:ext cx="17526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Equazione" r:id="rId7" imgW="660240" imgH="215640" progId="Equation.3">
                  <p:embed/>
                </p:oleObj>
              </mc:Choice>
              <mc:Fallback>
                <p:oleObj name="Equazione" r:id="rId7" imgW="660240" imgH="21564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10" y="144627"/>
                        <a:ext cx="1752600" cy="57308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90171"/>
              </p:ext>
            </p:extLst>
          </p:nvPr>
        </p:nvGraphicFramePr>
        <p:xfrm>
          <a:off x="0" y="1029303"/>
          <a:ext cx="4572000" cy="920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Equazione" r:id="rId9" imgW="1892160" imgH="380880" progId="Equation.3">
                  <p:embed/>
                </p:oleObj>
              </mc:Choice>
              <mc:Fallback>
                <p:oleObj name="Equazione" r:id="rId9" imgW="1892160" imgH="38088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29303"/>
                        <a:ext cx="4572000" cy="92014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944344"/>
              </p:ext>
            </p:extLst>
          </p:nvPr>
        </p:nvGraphicFramePr>
        <p:xfrm>
          <a:off x="306442" y="1972358"/>
          <a:ext cx="3630613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Equazione" r:id="rId11" imgW="1358640" imgH="380880" progId="Equation.3">
                  <p:embed/>
                </p:oleObj>
              </mc:Choice>
              <mc:Fallback>
                <p:oleObj name="Equazione" r:id="rId11" imgW="1358640" imgH="38088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442" y="1972358"/>
                        <a:ext cx="3630613" cy="101758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847325"/>
              </p:ext>
            </p:extLst>
          </p:nvPr>
        </p:nvGraphicFramePr>
        <p:xfrm>
          <a:off x="4511675" y="1028999"/>
          <a:ext cx="46323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Equazione" r:id="rId13" imgW="1917360" imgH="380880" progId="Equation.3">
                  <p:embed/>
                </p:oleObj>
              </mc:Choice>
              <mc:Fallback>
                <p:oleObj name="Equazione" r:id="rId13" imgW="1917360" imgH="38088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1028999"/>
                        <a:ext cx="4632325" cy="9207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39874"/>
              </p:ext>
            </p:extLst>
          </p:nvPr>
        </p:nvGraphicFramePr>
        <p:xfrm>
          <a:off x="4808538" y="1951337"/>
          <a:ext cx="3665537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Equazione" r:id="rId15" imgW="1371600" imgH="380880" progId="Equation.3">
                  <p:embed/>
                </p:oleObj>
              </mc:Choice>
              <mc:Fallback>
                <p:oleObj name="Equazione" r:id="rId15" imgW="1371600" imgH="38088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8538" y="1951337"/>
                        <a:ext cx="3665537" cy="10175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767881"/>
              </p:ext>
            </p:extLst>
          </p:nvPr>
        </p:nvGraphicFramePr>
        <p:xfrm>
          <a:off x="433388" y="3065762"/>
          <a:ext cx="328930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Equazione" r:id="rId17" imgW="1193760" imgH="380880" progId="Equation.3">
                  <p:embed/>
                </p:oleObj>
              </mc:Choice>
              <mc:Fallback>
                <p:oleObj name="Equazione" r:id="rId17" imgW="119376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33388" y="3065762"/>
                        <a:ext cx="3289300" cy="1049337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746587"/>
              </p:ext>
            </p:extLst>
          </p:nvPr>
        </p:nvGraphicFramePr>
        <p:xfrm>
          <a:off x="5000133" y="3060507"/>
          <a:ext cx="328930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Equazione" r:id="rId19" imgW="1193760" imgH="380880" progId="Equation.3">
                  <p:embed/>
                </p:oleObj>
              </mc:Choice>
              <mc:Fallback>
                <p:oleObj name="Equazione" r:id="rId19" imgW="1193760" imgH="38088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133" y="3060507"/>
                        <a:ext cx="3289300" cy="10493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589177"/>
              </p:ext>
            </p:extLst>
          </p:nvPr>
        </p:nvGraphicFramePr>
        <p:xfrm>
          <a:off x="2209800" y="4442124"/>
          <a:ext cx="47244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" name="Equazione" r:id="rId21" imgW="1714320" imgH="419040" progId="Equation.3">
                  <p:embed/>
                </p:oleObj>
              </mc:Choice>
              <mc:Fallback>
                <p:oleObj name="Equazione" r:id="rId21" imgW="1714320" imgH="41904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42124"/>
                        <a:ext cx="4724400" cy="11541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Connettore 2 14"/>
          <p:cNvCxnSpPr/>
          <p:nvPr/>
        </p:nvCxnSpPr>
        <p:spPr>
          <a:xfrm>
            <a:off x="3720662" y="4099034"/>
            <a:ext cx="204952" cy="2680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>
            <a:off x="4787462" y="4130565"/>
            <a:ext cx="204952" cy="26801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826523"/>
              </p:ext>
            </p:extLst>
          </p:nvPr>
        </p:nvGraphicFramePr>
        <p:xfrm>
          <a:off x="2486270" y="5631026"/>
          <a:ext cx="3941189" cy="1226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" name="Equazione" r:id="rId23" imgW="1346040" imgH="419040" progId="Equation.3">
                  <p:embed/>
                </p:oleObj>
              </mc:Choice>
              <mc:Fallback>
                <p:oleObj name="Equazione" r:id="rId23" imgW="13460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486270" y="5631026"/>
                        <a:ext cx="3941189" cy="122697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015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tangolo 31"/>
          <p:cNvSpPr/>
          <p:nvPr/>
        </p:nvSpPr>
        <p:spPr>
          <a:xfrm>
            <a:off x="929122" y="913202"/>
            <a:ext cx="7276727" cy="23287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29122" y="266871"/>
            <a:ext cx="5109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Convenzione dei segni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545745"/>
              </p:ext>
            </p:extLst>
          </p:nvPr>
        </p:nvGraphicFramePr>
        <p:xfrm>
          <a:off x="3170712" y="1050762"/>
          <a:ext cx="3099648" cy="1014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zione" r:id="rId3" imgW="1396800" imgH="457200" progId="Equation.3">
                  <p:embed/>
                </p:oleObj>
              </mc:Choice>
              <mc:Fallback>
                <p:oleObj name="Equazione" r:id="rId3" imgW="1396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70712" y="1050762"/>
                        <a:ext cx="3099648" cy="10143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uppo 28"/>
          <p:cNvGrpSpPr/>
          <p:nvPr/>
        </p:nvGrpSpPr>
        <p:grpSpPr>
          <a:xfrm>
            <a:off x="1040185" y="2001110"/>
            <a:ext cx="7063630" cy="1485116"/>
            <a:chOff x="1013275" y="3711398"/>
            <a:chExt cx="7063630" cy="1485116"/>
          </a:xfrm>
        </p:grpSpPr>
        <p:grpSp>
          <p:nvGrpSpPr>
            <p:cNvPr id="17" name="Gruppo 16"/>
            <p:cNvGrpSpPr/>
            <p:nvPr/>
          </p:nvGrpSpPr>
          <p:grpSpPr>
            <a:xfrm>
              <a:off x="1013275" y="3711398"/>
              <a:ext cx="6721582" cy="1485116"/>
              <a:chOff x="1342160" y="3672780"/>
              <a:chExt cx="6721582" cy="1485116"/>
            </a:xfrm>
          </p:grpSpPr>
          <p:grpSp>
            <p:nvGrpSpPr>
              <p:cNvPr id="18" name="Gruppo 17"/>
              <p:cNvGrpSpPr/>
              <p:nvPr/>
            </p:nvGrpSpPr>
            <p:grpSpPr>
              <a:xfrm flipV="1">
                <a:off x="1637902" y="3672780"/>
                <a:ext cx="5868195" cy="1485116"/>
                <a:chOff x="1581348" y="1372154"/>
                <a:chExt cx="5868195" cy="1485116"/>
              </a:xfrm>
            </p:grpSpPr>
            <p:sp>
              <p:nvSpPr>
                <p:cNvPr id="22" name="Arco 21"/>
                <p:cNvSpPr/>
                <p:nvPr/>
              </p:nvSpPr>
              <p:spPr>
                <a:xfrm>
                  <a:off x="3265093" y="1777150"/>
                  <a:ext cx="1296144" cy="1080120"/>
                </a:xfrm>
                <a:prstGeom prst="arc">
                  <a:avLst>
                    <a:gd name="adj1" fmla="val 16200000"/>
                    <a:gd name="adj2" fmla="val 20488395"/>
                  </a:avLst>
                </a:prstGeom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Arco 22"/>
                <p:cNvSpPr/>
                <p:nvPr/>
              </p:nvSpPr>
              <p:spPr>
                <a:xfrm flipH="1" flipV="1">
                  <a:off x="4469654" y="1372154"/>
                  <a:ext cx="1296144" cy="1080120"/>
                </a:xfrm>
                <a:prstGeom prst="arc">
                  <a:avLst>
                    <a:gd name="adj1" fmla="val 16200000"/>
                    <a:gd name="adj2" fmla="val 20488395"/>
                  </a:avLst>
                </a:prstGeom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" name="Connettore 1 23"/>
                <p:cNvCxnSpPr>
                  <a:stCxn id="23" idx="0"/>
                </p:cNvCxnSpPr>
                <p:nvPr/>
              </p:nvCxnSpPr>
              <p:spPr>
                <a:xfrm>
                  <a:off x="5117726" y="2452274"/>
                  <a:ext cx="2331817" cy="0"/>
                </a:xfrm>
                <a:prstGeom prst="line">
                  <a:avLst/>
                </a:prstGeom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ttore 1 24"/>
                <p:cNvCxnSpPr/>
                <p:nvPr/>
              </p:nvCxnSpPr>
              <p:spPr>
                <a:xfrm>
                  <a:off x="1581348" y="1777300"/>
                  <a:ext cx="2331817" cy="0"/>
                </a:xfrm>
                <a:prstGeom prst="line">
                  <a:avLst/>
                </a:prstGeom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uppo 18"/>
              <p:cNvGrpSpPr/>
              <p:nvPr/>
            </p:nvGrpSpPr>
            <p:grpSpPr>
              <a:xfrm>
                <a:off x="1342160" y="3704404"/>
                <a:ext cx="6721582" cy="1048496"/>
                <a:chOff x="1342160" y="3704404"/>
                <a:chExt cx="6721582" cy="1048496"/>
              </a:xfrm>
            </p:grpSpPr>
            <p:graphicFrame>
              <p:nvGraphicFramePr>
                <p:cNvPr id="20" name="Oggetto 1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437505990"/>
                    </p:ext>
                  </p:extLst>
                </p:nvPr>
              </p:nvGraphicFramePr>
              <p:xfrm>
                <a:off x="1342160" y="4088946"/>
                <a:ext cx="1658744" cy="66395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62" name="Equazione" r:id="rId5" imgW="952200" imgH="380880" progId="Equation.3">
                        <p:embed/>
                      </p:oleObj>
                    </mc:Choice>
                    <mc:Fallback>
                      <p:oleObj name="Equazione" r:id="rId5" imgW="952200" imgH="3808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342160" y="4088946"/>
                              <a:ext cx="1658744" cy="66395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1" name="CasellaDiTesto 20"/>
                <p:cNvSpPr txBox="1"/>
                <p:nvPr/>
              </p:nvSpPr>
              <p:spPr>
                <a:xfrm>
                  <a:off x="5606723" y="3704404"/>
                  <a:ext cx="24570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Potenziale elettrostatico</a:t>
                  </a:r>
                  <a:endParaRPr lang="en-US" i="1" dirty="0"/>
                </a:p>
              </p:txBody>
            </p:sp>
          </p:grpSp>
        </p:grpSp>
        <p:cxnSp>
          <p:nvCxnSpPr>
            <p:cNvPr id="26" name="Connettore 2 25"/>
            <p:cNvCxnSpPr/>
            <p:nvPr/>
          </p:nvCxnSpPr>
          <p:spPr>
            <a:xfrm>
              <a:off x="1309017" y="4791368"/>
              <a:ext cx="67678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sellaDiTesto 26"/>
            <p:cNvSpPr txBox="1"/>
            <p:nvPr/>
          </p:nvSpPr>
          <p:spPr>
            <a:xfrm>
              <a:off x="6961448" y="4251458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V</a:t>
              </a:r>
              <a:r>
                <a:rPr lang="it-IT" baseline="-25000" dirty="0" err="1" smtClean="0"/>
                <a:t>bi</a:t>
              </a:r>
              <a:endParaRPr lang="en-US" baseline="-25000" dirty="0"/>
            </a:p>
          </p:txBody>
        </p:sp>
        <p:cxnSp>
          <p:nvCxnSpPr>
            <p:cNvPr id="28" name="Connettore 2 27"/>
            <p:cNvCxnSpPr/>
            <p:nvPr/>
          </p:nvCxnSpPr>
          <p:spPr>
            <a:xfrm>
              <a:off x="6832707" y="4116544"/>
              <a:ext cx="0" cy="67497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0" name="Ogget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371113"/>
              </p:ext>
            </p:extLst>
          </p:nvPr>
        </p:nvGraphicFramePr>
        <p:xfrm>
          <a:off x="1625101" y="3241964"/>
          <a:ext cx="5753503" cy="1125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zione" r:id="rId7" imgW="2336760" imgH="457200" progId="Equation.3">
                  <p:embed/>
                </p:oleObj>
              </mc:Choice>
              <mc:Fallback>
                <p:oleObj name="Equazione" r:id="rId7" imgW="2336760" imgH="45720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101" y="3241964"/>
                        <a:ext cx="5753503" cy="11255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gget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263820"/>
              </p:ext>
            </p:extLst>
          </p:nvPr>
        </p:nvGraphicFramePr>
        <p:xfrm>
          <a:off x="5987274" y="266871"/>
          <a:ext cx="2002168" cy="715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zione" r:id="rId9" imgW="533160" imgH="190440" progId="Equation.3">
                  <p:embed/>
                </p:oleObj>
              </mc:Choice>
              <mc:Fallback>
                <p:oleObj name="Equazione" r:id="rId9" imgW="5331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87274" y="266871"/>
                        <a:ext cx="2002168" cy="715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CasellaDiTesto 32"/>
          <p:cNvSpPr txBox="1"/>
          <p:nvPr/>
        </p:nvSpPr>
        <p:spPr>
          <a:xfrm>
            <a:off x="929122" y="913202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equilibrio</a:t>
            </a:r>
            <a:endParaRPr lang="en-US" i="1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0" y="4364708"/>
            <a:ext cx="4243469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Polarizzazione diretta (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it-IT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it-IT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Polarizzazione inversa (Reverse)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it-IT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it-IT" sz="28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4553149" y="4479982"/>
            <a:ext cx="3377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Riduce W, favorisce la corrente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4483002" y="5137491"/>
            <a:ext cx="348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Amplia W, impedisce la corrente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7" name="Oggetto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724575"/>
              </p:ext>
            </p:extLst>
          </p:nvPr>
        </p:nvGraphicFramePr>
        <p:xfrm>
          <a:off x="1851025" y="5664200"/>
          <a:ext cx="5440363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zione" r:id="rId11" imgW="2209680" imgH="457200" progId="Equation.3">
                  <p:embed/>
                </p:oleObj>
              </mc:Choice>
              <mc:Fallback>
                <p:oleObj name="Equazione" r:id="rId11" imgW="2209680" imgH="457200" progId="Equation.3">
                  <p:embed/>
                  <p:pic>
                    <p:nvPicPr>
                      <p:cNvPr id="0" name="Oggetto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5664200"/>
                        <a:ext cx="5440363" cy="11255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35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499958" y="495135"/>
            <a:ext cx="4144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Capacità di svuotamento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928186"/>
              </p:ext>
            </p:extLst>
          </p:nvPr>
        </p:nvGraphicFramePr>
        <p:xfrm>
          <a:off x="914401" y="1248580"/>
          <a:ext cx="4370119" cy="912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zione" r:id="rId3" imgW="2006280" imgH="406080" progId="Equation.3">
                  <p:embed/>
                </p:oleObj>
              </mc:Choice>
              <mc:Fallback>
                <p:oleObj name="Equazione" r:id="rId3" imgW="200628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1" y="1248580"/>
                        <a:ext cx="4370119" cy="912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400975"/>
              </p:ext>
            </p:extLst>
          </p:nvPr>
        </p:nvGraphicFramePr>
        <p:xfrm>
          <a:off x="967473" y="3190795"/>
          <a:ext cx="139382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zione" r:id="rId5" imgW="495000" imgH="380880" progId="Equation.3">
                  <p:embed/>
                </p:oleObj>
              </mc:Choice>
              <mc:Fallback>
                <p:oleObj name="Equazione" r:id="rId5" imgW="49500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7473" y="3190795"/>
                        <a:ext cx="1393825" cy="1071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316079"/>
              </p:ext>
            </p:extLst>
          </p:nvPr>
        </p:nvGraphicFramePr>
        <p:xfrm>
          <a:off x="2988642" y="3133101"/>
          <a:ext cx="246538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zione" r:id="rId7" imgW="876240" imgH="380880" progId="Equation.3">
                  <p:embed/>
                </p:oleObj>
              </mc:Choice>
              <mc:Fallback>
                <p:oleObj name="Equazione" r:id="rId7" imgW="876240" imgH="38088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8642" y="3133101"/>
                        <a:ext cx="2465387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250830"/>
              </p:ext>
            </p:extLst>
          </p:nvPr>
        </p:nvGraphicFramePr>
        <p:xfrm>
          <a:off x="2795357" y="4232852"/>
          <a:ext cx="11430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zione" r:id="rId9" imgW="406080" imgH="355320" progId="Equation.3">
                  <p:embed/>
                </p:oleObj>
              </mc:Choice>
              <mc:Fallback>
                <p:oleObj name="Equazione" r:id="rId9" imgW="406080" imgH="35532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357" y="4232852"/>
                        <a:ext cx="11430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563215"/>
              </p:ext>
            </p:extLst>
          </p:nvPr>
        </p:nvGraphicFramePr>
        <p:xfrm>
          <a:off x="6644041" y="4500346"/>
          <a:ext cx="164306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zione" r:id="rId11" imgW="583920" imgH="164880" progId="Equation.3">
                  <p:embed/>
                </p:oleObj>
              </mc:Choice>
              <mc:Fallback>
                <p:oleObj name="Equazione" r:id="rId11" imgW="583920" imgH="164880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4041" y="4500346"/>
                        <a:ext cx="1643063" cy="46513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5919646" y="1520041"/>
            <a:ext cx="3315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Equazione di </a:t>
            </a:r>
            <a:r>
              <a:rPr lang="it-IT" dirty="0" err="1" smtClean="0"/>
              <a:t>Poisson</a:t>
            </a:r>
            <a:r>
              <a:rPr lang="it-IT" dirty="0" smtClean="0"/>
              <a:t> Formula 3.7</a:t>
            </a:r>
            <a:endParaRPr lang="en-US" dirty="0"/>
          </a:p>
        </p:txBody>
      </p:sp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56713"/>
              </p:ext>
            </p:extLst>
          </p:nvPr>
        </p:nvGraphicFramePr>
        <p:xfrm>
          <a:off x="861043" y="2157351"/>
          <a:ext cx="3710956" cy="956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zione" r:id="rId13" imgW="1625400" imgH="406080" progId="Equation.3">
                  <p:embed/>
                </p:oleObj>
              </mc:Choice>
              <mc:Fallback>
                <p:oleObj name="Equazione" r:id="rId13" imgW="1625400" imgH="40608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43" y="2157351"/>
                        <a:ext cx="3710956" cy="9564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5098469" y="2438442"/>
            <a:ext cx="4045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 regione di svuotamento . Formula 3.13</a:t>
            </a:r>
            <a:endParaRPr lang="en-US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73132" y="4548249"/>
            <a:ext cx="2295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 forma approssimata</a:t>
            </a:r>
            <a:endParaRPr lang="en-US" dirty="0"/>
          </a:p>
        </p:txBody>
      </p:sp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116896"/>
              </p:ext>
            </p:extLst>
          </p:nvPr>
        </p:nvGraphicFramePr>
        <p:xfrm>
          <a:off x="3464718" y="5299715"/>
          <a:ext cx="2214562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Equazione" r:id="rId15" imgW="787320" imgH="355320" progId="Equation.3">
                  <p:embed/>
                </p:oleObj>
              </mc:Choice>
              <mc:Fallback>
                <p:oleObj name="Equazione" r:id="rId15" imgW="787320" imgH="35532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4718" y="5299715"/>
                        <a:ext cx="2214562" cy="10001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833946"/>
              </p:ext>
            </p:extLst>
          </p:nvPr>
        </p:nvGraphicFramePr>
        <p:xfrm>
          <a:off x="6644041" y="3457575"/>
          <a:ext cx="16795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Equazione" r:id="rId17" imgW="596880" imgH="190440" progId="Equation.3">
                  <p:embed/>
                </p:oleObj>
              </mc:Choice>
              <mc:Fallback>
                <p:oleObj name="Equazione" r:id="rId17" imgW="596880" imgH="19044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4041" y="3457575"/>
                        <a:ext cx="1679575" cy="53657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298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341968"/>
              </p:ext>
            </p:extLst>
          </p:nvPr>
        </p:nvGraphicFramePr>
        <p:xfrm>
          <a:off x="6283325" y="138168"/>
          <a:ext cx="2465388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zione" r:id="rId3" imgW="876240" imgH="380880" progId="Equation.3">
                  <p:embed/>
                </p:oleObj>
              </mc:Choice>
              <mc:Fallback>
                <p:oleObj name="Equazione" r:id="rId3" imgW="876240" imgH="38088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138168"/>
                        <a:ext cx="2465388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209674"/>
              </p:ext>
            </p:extLst>
          </p:nvPr>
        </p:nvGraphicFramePr>
        <p:xfrm>
          <a:off x="3642518" y="570077"/>
          <a:ext cx="1858963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zione" r:id="rId5" imgW="660240" imgH="380880" progId="Equation.3">
                  <p:embed/>
                </p:oleObj>
              </mc:Choice>
              <mc:Fallback>
                <p:oleObj name="Equazione" r:id="rId5" imgW="660240" imgH="38088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2518" y="570077"/>
                        <a:ext cx="1858963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206833"/>
              </p:ext>
            </p:extLst>
          </p:nvPr>
        </p:nvGraphicFramePr>
        <p:xfrm>
          <a:off x="865351" y="401200"/>
          <a:ext cx="1643063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zione" r:id="rId7" imgW="583920" imgH="164880" progId="Equation.3">
                  <p:embed/>
                </p:oleObj>
              </mc:Choice>
              <mc:Fallback>
                <p:oleObj name="Equazione" r:id="rId7" imgW="583920" imgH="16488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351" y="401200"/>
                        <a:ext cx="1643063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197778"/>
              </p:ext>
            </p:extLst>
          </p:nvPr>
        </p:nvGraphicFramePr>
        <p:xfrm>
          <a:off x="1275245" y="1824840"/>
          <a:ext cx="2109788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zione" r:id="rId9" imgW="749160" imgH="355320" progId="Equation.3">
                  <p:embed/>
                </p:oleObj>
              </mc:Choice>
              <mc:Fallback>
                <p:oleObj name="Equazione" r:id="rId9" imgW="749160" imgH="35532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245" y="1824840"/>
                        <a:ext cx="2109788" cy="100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2144581" y="2525365"/>
            <a:ext cx="1697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</a:t>
            </a:r>
            <a:r>
              <a:rPr lang="it-IT" dirty="0" smtClean="0"/>
              <a:t>ensità di carica</a:t>
            </a:r>
            <a:endParaRPr lang="en-US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329986" y="1529057"/>
            <a:ext cx="730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carica</a:t>
            </a:r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943868" y="2894697"/>
            <a:ext cx="1200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estensione</a:t>
            </a:r>
            <a:endParaRPr lang="en-US" dirty="0"/>
          </a:p>
        </p:txBody>
      </p:sp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200633"/>
              </p:ext>
            </p:extLst>
          </p:nvPr>
        </p:nvGraphicFramePr>
        <p:xfrm>
          <a:off x="5174484" y="1821547"/>
          <a:ext cx="3040063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zione" r:id="rId11" imgW="1079280" imgH="380880" progId="Equation.3">
                  <p:embed/>
                </p:oleObj>
              </mc:Choice>
              <mc:Fallback>
                <p:oleObj name="Equazione" r:id="rId11" imgW="1079280" imgH="38088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4484" y="1821547"/>
                        <a:ext cx="3040063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045880"/>
              </p:ext>
            </p:extLst>
          </p:nvPr>
        </p:nvGraphicFramePr>
        <p:xfrm>
          <a:off x="382423" y="3818156"/>
          <a:ext cx="1505388" cy="11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zione" r:id="rId13" imgW="469800" imgH="355320" progId="Equation.3">
                  <p:embed/>
                </p:oleObj>
              </mc:Choice>
              <mc:Fallback>
                <p:oleObj name="Equazione" r:id="rId13" imgW="46980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82423" y="3818156"/>
                        <a:ext cx="1505388" cy="1141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538963"/>
              </p:ext>
            </p:extLst>
          </p:nvPr>
        </p:nvGraphicFramePr>
        <p:xfrm>
          <a:off x="5048643" y="2710031"/>
          <a:ext cx="3325812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zione" r:id="rId15" imgW="1180800" imgH="380880" progId="Equation.3">
                  <p:embed/>
                </p:oleObj>
              </mc:Choice>
              <mc:Fallback>
                <p:oleObj name="Equazione" r:id="rId15" imgW="1180800" imgH="380880" progId="Equation.3">
                  <p:embed/>
                  <p:pic>
                    <p:nvPicPr>
                      <p:cNvPr id="0" name="Ogget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643" y="2710031"/>
                        <a:ext cx="3325812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433987"/>
              </p:ext>
            </p:extLst>
          </p:nvPr>
        </p:nvGraphicFramePr>
        <p:xfrm>
          <a:off x="391981" y="4872749"/>
          <a:ext cx="3505200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zione" r:id="rId17" imgW="1244520" imgH="469800" progId="Equation.3">
                  <p:embed/>
                </p:oleObj>
              </mc:Choice>
              <mc:Fallback>
                <p:oleObj name="Equazione" r:id="rId17" imgW="1244520" imgH="469800" progId="Equation.3">
                  <p:embed/>
                  <p:pic>
                    <p:nvPicPr>
                      <p:cNvPr id="0" name="Oggetto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81" y="4872749"/>
                        <a:ext cx="3505200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163617"/>
              </p:ext>
            </p:extLst>
          </p:nvPr>
        </p:nvGraphicFramePr>
        <p:xfrm>
          <a:off x="4705350" y="4976813"/>
          <a:ext cx="4078288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zione" r:id="rId19" imgW="1447560" imgH="469800" progId="Equation.3">
                  <p:embed/>
                </p:oleObj>
              </mc:Choice>
              <mc:Fallback>
                <p:oleObj name="Equazione" r:id="rId19" imgW="1447560" imgH="469800" progId="Equation.3">
                  <p:embed/>
                  <p:pic>
                    <p:nvPicPr>
                      <p:cNvPr id="0" name="Oggetto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4976813"/>
                        <a:ext cx="4078288" cy="13239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41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4272460" y="0"/>
            <a:ext cx="3741682" cy="68347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240220" y="23210"/>
            <a:ext cx="3331780" cy="68347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4572000" y="23210"/>
            <a:ext cx="0" cy="685800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1240220" y="-115614"/>
            <a:ext cx="0" cy="68580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7872248" y="-115614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9193"/>
            <a:ext cx="8229600" cy="1143000"/>
          </a:xfrm>
        </p:spPr>
        <p:txBody>
          <a:bodyPr/>
          <a:lstStyle/>
          <a:p>
            <a:r>
              <a:rPr lang="it-IT" dirty="0" smtClean="0"/>
              <a:t>Giunzione lineare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40220" y="-24123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-W/2</a:t>
            </a:r>
            <a:endParaRPr lang="en-US" baseline="-25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475928" y="-47333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W/2</a:t>
            </a:r>
            <a:endParaRPr lang="en-US" baseline="-25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130566" y="100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0</a:t>
            </a:r>
            <a:endParaRPr lang="en-US" baseline="-25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0" y="63029"/>
            <a:ext cx="1008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Neutra p</a:t>
            </a:r>
            <a:endParaRPr lang="en-US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135326" y="86239"/>
            <a:ext cx="1008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Neutra n</a:t>
            </a:r>
            <a:endParaRPr lang="en-US" i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896298" y="63029"/>
            <a:ext cx="1578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svuotamento p</a:t>
            </a:r>
            <a:endParaRPr lang="en-US" i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212312" y="63029"/>
            <a:ext cx="1578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svuotamento n</a:t>
            </a:r>
            <a:endParaRPr lang="en-US" i="1" dirty="0"/>
          </a:p>
        </p:txBody>
      </p:sp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001542"/>
              </p:ext>
            </p:extLst>
          </p:nvPr>
        </p:nvGraphicFramePr>
        <p:xfrm>
          <a:off x="0" y="1287320"/>
          <a:ext cx="1236663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zione" r:id="rId3" imgW="495000" imgH="380880" progId="Equation.3">
                  <p:embed/>
                </p:oleObj>
              </mc:Choice>
              <mc:Fallback>
                <p:oleObj name="Equazione" r:id="rId3" imgW="495000" imgH="380880" progId="Equation.3">
                  <p:embed/>
                  <p:pic>
                    <p:nvPicPr>
                      <p:cNvPr id="0" name="Oggetto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87320"/>
                        <a:ext cx="1236663" cy="9509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760638"/>
              </p:ext>
            </p:extLst>
          </p:nvPr>
        </p:nvGraphicFramePr>
        <p:xfrm>
          <a:off x="7907338" y="1209533"/>
          <a:ext cx="1236662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zione" r:id="rId5" imgW="495085" imgH="380835" progId="Equation.3">
                  <p:embed/>
                </p:oleObj>
              </mc:Choice>
              <mc:Fallback>
                <p:oleObj name="Equazione" r:id="rId5" imgW="495085" imgH="380835" progId="Equation.3">
                  <p:embed/>
                  <p:pic>
                    <p:nvPicPr>
                      <p:cNvPr id="0" name="Oggetto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7338" y="1209533"/>
                        <a:ext cx="1236662" cy="9509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447622"/>
              </p:ext>
            </p:extLst>
          </p:nvPr>
        </p:nvGraphicFramePr>
        <p:xfrm>
          <a:off x="3547240" y="1199753"/>
          <a:ext cx="199707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zione" r:id="rId7" imgW="799920" imgH="406080" progId="Equation.3">
                  <p:embed/>
                </p:oleObj>
              </mc:Choice>
              <mc:Fallback>
                <p:oleObj name="Equazione" r:id="rId7" imgW="799920" imgH="406080" progId="Equation.3">
                  <p:embed/>
                  <p:pic>
                    <p:nvPicPr>
                      <p:cNvPr id="0" name="Oggetto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7240" y="1199753"/>
                        <a:ext cx="1997075" cy="10144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asellaDiTesto 21"/>
          <p:cNvSpPr txBox="1"/>
          <p:nvPr/>
        </p:nvSpPr>
        <p:spPr>
          <a:xfrm>
            <a:off x="4062078" y="850746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CARICA</a:t>
            </a:r>
            <a:endParaRPr lang="en-US" b="1" dirty="0"/>
          </a:p>
        </p:txBody>
      </p:sp>
      <p:graphicFrame>
        <p:nvGraphicFramePr>
          <p:cNvPr id="23" name="Ogget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374300"/>
              </p:ext>
            </p:extLst>
          </p:nvPr>
        </p:nvGraphicFramePr>
        <p:xfrm>
          <a:off x="2932113" y="2836958"/>
          <a:ext cx="3157537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zione" r:id="rId9" imgW="1295280" imgH="469800" progId="Equation.3">
                  <p:embed/>
                </p:oleObj>
              </mc:Choice>
              <mc:Fallback>
                <p:oleObj name="Equazione" r:id="rId9" imgW="129528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32113" y="2836958"/>
                        <a:ext cx="3157537" cy="1146175"/>
                      </a:xfrm>
                      <a:prstGeom prst="rect">
                        <a:avLst/>
                      </a:prstGeom>
                      <a:ln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gget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580501"/>
              </p:ext>
            </p:extLst>
          </p:nvPr>
        </p:nvGraphicFramePr>
        <p:xfrm>
          <a:off x="66675" y="2842327"/>
          <a:ext cx="1109663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zione" r:id="rId11" imgW="444240" imgH="355320" progId="Equation.3">
                  <p:embed/>
                </p:oleObj>
              </mc:Choice>
              <mc:Fallback>
                <p:oleObj name="Equazione" r:id="rId11" imgW="44424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" y="2842327"/>
                        <a:ext cx="1109663" cy="8874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2D05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gget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894094"/>
              </p:ext>
            </p:extLst>
          </p:nvPr>
        </p:nvGraphicFramePr>
        <p:xfrm>
          <a:off x="8034337" y="2787780"/>
          <a:ext cx="1109663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zione" r:id="rId13" imgW="444240" imgH="355320" progId="Equation.3">
                  <p:embed/>
                </p:oleObj>
              </mc:Choice>
              <mc:Fallback>
                <p:oleObj name="Equazione" r:id="rId13" imgW="44424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4337" y="2787780"/>
                        <a:ext cx="1109663" cy="8874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2D05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CasellaDiTesto 26"/>
          <p:cNvSpPr txBox="1"/>
          <p:nvPr/>
        </p:nvSpPr>
        <p:spPr>
          <a:xfrm>
            <a:off x="3817980" y="241361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-CAMPO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29" name="Ogget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678435"/>
              </p:ext>
            </p:extLst>
          </p:nvPr>
        </p:nvGraphicFramePr>
        <p:xfrm>
          <a:off x="2773363" y="4502245"/>
          <a:ext cx="33147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zione" r:id="rId15" imgW="1358640" imgH="469800" progId="Equation.3">
                  <p:embed/>
                </p:oleObj>
              </mc:Choice>
              <mc:Fallback>
                <p:oleObj name="Equazione" r:id="rId15" imgW="13586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3363" y="4502245"/>
                        <a:ext cx="3314700" cy="11461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316267"/>
              </p:ext>
            </p:extLst>
          </p:nvPr>
        </p:nvGraphicFramePr>
        <p:xfrm>
          <a:off x="292647" y="4749518"/>
          <a:ext cx="8239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zione" r:id="rId17" imgW="330120" imgH="177480" progId="Equation.3">
                  <p:embed/>
                </p:oleObj>
              </mc:Choice>
              <mc:Fallback>
                <p:oleObj name="Equazione" r:id="rId17" imgW="330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647" y="4749518"/>
                        <a:ext cx="823913" cy="444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gget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016388"/>
              </p:ext>
            </p:extLst>
          </p:nvPr>
        </p:nvGraphicFramePr>
        <p:xfrm>
          <a:off x="8212684" y="4677970"/>
          <a:ext cx="10144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zione" r:id="rId19" imgW="406080" imgH="190440" progId="Equation.3">
                  <p:embed/>
                </p:oleObj>
              </mc:Choice>
              <mc:Fallback>
                <p:oleObj name="Equazione" r:id="rId19" imgW="4060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2684" y="4677970"/>
                        <a:ext cx="1014413" cy="4746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CasellaDiTesto 31"/>
          <p:cNvSpPr txBox="1"/>
          <p:nvPr/>
        </p:nvSpPr>
        <p:spPr>
          <a:xfrm>
            <a:off x="3764661" y="4078624"/>
            <a:ext cx="1357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POTENZIALE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33" name="Ogget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175235"/>
              </p:ext>
            </p:extLst>
          </p:nvPr>
        </p:nvGraphicFramePr>
        <p:xfrm>
          <a:off x="2358429" y="5711825"/>
          <a:ext cx="43053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zione" r:id="rId21" imgW="1765080" imgH="469800" progId="Equation.3">
                  <p:embed/>
                </p:oleObj>
              </mc:Choice>
              <mc:Fallback>
                <p:oleObj name="Equazione" r:id="rId21" imgW="1765080" imgH="469800" progId="Equation.3">
                  <p:embed/>
                  <p:pic>
                    <p:nvPicPr>
                      <p:cNvPr id="0" name="Oggetto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8429" y="5711825"/>
                        <a:ext cx="4305300" cy="114617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352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  <p:bldP spid="3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107</Words>
  <Application>Microsoft Office PowerPoint</Application>
  <PresentationFormat>Presentazione su schermo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Tema di Office</vt:lpstr>
      <vt:lpstr>Equazione</vt:lpstr>
      <vt:lpstr>Microsoft Equation 3.0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Giunzione lineare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</dc:creator>
  <cp:lastModifiedBy>Massimo</cp:lastModifiedBy>
  <cp:revision>23</cp:revision>
  <dcterms:created xsi:type="dcterms:W3CDTF">2019-03-18T17:37:22Z</dcterms:created>
  <dcterms:modified xsi:type="dcterms:W3CDTF">2019-03-19T15:41:13Z</dcterms:modified>
</cp:coreProperties>
</file>