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49"/>
  </p:notesMasterIdLst>
  <p:sldIdLst>
    <p:sldId id="296" r:id="rId3"/>
    <p:sldId id="257" r:id="rId4"/>
    <p:sldId id="294" r:id="rId5"/>
    <p:sldId id="259" r:id="rId6"/>
    <p:sldId id="308" r:id="rId7"/>
    <p:sldId id="295" r:id="rId8"/>
    <p:sldId id="310" r:id="rId9"/>
    <p:sldId id="260" r:id="rId10"/>
    <p:sldId id="309"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97" r:id="rId33"/>
    <p:sldId id="298" r:id="rId34"/>
    <p:sldId id="299" r:id="rId35"/>
    <p:sldId id="300" r:id="rId36"/>
    <p:sldId id="313" r:id="rId37"/>
    <p:sldId id="301" r:id="rId38"/>
    <p:sldId id="302" r:id="rId39"/>
    <p:sldId id="314" r:id="rId40"/>
    <p:sldId id="312" r:id="rId41"/>
    <p:sldId id="303" r:id="rId42"/>
    <p:sldId id="307" r:id="rId43"/>
    <p:sldId id="305" r:id="rId44"/>
    <p:sldId id="306" r:id="rId45"/>
    <p:sldId id="290" r:id="rId46"/>
    <p:sldId id="291" r:id="rId47"/>
    <p:sldId id="292"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p:cViewPr varScale="1">
        <p:scale>
          <a:sx n="117" d="100"/>
          <a:sy n="117" d="100"/>
        </p:scale>
        <p:origin x="14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ADB7C-FD98-4E01-9ED2-9FA2A1A9B676}" type="datetimeFigureOut">
              <a:rPr lang="it-IT" smtClean="0"/>
              <a:t>28/03/20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A8883-8F31-4C3F-838D-D6FCEAB90CAB}" type="slidenum">
              <a:rPr lang="it-IT" smtClean="0"/>
              <a:t>‹N›</a:t>
            </a:fld>
            <a:endParaRPr lang="it-IT"/>
          </a:p>
        </p:txBody>
      </p:sp>
    </p:spTree>
    <p:extLst>
      <p:ext uri="{BB962C8B-B14F-4D97-AF65-F5344CB8AC3E}">
        <p14:creationId xmlns:p14="http://schemas.microsoft.com/office/powerpoint/2010/main" val="89644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A0278C1-78D0-46C6-A3CB-FEA7AFD42A9B}" type="slidenum">
              <a:rPr lang="it-IT" altLang="en-US">
                <a:latin typeface="Calibri" pitchFamily="34" charset="0"/>
              </a:rPr>
              <a:pPr/>
              <a:t>1</a:t>
            </a:fld>
            <a:endParaRPr lang="it-IT" altLang="en-US">
              <a:latin typeface="Calibri" pitchFamily="34" charset="0"/>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419552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20F15DCB-7AFA-403F-A07D-FE5254070361}" type="slidenum">
              <a:rPr lang="en-GB" altLang="it-IT">
                <a:solidFill>
                  <a:prstClr val="black"/>
                </a:solidFill>
              </a:rPr>
              <a:pPr>
                <a:defRPr/>
              </a:pPr>
              <a:t>41</a:t>
            </a:fld>
            <a:endParaRPr lang="en-GB" altLang="it-IT">
              <a:solidFill>
                <a:prstClr val="black"/>
              </a:solidFill>
            </a:endParaRPr>
          </a:p>
        </p:txBody>
      </p:sp>
    </p:spTree>
    <p:extLst>
      <p:ext uri="{BB962C8B-B14F-4D97-AF65-F5344CB8AC3E}">
        <p14:creationId xmlns:p14="http://schemas.microsoft.com/office/powerpoint/2010/main" val="175820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2F010A3-691A-40F5-B3AD-80E675C5C28B}" type="datetimeFigureOut">
              <a:rPr lang="it-IT" smtClean="0"/>
              <a:t>28/03/20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324471-30C6-49DF-904B-57A3CF35BBCC}" type="slidenum">
              <a:rPr lang="it-IT" smtClean="0"/>
              <a:t>‹N›</a:t>
            </a:fld>
            <a:endParaRPr lang="it-IT"/>
          </a:p>
        </p:txBody>
      </p:sp>
    </p:spTree>
    <p:extLst>
      <p:ext uri="{BB962C8B-B14F-4D97-AF65-F5344CB8AC3E}">
        <p14:creationId xmlns:p14="http://schemas.microsoft.com/office/powerpoint/2010/main" val="30070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F010A3-691A-40F5-B3AD-80E675C5C28B}" type="datetimeFigureOut">
              <a:rPr lang="it-IT" smtClean="0"/>
              <a:t>28/03/20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324471-30C6-49DF-904B-57A3CF35BBCC}" type="slidenum">
              <a:rPr lang="it-IT" smtClean="0"/>
              <a:t>‹N›</a:t>
            </a:fld>
            <a:endParaRPr lang="it-IT"/>
          </a:p>
        </p:txBody>
      </p:sp>
    </p:spTree>
    <p:extLst>
      <p:ext uri="{BB962C8B-B14F-4D97-AF65-F5344CB8AC3E}">
        <p14:creationId xmlns:p14="http://schemas.microsoft.com/office/powerpoint/2010/main" val="98347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F010A3-691A-40F5-B3AD-80E675C5C28B}" type="datetimeFigureOut">
              <a:rPr lang="it-IT" smtClean="0"/>
              <a:t>28/03/20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324471-30C6-49DF-904B-57A3CF35BBCC}" type="slidenum">
              <a:rPr lang="it-IT" smtClean="0"/>
              <a:t>‹N›</a:t>
            </a:fld>
            <a:endParaRPr lang="it-IT"/>
          </a:p>
        </p:txBody>
      </p:sp>
    </p:spTree>
    <p:extLst>
      <p:ext uri="{BB962C8B-B14F-4D97-AF65-F5344CB8AC3E}">
        <p14:creationId xmlns:p14="http://schemas.microsoft.com/office/powerpoint/2010/main" val="95961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SmartArt 2"/>
          <p:cNvSpPr>
            <a:spLocks noGrp="1"/>
          </p:cNvSpPr>
          <p:nvPr>
            <p:ph type="dgm" idx="1"/>
          </p:nvPr>
        </p:nvSpPr>
        <p:spPr>
          <a:xfrm>
            <a:off x="457200" y="1600200"/>
            <a:ext cx="8229600" cy="4525963"/>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9B39A619-1AED-43AA-972C-85D43507D806}" type="slidenum">
              <a:rPr lang="it-IT" altLang="it-IT"/>
              <a:pPr>
                <a:defRPr/>
              </a:pPr>
              <a:t>‹N›</a:t>
            </a:fld>
            <a:endParaRPr lang="it-IT" altLang="it-IT"/>
          </a:p>
        </p:txBody>
      </p:sp>
    </p:spTree>
    <p:extLst>
      <p:ext uri="{BB962C8B-B14F-4D97-AF65-F5344CB8AC3E}">
        <p14:creationId xmlns:p14="http://schemas.microsoft.com/office/powerpoint/2010/main" val="3121799094"/>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abella 2"/>
          <p:cNvSpPr>
            <a:spLocks noGrp="1"/>
          </p:cNvSpPr>
          <p:nvPr>
            <p:ph type="tbl" idx="1"/>
          </p:nvPr>
        </p:nvSpPr>
        <p:spPr>
          <a:xfrm>
            <a:off x="457200" y="1600200"/>
            <a:ext cx="8229600" cy="4525963"/>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DC104E70-F6BE-4653-A7CD-9940DF3B4D81}" type="slidenum">
              <a:rPr lang="it-IT" altLang="it-IT"/>
              <a:pPr>
                <a:defRPr/>
              </a:pPr>
              <a:t>‹N›</a:t>
            </a:fld>
            <a:endParaRPr lang="it-IT" altLang="it-IT"/>
          </a:p>
        </p:txBody>
      </p:sp>
    </p:spTree>
    <p:extLst>
      <p:ext uri="{BB962C8B-B14F-4D97-AF65-F5344CB8AC3E}">
        <p14:creationId xmlns:p14="http://schemas.microsoft.com/office/powerpoint/2010/main" val="4166909411"/>
      </p:ext>
    </p:extLst>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497B88B6-F046-4AC6-A541-A7B8303E6E2D}" type="slidenum">
              <a:rPr lang="it-IT" altLang="it-IT"/>
              <a:pPr>
                <a:defRPr/>
              </a:pPr>
              <a:t>‹N›</a:t>
            </a:fld>
            <a:endParaRPr lang="it-IT" altLang="it-IT"/>
          </a:p>
        </p:txBody>
      </p:sp>
    </p:spTree>
    <p:extLst>
      <p:ext uri="{BB962C8B-B14F-4D97-AF65-F5344CB8AC3E}">
        <p14:creationId xmlns:p14="http://schemas.microsoft.com/office/powerpoint/2010/main" val="4156321030"/>
      </p:ext>
    </p:extLst>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7597CDC7-0944-42A2-850D-FD3A0E7CF36A}" type="slidenum">
              <a:rPr lang="it-IT" altLang="it-IT"/>
              <a:pPr>
                <a:defRPr/>
              </a:pPr>
              <a:t>‹N›</a:t>
            </a:fld>
            <a:endParaRPr lang="it-IT" altLang="it-IT"/>
          </a:p>
        </p:txBody>
      </p:sp>
    </p:spTree>
    <p:extLst>
      <p:ext uri="{BB962C8B-B14F-4D97-AF65-F5344CB8AC3E}">
        <p14:creationId xmlns:p14="http://schemas.microsoft.com/office/powerpoint/2010/main" val="2438452793"/>
      </p:ext>
    </p:extLst>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lipArt 2"/>
          <p:cNvSpPr>
            <a:spLocks noGrp="1"/>
          </p:cNvSpPr>
          <p:nvPr>
            <p:ph type="clipArt" sz="half" idx="1"/>
          </p:nvPr>
        </p:nvSpPr>
        <p:spPr>
          <a:xfrm>
            <a:off x="457200" y="1600200"/>
            <a:ext cx="4038600" cy="4525963"/>
          </a:xfrm>
        </p:spPr>
        <p:txBody>
          <a:bodyPr/>
          <a:lstStyle/>
          <a:p>
            <a:pPr lvl="0"/>
            <a:endParaRPr lang="it-IT" noProof="0"/>
          </a:p>
        </p:txBody>
      </p:sp>
      <p:sp>
        <p:nvSpPr>
          <p:cNvPr id="4" name="Segnaposto testo 3"/>
          <p:cNvSpPr>
            <a:spLocks noGrp="1"/>
          </p:cNvSpPr>
          <p:nvPr>
            <p:ph type="body"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ADF35610-9E05-47DE-AB69-F4034040AB66}" type="slidenum">
              <a:rPr lang="it-IT" altLang="it-IT"/>
              <a:pPr>
                <a:defRPr/>
              </a:pPr>
              <a:t>‹N›</a:t>
            </a:fld>
            <a:endParaRPr lang="it-IT" altLang="it-IT"/>
          </a:p>
        </p:txBody>
      </p:sp>
    </p:spTree>
    <p:extLst>
      <p:ext uri="{BB962C8B-B14F-4D97-AF65-F5344CB8AC3E}">
        <p14:creationId xmlns:p14="http://schemas.microsoft.com/office/powerpoint/2010/main" val="2403448274"/>
      </p:ext>
    </p:extLst>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4" name="Rettangolo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 name="Rettangolo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ettangolo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lang="it-IT"/>
              <a:t>Fare clic per modificare stile</a:t>
            </a:r>
            <a:endParaRPr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7" name="Segnaposto data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GB"/>
          </a:p>
        </p:txBody>
      </p:sp>
      <p:sp>
        <p:nvSpPr>
          <p:cNvPr id="10" name="Segnaposto piè di pagina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GB">
              <a:solidFill>
                <a:srgbClr val="EBDDC3"/>
              </a:solidFill>
            </a:endParaRPr>
          </a:p>
        </p:txBody>
      </p:sp>
      <p:sp>
        <p:nvSpPr>
          <p:cNvPr id="11" name="Segnaposto numero diapositiva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4DB8F2FA-0D29-4DC6-A55F-C3492376F0EB}" type="slidenum">
              <a:rPr lang="en-GB" altLang="it-IT">
                <a:solidFill>
                  <a:srgbClr val="EBDDC3"/>
                </a:solidFill>
              </a:rPr>
              <a:pPr>
                <a:defRPr/>
              </a:pPr>
              <a:t>‹N›</a:t>
            </a:fld>
            <a:endParaRPr lang="en-GB" altLang="it-IT">
              <a:solidFill>
                <a:srgbClr val="EBDDC3"/>
              </a:solidFill>
            </a:endParaRPr>
          </a:p>
        </p:txBody>
      </p:sp>
    </p:spTree>
    <p:extLst>
      <p:ext uri="{BB962C8B-B14F-4D97-AF65-F5344CB8AC3E}">
        <p14:creationId xmlns:p14="http://schemas.microsoft.com/office/powerpoint/2010/main" val="172746480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lang="it-IT"/>
              <a:t>Fare clic per modificare stile</a:t>
            </a:r>
            <a:endParaRPr lang="en-US"/>
          </a:p>
        </p:txBody>
      </p:sp>
      <p:sp>
        <p:nvSpPr>
          <p:cNvPr id="8" name="Segnaposto contenuto 7"/>
          <p:cNvSpPr>
            <a:spLocks noGrp="1"/>
          </p:cNvSpPr>
          <p:nvPr>
            <p:ph sz="quarter" idx="1"/>
          </p:nvPr>
        </p:nvSpPr>
        <p:spPr>
          <a:xfrm>
            <a:off x="612648" y="1600200"/>
            <a:ext cx="8153400" cy="4495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p:cNvSpPr>
            <a:spLocks noGrp="1"/>
          </p:cNvSpPr>
          <p:nvPr>
            <p:ph type="dt" sz="half" idx="10"/>
          </p:nvPr>
        </p:nvSpPr>
        <p:spPr/>
        <p:txBody>
          <a:bodyPr/>
          <a:lstStyle>
            <a:lvl1pPr>
              <a:defRPr/>
            </a:lvl1pPr>
          </a:lstStyle>
          <a:p>
            <a:pPr>
              <a:defRPr/>
            </a:pPr>
            <a:endParaRPr lang="en-GB">
              <a:solidFill>
                <a:srgbClr val="775F55"/>
              </a:solidFill>
            </a:endParaRPr>
          </a:p>
        </p:txBody>
      </p:sp>
      <p:sp>
        <p:nvSpPr>
          <p:cNvPr id="5" name="Segnaposto piè di pagina 2"/>
          <p:cNvSpPr>
            <a:spLocks noGrp="1"/>
          </p:cNvSpPr>
          <p:nvPr>
            <p:ph type="ftr" sz="quarter" idx="11"/>
          </p:nvPr>
        </p:nvSpPr>
        <p:spPr/>
        <p:txBody>
          <a:bodyPr/>
          <a:lstStyle>
            <a:lvl1pPr>
              <a:defRPr/>
            </a:lvl1pPr>
          </a:lstStyle>
          <a:p>
            <a:pPr>
              <a:defRPr/>
            </a:pPr>
            <a:endParaRPr lang="en-GB">
              <a:solidFill>
                <a:srgbClr val="775F55"/>
              </a:solidFill>
            </a:endParaRPr>
          </a:p>
        </p:txBody>
      </p:sp>
      <p:sp>
        <p:nvSpPr>
          <p:cNvPr id="6" name="Segnaposto numero diapositiva 22"/>
          <p:cNvSpPr>
            <a:spLocks noGrp="1"/>
          </p:cNvSpPr>
          <p:nvPr>
            <p:ph type="sldNum" sz="quarter" idx="12"/>
          </p:nvPr>
        </p:nvSpPr>
        <p:spPr/>
        <p:txBody>
          <a:bodyPr/>
          <a:lstStyle>
            <a:lvl1pPr>
              <a:defRPr/>
            </a:lvl1pPr>
          </a:lstStyle>
          <a:p>
            <a:pPr>
              <a:defRPr/>
            </a:pPr>
            <a:fld id="{1BBE2624-A035-4980-86C3-5808B7A0B875}" type="slidenum">
              <a:rPr lang="en-GB" altLang="it-IT"/>
              <a:pPr>
                <a:defRPr/>
              </a:pPr>
              <a:t>‹N›</a:t>
            </a:fld>
            <a:endParaRPr lang="en-GB" altLang="it-IT"/>
          </a:p>
        </p:txBody>
      </p:sp>
    </p:spTree>
    <p:extLst>
      <p:ext uri="{BB962C8B-B14F-4D97-AF65-F5344CB8AC3E}">
        <p14:creationId xmlns:p14="http://schemas.microsoft.com/office/powerpoint/2010/main" val="37743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tangolo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 name="Rettangolo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ettangolo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 name="Segnaposto testo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gli stili del testo dello schema</a:t>
            </a:r>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it-IT"/>
              <a:t>Fare clic per modificare stile</a:t>
            </a:r>
            <a:endParaRPr lang="en-US"/>
          </a:p>
        </p:txBody>
      </p:sp>
      <p:sp>
        <p:nvSpPr>
          <p:cNvPr id="7" name="Segnaposto data 11"/>
          <p:cNvSpPr>
            <a:spLocks noGrp="1"/>
          </p:cNvSpPr>
          <p:nvPr>
            <p:ph type="dt" sz="half" idx="10"/>
          </p:nvPr>
        </p:nvSpPr>
        <p:spPr/>
        <p:txBody>
          <a:bodyPr/>
          <a:lstStyle>
            <a:lvl1pPr>
              <a:defRPr/>
            </a:lvl1pPr>
          </a:lstStyle>
          <a:p>
            <a:pPr>
              <a:defRPr/>
            </a:pPr>
            <a:endParaRPr lang="en-GB">
              <a:solidFill>
                <a:srgbClr val="775F55"/>
              </a:solidFill>
            </a:endParaRPr>
          </a:p>
        </p:txBody>
      </p:sp>
      <p:sp>
        <p:nvSpPr>
          <p:cNvPr id="8" name="Segnaposto numero diapositiva 12"/>
          <p:cNvSpPr>
            <a:spLocks noGrp="1"/>
          </p:cNvSpPr>
          <p:nvPr>
            <p:ph type="sldNum" sz="quarter" idx="11"/>
          </p:nvPr>
        </p:nvSpPr>
        <p:spPr>
          <a:xfrm>
            <a:off x="0" y="1752600"/>
            <a:ext cx="1295400" cy="701675"/>
          </a:xfrm>
        </p:spPr>
        <p:txBody>
          <a:bodyPr>
            <a:noAutofit/>
          </a:bodyPr>
          <a:lstStyle>
            <a:lvl1pPr>
              <a:defRPr sz="2400" smtClean="0"/>
            </a:lvl1pPr>
          </a:lstStyle>
          <a:p>
            <a:pPr>
              <a:defRPr/>
            </a:pPr>
            <a:fld id="{5788D38B-357C-43B2-A26C-378DEA537911}" type="slidenum">
              <a:rPr lang="en-GB" altLang="it-IT"/>
              <a:pPr>
                <a:defRPr/>
              </a:pPr>
              <a:t>‹N›</a:t>
            </a:fld>
            <a:endParaRPr lang="en-GB" altLang="it-IT"/>
          </a:p>
        </p:txBody>
      </p:sp>
      <p:sp>
        <p:nvSpPr>
          <p:cNvPr id="9" name="Segnaposto piè di pagina 13"/>
          <p:cNvSpPr>
            <a:spLocks noGrp="1"/>
          </p:cNvSpPr>
          <p:nvPr>
            <p:ph type="ftr" sz="quarter" idx="12"/>
          </p:nvPr>
        </p:nvSpPr>
        <p:spPr/>
        <p:txBody>
          <a:bodyPr/>
          <a:lstStyle>
            <a:lvl1pPr>
              <a:defRPr/>
            </a:lvl1pPr>
          </a:lstStyle>
          <a:p>
            <a:pPr>
              <a:defRPr/>
            </a:pPr>
            <a:endParaRPr lang="en-GB">
              <a:solidFill>
                <a:srgbClr val="775F55"/>
              </a:solidFill>
            </a:endParaRPr>
          </a:p>
        </p:txBody>
      </p:sp>
    </p:spTree>
    <p:extLst>
      <p:ext uri="{BB962C8B-B14F-4D97-AF65-F5344CB8AC3E}">
        <p14:creationId xmlns:p14="http://schemas.microsoft.com/office/powerpoint/2010/main" val="136855858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F010A3-691A-40F5-B3AD-80E675C5C28B}" type="datetimeFigureOut">
              <a:rPr lang="it-IT" smtClean="0"/>
              <a:t>28/03/20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324471-30C6-49DF-904B-57A3CF35BBCC}" type="slidenum">
              <a:rPr lang="it-IT" smtClean="0"/>
              <a:t>‹N›</a:t>
            </a:fld>
            <a:endParaRPr lang="it-IT"/>
          </a:p>
        </p:txBody>
      </p:sp>
    </p:spTree>
    <p:extLst>
      <p:ext uri="{BB962C8B-B14F-4D97-AF65-F5344CB8AC3E}">
        <p14:creationId xmlns:p14="http://schemas.microsoft.com/office/powerpoint/2010/main" val="4284896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9" name="Segnaposto contenuto 8"/>
          <p:cNvSpPr>
            <a:spLocks noGrp="1"/>
          </p:cNvSpPr>
          <p:nvPr>
            <p:ph sz="quarter" idx="1"/>
          </p:nvPr>
        </p:nvSpPr>
        <p:spPr>
          <a:xfrm>
            <a:off x="609600" y="1589567"/>
            <a:ext cx="3886200" cy="4572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Segnaposto contenuto 10"/>
          <p:cNvSpPr>
            <a:spLocks noGrp="1"/>
          </p:cNvSpPr>
          <p:nvPr>
            <p:ph sz="quarter" idx="2"/>
          </p:nvPr>
        </p:nvSpPr>
        <p:spPr>
          <a:xfrm>
            <a:off x="4844901" y="1589567"/>
            <a:ext cx="3886200" cy="4572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7"/>
          <p:cNvSpPr>
            <a:spLocks noGrp="1"/>
          </p:cNvSpPr>
          <p:nvPr>
            <p:ph type="dt" sz="half" idx="10"/>
          </p:nvPr>
        </p:nvSpPr>
        <p:spPr/>
        <p:txBody>
          <a:bodyPr rtlCol="0"/>
          <a:lstStyle>
            <a:lvl1pPr>
              <a:defRPr/>
            </a:lvl1pPr>
          </a:lstStyle>
          <a:p>
            <a:pPr>
              <a:defRPr/>
            </a:pPr>
            <a:endParaRPr lang="en-GB">
              <a:solidFill>
                <a:srgbClr val="775F55"/>
              </a:solidFill>
            </a:endParaRPr>
          </a:p>
        </p:txBody>
      </p:sp>
      <p:sp>
        <p:nvSpPr>
          <p:cNvPr id="6" name="Segnaposto numero diapositiva 9"/>
          <p:cNvSpPr>
            <a:spLocks noGrp="1"/>
          </p:cNvSpPr>
          <p:nvPr>
            <p:ph type="sldNum" sz="quarter" idx="11"/>
          </p:nvPr>
        </p:nvSpPr>
        <p:spPr/>
        <p:txBody>
          <a:bodyPr/>
          <a:lstStyle>
            <a:lvl1pPr>
              <a:defRPr smtClean="0"/>
            </a:lvl1pPr>
          </a:lstStyle>
          <a:p>
            <a:pPr>
              <a:defRPr/>
            </a:pPr>
            <a:fld id="{45667041-E9AA-411A-9F37-0828EDA0E7B8}" type="slidenum">
              <a:rPr lang="en-GB" altLang="it-IT"/>
              <a:pPr>
                <a:defRPr/>
              </a:pPr>
              <a:t>‹N›</a:t>
            </a:fld>
            <a:endParaRPr lang="en-GB" altLang="it-IT"/>
          </a:p>
        </p:txBody>
      </p:sp>
      <p:sp>
        <p:nvSpPr>
          <p:cNvPr id="7" name="Segnaposto piè di pagina 11"/>
          <p:cNvSpPr>
            <a:spLocks noGrp="1"/>
          </p:cNvSpPr>
          <p:nvPr>
            <p:ph type="ftr" sz="quarter" idx="12"/>
          </p:nvPr>
        </p:nvSpPr>
        <p:spPr/>
        <p:txBody>
          <a:bodyPr rtlCol="0"/>
          <a:lstStyle>
            <a:lvl1pPr>
              <a:defRPr/>
            </a:lvl1pPr>
          </a:lstStyle>
          <a:p>
            <a:pPr>
              <a:defRPr/>
            </a:pPr>
            <a:endParaRPr lang="en-GB">
              <a:solidFill>
                <a:srgbClr val="775F55"/>
              </a:solidFill>
            </a:endParaRPr>
          </a:p>
        </p:txBody>
      </p:sp>
    </p:spTree>
    <p:extLst>
      <p:ext uri="{BB962C8B-B14F-4D97-AF65-F5344CB8AC3E}">
        <p14:creationId xmlns:p14="http://schemas.microsoft.com/office/powerpoint/2010/main" val="3280052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lstStyle>
            <a:lvl1pPr>
              <a:defRPr/>
            </a:lvl1pPr>
          </a:lstStyle>
          <a:p>
            <a:r>
              <a:rPr lang="it-IT"/>
              <a:t>Fare clic per modificare stile</a:t>
            </a:r>
            <a:endParaRPr lang="en-US"/>
          </a:p>
        </p:txBody>
      </p:sp>
      <p:sp>
        <p:nvSpPr>
          <p:cNvPr id="11" name="Segnaposto contenuto 10"/>
          <p:cNvSpPr>
            <a:spLocks noGrp="1"/>
          </p:cNvSpPr>
          <p:nvPr>
            <p:ph sz="quarter" idx="2"/>
          </p:nvPr>
        </p:nvSpPr>
        <p:spPr>
          <a:xfrm>
            <a:off x="609600" y="2438400"/>
            <a:ext cx="3886200" cy="3581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Segnaposto contenuto 12"/>
          <p:cNvSpPr>
            <a:spLocks noGrp="1"/>
          </p:cNvSpPr>
          <p:nvPr>
            <p:ph sz="quarter" idx="4"/>
          </p:nvPr>
        </p:nvSpPr>
        <p:spPr>
          <a:xfrm>
            <a:off x="4800600" y="2438400"/>
            <a:ext cx="3886200" cy="3581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it-IT"/>
              <a:t>Fare clic per modificare gli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it-IT"/>
              <a:t>Fare clic per modificare gli stili del testo dello schema</a:t>
            </a:r>
          </a:p>
        </p:txBody>
      </p:sp>
      <p:sp>
        <p:nvSpPr>
          <p:cNvPr id="7" name="Segnaposto data 9"/>
          <p:cNvSpPr>
            <a:spLocks noGrp="1"/>
          </p:cNvSpPr>
          <p:nvPr>
            <p:ph type="dt" sz="half" idx="10"/>
          </p:nvPr>
        </p:nvSpPr>
        <p:spPr/>
        <p:txBody>
          <a:bodyPr rtlCol="0"/>
          <a:lstStyle>
            <a:lvl1pPr>
              <a:defRPr/>
            </a:lvl1pPr>
          </a:lstStyle>
          <a:p>
            <a:pPr>
              <a:defRPr/>
            </a:pPr>
            <a:endParaRPr lang="en-GB">
              <a:solidFill>
                <a:srgbClr val="775F55"/>
              </a:solidFill>
            </a:endParaRPr>
          </a:p>
        </p:txBody>
      </p:sp>
      <p:sp>
        <p:nvSpPr>
          <p:cNvPr id="8" name="Segnaposto numero diapositiva 11"/>
          <p:cNvSpPr>
            <a:spLocks noGrp="1"/>
          </p:cNvSpPr>
          <p:nvPr>
            <p:ph type="sldNum" sz="quarter" idx="11"/>
          </p:nvPr>
        </p:nvSpPr>
        <p:spPr/>
        <p:txBody>
          <a:bodyPr/>
          <a:lstStyle>
            <a:lvl1pPr>
              <a:defRPr smtClean="0"/>
            </a:lvl1pPr>
          </a:lstStyle>
          <a:p>
            <a:pPr>
              <a:defRPr/>
            </a:pPr>
            <a:fld id="{00BB0F5C-5670-4348-8AFD-4A157FE3E1F7}" type="slidenum">
              <a:rPr lang="en-GB" altLang="it-IT"/>
              <a:pPr>
                <a:defRPr/>
              </a:pPr>
              <a:t>‹N›</a:t>
            </a:fld>
            <a:endParaRPr lang="en-GB" altLang="it-IT"/>
          </a:p>
        </p:txBody>
      </p:sp>
      <p:sp>
        <p:nvSpPr>
          <p:cNvPr id="9" name="Segnaposto piè di pagina 13"/>
          <p:cNvSpPr>
            <a:spLocks noGrp="1"/>
          </p:cNvSpPr>
          <p:nvPr>
            <p:ph type="ftr" sz="quarter" idx="12"/>
          </p:nvPr>
        </p:nvSpPr>
        <p:spPr/>
        <p:txBody>
          <a:bodyPr rtlCol="0"/>
          <a:lstStyle>
            <a:lvl1pPr>
              <a:defRPr/>
            </a:lvl1pPr>
          </a:lstStyle>
          <a:p>
            <a:pPr>
              <a:defRPr/>
            </a:pPr>
            <a:endParaRPr lang="en-GB">
              <a:solidFill>
                <a:srgbClr val="775F55"/>
              </a:solidFill>
            </a:endParaRPr>
          </a:p>
        </p:txBody>
      </p:sp>
    </p:spTree>
    <p:extLst>
      <p:ext uri="{BB962C8B-B14F-4D97-AF65-F5344CB8AC3E}">
        <p14:creationId xmlns:p14="http://schemas.microsoft.com/office/powerpoint/2010/main" val="2970600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data 13"/>
          <p:cNvSpPr>
            <a:spLocks noGrp="1"/>
          </p:cNvSpPr>
          <p:nvPr>
            <p:ph type="dt" sz="half" idx="10"/>
          </p:nvPr>
        </p:nvSpPr>
        <p:spPr/>
        <p:txBody>
          <a:bodyPr/>
          <a:lstStyle>
            <a:lvl1pPr>
              <a:defRPr/>
            </a:lvl1pPr>
          </a:lstStyle>
          <a:p>
            <a:pPr>
              <a:defRPr/>
            </a:pPr>
            <a:endParaRPr lang="en-GB">
              <a:solidFill>
                <a:srgbClr val="775F55"/>
              </a:solidFill>
            </a:endParaRPr>
          </a:p>
        </p:txBody>
      </p:sp>
      <p:sp>
        <p:nvSpPr>
          <p:cNvPr id="4" name="Segnaposto piè di pagina 2"/>
          <p:cNvSpPr>
            <a:spLocks noGrp="1"/>
          </p:cNvSpPr>
          <p:nvPr>
            <p:ph type="ftr" sz="quarter" idx="11"/>
          </p:nvPr>
        </p:nvSpPr>
        <p:spPr/>
        <p:txBody>
          <a:bodyPr/>
          <a:lstStyle>
            <a:lvl1pPr>
              <a:defRPr/>
            </a:lvl1pPr>
          </a:lstStyle>
          <a:p>
            <a:pPr>
              <a:defRPr/>
            </a:pPr>
            <a:endParaRPr lang="en-GB">
              <a:solidFill>
                <a:srgbClr val="775F55"/>
              </a:solidFill>
            </a:endParaRPr>
          </a:p>
        </p:txBody>
      </p:sp>
      <p:sp>
        <p:nvSpPr>
          <p:cNvPr id="5" name="Segnaposto numero diapositiva 22"/>
          <p:cNvSpPr>
            <a:spLocks noGrp="1"/>
          </p:cNvSpPr>
          <p:nvPr>
            <p:ph type="sldNum" sz="quarter" idx="12"/>
          </p:nvPr>
        </p:nvSpPr>
        <p:spPr/>
        <p:txBody>
          <a:bodyPr/>
          <a:lstStyle>
            <a:lvl1pPr>
              <a:defRPr/>
            </a:lvl1pPr>
          </a:lstStyle>
          <a:p>
            <a:pPr>
              <a:defRPr/>
            </a:pPr>
            <a:fld id="{35F20127-2FA1-43E0-8CE8-A0251AE0B52B}" type="slidenum">
              <a:rPr lang="en-GB" altLang="it-IT"/>
              <a:pPr>
                <a:defRPr/>
              </a:pPr>
              <a:t>‹N›</a:t>
            </a:fld>
            <a:endParaRPr lang="en-GB" altLang="it-IT"/>
          </a:p>
        </p:txBody>
      </p:sp>
    </p:spTree>
    <p:extLst>
      <p:ext uri="{BB962C8B-B14F-4D97-AF65-F5344CB8AC3E}">
        <p14:creationId xmlns:p14="http://schemas.microsoft.com/office/powerpoint/2010/main" val="2368655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endParaRPr lang="en-GB">
              <a:solidFill>
                <a:srgbClr val="775F55"/>
              </a:solidFill>
            </a:endParaRPr>
          </a:p>
        </p:txBody>
      </p:sp>
      <p:sp>
        <p:nvSpPr>
          <p:cNvPr id="3" name="Segnaposto piè di pagina 2"/>
          <p:cNvSpPr>
            <a:spLocks noGrp="1"/>
          </p:cNvSpPr>
          <p:nvPr>
            <p:ph type="ftr" sz="quarter" idx="11"/>
          </p:nvPr>
        </p:nvSpPr>
        <p:spPr/>
        <p:txBody>
          <a:bodyPr/>
          <a:lstStyle>
            <a:lvl1pPr>
              <a:defRPr/>
            </a:lvl1pPr>
          </a:lstStyle>
          <a:p>
            <a:pPr>
              <a:defRPr/>
            </a:pPr>
            <a:endParaRPr lang="en-GB">
              <a:solidFill>
                <a:srgbClr val="775F55"/>
              </a:solidFill>
            </a:endParaRPr>
          </a:p>
        </p:txBody>
      </p:sp>
      <p:sp>
        <p:nvSpPr>
          <p:cNvPr id="4" name="Segnaposto numero diapositiva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FE9AA0A8-701D-4C86-A496-A26448CCF7CF}" type="slidenum">
              <a:rPr lang="en-GB" altLang="it-IT">
                <a:solidFill>
                  <a:srgbClr val="775F55"/>
                </a:solidFill>
              </a:rPr>
              <a:pPr>
                <a:defRPr/>
              </a:pPr>
              <a:t>‹N›</a:t>
            </a:fld>
            <a:endParaRPr lang="en-GB" altLang="it-IT">
              <a:solidFill>
                <a:srgbClr val="775F55"/>
              </a:solidFill>
            </a:endParaRPr>
          </a:p>
        </p:txBody>
      </p:sp>
    </p:spTree>
    <p:extLst>
      <p:ext uri="{BB962C8B-B14F-4D97-AF65-F5344CB8AC3E}">
        <p14:creationId xmlns:p14="http://schemas.microsoft.com/office/powerpoint/2010/main" val="2798004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lstStyle>
            <a:lvl1pPr algn="l">
              <a:buNone/>
              <a:defRPr sz="4400" b="0"/>
            </a:lvl1pPr>
          </a:lstStyle>
          <a:p>
            <a:r>
              <a:rPr lang="it-IT"/>
              <a:t>Fare clic per modificare stile</a:t>
            </a:r>
            <a:endParaRPr lang="en-US"/>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it-IT"/>
              <a:t>Fare clic per modificare gli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3"/>
          <p:cNvSpPr>
            <a:spLocks noGrp="1"/>
          </p:cNvSpPr>
          <p:nvPr>
            <p:ph type="dt" sz="half" idx="10"/>
          </p:nvPr>
        </p:nvSpPr>
        <p:spPr/>
        <p:txBody>
          <a:bodyPr/>
          <a:lstStyle>
            <a:lvl1pPr>
              <a:defRPr/>
            </a:lvl1pPr>
          </a:lstStyle>
          <a:p>
            <a:pPr>
              <a:defRPr/>
            </a:pPr>
            <a:endParaRPr lang="en-GB">
              <a:solidFill>
                <a:srgbClr val="775F55"/>
              </a:solidFill>
            </a:endParaRPr>
          </a:p>
        </p:txBody>
      </p:sp>
      <p:sp>
        <p:nvSpPr>
          <p:cNvPr id="6" name="Segnaposto piè di pagina 2"/>
          <p:cNvSpPr>
            <a:spLocks noGrp="1"/>
          </p:cNvSpPr>
          <p:nvPr>
            <p:ph type="ftr" sz="quarter" idx="11"/>
          </p:nvPr>
        </p:nvSpPr>
        <p:spPr/>
        <p:txBody>
          <a:bodyPr/>
          <a:lstStyle>
            <a:lvl1pPr>
              <a:defRPr/>
            </a:lvl1pPr>
          </a:lstStyle>
          <a:p>
            <a:pPr>
              <a:defRPr/>
            </a:pPr>
            <a:endParaRPr lang="en-GB">
              <a:solidFill>
                <a:srgbClr val="775F55"/>
              </a:solidFill>
            </a:endParaRPr>
          </a:p>
        </p:txBody>
      </p:sp>
      <p:sp>
        <p:nvSpPr>
          <p:cNvPr id="7" name="Segnaposto numero diapositiva 22"/>
          <p:cNvSpPr>
            <a:spLocks noGrp="1"/>
          </p:cNvSpPr>
          <p:nvPr>
            <p:ph type="sldNum" sz="quarter" idx="12"/>
          </p:nvPr>
        </p:nvSpPr>
        <p:spPr/>
        <p:txBody>
          <a:bodyPr/>
          <a:lstStyle>
            <a:lvl1pPr>
              <a:defRPr/>
            </a:lvl1pPr>
          </a:lstStyle>
          <a:p>
            <a:pPr>
              <a:defRPr/>
            </a:pPr>
            <a:fld id="{A67FF049-0D6C-4B6C-A477-90D32889485B}" type="slidenum">
              <a:rPr lang="en-GB" altLang="it-IT"/>
              <a:pPr>
                <a:defRPr/>
              </a:pPr>
              <a:t>‹N›</a:t>
            </a:fld>
            <a:endParaRPr lang="en-GB" altLang="it-IT"/>
          </a:p>
        </p:txBody>
      </p:sp>
    </p:spTree>
    <p:extLst>
      <p:ext uri="{BB962C8B-B14F-4D97-AF65-F5344CB8AC3E}">
        <p14:creationId xmlns:p14="http://schemas.microsoft.com/office/powerpoint/2010/main" val="3757844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ttangolo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ettangolo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Rettangolo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 name="Rettangolo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it-IT"/>
              <a:t>Fare clic per modificare gli stili del testo dello schema</a:t>
            </a:r>
          </a:p>
        </p:txBody>
      </p:sp>
      <p:sp>
        <p:nvSpPr>
          <p:cNvPr id="2" name="Titolo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it-IT"/>
              <a:t>Fare clic per modificare stile</a:t>
            </a:r>
            <a:endParaRPr lang="en-US"/>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9" name="Segnaposto data 11"/>
          <p:cNvSpPr>
            <a:spLocks noGrp="1"/>
          </p:cNvSpPr>
          <p:nvPr>
            <p:ph type="dt" sz="half" idx="10"/>
          </p:nvPr>
        </p:nvSpPr>
        <p:spPr>
          <a:xfrm>
            <a:off x="6248400" y="6248400"/>
            <a:ext cx="2667000" cy="365125"/>
          </a:xfrm>
        </p:spPr>
        <p:txBody>
          <a:bodyPr rtlCol="0"/>
          <a:lstStyle>
            <a:lvl1pPr>
              <a:defRPr/>
            </a:lvl1pPr>
          </a:lstStyle>
          <a:p>
            <a:pPr>
              <a:defRPr/>
            </a:pPr>
            <a:endParaRPr lang="en-GB">
              <a:solidFill>
                <a:srgbClr val="775F55"/>
              </a:solidFill>
            </a:endParaRPr>
          </a:p>
        </p:txBody>
      </p:sp>
      <p:sp>
        <p:nvSpPr>
          <p:cNvPr id="10" name="Segnaposto numero diapositiva 12"/>
          <p:cNvSpPr>
            <a:spLocks noGrp="1"/>
          </p:cNvSpPr>
          <p:nvPr>
            <p:ph type="sldNum" sz="quarter" idx="11"/>
          </p:nvPr>
        </p:nvSpPr>
        <p:spPr>
          <a:xfrm>
            <a:off x="0" y="4667250"/>
            <a:ext cx="1447800" cy="663575"/>
          </a:xfrm>
        </p:spPr>
        <p:txBody>
          <a:bodyPr/>
          <a:lstStyle>
            <a:lvl1pPr>
              <a:defRPr sz="2800" smtClean="0"/>
            </a:lvl1pPr>
          </a:lstStyle>
          <a:p>
            <a:pPr>
              <a:defRPr/>
            </a:pPr>
            <a:fld id="{CDBB9C6F-2AE5-49EE-94AA-04DE75BF6D58}" type="slidenum">
              <a:rPr lang="en-GB" altLang="it-IT"/>
              <a:pPr>
                <a:defRPr/>
              </a:pPr>
              <a:t>‹N›</a:t>
            </a:fld>
            <a:endParaRPr lang="en-GB" altLang="it-IT"/>
          </a:p>
        </p:txBody>
      </p:sp>
      <p:sp>
        <p:nvSpPr>
          <p:cNvPr id="11" name="Segnaposto piè di pagina 13"/>
          <p:cNvSpPr>
            <a:spLocks noGrp="1"/>
          </p:cNvSpPr>
          <p:nvPr>
            <p:ph type="ftr" sz="quarter" idx="12"/>
          </p:nvPr>
        </p:nvSpPr>
        <p:spPr>
          <a:xfrm>
            <a:off x="1600200" y="6248400"/>
            <a:ext cx="4572000" cy="365125"/>
          </a:xfrm>
        </p:spPr>
        <p:txBody>
          <a:bodyPr rtlCol="0"/>
          <a:lstStyle>
            <a:lvl1pPr>
              <a:defRPr/>
            </a:lvl1pPr>
          </a:lstStyle>
          <a:p>
            <a:pPr>
              <a:defRPr/>
            </a:pPr>
            <a:endParaRPr lang="en-GB">
              <a:solidFill>
                <a:srgbClr val="775F55"/>
              </a:solidFill>
            </a:endParaRPr>
          </a:p>
        </p:txBody>
      </p:sp>
    </p:spTree>
    <p:extLst>
      <p:ext uri="{BB962C8B-B14F-4D97-AF65-F5344CB8AC3E}">
        <p14:creationId xmlns:p14="http://schemas.microsoft.com/office/powerpoint/2010/main" val="338330382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p:cNvSpPr>
            <a:spLocks noGrp="1"/>
          </p:cNvSpPr>
          <p:nvPr>
            <p:ph type="dt" sz="half" idx="10"/>
          </p:nvPr>
        </p:nvSpPr>
        <p:spPr/>
        <p:txBody>
          <a:bodyPr/>
          <a:lstStyle>
            <a:lvl1pPr>
              <a:defRPr/>
            </a:lvl1pPr>
          </a:lstStyle>
          <a:p>
            <a:pPr>
              <a:defRPr/>
            </a:pPr>
            <a:endParaRPr lang="en-GB">
              <a:solidFill>
                <a:srgbClr val="775F55"/>
              </a:solidFill>
            </a:endParaRPr>
          </a:p>
        </p:txBody>
      </p:sp>
      <p:sp>
        <p:nvSpPr>
          <p:cNvPr id="5" name="Segnaposto piè di pagina 2"/>
          <p:cNvSpPr>
            <a:spLocks noGrp="1"/>
          </p:cNvSpPr>
          <p:nvPr>
            <p:ph type="ftr" sz="quarter" idx="11"/>
          </p:nvPr>
        </p:nvSpPr>
        <p:spPr/>
        <p:txBody>
          <a:bodyPr/>
          <a:lstStyle>
            <a:lvl1pPr>
              <a:defRPr/>
            </a:lvl1pPr>
          </a:lstStyle>
          <a:p>
            <a:pPr>
              <a:defRPr/>
            </a:pPr>
            <a:endParaRPr lang="en-GB">
              <a:solidFill>
                <a:srgbClr val="775F55"/>
              </a:solidFill>
            </a:endParaRPr>
          </a:p>
        </p:txBody>
      </p:sp>
      <p:sp>
        <p:nvSpPr>
          <p:cNvPr id="6" name="Segnaposto numero diapositiva 22"/>
          <p:cNvSpPr>
            <a:spLocks noGrp="1"/>
          </p:cNvSpPr>
          <p:nvPr>
            <p:ph type="sldNum" sz="quarter" idx="12"/>
          </p:nvPr>
        </p:nvSpPr>
        <p:spPr/>
        <p:txBody>
          <a:bodyPr/>
          <a:lstStyle>
            <a:lvl1pPr>
              <a:defRPr/>
            </a:lvl1pPr>
          </a:lstStyle>
          <a:p>
            <a:pPr>
              <a:defRPr/>
            </a:pPr>
            <a:fld id="{9A46529A-0701-4A6F-BE30-A883D7554C2E}" type="slidenum">
              <a:rPr lang="en-GB" altLang="it-IT"/>
              <a:pPr>
                <a:defRPr/>
              </a:pPr>
              <a:t>‹N›</a:t>
            </a:fld>
            <a:endParaRPr lang="en-GB" altLang="it-IT"/>
          </a:p>
        </p:txBody>
      </p:sp>
    </p:spTree>
    <p:extLst>
      <p:ext uri="{BB962C8B-B14F-4D97-AF65-F5344CB8AC3E}">
        <p14:creationId xmlns:p14="http://schemas.microsoft.com/office/powerpoint/2010/main" val="3398698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4" name="Rettangolo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 name="Rettangolo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ettangolo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 name="Titolo verticale 1"/>
          <p:cNvSpPr>
            <a:spLocks noGrp="1"/>
          </p:cNvSpPr>
          <p:nvPr>
            <p:ph type="title" orient="vert"/>
          </p:nvPr>
        </p:nvSpPr>
        <p:spPr>
          <a:xfrm>
            <a:off x="6553200" y="609600"/>
            <a:ext cx="2057400" cy="5516563"/>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3"/>
          <p:cNvSpPr>
            <a:spLocks noGrp="1"/>
          </p:cNvSpPr>
          <p:nvPr>
            <p:ph type="dt" sz="half" idx="10"/>
          </p:nvPr>
        </p:nvSpPr>
        <p:spPr>
          <a:xfrm>
            <a:off x="6553200" y="6248400"/>
            <a:ext cx="2209800" cy="365125"/>
          </a:xfrm>
        </p:spPr>
        <p:txBody>
          <a:bodyPr/>
          <a:lstStyle>
            <a:lvl1pPr>
              <a:defRPr/>
            </a:lvl1pPr>
          </a:lstStyle>
          <a:p>
            <a:pPr>
              <a:defRPr/>
            </a:pPr>
            <a:endParaRPr lang="en-GB">
              <a:solidFill>
                <a:srgbClr val="775F55"/>
              </a:solidFill>
            </a:endParaRPr>
          </a:p>
        </p:txBody>
      </p:sp>
      <p:sp>
        <p:nvSpPr>
          <p:cNvPr id="8" name="Segnaposto piè di pagina 4"/>
          <p:cNvSpPr>
            <a:spLocks noGrp="1"/>
          </p:cNvSpPr>
          <p:nvPr>
            <p:ph type="ftr" sz="quarter" idx="11"/>
          </p:nvPr>
        </p:nvSpPr>
        <p:spPr>
          <a:xfrm>
            <a:off x="457200" y="6248400"/>
            <a:ext cx="5573713" cy="365125"/>
          </a:xfrm>
        </p:spPr>
        <p:txBody>
          <a:bodyPr/>
          <a:lstStyle>
            <a:lvl1pPr>
              <a:defRPr/>
            </a:lvl1pPr>
          </a:lstStyle>
          <a:p>
            <a:pPr>
              <a:defRPr/>
            </a:pPr>
            <a:endParaRPr lang="en-GB">
              <a:solidFill>
                <a:srgbClr val="775F55"/>
              </a:solidFill>
            </a:endParaRPr>
          </a:p>
        </p:txBody>
      </p:sp>
      <p:sp>
        <p:nvSpPr>
          <p:cNvPr id="9" name="Segnaposto numero diapositiva 5"/>
          <p:cNvSpPr>
            <a:spLocks noGrp="1"/>
          </p:cNvSpPr>
          <p:nvPr>
            <p:ph type="sldNum" sz="quarter" idx="12"/>
          </p:nvPr>
        </p:nvSpPr>
        <p:spPr>
          <a:xfrm rot="5400000">
            <a:off x="5989638" y="144462"/>
            <a:ext cx="533400" cy="244475"/>
          </a:xfrm>
        </p:spPr>
        <p:txBody>
          <a:bodyPr/>
          <a:lstStyle>
            <a:lvl1pPr>
              <a:defRPr smtClean="0"/>
            </a:lvl1pPr>
          </a:lstStyle>
          <a:p>
            <a:pPr>
              <a:defRPr/>
            </a:pPr>
            <a:fld id="{D9B087CF-610E-4B59-9A45-593E62CAD9B1}" type="slidenum">
              <a:rPr lang="en-GB" altLang="it-IT"/>
              <a:pPr>
                <a:defRPr/>
              </a:pPr>
              <a:t>‹N›</a:t>
            </a:fld>
            <a:endParaRPr lang="en-GB" altLang="it-IT"/>
          </a:p>
        </p:txBody>
      </p:sp>
    </p:spTree>
    <p:extLst>
      <p:ext uri="{BB962C8B-B14F-4D97-AF65-F5344CB8AC3E}">
        <p14:creationId xmlns:p14="http://schemas.microsoft.com/office/powerpoint/2010/main" val="215721253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Media">
  <p:cSld name="Titolo, testo e clip multimediale">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stile</a:t>
            </a:r>
            <a:endParaRPr lang="en-GB"/>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risorsa multimediale 3"/>
          <p:cNvSpPr>
            <a:spLocks noGrp="1"/>
          </p:cNvSpPr>
          <p:nvPr>
            <p:ph type="media" sz="half" idx="2"/>
          </p:nvPr>
        </p:nvSpPr>
        <p:spPr>
          <a:xfrm>
            <a:off x="4648200" y="1981200"/>
            <a:ext cx="3810000" cy="4114800"/>
          </a:xfrm>
        </p:spPr>
        <p:txBody>
          <a:bodyPr>
            <a:normAutofit/>
          </a:bodyPr>
          <a:lstStyle/>
          <a:p>
            <a:pPr lvl="0"/>
            <a:endParaRPr lang="en-GB" noProof="0"/>
          </a:p>
        </p:txBody>
      </p:sp>
      <p:sp>
        <p:nvSpPr>
          <p:cNvPr id="5" name="Segnaposto data 4"/>
          <p:cNvSpPr>
            <a:spLocks noGrp="1"/>
          </p:cNvSpPr>
          <p:nvPr>
            <p:ph type="dt" sz="half" idx="10"/>
          </p:nvPr>
        </p:nvSpPr>
        <p:spPr>
          <a:xfrm>
            <a:off x="685800" y="6248400"/>
            <a:ext cx="1905000" cy="457200"/>
          </a:xfrm>
        </p:spPr>
        <p:txBody>
          <a:bodyPr/>
          <a:lstStyle>
            <a:lvl1pPr>
              <a:defRPr/>
            </a:lvl1pPr>
          </a:lstStyle>
          <a:p>
            <a:pPr>
              <a:defRPr/>
            </a:pPr>
            <a:endParaRPr lang="en-GB">
              <a:solidFill>
                <a:srgbClr val="775F55"/>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pPr>
              <a:defRPr/>
            </a:pPr>
            <a:endParaRPr lang="en-GB">
              <a:solidFill>
                <a:srgbClr val="775F55"/>
              </a:solidFill>
            </a:endParaRPr>
          </a:p>
        </p:txBody>
      </p:sp>
      <p:sp>
        <p:nvSpPr>
          <p:cNvPr id="7" name="Segnaposto numero diapositiva 6"/>
          <p:cNvSpPr>
            <a:spLocks noGrp="1"/>
          </p:cNvSpPr>
          <p:nvPr>
            <p:ph type="sldNum" sz="quarter" idx="12"/>
          </p:nvPr>
        </p:nvSpPr>
        <p:spPr>
          <a:xfrm>
            <a:off x="6553200" y="6248400"/>
            <a:ext cx="1905000" cy="457200"/>
          </a:xfrm>
        </p:spPr>
        <p:txBody>
          <a:bodyPr/>
          <a:lstStyle>
            <a:lvl1pPr>
              <a:defRPr smtClean="0"/>
            </a:lvl1pPr>
          </a:lstStyle>
          <a:p>
            <a:pPr>
              <a:defRPr/>
            </a:pPr>
            <a:fld id="{51BC55F8-5398-407D-87DE-54F49364FF77}" type="slidenum">
              <a:rPr lang="en-GB" altLang="it-IT"/>
              <a:pPr>
                <a:defRPr/>
              </a:pPr>
              <a:t>‹N›</a:t>
            </a:fld>
            <a:endParaRPr lang="en-GB" altLang="it-IT"/>
          </a:p>
        </p:txBody>
      </p:sp>
    </p:spTree>
    <p:extLst>
      <p:ext uri="{BB962C8B-B14F-4D97-AF65-F5344CB8AC3E}">
        <p14:creationId xmlns:p14="http://schemas.microsoft.com/office/powerpoint/2010/main" val="3912053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stile</a:t>
            </a:r>
            <a:endParaRPr lang="en-GB"/>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a:xfrm>
            <a:off x="457200" y="6245225"/>
            <a:ext cx="2133600" cy="476250"/>
          </a:xfrm>
        </p:spPr>
        <p:txBody>
          <a:bodyPr/>
          <a:lstStyle>
            <a:lvl1pPr>
              <a:defRPr/>
            </a:lvl1pPr>
          </a:lstStyle>
          <a:p>
            <a:pPr>
              <a:defRPr/>
            </a:pPr>
            <a:endParaRPr lang="it-IT">
              <a:solidFill>
                <a:srgbClr val="775F55"/>
              </a:solidFill>
            </a:endParaRPr>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pPr>
              <a:defRPr/>
            </a:pPr>
            <a:endParaRPr lang="it-IT">
              <a:solidFill>
                <a:srgbClr val="775F55"/>
              </a:solidFill>
            </a:endParaRPr>
          </a:p>
        </p:txBody>
      </p:sp>
      <p:sp>
        <p:nvSpPr>
          <p:cNvPr id="7" name="Segnaposto numero diapositiva 6"/>
          <p:cNvSpPr>
            <a:spLocks noGrp="1"/>
          </p:cNvSpPr>
          <p:nvPr>
            <p:ph type="sldNum" sz="quarter" idx="12"/>
          </p:nvPr>
        </p:nvSpPr>
        <p:spPr>
          <a:xfrm>
            <a:off x="6553200" y="6245225"/>
            <a:ext cx="2133600" cy="476250"/>
          </a:xfrm>
        </p:spPr>
        <p:txBody>
          <a:bodyPr/>
          <a:lstStyle>
            <a:lvl1pPr>
              <a:defRPr smtClean="0"/>
            </a:lvl1pPr>
          </a:lstStyle>
          <a:p>
            <a:pPr>
              <a:defRPr/>
            </a:pPr>
            <a:fld id="{3364666D-5A39-4816-89FF-60B389323B09}" type="slidenum">
              <a:rPr lang="it-IT" altLang="it-IT"/>
              <a:pPr>
                <a:defRPr/>
              </a:pPr>
              <a:t>‹N›</a:t>
            </a:fld>
            <a:endParaRPr lang="it-IT" altLang="it-IT"/>
          </a:p>
        </p:txBody>
      </p:sp>
    </p:spTree>
    <p:extLst>
      <p:ext uri="{BB962C8B-B14F-4D97-AF65-F5344CB8AC3E}">
        <p14:creationId xmlns:p14="http://schemas.microsoft.com/office/powerpoint/2010/main" val="722329650"/>
      </p:ext>
    </p:extLst>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2F010A3-691A-40F5-B3AD-80E675C5C28B}" type="datetimeFigureOut">
              <a:rPr lang="it-IT" smtClean="0"/>
              <a:t>28/03/20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324471-30C6-49DF-904B-57A3CF35BBCC}" type="slidenum">
              <a:rPr lang="it-IT" smtClean="0"/>
              <a:t>‹N›</a:t>
            </a:fld>
            <a:endParaRPr lang="it-IT"/>
          </a:p>
        </p:txBody>
      </p:sp>
    </p:spTree>
    <p:extLst>
      <p:ext uri="{BB962C8B-B14F-4D97-AF65-F5344CB8AC3E}">
        <p14:creationId xmlns:p14="http://schemas.microsoft.com/office/powerpoint/2010/main" val="379906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2F010A3-691A-40F5-B3AD-80E675C5C28B}" type="datetimeFigureOut">
              <a:rPr lang="it-IT" smtClean="0"/>
              <a:t>28/03/20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324471-30C6-49DF-904B-57A3CF35BBCC}" type="slidenum">
              <a:rPr lang="it-IT" smtClean="0"/>
              <a:t>‹N›</a:t>
            </a:fld>
            <a:endParaRPr lang="it-IT"/>
          </a:p>
        </p:txBody>
      </p:sp>
    </p:spTree>
    <p:extLst>
      <p:ext uri="{BB962C8B-B14F-4D97-AF65-F5344CB8AC3E}">
        <p14:creationId xmlns:p14="http://schemas.microsoft.com/office/powerpoint/2010/main" val="210453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2F010A3-691A-40F5-B3AD-80E675C5C28B}" type="datetimeFigureOut">
              <a:rPr lang="it-IT" smtClean="0"/>
              <a:t>28/03/20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5324471-30C6-49DF-904B-57A3CF35BBCC}" type="slidenum">
              <a:rPr lang="it-IT" smtClean="0"/>
              <a:t>‹N›</a:t>
            </a:fld>
            <a:endParaRPr lang="it-IT"/>
          </a:p>
        </p:txBody>
      </p:sp>
    </p:spTree>
    <p:extLst>
      <p:ext uri="{BB962C8B-B14F-4D97-AF65-F5344CB8AC3E}">
        <p14:creationId xmlns:p14="http://schemas.microsoft.com/office/powerpoint/2010/main" val="363263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2F010A3-691A-40F5-B3AD-80E675C5C28B}" type="datetimeFigureOut">
              <a:rPr lang="it-IT" smtClean="0"/>
              <a:t>28/03/20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5324471-30C6-49DF-904B-57A3CF35BBCC}" type="slidenum">
              <a:rPr lang="it-IT" smtClean="0"/>
              <a:t>‹N›</a:t>
            </a:fld>
            <a:endParaRPr lang="it-IT"/>
          </a:p>
        </p:txBody>
      </p:sp>
    </p:spTree>
    <p:extLst>
      <p:ext uri="{BB962C8B-B14F-4D97-AF65-F5344CB8AC3E}">
        <p14:creationId xmlns:p14="http://schemas.microsoft.com/office/powerpoint/2010/main" val="376550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2F010A3-691A-40F5-B3AD-80E675C5C28B}" type="datetimeFigureOut">
              <a:rPr lang="it-IT" smtClean="0"/>
              <a:t>28/03/20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5324471-30C6-49DF-904B-57A3CF35BBCC}" type="slidenum">
              <a:rPr lang="it-IT" smtClean="0"/>
              <a:t>‹N›</a:t>
            </a:fld>
            <a:endParaRPr lang="it-IT"/>
          </a:p>
        </p:txBody>
      </p:sp>
    </p:spTree>
    <p:extLst>
      <p:ext uri="{BB962C8B-B14F-4D97-AF65-F5344CB8AC3E}">
        <p14:creationId xmlns:p14="http://schemas.microsoft.com/office/powerpoint/2010/main" val="382656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2F010A3-691A-40F5-B3AD-80E675C5C28B}" type="datetimeFigureOut">
              <a:rPr lang="it-IT" smtClean="0"/>
              <a:t>28/03/20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324471-30C6-49DF-904B-57A3CF35BBCC}" type="slidenum">
              <a:rPr lang="it-IT" smtClean="0"/>
              <a:t>‹N›</a:t>
            </a:fld>
            <a:endParaRPr lang="it-IT"/>
          </a:p>
        </p:txBody>
      </p:sp>
    </p:spTree>
    <p:extLst>
      <p:ext uri="{BB962C8B-B14F-4D97-AF65-F5344CB8AC3E}">
        <p14:creationId xmlns:p14="http://schemas.microsoft.com/office/powerpoint/2010/main" val="41247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2F010A3-691A-40F5-B3AD-80E675C5C28B}" type="datetimeFigureOut">
              <a:rPr lang="it-IT" smtClean="0"/>
              <a:t>28/03/20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324471-30C6-49DF-904B-57A3CF35BBCC}" type="slidenum">
              <a:rPr lang="it-IT" smtClean="0"/>
              <a:t>‹N›</a:t>
            </a:fld>
            <a:endParaRPr lang="it-IT"/>
          </a:p>
        </p:txBody>
      </p:sp>
    </p:spTree>
    <p:extLst>
      <p:ext uri="{BB962C8B-B14F-4D97-AF65-F5344CB8AC3E}">
        <p14:creationId xmlns:p14="http://schemas.microsoft.com/office/powerpoint/2010/main" val="239355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010A3-691A-40F5-B3AD-80E675C5C28B}" type="datetimeFigureOut">
              <a:rPr lang="it-IT" smtClean="0"/>
              <a:t>28/03/20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24471-30C6-49DF-904B-57A3CF35BBCC}" type="slidenum">
              <a:rPr lang="it-IT" smtClean="0"/>
              <a:t>‹N›</a:t>
            </a:fld>
            <a:endParaRPr lang="it-IT"/>
          </a:p>
        </p:txBody>
      </p:sp>
    </p:spTree>
    <p:extLst>
      <p:ext uri="{BB962C8B-B14F-4D97-AF65-F5344CB8AC3E}">
        <p14:creationId xmlns:p14="http://schemas.microsoft.com/office/powerpoint/2010/main" val="555532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endParaRPr lang="en-US" altLang="it-IT"/>
          </a:p>
        </p:txBody>
      </p:sp>
      <p:sp>
        <p:nvSpPr>
          <p:cNvPr id="1027" name="Segnaposto testo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ea typeface="ＭＳ Ｐゴシック" charset="-128"/>
                <a:cs typeface="ＭＳ Ｐゴシック" charset="-128"/>
              </a:defRPr>
            </a:lvl1pPr>
          </a:lstStyle>
          <a:p>
            <a:pPr fontAlgn="base">
              <a:spcBef>
                <a:spcPct val="0"/>
              </a:spcBef>
              <a:spcAft>
                <a:spcPct val="0"/>
              </a:spcAft>
              <a:defRPr/>
            </a:pPr>
            <a:endParaRPr lang="en-GB">
              <a:solidFill>
                <a:srgbClr val="775F55"/>
              </a:solidFill>
            </a:endParaRPr>
          </a:p>
        </p:txBody>
      </p:sp>
      <p:sp>
        <p:nvSpPr>
          <p:cNvPr id="3" name="Segnaposto piè di pagina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ea typeface="ＭＳ Ｐゴシック" charset="-128"/>
                <a:cs typeface="ＭＳ Ｐゴシック" charset="-128"/>
              </a:defRPr>
            </a:lvl1pPr>
          </a:lstStyle>
          <a:p>
            <a:pPr fontAlgn="base">
              <a:spcBef>
                <a:spcPct val="0"/>
              </a:spcBef>
              <a:spcAft>
                <a:spcPct val="0"/>
              </a:spcAft>
              <a:defRPr/>
            </a:pPr>
            <a:endParaRPr lang="en-GB">
              <a:solidFill>
                <a:srgbClr val="775F55"/>
              </a:solidFill>
            </a:endParaRPr>
          </a:p>
        </p:txBody>
      </p:sp>
      <p:sp>
        <p:nvSpPr>
          <p:cNvPr id="7" name="Rettangolo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 name="Rettangolo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 name="Rettangolo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3" name="Segnaposto numero diapositiva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smtClean="0">
                <a:solidFill>
                  <a:srgbClr val="FFFFFF"/>
                </a:solidFill>
              </a:defRPr>
            </a:lvl1pPr>
          </a:lstStyle>
          <a:p>
            <a:pPr fontAlgn="base">
              <a:spcBef>
                <a:spcPct val="0"/>
              </a:spcBef>
              <a:spcAft>
                <a:spcPct val="0"/>
              </a:spcAft>
              <a:defRPr/>
            </a:pPr>
            <a:fld id="{90EC64A9-BA52-4D55-B5B7-B3817F629DC0}" type="slidenum">
              <a:rPr lang="en-GB" altLang="it-IT">
                <a:latin typeface="Arial" pitchFamily="34" charset="0"/>
                <a:ea typeface="MS PGothic" pitchFamily="34" charset="-128"/>
              </a:rPr>
              <a:pPr fontAlgn="base">
                <a:spcBef>
                  <a:spcPct val="0"/>
                </a:spcBef>
                <a:spcAft>
                  <a:spcPct val="0"/>
                </a:spcAft>
                <a:defRPr/>
              </a:pPr>
              <a:t>‹N›</a:t>
            </a:fld>
            <a:endParaRPr lang="en-GB" altLang="it-IT">
              <a:latin typeface="Arial" pitchFamily="34" charset="0"/>
              <a:ea typeface="MS PGothic" pitchFamily="34" charset="-128"/>
            </a:endParaRPr>
          </a:p>
        </p:txBody>
      </p:sp>
    </p:spTree>
    <p:extLst>
      <p:ext uri="{BB962C8B-B14F-4D97-AF65-F5344CB8AC3E}">
        <p14:creationId xmlns:p14="http://schemas.microsoft.com/office/powerpoint/2010/main" val="16202599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xStyles>
    <p:titleStyle>
      <a:lvl1pPr algn="l" rtl="0" eaLnBrk="0" fontAlgn="base" hangingPunct="0">
        <a:spcBef>
          <a:spcPct val="0"/>
        </a:spcBef>
        <a:spcAft>
          <a:spcPct val="0"/>
        </a:spcAft>
        <a:defRPr sz="4400" kern="1200">
          <a:solidFill>
            <a:schemeClr val="tx2"/>
          </a:solidFill>
          <a:latin typeface="+mj-lt"/>
          <a:ea typeface="MS PGothic" pitchFamily="34" charset="-128"/>
          <a:cs typeface="ＭＳ Ｐゴシック" charset="-128"/>
        </a:defRPr>
      </a:lvl1pPr>
      <a:lvl2pPr algn="l" rtl="0" eaLnBrk="0" fontAlgn="base" hangingPunct="0">
        <a:spcBef>
          <a:spcPct val="0"/>
        </a:spcBef>
        <a:spcAft>
          <a:spcPct val="0"/>
        </a:spcAft>
        <a:defRPr sz="4400">
          <a:solidFill>
            <a:schemeClr val="tx2"/>
          </a:solidFill>
          <a:latin typeface="Tw Cen MT" charset="0"/>
          <a:ea typeface="MS PGothic" pitchFamily="34" charset="-128"/>
          <a:cs typeface="ＭＳ Ｐゴシック" charset="-128"/>
        </a:defRPr>
      </a:lvl2pPr>
      <a:lvl3pPr algn="l" rtl="0" eaLnBrk="0" fontAlgn="base" hangingPunct="0">
        <a:spcBef>
          <a:spcPct val="0"/>
        </a:spcBef>
        <a:spcAft>
          <a:spcPct val="0"/>
        </a:spcAft>
        <a:defRPr sz="4400">
          <a:solidFill>
            <a:schemeClr val="tx2"/>
          </a:solidFill>
          <a:latin typeface="Tw Cen MT" charset="0"/>
          <a:ea typeface="MS PGothic" pitchFamily="34" charset="-128"/>
          <a:cs typeface="ＭＳ Ｐゴシック" charset="-128"/>
        </a:defRPr>
      </a:lvl3pPr>
      <a:lvl4pPr algn="l" rtl="0" eaLnBrk="0" fontAlgn="base" hangingPunct="0">
        <a:spcBef>
          <a:spcPct val="0"/>
        </a:spcBef>
        <a:spcAft>
          <a:spcPct val="0"/>
        </a:spcAft>
        <a:defRPr sz="4400">
          <a:solidFill>
            <a:schemeClr val="tx2"/>
          </a:solidFill>
          <a:latin typeface="Tw Cen MT" charset="0"/>
          <a:ea typeface="MS PGothic" pitchFamily="34" charset="-128"/>
          <a:cs typeface="ＭＳ Ｐゴシック" charset="-128"/>
        </a:defRPr>
      </a:lvl4pPr>
      <a:lvl5pPr algn="l" rtl="0" eaLnBrk="0" fontAlgn="base" hangingPunct="0">
        <a:spcBef>
          <a:spcPct val="0"/>
        </a:spcBef>
        <a:spcAft>
          <a:spcPct val="0"/>
        </a:spcAft>
        <a:defRPr sz="4400">
          <a:solidFill>
            <a:schemeClr val="tx2"/>
          </a:solidFill>
          <a:latin typeface="Tw Cen MT" charset="0"/>
          <a:ea typeface="MS PGothic" pitchFamily="34" charset="-128"/>
          <a:cs typeface="ＭＳ Ｐゴシック" charset="-128"/>
        </a:defRPr>
      </a:lvl5pPr>
      <a:lvl6pPr marL="457200" algn="l" rtl="0" fontAlgn="base">
        <a:spcBef>
          <a:spcPct val="0"/>
        </a:spcBef>
        <a:spcAft>
          <a:spcPct val="0"/>
        </a:spcAft>
        <a:defRPr sz="44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S PGothic" pitchFamily="34"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S PGothic" pitchFamily="34"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S PGothic" pitchFamily="34" charset="-128"/>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S PGothic" pitchFamily="34"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tanford.edu/class/linguist34/advertisements/energy%20bar%20ads/images/62harvest3_jpg.jpg" TargetMode="External"/><Relationship Id="rId7" Type="http://schemas.openxmlformats.org/officeDocument/2006/relationships/image" Target="../media/image15.jpeg"/><Relationship Id="rId2" Type="http://schemas.openxmlformats.org/officeDocument/2006/relationships/hyperlink" Target="http://www.stanford.edu/class/linguist34/advertisements/energy%20bar%20ads/images/63carbsolutions1_jpg.jpg" TargetMode="Externa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hyperlink" Target="http://www.stanford.edu/class/linguist34/advertisements/energy%20bar%20ads/images/60powerbar7_jpg.jpg" TargetMode="Externa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anford.edu/class/linguist34/advertisements/alcohol%20ads/images/32jackdanielsold_jpg.jpg" TargetMode="External"/><Relationship Id="rId2" Type="http://schemas.openxmlformats.org/officeDocument/2006/relationships/hyperlink" Target="http://www.stanford.edu/class/linguist34/advertisements/alcohol%20ads/images/02absolutkurant_jpg.jpg" TargetMode="Externa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5.xml"/><Relationship Id="rId6" Type="http://schemas.openxmlformats.org/officeDocument/2006/relationships/image" Target="file:///C:\Documents%20and%20Settings\Maci\Documenti\bergamo\Corso_Language_of_Writen_Avertising\ADVERTISING\unit12\The%20Language%20of%20Advertising%20Size%20of%20frame_file\34timberland_jpg.jpg" TargetMode="External"/><Relationship Id="rId5" Type="http://schemas.openxmlformats.org/officeDocument/2006/relationships/image" Target="../media/image27.jpeg"/><Relationship Id="rId4" Type="http://schemas.openxmlformats.org/officeDocument/2006/relationships/image" Target="file:///C:\Documents%20and%20Settings\Maci\Documenti\bergamo\Corso_Language_of_Writen_Avertising\ADVERTISING\unit12\The%20Language%20of%20Advertising%20Size%20of%20frame_file\19jimbeam2_jpg.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C:\Documents%20and%20Settings\Maci\Documenti\bergamo\Corso_Language_of_Writen_Avertising\ADVERTISING\unit12\The%20Language%20of%20Advertising%20Demand%20and%20offer_file\25michelob_jpg.jpg" TargetMode="External"/><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file:///C:\Documents%20and%20Settings\Maci\Documenti\bergamo\Corso_Language_of_Writen_Avertising\ADVERTISING\unit12\The%20Language%20of%20Advertising%20Demand%20and%20offer_file\28rave3_jpg.jpg" TargetMode="External"/><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images/03absolutsqueeze_jpg.jpg" TargetMode="Externa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morethanbranding.com/2013/02/12/advertising-and-language-the-power-of-words/"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1BBA6DC-3EA6-413D-B5D8-D5C9598E628C}" type="slidenum">
              <a:rPr lang="it-IT" altLang="en-US" sz="1200">
                <a:solidFill>
                  <a:srgbClr val="898989"/>
                </a:solidFill>
              </a:rPr>
              <a:pPr>
                <a:spcBef>
                  <a:spcPct val="0"/>
                </a:spcBef>
                <a:buFontTx/>
                <a:buNone/>
              </a:pPr>
              <a:t>1</a:t>
            </a:fld>
            <a:endParaRPr lang="it-IT" altLang="en-US" sz="1200">
              <a:solidFill>
                <a:srgbClr val="898989"/>
              </a:solidFill>
            </a:endParaRPr>
          </a:p>
        </p:txBody>
      </p:sp>
      <p:sp>
        <p:nvSpPr>
          <p:cNvPr id="3075" name="Rectangle 2"/>
          <p:cNvSpPr>
            <a:spLocks noGrp="1" noChangeArrowheads="1"/>
          </p:cNvSpPr>
          <p:nvPr>
            <p:ph type="title"/>
          </p:nvPr>
        </p:nvSpPr>
        <p:spPr>
          <a:xfrm>
            <a:off x="381000" y="228600"/>
            <a:ext cx="7772400" cy="1143000"/>
          </a:xfrm>
        </p:spPr>
        <p:txBody>
          <a:bodyPr/>
          <a:lstStyle/>
          <a:p>
            <a:pPr eaLnBrk="1" hangingPunct="1"/>
            <a:r>
              <a:rPr lang="it-IT" altLang="en-US" dirty="0">
                <a:solidFill>
                  <a:srgbClr val="FFCC00"/>
                </a:solidFill>
              </a:rPr>
              <a:t>Facoltà di Studi Umanistici</a:t>
            </a:r>
          </a:p>
        </p:txBody>
      </p:sp>
      <p:sp>
        <p:nvSpPr>
          <p:cNvPr id="14339" name="Rectangle 3"/>
          <p:cNvSpPr>
            <a:spLocks noGrp="1" noChangeArrowheads="1"/>
          </p:cNvSpPr>
          <p:nvPr>
            <p:ph type="body" idx="1"/>
          </p:nvPr>
        </p:nvSpPr>
        <p:spPr>
          <a:xfrm>
            <a:off x="395288" y="1412875"/>
            <a:ext cx="8083550" cy="4606925"/>
          </a:xfrm>
        </p:spPr>
        <p:txBody>
          <a:bodyPr rtlCol="0">
            <a:normAutofit/>
          </a:bodyPr>
          <a:lstStyle/>
          <a:p>
            <a:pPr algn="ctr" eaLnBrk="1" fontAlgn="auto" hangingPunct="1">
              <a:lnSpc>
                <a:spcPct val="90000"/>
              </a:lnSpc>
              <a:spcAft>
                <a:spcPts val="0"/>
              </a:spcAft>
              <a:buFont typeface="Wingdings" pitchFamily="2" charset="2"/>
              <a:buNone/>
              <a:defRPr/>
            </a:pPr>
            <a:r>
              <a:rPr lang="it-IT" sz="2400" dirty="0">
                <a:solidFill>
                  <a:srgbClr val="FF3300"/>
                </a:solidFill>
              </a:rPr>
              <a:t>Corso di Laurea in Lingue e Comunicazione</a:t>
            </a:r>
          </a:p>
          <a:p>
            <a:pPr algn="ctr" eaLnBrk="1" fontAlgn="auto" hangingPunct="1">
              <a:lnSpc>
                <a:spcPct val="90000"/>
              </a:lnSpc>
              <a:spcAft>
                <a:spcPts val="0"/>
              </a:spcAft>
              <a:buFont typeface="Wingdings" pitchFamily="2" charset="2"/>
              <a:buNone/>
              <a:defRPr/>
            </a:pPr>
            <a:endParaRPr lang="it-IT" sz="2400" dirty="0">
              <a:solidFill>
                <a:schemeClr val="accent5">
                  <a:lumMod val="75000"/>
                </a:schemeClr>
              </a:solidFill>
            </a:endParaRPr>
          </a:p>
          <a:p>
            <a:pPr algn="ctr" eaLnBrk="1" fontAlgn="auto" hangingPunct="1">
              <a:lnSpc>
                <a:spcPct val="90000"/>
              </a:lnSpc>
              <a:spcAft>
                <a:spcPts val="0"/>
              </a:spcAft>
              <a:buFont typeface="Wingdings" pitchFamily="2" charset="2"/>
              <a:buNone/>
              <a:defRPr/>
            </a:pPr>
            <a:r>
              <a:rPr lang="it-IT" sz="2800" dirty="0">
                <a:solidFill>
                  <a:srgbClr val="000099"/>
                </a:solidFill>
              </a:rPr>
              <a:t>Lingua Inglese</a:t>
            </a:r>
          </a:p>
          <a:p>
            <a:pPr algn="ctr" eaLnBrk="1" fontAlgn="auto" hangingPunct="1">
              <a:lnSpc>
                <a:spcPct val="90000"/>
              </a:lnSpc>
              <a:spcAft>
                <a:spcPts val="0"/>
              </a:spcAft>
              <a:buFont typeface="Wingdings" pitchFamily="2" charset="2"/>
              <a:buNone/>
              <a:defRPr/>
            </a:pPr>
            <a:endParaRPr lang="it-IT" sz="2800" dirty="0">
              <a:solidFill>
                <a:srgbClr val="FF0000"/>
              </a:solidFill>
            </a:endParaRPr>
          </a:p>
          <a:p>
            <a:pPr algn="ctr" eaLnBrk="1" fontAlgn="auto" hangingPunct="1">
              <a:lnSpc>
                <a:spcPct val="90000"/>
              </a:lnSpc>
              <a:spcAft>
                <a:spcPts val="0"/>
              </a:spcAft>
              <a:buFont typeface="Wingdings" pitchFamily="2" charset="2"/>
              <a:buNone/>
              <a:defRPr/>
            </a:pPr>
            <a:r>
              <a:rPr lang="it-IT" sz="2800" dirty="0">
                <a:solidFill>
                  <a:srgbClr val="FF0000"/>
                </a:solidFill>
              </a:rPr>
              <a:t>The </a:t>
            </a:r>
            <a:r>
              <a:rPr lang="it-IT" sz="2800" dirty="0" err="1">
                <a:solidFill>
                  <a:srgbClr val="FF0000"/>
                </a:solidFill>
              </a:rPr>
              <a:t>language</a:t>
            </a:r>
            <a:r>
              <a:rPr lang="it-IT" sz="2800" dirty="0">
                <a:solidFill>
                  <a:srgbClr val="FF0000"/>
                </a:solidFill>
              </a:rPr>
              <a:t> of </a:t>
            </a:r>
            <a:r>
              <a:rPr lang="it-IT" sz="2800" dirty="0" err="1">
                <a:solidFill>
                  <a:srgbClr val="FF0000"/>
                </a:solidFill>
              </a:rPr>
              <a:t>written</a:t>
            </a:r>
            <a:r>
              <a:rPr lang="it-IT" sz="2800" dirty="0">
                <a:solidFill>
                  <a:srgbClr val="FF0000"/>
                </a:solidFill>
              </a:rPr>
              <a:t> </a:t>
            </a:r>
            <a:r>
              <a:rPr lang="it-IT" sz="2800" dirty="0" err="1">
                <a:solidFill>
                  <a:srgbClr val="FF0000"/>
                </a:solidFill>
              </a:rPr>
              <a:t>advertisements</a:t>
            </a:r>
            <a:endParaRPr lang="it-IT" sz="2800" dirty="0">
              <a:solidFill>
                <a:srgbClr val="FF0000"/>
              </a:solidFill>
            </a:endParaRPr>
          </a:p>
          <a:p>
            <a:pPr eaLnBrk="1" fontAlgn="auto" hangingPunct="1">
              <a:lnSpc>
                <a:spcPct val="90000"/>
              </a:lnSpc>
              <a:spcAft>
                <a:spcPts val="0"/>
              </a:spcAft>
              <a:buFont typeface="Wingdings" pitchFamily="2" charset="2"/>
              <a:buNone/>
              <a:defRPr/>
            </a:pPr>
            <a:r>
              <a:rPr lang="it-IT" sz="2400" dirty="0">
                <a:solidFill>
                  <a:srgbClr val="000099"/>
                </a:solidFill>
              </a:rPr>
              <a:t>				 	</a:t>
            </a:r>
          </a:p>
          <a:p>
            <a:pPr eaLnBrk="1" fontAlgn="auto" hangingPunct="1">
              <a:lnSpc>
                <a:spcPct val="90000"/>
              </a:lnSpc>
              <a:spcAft>
                <a:spcPts val="0"/>
              </a:spcAft>
              <a:buFont typeface="Wingdings" pitchFamily="2" charset="2"/>
              <a:buNone/>
              <a:defRPr/>
            </a:pPr>
            <a:r>
              <a:rPr lang="it-IT" sz="2400" dirty="0">
                <a:solidFill>
                  <a:schemeClr val="bg2"/>
                </a:solidFill>
              </a:rPr>
              <a:t>					</a:t>
            </a:r>
            <a:r>
              <a:rPr lang="it-IT" sz="2400" dirty="0">
                <a:solidFill>
                  <a:schemeClr val="tx2"/>
                </a:solidFill>
              </a:rPr>
              <a:t>	</a:t>
            </a:r>
            <a:r>
              <a:rPr lang="it-IT" sz="2800" dirty="0">
                <a:solidFill>
                  <a:schemeClr val="tx2"/>
                </a:solidFill>
              </a:rPr>
              <a:t>Luisanna Fodde</a:t>
            </a:r>
          </a:p>
          <a:p>
            <a:pPr eaLnBrk="1" fontAlgn="auto" hangingPunct="1">
              <a:lnSpc>
                <a:spcPct val="90000"/>
              </a:lnSpc>
              <a:spcAft>
                <a:spcPts val="0"/>
              </a:spcAft>
              <a:buFont typeface="Wingdings" pitchFamily="2" charset="2"/>
              <a:buNone/>
              <a:defRPr/>
            </a:pPr>
            <a:r>
              <a:rPr lang="it-IT" sz="2800" dirty="0">
                <a:solidFill>
                  <a:srgbClr val="000099"/>
                </a:solidFill>
              </a:rPr>
              <a:t>						</a:t>
            </a:r>
            <a:endParaRPr lang="it-IT" sz="2800" dirty="0">
              <a:solidFill>
                <a:srgbClr val="000000"/>
              </a:solidFill>
            </a:endParaRPr>
          </a:p>
          <a:p>
            <a:pPr algn="ctr" eaLnBrk="1" fontAlgn="auto" hangingPunct="1">
              <a:lnSpc>
                <a:spcPct val="90000"/>
              </a:lnSpc>
              <a:spcAft>
                <a:spcPts val="0"/>
              </a:spcAft>
              <a:buFont typeface="Wingdings" pitchFamily="2" charset="2"/>
              <a:buNone/>
              <a:defRPr/>
            </a:pPr>
            <a:endParaRPr lang="it-IT" sz="2800" dirty="0">
              <a:solidFill>
                <a:srgbClr val="000099"/>
              </a:solidFill>
            </a:endParaRPr>
          </a:p>
          <a:p>
            <a:pPr eaLnBrk="1" fontAlgn="auto" hangingPunct="1">
              <a:lnSpc>
                <a:spcPct val="90000"/>
              </a:lnSpc>
              <a:spcAft>
                <a:spcPts val="0"/>
              </a:spcAft>
              <a:buFont typeface="Wingdings" pitchFamily="2" charset="2"/>
              <a:buNone/>
              <a:defRPr/>
            </a:pPr>
            <a:r>
              <a:rPr lang="it-IT" sz="2400" dirty="0" err="1">
                <a:solidFill>
                  <a:srgbClr val="000099"/>
                </a:solidFill>
              </a:rPr>
              <a:t>a.a</a:t>
            </a:r>
            <a:r>
              <a:rPr lang="it-IT" sz="2400" dirty="0">
                <a:solidFill>
                  <a:srgbClr val="000099"/>
                </a:solidFill>
              </a:rPr>
              <a:t>. 2019/2020</a:t>
            </a:r>
          </a:p>
        </p:txBody>
      </p:sp>
      <p:pic>
        <p:nvPicPr>
          <p:cNvPr id="14340" name="Picture 4" descr="univlo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476672"/>
            <a:ext cx="6667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Castedd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181600"/>
            <a:ext cx="38862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807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4339"/>
                                        </p:tgtEl>
                                        <p:attrNameLst>
                                          <p:attrName>style.visibility</p:attrName>
                                        </p:attrNameLst>
                                      </p:cBhvr>
                                      <p:to>
                                        <p:strVal val="visible"/>
                                      </p:to>
                                    </p:set>
                                    <p:animEffect transition="in" filter="wipe(right)">
                                      <p:cBhvr>
                                        <p:cTn id="7" dur="500"/>
                                        <p:tgtEl>
                                          <p:spTgt spid="14339"/>
                                        </p:tgtEl>
                                      </p:cBhvr>
                                    </p:animEffect>
                                  </p:childTnLst>
                                  <p:subTnLst>
                                    <p:audio>
                                      <p:cMediaNode>
                                        <p:cTn display="0" masterRel="sameClick">
                                          <p:stCondLst>
                                            <p:cond evt="begin" delay="0">
                                              <p:tn val="5"/>
                                            </p:cond>
                                          </p:stCondLst>
                                          <p:endCondLst>
                                            <p:cond evt="onStopAudio" delay="0">
                                              <p:tgtEl>
                                                <p:sldTgt/>
                                              </p:tgtEl>
                                            </p:cond>
                                          </p:endCondLst>
                                        </p:cTn>
                                        <p:tgtEl>
                                          <p:sndTgt r:embed="rId3" name="DATTILO.WAV"/>
                                        </p:tgtEl>
                                      </p:cMediaNode>
                                    </p:audio>
                                  </p:subTnLst>
                                </p:cTn>
                              </p:par>
                            </p:childTnLst>
                          </p:cTn>
                        </p:par>
                        <p:par>
                          <p:cTn id="8" fill="hold" nodeType="afterGroup">
                            <p:stCondLst>
                              <p:cond delay="1500"/>
                            </p:stCondLst>
                            <p:childTnLst>
                              <p:par>
                                <p:cTn id="9" presetID="2" presetClass="entr" presetSubtype="8" fill="hold" nodeType="afterEffect">
                                  <p:stCondLst>
                                    <p:cond delay="1000"/>
                                  </p:stCondLst>
                                  <p:childTnLst>
                                    <p:set>
                                      <p:cBhvr>
                                        <p:cTn id="10" dur="1" fill="hold">
                                          <p:stCondLst>
                                            <p:cond delay="0"/>
                                          </p:stCondLst>
                                        </p:cTn>
                                        <p:tgtEl>
                                          <p:spTgt spid="14340"/>
                                        </p:tgtEl>
                                        <p:attrNameLst>
                                          <p:attrName>style.visibility</p:attrName>
                                        </p:attrNameLst>
                                      </p:cBhvr>
                                      <p:to>
                                        <p:strVal val="visible"/>
                                      </p:to>
                                    </p:set>
                                    <p:anim calcmode="lin" valueType="num">
                                      <p:cBhvr additive="base">
                                        <p:cTn id="11" dur="500" fill="hold"/>
                                        <p:tgtEl>
                                          <p:spTgt spid="14340"/>
                                        </p:tgtEl>
                                        <p:attrNameLst>
                                          <p:attrName>ppt_x</p:attrName>
                                        </p:attrNameLst>
                                      </p:cBhvr>
                                      <p:tavLst>
                                        <p:tav tm="0">
                                          <p:val>
                                            <p:strVal val="0-#ppt_w/2"/>
                                          </p:val>
                                        </p:tav>
                                        <p:tav tm="100000">
                                          <p:val>
                                            <p:strVal val="#ppt_x"/>
                                          </p:val>
                                        </p:tav>
                                      </p:tavLst>
                                    </p:anim>
                                    <p:anim calcmode="lin" valueType="num">
                                      <p:cBhvr additive="base">
                                        <p:cTn id="12" dur="500" fill="hold"/>
                                        <p:tgtEl>
                                          <p:spTgt spid="1434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000"/>
                            </p:stCondLst>
                            <p:childTnLst>
                              <p:par>
                                <p:cTn id="14" presetID="4" presetClass="entr" presetSubtype="32" fill="hold" nodeType="afterEffect">
                                  <p:stCondLst>
                                    <p:cond delay="1000"/>
                                  </p:stCondLst>
                                  <p:childTnLst>
                                    <p:set>
                                      <p:cBhvr>
                                        <p:cTn id="15" dur="1" fill="hold">
                                          <p:stCondLst>
                                            <p:cond delay="0"/>
                                          </p:stCondLst>
                                        </p:cTn>
                                        <p:tgtEl>
                                          <p:spTgt spid="14341"/>
                                        </p:tgtEl>
                                        <p:attrNameLst>
                                          <p:attrName>style.visibility</p:attrName>
                                        </p:attrNameLst>
                                      </p:cBhvr>
                                      <p:to>
                                        <p:strVal val="visible"/>
                                      </p:to>
                                    </p:set>
                                    <p:animEffect transition="in" filter="box(out)">
                                      <p:cBhvr>
                                        <p:cTn id="16" dur="500"/>
                                        <p:tgtEl>
                                          <p:spTgt spid="14341"/>
                                        </p:tgtEl>
                                      </p:cBhvr>
                                    </p:animEffect>
                                  </p:childTnLst>
                                  <p:subTnLst>
                                    <p:audio>
                                      <p:cMediaNode>
                                        <p:cTn display="0" masterRel="sameClick">
                                          <p:stCondLst>
                                            <p:cond evt="begin" delay="0">
                                              <p:tn val="14"/>
                                            </p:cond>
                                          </p:stCondLst>
                                          <p:endCondLst>
                                            <p:cond evt="onStopAudio" delay="0">
                                              <p:tgtEl>
                                                <p:sldTgt/>
                                              </p:tgtEl>
                                            </p:cond>
                                          </p:endCondLst>
                                        </p:cTn>
                                        <p:tgtEl>
                                          <p:sndTgt r:embed="rId4" name="FO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it-IT">
                <a:solidFill>
                  <a:srgbClr val="000066"/>
                </a:solidFill>
              </a:rPr>
              <a:t>How does ad work?(a)</a:t>
            </a:r>
          </a:p>
        </p:txBody>
      </p:sp>
      <p:graphicFrame>
        <p:nvGraphicFramePr>
          <p:cNvPr id="16387" name="Object 3"/>
          <p:cNvGraphicFramePr>
            <a:graphicFrameLocks noGrp="1" noChangeAspect="1"/>
          </p:cNvGraphicFramePr>
          <p:nvPr>
            <p:ph type="dgm" idx="1"/>
          </p:nvPr>
        </p:nvGraphicFramePr>
        <p:xfrm>
          <a:off x="465138" y="3060700"/>
          <a:ext cx="8213725" cy="1604963"/>
        </p:xfrm>
        <a:graphic>
          <a:graphicData uri="http://schemas.openxmlformats.org/presentationml/2006/ole">
            <mc:AlternateContent xmlns:mc="http://schemas.openxmlformats.org/markup-compatibility/2006">
              <mc:Choice xmlns:v="urn:schemas-microsoft-com:vml" Requires="v">
                <p:oleObj spid="_x0000_s1052" name="Organigramma" r:id="rId3" imgW="7749309" imgH="1459345" progId="OrgPlusWOPX.4">
                  <p:embed followColorScheme="full"/>
                </p:oleObj>
              </mc:Choice>
              <mc:Fallback>
                <p:oleObj name="Organigramma" r:id="rId3" imgW="7749309" imgH="1459345" progId="OrgPlusWOPX.4">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3060700"/>
                        <a:ext cx="8213725" cy="160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0111672"/>
      </p:ext>
    </p:extLst>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it-IT">
                <a:solidFill>
                  <a:srgbClr val="000066"/>
                </a:solidFill>
              </a:rPr>
              <a:t>How does ad work (b)?</a:t>
            </a:r>
          </a:p>
        </p:txBody>
      </p:sp>
      <p:sp>
        <p:nvSpPr>
          <p:cNvPr id="17411" name="Rectangle 3"/>
          <p:cNvSpPr>
            <a:spLocks noGrp="1" noChangeArrowheads="1"/>
          </p:cNvSpPr>
          <p:nvPr>
            <p:ph type="body" idx="1"/>
          </p:nvPr>
        </p:nvSpPr>
        <p:spPr>
          <a:xfrm>
            <a:off x="534988" y="1685925"/>
            <a:ext cx="8151812" cy="4354513"/>
          </a:xfrm>
        </p:spPr>
        <p:txBody>
          <a:bodyPr/>
          <a:lstStyle/>
          <a:p>
            <a:pPr algn="just" eaLnBrk="1" hangingPunct="1"/>
            <a:r>
              <a:rPr lang="en-GB" altLang="it-IT">
                <a:solidFill>
                  <a:srgbClr val="FF0000"/>
                </a:solidFill>
              </a:rPr>
              <a:t>Market research </a:t>
            </a:r>
          </a:p>
          <a:p>
            <a:pPr lvl="1" algn="just" eaLnBrk="1" hangingPunct="1"/>
            <a:r>
              <a:rPr lang="en-GB" altLang="it-IT"/>
              <a:t>What product / what people (TARGET)</a:t>
            </a:r>
          </a:p>
          <a:p>
            <a:pPr algn="just" eaLnBrk="1" hangingPunct="1"/>
            <a:endParaRPr lang="en-GB" altLang="it-IT">
              <a:solidFill>
                <a:srgbClr val="000066"/>
              </a:solidFill>
              <a:cs typeface="Times New Roman" pitchFamily="18" charset="0"/>
            </a:endParaRPr>
          </a:p>
          <a:p>
            <a:pPr algn="just" eaLnBrk="1" hangingPunct="1"/>
            <a:r>
              <a:rPr lang="en-GB" altLang="it-IT">
                <a:solidFill>
                  <a:srgbClr val="FF0000"/>
                </a:solidFill>
                <a:cs typeface="Times New Roman" pitchFamily="18" charset="0"/>
              </a:rPr>
              <a:t>Product development</a:t>
            </a:r>
            <a:r>
              <a:rPr lang="en-GB" altLang="it-IT">
                <a:cs typeface="Times New Roman" pitchFamily="18" charset="0"/>
              </a:rPr>
              <a:t> </a:t>
            </a:r>
          </a:p>
          <a:p>
            <a:pPr lvl="1" algn="just" eaLnBrk="1" hangingPunct="1"/>
            <a:r>
              <a:rPr lang="en-GB" altLang="it-IT">
                <a:cs typeface="Times New Roman" pitchFamily="18" charset="0"/>
              </a:rPr>
              <a:t>What new product/what new needs</a:t>
            </a:r>
          </a:p>
          <a:p>
            <a:pPr algn="just" eaLnBrk="1" hangingPunct="1"/>
            <a:endParaRPr lang="en-GB" altLang="it-IT">
              <a:solidFill>
                <a:srgbClr val="FF0000"/>
              </a:solidFill>
              <a:cs typeface="Times New Roman" pitchFamily="18" charset="0"/>
            </a:endParaRPr>
          </a:p>
          <a:p>
            <a:pPr algn="just" eaLnBrk="1" hangingPunct="1"/>
            <a:r>
              <a:rPr lang="en-GB" altLang="it-IT">
                <a:solidFill>
                  <a:srgbClr val="FF0000"/>
                </a:solidFill>
                <a:cs typeface="Times New Roman" pitchFamily="18" charset="0"/>
              </a:rPr>
              <a:t>Promotion</a:t>
            </a:r>
            <a:endParaRPr lang="en-GB" altLang="it-IT" sz="3600"/>
          </a:p>
        </p:txBody>
      </p:sp>
    </p:spTree>
    <p:extLst>
      <p:ext uri="{BB962C8B-B14F-4D97-AF65-F5344CB8AC3E}">
        <p14:creationId xmlns:p14="http://schemas.microsoft.com/office/powerpoint/2010/main" val="187525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it-IT">
                <a:solidFill>
                  <a:schemeClr val="accent2"/>
                </a:solidFill>
              </a:rPr>
              <a:t>Layout of print advertising</a:t>
            </a:r>
          </a:p>
        </p:txBody>
      </p:sp>
      <p:graphicFrame>
        <p:nvGraphicFramePr>
          <p:cNvPr id="28766" name="Group 94"/>
          <p:cNvGraphicFramePr>
            <a:graphicFrameLocks noGrp="1"/>
          </p:cNvGraphicFramePr>
          <p:nvPr>
            <p:ph idx="1"/>
          </p:nvPr>
        </p:nvGraphicFramePr>
        <p:xfrm>
          <a:off x="457200" y="1600200"/>
          <a:ext cx="8229600" cy="5010884"/>
        </p:xfrm>
        <a:graphic>
          <a:graphicData uri="http://schemas.openxmlformats.org/drawingml/2006/table">
            <a:tbl>
              <a:tblPr/>
              <a:tblGrid>
                <a:gridCol w="4102100">
                  <a:extLst>
                    <a:ext uri="{9D8B030D-6E8A-4147-A177-3AD203B41FA5}">
                      <a16:colId xmlns:a16="http://schemas.microsoft.com/office/drawing/2014/main" val="20000"/>
                    </a:ext>
                  </a:extLst>
                </a:gridCol>
                <a:gridCol w="4127500">
                  <a:extLst>
                    <a:ext uri="{9D8B030D-6E8A-4147-A177-3AD203B41FA5}">
                      <a16:colId xmlns:a16="http://schemas.microsoft.com/office/drawing/2014/main" val="20001"/>
                    </a:ext>
                  </a:extLst>
                </a:gridCol>
              </a:tblGrid>
              <a:tr h="2054040">
                <a:tc gridSpan="2">
                  <a:txBody>
                    <a:bodyPr/>
                    <a:lstStyle>
                      <a:lvl1pPr algn="l">
                        <a:spcBef>
                          <a:spcPct val="20000"/>
                        </a:spcBef>
                        <a:defRPr sz="2800">
                          <a:solidFill>
                            <a:schemeClr val="tx1"/>
                          </a:solidFill>
                          <a:latin typeface="Arial" pitchFamily="34" charset="0"/>
                          <a:cs typeface="Arial" pitchFamily="34" charset="0"/>
                        </a:defRPr>
                      </a:lvl1pPr>
                      <a:lvl2pPr algn="l">
                        <a:spcBef>
                          <a:spcPct val="20000"/>
                        </a:spcBef>
                        <a:defRPr sz="2400">
                          <a:solidFill>
                            <a:schemeClr val="tx1"/>
                          </a:solidFill>
                          <a:latin typeface="Arial" pitchFamily="34" charset="0"/>
                          <a:cs typeface="Arial" pitchFamily="34" charset="0"/>
                        </a:defRPr>
                      </a:lvl2pPr>
                      <a:lvl3pPr algn="l">
                        <a:spcBef>
                          <a:spcPct val="20000"/>
                        </a:spcBef>
                        <a:defRPr sz="2000">
                          <a:solidFill>
                            <a:schemeClr val="tx1"/>
                          </a:solidFill>
                          <a:latin typeface="Arial" pitchFamily="34" charset="0"/>
                          <a:cs typeface="Arial" pitchFamily="34" charset="0"/>
                        </a:defRPr>
                      </a:lvl3pPr>
                      <a:lvl4pPr algn="l">
                        <a:spcBef>
                          <a:spcPct val="20000"/>
                        </a:spcBef>
                        <a:defRPr>
                          <a:solidFill>
                            <a:schemeClr val="tx1"/>
                          </a:solidFill>
                          <a:latin typeface="Arial" pitchFamily="34" charset="0"/>
                          <a:cs typeface="Arial" pitchFamily="34" charset="0"/>
                        </a:defRPr>
                      </a:lvl4pPr>
                      <a:lvl5pPr algn="l">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800" b="0" i="0" u="none" strike="noStrike" cap="none" normalizeH="0" baseline="0">
                          <a:ln>
                            <a:noFill/>
                          </a:ln>
                          <a:solidFill>
                            <a:srgbClr val="FF0000"/>
                          </a:solidFill>
                          <a:effectLst/>
                          <a:latin typeface="Arial" pitchFamily="34" charset="0"/>
                          <a:cs typeface="Arial" pitchFamily="34" charset="0"/>
                        </a:rPr>
                        <a:t>Headline/Hook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800" b="0" i="0" u="none" strike="noStrike" cap="none" normalizeH="0" baseline="0">
                          <a:ln>
                            <a:noFill/>
                          </a:ln>
                          <a:solidFill>
                            <a:srgbClr val="FF0000"/>
                          </a:solidFill>
                          <a:effectLst/>
                          <a:latin typeface="Arial" pitchFamily="34" charset="0"/>
                          <a:cs typeface="Arial" pitchFamily="34" charset="0"/>
                        </a:rPr>
                        <a:t>Subhead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800" b="0" i="0" u="none" strike="noStrike" cap="none" normalizeH="0" baseline="0">
                          <a:ln>
                            <a:noFill/>
                          </a:ln>
                          <a:solidFill>
                            <a:srgbClr val="FF0000"/>
                          </a:solidFill>
                          <a:effectLst/>
                          <a:latin typeface="Arial" pitchFamily="34" charset="0"/>
                          <a:cs typeface="Arial" pitchFamily="34" charset="0"/>
                        </a:rPr>
                        <a:t>Slogan</a:t>
                      </a:r>
                    </a:p>
                  </a:txBody>
                  <a:tcPr marT="45713" marB="45713"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hMerge="1">
                  <a:txBody>
                    <a:bodyPr/>
                    <a:lstStyle/>
                    <a:p>
                      <a:endParaRPr lang="it-IT"/>
                    </a:p>
                  </a:txBody>
                  <a:tcPr/>
                </a:tc>
                <a:extLst>
                  <a:ext uri="{0D108BD9-81ED-4DB2-BD59-A6C34878D82A}">
                    <a16:rowId xmlns:a16="http://schemas.microsoft.com/office/drawing/2014/main" val="10000"/>
                  </a:ext>
                </a:extLst>
              </a:tr>
              <a:tr h="2956110">
                <a:tc>
                  <a:txBody>
                    <a:bodyPr/>
                    <a:lstStyle>
                      <a:lvl1pPr algn="l">
                        <a:spcBef>
                          <a:spcPct val="20000"/>
                        </a:spcBef>
                        <a:defRPr sz="2800">
                          <a:solidFill>
                            <a:schemeClr val="tx1"/>
                          </a:solidFill>
                          <a:latin typeface="Arial" pitchFamily="34" charset="0"/>
                          <a:cs typeface="Arial" pitchFamily="34" charset="0"/>
                        </a:defRPr>
                      </a:lvl1pPr>
                      <a:lvl2pPr algn="l">
                        <a:spcBef>
                          <a:spcPct val="20000"/>
                        </a:spcBef>
                        <a:defRPr sz="2400">
                          <a:solidFill>
                            <a:schemeClr val="tx1"/>
                          </a:solidFill>
                          <a:latin typeface="Arial" pitchFamily="34" charset="0"/>
                          <a:cs typeface="Arial" pitchFamily="34" charset="0"/>
                        </a:defRPr>
                      </a:lvl2pPr>
                      <a:lvl3pPr algn="l">
                        <a:spcBef>
                          <a:spcPct val="20000"/>
                        </a:spcBef>
                        <a:defRPr sz="2000">
                          <a:solidFill>
                            <a:schemeClr val="tx1"/>
                          </a:solidFill>
                          <a:latin typeface="Arial" pitchFamily="34" charset="0"/>
                          <a:cs typeface="Arial" pitchFamily="34" charset="0"/>
                        </a:defRPr>
                      </a:lvl3pPr>
                      <a:lvl4pPr algn="l">
                        <a:spcBef>
                          <a:spcPct val="20000"/>
                        </a:spcBef>
                        <a:defRPr>
                          <a:solidFill>
                            <a:schemeClr val="tx1"/>
                          </a:solidFill>
                          <a:latin typeface="Arial" pitchFamily="34" charset="0"/>
                          <a:cs typeface="Arial" pitchFamily="34" charset="0"/>
                        </a:defRPr>
                      </a:lvl4pPr>
                      <a:lvl5pPr algn="l">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800" b="0" i="0" u="none" strike="noStrike" cap="none" normalizeH="0" baseline="0">
                          <a:ln>
                            <a:noFill/>
                          </a:ln>
                          <a:solidFill>
                            <a:srgbClr val="FF0000"/>
                          </a:solidFill>
                          <a:effectLst/>
                          <a:latin typeface="Arial" pitchFamily="34" charset="0"/>
                          <a:cs typeface="Arial" pitchFamily="34" charset="0"/>
                        </a:rPr>
                        <a:t>Visual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800" b="0" i="0" u="none" strike="noStrike" cap="none" normalizeH="0" baseline="0">
                          <a:ln>
                            <a:noFill/>
                          </a:ln>
                          <a:solidFill>
                            <a:srgbClr val="FF0000"/>
                          </a:solidFill>
                          <a:effectLst/>
                          <a:latin typeface="Arial" pitchFamily="34" charset="0"/>
                          <a:cs typeface="Arial" pitchFamily="34" charset="0"/>
                        </a:rPr>
                        <a:t>Caption</a:t>
                      </a:r>
                    </a:p>
                  </a:txBody>
                  <a:tcPr marT="45713" marB="45713" horzOverflow="overflow">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cs typeface="Arial" pitchFamily="34" charset="0"/>
                        </a:defRPr>
                      </a:lvl1pPr>
                      <a:lvl2pPr algn="l">
                        <a:spcBef>
                          <a:spcPct val="20000"/>
                        </a:spcBef>
                        <a:defRPr sz="2400">
                          <a:solidFill>
                            <a:schemeClr val="tx1"/>
                          </a:solidFill>
                          <a:latin typeface="Arial" pitchFamily="34" charset="0"/>
                          <a:cs typeface="Arial" pitchFamily="34" charset="0"/>
                        </a:defRPr>
                      </a:lvl2pPr>
                      <a:lvl3pPr algn="l">
                        <a:spcBef>
                          <a:spcPct val="20000"/>
                        </a:spcBef>
                        <a:defRPr sz="2000">
                          <a:solidFill>
                            <a:schemeClr val="tx1"/>
                          </a:solidFill>
                          <a:latin typeface="Arial" pitchFamily="34" charset="0"/>
                          <a:cs typeface="Arial" pitchFamily="34" charset="0"/>
                        </a:defRPr>
                      </a:lvl3pPr>
                      <a:lvl4pPr algn="l">
                        <a:spcBef>
                          <a:spcPct val="20000"/>
                        </a:spcBef>
                        <a:defRPr>
                          <a:solidFill>
                            <a:schemeClr val="tx1"/>
                          </a:solidFill>
                          <a:latin typeface="Arial" pitchFamily="34" charset="0"/>
                          <a:cs typeface="Arial" pitchFamily="34" charset="0"/>
                        </a:defRPr>
                      </a:lvl4pPr>
                      <a:lvl5pPr algn="l">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000" b="0" i="0" u="none" strike="noStrike" cap="none" normalizeH="0" baseline="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000" b="0" i="0" u="none" strike="noStrike" cap="none" normalizeH="0" baseline="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a:ln>
                            <a:noFill/>
                          </a:ln>
                          <a:solidFill>
                            <a:srgbClr val="FF0000"/>
                          </a:solidFill>
                          <a:effectLst/>
                          <a:latin typeface="Arial" pitchFamily="34" charset="0"/>
                          <a:cs typeface="Arial" pitchFamily="34" charset="0"/>
                        </a:rPr>
                        <a:t>Body-text or copy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a:ln>
                            <a:noFill/>
                          </a:ln>
                          <a:solidFill>
                            <a:srgbClr val="FF0000"/>
                          </a:solidFill>
                          <a:effectLst/>
                          <a:latin typeface="Arial" pitchFamily="34" charset="0"/>
                          <a:cs typeface="Arial" pitchFamily="34" charset="0"/>
                        </a:rPr>
                        <a:t>Copy copy copy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000" b="0" i="0" u="none" strike="noStrike" cap="none" normalizeH="0" baseline="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000" b="0" i="0" u="none" strike="noStrike" cap="none" normalizeH="0" baseline="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a:ln>
                            <a:noFill/>
                          </a:ln>
                          <a:solidFill>
                            <a:srgbClr val="FF0000"/>
                          </a:solidFill>
                          <a:effectLst/>
                          <a:latin typeface="Arial" pitchFamily="34" charset="0"/>
                          <a:cs typeface="Arial" pitchFamily="34" charset="0"/>
                        </a:rPr>
                        <a:t>Signature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a:ln>
                            <a:noFill/>
                          </a:ln>
                          <a:solidFill>
                            <a:srgbClr val="FF0000"/>
                          </a:solidFill>
                          <a:effectLst/>
                          <a:latin typeface="Arial" pitchFamily="34" charset="0"/>
                          <a:cs typeface="Arial" pitchFamily="34" charset="0"/>
                        </a:rPr>
                        <a:t>slogo/trademark</a:t>
                      </a:r>
                    </a:p>
                  </a:txBody>
                  <a:tcPr marT="45713" marB="45713" horzOverflow="overflow">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35341320"/>
      </p:ext>
    </p:extLst>
  </p:cSld>
  <p:clrMapOvr>
    <a:masterClrMapping/>
  </p:clrMapOvr>
  <p:transition>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n-GB" altLang="it-IT" sz="4000">
                <a:solidFill>
                  <a:srgbClr val="FF0000"/>
                </a:solidFill>
              </a:rPr>
              <a:t>Definitions</a:t>
            </a:r>
          </a:p>
        </p:txBody>
      </p:sp>
      <p:sp>
        <p:nvSpPr>
          <p:cNvPr id="19459" name="Rectangle 3"/>
          <p:cNvSpPr>
            <a:spLocks noGrp="1" noChangeArrowheads="1"/>
          </p:cNvSpPr>
          <p:nvPr>
            <p:ph type="body" idx="1"/>
          </p:nvPr>
        </p:nvSpPr>
        <p:spPr>
          <a:xfrm>
            <a:off x="457200" y="908050"/>
            <a:ext cx="8435975" cy="5949950"/>
          </a:xfrm>
        </p:spPr>
        <p:txBody>
          <a:bodyPr/>
          <a:lstStyle/>
          <a:p>
            <a:pPr marL="533400" indent="-533400" algn="just" eaLnBrk="1" hangingPunct="1">
              <a:lnSpc>
                <a:spcPct val="80000"/>
              </a:lnSpc>
            </a:pPr>
            <a:r>
              <a:rPr lang="en-GB" altLang="it-IT" sz="2000" b="1">
                <a:solidFill>
                  <a:srgbClr val="000066"/>
                </a:solidFill>
                <a:cs typeface="Times New Roman" pitchFamily="18" charset="0"/>
              </a:rPr>
              <a:t>Headline/Hook: </a:t>
            </a:r>
            <a:r>
              <a:rPr lang="en-GB" altLang="it-IT" sz="2000">
                <a:solidFill>
                  <a:srgbClr val="000066"/>
                </a:solidFill>
                <a:cs typeface="Times New Roman" pitchFamily="18" charset="0"/>
              </a:rPr>
              <a:t>large-print words at the top of the page. </a:t>
            </a:r>
          </a:p>
          <a:p>
            <a:pPr marL="533400" indent="-533400" algn="just" eaLnBrk="1" hangingPunct="1">
              <a:lnSpc>
                <a:spcPct val="80000"/>
              </a:lnSpc>
            </a:pPr>
            <a:endParaRPr lang="en-GB" altLang="it-IT" sz="2000" b="1">
              <a:solidFill>
                <a:srgbClr val="000066"/>
              </a:solidFill>
              <a:cs typeface="Times New Roman" pitchFamily="18" charset="0"/>
            </a:endParaRPr>
          </a:p>
          <a:p>
            <a:pPr marL="533400" indent="-533400" algn="just" eaLnBrk="1" hangingPunct="1">
              <a:lnSpc>
                <a:spcPct val="80000"/>
              </a:lnSpc>
            </a:pPr>
            <a:r>
              <a:rPr lang="en-GB" altLang="it-IT" sz="2000" b="1">
                <a:solidFill>
                  <a:srgbClr val="000066"/>
                </a:solidFill>
                <a:cs typeface="Times New Roman" pitchFamily="18" charset="0"/>
              </a:rPr>
              <a:t>Subhead: </a:t>
            </a:r>
            <a:r>
              <a:rPr lang="en-GB" altLang="it-IT" sz="2000">
                <a:solidFill>
                  <a:srgbClr val="000066"/>
                </a:solidFill>
                <a:cs typeface="Times New Roman" pitchFamily="18" charset="0"/>
              </a:rPr>
              <a:t>optional addition to the headline </a:t>
            </a:r>
          </a:p>
          <a:p>
            <a:pPr marL="533400" indent="-533400" algn="just" eaLnBrk="1" hangingPunct="1">
              <a:lnSpc>
                <a:spcPct val="80000"/>
              </a:lnSpc>
            </a:pPr>
            <a:endParaRPr lang="en-GB" altLang="it-IT" sz="2000" b="1">
              <a:solidFill>
                <a:srgbClr val="000066"/>
              </a:solidFill>
              <a:cs typeface="Times New Roman" pitchFamily="18" charset="0"/>
            </a:endParaRPr>
          </a:p>
          <a:p>
            <a:pPr marL="533400" indent="-533400" algn="just" eaLnBrk="1" hangingPunct="1">
              <a:lnSpc>
                <a:spcPct val="80000"/>
              </a:lnSpc>
            </a:pPr>
            <a:r>
              <a:rPr lang="en-GB" altLang="it-IT" sz="2000" b="1">
                <a:solidFill>
                  <a:srgbClr val="000066"/>
                </a:solidFill>
                <a:cs typeface="Times New Roman" pitchFamily="18" charset="0"/>
              </a:rPr>
              <a:t>Copy or Body Copy:</a:t>
            </a:r>
            <a:r>
              <a:rPr lang="en-GB" altLang="it-IT" sz="2000">
                <a:solidFill>
                  <a:srgbClr val="000066"/>
                </a:solidFill>
                <a:cs typeface="Times New Roman" pitchFamily="18" charset="0"/>
              </a:rPr>
              <a:t> main text</a:t>
            </a:r>
          </a:p>
          <a:p>
            <a:pPr marL="533400" indent="-533400" algn="just" eaLnBrk="1" hangingPunct="1">
              <a:lnSpc>
                <a:spcPct val="80000"/>
              </a:lnSpc>
            </a:pPr>
            <a:endParaRPr lang="en-GB" altLang="it-IT" sz="2000" b="1">
              <a:solidFill>
                <a:srgbClr val="000066"/>
              </a:solidFill>
              <a:cs typeface="Times New Roman" pitchFamily="18" charset="0"/>
            </a:endParaRPr>
          </a:p>
          <a:p>
            <a:pPr marL="533400" indent="-533400" algn="just" eaLnBrk="1" hangingPunct="1">
              <a:lnSpc>
                <a:spcPct val="80000"/>
              </a:lnSpc>
            </a:pPr>
            <a:r>
              <a:rPr lang="en-GB" altLang="it-IT" sz="2000" b="1">
                <a:solidFill>
                  <a:srgbClr val="000066"/>
                </a:solidFill>
                <a:cs typeface="Times New Roman" pitchFamily="18" charset="0"/>
              </a:rPr>
              <a:t>Visual:</a:t>
            </a:r>
            <a:r>
              <a:rPr lang="en-GB" altLang="it-IT" sz="2000">
                <a:solidFill>
                  <a:srgbClr val="000066"/>
                </a:solidFill>
                <a:cs typeface="Times New Roman" pitchFamily="18" charset="0"/>
              </a:rPr>
              <a:t> illustration that makes a visual statement. </a:t>
            </a:r>
          </a:p>
          <a:p>
            <a:pPr marL="533400" indent="-533400" algn="just" eaLnBrk="1" hangingPunct="1">
              <a:lnSpc>
                <a:spcPct val="80000"/>
              </a:lnSpc>
            </a:pPr>
            <a:endParaRPr lang="en-GB" altLang="it-IT" sz="2000" b="1">
              <a:solidFill>
                <a:srgbClr val="000066"/>
              </a:solidFill>
              <a:cs typeface="Times New Roman" pitchFamily="18" charset="0"/>
            </a:endParaRPr>
          </a:p>
          <a:p>
            <a:pPr marL="533400" indent="-533400" algn="just" eaLnBrk="1" hangingPunct="1">
              <a:lnSpc>
                <a:spcPct val="80000"/>
              </a:lnSpc>
            </a:pPr>
            <a:r>
              <a:rPr lang="en-GB" altLang="it-IT" sz="2000" b="1">
                <a:solidFill>
                  <a:srgbClr val="000066"/>
                </a:solidFill>
                <a:cs typeface="Times New Roman" pitchFamily="18" charset="0"/>
              </a:rPr>
              <a:t>Caption: </a:t>
            </a:r>
            <a:r>
              <a:rPr lang="en-GB" altLang="it-IT" sz="2000">
                <a:solidFill>
                  <a:srgbClr val="000066"/>
                </a:solidFill>
                <a:cs typeface="Times New Roman" pitchFamily="18" charset="0"/>
              </a:rPr>
              <a:t>copy attached to the visual</a:t>
            </a:r>
          </a:p>
          <a:p>
            <a:pPr marL="533400" indent="-533400" algn="just" eaLnBrk="1" hangingPunct="1">
              <a:lnSpc>
                <a:spcPct val="80000"/>
              </a:lnSpc>
            </a:pPr>
            <a:endParaRPr lang="en-GB" altLang="it-IT" sz="2000" b="1">
              <a:solidFill>
                <a:srgbClr val="000066"/>
              </a:solidFill>
              <a:cs typeface="Times New Roman" pitchFamily="18" charset="0"/>
            </a:endParaRPr>
          </a:p>
          <a:p>
            <a:pPr marL="533400" indent="-533400" algn="just" eaLnBrk="1" hangingPunct="1">
              <a:lnSpc>
                <a:spcPct val="80000"/>
              </a:lnSpc>
            </a:pPr>
            <a:r>
              <a:rPr lang="en-GB" altLang="it-IT" sz="2000" b="1">
                <a:solidFill>
                  <a:srgbClr val="000066"/>
                </a:solidFill>
                <a:cs typeface="Times New Roman" pitchFamily="18" charset="0"/>
              </a:rPr>
              <a:t>Trademark: </a:t>
            </a:r>
            <a:r>
              <a:rPr lang="en-GB" altLang="it-IT" sz="2000">
                <a:solidFill>
                  <a:srgbClr val="000066"/>
                </a:solidFill>
                <a:cs typeface="Times New Roman" pitchFamily="18" charset="0"/>
              </a:rPr>
              <a:t>distinctive word, phrase, logo, domain name, graphic symbol, slogan used to identify the product </a:t>
            </a:r>
          </a:p>
          <a:p>
            <a:pPr marL="533400" indent="-533400" algn="just" eaLnBrk="1" hangingPunct="1">
              <a:lnSpc>
                <a:spcPct val="80000"/>
              </a:lnSpc>
            </a:pPr>
            <a:endParaRPr lang="en-GB" altLang="it-IT" sz="2000" b="1">
              <a:solidFill>
                <a:srgbClr val="000066"/>
              </a:solidFill>
              <a:cs typeface="Times New Roman" pitchFamily="18" charset="0"/>
            </a:endParaRPr>
          </a:p>
          <a:p>
            <a:pPr marL="533400" indent="-533400" algn="just" eaLnBrk="1" hangingPunct="1">
              <a:lnSpc>
                <a:spcPct val="80000"/>
              </a:lnSpc>
            </a:pPr>
            <a:r>
              <a:rPr lang="en-GB" altLang="it-IT" sz="2000" b="1">
                <a:solidFill>
                  <a:srgbClr val="000066"/>
                </a:solidFill>
                <a:cs typeface="Times New Roman" pitchFamily="18" charset="0"/>
              </a:rPr>
              <a:t>Signature/bottom line/logo: </a:t>
            </a:r>
            <a:r>
              <a:rPr lang="en-GB" altLang="it-IT" sz="2000">
                <a:solidFill>
                  <a:srgbClr val="000066"/>
                </a:solidFill>
                <a:cs typeface="Times New Roman" pitchFamily="18" charset="0"/>
              </a:rPr>
              <a:t>The company's trademarked version of it's name. </a:t>
            </a:r>
          </a:p>
          <a:p>
            <a:pPr marL="533400" indent="-533400" algn="just" eaLnBrk="1" hangingPunct="1">
              <a:lnSpc>
                <a:spcPct val="80000"/>
              </a:lnSpc>
            </a:pPr>
            <a:endParaRPr lang="en-GB" altLang="it-IT" sz="2000" b="1">
              <a:solidFill>
                <a:srgbClr val="000066"/>
              </a:solidFill>
              <a:cs typeface="Times New Roman" pitchFamily="18" charset="0"/>
            </a:endParaRPr>
          </a:p>
          <a:p>
            <a:pPr marL="533400" indent="-533400" algn="just" eaLnBrk="1" hangingPunct="1">
              <a:lnSpc>
                <a:spcPct val="80000"/>
              </a:lnSpc>
            </a:pPr>
            <a:r>
              <a:rPr lang="en-GB" altLang="it-IT" sz="2000" b="1">
                <a:solidFill>
                  <a:srgbClr val="000066"/>
                </a:solidFill>
                <a:cs typeface="Times New Roman" pitchFamily="18" charset="0"/>
              </a:rPr>
              <a:t>Slogan: </a:t>
            </a:r>
            <a:r>
              <a:rPr lang="en-GB" altLang="it-IT" sz="2000">
                <a:solidFill>
                  <a:srgbClr val="000066"/>
                </a:solidFill>
                <a:cs typeface="Times New Roman" pitchFamily="18" charset="0"/>
              </a:rPr>
              <a:t>A memorable phrase </a:t>
            </a:r>
          </a:p>
          <a:p>
            <a:pPr marL="533400" indent="-533400" algn="just" eaLnBrk="1" hangingPunct="1">
              <a:lnSpc>
                <a:spcPct val="80000"/>
              </a:lnSpc>
            </a:pPr>
            <a:endParaRPr lang="en-GB" altLang="it-IT" sz="2000" b="1">
              <a:solidFill>
                <a:srgbClr val="000066"/>
              </a:solidFill>
              <a:cs typeface="Times New Roman" pitchFamily="18" charset="0"/>
            </a:endParaRPr>
          </a:p>
          <a:p>
            <a:pPr marL="533400" indent="-533400" algn="just" eaLnBrk="1" hangingPunct="1">
              <a:lnSpc>
                <a:spcPct val="80000"/>
              </a:lnSpc>
            </a:pPr>
            <a:r>
              <a:rPr lang="en-GB" altLang="it-IT" sz="2000" b="1">
                <a:solidFill>
                  <a:srgbClr val="000066"/>
                </a:solidFill>
                <a:cs typeface="Times New Roman" pitchFamily="18" charset="0"/>
              </a:rPr>
              <a:t>Slogo: </a:t>
            </a:r>
            <a:r>
              <a:rPr lang="en-GB" altLang="it-IT" sz="2000">
                <a:solidFill>
                  <a:srgbClr val="000066"/>
                </a:solidFill>
                <a:cs typeface="Times New Roman" pitchFamily="18" charset="0"/>
              </a:rPr>
              <a:t>phrase used by a company throughout all its advertising</a:t>
            </a:r>
          </a:p>
        </p:txBody>
      </p:sp>
    </p:spTree>
    <p:extLst>
      <p:ext uri="{BB962C8B-B14F-4D97-AF65-F5344CB8AC3E}">
        <p14:creationId xmlns:p14="http://schemas.microsoft.com/office/powerpoint/2010/main" val="146907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1"/>
          <p:cNvSpPr>
            <a:spLocks noChangeShapeType="1"/>
          </p:cNvSpPr>
          <p:nvPr/>
        </p:nvSpPr>
        <p:spPr bwMode="auto">
          <a:xfrm flipV="1">
            <a:off x="3657600" y="4267200"/>
            <a:ext cx="1752600" cy="1371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3" name="Line 23"/>
          <p:cNvSpPr>
            <a:spLocks noChangeShapeType="1"/>
          </p:cNvSpPr>
          <p:nvPr/>
        </p:nvSpPr>
        <p:spPr bwMode="auto">
          <a:xfrm flipV="1">
            <a:off x="3124200" y="4114800"/>
            <a:ext cx="3429000" cy="990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4" name="Text Box 38"/>
          <p:cNvSpPr txBox="1">
            <a:spLocks noChangeArrowheads="1"/>
          </p:cNvSpPr>
          <p:nvPr/>
        </p:nvSpPr>
        <p:spPr bwMode="auto">
          <a:xfrm>
            <a:off x="381000" y="2057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it-IT" altLang="it-IT" sz="2400">
                <a:solidFill>
                  <a:srgbClr val="FF0000"/>
                </a:solidFill>
                <a:latin typeface="Times New Roman" pitchFamily="18" charset="0"/>
              </a:rPr>
              <a:t>visual</a:t>
            </a:r>
          </a:p>
        </p:txBody>
      </p:sp>
      <p:sp>
        <p:nvSpPr>
          <p:cNvPr id="20485" name="AutoShape 41"/>
          <p:cNvSpPr>
            <a:spLocks noChangeArrowheads="1"/>
          </p:cNvSpPr>
          <p:nvPr/>
        </p:nvSpPr>
        <p:spPr bwMode="auto">
          <a:xfrm flipV="1">
            <a:off x="4724400" y="5638800"/>
            <a:ext cx="2057400" cy="304800"/>
          </a:xfrm>
          <a:prstGeom prst="flowChartTerminator">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p>
        </p:txBody>
      </p:sp>
      <p:sp>
        <p:nvSpPr>
          <p:cNvPr id="20486" name="Oval 44"/>
          <p:cNvSpPr>
            <a:spLocks noChangeArrowheads="1"/>
          </p:cNvSpPr>
          <p:nvPr/>
        </p:nvSpPr>
        <p:spPr bwMode="auto">
          <a:xfrm>
            <a:off x="4724400" y="4038600"/>
            <a:ext cx="914400" cy="1371600"/>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p>
        </p:txBody>
      </p:sp>
      <p:sp>
        <p:nvSpPr>
          <p:cNvPr id="20487" name="Text Box 47"/>
          <p:cNvSpPr txBox="1">
            <a:spLocks noChangeArrowheads="1"/>
          </p:cNvSpPr>
          <p:nvPr/>
        </p:nvSpPr>
        <p:spPr bwMode="auto">
          <a:xfrm>
            <a:off x="228600" y="3276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it-IT" altLang="it-IT" sz="2400">
                <a:solidFill>
                  <a:srgbClr val="FF0000"/>
                </a:solidFill>
                <a:latin typeface="Times New Roman" pitchFamily="18" charset="0"/>
              </a:rPr>
              <a:t>headline</a:t>
            </a:r>
          </a:p>
        </p:txBody>
      </p:sp>
      <p:pic>
        <p:nvPicPr>
          <p:cNvPr id="20488" name="Picture 49" descr="18har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470058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Line 50"/>
          <p:cNvSpPr>
            <a:spLocks noChangeShapeType="1"/>
          </p:cNvSpPr>
          <p:nvPr/>
        </p:nvSpPr>
        <p:spPr bwMode="auto">
          <a:xfrm flipH="1" flipV="1">
            <a:off x="1295400" y="2362200"/>
            <a:ext cx="28194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0" name="Line 51"/>
          <p:cNvSpPr>
            <a:spLocks noChangeShapeType="1"/>
          </p:cNvSpPr>
          <p:nvPr/>
        </p:nvSpPr>
        <p:spPr bwMode="auto">
          <a:xfrm flipH="1" flipV="1">
            <a:off x="990600" y="3733800"/>
            <a:ext cx="23622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1" name="Line 53"/>
          <p:cNvSpPr>
            <a:spLocks noChangeShapeType="1"/>
          </p:cNvSpPr>
          <p:nvPr/>
        </p:nvSpPr>
        <p:spPr bwMode="auto">
          <a:xfrm flipV="1">
            <a:off x="5715000" y="3810000"/>
            <a:ext cx="17526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2" name="AutoShape 55"/>
          <p:cNvSpPr>
            <a:spLocks noChangeArrowheads="1"/>
          </p:cNvSpPr>
          <p:nvPr/>
        </p:nvSpPr>
        <p:spPr bwMode="auto">
          <a:xfrm>
            <a:off x="2895600" y="4495800"/>
            <a:ext cx="3124200" cy="533400"/>
          </a:xfrm>
          <a:prstGeom prst="roundRect">
            <a:avLst>
              <a:gd name="adj" fmla="val 16667"/>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p>
        </p:txBody>
      </p:sp>
      <p:sp>
        <p:nvSpPr>
          <p:cNvPr id="20493" name="AutoShape 56"/>
          <p:cNvSpPr>
            <a:spLocks noChangeArrowheads="1"/>
          </p:cNvSpPr>
          <p:nvPr/>
        </p:nvSpPr>
        <p:spPr bwMode="auto">
          <a:xfrm>
            <a:off x="3657600" y="4114800"/>
            <a:ext cx="2057400" cy="228600"/>
          </a:xfrm>
          <a:prstGeom prst="flowChartTerminator">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p>
        </p:txBody>
      </p:sp>
      <p:sp>
        <p:nvSpPr>
          <p:cNvPr id="20494" name="Line 57"/>
          <p:cNvSpPr>
            <a:spLocks noChangeShapeType="1"/>
          </p:cNvSpPr>
          <p:nvPr/>
        </p:nvSpPr>
        <p:spPr bwMode="auto">
          <a:xfrm flipH="1">
            <a:off x="1219200" y="5410200"/>
            <a:ext cx="24384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95" name="Text Box 58"/>
          <p:cNvSpPr txBox="1">
            <a:spLocks noChangeArrowheads="1"/>
          </p:cNvSpPr>
          <p:nvPr/>
        </p:nvSpPr>
        <p:spPr bwMode="auto">
          <a:xfrm>
            <a:off x="7391400" y="3429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it-IT" altLang="it-IT" sz="2400">
                <a:solidFill>
                  <a:srgbClr val="FF0000"/>
                </a:solidFill>
                <a:latin typeface="Times New Roman" pitchFamily="18" charset="0"/>
              </a:rPr>
              <a:t>caption</a:t>
            </a:r>
          </a:p>
        </p:txBody>
      </p:sp>
      <p:sp>
        <p:nvSpPr>
          <p:cNvPr id="20496" name="Text Box 59"/>
          <p:cNvSpPr txBox="1">
            <a:spLocks noChangeArrowheads="1"/>
          </p:cNvSpPr>
          <p:nvPr/>
        </p:nvSpPr>
        <p:spPr bwMode="auto">
          <a:xfrm>
            <a:off x="533400" y="6019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it-IT" altLang="it-IT" sz="2400">
                <a:solidFill>
                  <a:srgbClr val="FF0000"/>
                </a:solidFill>
                <a:latin typeface="Times New Roman" pitchFamily="18" charset="0"/>
              </a:rPr>
              <a:t>copy</a:t>
            </a:r>
          </a:p>
        </p:txBody>
      </p:sp>
    </p:spTree>
    <p:extLst>
      <p:ext uri="{BB962C8B-B14F-4D97-AF65-F5344CB8AC3E}">
        <p14:creationId xmlns:p14="http://schemas.microsoft.com/office/powerpoint/2010/main" val="3896947904"/>
      </p:ext>
    </p:extLst>
  </p:cSld>
  <p:clrMapOvr>
    <a:masterClrMapping/>
  </p:clrMapOvr>
  <p:transition>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18harley"/>
          <p:cNvPicPr>
            <a:picLocks noChangeArrowheads="1"/>
          </p:cNvPicPr>
          <p:nvPr/>
        </p:nvPicPr>
        <p:blipFill>
          <a:blip r:embed="rId2">
            <a:extLst>
              <a:ext uri="{28A0092B-C50C-407E-A947-70E740481C1C}">
                <a14:useLocalDpi xmlns:a14="http://schemas.microsoft.com/office/drawing/2010/main" val="0"/>
              </a:ext>
            </a:extLst>
          </a:blip>
          <a:srcRect l="-1035" t="49579" b="-1680"/>
          <a:stretch>
            <a:fillRect/>
          </a:stretch>
        </p:blipFill>
        <p:spPr bwMode="auto">
          <a:xfrm>
            <a:off x="304800" y="0"/>
            <a:ext cx="7696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Line 4"/>
          <p:cNvSpPr>
            <a:spLocks noChangeShapeType="1"/>
          </p:cNvSpPr>
          <p:nvPr/>
        </p:nvSpPr>
        <p:spPr bwMode="auto">
          <a:xfrm>
            <a:off x="5486400" y="4419600"/>
            <a:ext cx="152400" cy="1600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08" name="Rectangle 5"/>
          <p:cNvSpPr>
            <a:spLocks noChangeArrowheads="1"/>
          </p:cNvSpPr>
          <p:nvPr/>
        </p:nvSpPr>
        <p:spPr bwMode="auto">
          <a:xfrm>
            <a:off x="5257800" y="6096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it-IT" altLang="it-IT" sz="2400">
                <a:solidFill>
                  <a:srgbClr val="FF0000"/>
                </a:solidFill>
                <a:latin typeface="Times New Roman" pitchFamily="18" charset="0"/>
              </a:rPr>
              <a:t>Slogan/slogo</a:t>
            </a:r>
          </a:p>
        </p:txBody>
      </p:sp>
      <p:sp>
        <p:nvSpPr>
          <p:cNvPr id="21509" name="Line 6"/>
          <p:cNvSpPr>
            <a:spLocks noChangeShapeType="1"/>
          </p:cNvSpPr>
          <p:nvPr/>
        </p:nvSpPr>
        <p:spPr bwMode="auto">
          <a:xfrm flipV="1">
            <a:off x="6705600" y="2895600"/>
            <a:ext cx="990600" cy="1143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0" name="Text Box 8"/>
          <p:cNvSpPr txBox="1">
            <a:spLocks noChangeArrowheads="1"/>
          </p:cNvSpPr>
          <p:nvPr/>
        </p:nvSpPr>
        <p:spPr bwMode="auto">
          <a:xfrm>
            <a:off x="7086600" y="2514600"/>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it-IT" altLang="it-IT" sz="2000">
                <a:solidFill>
                  <a:srgbClr val="FF0000"/>
                </a:solidFill>
                <a:latin typeface="Times New Roman" pitchFamily="18" charset="0"/>
              </a:rPr>
              <a:t>Logo/trademark</a:t>
            </a:r>
          </a:p>
        </p:txBody>
      </p:sp>
      <p:sp>
        <p:nvSpPr>
          <p:cNvPr id="21511" name="AutoShape 9"/>
          <p:cNvSpPr>
            <a:spLocks noChangeArrowheads="1"/>
          </p:cNvSpPr>
          <p:nvPr/>
        </p:nvSpPr>
        <p:spPr bwMode="auto">
          <a:xfrm>
            <a:off x="4800600" y="4267200"/>
            <a:ext cx="1295400" cy="152400"/>
          </a:xfrm>
          <a:prstGeom prst="flowChartTerminator">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p>
        </p:txBody>
      </p:sp>
      <p:sp>
        <p:nvSpPr>
          <p:cNvPr id="21512" name="AutoShape 10"/>
          <p:cNvSpPr>
            <a:spLocks noChangeArrowheads="1"/>
          </p:cNvSpPr>
          <p:nvPr/>
        </p:nvSpPr>
        <p:spPr bwMode="auto">
          <a:xfrm>
            <a:off x="3429000" y="4267200"/>
            <a:ext cx="1447800" cy="152400"/>
          </a:xfrm>
          <a:prstGeom prst="flowChartTerminator">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p>
        </p:txBody>
      </p:sp>
      <p:sp>
        <p:nvSpPr>
          <p:cNvPr id="21513" name="Line 11"/>
          <p:cNvSpPr>
            <a:spLocks noChangeShapeType="1"/>
          </p:cNvSpPr>
          <p:nvPr/>
        </p:nvSpPr>
        <p:spPr bwMode="auto">
          <a:xfrm flipH="1">
            <a:off x="3124200" y="4419600"/>
            <a:ext cx="990600" cy="1219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4" name="Text Box 12"/>
          <p:cNvSpPr txBox="1">
            <a:spLocks noChangeArrowheads="1"/>
          </p:cNvSpPr>
          <p:nvPr/>
        </p:nvSpPr>
        <p:spPr bwMode="auto">
          <a:xfrm>
            <a:off x="1752600" y="56388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it-IT" altLang="it-IT">
                <a:solidFill>
                  <a:srgbClr val="FF0000"/>
                </a:solidFill>
                <a:latin typeface="Times New Roman" pitchFamily="18" charset="0"/>
              </a:rPr>
              <a:t>Signature</a:t>
            </a:r>
          </a:p>
        </p:txBody>
      </p:sp>
      <p:sp>
        <p:nvSpPr>
          <p:cNvPr id="21515" name="AutoShape 14"/>
          <p:cNvSpPr>
            <a:spLocks noChangeArrowheads="1"/>
          </p:cNvSpPr>
          <p:nvPr/>
        </p:nvSpPr>
        <p:spPr bwMode="auto">
          <a:xfrm>
            <a:off x="6172200" y="3962400"/>
            <a:ext cx="533400" cy="609600"/>
          </a:xfrm>
          <a:prstGeom prst="flowChartTerminator">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p>
        </p:txBody>
      </p:sp>
      <p:sp>
        <p:nvSpPr>
          <p:cNvPr id="21516" name="Rectangle 1028"/>
          <p:cNvSpPr>
            <a:spLocks noChangeArrowheads="1"/>
          </p:cNvSpPr>
          <p:nvPr/>
        </p:nvSpPr>
        <p:spPr bwMode="auto">
          <a:xfrm>
            <a:off x="250825" y="5445125"/>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it-IT" altLang="it-IT">
                <a:solidFill>
                  <a:srgbClr val="FF0000"/>
                </a:solidFill>
              </a:rPr>
              <a:t>bottom line</a:t>
            </a:r>
          </a:p>
        </p:txBody>
      </p:sp>
      <p:sp>
        <p:nvSpPr>
          <p:cNvPr id="21517" name="Line 1029"/>
          <p:cNvSpPr>
            <a:spLocks noChangeShapeType="1"/>
          </p:cNvSpPr>
          <p:nvPr/>
        </p:nvSpPr>
        <p:spPr bwMode="auto">
          <a:xfrm>
            <a:off x="5580063" y="4149725"/>
            <a:ext cx="431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8" name="Line 1030"/>
          <p:cNvSpPr>
            <a:spLocks noChangeShapeType="1"/>
          </p:cNvSpPr>
          <p:nvPr/>
        </p:nvSpPr>
        <p:spPr bwMode="auto">
          <a:xfrm>
            <a:off x="1403350" y="4437063"/>
            <a:ext cx="93662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9" name="Line 1031"/>
          <p:cNvSpPr>
            <a:spLocks noChangeShapeType="1"/>
          </p:cNvSpPr>
          <p:nvPr/>
        </p:nvSpPr>
        <p:spPr bwMode="auto">
          <a:xfrm flipH="1">
            <a:off x="827088" y="4508500"/>
            <a:ext cx="973137" cy="86518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393392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it-IT">
                <a:solidFill>
                  <a:srgbClr val="FF0000"/>
                </a:solidFill>
              </a:rPr>
              <a:t>Headline</a:t>
            </a:r>
          </a:p>
        </p:txBody>
      </p:sp>
      <p:sp>
        <p:nvSpPr>
          <p:cNvPr id="22531" name="Rectangle 3"/>
          <p:cNvSpPr>
            <a:spLocks noGrp="1" noChangeArrowheads="1"/>
          </p:cNvSpPr>
          <p:nvPr>
            <p:ph type="body" idx="1"/>
          </p:nvPr>
        </p:nvSpPr>
        <p:spPr/>
        <p:txBody>
          <a:bodyPr/>
          <a:lstStyle/>
          <a:p>
            <a:pPr algn="just" eaLnBrk="1" hangingPunct="1">
              <a:lnSpc>
                <a:spcPct val="90000"/>
              </a:lnSpc>
            </a:pPr>
            <a:r>
              <a:rPr lang="en-GB" altLang="it-IT" sz="2800" dirty="0">
                <a:solidFill>
                  <a:srgbClr val="0F0A6B"/>
                </a:solidFill>
                <a:cs typeface="Times New Roman" pitchFamily="18" charset="0"/>
              </a:rPr>
              <a:t>The headline "hooks" the reader into reading more. Therefore, it should </a:t>
            </a:r>
          </a:p>
          <a:p>
            <a:pPr lvl="2" algn="just" eaLnBrk="1" hangingPunct="1">
              <a:lnSpc>
                <a:spcPct val="90000"/>
              </a:lnSpc>
            </a:pPr>
            <a:r>
              <a:rPr lang="en-GB" altLang="it-IT" sz="2000" dirty="0">
                <a:solidFill>
                  <a:srgbClr val="0F0A6B"/>
                </a:solidFill>
                <a:cs typeface="Times New Roman" pitchFamily="18" charset="0"/>
              </a:rPr>
              <a:t>attract attention </a:t>
            </a:r>
          </a:p>
          <a:p>
            <a:pPr lvl="2" algn="just" eaLnBrk="1" hangingPunct="1">
              <a:lnSpc>
                <a:spcPct val="90000"/>
              </a:lnSpc>
            </a:pPr>
            <a:r>
              <a:rPr lang="en-GB" altLang="it-IT" sz="2000" dirty="0">
                <a:solidFill>
                  <a:srgbClr val="0F0A6B"/>
                </a:solidFill>
                <a:cs typeface="Times New Roman" pitchFamily="18" charset="0"/>
              </a:rPr>
              <a:t>characterize the product-specific benefit. </a:t>
            </a:r>
          </a:p>
          <a:p>
            <a:pPr algn="just" eaLnBrk="1" hangingPunct="1">
              <a:lnSpc>
                <a:spcPct val="90000"/>
              </a:lnSpc>
            </a:pPr>
            <a:r>
              <a:rPr lang="en-GB" altLang="it-IT" sz="2800" dirty="0">
                <a:solidFill>
                  <a:srgbClr val="0F0A6B"/>
                </a:solidFill>
                <a:cs typeface="Times New Roman" pitchFamily="18" charset="0"/>
              </a:rPr>
              <a:t>It makes the consumer associate the product with an idea (i.e., a particular function, design or taste). </a:t>
            </a:r>
          </a:p>
          <a:p>
            <a:pPr algn="just" eaLnBrk="1" hangingPunct="1">
              <a:lnSpc>
                <a:spcPct val="90000"/>
              </a:lnSpc>
            </a:pPr>
            <a:r>
              <a:rPr lang="en-GB" altLang="it-IT" sz="2800" dirty="0">
                <a:solidFill>
                  <a:srgbClr val="0F0A6B"/>
                </a:solidFill>
                <a:cs typeface="Times New Roman" pitchFamily="18" charset="0"/>
              </a:rPr>
              <a:t>It has to be eye-catching and designed with:</a:t>
            </a:r>
          </a:p>
          <a:p>
            <a:pPr lvl="2" algn="just" eaLnBrk="1" hangingPunct="1">
              <a:lnSpc>
                <a:spcPct val="90000"/>
              </a:lnSpc>
            </a:pPr>
            <a:r>
              <a:rPr lang="en-GB" altLang="it-IT" sz="2000" dirty="0">
                <a:solidFill>
                  <a:srgbClr val="0F0A6B"/>
                </a:solidFill>
                <a:cs typeface="Times New Roman" pitchFamily="18" charset="0"/>
              </a:rPr>
              <a:t>short sentences </a:t>
            </a:r>
          </a:p>
          <a:p>
            <a:pPr lvl="2" algn="just" eaLnBrk="1" hangingPunct="1">
              <a:lnSpc>
                <a:spcPct val="90000"/>
              </a:lnSpc>
            </a:pPr>
            <a:r>
              <a:rPr lang="en-GB" altLang="it-IT" sz="2000" dirty="0">
                <a:solidFill>
                  <a:srgbClr val="0F0A6B"/>
                </a:solidFill>
                <a:cs typeface="Times New Roman" pitchFamily="18" charset="0"/>
              </a:rPr>
              <a:t>scripts with bold and coloured letters. </a:t>
            </a:r>
          </a:p>
          <a:p>
            <a:pPr lvl="2" algn="just" eaLnBrk="1" hangingPunct="1">
              <a:lnSpc>
                <a:spcPct val="90000"/>
              </a:lnSpc>
            </a:pPr>
            <a:r>
              <a:rPr lang="en-GB" altLang="it-IT" sz="2000" dirty="0">
                <a:solidFill>
                  <a:srgbClr val="0F0A6B"/>
                </a:solidFill>
                <a:cs typeface="Times New Roman" pitchFamily="18" charset="0"/>
              </a:rPr>
              <a:t>puns and/or any other linguistic deviances</a:t>
            </a:r>
          </a:p>
        </p:txBody>
      </p:sp>
    </p:spTree>
    <p:extLst>
      <p:ext uri="{BB962C8B-B14F-4D97-AF65-F5344CB8AC3E}">
        <p14:creationId xmlns:p14="http://schemas.microsoft.com/office/powerpoint/2010/main" val="36301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1000"/>
                                        <p:tgtEl>
                                          <p:spTgt spid="22531">
                                            <p:txEl>
                                              <p:pRg st="2" end="2"/>
                                            </p:txEl>
                                          </p:spTgt>
                                        </p:tgtEl>
                                      </p:cBhvr>
                                    </p:animEffect>
                                    <p:anim calcmode="lin" valueType="num">
                                      <p:cBhvr>
                                        <p:cTn id="1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531">
                                            <p:txEl>
                                              <p:pRg st="3" end="3"/>
                                            </p:txEl>
                                          </p:spTgt>
                                        </p:tgtEl>
                                        <p:attrNameLst>
                                          <p:attrName>style.visibility</p:attrName>
                                        </p:attrNameLst>
                                      </p:cBhvr>
                                      <p:to>
                                        <p:strVal val="visible"/>
                                      </p:to>
                                    </p:set>
                                    <p:animEffect transition="in" filter="fade">
                                      <p:cBhvr>
                                        <p:cTn id="24" dur="1000"/>
                                        <p:tgtEl>
                                          <p:spTgt spid="22531">
                                            <p:txEl>
                                              <p:pRg st="3" end="3"/>
                                            </p:txEl>
                                          </p:spTgt>
                                        </p:tgtEl>
                                      </p:cBhvr>
                                    </p:animEffect>
                                    <p:anim calcmode="lin" valueType="num">
                                      <p:cBhvr>
                                        <p:cTn id="25"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Effect transition="in" filter="fade">
                                      <p:cBhvr>
                                        <p:cTn id="31" dur="1000"/>
                                        <p:tgtEl>
                                          <p:spTgt spid="22531">
                                            <p:txEl>
                                              <p:pRg st="4" end="4"/>
                                            </p:txEl>
                                          </p:spTgt>
                                        </p:tgtEl>
                                      </p:cBhvr>
                                    </p:animEffect>
                                    <p:anim calcmode="lin" valueType="num">
                                      <p:cBhvr>
                                        <p:cTn id="32"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253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531">
                                            <p:txEl>
                                              <p:pRg st="5" end="5"/>
                                            </p:txEl>
                                          </p:spTgt>
                                        </p:tgtEl>
                                        <p:attrNameLst>
                                          <p:attrName>style.visibility</p:attrName>
                                        </p:attrNameLst>
                                      </p:cBhvr>
                                      <p:to>
                                        <p:strVal val="visible"/>
                                      </p:to>
                                    </p:set>
                                    <p:animEffect transition="in" filter="fade">
                                      <p:cBhvr>
                                        <p:cTn id="36" dur="1000"/>
                                        <p:tgtEl>
                                          <p:spTgt spid="22531">
                                            <p:txEl>
                                              <p:pRg st="5" end="5"/>
                                            </p:txEl>
                                          </p:spTgt>
                                        </p:tgtEl>
                                      </p:cBhvr>
                                    </p:animEffect>
                                    <p:anim calcmode="lin" valueType="num">
                                      <p:cBhvr>
                                        <p:cTn id="37"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2531">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2531">
                                            <p:txEl>
                                              <p:pRg st="6" end="6"/>
                                            </p:txEl>
                                          </p:spTgt>
                                        </p:tgtEl>
                                        <p:attrNameLst>
                                          <p:attrName>style.visibility</p:attrName>
                                        </p:attrNameLst>
                                      </p:cBhvr>
                                      <p:to>
                                        <p:strVal val="visible"/>
                                      </p:to>
                                    </p:set>
                                    <p:animEffect transition="in" filter="fade">
                                      <p:cBhvr>
                                        <p:cTn id="41" dur="1000"/>
                                        <p:tgtEl>
                                          <p:spTgt spid="22531">
                                            <p:txEl>
                                              <p:pRg st="6" end="6"/>
                                            </p:txEl>
                                          </p:spTgt>
                                        </p:tgtEl>
                                      </p:cBhvr>
                                    </p:animEffect>
                                    <p:anim calcmode="lin" valueType="num">
                                      <p:cBhvr>
                                        <p:cTn id="42"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2531">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2531">
                                            <p:txEl>
                                              <p:pRg st="7" end="7"/>
                                            </p:txEl>
                                          </p:spTgt>
                                        </p:tgtEl>
                                        <p:attrNameLst>
                                          <p:attrName>style.visibility</p:attrName>
                                        </p:attrNameLst>
                                      </p:cBhvr>
                                      <p:to>
                                        <p:strVal val="visible"/>
                                      </p:to>
                                    </p:set>
                                    <p:animEffect transition="in" filter="fade">
                                      <p:cBhvr>
                                        <p:cTn id="46" dur="1000"/>
                                        <p:tgtEl>
                                          <p:spTgt spid="22531">
                                            <p:txEl>
                                              <p:pRg st="7" end="7"/>
                                            </p:txEl>
                                          </p:spTgt>
                                        </p:tgtEl>
                                      </p:cBhvr>
                                    </p:animEffect>
                                    <p:anim calcmode="lin" valueType="num">
                                      <p:cBhvr>
                                        <p:cTn id="47" dur="10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253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it-IT">
                <a:solidFill>
                  <a:srgbClr val="FF0000"/>
                </a:solidFill>
              </a:rPr>
              <a:t>Subhead(s)</a:t>
            </a:r>
          </a:p>
        </p:txBody>
      </p:sp>
      <p:sp>
        <p:nvSpPr>
          <p:cNvPr id="23555" name="Rectangle 3"/>
          <p:cNvSpPr>
            <a:spLocks noGrp="1" noChangeArrowheads="1"/>
          </p:cNvSpPr>
          <p:nvPr>
            <p:ph type="body" idx="1"/>
          </p:nvPr>
        </p:nvSpPr>
        <p:spPr/>
        <p:txBody>
          <a:bodyPr/>
          <a:lstStyle/>
          <a:p>
            <a:pPr marL="609600" indent="-609600" algn="just" eaLnBrk="1" hangingPunct="1">
              <a:buFontTx/>
              <a:buNone/>
            </a:pPr>
            <a:r>
              <a:rPr lang="en-GB" altLang="it-IT">
                <a:solidFill>
                  <a:srgbClr val="0F0A6B"/>
                </a:solidFill>
                <a:latin typeface="Courier New" pitchFamily="49" charset="0"/>
                <a:cs typeface="Courier New" pitchFamily="49" charset="0"/>
              </a:rPr>
              <a:t>	</a:t>
            </a:r>
            <a:r>
              <a:rPr lang="en-GB" altLang="it-IT" b="1">
                <a:solidFill>
                  <a:srgbClr val="0F0A6B"/>
                </a:solidFill>
                <a:cs typeface="Courier New" pitchFamily="49" charset="0"/>
              </a:rPr>
              <a:t>Subheads:</a:t>
            </a:r>
          </a:p>
          <a:p>
            <a:pPr marL="609600" indent="-609600" algn="just" eaLnBrk="1" hangingPunct="1">
              <a:buFontTx/>
              <a:buNone/>
            </a:pPr>
            <a:endParaRPr lang="en-GB" altLang="it-IT" b="1">
              <a:solidFill>
                <a:srgbClr val="0F0A6B"/>
              </a:solidFill>
              <a:cs typeface="Courier New" pitchFamily="49" charset="0"/>
            </a:endParaRPr>
          </a:p>
          <a:p>
            <a:pPr marL="609600" indent="-609600" algn="just" eaLnBrk="1" hangingPunct="1">
              <a:buFontTx/>
              <a:buAutoNum type="arabicPeriod"/>
            </a:pPr>
            <a:r>
              <a:rPr lang="en-GB" altLang="it-IT">
                <a:solidFill>
                  <a:srgbClr val="0F0A6B"/>
                </a:solidFill>
                <a:cs typeface="Times New Roman" pitchFamily="18" charset="0"/>
              </a:rPr>
              <a:t>break down the ad copy into easily digestible segments.</a:t>
            </a:r>
          </a:p>
          <a:p>
            <a:pPr marL="609600" indent="-609600" algn="just" eaLnBrk="1" hangingPunct="1">
              <a:buFontTx/>
              <a:buAutoNum type="arabicPeriod"/>
            </a:pPr>
            <a:r>
              <a:rPr lang="en-GB" altLang="it-IT">
                <a:solidFill>
                  <a:srgbClr val="0F0A6B"/>
                </a:solidFill>
                <a:cs typeface="Times New Roman" pitchFamily="18" charset="0"/>
              </a:rPr>
              <a:t>capture the attention of those who quickly scan the copy to see if they're interested.</a:t>
            </a:r>
          </a:p>
          <a:p>
            <a:pPr marL="609600" indent="-609600" eaLnBrk="1" hangingPunct="1"/>
            <a:endParaRPr lang="en-GB" altLang="it-IT"/>
          </a:p>
        </p:txBody>
      </p:sp>
    </p:spTree>
    <p:extLst>
      <p:ext uri="{BB962C8B-B14F-4D97-AF65-F5344CB8AC3E}">
        <p14:creationId xmlns:p14="http://schemas.microsoft.com/office/powerpoint/2010/main" val="18867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it-IT">
                <a:solidFill>
                  <a:srgbClr val="FF0000"/>
                </a:solidFill>
              </a:rPr>
              <a:t>Body copy</a:t>
            </a:r>
          </a:p>
        </p:txBody>
      </p:sp>
      <p:sp>
        <p:nvSpPr>
          <p:cNvPr id="24579" name="Rectangle 3"/>
          <p:cNvSpPr>
            <a:spLocks noGrp="1" noChangeArrowheads="1"/>
          </p:cNvSpPr>
          <p:nvPr>
            <p:ph type="body" idx="1"/>
          </p:nvPr>
        </p:nvSpPr>
        <p:spPr>
          <a:xfrm>
            <a:off x="825500" y="1600200"/>
            <a:ext cx="7493000" cy="4522788"/>
          </a:xfrm>
        </p:spPr>
        <p:txBody>
          <a:bodyPr>
            <a:normAutofit lnSpcReduction="10000"/>
          </a:bodyPr>
          <a:lstStyle/>
          <a:p>
            <a:pPr algn="just" eaLnBrk="1" hangingPunct="1">
              <a:lnSpc>
                <a:spcPct val="90000"/>
              </a:lnSpc>
            </a:pPr>
            <a:r>
              <a:rPr lang="en-GB" altLang="it-IT" sz="2800">
                <a:solidFill>
                  <a:srgbClr val="0F0A6B"/>
                </a:solidFill>
                <a:cs typeface="Times New Roman" pitchFamily="18" charset="0"/>
              </a:rPr>
              <a:t>It has the task of raising confidence in the advertised product which is here introduced. </a:t>
            </a:r>
          </a:p>
          <a:p>
            <a:pPr algn="just" eaLnBrk="1" hangingPunct="1">
              <a:lnSpc>
                <a:spcPct val="90000"/>
              </a:lnSpc>
            </a:pPr>
            <a:r>
              <a:rPr lang="en-GB" altLang="it-IT" sz="2800">
                <a:solidFill>
                  <a:srgbClr val="0F0A6B"/>
                </a:solidFill>
                <a:cs typeface="Times New Roman" pitchFamily="18" charset="0"/>
              </a:rPr>
              <a:t>Therefore, its language has to be precise, factual and explanatory as it:</a:t>
            </a:r>
          </a:p>
          <a:p>
            <a:pPr lvl="2" algn="just" eaLnBrk="1" hangingPunct="1">
              <a:lnSpc>
                <a:spcPct val="90000"/>
              </a:lnSpc>
            </a:pPr>
            <a:r>
              <a:rPr lang="en-GB" altLang="it-IT" sz="2000">
                <a:solidFill>
                  <a:srgbClr val="0F0A6B"/>
                </a:solidFill>
                <a:cs typeface="Times New Roman" pitchFamily="18" charset="0"/>
              </a:rPr>
              <a:t>shows or demonstrates the benefits of the product</a:t>
            </a:r>
          </a:p>
          <a:p>
            <a:pPr lvl="2" algn="just" eaLnBrk="1" hangingPunct="1">
              <a:lnSpc>
                <a:spcPct val="90000"/>
              </a:lnSpc>
            </a:pPr>
            <a:r>
              <a:rPr lang="en-GB" altLang="it-IT" sz="2000">
                <a:solidFill>
                  <a:srgbClr val="0F0A6B"/>
                </a:solidFill>
                <a:cs typeface="Times New Roman" pitchFamily="18" charset="0"/>
              </a:rPr>
              <a:t>makes claims and proves those claims with facts and figures</a:t>
            </a:r>
          </a:p>
          <a:p>
            <a:pPr lvl="2" algn="just" eaLnBrk="1" hangingPunct="1">
              <a:lnSpc>
                <a:spcPct val="90000"/>
              </a:lnSpc>
            </a:pPr>
            <a:r>
              <a:rPr lang="en-GB" altLang="it-IT" sz="2000">
                <a:solidFill>
                  <a:srgbClr val="0F0A6B"/>
                </a:solidFill>
                <a:cs typeface="Times New Roman" pitchFamily="18" charset="0"/>
              </a:rPr>
              <a:t>uses testimonials and success stories </a:t>
            </a:r>
          </a:p>
          <a:p>
            <a:pPr lvl="2" algn="just" eaLnBrk="1" hangingPunct="1">
              <a:lnSpc>
                <a:spcPct val="90000"/>
              </a:lnSpc>
            </a:pPr>
            <a:r>
              <a:rPr lang="en-GB" altLang="it-IT" sz="2000">
                <a:solidFill>
                  <a:srgbClr val="0F0A6B"/>
                </a:solidFill>
                <a:cs typeface="Times New Roman" pitchFamily="18" charset="0"/>
              </a:rPr>
              <a:t>reports recently researches about the product </a:t>
            </a:r>
          </a:p>
          <a:p>
            <a:pPr lvl="2" algn="just" eaLnBrk="1" hangingPunct="1">
              <a:lnSpc>
                <a:spcPct val="90000"/>
              </a:lnSpc>
            </a:pPr>
            <a:r>
              <a:rPr lang="en-GB" altLang="it-IT" sz="2000">
                <a:solidFill>
                  <a:srgbClr val="0F0A6B"/>
                </a:solidFill>
                <a:cs typeface="Times New Roman" pitchFamily="18" charset="0"/>
              </a:rPr>
              <a:t>compares its product</a:t>
            </a:r>
          </a:p>
          <a:p>
            <a:pPr lvl="2" algn="just" eaLnBrk="1" hangingPunct="1">
              <a:lnSpc>
                <a:spcPct val="90000"/>
              </a:lnSpc>
            </a:pPr>
            <a:r>
              <a:rPr lang="en-GB" altLang="it-IT" sz="2000">
                <a:solidFill>
                  <a:srgbClr val="0F0A6B"/>
                </a:solidFill>
                <a:cs typeface="Times New Roman" pitchFamily="18" charset="0"/>
              </a:rPr>
              <a:t>presents what makes that particular product or service unique (USP) </a:t>
            </a:r>
          </a:p>
          <a:p>
            <a:pPr lvl="2" algn="just" eaLnBrk="1" hangingPunct="1">
              <a:lnSpc>
                <a:spcPct val="90000"/>
              </a:lnSpc>
            </a:pPr>
            <a:r>
              <a:rPr lang="en-GB" altLang="it-IT" sz="2000">
                <a:solidFill>
                  <a:srgbClr val="0F0A6B"/>
                </a:solidFill>
                <a:cs typeface="Times New Roman" pitchFamily="18" charset="0"/>
              </a:rPr>
              <a:t>states the offer in no unspecific terms </a:t>
            </a:r>
          </a:p>
        </p:txBody>
      </p:sp>
    </p:spTree>
    <p:extLst>
      <p:ext uri="{BB962C8B-B14F-4D97-AF65-F5344CB8AC3E}">
        <p14:creationId xmlns:p14="http://schemas.microsoft.com/office/powerpoint/2010/main" val="68375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it-IT">
                <a:solidFill>
                  <a:srgbClr val="FF0000"/>
                </a:solidFill>
              </a:rPr>
              <a:t>Visual</a:t>
            </a:r>
          </a:p>
        </p:txBody>
      </p:sp>
      <p:sp>
        <p:nvSpPr>
          <p:cNvPr id="25603" name="Rectangle 3"/>
          <p:cNvSpPr>
            <a:spLocks noGrp="1" noChangeArrowheads="1"/>
          </p:cNvSpPr>
          <p:nvPr>
            <p:ph type="body" idx="1"/>
          </p:nvPr>
        </p:nvSpPr>
        <p:spPr>
          <a:xfrm>
            <a:off x="739775" y="1911350"/>
            <a:ext cx="7493000" cy="4211638"/>
          </a:xfrm>
        </p:spPr>
        <p:txBody>
          <a:bodyPr/>
          <a:lstStyle/>
          <a:p>
            <a:pPr marL="609600" indent="-609600" algn="just" eaLnBrk="1" hangingPunct="1">
              <a:lnSpc>
                <a:spcPct val="90000"/>
              </a:lnSpc>
            </a:pPr>
            <a:r>
              <a:rPr lang="en-GB" altLang="it-IT">
                <a:solidFill>
                  <a:srgbClr val="000066"/>
                </a:solidFill>
              </a:rPr>
              <a:t>Visual can be divided:</a:t>
            </a:r>
          </a:p>
          <a:p>
            <a:pPr marL="609600" indent="-609600" algn="just" eaLnBrk="1" hangingPunct="1">
              <a:lnSpc>
                <a:spcPct val="90000"/>
              </a:lnSpc>
            </a:pPr>
            <a:endParaRPr lang="en-GB" altLang="it-IT">
              <a:solidFill>
                <a:srgbClr val="000066"/>
              </a:solidFill>
            </a:endParaRPr>
          </a:p>
          <a:p>
            <a:pPr marL="1371600" lvl="2" indent="-457200" algn="just" eaLnBrk="1" hangingPunct="1">
              <a:lnSpc>
                <a:spcPct val="90000"/>
              </a:lnSpc>
            </a:pPr>
            <a:r>
              <a:rPr lang="en-GB" altLang="it-IT">
                <a:solidFill>
                  <a:srgbClr val="FF0000"/>
                </a:solidFill>
              </a:rPr>
              <a:t>the key visual</a:t>
            </a:r>
            <a:r>
              <a:rPr lang="en-GB" altLang="it-IT">
                <a:solidFill>
                  <a:srgbClr val="000066"/>
                </a:solidFill>
              </a:rPr>
              <a:t>: </a:t>
            </a:r>
            <a:r>
              <a:rPr lang="en-GB" altLang="it-IT">
                <a:solidFill>
                  <a:srgbClr val="000066"/>
                </a:solidFill>
                <a:cs typeface="Times New Roman" pitchFamily="18" charset="0"/>
              </a:rPr>
              <a:t>product</a:t>
            </a:r>
          </a:p>
          <a:p>
            <a:pPr marL="1371600" lvl="2" indent="-457200" algn="just" eaLnBrk="1" hangingPunct="1">
              <a:lnSpc>
                <a:spcPct val="90000"/>
              </a:lnSpc>
              <a:buFontTx/>
              <a:buNone/>
            </a:pPr>
            <a:r>
              <a:rPr lang="en-GB" altLang="it-IT">
                <a:cs typeface="Times New Roman" pitchFamily="18" charset="0"/>
              </a:rPr>
              <a:t> </a:t>
            </a:r>
            <a:endParaRPr lang="en-GB" altLang="it-IT"/>
          </a:p>
          <a:p>
            <a:pPr marL="1371600" lvl="2" indent="-457200" algn="just" eaLnBrk="1" hangingPunct="1">
              <a:lnSpc>
                <a:spcPct val="90000"/>
              </a:lnSpc>
            </a:pPr>
            <a:r>
              <a:rPr lang="en-GB" altLang="it-IT">
                <a:solidFill>
                  <a:srgbClr val="FF0000"/>
                </a:solidFill>
              </a:rPr>
              <a:t>the catch visual</a:t>
            </a:r>
            <a:r>
              <a:rPr lang="en-GB" altLang="it-IT">
                <a:solidFill>
                  <a:srgbClr val="000066"/>
                </a:solidFill>
              </a:rPr>
              <a:t>: </a:t>
            </a:r>
            <a:r>
              <a:rPr lang="en-GB" altLang="it-IT">
                <a:solidFill>
                  <a:srgbClr val="000066"/>
                </a:solidFill>
                <a:cs typeface="Times New Roman" pitchFamily="18" charset="0"/>
              </a:rPr>
              <a:t>key visuals’ typical surrounding</a:t>
            </a:r>
          </a:p>
          <a:p>
            <a:pPr marL="1371600" lvl="2" indent="-457200" algn="just" eaLnBrk="1" hangingPunct="1">
              <a:lnSpc>
                <a:spcPct val="90000"/>
              </a:lnSpc>
              <a:buFontTx/>
              <a:buNone/>
            </a:pPr>
            <a:endParaRPr lang="en-GB" altLang="it-IT">
              <a:solidFill>
                <a:srgbClr val="000066"/>
              </a:solidFill>
              <a:cs typeface="Times New Roman" pitchFamily="18" charset="0"/>
            </a:endParaRPr>
          </a:p>
          <a:p>
            <a:pPr marL="1371600" lvl="2" indent="-457200" algn="just" eaLnBrk="1" hangingPunct="1">
              <a:lnSpc>
                <a:spcPct val="90000"/>
              </a:lnSpc>
            </a:pPr>
            <a:r>
              <a:rPr lang="en-GB" altLang="it-IT">
                <a:solidFill>
                  <a:srgbClr val="FF0000"/>
                </a:solidFill>
                <a:cs typeface="Times New Roman" pitchFamily="18" charset="0"/>
              </a:rPr>
              <a:t>the focus visual</a:t>
            </a:r>
            <a:r>
              <a:rPr lang="en-GB" altLang="it-IT">
                <a:solidFill>
                  <a:srgbClr val="000066"/>
                </a:solidFill>
                <a:cs typeface="Times New Roman" pitchFamily="18" charset="0"/>
              </a:rPr>
              <a:t>: small pictures around the key visual focussing on special details and /or distinctive features </a:t>
            </a:r>
          </a:p>
        </p:txBody>
      </p:sp>
    </p:spTree>
    <p:extLst>
      <p:ext uri="{BB962C8B-B14F-4D97-AF65-F5344CB8AC3E}">
        <p14:creationId xmlns:p14="http://schemas.microsoft.com/office/powerpoint/2010/main" val="426308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11188" y="1125538"/>
            <a:ext cx="7847012" cy="2300287"/>
          </a:xfrm>
        </p:spPr>
        <p:txBody>
          <a:bodyPr/>
          <a:lstStyle/>
          <a:p>
            <a:pPr eaLnBrk="1" hangingPunct="1"/>
            <a:r>
              <a:rPr lang="en-GB" altLang="it-IT" dirty="0">
                <a:solidFill>
                  <a:srgbClr val="000066"/>
                </a:solidFill>
              </a:rPr>
              <a:t>Why choosing a course on the language of advertising?	</a:t>
            </a:r>
          </a:p>
        </p:txBody>
      </p:sp>
    </p:spTree>
    <p:extLst>
      <p:ext uri="{BB962C8B-B14F-4D97-AF65-F5344CB8AC3E}">
        <p14:creationId xmlns:p14="http://schemas.microsoft.com/office/powerpoint/2010/main" val="355116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p:txBody>
          <a:bodyPr/>
          <a:lstStyle/>
          <a:p>
            <a:pPr eaLnBrk="1" hangingPunct="1"/>
            <a:r>
              <a:rPr lang="en-GB" altLang="it-IT">
                <a:solidFill>
                  <a:srgbClr val="FF0000"/>
                </a:solidFill>
              </a:rPr>
              <a:t>Visual(s)</a:t>
            </a:r>
          </a:p>
        </p:txBody>
      </p:sp>
      <p:sp>
        <p:nvSpPr>
          <p:cNvPr id="26627" name="Rectangle 3"/>
          <p:cNvSpPr>
            <a:spLocks noGrp="1" noChangeArrowheads="1"/>
          </p:cNvSpPr>
          <p:nvPr>
            <p:ph sz="quarter" idx="1"/>
          </p:nvPr>
        </p:nvSpPr>
        <p:spPr>
          <a:xfrm>
            <a:off x="457200" y="1600200"/>
            <a:ext cx="4037013" cy="2178050"/>
          </a:xfrm>
        </p:spPr>
        <p:txBody>
          <a:bodyPr/>
          <a:lstStyle/>
          <a:p>
            <a:pPr eaLnBrk="1" hangingPunct="1"/>
            <a:r>
              <a:rPr lang="it-IT" altLang="it-IT" sz="2400">
                <a:hlinkClick r:id="rId2"/>
              </a:rPr>
              <a:t> </a:t>
            </a:r>
            <a:endParaRPr lang="it-IT" altLang="it-IT" sz="2400"/>
          </a:p>
        </p:txBody>
      </p:sp>
      <p:sp>
        <p:nvSpPr>
          <p:cNvPr id="26628" name="Rectangle 5"/>
          <p:cNvSpPr>
            <a:spLocks noGrp="1" noChangeArrowheads="1"/>
          </p:cNvSpPr>
          <p:nvPr>
            <p:ph sz="quarter" idx="3"/>
          </p:nvPr>
        </p:nvSpPr>
        <p:spPr>
          <a:xfrm>
            <a:off x="457200" y="3948113"/>
            <a:ext cx="4037013" cy="2178050"/>
          </a:xfrm>
        </p:spPr>
        <p:txBody>
          <a:bodyPr/>
          <a:lstStyle/>
          <a:p>
            <a:pPr eaLnBrk="1" hangingPunct="1"/>
            <a:r>
              <a:rPr lang="it-IT" altLang="it-IT" sz="2400">
                <a:hlinkClick r:id="rId3"/>
              </a:rPr>
              <a:t> </a:t>
            </a:r>
            <a:endParaRPr lang="it-IT" altLang="it-IT" sz="2400"/>
          </a:p>
        </p:txBody>
      </p:sp>
      <p:pic>
        <p:nvPicPr>
          <p:cNvPr id="26629" name="Picture 11" descr="62harvest3_jpg">
            <a:hlinkClick r:id="rId3"/>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974725" y="1757363"/>
            <a:ext cx="2262188" cy="31162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Text Box 12"/>
          <p:cNvSpPr txBox="1">
            <a:spLocks noChangeArrowheads="1"/>
          </p:cNvSpPr>
          <p:nvPr/>
        </p:nvSpPr>
        <p:spPr bwMode="auto">
          <a:xfrm>
            <a:off x="1143000" y="5029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it-IT" altLang="it-IT" sz="2400">
                <a:solidFill>
                  <a:srgbClr val="FF0000"/>
                </a:solidFill>
                <a:latin typeface="Times New Roman" pitchFamily="18" charset="0"/>
              </a:rPr>
              <a:t>Key visual</a:t>
            </a:r>
          </a:p>
        </p:txBody>
      </p:sp>
      <p:sp>
        <p:nvSpPr>
          <p:cNvPr id="26631" name="Rectangle 14"/>
          <p:cNvSpPr>
            <a:spLocks noGrp="1" noChangeArrowheads="1"/>
          </p:cNvSpPr>
          <p:nvPr>
            <p:ph sz="quarter" idx="4"/>
          </p:nvPr>
        </p:nvSpPr>
        <p:spPr>
          <a:xfrm>
            <a:off x="6113463" y="1835150"/>
            <a:ext cx="2205037" cy="3195638"/>
          </a:xfrm>
        </p:spPr>
        <p:txBody>
          <a:bodyPr/>
          <a:lstStyle/>
          <a:p>
            <a:pPr eaLnBrk="1" hangingPunct="1"/>
            <a:r>
              <a:rPr lang="it-IT" altLang="it-IT" sz="2400">
                <a:hlinkClick r:id="rId5"/>
              </a:rPr>
              <a:t> </a:t>
            </a:r>
            <a:endParaRPr lang="it-IT" altLang="it-IT" sz="2400"/>
          </a:p>
        </p:txBody>
      </p:sp>
      <p:pic>
        <p:nvPicPr>
          <p:cNvPr id="26632" name="Picture 16" descr="60powerbar7_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1828800"/>
            <a:ext cx="22955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8" descr="63carbsolutions1_jpg">
            <a:hlinkClick r:id="rId2"/>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828800"/>
            <a:ext cx="2165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Rectangle 19"/>
          <p:cNvSpPr>
            <a:spLocks noChangeArrowheads="1"/>
          </p:cNvSpPr>
          <p:nvPr/>
        </p:nvSpPr>
        <p:spPr bwMode="auto">
          <a:xfrm>
            <a:off x="3657600" y="5105400"/>
            <a:ext cx="169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it-IT" altLang="it-IT" sz="2400">
                <a:solidFill>
                  <a:srgbClr val="FF0000"/>
                </a:solidFill>
                <a:latin typeface="Times New Roman" pitchFamily="18" charset="0"/>
              </a:rPr>
              <a:t>Catch visual</a:t>
            </a:r>
          </a:p>
        </p:txBody>
      </p:sp>
      <p:sp>
        <p:nvSpPr>
          <p:cNvPr id="26635" name="Rectangle 20"/>
          <p:cNvSpPr>
            <a:spLocks noChangeArrowheads="1"/>
          </p:cNvSpPr>
          <p:nvPr/>
        </p:nvSpPr>
        <p:spPr bwMode="auto">
          <a:xfrm>
            <a:off x="6172200" y="5029200"/>
            <a:ext cx="1716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it-IT" altLang="it-IT" sz="2400">
                <a:solidFill>
                  <a:srgbClr val="FF0000"/>
                </a:solidFill>
                <a:latin typeface="Times New Roman" pitchFamily="18" charset="0"/>
              </a:rPr>
              <a:t>Focus visual</a:t>
            </a:r>
          </a:p>
        </p:txBody>
      </p:sp>
    </p:spTree>
    <p:extLst>
      <p:ext uri="{BB962C8B-B14F-4D97-AF65-F5344CB8AC3E}">
        <p14:creationId xmlns:p14="http://schemas.microsoft.com/office/powerpoint/2010/main" val="197692553"/>
      </p:ext>
    </p:extLst>
  </p:cSld>
  <p:clrMapOvr>
    <a:masterClrMapping/>
  </p:clrMapOvr>
  <p:transition>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it-IT">
                <a:solidFill>
                  <a:srgbClr val="FF0000"/>
                </a:solidFill>
                <a:cs typeface="Times New Roman" pitchFamily="18" charset="0"/>
              </a:rPr>
              <a:t>What’s in a visual</a:t>
            </a:r>
          </a:p>
        </p:txBody>
      </p:sp>
      <p:sp>
        <p:nvSpPr>
          <p:cNvPr id="27651" name="Rectangle 3"/>
          <p:cNvSpPr>
            <a:spLocks noGrp="1" noChangeArrowheads="1"/>
          </p:cNvSpPr>
          <p:nvPr>
            <p:ph type="body" idx="1"/>
          </p:nvPr>
        </p:nvSpPr>
        <p:spPr/>
        <p:txBody>
          <a:bodyPr/>
          <a:lstStyle/>
          <a:p>
            <a:pPr eaLnBrk="1" hangingPunct="1">
              <a:lnSpc>
                <a:spcPct val="90000"/>
              </a:lnSpc>
            </a:pPr>
            <a:endParaRPr lang="en-GB" altLang="it-IT">
              <a:cs typeface="Times New Roman" pitchFamily="18" charset="0"/>
            </a:endParaRPr>
          </a:p>
          <a:p>
            <a:pPr algn="ctr" eaLnBrk="1" hangingPunct="1">
              <a:lnSpc>
                <a:spcPct val="90000"/>
              </a:lnSpc>
              <a:buFontTx/>
              <a:buNone/>
            </a:pPr>
            <a:r>
              <a:rPr lang="en-GB" altLang="it-IT">
                <a:solidFill>
                  <a:srgbClr val="000066"/>
                </a:solidFill>
                <a:cs typeface="Times New Roman" pitchFamily="18" charset="0"/>
              </a:rPr>
              <a:t>In visuals, we have the presentation of: </a:t>
            </a:r>
          </a:p>
          <a:p>
            <a:pPr algn="ctr" eaLnBrk="1" hangingPunct="1">
              <a:lnSpc>
                <a:spcPct val="90000"/>
              </a:lnSpc>
              <a:buFontTx/>
              <a:buNone/>
            </a:pPr>
            <a:endParaRPr lang="en-GB" altLang="it-IT">
              <a:solidFill>
                <a:srgbClr val="000066"/>
              </a:solidFill>
              <a:cs typeface="Times New Roman" pitchFamily="18" charset="0"/>
            </a:endParaRPr>
          </a:p>
          <a:p>
            <a:pPr algn="ctr" eaLnBrk="1" hangingPunct="1">
              <a:lnSpc>
                <a:spcPct val="90000"/>
              </a:lnSpc>
            </a:pPr>
            <a:r>
              <a:rPr lang="en-GB" altLang="it-IT">
                <a:solidFill>
                  <a:srgbClr val="000066"/>
                </a:solidFill>
                <a:cs typeface="Times New Roman" pitchFamily="18" charset="0"/>
              </a:rPr>
              <a:t>products/objects </a:t>
            </a:r>
          </a:p>
          <a:p>
            <a:pPr algn="ctr" eaLnBrk="1" hangingPunct="1">
              <a:lnSpc>
                <a:spcPct val="90000"/>
              </a:lnSpc>
            </a:pPr>
            <a:r>
              <a:rPr lang="en-GB" altLang="it-IT">
                <a:solidFill>
                  <a:srgbClr val="000066"/>
                </a:solidFill>
                <a:cs typeface="Times New Roman" pitchFamily="18" charset="0"/>
              </a:rPr>
              <a:t>characters/people </a:t>
            </a:r>
          </a:p>
          <a:p>
            <a:pPr algn="ctr" eaLnBrk="1" hangingPunct="1">
              <a:lnSpc>
                <a:spcPct val="90000"/>
              </a:lnSpc>
              <a:buFontTx/>
              <a:buNone/>
            </a:pPr>
            <a:endParaRPr lang="en-GB" altLang="it-IT">
              <a:solidFill>
                <a:srgbClr val="000066"/>
              </a:solidFill>
              <a:cs typeface="Times New Roman" pitchFamily="18" charset="0"/>
            </a:endParaRPr>
          </a:p>
          <a:p>
            <a:pPr algn="just" eaLnBrk="1" hangingPunct="1">
              <a:lnSpc>
                <a:spcPct val="90000"/>
              </a:lnSpc>
              <a:buFontTx/>
              <a:buNone/>
            </a:pPr>
            <a:r>
              <a:rPr lang="en-GB" altLang="it-IT">
                <a:solidFill>
                  <a:srgbClr val="000066"/>
                </a:solidFill>
                <a:cs typeface="Times New Roman" pitchFamily="18" charset="0"/>
              </a:rPr>
              <a:t>	These are further emphasised by shots and colours. </a:t>
            </a:r>
          </a:p>
        </p:txBody>
      </p:sp>
    </p:spTree>
    <p:extLst>
      <p:ext uri="{BB962C8B-B14F-4D97-AF65-F5344CB8AC3E}">
        <p14:creationId xmlns:p14="http://schemas.microsoft.com/office/powerpoint/2010/main" val="2858625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it-IT">
                <a:solidFill>
                  <a:srgbClr val="FF0000"/>
                </a:solidFill>
              </a:rPr>
              <a:t>Visual of objects / products (a)</a:t>
            </a:r>
          </a:p>
        </p:txBody>
      </p:sp>
      <p:sp>
        <p:nvSpPr>
          <p:cNvPr id="28675" name="Rectangle 3"/>
          <p:cNvSpPr>
            <a:spLocks noGrp="1" noChangeArrowheads="1"/>
          </p:cNvSpPr>
          <p:nvPr>
            <p:ph type="body" idx="1"/>
          </p:nvPr>
        </p:nvSpPr>
        <p:spPr>
          <a:xfrm>
            <a:off x="457200" y="1600200"/>
            <a:ext cx="8362950" cy="5257800"/>
          </a:xfrm>
        </p:spPr>
        <p:txBody>
          <a:bodyPr/>
          <a:lstStyle/>
          <a:p>
            <a:pPr marL="609600" indent="-609600" algn="just" eaLnBrk="1" hangingPunct="1">
              <a:buFontTx/>
              <a:buAutoNum type="arabicPeriod"/>
            </a:pPr>
            <a:r>
              <a:rPr lang="en-GB" altLang="it-IT" sz="2800" b="1">
                <a:solidFill>
                  <a:srgbClr val="000066"/>
                </a:solidFill>
              </a:rPr>
              <a:t>The "here I come" type</a:t>
            </a:r>
          </a:p>
          <a:p>
            <a:pPr marL="990600" lvl="1" indent="-533400" algn="just" eaLnBrk="1" hangingPunct="1">
              <a:buFontTx/>
              <a:buNone/>
            </a:pPr>
            <a:r>
              <a:rPr lang="en-GB" altLang="it-IT" sz="2400">
                <a:solidFill>
                  <a:srgbClr val="000066"/>
                </a:solidFill>
              </a:rPr>
              <a:t>	The advertised product is coming on the market. The emphasis is not so much on the product but on the fact that it is a new one. </a:t>
            </a:r>
          </a:p>
          <a:p>
            <a:pPr marL="609600" indent="-609600" algn="just" eaLnBrk="1" hangingPunct="1">
              <a:buFontTx/>
              <a:buAutoNum type="arabicPeriod"/>
            </a:pPr>
            <a:r>
              <a:rPr lang="en-GB" altLang="it-IT" sz="2800" b="1">
                <a:solidFill>
                  <a:srgbClr val="000066"/>
                </a:solidFill>
              </a:rPr>
              <a:t>The "here I am" type</a:t>
            </a:r>
          </a:p>
          <a:p>
            <a:pPr marL="990600" lvl="1" indent="-533400" algn="just" eaLnBrk="1" hangingPunct="1">
              <a:buFontTx/>
              <a:buNone/>
            </a:pPr>
            <a:r>
              <a:rPr lang="en-GB" altLang="it-IT" sz="2400">
                <a:solidFill>
                  <a:srgbClr val="000066"/>
                </a:solidFill>
              </a:rPr>
              <a:t>	The product is world famous, it is generally presented in a very sober way and needs very little padding.</a:t>
            </a:r>
          </a:p>
          <a:p>
            <a:pPr marL="609600" indent="-609600" algn="just" eaLnBrk="1" hangingPunct="1">
              <a:buFontTx/>
              <a:buAutoNum type="arabicPeriod"/>
            </a:pPr>
            <a:r>
              <a:rPr lang="en-GB" altLang="it-IT" sz="2800" b="1">
                <a:solidFill>
                  <a:srgbClr val="000066"/>
                </a:solidFill>
                <a:cs typeface="Times New Roman" pitchFamily="18" charset="0"/>
              </a:rPr>
              <a:t>The attribute type</a:t>
            </a:r>
          </a:p>
          <a:p>
            <a:pPr marL="990600" lvl="1" indent="-533400" algn="just" eaLnBrk="1" hangingPunct="1">
              <a:buFontTx/>
              <a:buNone/>
            </a:pPr>
            <a:r>
              <a:rPr lang="en-GB" altLang="it-IT" sz="2400">
                <a:solidFill>
                  <a:srgbClr val="000066"/>
                </a:solidFill>
                <a:cs typeface="Times New Roman" pitchFamily="18" charset="0"/>
              </a:rPr>
              <a:t>	Here, the emphasis is put on the quality of the product: efficiency, beauty, luxury.</a:t>
            </a:r>
            <a:r>
              <a:rPr lang="en-GB" altLang="it-IT" sz="2400">
                <a:solidFill>
                  <a:srgbClr val="000066"/>
                </a:solidFill>
              </a:rPr>
              <a:t> </a:t>
            </a:r>
          </a:p>
        </p:txBody>
      </p:sp>
    </p:spTree>
    <p:extLst>
      <p:ext uri="{BB962C8B-B14F-4D97-AF65-F5344CB8AC3E}">
        <p14:creationId xmlns:p14="http://schemas.microsoft.com/office/powerpoint/2010/main" val="2995120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sz="quarter"/>
          </p:nvPr>
        </p:nvSpPr>
        <p:spPr/>
        <p:txBody>
          <a:bodyPr/>
          <a:lstStyle/>
          <a:p>
            <a:pPr eaLnBrk="1" hangingPunct="1"/>
            <a:r>
              <a:rPr lang="en-GB" altLang="it-IT">
                <a:solidFill>
                  <a:srgbClr val="FF0000"/>
                </a:solidFill>
              </a:rPr>
              <a:t>Visual of products (b)</a:t>
            </a:r>
          </a:p>
        </p:txBody>
      </p:sp>
      <p:sp>
        <p:nvSpPr>
          <p:cNvPr id="29699" name="Rectangle 3"/>
          <p:cNvSpPr>
            <a:spLocks noGrp="1" noChangeArrowheads="1"/>
          </p:cNvSpPr>
          <p:nvPr>
            <p:ph sz="quarter" idx="1"/>
          </p:nvPr>
        </p:nvSpPr>
        <p:spPr>
          <a:xfrm>
            <a:off x="457200" y="1600200"/>
            <a:ext cx="2743200" cy="3270250"/>
          </a:xfrm>
        </p:spPr>
        <p:txBody>
          <a:bodyPr/>
          <a:lstStyle/>
          <a:p>
            <a:pPr eaLnBrk="1" hangingPunct="1"/>
            <a:r>
              <a:rPr lang="it-IT" altLang="it-IT" sz="2400"/>
              <a:t> </a:t>
            </a:r>
          </a:p>
        </p:txBody>
      </p:sp>
      <p:sp>
        <p:nvSpPr>
          <p:cNvPr id="29700" name="Rectangle 4"/>
          <p:cNvSpPr>
            <a:spLocks noGrp="1" noChangeArrowheads="1"/>
          </p:cNvSpPr>
          <p:nvPr>
            <p:ph sz="quarter" idx="2"/>
          </p:nvPr>
        </p:nvSpPr>
        <p:spPr>
          <a:xfrm>
            <a:off x="3200400" y="1600200"/>
            <a:ext cx="2420938" cy="3101975"/>
          </a:xfrm>
        </p:spPr>
        <p:txBody>
          <a:bodyPr/>
          <a:lstStyle/>
          <a:p>
            <a:pPr eaLnBrk="1" hangingPunct="1"/>
            <a:r>
              <a:rPr lang="it-IT" altLang="it-IT" sz="2400">
                <a:hlinkClick r:id="rId2"/>
              </a:rPr>
              <a:t> </a:t>
            </a:r>
            <a:endParaRPr lang="it-IT" altLang="it-IT" sz="2400"/>
          </a:p>
        </p:txBody>
      </p:sp>
      <p:sp>
        <p:nvSpPr>
          <p:cNvPr id="29701" name="Rectangle 6"/>
          <p:cNvSpPr>
            <a:spLocks noGrp="1" noChangeArrowheads="1"/>
          </p:cNvSpPr>
          <p:nvPr>
            <p:ph sz="quarter" idx="4"/>
          </p:nvPr>
        </p:nvSpPr>
        <p:spPr>
          <a:xfrm>
            <a:off x="5821363" y="1911350"/>
            <a:ext cx="2568575" cy="2962275"/>
          </a:xfrm>
        </p:spPr>
        <p:txBody>
          <a:bodyPr/>
          <a:lstStyle/>
          <a:p>
            <a:pPr eaLnBrk="1" hangingPunct="1"/>
            <a:r>
              <a:rPr lang="it-IT" altLang="it-IT" sz="2400">
                <a:hlinkClick r:id="rId3"/>
              </a:rPr>
              <a:t> </a:t>
            </a:r>
            <a:endParaRPr lang="it-IT" altLang="it-IT" sz="2400"/>
          </a:p>
        </p:txBody>
      </p:sp>
      <p:pic>
        <p:nvPicPr>
          <p:cNvPr id="29702" name="Picture 8" descr="32jackdanielsold_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905000"/>
            <a:ext cx="22748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descr="02absolutkurant_jpg">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05000"/>
            <a:ext cx="24272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2" descr="19closdubois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905000"/>
            <a:ext cx="2451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 Box 13"/>
          <p:cNvSpPr txBox="1">
            <a:spLocks noChangeArrowheads="1"/>
          </p:cNvSpPr>
          <p:nvPr/>
        </p:nvSpPr>
        <p:spPr bwMode="auto">
          <a:xfrm>
            <a:off x="533400" y="5410200"/>
            <a:ext cx="2438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50000"/>
              </a:spcBef>
            </a:pPr>
            <a:r>
              <a:rPr lang="it-IT" altLang="it-IT" sz="2400">
                <a:solidFill>
                  <a:schemeClr val="accent2"/>
                </a:solidFill>
                <a:latin typeface="Times New Roman" pitchFamily="18" charset="0"/>
              </a:rPr>
              <a:t>Here I come type</a:t>
            </a:r>
          </a:p>
          <a:p>
            <a:pPr eaLnBrk="1" hangingPunct="1">
              <a:spcBef>
                <a:spcPct val="50000"/>
              </a:spcBef>
            </a:pPr>
            <a:r>
              <a:rPr lang="it-IT" altLang="it-IT" sz="1500">
                <a:solidFill>
                  <a:schemeClr val="accent2"/>
                </a:solidFill>
                <a:latin typeface="Times New Roman" pitchFamily="18" charset="0"/>
              </a:rPr>
              <a:t>(focus visual – text only)</a:t>
            </a:r>
          </a:p>
        </p:txBody>
      </p:sp>
      <p:sp>
        <p:nvSpPr>
          <p:cNvPr id="29706" name="Text Box 14"/>
          <p:cNvSpPr txBox="1">
            <a:spLocks noChangeArrowheads="1"/>
          </p:cNvSpPr>
          <p:nvPr/>
        </p:nvSpPr>
        <p:spPr bwMode="auto">
          <a:xfrm>
            <a:off x="3429000" y="5410200"/>
            <a:ext cx="2286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it-IT" altLang="it-IT" sz="2400">
                <a:solidFill>
                  <a:schemeClr val="accent2"/>
                </a:solidFill>
                <a:latin typeface="Times New Roman" pitchFamily="18" charset="0"/>
              </a:rPr>
              <a:t>Here I am type</a:t>
            </a:r>
          </a:p>
          <a:p>
            <a:pPr eaLnBrk="1" hangingPunct="1">
              <a:spcBef>
                <a:spcPct val="50000"/>
              </a:spcBef>
            </a:pPr>
            <a:r>
              <a:rPr lang="it-IT" altLang="it-IT" sz="1500">
                <a:solidFill>
                  <a:schemeClr val="accent2"/>
                </a:solidFill>
                <a:latin typeface="Times New Roman" pitchFamily="18" charset="0"/>
              </a:rPr>
              <a:t>(key visual)	</a:t>
            </a:r>
          </a:p>
        </p:txBody>
      </p:sp>
      <p:sp>
        <p:nvSpPr>
          <p:cNvPr id="29707" name="Text Box 15"/>
          <p:cNvSpPr txBox="1">
            <a:spLocks noChangeArrowheads="1"/>
          </p:cNvSpPr>
          <p:nvPr/>
        </p:nvSpPr>
        <p:spPr bwMode="auto">
          <a:xfrm>
            <a:off x="6172200" y="5410200"/>
            <a:ext cx="250348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it-IT" altLang="it-IT" sz="2400">
                <a:solidFill>
                  <a:schemeClr val="accent2"/>
                </a:solidFill>
                <a:latin typeface="Times New Roman" pitchFamily="18" charset="0"/>
              </a:rPr>
              <a:t>Attribute type</a:t>
            </a:r>
          </a:p>
          <a:p>
            <a:pPr eaLnBrk="1" hangingPunct="1">
              <a:spcBef>
                <a:spcPct val="50000"/>
              </a:spcBef>
            </a:pPr>
            <a:r>
              <a:rPr lang="it-IT" altLang="it-IT" sz="1500">
                <a:solidFill>
                  <a:schemeClr val="accent2"/>
                </a:solidFill>
                <a:latin typeface="Times New Roman" pitchFamily="18" charset="0"/>
              </a:rPr>
              <a:t>(catch and focus visual)</a:t>
            </a:r>
          </a:p>
        </p:txBody>
      </p:sp>
    </p:spTree>
    <p:extLst>
      <p:ext uri="{BB962C8B-B14F-4D97-AF65-F5344CB8AC3E}">
        <p14:creationId xmlns:p14="http://schemas.microsoft.com/office/powerpoint/2010/main" val="806992671"/>
      </p:ext>
    </p:extLst>
  </p:cSld>
  <p:clrMapOvr>
    <a:masterClrMapping/>
  </p:clrMapOvr>
  <p:transition>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47432" y="0"/>
            <a:ext cx="8229600" cy="1143000"/>
          </a:xfrm>
        </p:spPr>
        <p:txBody>
          <a:bodyPr/>
          <a:lstStyle/>
          <a:p>
            <a:pPr eaLnBrk="1" hangingPunct="1"/>
            <a:r>
              <a:rPr lang="en-GB" altLang="it-IT" dirty="0">
                <a:solidFill>
                  <a:srgbClr val="FF0000"/>
                </a:solidFill>
              </a:rPr>
              <a:t>Visual of people</a:t>
            </a:r>
          </a:p>
        </p:txBody>
      </p:sp>
      <p:sp>
        <p:nvSpPr>
          <p:cNvPr id="30723" name="Rectangle 3"/>
          <p:cNvSpPr>
            <a:spLocks noGrp="1" noChangeArrowheads="1"/>
          </p:cNvSpPr>
          <p:nvPr>
            <p:ph type="body" idx="1"/>
          </p:nvPr>
        </p:nvSpPr>
        <p:spPr>
          <a:xfrm>
            <a:off x="0" y="1052736"/>
            <a:ext cx="4716016" cy="5688632"/>
          </a:xfrm>
        </p:spPr>
        <p:txBody>
          <a:bodyPr>
            <a:normAutofit/>
          </a:bodyPr>
          <a:lstStyle/>
          <a:p>
            <a:pPr algn="just" eaLnBrk="1" hangingPunct="1">
              <a:lnSpc>
                <a:spcPct val="80000"/>
              </a:lnSpc>
            </a:pPr>
            <a:r>
              <a:rPr lang="en-GB" altLang="it-IT" sz="2800" dirty="0">
                <a:solidFill>
                  <a:srgbClr val="0F0A6B"/>
                </a:solidFill>
                <a:cs typeface="Times New Roman" pitchFamily="18" charset="0"/>
              </a:rPr>
              <a:t>People in advertisements are necessary to create a </a:t>
            </a:r>
            <a:r>
              <a:rPr lang="en-GB" altLang="it-IT" sz="2800" dirty="0">
                <a:solidFill>
                  <a:srgbClr val="FF3300"/>
                </a:solidFill>
                <a:cs typeface="Times New Roman" pitchFamily="18" charset="0"/>
              </a:rPr>
              <a:t>relationship</a:t>
            </a:r>
            <a:r>
              <a:rPr lang="en-GB" altLang="it-IT" sz="2800" dirty="0">
                <a:solidFill>
                  <a:srgbClr val="0F0A6B"/>
                </a:solidFill>
                <a:cs typeface="Times New Roman" pitchFamily="18" charset="0"/>
              </a:rPr>
              <a:t> between the image and its viewer. </a:t>
            </a:r>
          </a:p>
          <a:p>
            <a:pPr algn="just" eaLnBrk="1" hangingPunct="1">
              <a:lnSpc>
                <a:spcPct val="80000"/>
              </a:lnSpc>
              <a:buFontTx/>
              <a:buNone/>
            </a:pPr>
            <a:endParaRPr lang="en-GB" altLang="it-IT" sz="2800" dirty="0">
              <a:solidFill>
                <a:srgbClr val="0F0A6B"/>
              </a:solidFill>
              <a:cs typeface="Times New Roman" pitchFamily="18" charset="0"/>
            </a:endParaRPr>
          </a:p>
          <a:p>
            <a:pPr algn="just" eaLnBrk="1" hangingPunct="1">
              <a:lnSpc>
                <a:spcPct val="80000"/>
              </a:lnSpc>
            </a:pPr>
            <a:r>
              <a:rPr lang="en-GB" altLang="it-IT" sz="2800" dirty="0">
                <a:solidFill>
                  <a:srgbClr val="0F0A6B"/>
                </a:solidFill>
                <a:cs typeface="Times New Roman" pitchFamily="18" charset="0"/>
              </a:rPr>
              <a:t>The type of relationship between viewer and image suggests an </a:t>
            </a:r>
            <a:r>
              <a:rPr lang="en-GB" altLang="it-IT" sz="2800" dirty="0">
                <a:solidFill>
                  <a:srgbClr val="FF3300"/>
                </a:solidFill>
                <a:cs typeface="Times New Roman" pitchFamily="18" charset="0"/>
              </a:rPr>
              <a:t>illusion of Individuality (Intimacy) or Sociality (Detachment).</a:t>
            </a:r>
          </a:p>
          <a:p>
            <a:pPr algn="just" eaLnBrk="1" hangingPunct="1">
              <a:lnSpc>
                <a:spcPct val="80000"/>
              </a:lnSpc>
              <a:buFontTx/>
              <a:buNone/>
            </a:pPr>
            <a:endParaRPr lang="en-GB" altLang="it-IT" sz="2800" dirty="0">
              <a:solidFill>
                <a:srgbClr val="0F0A6B"/>
              </a:solidFill>
              <a:cs typeface="Times New Roman" pitchFamily="18" charset="0"/>
            </a:endParaRPr>
          </a:p>
          <a:p>
            <a:pPr algn="just" eaLnBrk="1" hangingPunct="1">
              <a:lnSpc>
                <a:spcPct val="80000"/>
              </a:lnSpc>
            </a:pPr>
            <a:r>
              <a:rPr lang="en-GB" altLang="it-IT" sz="2800" dirty="0">
                <a:solidFill>
                  <a:srgbClr val="0F0A6B"/>
                </a:solidFill>
                <a:cs typeface="Times New Roman" pitchFamily="18" charset="0"/>
              </a:rPr>
              <a:t>Such levels and degree of intimacy are determined by </a:t>
            </a:r>
            <a:r>
              <a:rPr lang="en-GB" altLang="it-IT" sz="2800" i="1" dirty="0">
                <a:solidFill>
                  <a:srgbClr val="FF3300"/>
                </a:solidFill>
                <a:cs typeface="Times New Roman" pitchFamily="18" charset="0"/>
              </a:rPr>
              <a:t>frame sizes and people’s gazes (demand/offer)</a:t>
            </a:r>
            <a:endParaRPr lang="en-GB" altLang="it-IT" sz="2800" i="1" dirty="0">
              <a:solidFill>
                <a:srgbClr val="FF3300"/>
              </a:solidFill>
            </a:endParaRPr>
          </a:p>
        </p:txBody>
      </p:sp>
      <p:pic>
        <p:nvPicPr>
          <p:cNvPr id="2" name="Immagine 1"/>
          <p:cNvPicPr>
            <a:picLocks noChangeAspect="1"/>
          </p:cNvPicPr>
          <p:nvPr/>
        </p:nvPicPr>
        <p:blipFill>
          <a:blip r:embed="rId2"/>
          <a:stretch>
            <a:fillRect/>
          </a:stretch>
        </p:blipFill>
        <p:spPr>
          <a:xfrm>
            <a:off x="5508104" y="1143000"/>
            <a:ext cx="3438525" cy="1333500"/>
          </a:xfrm>
          <a:prstGeom prst="rect">
            <a:avLst/>
          </a:prstGeom>
        </p:spPr>
      </p:pic>
      <p:pic>
        <p:nvPicPr>
          <p:cNvPr id="3" name="Immagine 2"/>
          <p:cNvPicPr>
            <a:picLocks noChangeAspect="1"/>
          </p:cNvPicPr>
          <p:nvPr/>
        </p:nvPicPr>
        <p:blipFill>
          <a:blip r:embed="rId3"/>
          <a:stretch>
            <a:fillRect/>
          </a:stretch>
        </p:blipFill>
        <p:spPr>
          <a:xfrm>
            <a:off x="6156176" y="2996952"/>
            <a:ext cx="2640724" cy="3429000"/>
          </a:xfrm>
          <a:prstGeom prst="rect">
            <a:avLst/>
          </a:prstGeom>
        </p:spPr>
      </p:pic>
    </p:spTree>
    <p:extLst>
      <p:ext uri="{BB962C8B-B14F-4D97-AF65-F5344CB8AC3E}">
        <p14:creationId xmlns:p14="http://schemas.microsoft.com/office/powerpoint/2010/main" val="3180069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18488" cy="922337"/>
          </a:xfrm>
        </p:spPr>
        <p:txBody>
          <a:bodyPr>
            <a:normAutofit fontScale="90000"/>
          </a:bodyPr>
          <a:lstStyle/>
          <a:p>
            <a:pPr eaLnBrk="1" hangingPunct="1"/>
            <a:r>
              <a:rPr lang="en-GB" altLang="it-IT">
                <a:solidFill>
                  <a:srgbClr val="FF0000"/>
                </a:solidFill>
              </a:rPr>
              <a:t>Visual of people:</a:t>
            </a:r>
            <a:br>
              <a:rPr lang="en-GB" altLang="it-IT">
                <a:solidFill>
                  <a:srgbClr val="FF0000"/>
                </a:solidFill>
              </a:rPr>
            </a:br>
            <a:r>
              <a:rPr lang="en-GB" altLang="it-IT">
                <a:solidFill>
                  <a:srgbClr val="FF0000"/>
                </a:solidFill>
              </a:rPr>
              <a:t>SIZE OF THE FRAME (a)</a:t>
            </a:r>
          </a:p>
        </p:txBody>
      </p:sp>
      <p:sp>
        <p:nvSpPr>
          <p:cNvPr id="31747" name="Rectangle 3"/>
          <p:cNvSpPr>
            <a:spLocks noGrp="1" noChangeArrowheads="1"/>
          </p:cNvSpPr>
          <p:nvPr>
            <p:ph type="body" idx="1"/>
          </p:nvPr>
        </p:nvSpPr>
        <p:spPr>
          <a:xfrm>
            <a:off x="0" y="1628775"/>
            <a:ext cx="9144000" cy="5976938"/>
          </a:xfrm>
        </p:spPr>
        <p:txBody>
          <a:bodyPr/>
          <a:lstStyle/>
          <a:p>
            <a:pPr algn="just" eaLnBrk="1" hangingPunct="1">
              <a:lnSpc>
                <a:spcPct val="80000"/>
              </a:lnSpc>
            </a:pPr>
            <a:r>
              <a:rPr lang="en-GB" altLang="it-IT" sz="2800">
                <a:solidFill>
                  <a:schemeClr val="accent2"/>
                </a:solidFill>
              </a:rPr>
              <a:t>It refers to the distance between the subject of the pictures and the photographer’s camera</a:t>
            </a:r>
          </a:p>
          <a:p>
            <a:pPr lvl="1" algn="just" eaLnBrk="1" hangingPunct="1">
              <a:lnSpc>
                <a:spcPct val="80000"/>
              </a:lnSpc>
            </a:pPr>
            <a:endParaRPr lang="en-GB" altLang="it-IT" sz="1800" i="1">
              <a:solidFill>
                <a:srgbClr val="0F0A6B"/>
              </a:solidFill>
              <a:cs typeface="Times New Roman" pitchFamily="18" charset="0"/>
            </a:endParaRPr>
          </a:p>
          <a:p>
            <a:pPr lvl="1" algn="just" eaLnBrk="1" hangingPunct="1">
              <a:lnSpc>
                <a:spcPct val="80000"/>
              </a:lnSpc>
            </a:pPr>
            <a:r>
              <a:rPr lang="en-GB" altLang="it-IT" sz="1800" i="1">
                <a:solidFill>
                  <a:srgbClr val="0F0A6B"/>
                </a:solidFill>
                <a:cs typeface="Times New Roman" pitchFamily="18" charset="0"/>
              </a:rPr>
              <a:t>Very long shot</a:t>
            </a:r>
            <a:r>
              <a:rPr lang="en-GB" altLang="it-IT" sz="1800">
                <a:solidFill>
                  <a:srgbClr val="0F0A6B"/>
                </a:solidFill>
                <a:cs typeface="Times New Roman" pitchFamily="18" charset="0"/>
              </a:rPr>
              <a:t>: full human figure occupying less than half the height of the frame</a:t>
            </a:r>
          </a:p>
          <a:p>
            <a:pPr lvl="1" algn="just" eaLnBrk="1" hangingPunct="1">
              <a:lnSpc>
                <a:spcPct val="80000"/>
              </a:lnSpc>
            </a:pPr>
            <a:endParaRPr lang="en-GB" altLang="it-IT" sz="1800" i="1">
              <a:solidFill>
                <a:srgbClr val="0F0A6B"/>
              </a:solidFill>
              <a:cs typeface="Times New Roman" pitchFamily="18" charset="0"/>
            </a:endParaRPr>
          </a:p>
          <a:p>
            <a:pPr lvl="1" algn="just" eaLnBrk="1" hangingPunct="1">
              <a:lnSpc>
                <a:spcPct val="80000"/>
              </a:lnSpc>
            </a:pPr>
            <a:r>
              <a:rPr lang="en-GB" altLang="it-IT" sz="1800" i="1">
                <a:solidFill>
                  <a:srgbClr val="0F0A6B"/>
                </a:solidFill>
                <a:cs typeface="Times New Roman" pitchFamily="18" charset="0"/>
              </a:rPr>
              <a:t>Long shot</a:t>
            </a:r>
            <a:r>
              <a:rPr lang="en-GB" altLang="it-IT" sz="1800">
                <a:solidFill>
                  <a:srgbClr val="0F0A6B"/>
                </a:solidFill>
                <a:cs typeface="Times New Roman" pitchFamily="18" charset="0"/>
              </a:rPr>
              <a:t>: full human figure occupying about half the height of the frame</a:t>
            </a:r>
          </a:p>
          <a:p>
            <a:pPr lvl="1" algn="just" eaLnBrk="1" hangingPunct="1">
              <a:lnSpc>
                <a:spcPct val="80000"/>
              </a:lnSpc>
            </a:pPr>
            <a:endParaRPr lang="en-GB" altLang="it-IT" sz="1800" i="1">
              <a:solidFill>
                <a:srgbClr val="0F0A6B"/>
              </a:solidFill>
              <a:cs typeface="Times New Roman" pitchFamily="18" charset="0"/>
            </a:endParaRPr>
          </a:p>
          <a:p>
            <a:pPr lvl="1" algn="just" eaLnBrk="1" hangingPunct="1">
              <a:lnSpc>
                <a:spcPct val="80000"/>
              </a:lnSpc>
            </a:pPr>
            <a:r>
              <a:rPr lang="en-GB" altLang="it-IT" sz="1800" i="1">
                <a:solidFill>
                  <a:srgbClr val="0F0A6B"/>
                </a:solidFill>
                <a:cs typeface="Times New Roman" pitchFamily="18" charset="0"/>
              </a:rPr>
              <a:t>Medium long shot</a:t>
            </a:r>
            <a:r>
              <a:rPr lang="en-GB" altLang="it-IT" sz="1800">
                <a:solidFill>
                  <a:srgbClr val="0F0A6B"/>
                </a:solidFill>
                <a:cs typeface="Times New Roman" pitchFamily="18" charset="0"/>
              </a:rPr>
              <a:t>: full figure with enough space at the top and bottom of the frame so that the people do not appear cramped. </a:t>
            </a:r>
          </a:p>
          <a:p>
            <a:pPr lvl="1" algn="just" eaLnBrk="1" hangingPunct="1">
              <a:lnSpc>
                <a:spcPct val="80000"/>
              </a:lnSpc>
            </a:pPr>
            <a:endParaRPr lang="en-GB" altLang="it-IT" sz="1800" i="1">
              <a:solidFill>
                <a:srgbClr val="0F0A6B"/>
              </a:solidFill>
              <a:cs typeface="Times New Roman" pitchFamily="18" charset="0"/>
            </a:endParaRPr>
          </a:p>
          <a:p>
            <a:pPr lvl="1" algn="just" eaLnBrk="1" hangingPunct="1">
              <a:lnSpc>
                <a:spcPct val="80000"/>
              </a:lnSpc>
            </a:pPr>
            <a:r>
              <a:rPr lang="en-GB" altLang="it-IT" sz="1800" i="1">
                <a:solidFill>
                  <a:srgbClr val="0F0A6B"/>
                </a:solidFill>
                <a:cs typeface="Times New Roman" pitchFamily="18" charset="0"/>
              </a:rPr>
              <a:t>Medium shot</a:t>
            </a:r>
            <a:r>
              <a:rPr lang="en-GB" altLang="it-IT" sz="1800">
                <a:solidFill>
                  <a:srgbClr val="0F0A6B"/>
                </a:solidFill>
                <a:cs typeface="Times New Roman" pitchFamily="18" charset="0"/>
              </a:rPr>
              <a:t>: human figure from knees up</a:t>
            </a:r>
          </a:p>
          <a:p>
            <a:pPr lvl="1" algn="just" eaLnBrk="1" hangingPunct="1">
              <a:lnSpc>
                <a:spcPct val="80000"/>
              </a:lnSpc>
            </a:pPr>
            <a:endParaRPr lang="en-GB" altLang="it-IT" sz="1800" i="1">
              <a:solidFill>
                <a:srgbClr val="0F0A6B"/>
              </a:solidFill>
              <a:cs typeface="Times New Roman" pitchFamily="18" charset="0"/>
            </a:endParaRPr>
          </a:p>
          <a:p>
            <a:pPr lvl="1" algn="just" eaLnBrk="1" hangingPunct="1">
              <a:lnSpc>
                <a:spcPct val="80000"/>
              </a:lnSpc>
            </a:pPr>
            <a:r>
              <a:rPr lang="en-GB" altLang="it-IT" sz="1800" i="1">
                <a:solidFill>
                  <a:srgbClr val="0F0A6B"/>
                </a:solidFill>
                <a:cs typeface="Times New Roman" pitchFamily="18" charset="0"/>
              </a:rPr>
              <a:t>Medium close shot</a:t>
            </a:r>
            <a:r>
              <a:rPr lang="en-GB" altLang="it-IT" sz="1800">
                <a:solidFill>
                  <a:srgbClr val="0F0A6B"/>
                </a:solidFill>
                <a:cs typeface="Times New Roman" pitchFamily="18" charset="0"/>
              </a:rPr>
              <a:t>: human figure from waist up </a:t>
            </a:r>
          </a:p>
          <a:p>
            <a:pPr lvl="1" algn="just" eaLnBrk="1" hangingPunct="1">
              <a:lnSpc>
                <a:spcPct val="80000"/>
              </a:lnSpc>
            </a:pPr>
            <a:endParaRPr lang="en-GB" altLang="it-IT" sz="1800" i="1">
              <a:solidFill>
                <a:srgbClr val="0F0A6B"/>
              </a:solidFill>
              <a:cs typeface="Times New Roman" pitchFamily="18" charset="0"/>
            </a:endParaRPr>
          </a:p>
          <a:p>
            <a:pPr lvl="1" algn="just" eaLnBrk="1" hangingPunct="1">
              <a:lnSpc>
                <a:spcPct val="80000"/>
              </a:lnSpc>
            </a:pPr>
            <a:r>
              <a:rPr lang="en-GB" altLang="it-IT" sz="1800" i="1">
                <a:solidFill>
                  <a:srgbClr val="0F0A6B"/>
                </a:solidFill>
                <a:cs typeface="Times New Roman" pitchFamily="18" charset="0"/>
              </a:rPr>
              <a:t>Close up </a:t>
            </a:r>
            <a:r>
              <a:rPr lang="en-GB" altLang="it-IT" sz="1800">
                <a:solidFill>
                  <a:srgbClr val="0F0A6B"/>
                </a:solidFill>
                <a:cs typeface="Times New Roman" pitchFamily="18" charset="0"/>
              </a:rPr>
              <a:t>: head and shoulders</a:t>
            </a:r>
          </a:p>
          <a:p>
            <a:pPr lvl="1" algn="just" eaLnBrk="1" hangingPunct="1">
              <a:lnSpc>
                <a:spcPct val="80000"/>
              </a:lnSpc>
            </a:pPr>
            <a:endParaRPr lang="en-GB" altLang="it-IT" sz="1800" i="1">
              <a:solidFill>
                <a:srgbClr val="0F0A6B"/>
              </a:solidFill>
              <a:cs typeface="Times New Roman" pitchFamily="18" charset="0"/>
            </a:endParaRPr>
          </a:p>
          <a:p>
            <a:pPr lvl="1" algn="just" eaLnBrk="1" hangingPunct="1">
              <a:lnSpc>
                <a:spcPct val="80000"/>
              </a:lnSpc>
            </a:pPr>
            <a:r>
              <a:rPr lang="en-GB" altLang="it-IT" sz="1800" i="1">
                <a:solidFill>
                  <a:srgbClr val="0F0A6B"/>
                </a:solidFill>
                <a:cs typeface="Times New Roman" pitchFamily="18" charset="0"/>
              </a:rPr>
              <a:t>Extreme close up</a:t>
            </a:r>
            <a:r>
              <a:rPr lang="en-GB" altLang="it-IT" sz="1800">
                <a:solidFill>
                  <a:srgbClr val="0F0A6B"/>
                </a:solidFill>
                <a:cs typeface="Times New Roman" pitchFamily="18" charset="0"/>
              </a:rPr>
              <a:t>: anything less than head and shoulders, or an isolated body part is used for dramatic visual impact. </a:t>
            </a:r>
          </a:p>
        </p:txBody>
      </p:sp>
    </p:spTree>
    <p:extLst>
      <p:ext uri="{BB962C8B-B14F-4D97-AF65-F5344CB8AC3E}">
        <p14:creationId xmlns:p14="http://schemas.microsoft.com/office/powerpoint/2010/main" val="1190693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sz="quarter"/>
          </p:nvPr>
        </p:nvSpPr>
        <p:spPr>
          <a:xfrm>
            <a:off x="830263" y="274638"/>
            <a:ext cx="7513637" cy="590550"/>
          </a:xfrm>
        </p:spPr>
        <p:txBody>
          <a:bodyPr>
            <a:normAutofit fontScale="90000"/>
          </a:bodyPr>
          <a:lstStyle/>
          <a:p>
            <a:pPr eaLnBrk="1" hangingPunct="1"/>
            <a:r>
              <a:rPr lang="en-GB" altLang="it-IT" sz="3600">
                <a:solidFill>
                  <a:srgbClr val="FF0000"/>
                </a:solidFill>
              </a:rPr>
              <a:t>Visual of people: size of the frame (b)</a:t>
            </a:r>
          </a:p>
        </p:txBody>
      </p:sp>
      <p:sp>
        <p:nvSpPr>
          <p:cNvPr id="32771" name="Rectangle 3"/>
          <p:cNvSpPr>
            <a:spLocks noGrp="1" noChangeArrowheads="1"/>
          </p:cNvSpPr>
          <p:nvPr>
            <p:ph sz="quarter" idx="1"/>
          </p:nvPr>
        </p:nvSpPr>
        <p:spPr>
          <a:xfrm>
            <a:off x="457200" y="1600200"/>
            <a:ext cx="4037013" cy="2178050"/>
          </a:xfrm>
        </p:spPr>
        <p:txBody>
          <a:bodyPr/>
          <a:lstStyle/>
          <a:p>
            <a:pPr eaLnBrk="1" hangingPunct="1"/>
            <a:r>
              <a:rPr lang="en-GB" altLang="it-IT" sz="2400">
                <a:cs typeface="Times New Roman" pitchFamily="18" charset="0"/>
              </a:rPr>
              <a:t> </a:t>
            </a:r>
            <a:endParaRPr lang="it-IT" altLang="it-IT" sz="2400">
              <a:cs typeface="Times New Roman" pitchFamily="18" charset="0"/>
            </a:endParaRPr>
          </a:p>
        </p:txBody>
      </p:sp>
      <p:sp>
        <p:nvSpPr>
          <p:cNvPr id="32772" name="Rectangle 4"/>
          <p:cNvSpPr>
            <a:spLocks noChangeArrowheads="1"/>
          </p:cNvSpPr>
          <p:nvPr/>
        </p:nvSpPr>
        <p:spPr bwMode="auto">
          <a:xfrm>
            <a:off x="0" y="283845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GB" altLang="it-IT" sz="1200">
                <a:latin typeface="Times New Roman" pitchFamily="18" charset="0"/>
                <a:cs typeface="Times New Roman" pitchFamily="18" charset="0"/>
              </a:rPr>
              <a:t> </a:t>
            </a:r>
            <a:r>
              <a:rPr lang="it-IT" altLang="it-IT" sz="1100">
                <a:latin typeface="Times New Roman" pitchFamily="18" charset="0"/>
              </a:rPr>
              <a:t> </a:t>
            </a:r>
            <a:endParaRPr lang="it-IT" altLang="it-IT" sz="2400">
              <a:latin typeface="Times New Roman" pitchFamily="18" charset="0"/>
            </a:endParaRPr>
          </a:p>
        </p:txBody>
      </p:sp>
      <p:sp>
        <p:nvSpPr>
          <p:cNvPr id="32773" name="Rectangle 5"/>
          <p:cNvSpPr>
            <a:spLocks noChangeArrowheads="1"/>
          </p:cNvSpPr>
          <p:nvPr/>
        </p:nvSpPr>
        <p:spPr bwMode="auto">
          <a:xfrm>
            <a:off x="0" y="287655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GB" altLang="it-IT" sz="1200">
                <a:latin typeface="Times New Roman" pitchFamily="18" charset="0"/>
                <a:cs typeface="Times New Roman" pitchFamily="18" charset="0"/>
              </a:rPr>
              <a:t> </a:t>
            </a:r>
            <a:r>
              <a:rPr lang="it-IT" altLang="it-IT" sz="1100">
                <a:latin typeface="Times New Roman" pitchFamily="18" charset="0"/>
              </a:rPr>
              <a:t> </a:t>
            </a:r>
            <a:endParaRPr lang="it-IT" altLang="it-IT" sz="2400">
              <a:latin typeface="Times New Roman" pitchFamily="18" charset="0"/>
            </a:endParaRPr>
          </a:p>
        </p:txBody>
      </p:sp>
      <p:pic>
        <p:nvPicPr>
          <p:cNvPr id="327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066800"/>
            <a:ext cx="25908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7"/>
          <p:cNvSpPr>
            <a:spLocks noChangeArrowheads="1"/>
          </p:cNvSpPr>
          <p:nvPr/>
        </p:nvSpPr>
        <p:spPr bwMode="auto">
          <a:xfrm>
            <a:off x="3581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p>
        </p:txBody>
      </p:sp>
      <p:pic>
        <p:nvPicPr>
          <p:cNvPr id="32776" name="Picture 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60425" y="3778250"/>
            <a:ext cx="2930525" cy="206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7" name="Picture 9"/>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1066800" y="1066800"/>
            <a:ext cx="2684463"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8" name="Rectangle 10"/>
          <p:cNvSpPr>
            <a:spLocks noChangeArrowheads="1"/>
          </p:cNvSpPr>
          <p:nvPr/>
        </p:nvSpPr>
        <p:spPr bwMode="auto">
          <a:xfrm>
            <a:off x="0" y="287655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GB" altLang="it-IT" sz="1200">
                <a:latin typeface="Times New Roman" pitchFamily="18" charset="0"/>
                <a:cs typeface="Times New Roman" pitchFamily="18" charset="0"/>
              </a:rPr>
              <a:t> </a:t>
            </a:r>
            <a:r>
              <a:rPr lang="it-IT" altLang="it-IT" sz="1100">
                <a:latin typeface="Times New Roman" pitchFamily="18" charset="0"/>
              </a:rPr>
              <a:t> </a:t>
            </a:r>
            <a:endParaRPr lang="it-IT" altLang="it-IT" sz="2400">
              <a:latin typeface="Times New Roman" pitchFamily="18" charset="0"/>
            </a:endParaRPr>
          </a:p>
        </p:txBody>
      </p:sp>
      <p:pic>
        <p:nvPicPr>
          <p:cNvPr id="3277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914775"/>
            <a:ext cx="27432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 Box 12"/>
          <p:cNvSpPr txBox="1">
            <a:spLocks noChangeArrowheads="1"/>
          </p:cNvSpPr>
          <p:nvPr/>
        </p:nvSpPr>
        <p:spPr bwMode="auto">
          <a:xfrm>
            <a:off x="1066800" y="30480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it-IT" altLang="it-IT" sz="2000">
                <a:latin typeface="Times New Roman" pitchFamily="18" charset="0"/>
              </a:rPr>
              <a:t>Medium long shot</a:t>
            </a:r>
          </a:p>
        </p:txBody>
      </p:sp>
      <p:sp>
        <p:nvSpPr>
          <p:cNvPr id="32781" name="Text Box 13"/>
          <p:cNvSpPr txBox="1">
            <a:spLocks noChangeArrowheads="1"/>
          </p:cNvSpPr>
          <p:nvPr/>
        </p:nvSpPr>
        <p:spPr bwMode="auto">
          <a:xfrm>
            <a:off x="5486400" y="30480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it-IT" altLang="it-IT" sz="2000">
                <a:latin typeface="Times New Roman" pitchFamily="18" charset="0"/>
              </a:rPr>
              <a:t>Medium shot</a:t>
            </a:r>
          </a:p>
        </p:txBody>
      </p:sp>
      <p:sp>
        <p:nvSpPr>
          <p:cNvPr id="32782" name="Text Box 14"/>
          <p:cNvSpPr txBox="1">
            <a:spLocks noChangeArrowheads="1"/>
          </p:cNvSpPr>
          <p:nvPr/>
        </p:nvSpPr>
        <p:spPr bwMode="auto">
          <a:xfrm>
            <a:off x="990600" y="58674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it-IT" altLang="it-IT" sz="2000">
                <a:latin typeface="Times New Roman" pitchFamily="18" charset="0"/>
              </a:rPr>
              <a:t>Close up</a:t>
            </a:r>
          </a:p>
        </p:txBody>
      </p:sp>
      <p:sp>
        <p:nvSpPr>
          <p:cNvPr id="32783" name="Text Box 15"/>
          <p:cNvSpPr txBox="1">
            <a:spLocks noChangeArrowheads="1"/>
          </p:cNvSpPr>
          <p:nvPr/>
        </p:nvSpPr>
        <p:spPr bwMode="auto">
          <a:xfrm>
            <a:off x="5562600" y="57912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it-IT" altLang="it-IT" sz="2000">
                <a:latin typeface="Times New Roman" pitchFamily="18" charset="0"/>
              </a:rPr>
              <a:t>Extreme close up</a:t>
            </a:r>
          </a:p>
        </p:txBody>
      </p:sp>
    </p:spTree>
    <p:extLst>
      <p:ext uri="{BB962C8B-B14F-4D97-AF65-F5344CB8AC3E}">
        <p14:creationId xmlns:p14="http://schemas.microsoft.com/office/powerpoint/2010/main" val="1974471197"/>
      </p:ext>
    </p:extLst>
  </p:cSld>
  <p:clrMapOvr>
    <a:masterClrMapping/>
  </p:clrMapOvr>
  <p:transition>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sz="quarter"/>
          </p:nvPr>
        </p:nvSpPr>
        <p:spPr>
          <a:xfrm>
            <a:off x="765175" y="466725"/>
            <a:ext cx="7769225" cy="950913"/>
          </a:xfrm>
        </p:spPr>
        <p:txBody>
          <a:bodyPr>
            <a:normAutofit fontScale="90000"/>
          </a:bodyPr>
          <a:lstStyle/>
          <a:p>
            <a:pPr algn="l" eaLnBrk="1" hangingPunct="1"/>
            <a:r>
              <a:rPr lang="en-GB" altLang="it-IT">
                <a:solidFill>
                  <a:srgbClr val="FF0000"/>
                </a:solidFill>
              </a:rPr>
              <a:t>Levels of intimacy in frames</a:t>
            </a:r>
            <a:br>
              <a:rPr lang="en-GB" altLang="it-IT">
                <a:solidFill>
                  <a:srgbClr val="FF0000"/>
                </a:solidFill>
              </a:rPr>
            </a:br>
            <a:br>
              <a:rPr lang="en-GB" altLang="it-IT" sz="2000">
                <a:solidFill>
                  <a:srgbClr val="FF0000"/>
                </a:solidFill>
              </a:rPr>
            </a:br>
            <a:r>
              <a:rPr lang="en-GB" altLang="it-IT" sz="2000">
                <a:solidFill>
                  <a:srgbClr val="FF0000"/>
                </a:solidFill>
              </a:rPr>
              <a:t>   (Key visual)	          (Key / catch visuals)           (catch visual)</a:t>
            </a:r>
            <a:br>
              <a:rPr lang="en-GB" altLang="it-IT" sz="2000">
                <a:solidFill>
                  <a:srgbClr val="FF0000"/>
                </a:solidFill>
              </a:rPr>
            </a:br>
            <a:r>
              <a:rPr lang="en-GB" altLang="it-IT" sz="2000">
                <a:solidFill>
                  <a:srgbClr val="FF0000"/>
                </a:solidFill>
              </a:rPr>
              <a:t> </a:t>
            </a:r>
            <a:r>
              <a:rPr lang="en-GB" altLang="it-IT" sz="2000" i="1">
                <a:solidFill>
                  <a:srgbClr val="FF0000"/>
                </a:solidFill>
              </a:rPr>
              <a:t>extreme close up          Medium shot(?)                 very long shot</a:t>
            </a:r>
          </a:p>
        </p:txBody>
      </p:sp>
      <p:sp>
        <p:nvSpPr>
          <p:cNvPr id="33795" name="Rectangle 3"/>
          <p:cNvSpPr>
            <a:spLocks noGrp="1" noChangeArrowheads="1"/>
          </p:cNvSpPr>
          <p:nvPr>
            <p:ph sz="quarter" idx="1"/>
          </p:nvPr>
        </p:nvSpPr>
        <p:spPr>
          <a:xfrm>
            <a:off x="457200" y="1849438"/>
            <a:ext cx="2665413" cy="3021012"/>
          </a:xfrm>
        </p:spPr>
        <p:txBody>
          <a:bodyPr/>
          <a:lstStyle/>
          <a:p>
            <a:pPr eaLnBrk="1" hangingPunct="1">
              <a:buFontTx/>
              <a:buNone/>
            </a:pPr>
            <a:br>
              <a:rPr lang="de-DE" altLang="it-IT" sz="2400">
                <a:cs typeface="Times New Roman" pitchFamily="18" charset="0"/>
              </a:rPr>
            </a:br>
            <a:endParaRPr lang="it-IT" altLang="it-IT" sz="2400">
              <a:cs typeface="Times New Roman" pitchFamily="18" charset="0"/>
            </a:endParaRPr>
          </a:p>
        </p:txBody>
      </p:sp>
      <p:sp>
        <p:nvSpPr>
          <p:cNvPr id="33796" name="Rectangle 4"/>
          <p:cNvSpPr>
            <a:spLocks noGrp="1" noChangeArrowheads="1"/>
          </p:cNvSpPr>
          <p:nvPr>
            <p:ph sz="quarter" idx="4"/>
          </p:nvPr>
        </p:nvSpPr>
        <p:spPr>
          <a:xfrm>
            <a:off x="6346825" y="1768475"/>
            <a:ext cx="2339975" cy="3189288"/>
          </a:xfrm>
        </p:spPr>
        <p:txBody>
          <a:bodyPr/>
          <a:lstStyle/>
          <a:p>
            <a:pPr eaLnBrk="1" hangingPunct="1">
              <a:buFontTx/>
              <a:buNone/>
            </a:pPr>
            <a:br>
              <a:rPr lang="en-GB" altLang="it-IT" sz="2400">
                <a:cs typeface="Times New Roman" pitchFamily="18" charset="0"/>
              </a:rPr>
            </a:br>
            <a:br>
              <a:rPr lang="en-GB" altLang="it-IT" sz="2400">
                <a:cs typeface="Times New Roman" pitchFamily="18" charset="0"/>
              </a:rPr>
            </a:br>
            <a:endParaRPr lang="it-IT" altLang="it-IT" sz="2400">
              <a:cs typeface="Times New Roman" pitchFamily="18" charset="0"/>
            </a:endParaRPr>
          </a:p>
        </p:txBody>
      </p:sp>
      <p:pic>
        <p:nvPicPr>
          <p:cNvPr id="33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22034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C:\Documents and Settings\Maci\Documenti\bergamo\Corso_Language_of_Writen_Avertising\ADVERTISING\unit12\The Language of Advertising Size of frame_file\19jimbeam2_jpg.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00400" y="2514600"/>
            <a:ext cx="25781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C:\Documents and Settings\Maci\Documenti\bergamo\Corso_Language_of_Writen_Avertising\ADVERTISING\unit12\The Language of Advertising Size of frame_file\34timberland_jpg.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867400" y="2514600"/>
            <a:ext cx="24987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376089"/>
      </p:ext>
    </p:extLst>
  </p:cSld>
  <p:clrMapOvr>
    <a:masterClrMapping/>
  </p:clrMapOvr>
  <p:transition>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GB" altLang="it-IT" i="1">
                <a:solidFill>
                  <a:srgbClr val="FF0000"/>
                </a:solidFill>
              </a:rPr>
              <a:t>Visual of people</a:t>
            </a:r>
            <a:r>
              <a:rPr lang="en-GB" altLang="it-IT">
                <a:solidFill>
                  <a:srgbClr val="FF0000"/>
                </a:solidFill>
              </a:rPr>
              <a:t>: </a:t>
            </a:r>
            <a:br>
              <a:rPr lang="en-GB" altLang="it-IT">
                <a:solidFill>
                  <a:srgbClr val="FF0000"/>
                </a:solidFill>
              </a:rPr>
            </a:br>
            <a:r>
              <a:rPr lang="en-GB" altLang="it-IT" b="1">
                <a:solidFill>
                  <a:srgbClr val="FF0000"/>
                </a:solidFill>
              </a:rPr>
              <a:t>PEOPLE’S GAZE</a:t>
            </a:r>
            <a:endParaRPr lang="en-GB" altLang="it-IT" b="1"/>
          </a:p>
        </p:txBody>
      </p:sp>
      <p:sp>
        <p:nvSpPr>
          <p:cNvPr id="34819" name="Rectangle 3"/>
          <p:cNvSpPr>
            <a:spLocks noGrp="1" noChangeArrowheads="1"/>
          </p:cNvSpPr>
          <p:nvPr>
            <p:ph type="body" idx="1"/>
          </p:nvPr>
        </p:nvSpPr>
        <p:spPr/>
        <p:txBody>
          <a:bodyPr/>
          <a:lstStyle/>
          <a:p>
            <a:pPr eaLnBrk="1" hangingPunct="1"/>
            <a:endParaRPr lang="en-GB" altLang="it-IT"/>
          </a:p>
          <a:p>
            <a:pPr eaLnBrk="1" hangingPunct="1">
              <a:buFontTx/>
              <a:buNone/>
            </a:pPr>
            <a:endParaRPr lang="en-GB" altLang="it-IT"/>
          </a:p>
          <a:p>
            <a:pPr eaLnBrk="1" hangingPunct="1">
              <a:buFontTx/>
              <a:buNone/>
            </a:pPr>
            <a:r>
              <a:rPr lang="en-GB" altLang="it-IT" b="1">
                <a:solidFill>
                  <a:srgbClr val="000066"/>
                </a:solidFill>
              </a:rPr>
              <a:t>Demand: </a:t>
            </a:r>
            <a:r>
              <a:rPr lang="en-GB" altLang="it-IT">
                <a:solidFill>
                  <a:srgbClr val="000066"/>
                </a:solidFill>
              </a:rPr>
              <a:t>people looking at the camera</a:t>
            </a:r>
          </a:p>
          <a:p>
            <a:pPr eaLnBrk="1" hangingPunct="1"/>
            <a:endParaRPr lang="en-GB" altLang="it-IT">
              <a:solidFill>
                <a:srgbClr val="000066"/>
              </a:solidFill>
            </a:endParaRPr>
          </a:p>
          <a:p>
            <a:pPr eaLnBrk="1" hangingPunct="1">
              <a:buFontTx/>
              <a:buNone/>
            </a:pPr>
            <a:r>
              <a:rPr lang="en-GB" altLang="it-IT" b="1">
                <a:solidFill>
                  <a:srgbClr val="000066"/>
                </a:solidFill>
              </a:rPr>
              <a:t>Offer: </a:t>
            </a:r>
            <a:r>
              <a:rPr lang="en-GB" altLang="it-IT">
                <a:solidFill>
                  <a:srgbClr val="000066"/>
                </a:solidFill>
              </a:rPr>
              <a:t>people </a:t>
            </a:r>
            <a:r>
              <a:rPr lang="en-GB" altLang="it-IT" b="1">
                <a:solidFill>
                  <a:srgbClr val="000066"/>
                </a:solidFill>
              </a:rPr>
              <a:t>not</a:t>
            </a:r>
            <a:r>
              <a:rPr lang="en-GB" altLang="it-IT">
                <a:solidFill>
                  <a:srgbClr val="000066"/>
                </a:solidFill>
              </a:rPr>
              <a:t> looking at the camera</a:t>
            </a:r>
          </a:p>
        </p:txBody>
      </p:sp>
    </p:spTree>
    <p:extLst>
      <p:ext uri="{BB962C8B-B14F-4D97-AF65-F5344CB8AC3E}">
        <p14:creationId xmlns:p14="http://schemas.microsoft.com/office/powerpoint/2010/main" val="1140657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41313"/>
            <a:ext cx="8229600" cy="711200"/>
          </a:xfrm>
        </p:spPr>
        <p:txBody>
          <a:bodyPr/>
          <a:lstStyle/>
          <a:p>
            <a:pPr eaLnBrk="1" hangingPunct="1"/>
            <a:r>
              <a:rPr lang="en-GB" altLang="it-IT" sz="4000">
                <a:solidFill>
                  <a:srgbClr val="FF0000"/>
                </a:solidFill>
              </a:rPr>
              <a:t>Visual of people’s gaze:	DEMAND</a:t>
            </a:r>
          </a:p>
        </p:txBody>
      </p:sp>
      <p:sp>
        <p:nvSpPr>
          <p:cNvPr id="35843" name="Rectangle 4"/>
          <p:cNvSpPr>
            <a:spLocks noGrp="1" noChangeArrowheads="1"/>
          </p:cNvSpPr>
          <p:nvPr>
            <p:ph type="body" sz="half" idx="2"/>
          </p:nvPr>
        </p:nvSpPr>
        <p:spPr>
          <a:xfrm>
            <a:off x="4649788" y="1600200"/>
            <a:ext cx="4037012" cy="4525963"/>
          </a:xfrm>
        </p:spPr>
        <p:txBody>
          <a:bodyPr/>
          <a:lstStyle/>
          <a:p>
            <a:pPr eaLnBrk="1" hangingPunct="1">
              <a:lnSpc>
                <a:spcPct val="80000"/>
              </a:lnSpc>
              <a:spcBef>
                <a:spcPct val="0"/>
              </a:spcBef>
              <a:buFontTx/>
              <a:buNone/>
            </a:pPr>
            <a:r>
              <a:rPr lang="en-GB" altLang="it-IT" sz="2400" b="1">
                <a:solidFill>
                  <a:srgbClr val="0F0A6B"/>
                </a:solidFill>
                <a:cs typeface="Times New Roman" pitchFamily="18" charset="0"/>
              </a:rPr>
              <a:t>Demand</a:t>
            </a:r>
            <a:r>
              <a:rPr lang="en-GB" altLang="it-IT" sz="2400">
                <a:solidFill>
                  <a:srgbClr val="0F0A6B"/>
                </a:solidFill>
                <a:cs typeface="Times New Roman" pitchFamily="18" charset="0"/>
              </a:rPr>
              <a:t> pictures : the participants are looking directly at the camera (and therefore, the reader). </a:t>
            </a:r>
          </a:p>
          <a:p>
            <a:pPr algn="just" eaLnBrk="1" hangingPunct="1">
              <a:lnSpc>
                <a:spcPct val="80000"/>
              </a:lnSpc>
              <a:spcBef>
                <a:spcPct val="0"/>
              </a:spcBef>
              <a:buFontTx/>
              <a:buNone/>
            </a:pPr>
            <a:endParaRPr lang="en-GB" altLang="it-IT" sz="2400">
              <a:solidFill>
                <a:srgbClr val="0F0A6B"/>
              </a:solidFill>
              <a:cs typeface="Times New Roman" pitchFamily="18" charset="0"/>
            </a:endParaRPr>
          </a:p>
          <a:p>
            <a:pPr algn="just" eaLnBrk="1" hangingPunct="1">
              <a:lnSpc>
                <a:spcPct val="80000"/>
              </a:lnSpc>
              <a:spcBef>
                <a:spcPct val="0"/>
              </a:spcBef>
              <a:buFontTx/>
              <a:buNone/>
            </a:pPr>
            <a:r>
              <a:rPr lang="en-GB" altLang="it-IT" sz="2400">
                <a:solidFill>
                  <a:srgbClr val="0F0A6B"/>
                </a:solidFill>
                <a:cs typeface="Times New Roman" pitchFamily="18" charset="0"/>
              </a:rPr>
              <a:t>Contact is established (imaginary level). </a:t>
            </a:r>
          </a:p>
          <a:p>
            <a:pPr algn="just" eaLnBrk="1" hangingPunct="1">
              <a:lnSpc>
                <a:spcPct val="80000"/>
              </a:lnSpc>
              <a:spcBef>
                <a:spcPct val="0"/>
              </a:spcBef>
              <a:buFontTx/>
              <a:buNone/>
            </a:pPr>
            <a:endParaRPr lang="en-GB" altLang="it-IT" sz="2400">
              <a:solidFill>
                <a:srgbClr val="0F0A6B"/>
              </a:solidFill>
              <a:cs typeface="Times New Roman" pitchFamily="18" charset="0"/>
            </a:endParaRPr>
          </a:p>
          <a:p>
            <a:pPr algn="just" eaLnBrk="1" hangingPunct="1">
              <a:lnSpc>
                <a:spcPct val="80000"/>
              </a:lnSpc>
              <a:spcBef>
                <a:spcPct val="0"/>
              </a:spcBef>
              <a:buFontTx/>
              <a:buNone/>
            </a:pPr>
            <a:r>
              <a:rPr lang="en-GB" altLang="it-IT" sz="2400">
                <a:solidFill>
                  <a:srgbClr val="0F0A6B"/>
                </a:solidFill>
                <a:cs typeface="Times New Roman" pitchFamily="18" charset="0"/>
              </a:rPr>
              <a:t>In addressing the reader directly, the participant's gaze </a:t>
            </a:r>
            <a:r>
              <a:rPr lang="en-GB" altLang="it-IT" sz="2400" b="1">
                <a:solidFill>
                  <a:srgbClr val="0F0A6B"/>
                </a:solidFill>
                <a:cs typeface="Times New Roman" pitchFamily="18" charset="0"/>
              </a:rPr>
              <a:t>demands </a:t>
            </a:r>
            <a:r>
              <a:rPr lang="en-GB" altLang="it-IT" sz="2400">
                <a:solidFill>
                  <a:srgbClr val="0F0A6B"/>
                </a:solidFill>
                <a:cs typeface="Times New Roman" pitchFamily="18" charset="0"/>
              </a:rPr>
              <a:t>an imaginary relation with the viewer.</a:t>
            </a:r>
          </a:p>
          <a:p>
            <a:pPr algn="just" eaLnBrk="1" hangingPunct="1">
              <a:lnSpc>
                <a:spcPct val="80000"/>
              </a:lnSpc>
              <a:spcBef>
                <a:spcPct val="0"/>
              </a:spcBef>
              <a:buFontTx/>
              <a:buNone/>
            </a:pPr>
            <a:endParaRPr lang="en-GB" altLang="it-IT" sz="2400">
              <a:solidFill>
                <a:srgbClr val="0F0A6B"/>
              </a:solidFill>
              <a:cs typeface="Times New Roman" pitchFamily="18" charset="0"/>
            </a:endParaRPr>
          </a:p>
          <a:p>
            <a:pPr algn="ctr" eaLnBrk="1" hangingPunct="1">
              <a:lnSpc>
                <a:spcPct val="80000"/>
              </a:lnSpc>
              <a:spcBef>
                <a:spcPct val="0"/>
              </a:spcBef>
              <a:buFontTx/>
              <a:buNone/>
            </a:pPr>
            <a:r>
              <a:rPr lang="en-GB" altLang="it-IT" sz="2400" i="1">
                <a:solidFill>
                  <a:srgbClr val="FF3300"/>
                </a:solidFill>
                <a:cs typeface="Times New Roman" pitchFamily="18" charset="0"/>
              </a:rPr>
              <a:t>I vs. you (reader)</a:t>
            </a:r>
            <a:endParaRPr lang="en-GB" altLang="it-IT" sz="2400"/>
          </a:p>
        </p:txBody>
      </p:sp>
      <p:pic>
        <p:nvPicPr>
          <p:cNvPr id="35844" name="Picture 9" descr="C:\Documents and Settings\Maci\Documenti\bergamo\Corso_Language_of_Writen_Avertising\ADVERTISING\unit12\The Language of Advertising Demand and offer_file\25michelob_jpg.jpg"/>
          <p:cNvPicPr>
            <a:picLocks noGrp="1" noChangeAspect="1" noChangeArrowheads="1"/>
          </p:cNvPicPr>
          <p:nvPr>
            <p:ph type="clipArt" sz="half" idx="1"/>
          </p:nvPr>
        </p:nvPicPr>
        <p:blipFill>
          <a:blip r:embed="rId2" r:link="rId3">
            <a:extLst>
              <a:ext uri="{28A0092B-C50C-407E-A947-70E740481C1C}">
                <a14:useLocalDpi xmlns:a14="http://schemas.microsoft.com/office/drawing/2010/main" val="0"/>
              </a:ext>
            </a:extLst>
          </a:blip>
          <a:srcRect/>
          <a:stretch>
            <a:fillRect/>
          </a:stretch>
        </p:blipFill>
        <p:spPr>
          <a:xfrm>
            <a:off x="706438" y="1600200"/>
            <a:ext cx="35337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8562389"/>
      </p:ext>
    </p:extLst>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3"/>
          <p:cNvSpPr>
            <a:spLocks noChangeArrowheads="1"/>
          </p:cNvSpPr>
          <p:nvPr/>
        </p:nvSpPr>
        <p:spPr bwMode="auto">
          <a:xfrm>
            <a:off x="323528" y="549275"/>
            <a:ext cx="8352928" cy="558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GB" altLang="it-IT" sz="4000" b="1" dirty="0">
                <a:solidFill>
                  <a:srgbClr val="FF3300"/>
                </a:solidFill>
                <a:latin typeface="Calibri" pitchFamily="34" charset="0"/>
              </a:rPr>
              <a:t>The English language and Advertising</a:t>
            </a:r>
          </a:p>
          <a:p>
            <a:pPr algn="ctr" eaLnBrk="1" hangingPunct="1">
              <a:spcBef>
                <a:spcPct val="0"/>
              </a:spcBef>
              <a:buFontTx/>
              <a:buNone/>
            </a:pPr>
            <a:endParaRPr lang="en-GB" altLang="it-IT" sz="4000" b="1" dirty="0">
              <a:solidFill>
                <a:srgbClr val="FF3300"/>
              </a:solidFill>
              <a:latin typeface="Calibri" pitchFamily="34" charset="0"/>
            </a:endParaRPr>
          </a:p>
          <a:p>
            <a:pPr algn="ctr" eaLnBrk="1" hangingPunct="1">
              <a:spcBef>
                <a:spcPct val="0"/>
              </a:spcBef>
              <a:buFontTx/>
              <a:buNone/>
            </a:pPr>
            <a:endParaRPr lang="en-GB" altLang="it-IT" sz="1800" b="1" dirty="0">
              <a:solidFill>
                <a:srgbClr val="FF3300"/>
              </a:solidFill>
              <a:latin typeface="Calibri" pitchFamily="34" charset="0"/>
            </a:endParaRPr>
          </a:p>
          <a:p>
            <a:r>
              <a:rPr lang="en-US" sz="2400" dirty="0">
                <a:solidFill>
                  <a:schemeClr val="tx2"/>
                </a:solidFill>
              </a:rPr>
              <a:t>Language has a powerful influence over people and their </a:t>
            </a:r>
            <a:r>
              <a:rPr lang="en-US" sz="2400" dirty="0" err="1">
                <a:solidFill>
                  <a:schemeClr val="tx2"/>
                </a:solidFill>
              </a:rPr>
              <a:t>behaviour</a:t>
            </a:r>
            <a:r>
              <a:rPr lang="en-US" sz="2400" dirty="0">
                <a:solidFill>
                  <a:schemeClr val="tx2"/>
                </a:solidFill>
              </a:rPr>
              <a:t>. This is especially true in the fields of marketing and advertising. </a:t>
            </a:r>
          </a:p>
          <a:p>
            <a:pPr>
              <a:buNone/>
            </a:pPr>
            <a:endParaRPr lang="en-US" sz="2400" i="1" dirty="0"/>
          </a:p>
          <a:p>
            <a:r>
              <a:rPr lang="en-US" sz="2400" i="1" dirty="0"/>
              <a:t>The choice of language to convey specific messages with the intention of influencing people is vitally important.</a:t>
            </a:r>
            <a:r>
              <a:rPr lang="en-US" sz="2400" dirty="0"/>
              <a:t> </a:t>
            </a:r>
            <a:br>
              <a:rPr lang="en-US" sz="2400" dirty="0"/>
            </a:br>
            <a:endParaRPr lang="en-US" sz="2400" dirty="0"/>
          </a:p>
          <a:p>
            <a:r>
              <a:rPr lang="en-US" sz="2400" dirty="0">
                <a:solidFill>
                  <a:schemeClr val="tx2"/>
                </a:solidFill>
              </a:rPr>
              <a:t>Visual content and design in advertising have a very great impact on the consumer, but it is language that helps people to identify a product and remember it.</a:t>
            </a:r>
          </a:p>
        </p:txBody>
      </p:sp>
    </p:spTree>
    <p:extLst>
      <p:ext uri="{BB962C8B-B14F-4D97-AF65-F5344CB8AC3E}">
        <p14:creationId xmlns:p14="http://schemas.microsoft.com/office/powerpoint/2010/main" val="320928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699"/>
                                        </p:tgtEl>
                                        <p:attrNameLst>
                                          <p:attrName>style.visibility</p:attrName>
                                        </p:attrNameLst>
                                      </p:cBhvr>
                                      <p:to>
                                        <p:strVal val="visible"/>
                                      </p:to>
                                    </p:set>
                                    <p:animEffect transition="in" filter="fade">
                                      <p:cBhvr>
                                        <p:cTn id="7" dur="500"/>
                                        <p:tgtEl>
                                          <p:spTgt spid="1576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699">
                                            <p:txEl>
                                              <p:pRg st="3" end="3"/>
                                            </p:txEl>
                                          </p:spTgt>
                                        </p:tgtEl>
                                        <p:attrNameLst>
                                          <p:attrName>style.visibility</p:attrName>
                                        </p:attrNameLst>
                                      </p:cBhvr>
                                      <p:to>
                                        <p:strVal val="visible"/>
                                      </p:to>
                                    </p:set>
                                    <p:animEffect transition="in" filter="fade">
                                      <p:cBhvr>
                                        <p:cTn id="12" dur="500"/>
                                        <p:tgtEl>
                                          <p:spTgt spid="1576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7699">
                                            <p:txEl>
                                              <p:pRg st="5" end="5"/>
                                            </p:txEl>
                                          </p:spTgt>
                                        </p:tgtEl>
                                        <p:attrNameLst>
                                          <p:attrName>style.visibility</p:attrName>
                                        </p:attrNameLst>
                                      </p:cBhvr>
                                      <p:to>
                                        <p:strVal val="visible"/>
                                      </p:to>
                                    </p:set>
                                    <p:anim calcmode="lin" valueType="num">
                                      <p:cBhvr additive="base">
                                        <p:cTn id="17" dur="500" fill="hold"/>
                                        <p:tgtEl>
                                          <p:spTgt spid="15769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7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7699">
                                            <p:txEl>
                                              <p:pRg st="6" end="6"/>
                                            </p:txEl>
                                          </p:spTgt>
                                        </p:tgtEl>
                                        <p:attrNameLst>
                                          <p:attrName>style.visibility</p:attrName>
                                        </p:attrNameLst>
                                      </p:cBhvr>
                                      <p:to>
                                        <p:strVal val="visible"/>
                                      </p:to>
                                    </p:set>
                                    <p:animEffect transition="in" filter="fade">
                                      <p:cBhvr>
                                        <p:cTn id="23" dur="1000"/>
                                        <p:tgtEl>
                                          <p:spTgt spid="157699">
                                            <p:txEl>
                                              <p:pRg st="6" end="6"/>
                                            </p:txEl>
                                          </p:spTgt>
                                        </p:tgtEl>
                                      </p:cBhvr>
                                    </p:animEffect>
                                    <p:anim calcmode="lin" valueType="num">
                                      <p:cBhvr>
                                        <p:cTn id="24" dur="1000" fill="hold"/>
                                        <p:tgtEl>
                                          <p:spTgt spid="157699">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1576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it-IT">
                <a:solidFill>
                  <a:srgbClr val="FF0000"/>
                </a:solidFill>
              </a:rPr>
              <a:t>Visual of people’s gaze: OFFER</a:t>
            </a:r>
          </a:p>
        </p:txBody>
      </p:sp>
      <p:sp>
        <p:nvSpPr>
          <p:cNvPr id="36867" name="Rectangle 4"/>
          <p:cNvSpPr>
            <a:spLocks noGrp="1" noChangeArrowheads="1"/>
          </p:cNvSpPr>
          <p:nvPr>
            <p:ph type="body" sz="half" idx="2"/>
          </p:nvPr>
        </p:nvSpPr>
        <p:spPr>
          <a:xfrm>
            <a:off x="4643438" y="1600200"/>
            <a:ext cx="4037012" cy="4525963"/>
          </a:xfrm>
        </p:spPr>
        <p:txBody>
          <a:bodyPr/>
          <a:lstStyle/>
          <a:p>
            <a:pPr algn="just" eaLnBrk="1" hangingPunct="1">
              <a:lnSpc>
                <a:spcPct val="80000"/>
              </a:lnSpc>
              <a:buFontTx/>
              <a:buNone/>
            </a:pPr>
            <a:endParaRPr lang="en-GB" altLang="it-IT" sz="2000" b="1" dirty="0">
              <a:solidFill>
                <a:srgbClr val="0F0A6B"/>
              </a:solidFill>
              <a:cs typeface="Times New Roman" pitchFamily="18" charset="0"/>
            </a:endParaRPr>
          </a:p>
          <a:p>
            <a:pPr algn="just" eaLnBrk="1" hangingPunct="1">
              <a:lnSpc>
                <a:spcPct val="80000"/>
              </a:lnSpc>
              <a:buFontTx/>
              <a:buNone/>
            </a:pPr>
            <a:r>
              <a:rPr lang="en-GB" altLang="it-IT" sz="2000" b="1" dirty="0">
                <a:solidFill>
                  <a:srgbClr val="0F0A6B"/>
                </a:solidFill>
                <a:cs typeface="Times New Roman" pitchFamily="18" charset="0"/>
              </a:rPr>
              <a:t>Offer </a:t>
            </a:r>
            <a:r>
              <a:rPr lang="en-GB" altLang="it-IT" sz="2000" dirty="0">
                <a:solidFill>
                  <a:srgbClr val="0F0A6B"/>
                </a:solidFill>
                <a:cs typeface="Times New Roman" pitchFamily="18" charset="0"/>
              </a:rPr>
              <a:t>pictures: the participants have an indirect gaze address. </a:t>
            </a:r>
          </a:p>
          <a:p>
            <a:pPr algn="just" eaLnBrk="1" hangingPunct="1">
              <a:lnSpc>
                <a:spcPct val="80000"/>
              </a:lnSpc>
            </a:pPr>
            <a:endParaRPr lang="en-GB" altLang="it-IT" sz="2000" dirty="0">
              <a:solidFill>
                <a:srgbClr val="0F0A6B"/>
              </a:solidFill>
              <a:cs typeface="Times New Roman" pitchFamily="18" charset="0"/>
            </a:endParaRPr>
          </a:p>
          <a:p>
            <a:pPr eaLnBrk="1" hangingPunct="1">
              <a:lnSpc>
                <a:spcPct val="80000"/>
              </a:lnSpc>
              <a:buFontTx/>
              <a:buNone/>
            </a:pPr>
            <a:r>
              <a:rPr lang="en-GB" altLang="it-IT" sz="2000" dirty="0">
                <a:solidFill>
                  <a:srgbClr val="0F0A6B"/>
                </a:solidFill>
                <a:cs typeface="Times New Roman" pitchFamily="18" charset="0"/>
              </a:rPr>
              <a:t>The photographed participants are “offered” to the readers (=&gt; they are specimens ).</a:t>
            </a:r>
          </a:p>
          <a:p>
            <a:pPr algn="just" eaLnBrk="1" hangingPunct="1">
              <a:lnSpc>
                <a:spcPct val="80000"/>
              </a:lnSpc>
              <a:buFontTx/>
              <a:buNone/>
            </a:pPr>
            <a:endParaRPr lang="en-GB" altLang="it-IT" sz="2000" dirty="0">
              <a:solidFill>
                <a:srgbClr val="0F0A6B"/>
              </a:solidFill>
              <a:cs typeface="Times New Roman" pitchFamily="18" charset="0"/>
            </a:endParaRPr>
          </a:p>
          <a:p>
            <a:pPr algn="just" eaLnBrk="1" hangingPunct="1">
              <a:lnSpc>
                <a:spcPct val="80000"/>
              </a:lnSpc>
              <a:buFontTx/>
              <a:buNone/>
            </a:pPr>
            <a:r>
              <a:rPr lang="en-GB" altLang="it-IT" sz="2000" dirty="0">
                <a:solidFill>
                  <a:srgbClr val="0F0A6B"/>
                </a:solidFill>
                <a:cs typeface="Times New Roman" pitchFamily="18" charset="0"/>
              </a:rPr>
              <a:t>The relationship between participant and reader is one of </a:t>
            </a:r>
            <a:r>
              <a:rPr lang="en-GB" altLang="it-IT" sz="2000" b="1" dirty="0">
                <a:solidFill>
                  <a:srgbClr val="0F0A6B"/>
                </a:solidFill>
                <a:cs typeface="Times New Roman" pitchFamily="18" charset="0"/>
              </a:rPr>
              <a:t>unfamiliarity</a:t>
            </a:r>
          </a:p>
          <a:p>
            <a:pPr algn="just" eaLnBrk="1" hangingPunct="1">
              <a:lnSpc>
                <a:spcPct val="80000"/>
              </a:lnSpc>
              <a:buFontTx/>
              <a:buNone/>
            </a:pPr>
            <a:endParaRPr lang="en-GB" altLang="it-IT" sz="2000" b="1" dirty="0">
              <a:solidFill>
                <a:srgbClr val="0F0A6B"/>
              </a:solidFill>
              <a:cs typeface="Times New Roman" pitchFamily="18" charset="0"/>
            </a:endParaRPr>
          </a:p>
          <a:p>
            <a:pPr algn="just" eaLnBrk="1" hangingPunct="1">
              <a:lnSpc>
                <a:spcPct val="80000"/>
              </a:lnSpc>
              <a:buFontTx/>
              <a:buNone/>
            </a:pPr>
            <a:r>
              <a:rPr lang="en-GB" altLang="it-IT" sz="2000" b="1" dirty="0">
                <a:solidFill>
                  <a:srgbClr val="0F0A6B"/>
                </a:solidFill>
                <a:cs typeface="Times New Roman" pitchFamily="18" charset="0"/>
              </a:rPr>
              <a:t>Offer</a:t>
            </a:r>
            <a:r>
              <a:rPr lang="en-GB" altLang="it-IT" sz="2000" dirty="0">
                <a:solidFill>
                  <a:srgbClr val="0F0A6B"/>
                </a:solidFill>
                <a:cs typeface="Times New Roman" pitchFamily="18" charset="0"/>
              </a:rPr>
              <a:t> pictures lack the corresponding visual “I”.</a:t>
            </a:r>
          </a:p>
          <a:p>
            <a:pPr algn="ctr" eaLnBrk="1" hangingPunct="1">
              <a:lnSpc>
                <a:spcPct val="80000"/>
              </a:lnSpc>
              <a:buFontTx/>
              <a:buNone/>
            </a:pPr>
            <a:endParaRPr lang="en-GB" altLang="it-IT" sz="2000" i="1" dirty="0">
              <a:solidFill>
                <a:srgbClr val="FF3300"/>
              </a:solidFill>
            </a:endParaRPr>
          </a:p>
          <a:p>
            <a:pPr algn="ctr" eaLnBrk="1" hangingPunct="1">
              <a:lnSpc>
                <a:spcPct val="80000"/>
              </a:lnSpc>
              <a:buFontTx/>
              <a:buNone/>
            </a:pPr>
            <a:r>
              <a:rPr lang="en-GB" altLang="it-IT" sz="2000" i="1" dirty="0">
                <a:solidFill>
                  <a:srgbClr val="FF3300"/>
                </a:solidFill>
              </a:rPr>
              <a:t>I (reader) vs. them/him/ her</a:t>
            </a:r>
          </a:p>
        </p:txBody>
      </p:sp>
      <p:sp>
        <p:nvSpPr>
          <p:cNvPr id="36868" name="Rectangle 6"/>
          <p:cNvSpPr>
            <a:spLocks noChangeArrowheads="1"/>
          </p:cNvSpPr>
          <p:nvPr/>
        </p:nvSpPr>
        <p:spPr bwMode="auto">
          <a:xfrm>
            <a:off x="0" y="24765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br>
              <a:rPr lang="it-IT" altLang="it-IT" sz="1200">
                <a:latin typeface="Times New Roman" pitchFamily="18" charset="0"/>
                <a:cs typeface="Times New Roman" pitchFamily="18" charset="0"/>
              </a:rPr>
            </a:br>
            <a:br>
              <a:rPr lang="it-IT" altLang="it-IT" sz="1200">
                <a:latin typeface="Times New Roman" pitchFamily="18" charset="0"/>
                <a:cs typeface="Times New Roman" pitchFamily="18" charset="0"/>
              </a:rPr>
            </a:br>
            <a:endParaRPr lang="it-IT" altLang="it-IT" sz="2400">
              <a:latin typeface="Times New Roman" pitchFamily="18" charset="0"/>
            </a:endParaRPr>
          </a:p>
        </p:txBody>
      </p:sp>
      <p:sp>
        <p:nvSpPr>
          <p:cNvPr id="36869" name="Rectangle 10"/>
          <p:cNvSpPr>
            <a:spLocks noChangeArrowheads="1"/>
          </p:cNvSpPr>
          <p:nvPr/>
        </p:nvSpPr>
        <p:spPr bwMode="auto">
          <a:xfrm>
            <a:off x="377190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altLang="it-IT"/>
          </a:p>
        </p:txBody>
      </p:sp>
      <p:pic>
        <p:nvPicPr>
          <p:cNvPr id="36870" name="Picture 11" descr="C:\Documents and Settings\Maci\Documenti\bergamo\Corso_Language_of_Writen_Avertising\ADVERTISING\unit12\The Language of Advertising Demand and offer_file\28rave3_jpg.jpg"/>
          <p:cNvPicPr>
            <a:picLocks noGrp="1" noChangeAspect="1" noChangeArrowheads="1"/>
          </p:cNvPicPr>
          <p:nvPr>
            <p:ph type="clipArt" sz="half" idx="1"/>
          </p:nvPr>
        </p:nvPicPr>
        <p:blipFill>
          <a:blip r:embed="rId2" r:link="rId3">
            <a:extLst>
              <a:ext uri="{28A0092B-C50C-407E-A947-70E740481C1C}">
                <a14:useLocalDpi xmlns:a14="http://schemas.microsoft.com/office/drawing/2010/main" val="0"/>
              </a:ext>
            </a:extLst>
          </a:blip>
          <a:srcRect/>
          <a:stretch>
            <a:fillRect/>
          </a:stretch>
        </p:blipFill>
        <p:spPr>
          <a:xfrm>
            <a:off x="1143000" y="1835150"/>
            <a:ext cx="3333750"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6684493"/>
      </p:ext>
    </p:extLst>
  </p:cSld>
  <p:clrMapOvr>
    <a:masterClrMapping/>
  </p:clrMapOvr>
  <p:transition>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http://www.stanford.edu/class/linguist34/advertisements/alcohol%20ads/images/03absolutsqueeze_jp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665663"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Line 10"/>
          <p:cNvSpPr>
            <a:spLocks noChangeShapeType="1"/>
          </p:cNvSpPr>
          <p:nvPr/>
        </p:nvSpPr>
        <p:spPr bwMode="auto">
          <a:xfrm flipH="1">
            <a:off x="762000" y="914400"/>
            <a:ext cx="4032250" cy="446563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sz="2400">
              <a:solidFill>
                <a:prstClr val="black"/>
              </a:solidFill>
              <a:latin typeface="Arial" pitchFamily="34" charset="0"/>
              <a:ea typeface="MS PGothic" pitchFamily="34" charset="-128"/>
            </a:endParaRPr>
          </a:p>
        </p:txBody>
      </p:sp>
      <p:sp>
        <p:nvSpPr>
          <p:cNvPr id="22532" name="Line 11"/>
          <p:cNvSpPr>
            <a:spLocks noChangeShapeType="1"/>
          </p:cNvSpPr>
          <p:nvPr/>
        </p:nvSpPr>
        <p:spPr bwMode="auto">
          <a:xfrm>
            <a:off x="685800" y="5410200"/>
            <a:ext cx="4319588"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sz="2400">
              <a:solidFill>
                <a:prstClr val="black"/>
              </a:solidFill>
              <a:latin typeface="Arial" pitchFamily="34" charset="0"/>
              <a:ea typeface="MS PGothic" pitchFamily="34" charset="-128"/>
            </a:endParaRPr>
          </a:p>
        </p:txBody>
      </p:sp>
      <p:sp>
        <p:nvSpPr>
          <p:cNvPr id="22533" name="Rectangle 12"/>
          <p:cNvSpPr>
            <a:spLocks noGrp="1" noChangeArrowheads="1"/>
          </p:cNvSpPr>
          <p:nvPr>
            <p:ph type="title" idx="4294967295"/>
          </p:nvPr>
        </p:nvSpPr>
        <p:spPr>
          <a:xfrm>
            <a:off x="6227763" y="333375"/>
            <a:ext cx="2916237" cy="850900"/>
          </a:xfrm>
          <a:noFill/>
        </p:spPr>
        <p:txBody>
          <a:bodyPr/>
          <a:lstStyle/>
          <a:p>
            <a:pPr eaLnBrk="1" hangingPunct="1"/>
            <a:r>
              <a:rPr lang="en-GB" altLang="it-IT" dirty="0">
                <a:solidFill>
                  <a:srgbClr val="FF0000"/>
                </a:solidFill>
              </a:rPr>
              <a:t>Z- reading</a:t>
            </a:r>
          </a:p>
        </p:txBody>
      </p:sp>
      <p:sp>
        <p:nvSpPr>
          <p:cNvPr id="22534" name="Line 13"/>
          <p:cNvSpPr>
            <a:spLocks noChangeShapeType="1"/>
          </p:cNvSpPr>
          <p:nvPr/>
        </p:nvSpPr>
        <p:spPr bwMode="auto">
          <a:xfrm>
            <a:off x="457200" y="838200"/>
            <a:ext cx="4319588"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sz="2400">
              <a:solidFill>
                <a:prstClr val="black"/>
              </a:solidFill>
              <a:latin typeface="Arial" pitchFamily="34" charset="0"/>
              <a:ea typeface="MS PGothic" pitchFamily="34" charset="-128"/>
            </a:endParaRPr>
          </a:p>
        </p:txBody>
      </p:sp>
      <p:sp>
        <p:nvSpPr>
          <p:cNvPr id="22535" name="CasellaDiTesto 3"/>
          <p:cNvSpPr txBox="1">
            <a:spLocks noChangeArrowheads="1"/>
          </p:cNvSpPr>
          <p:nvPr/>
        </p:nvSpPr>
        <p:spPr bwMode="auto">
          <a:xfrm>
            <a:off x="6172200" y="1143000"/>
            <a:ext cx="2667000" cy="323850"/>
          </a:xfrm>
          <a:prstGeom prst="rect">
            <a:avLst/>
          </a:prstGeom>
          <a:solidFill>
            <a:srgbClr val="42FF2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fontAlgn="base" hangingPunct="0">
              <a:spcBef>
                <a:spcPct val="0"/>
              </a:spcBef>
              <a:spcAft>
                <a:spcPct val="0"/>
              </a:spcAft>
            </a:pPr>
            <a:r>
              <a:rPr lang="en-GB" altLang="it-IT" sz="1500">
                <a:solidFill>
                  <a:prstClr val="black"/>
                </a:solidFill>
              </a:rPr>
              <a:t>Kress &amp; van Leeuwen (1996)</a:t>
            </a:r>
          </a:p>
        </p:txBody>
      </p:sp>
      <p:sp>
        <p:nvSpPr>
          <p:cNvPr id="22536" name="Rettangolo 7"/>
          <p:cNvSpPr>
            <a:spLocks noChangeArrowheads="1"/>
          </p:cNvSpPr>
          <p:nvPr/>
        </p:nvSpPr>
        <p:spPr bwMode="auto">
          <a:xfrm>
            <a:off x="381000" y="6319838"/>
            <a:ext cx="4648200"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fontAlgn="base" hangingPunct="0">
              <a:spcBef>
                <a:spcPct val="0"/>
              </a:spcBef>
              <a:spcAft>
                <a:spcPct val="0"/>
              </a:spcAft>
            </a:pPr>
            <a:r>
              <a:rPr lang="it-IT" altLang="it-IT" sz="1200">
                <a:solidFill>
                  <a:prstClr val="black"/>
                </a:solidFill>
              </a:rPr>
              <a:t>http://press.absolut.com/templates/ImageList____160.aspx?category=ABSOLUT+CAMPAIGNS</a:t>
            </a:r>
            <a:endParaRPr lang="en-GB" altLang="it-IT" sz="1200">
              <a:solidFill>
                <a:prstClr val="black"/>
              </a:solidFill>
            </a:endParaRPr>
          </a:p>
        </p:txBody>
      </p:sp>
    </p:spTree>
    <p:extLst>
      <p:ext uri="{BB962C8B-B14F-4D97-AF65-F5344CB8AC3E}">
        <p14:creationId xmlns:p14="http://schemas.microsoft.com/office/powerpoint/2010/main" val="284975156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476672"/>
            <a:ext cx="8280920" cy="5632311"/>
          </a:xfrm>
          <a:prstGeom prst="rect">
            <a:avLst/>
          </a:prstGeom>
        </p:spPr>
        <p:txBody>
          <a:bodyPr wrap="square">
            <a:spAutoFit/>
          </a:bodyPr>
          <a:lstStyle/>
          <a:p>
            <a:pPr eaLnBrk="0" fontAlgn="base" hangingPunct="0">
              <a:spcBef>
                <a:spcPct val="0"/>
              </a:spcBef>
              <a:spcAft>
                <a:spcPct val="0"/>
              </a:spcAft>
            </a:pPr>
            <a:r>
              <a:rPr lang="en-US" sz="2400" dirty="0">
                <a:solidFill>
                  <a:prstClr val="black"/>
                </a:solidFill>
                <a:latin typeface="Arial" pitchFamily="34" charset="0"/>
                <a:ea typeface="MS PGothic" pitchFamily="34" charset="-128"/>
              </a:rPr>
              <a:t>The way in which </a:t>
            </a:r>
            <a:r>
              <a:rPr lang="en-US" sz="2400" i="1" dirty="0">
                <a:solidFill>
                  <a:prstClr val="black"/>
                </a:solidFill>
                <a:latin typeface="Arial" pitchFamily="34" charset="0"/>
                <a:ea typeface="MS PGothic" pitchFamily="34" charset="-128"/>
              </a:rPr>
              <a:t>composition </a:t>
            </a:r>
            <a:r>
              <a:rPr lang="en-US" sz="2400" dirty="0">
                <a:solidFill>
                  <a:prstClr val="black"/>
                </a:solidFill>
                <a:latin typeface="Arial" pitchFamily="34" charset="0"/>
                <a:ea typeface="MS PGothic" pitchFamily="34" charset="-128"/>
              </a:rPr>
              <a:t>is realized depends on the fact that when we read we follow a </a:t>
            </a:r>
            <a:r>
              <a:rPr lang="en-US" sz="2400" dirty="0">
                <a:solidFill>
                  <a:srgbClr val="FF0000"/>
                </a:solidFill>
                <a:latin typeface="Arial" pitchFamily="34" charset="0"/>
                <a:ea typeface="MS PGothic" pitchFamily="34" charset="-128"/>
              </a:rPr>
              <a:t>Z-reading pattern</a:t>
            </a:r>
            <a:r>
              <a:rPr lang="en-US" sz="2400" dirty="0">
                <a:solidFill>
                  <a:prstClr val="black"/>
                </a:solidFill>
                <a:latin typeface="Arial" pitchFamily="34" charset="0"/>
                <a:ea typeface="MS PGothic" pitchFamily="34" charset="-128"/>
              </a:rPr>
              <a:t>: in Western cultures, a text is written from </a:t>
            </a:r>
            <a:r>
              <a:rPr lang="en-US" sz="2400" dirty="0">
                <a:solidFill>
                  <a:srgbClr val="FF0000"/>
                </a:solidFill>
                <a:latin typeface="Arial" pitchFamily="34" charset="0"/>
                <a:ea typeface="MS PGothic" pitchFamily="34" charset="-128"/>
              </a:rPr>
              <a:t>left to right</a:t>
            </a:r>
            <a:r>
              <a:rPr lang="en-US" sz="2400" dirty="0">
                <a:solidFill>
                  <a:prstClr val="black"/>
                </a:solidFill>
                <a:latin typeface="Arial" pitchFamily="34" charset="0"/>
                <a:ea typeface="MS PGothic" pitchFamily="34" charset="-128"/>
              </a:rPr>
              <a:t>, from </a:t>
            </a:r>
            <a:r>
              <a:rPr lang="en-US" sz="2400" dirty="0">
                <a:solidFill>
                  <a:srgbClr val="FF0000"/>
                </a:solidFill>
                <a:latin typeface="Arial" pitchFamily="34" charset="0"/>
                <a:ea typeface="MS PGothic" pitchFamily="34" charset="-128"/>
              </a:rPr>
              <a:t>top to bottom</a:t>
            </a:r>
            <a:r>
              <a:rPr lang="en-US" sz="2400" dirty="0">
                <a:solidFill>
                  <a:prstClr val="black"/>
                </a:solidFill>
                <a:latin typeface="Arial" pitchFamily="34" charset="0"/>
                <a:ea typeface="MS PGothic" pitchFamily="34" charset="-128"/>
              </a:rPr>
              <a:t>, </a:t>
            </a:r>
            <a:r>
              <a:rPr lang="en-US" sz="2400" dirty="0">
                <a:solidFill>
                  <a:srgbClr val="FF0000"/>
                </a:solidFill>
                <a:latin typeface="Arial" pitchFamily="34" charset="0"/>
                <a:ea typeface="MS PGothic" pitchFamily="34" charset="-128"/>
              </a:rPr>
              <a:t>line by line</a:t>
            </a:r>
            <a:r>
              <a:rPr lang="en-US" sz="2400" dirty="0">
                <a:solidFill>
                  <a:prstClr val="black"/>
                </a:solidFill>
                <a:latin typeface="Arial" pitchFamily="34" charset="0"/>
                <a:ea typeface="MS PGothic" pitchFamily="34" charset="-128"/>
              </a:rPr>
              <a:t>. The most immediate and </a:t>
            </a:r>
            <a:r>
              <a:rPr lang="en-US" sz="2400" i="1" dirty="0">
                <a:solidFill>
                  <a:prstClr val="black"/>
                </a:solidFill>
                <a:latin typeface="Arial" pitchFamily="34" charset="0"/>
                <a:ea typeface="MS PGothic" pitchFamily="34" charset="-128"/>
              </a:rPr>
              <a:t>natural </a:t>
            </a:r>
            <a:r>
              <a:rPr lang="en-US" sz="2400" dirty="0">
                <a:solidFill>
                  <a:prstClr val="black"/>
                </a:solidFill>
                <a:latin typeface="Arial" pitchFamily="34" charset="0"/>
                <a:ea typeface="MS PGothic" pitchFamily="34" charset="-128"/>
              </a:rPr>
              <a:t>division created by the </a:t>
            </a:r>
            <a:r>
              <a:rPr lang="en-US" sz="2400" dirty="0">
                <a:solidFill>
                  <a:srgbClr val="FF0000"/>
                </a:solidFill>
                <a:latin typeface="Arial" pitchFamily="34" charset="0"/>
                <a:ea typeface="MS PGothic" pitchFamily="34" charset="-128"/>
              </a:rPr>
              <a:t>Z-reading pattern </a:t>
            </a:r>
            <a:r>
              <a:rPr lang="en-US" sz="2400" dirty="0">
                <a:solidFill>
                  <a:prstClr val="black"/>
                </a:solidFill>
                <a:latin typeface="Arial" pitchFamily="34" charset="0"/>
                <a:ea typeface="MS PGothic" pitchFamily="34" charset="-128"/>
              </a:rPr>
              <a:t>of the page is into left and right, top and bottom, and </a:t>
            </a:r>
            <a:r>
              <a:rPr lang="en-US" sz="2400" dirty="0" err="1">
                <a:solidFill>
                  <a:prstClr val="black"/>
                </a:solidFill>
                <a:latin typeface="Arial" pitchFamily="34" charset="0"/>
                <a:ea typeface="MS PGothic" pitchFamily="34" charset="-128"/>
              </a:rPr>
              <a:t>centre</a:t>
            </a:r>
            <a:r>
              <a:rPr lang="en-US" sz="2400" dirty="0">
                <a:solidFill>
                  <a:prstClr val="black"/>
                </a:solidFill>
                <a:latin typeface="Arial" pitchFamily="34" charset="0"/>
                <a:ea typeface="MS PGothic" pitchFamily="34" charset="-128"/>
              </a:rPr>
              <a:t> and margins, which helps us to define the </a:t>
            </a:r>
            <a:r>
              <a:rPr lang="en-US" sz="2400" i="1" dirty="0">
                <a:solidFill>
                  <a:srgbClr val="FF0000"/>
                </a:solidFill>
                <a:latin typeface="Arial" pitchFamily="34" charset="0"/>
                <a:ea typeface="MS PGothic" pitchFamily="34" charset="-128"/>
              </a:rPr>
              <a:t>zones</a:t>
            </a:r>
            <a:r>
              <a:rPr lang="en-US" sz="2400" i="1" dirty="0">
                <a:solidFill>
                  <a:prstClr val="black"/>
                </a:solidFill>
                <a:latin typeface="Arial" pitchFamily="34" charset="0"/>
                <a:ea typeface="MS PGothic" pitchFamily="34" charset="-128"/>
              </a:rPr>
              <a:t> </a:t>
            </a:r>
            <a:r>
              <a:rPr lang="en-US" sz="2400" dirty="0">
                <a:solidFill>
                  <a:prstClr val="black"/>
                </a:solidFill>
                <a:latin typeface="Arial" pitchFamily="34" charset="0"/>
                <a:ea typeface="MS PGothic" pitchFamily="34" charset="-128"/>
              </a:rPr>
              <a:t>where the different visual elements are placed. Their corresponding informational values are </a:t>
            </a:r>
            <a:r>
              <a:rPr lang="en-US" sz="2400" i="1" dirty="0">
                <a:solidFill>
                  <a:srgbClr val="FF0000"/>
                </a:solidFill>
                <a:latin typeface="Arial" pitchFamily="34" charset="0"/>
                <a:ea typeface="MS PGothic" pitchFamily="34" charset="-128"/>
              </a:rPr>
              <a:t>Given</a:t>
            </a:r>
            <a:r>
              <a:rPr lang="en-US" sz="2400" i="1" dirty="0">
                <a:solidFill>
                  <a:prstClr val="black"/>
                </a:solidFill>
                <a:latin typeface="Arial" pitchFamily="34" charset="0"/>
                <a:ea typeface="MS PGothic" pitchFamily="34" charset="-128"/>
              </a:rPr>
              <a:t> </a:t>
            </a:r>
            <a:r>
              <a:rPr lang="en-US" sz="2400" dirty="0">
                <a:solidFill>
                  <a:prstClr val="black"/>
                </a:solidFill>
                <a:latin typeface="Arial" pitchFamily="34" charset="0"/>
                <a:ea typeface="MS PGothic" pitchFamily="34" charset="-128"/>
              </a:rPr>
              <a:t>and </a:t>
            </a:r>
            <a:r>
              <a:rPr lang="en-US" sz="2400" i="1" dirty="0">
                <a:solidFill>
                  <a:srgbClr val="FF0000"/>
                </a:solidFill>
                <a:latin typeface="Arial" pitchFamily="34" charset="0"/>
                <a:ea typeface="MS PGothic" pitchFamily="34" charset="-128"/>
              </a:rPr>
              <a:t>New</a:t>
            </a:r>
            <a:r>
              <a:rPr lang="en-US" sz="2400" dirty="0">
                <a:solidFill>
                  <a:prstClr val="black"/>
                </a:solidFill>
                <a:latin typeface="Arial" pitchFamily="34" charset="0"/>
                <a:ea typeface="MS PGothic" pitchFamily="34" charset="-128"/>
              </a:rPr>
              <a:t>, </a:t>
            </a:r>
            <a:r>
              <a:rPr lang="en-US" sz="2400" i="1" dirty="0">
                <a:solidFill>
                  <a:srgbClr val="FF0000"/>
                </a:solidFill>
                <a:latin typeface="Arial" pitchFamily="34" charset="0"/>
                <a:ea typeface="MS PGothic" pitchFamily="34" charset="-128"/>
              </a:rPr>
              <a:t>Ideal</a:t>
            </a:r>
            <a:r>
              <a:rPr lang="en-US" sz="2400" i="1" dirty="0">
                <a:solidFill>
                  <a:prstClr val="black"/>
                </a:solidFill>
                <a:latin typeface="Arial" pitchFamily="34" charset="0"/>
                <a:ea typeface="MS PGothic" pitchFamily="34" charset="-128"/>
              </a:rPr>
              <a:t> </a:t>
            </a:r>
            <a:r>
              <a:rPr lang="en-US" sz="2400" dirty="0">
                <a:solidFill>
                  <a:prstClr val="black"/>
                </a:solidFill>
                <a:latin typeface="Arial" pitchFamily="34" charset="0"/>
                <a:ea typeface="MS PGothic" pitchFamily="34" charset="-128"/>
              </a:rPr>
              <a:t>and </a:t>
            </a:r>
            <a:r>
              <a:rPr lang="en-US" sz="2400" i="1" dirty="0">
                <a:solidFill>
                  <a:srgbClr val="FF0000"/>
                </a:solidFill>
                <a:latin typeface="Arial" pitchFamily="34" charset="0"/>
                <a:ea typeface="MS PGothic" pitchFamily="34" charset="-128"/>
              </a:rPr>
              <a:t>Real</a:t>
            </a:r>
            <a:r>
              <a:rPr lang="en-US" sz="2400" dirty="0">
                <a:solidFill>
                  <a:prstClr val="black"/>
                </a:solidFill>
                <a:latin typeface="Arial" pitchFamily="34" charset="0"/>
                <a:ea typeface="MS PGothic" pitchFamily="34" charset="-128"/>
              </a:rPr>
              <a:t>, </a:t>
            </a:r>
            <a:r>
              <a:rPr lang="en-US" sz="2400" i="1" dirty="0">
                <a:solidFill>
                  <a:srgbClr val="FF0000"/>
                </a:solidFill>
                <a:latin typeface="Arial" pitchFamily="34" charset="0"/>
                <a:ea typeface="MS PGothic" pitchFamily="34" charset="-128"/>
              </a:rPr>
              <a:t>Centre</a:t>
            </a:r>
            <a:r>
              <a:rPr lang="en-US" sz="2400" i="1" dirty="0">
                <a:solidFill>
                  <a:prstClr val="black"/>
                </a:solidFill>
                <a:latin typeface="Arial" pitchFamily="34" charset="0"/>
                <a:ea typeface="MS PGothic" pitchFamily="34" charset="-128"/>
              </a:rPr>
              <a:t> </a:t>
            </a:r>
            <a:r>
              <a:rPr lang="en-US" sz="2400" dirty="0">
                <a:solidFill>
                  <a:prstClr val="black"/>
                </a:solidFill>
                <a:latin typeface="Arial" pitchFamily="34" charset="0"/>
                <a:ea typeface="MS PGothic" pitchFamily="34" charset="-128"/>
              </a:rPr>
              <a:t>and </a:t>
            </a:r>
            <a:r>
              <a:rPr lang="en-US" sz="2400" i="1" dirty="0">
                <a:solidFill>
                  <a:srgbClr val="FF0000"/>
                </a:solidFill>
                <a:latin typeface="Arial" pitchFamily="34" charset="0"/>
                <a:ea typeface="MS PGothic" pitchFamily="34" charset="-128"/>
              </a:rPr>
              <a:t>Margins</a:t>
            </a:r>
            <a:r>
              <a:rPr lang="en-US" sz="2400" i="1" dirty="0">
                <a:solidFill>
                  <a:prstClr val="black"/>
                </a:solidFill>
                <a:latin typeface="Arial" pitchFamily="34" charset="0"/>
                <a:ea typeface="MS PGothic" pitchFamily="34" charset="-128"/>
              </a:rPr>
              <a:t>. </a:t>
            </a:r>
            <a:r>
              <a:rPr lang="en-US" sz="2400" dirty="0">
                <a:solidFill>
                  <a:prstClr val="black"/>
                </a:solidFill>
                <a:latin typeface="Arial" pitchFamily="34" charset="0"/>
                <a:ea typeface="MS PGothic" pitchFamily="34" charset="-128"/>
              </a:rPr>
              <a:t>Elements placed to the left of the vertical axis of the page are presented as </a:t>
            </a:r>
            <a:r>
              <a:rPr lang="en-US" sz="2400" i="1" dirty="0">
                <a:solidFill>
                  <a:srgbClr val="FF0000"/>
                </a:solidFill>
                <a:latin typeface="Arial" pitchFamily="34" charset="0"/>
                <a:ea typeface="MS PGothic" pitchFamily="34" charset="-128"/>
              </a:rPr>
              <a:t>Given</a:t>
            </a:r>
            <a:r>
              <a:rPr lang="en-US" sz="2400" i="1" dirty="0">
                <a:solidFill>
                  <a:prstClr val="black"/>
                </a:solidFill>
                <a:latin typeface="Arial" pitchFamily="34" charset="0"/>
                <a:ea typeface="MS PGothic" pitchFamily="34" charset="-128"/>
              </a:rPr>
              <a:t> </a:t>
            </a:r>
            <a:r>
              <a:rPr lang="en-US" sz="2400" dirty="0">
                <a:solidFill>
                  <a:prstClr val="black"/>
                </a:solidFill>
                <a:latin typeface="Arial" pitchFamily="34" charset="0"/>
                <a:ea typeface="MS PGothic" pitchFamily="34" charset="-128"/>
              </a:rPr>
              <a:t>pieces of information, or items that the reader already knows; </a:t>
            </a:r>
            <a:r>
              <a:rPr lang="en-US" sz="2400" i="1" dirty="0">
                <a:solidFill>
                  <a:srgbClr val="FF0000"/>
                </a:solidFill>
                <a:latin typeface="Arial" pitchFamily="34" charset="0"/>
                <a:ea typeface="MS PGothic" pitchFamily="34" charset="-128"/>
              </a:rPr>
              <a:t>New</a:t>
            </a:r>
            <a:r>
              <a:rPr lang="en-US" sz="2400" i="1" dirty="0">
                <a:solidFill>
                  <a:prstClr val="black"/>
                </a:solidFill>
                <a:latin typeface="Arial" pitchFamily="34" charset="0"/>
                <a:ea typeface="MS PGothic" pitchFamily="34" charset="-128"/>
              </a:rPr>
              <a:t> </a:t>
            </a:r>
            <a:r>
              <a:rPr lang="en-US" sz="2400" dirty="0">
                <a:solidFill>
                  <a:prstClr val="black"/>
                </a:solidFill>
                <a:latin typeface="Arial" pitchFamily="34" charset="0"/>
                <a:ea typeface="MS PGothic" pitchFamily="34" charset="-128"/>
              </a:rPr>
              <a:t>elements on the right are not yet known or agreed upon. </a:t>
            </a:r>
          </a:p>
          <a:p>
            <a:pPr eaLnBrk="0" fontAlgn="base" hangingPunct="0">
              <a:spcBef>
                <a:spcPct val="0"/>
              </a:spcBef>
              <a:spcAft>
                <a:spcPct val="0"/>
              </a:spcAft>
            </a:pPr>
            <a:r>
              <a:rPr lang="en-US" sz="2400" dirty="0">
                <a:solidFill>
                  <a:prstClr val="black"/>
                </a:solidFill>
                <a:latin typeface="Arial" pitchFamily="34" charset="0"/>
                <a:ea typeface="MS PGothic" pitchFamily="34" charset="-128"/>
              </a:rPr>
              <a:t>A sense of contrast is presented through layouts based on the horizontal axis. </a:t>
            </a:r>
            <a:endParaRPr lang="it-IT" sz="2400" dirty="0">
              <a:solidFill>
                <a:prstClr val="black"/>
              </a:solidFill>
              <a:latin typeface="Arial" pitchFamily="34" charset="0"/>
              <a:ea typeface="MS PGothic" pitchFamily="34" charset="-128"/>
            </a:endParaRPr>
          </a:p>
        </p:txBody>
      </p:sp>
    </p:spTree>
    <p:extLst>
      <p:ext uri="{BB962C8B-B14F-4D97-AF65-F5344CB8AC3E}">
        <p14:creationId xmlns:p14="http://schemas.microsoft.com/office/powerpoint/2010/main" val="143967294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2775" y="228600"/>
            <a:ext cx="8153400" cy="990600"/>
          </a:xfrm>
        </p:spPr>
        <p:txBody>
          <a:bodyPr/>
          <a:lstStyle/>
          <a:p>
            <a:pPr eaLnBrk="1" hangingPunct="1"/>
            <a:r>
              <a:rPr lang="en-GB" altLang="it-IT"/>
              <a:t>Information value (a)</a:t>
            </a:r>
          </a:p>
        </p:txBody>
      </p:sp>
      <p:sp>
        <p:nvSpPr>
          <p:cNvPr id="23556" name="CasellaDiTesto 3"/>
          <p:cNvSpPr txBox="1">
            <a:spLocks noChangeArrowheads="1"/>
          </p:cNvSpPr>
          <p:nvPr/>
        </p:nvSpPr>
        <p:spPr bwMode="auto">
          <a:xfrm>
            <a:off x="304800" y="3124200"/>
            <a:ext cx="2362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it-IT" sz="1500">
                <a:solidFill>
                  <a:prstClr val="black"/>
                </a:solidFill>
              </a:rPr>
              <a:t>Kress &amp; van Leeuwen (1996:208)</a:t>
            </a:r>
          </a:p>
        </p:txBody>
      </p:sp>
      <p:pic>
        <p:nvPicPr>
          <p:cNvPr id="3" name="Segnaposto contenuto 2"/>
          <p:cNvPicPr>
            <a:picLocks noGrp="1" noChangeAspect="1"/>
          </p:cNvPicPr>
          <p:nvPr>
            <p:ph sz="quarter" idx="1"/>
          </p:nvPr>
        </p:nvPicPr>
        <p:blipFill>
          <a:blip r:embed="rId2"/>
          <a:stretch>
            <a:fillRect/>
          </a:stretch>
        </p:blipFill>
        <p:spPr>
          <a:xfrm>
            <a:off x="2669664" y="2276872"/>
            <a:ext cx="3711476" cy="3711476"/>
          </a:xfrm>
          <a:prstGeom prst="rect">
            <a:avLst/>
          </a:prstGeom>
        </p:spPr>
      </p:pic>
    </p:spTree>
    <p:extLst>
      <p:ext uri="{BB962C8B-B14F-4D97-AF65-F5344CB8AC3E}">
        <p14:creationId xmlns:p14="http://schemas.microsoft.com/office/powerpoint/2010/main" val="19798089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it-IT" sz="3500"/>
              <a:t>Information Value (b): Given / New</a:t>
            </a:r>
          </a:p>
        </p:txBody>
      </p:sp>
      <p:sp>
        <p:nvSpPr>
          <p:cNvPr id="24579" name="Rectangle 3"/>
          <p:cNvSpPr>
            <a:spLocks noGrp="1" noChangeArrowheads="1"/>
          </p:cNvSpPr>
          <p:nvPr>
            <p:ph sz="half" idx="1"/>
          </p:nvPr>
        </p:nvSpPr>
        <p:spPr>
          <a:xfrm>
            <a:off x="457200" y="1524000"/>
            <a:ext cx="4037013" cy="4602163"/>
          </a:xfrm>
        </p:spPr>
        <p:txBody>
          <a:bodyPr/>
          <a:lstStyle/>
          <a:p>
            <a:pPr algn="ctr" eaLnBrk="1" hangingPunct="1">
              <a:buFontTx/>
              <a:buNone/>
            </a:pPr>
            <a:r>
              <a:rPr lang="it-IT" altLang="it-IT" sz="2400" b="1" i="1">
                <a:cs typeface="Times New Roman" pitchFamily="18" charset="0"/>
              </a:rPr>
              <a:t>SECRET</a:t>
            </a:r>
          </a:p>
        </p:txBody>
      </p:sp>
      <p:sp>
        <p:nvSpPr>
          <p:cNvPr id="24580" name="Rectangle 4"/>
          <p:cNvSpPr>
            <a:spLocks noGrp="1" noChangeArrowheads="1"/>
          </p:cNvSpPr>
          <p:nvPr>
            <p:ph type="body" sz="half" idx="2"/>
          </p:nvPr>
        </p:nvSpPr>
        <p:spPr>
          <a:xfrm>
            <a:off x="4249738" y="1600200"/>
            <a:ext cx="4437062" cy="4525963"/>
          </a:xfrm>
        </p:spPr>
        <p:txBody>
          <a:bodyPr/>
          <a:lstStyle/>
          <a:p>
            <a:pPr algn="just" eaLnBrk="1" hangingPunct="1"/>
            <a:endParaRPr lang="en-GB" altLang="it-IT" sz="2600" b="1">
              <a:cs typeface="Times New Roman" pitchFamily="18" charset="0"/>
            </a:endParaRPr>
          </a:p>
          <a:p>
            <a:pPr algn="just" eaLnBrk="1" hangingPunct="1"/>
            <a:r>
              <a:rPr lang="en-GB" altLang="it-IT" sz="2600" b="1">
                <a:cs typeface="Times New Roman" pitchFamily="18" charset="0"/>
              </a:rPr>
              <a:t>Given</a:t>
            </a:r>
            <a:r>
              <a:rPr lang="en-GB" altLang="it-IT" sz="2600">
                <a:cs typeface="Times New Roman" pitchFamily="18" charset="0"/>
              </a:rPr>
              <a:t>: The average woman owns a sleeveless black dress, much like the one seen here</a:t>
            </a:r>
            <a:r>
              <a:rPr lang="en-GB" altLang="it-IT" sz="2600"/>
              <a:t> </a:t>
            </a:r>
          </a:p>
          <a:p>
            <a:pPr algn="just" eaLnBrk="1" hangingPunct="1"/>
            <a:endParaRPr lang="en-GB" altLang="it-IT" sz="2600" b="1">
              <a:cs typeface="Times New Roman" pitchFamily="18" charset="0"/>
            </a:endParaRPr>
          </a:p>
          <a:p>
            <a:pPr algn="just" eaLnBrk="1" hangingPunct="1"/>
            <a:r>
              <a:rPr lang="en-GB" altLang="it-IT" sz="2600" b="1">
                <a:cs typeface="Times New Roman" pitchFamily="18" charset="0"/>
              </a:rPr>
              <a:t>New: </a:t>
            </a:r>
            <a:r>
              <a:rPr lang="en-GB" altLang="it-IT" sz="2600">
                <a:cs typeface="Times New Roman" pitchFamily="18" charset="0"/>
              </a:rPr>
              <a:t>Secret deodorant will give you the confidence to wear it.</a:t>
            </a:r>
            <a:r>
              <a:rPr lang="en-GB" altLang="it-IT" sz="2600"/>
              <a:t> </a:t>
            </a:r>
          </a:p>
        </p:txBody>
      </p:sp>
      <p:pic>
        <p:nvPicPr>
          <p:cNvPr id="24581"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06600"/>
            <a:ext cx="320357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CasellaDiTesto 3"/>
          <p:cNvSpPr txBox="1">
            <a:spLocks noChangeArrowheads="1"/>
          </p:cNvSpPr>
          <p:nvPr/>
        </p:nvSpPr>
        <p:spPr bwMode="auto">
          <a:xfrm>
            <a:off x="5638800" y="6019800"/>
            <a:ext cx="3276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fontAlgn="base" hangingPunct="0">
              <a:spcBef>
                <a:spcPct val="0"/>
              </a:spcBef>
              <a:spcAft>
                <a:spcPct val="0"/>
              </a:spcAft>
            </a:pPr>
            <a:r>
              <a:rPr lang="en-GB" altLang="it-IT" sz="1500">
                <a:solidFill>
                  <a:prstClr val="black"/>
                </a:solidFill>
              </a:rPr>
              <a:t>Kress &amp; van Leeuwen (1996)</a:t>
            </a:r>
          </a:p>
        </p:txBody>
      </p:sp>
    </p:spTree>
    <p:extLst>
      <p:ext uri="{BB962C8B-B14F-4D97-AF65-F5344CB8AC3E}">
        <p14:creationId xmlns:p14="http://schemas.microsoft.com/office/powerpoint/2010/main" val="2116492185"/>
      </p:ext>
    </p:extLst>
  </p:cSld>
  <p:clrMapOvr>
    <a:masterClrMapping/>
  </p:clrMapOvr>
  <p:transition>
    <p:comb/>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it-IT" sz="3500"/>
              <a:t>Information Value (c): Ideal/Real</a:t>
            </a:r>
          </a:p>
        </p:txBody>
      </p:sp>
      <p:sp>
        <p:nvSpPr>
          <p:cNvPr id="25603" name="Rectangle 3"/>
          <p:cNvSpPr>
            <a:spLocks noGrp="1" noChangeArrowheads="1"/>
          </p:cNvSpPr>
          <p:nvPr>
            <p:ph sz="half" idx="1"/>
          </p:nvPr>
        </p:nvSpPr>
        <p:spPr>
          <a:xfrm>
            <a:off x="688975" y="1601788"/>
            <a:ext cx="3581400" cy="4524375"/>
          </a:xfrm>
        </p:spPr>
        <p:txBody>
          <a:bodyPr/>
          <a:lstStyle/>
          <a:p>
            <a:pPr algn="ctr" eaLnBrk="1" hangingPunct="1">
              <a:lnSpc>
                <a:spcPct val="90000"/>
              </a:lnSpc>
              <a:buFontTx/>
              <a:buNone/>
            </a:pPr>
            <a:r>
              <a:rPr lang="it-IT" altLang="it-IT" sz="2500" i="1">
                <a:solidFill>
                  <a:schemeClr val="tx2"/>
                </a:solidFill>
              </a:rPr>
              <a:t>Torengos</a:t>
            </a:r>
          </a:p>
        </p:txBody>
      </p:sp>
      <p:sp>
        <p:nvSpPr>
          <p:cNvPr id="25604" name="Rectangle 4"/>
          <p:cNvSpPr>
            <a:spLocks noGrp="1" noChangeArrowheads="1"/>
          </p:cNvSpPr>
          <p:nvPr>
            <p:ph type="body" sz="half" idx="2"/>
          </p:nvPr>
        </p:nvSpPr>
        <p:spPr>
          <a:xfrm>
            <a:off x="4648200" y="1676400"/>
            <a:ext cx="3798888" cy="4276725"/>
          </a:xfrm>
        </p:spPr>
        <p:txBody>
          <a:bodyPr/>
          <a:lstStyle/>
          <a:p>
            <a:pPr algn="just" eaLnBrk="1" hangingPunct="1">
              <a:lnSpc>
                <a:spcPct val="90000"/>
              </a:lnSpc>
            </a:pPr>
            <a:r>
              <a:rPr lang="en-GB" altLang="it-IT" sz="2000">
                <a:cs typeface="Times New Roman" pitchFamily="18" charset="0"/>
              </a:rPr>
              <a:t>We have the </a:t>
            </a:r>
            <a:r>
              <a:rPr lang="en-GB" altLang="it-IT" sz="2000" b="1">
                <a:cs typeface="Times New Roman" pitchFamily="18" charset="0"/>
              </a:rPr>
              <a:t>Ideal </a:t>
            </a:r>
            <a:r>
              <a:rPr lang="en-GB" altLang="it-IT" sz="2000">
                <a:cs typeface="Times New Roman" pitchFamily="18" charset="0"/>
              </a:rPr>
              <a:t>"scientific" approach to dip capacity ("measured" in grams of salsa) In contrast to that potential Ideal, the </a:t>
            </a:r>
            <a:r>
              <a:rPr lang="en-GB" altLang="it-IT" sz="2000" b="1">
                <a:cs typeface="Times New Roman" pitchFamily="18" charset="0"/>
              </a:rPr>
              <a:t>Real </a:t>
            </a:r>
            <a:r>
              <a:rPr lang="en-GB" altLang="it-IT" sz="2000">
                <a:cs typeface="Times New Roman" pitchFamily="18" charset="0"/>
              </a:rPr>
              <a:t>is presented as the chip holding some salsa.</a:t>
            </a:r>
          </a:p>
          <a:p>
            <a:pPr algn="just" eaLnBrk="1" hangingPunct="1">
              <a:lnSpc>
                <a:spcPct val="90000"/>
              </a:lnSpc>
            </a:pPr>
            <a:endParaRPr lang="en-GB" altLang="it-IT" sz="2000">
              <a:cs typeface="Times New Roman" pitchFamily="18" charset="0"/>
            </a:endParaRPr>
          </a:p>
          <a:p>
            <a:pPr algn="just" eaLnBrk="1" hangingPunct="1">
              <a:lnSpc>
                <a:spcPct val="90000"/>
              </a:lnSpc>
            </a:pPr>
            <a:r>
              <a:rPr lang="en-GB" altLang="it-IT" sz="2000">
                <a:cs typeface="Times New Roman" pitchFamily="18" charset="0"/>
              </a:rPr>
              <a:t>Then, the </a:t>
            </a:r>
            <a:r>
              <a:rPr lang="en-GB" altLang="it-IT" sz="2000" b="1">
                <a:cs typeface="Times New Roman" pitchFamily="18" charset="0"/>
              </a:rPr>
              <a:t>Ideal </a:t>
            </a:r>
            <a:r>
              <a:rPr lang="en-GB" altLang="it-IT" sz="2000">
                <a:cs typeface="Times New Roman" pitchFamily="18" charset="0"/>
              </a:rPr>
              <a:t>is presented with the product container as </a:t>
            </a:r>
            <a:r>
              <a:rPr lang="en-GB" altLang="it-IT" sz="2000" b="1">
                <a:cs typeface="Times New Roman" pitchFamily="18" charset="0"/>
              </a:rPr>
              <a:t>Real</a:t>
            </a:r>
            <a:r>
              <a:rPr lang="en-GB" altLang="it-IT" sz="2000">
                <a:cs typeface="Times New Roman" pitchFamily="18" charset="0"/>
              </a:rPr>
              <a:t>: now you know what you want (</a:t>
            </a:r>
            <a:r>
              <a:rPr lang="en-GB" altLang="it-IT" sz="2000" b="1">
                <a:cs typeface="Times New Roman" pitchFamily="18" charset="0"/>
              </a:rPr>
              <a:t>Ideal</a:t>
            </a:r>
            <a:r>
              <a:rPr lang="en-GB" altLang="it-IT" sz="2000">
                <a:cs typeface="Times New Roman" pitchFamily="18" charset="0"/>
              </a:rPr>
              <a:t>), here is what to look for (</a:t>
            </a:r>
            <a:r>
              <a:rPr lang="en-GB" altLang="it-IT" sz="2000" b="1">
                <a:cs typeface="Times New Roman" pitchFamily="18" charset="0"/>
              </a:rPr>
              <a:t>and where</a:t>
            </a:r>
            <a:r>
              <a:rPr lang="en-GB" altLang="it-IT" sz="2000">
                <a:cs typeface="Times New Roman" pitchFamily="18" charset="0"/>
              </a:rPr>
              <a:t>).</a:t>
            </a:r>
            <a:r>
              <a:rPr lang="en-GB" altLang="it-IT" sz="2000"/>
              <a:t> </a:t>
            </a:r>
          </a:p>
        </p:txBody>
      </p:sp>
      <p:pic>
        <p:nvPicPr>
          <p:cNvPr id="25605"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3454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CasellaDiTesto 3"/>
          <p:cNvSpPr txBox="1">
            <a:spLocks noChangeArrowheads="1"/>
          </p:cNvSpPr>
          <p:nvPr/>
        </p:nvSpPr>
        <p:spPr bwMode="auto">
          <a:xfrm>
            <a:off x="5638800" y="6019800"/>
            <a:ext cx="3276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fontAlgn="base" hangingPunct="0">
              <a:spcBef>
                <a:spcPct val="0"/>
              </a:spcBef>
              <a:spcAft>
                <a:spcPct val="0"/>
              </a:spcAft>
            </a:pPr>
            <a:r>
              <a:rPr lang="en-GB" altLang="it-IT" sz="1500">
                <a:solidFill>
                  <a:prstClr val="black"/>
                </a:solidFill>
              </a:rPr>
              <a:t>Kress &amp; van Leeuwen (1996)</a:t>
            </a:r>
          </a:p>
        </p:txBody>
      </p:sp>
    </p:spTree>
    <p:extLst>
      <p:ext uri="{BB962C8B-B14F-4D97-AF65-F5344CB8AC3E}">
        <p14:creationId xmlns:p14="http://schemas.microsoft.com/office/powerpoint/2010/main" val="1418487364"/>
      </p:ext>
    </p:extLst>
  </p:cSld>
  <p:clrMapOvr>
    <a:masterClrMapping/>
  </p:clrMapOvr>
  <p:transition>
    <p:comb/>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it-IT" sz="3500"/>
              <a:t>Information Value (c): Ideal/Real</a:t>
            </a:r>
          </a:p>
        </p:txBody>
      </p:sp>
      <p:sp>
        <p:nvSpPr>
          <p:cNvPr id="25604" name="Rectangle 4"/>
          <p:cNvSpPr>
            <a:spLocks noGrp="1" noChangeArrowheads="1"/>
          </p:cNvSpPr>
          <p:nvPr>
            <p:ph type="body" sz="half" idx="2"/>
          </p:nvPr>
        </p:nvSpPr>
        <p:spPr>
          <a:xfrm>
            <a:off x="827584" y="1722021"/>
            <a:ext cx="7488832" cy="4276725"/>
          </a:xfrm>
        </p:spPr>
        <p:txBody>
          <a:bodyPr/>
          <a:lstStyle/>
          <a:p>
            <a:pPr algn="just" eaLnBrk="1" hangingPunct="1">
              <a:lnSpc>
                <a:spcPct val="90000"/>
              </a:lnSpc>
            </a:pPr>
            <a:r>
              <a:rPr lang="en-US" sz="2000" dirty="0">
                <a:solidFill>
                  <a:srgbClr val="333333"/>
                </a:solidFill>
                <a:latin typeface="Verdana" panose="020B0604030504040204" pitchFamily="34" charset="0"/>
              </a:rPr>
              <a:t>A sense of contrast is presented through layouts based on the vertical axis. Elements in the upper part of the page appeal to the viewer's emotions, expressing "what might be." </a:t>
            </a:r>
          </a:p>
          <a:p>
            <a:pPr algn="just" eaLnBrk="1" hangingPunct="1">
              <a:lnSpc>
                <a:spcPct val="90000"/>
              </a:lnSpc>
            </a:pPr>
            <a:endParaRPr lang="en-US" sz="2000" dirty="0">
              <a:solidFill>
                <a:srgbClr val="333333"/>
              </a:solidFill>
              <a:latin typeface="Verdana" panose="020B0604030504040204" pitchFamily="34" charset="0"/>
            </a:endParaRPr>
          </a:p>
          <a:p>
            <a:pPr algn="just" eaLnBrk="1" hangingPunct="1">
              <a:lnSpc>
                <a:spcPct val="90000"/>
              </a:lnSpc>
            </a:pPr>
            <a:r>
              <a:rPr lang="en-US" sz="2000" dirty="0">
                <a:solidFill>
                  <a:srgbClr val="333333"/>
                </a:solidFill>
                <a:latin typeface="Verdana" panose="020B0604030504040204" pitchFamily="34" charset="0"/>
              </a:rPr>
              <a:t>The bottom elements have an informative appeal, showing "what is." These contrasting appeals can be assigned the values of ideal and real, where "ideal" elements are more salient and simply contain the general essence of information; "real" elements give practical and specific information.</a:t>
            </a:r>
          </a:p>
          <a:p>
            <a:pPr algn="just" eaLnBrk="1" hangingPunct="1">
              <a:lnSpc>
                <a:spcPct val="90000"/>
              </a:lnSpc>
            </a:pPr>
            <a:endParaRPr lang="en-US" altLang="it-IT" sz="2000" dirty="0">
              <a:solidFill>
                <a:srgbClr val="333333"/>
              </a:solidFill>
              <a:latin typeface="Verdana" panose="020B0604030504040204" pitchFamily="34" charset="0"/>
            </a:endParaRPr>
          </a:p>
          <a:p>
            <a:pPr marL="0" indent="0" algn="ctr" eaLnBrk="1" hangingPunct="1">
              <a:lnSpc>
                <a:spcPct val="90000"/>
              </a:lnSpc>
              <a:buNone/>
            </a:pPr>
            <a:r>
              <a:rPr lang="en-US" sz="2400" b="1" dirty="0"/>
              <a:t>Now you know what you want (Ideal), </a:t>
            </a:r>
          </a:p>
          <a:p>
            <a:pPr marL="0" indent="0" algn="ctr" eaLnBrk="1" hangingPunct="1">
              <a:lnSpc>
                <a:spcPct val="90000"/>
              </a:lnSpc>
              <a:buNone/>
            </a:pPr>
            <a:r>
              <a:rPr lang="en-US" sz="2400" b="1" dirty="0"/>
              <a:t>here is what to look for (and where).</a:t>
            </a:r>
          </a:p>
          <a:p>
            <a:pPr marL="0" indent="0" algn="just" eaLnBrk="1" hangingPunct="1">
              <a:lnSpc>
                <a:spcPct val="90000"/>
              </a:lnSpc>
              <a:buNone/>
            </a:pPr>
            <a:br>
              <a:rPr lang="en-US" sz="2000" b="1" dirty="0"/>
            </a:br>
            <a:endParaRPr lang="en-GB" altLang="it-IT" sz="2000" b="1" dirty="0"/>
          </a:p>
        </p:txBody>
      </p:sp>
      <p:sp>
        <p:nvSpPr>
          <p:cNvPr id="25606" name="CasellaDiTesto 3"/>
          <p:cNvSpPr txBox="1">
            <a:spLocks noChangeArrowheads="1"/>
          </p:cNvSpPr>
          <p:nvPr/>
        </p:nvSpPr>
        <p:spPr bwMode="auto">
          <a:xfrm>
            <a:off x="0" y="6310313"/>
            <a:ext cx="3276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fontAlgn="base" hangingPunct="0">
              <a:spcBef>
                <a:spcPct val="0"/>
              </a:spcBef>
              <a:spcAft>
                <a:spcPct val="0"/>
              </a:spcAft>
            </a:pPr>
            <a:r>
              <a:rPr lang="en-GB" altLang="it-IT" sz="1500" dirty="0">
                <a:solidFill>
                  <a:prstClr val="black"/>
                </a:solidFill>
              </a:rPr>
              <a:t>Kress &amp; van </a:t>
            </a:r>
            <a:r>
              <a:rPr lang="en-GB" altLang="it-IT" sz="1500" dirty="0" err="1">
                <a:solidFill>
                  <a:prstClr val="black"/>
                </a:solidFill>
              </a:rPr>
              <a:t>Leeuwen</a:t>
            </a:r>
            <a:r>
              <a:rPr lang="en-GB" altLang="it-IT" sz="1500" dirty="0">
                <a:solidFill>
                  <a:prstClr val="black"/>
                </a:solidFill>
              </a:rPr>
              <a:t> (1996)</a:t>
            </a:r>
          </a:p>
        </p:txBody>
      </p:sp>
    </p:spTree>
    <p:extLst>
      <p:ext uri="{BB962C8B-B14F-4D97-AF65-F5344CB8AC3E}">
        <p14:creationId xmlns:p14="http://schemas.microsoft.com/office/powerpoint/2010/main" val="3731662041"/>
      </p:ext>
    </p:extLst>
  </p:cSld>
  <p:clrMapOvr>
    <a:masterClrMapping/>
  </p:clrMapOvr>
  <p:transition>
    <p:comb/>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pPr eaLnBrk="1" hangingPunct="1"/>
            <a:r>
              <a:rPr lang="en-GB" altLang="it-IT" dirty="0"/>
              <a:t>Salience is…</a:t>
            </a:r>
          </a:p>
        </p:txBody>
      </p:sp>
      <p:sp>
        <p:nvSpPr>
          <p:cNvPr id="26627" name="Rectangle 3"/>
          <p:cNvSpPr>
            <a:spLocks noGrp="1" noChangeArrowheads="1"/>
          </p:cNvSpPr>
          <p:nvPr>
            <p:ph type="body" idx="1"/>
          </p:nvPr>
        </p:nvSpPr>
        <p:spPr>
          <a:xfrm>
            <a:off x="612775" y="1600200"/>
            <a:ext cx="8063681" cy="4205064"/>
          </a:xfrm>
        </p:spPr>
        <p:txBody>
          <a:bodyPr/>
          <a:lstStyle/>
          <a:p>
            <a:pPr marL="0" indent="0" eaLnBrk="1" hangingPunct="1">
              <a:buNone/>
            </a:pPr>
            <a:r>
              <a:rPr lang="en-US" dirty="0"/>
              <a:t>The quality of being particularly noticeable or important; prominence.</a:t>
            </a:r>
          </a:p>
          <a:p>
            <a:pPr marL="0" indent="0" eaLnBrk="1" hangingPunct="1">
              <a:buNone/>
            </a:pPr>
            <a:endParaRPr lang="en-US" altLang="it-IT" dirty="0"/>
          </a:p>
          <a:p>
            <a:pPr marL="0" indent="0" eaLnBrk="1" hangingPunct="1">
              <a:buNone/>
            </a:pPr>
            <a:r>
              <a:rPr lang="en-US" dirty="0"/>
              <a:t>Brand </a:t>
            </a:r>
            <a:r>
              <a:rPr lang="en-US" b="1" dirty="0"/>
              <a:t>Salience</a:t>
            </a:r>
            <a:r>
              <a:rPr lang="en-US" dirty="0"/>
              <a:t> is the degree to which your brand is thought about or noticed when a customer is in a buying situation. Strong brands have high Brand </a:t>
            </a:r>
            <a:r>
              <a:rPr lang="en-US" b="1" dirty="0"/>
              <a:t>Salience</a:t>
            </a:r>
            <a:r>
              <a:rPr lang="en-US" dirty="0"/>
              <a:t> and weak brands have little or none.</a:t>
            </a:r>
            <a:endParaRPr lang="en-GB" altLang="it-IT" dirty="0"/>
          </a:p>
        </p:txBody>
      </p:sp>
      <p:sp>
        <p:nvSpPr>
          <p:cNvPr id="26630" name="CasellaDiTesto 3"/>
          <p:cNvSpPr txBox="1">
            <a:spLocks noChangeArrowheads="1"/>
          </p:cNvSpPr>
          <p:nvPr/>
        </p:nvSpPr>
        <p:spPr bwMode="auto">
          <a:xfrm>
            <a:off x="5638800" y="6381750"/>
            <a:ext cx="3276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fontAlgn="base" hangingPunct="0">
              <a:spcBef>
                <a:spcPct val="0"/>
              </a:spcBef>
              <a:spcAft>
                <a:spcPct val="0"/>
              </a:spcAft>
            </a:pPr>
            <a:r>
              <a:rPr lang="en-GB" altLang="it-IT" sz="1500">
                <a:solidFill>
                  <a:prstClr val="black"/>
                </a:solidFill>
              </a:rPr>
              <a:t>Kress &amp; van Leeuwen (1996)</a:t>
            </a:r>
          </a:p>
        </p:txBody>
      </p:sp>
    </p:spTree>
    <p:extLst>
      <p:ext uri="{BB962C8B-B14F-4D97-AF65-F5344CB8AC3E}">
        <p14:creationId xmlns:p14="http://schemas.microsoft.com/office/powerpoint/2010/main" val="46149902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pPr eaLnBrk="1" hangingPunct="1"/>
            <a:r>
              <a:rPr lang="en-GB" altLang="it-IT"/>
              <a:t>Salience</a:t>
            </a:r>
          </a:p>
        </p:txBody>
      </p:sp>
      <p:sp>
        <p:nvSpPr>
          <p:cNvPr id="26627" name="Rectangle 3"/>
          <p:cNvSpPr>
            <a:spLocks noGrp="1" noChangeArrowheads="1"/>
          </p:cNvSpPr>
          <p:nvPr>
            <p:ph type="body" idx="1"/>
          </p:nvPr>
        </p:nvSpPr>
        <p:spPr>
          <a:xfrm>
            <a:off x="612775" y="1600200"/>
            <a:ext cx="8063681" cy="4205064"/>
          </a:xfrm>
        </p:spPr>
        <p:txBody>
          <a:bodyPr/>
          <a:lstStyle/>
          <a:p>
            <a:pPr marL="0" indent="0" eaLnBrk="1" hangingPunct="1">
              <a:buNone/>
            </a:pPr>
            <a:r>
              <a:rPr lang="en-US" dirty="0"/>
              <a:t>Regardless of where they are placed, salience can create a hierarchy of importance among the elements, selecting some as more important, more worthy of attention then others.” For example, on an advertisement poster, one might have a product really big and really bright so it will capture the viewers’ eyes.</a:t>
            </a:r>
            <a:endParaRPr lang="en-GB" altLang="it-IT" dirty="0"/>
          </a:p>
        </p:txBody>
      </p:sp>
      <p:sp>
        <p:nvSpPr>
          <p:cNvPr id="26630" name="CasellaDiTesto 3"/>
          <p:cNvSpPr txBox="1">
            <a:spLocks noChangeArrowheads="1"/>
          </p:cNvSpPr>
          <p:nvPr/>
        </p:nvSpPr>
        <p:spPr bwMode="auto">
          <a:xfrm>
            <a:off x="5638800" y="6381750"/>
            <a:ext cx="3276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fontAlgn="base" hangingPunct="0">
              <a:spcBef>
                <a:spcPct val="0"/>
              </a:spcBef>
              <a:spcAft>
                <a:spcPct val="0"/>
              </a:spcAft>
            </a:pPr>
            <a:r>
              <a:rPr lang="en-GB" altLang="it-IT" sz="1500">
                <a:solidFill>
                  <a:prstClr val="black"/>
                </a:solidFill>
              </a:rPr>
              <a:t>Kress &amp; van Leeuwen (1996)</a:t>
            </a:r>
          </a:p>
        </p:txBody>
      </p:sp>
    </p:spTree>
    <p:extLst>
      <p:ext uri="{BB962C8B-B14F-4D97-AF65-F5344CB8AC3E}">
        <p14:creationId xmlns:p14="http://schemas.microsoft.com/office/powerpoint/2010/main" val="75118128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pPr eaLnBrk="1" hangingPunct="1"/>
            <a:r>
              <a:rPr lang="en-GB" altLang="it-IT"/>
              <a:t>Salience</a:t>
            </a:r>
          </a:p>
        </p:txBody>
      </p:sp>
      <p:sp>
        <p:nvSpPr>
          <p:cNvPr id="26627" name="Rectangle 3"/>
          <p:cNvSpPr>
            <a:spLocks noGrp="1" noChangeArrowheads="1"/>
          </p:cNvSpPr>
          <p:nvPr>
            <p:ph type="body" idx="1"/>
          </p:nvPr>
        </p:nvSpPr>
        <p:spPr>
          <a:xfrm>
            <a:off x="612775" y="1600200"/>
            <a:ext cx="8153400" cy="1828800"/>
          </a:xfrm>
        </p:spPr>
        <p:txBody>
          <a:bodyPr/>
          <a:lstStyle/>
          <a:p>
            <a:pPr eaLnBrk="1" hangingPunct="1"/>
            <a:r>
              <a:rPr lang="en-GB" altLang="it-IT" dirty="0">
                <a:cs typeface="Times New Roman" pitchFamily="18" charset="0"/>
              </a:rPr>
              <a:t>Salience is required to attract the reader.</a:t>
            </a:r>
          </a:p>
          <a:p>
            <a:pPr eaLnBrk="1" hangingPunct="1"/>
            <a:r>
              <a:rPr lang="en-GB" altLang="it-IT" dirty="0">
                <a:cs typeface="Times New Roman" pitchFamily="18" charset="0"/>
              </a:rPr>
              <a:t>It is created through relative choices in colour, size, sharpness and placement</a:t>
            </a:r>
            <a:r>
              <a:rPr lang="en-GB" altLang="it-IT" dirty="0"/>
              <a:t> </a:t>
            </a:r>
          </a:p>
        </p:txBody>
      </p:sp>
      <p:pic>
        <p:nvPicPr>
          <p:cNvPr id="26628" name="Picture 5" descr="100_2779_edi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2450" y="3429000"/>
            <a:ext cx="1835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CasellaDiTesto 3"/>
          <p:cNvSpPr txBox="1">
            <a:spLocks noChangeArrowheads="1"/>
          </p:cNvSpPr>
          <p:nvPr/>
        </p:nvSpPr>
        <p:spPr bwMode="auto">
          <a:xfrm>
            <a:off x="5638800" y="6381750"/>
            <a:ext cx="3276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fontAlgn="base" hangingPunct="0">
              <a:spcBef>
                <a:spcPct val="0"/>
              </a:spcBef>
              <a:spcAft>
                <a:spcPct val="0"/>
              </a:spcAft>
            </a:pPr>
            <a:r>
              <a:rPr lang="en-GB" altLang="it-IT" sz="1500">
                <a:solidFill>
                  <a:prstClr val="black"/>
                </a:solidFill>
              </a:rPr>
              <a:t>Kress &amp; van Leeuwen (1996)</a:t>
            </a:r>
          </a:p>
        </p:txBody>
      </p:sp>
      <p:pic>
        <p:nvPicPr>
          <p:cNvPr id="3" name="Immagine 2"/>
          <p:cNvPicPr>
            <a:picLocks noChangeAspect="1"/>
          </p:cNvPicPr>
          <p:nvPr/>
        </p:nvPicPr>
        <p:blipFill>
          <a:blip r:embed="rId3"/>
          <a:stretch>
            <a:fillRect/>
          </a:stretch>
        </p:blipFill>
        <p:spPr>
          <a:xfrm>
            <a:off x="899592" y="3429000"/>
            <a:ext cx="4133850" cy="2914650"/>
          </a:xfrm>
          <a:prstGeom prst="rect">
            <a:avLst/>
          </a:prstGeom>
        </p:spPr>
      </p:pic>
    </p:spTree>
    <p:extLst>
      <p:ext uri="{BB962C8B-B14F-4D97-AF65-F5344CB8AC3E}">
        <p14:creationId xmlns:p14="http://schemas.microsoft.com/office/powerpoint/2010/main" val="17681068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23850" y="333375"/>
            <a:ext cx="4968230" cy="6119813"/>
          </a:xfrm>
        </p:spPr>
        <p:txBody>
          <a:bodyPr>
            <a:normAutofit fontScale="92500" lnSpcReduction="20000"/>
          </a:bodyPr>
          <a:lstStyle/>
          <a:p>
            <a:pPr algn="ctr">
              <a:spcBef>
                <a:spcPct val="0"/>
              </a:spcBef>
              <a:buNone/>
            </a:pPr>
            <a:r>
              <a:rPr lang="en-GB" altLang="it-IT" sz="2800" b="1" dirty="0">
                <a:solidFill>
                  <a:srgbClr val="FF3300"/>
                </a:solidFill>
                <a:latin typeface="Calibri" pitchFamily="34" charset="0"/>
              </a:rPr>
              <a:t>The English language and Advertising</a:t>
            </a:r>
          </a:p>
          <a:p>
            <a:pPr algn="ctr">
              <a:spcBef>
                <a:spcPct val="0"/>
              </a:spcBef>
              <a:buNone/>
            </a:pPr>
            <a:endParaRPr lang="en-GB" altLang="it-IT" sz="2800" b="1" dirty="0">
              <a:solidFill>
                <a:srgbClr val="FF3300"/>
              </a:solidFill>
              <a:latin typeface="Calibri" pitchFamily="34" charset="0"/>
            </a:endParaRPr>
          </a:p>
          <a:p>
            <a:pPr eaLnBrk="1" hangingPunct="1"/>
            <a:r>
              <a:rPr lang="en-GB" altLang="it-IT" sz="2800" dirty="0">
                <a:solidFill>
                  <a:srgbClr val="000099"/>
                </a:solidFill>
              </a:rPr>
              <a:t>Advertisers test the limits of language use and interpretation </a:t>
            </a:r>
          </a:p>
          <a:p>
            <a:pPr eaLnBrk="1" hangingPunct="1"/>
            <a:endParaRPr lang="en-GB" altLang="it-IT" sz="2800" dirty="0">
              <a:solidFill>
                <a:srgbClr val="000099"/>
              </a:solidFill>
            </a:endParaRPr>
          </a:p>
          <a:p>
            <a:pPr eaLnBrk="1" hangingPunct="1"/>
            <a:r>
              <a:rPr lang="en-GB" altLang="it-IT" sz="2800" dirty="0">
                <a:solidFill>
                  <a:srgbClr val="000099"/>
                </a:solidFill>
              </a:rPr>
              <a:t>Advertisers link words to images and narratives </a:t>
            </a:r>
          </a:p>
          <a:p>
            <a:pPr eaLnBrk="1" hangingPunct="1"/>
            <a:endParaRPr lang="en-GB" altLang="it-IT" sz="2800" dirty="0">
              <a:solidFill>
                <a:srgbClr val="000099"/>
              </a:solidFill>
            </a:endParaRPr>
          </a:p>
          <a:p>
            <a:pPr eaLnBrk="1" hangingPunct="1"/>
            <a:r>
              <a:rPr lang="en-GB" altLang="it-IT" sz="2800" dirty="0">
                <a:solidFill>
                  <a:srgbClr val="000099"/>
                </a:solidFill>
              </a:rPr>
              <a:t>Advertisers are acutely aware of issues of context, and processes of interpretation</a:t>
            </a:r>
          </a:p>
          <a:p>
            <a:pPr eaLnBrk="1" hangingPunct="1"/>
            <a:endParaRPr lang="en-GB" altLang="it-IT" sz="2800" dirty="0">
              <a:solidFill>
                <a:srgbClr val="000099"/>
              </a:solidFill>
            </a:endParaRPr>
          </a:p>
          <a:p>
            <a:pPr eaLnBrk="1" hangingPunct="1"/>
            <a:r>
              <a:rPr lang="en-GB" altLang="it-IT" sz="2800" dirty="0">
                <a:solidFill>
                  <a:srgbClr val="000099"/>
                </a:solidFill>
              </a:rPr>
              <a:t>Advertising is deeply embedded in our culture, so it can reveal assumptions that we might otherwise take for granted</a:t>
            </a:r>
          </a:p>
          <a:p>
            <a:pPr eaLnBrk="1" hangingPunct="1">
              <a:buFontTx/>
              <a:buNone/>
            </a:pPr>
            <a:endParaRPr lang="en-GB" altLang="it-IT" sz="2800" dirty="0">
              <a:solidFill>
                <a:srgbClr val="000099"/>
              </a:solidFill>
            </a:endParaRPr>
          </a:p>
        </p:txBody>
      </p:sp>
      <p:pic>
        <p:nvPicPr>
          <p:cNvPr id="2" name="Immagine 1"/>
          <p:cNvPicPr>
            <a:picLocks noChangeAspect="1"/>
          </p:cNvPicPr>
          <p:nvPr/>
        </p:nvPicPr>
        <p:blipFill>
          <a:blip r:embed="rId2"/>
          <a:stretch>
            <a:fillRect/>
          </a:stretch>
        </p:blipFill>
        <p:spPr>
          <a:xfrm>
            <a:off x="6732240" y="0"/>
            <a:ext cx="2304143" cy="3401539"/>
          </a:xfrm>
          <a:prstGeom prst="rect">
            <a:avLst/>
          </a:prstGeom>
        </p:spPr>
      </p:pic>
      <p:pic>
        <p:nvPicPr>
          <p:cNvPr id="4" name="Immagine 3"/>
          <p:cNvPicPr>
            <a:picLocks noChangeAspect="1"/>
          </p:cNvPicPr>
          <p:nvPr/>
        </p:nvPicPr>
        <p:blipFill>
          <a:blip r:embed="rId3"/>
          <a:stretch>
            <a:fillRect/>
          </a:stretch>
        </p:blipFill>
        <p:spPr>
          <a:xfrm>
            <a:off x="5292080" y="3933056"/>
            <a:ext cx="3788841" cy="2624990"/>
          </a:xfrm>
          <a:prstGeom prst="rect">
            <a:avLst/>
          </a:prstGeom>
        </p:spPr>
      </p:pic>
    </p:spTree>
    <p:extLst>
      <p:ext uri="{BB962C8B-B14F-4D97-AF65-F5344CB8AC3E}">
        <p14:creationId xmlns:p14="http://schemas.microsoft.com/office/powerpoint/2010/main" val="6429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animEffect transition="in" filter="fade">
                                      <p:cBhvr>
                                        <p:cTn id="7" dur="500"/>
                                        <p:tgtEl>
                                          <p:spTgt spid="1433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xEl>
                                              <p:pRg st="4" end="4"/>
                                            </p:txEl>
                                          </p:spTgt>
                                        </p:tgtEl>
                                        <p:attrNameLst>
                                          <p:attrName>style.visibility</p:attrName>
                                        </p:attrNameLst>
                                      </p:cBhvr>
                                      <p:to>
                                        <p:strVal val="visible"/>
                                      </p:to>
                                    </p:set>
                                    <p:anim calcmode="lin" valueType="num">
                                      <p:cBhvr additive="base">
                                        <p:cTn id="12"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338">
                                            <p:txEl>
                                              <p:pRg st="6" end="6"/>
                                            </p:txEl>
                                          </p:spTgt>
                                        </p:tgtEl>
                                        <p:attrNameLst>
                                          <p:attrName>style.visibility</p:attrName>
                                        </p:attrNameLst>
                                      </p:cBhvr>
                                      <p:to>
                                        <p:strVal val="visible"/>
                                      </p:to>
                                    </p:set>
                                    <p:anim calcmode="lin" valueType="num">
                                      <p:cBhvr additive="base">
                                        <p:cTn id="18" dur="500" fill="hold"/>
                                        <p:tgtEl>
                                          <p:spTgt spid="14338">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33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338">
                                            <p:txEl>
                                              <p:pRg st="8" end="8"/>
                                            </p:txEl>
                                          </p:spTgt>
                                        </p:tgtEl>
                                        <p:attrNameLst>
                                          <p:attrName>style.visibility</p:attrName>
                                        </p:attrNameLst>
                                      </p:cBhvr>
                                      <p:to>
                                        <p:strVal val="visible"/>
                                      </p:to>
                                    </p:set>
                                    <p:animEffect transition="in" filter="fade">
                                      <p:cBhvr>
                                        <p:cTn id="24" dur="500"/>
                                        <p:tgtEl>
                                          <p:spTgt spid="143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228600"/>
            <a:ext cx="8153400" cy="990600"/>
          </a:xfrm>
        </p:spPr>
        <p:txBody>
          <a:bodyPr/>
          <a:lstStyle/>
          <a:p>
            <a:pPr eaLnBrk="1" hangingPunct="1"/>
            <a:r>
              <a:rPr lang="en-GB" altLang="it-IT"/>
              <a:t>Framing</a:t>
            </a:r>
          </a:p>
        </p:txBody>
      </p:sp>
      <p:sp>
        <p:nvSpPr>
          <p:cNvPr id="27651" name="Rectangle 3"/>
          <p:cNvSpPr>
            <a:spLocks noGrp="1" noChangeArrowheads="1"/>
          </p:cNvSpPr>
          <p:nvPr>
            <p:ph type="body" idx="1"/>
          </p:nvPr>
        </p:nvSpPr>
        <p:spPr>
          <a:xfrm>
            <a:off x="179512" y="1524000"/>
            <a:ext cx="3311153" cy="4495800"/>
          </a:xfrm>
        </p:spPr>
        <p:txBody>
          <a:bodyPr/>
          <a:lstStyle/>
          <a:p>
            <a:pPr algn="just" eaLnBrk="1" hangingPunct="1"/>
            <a:endParaRPr lang="en-GB" altLang="it-IT" dirty="0">
              <a:solidFill>
                <a:srgbClr val="0F0A6B"/>
              </a:solidFill>
              <a:cs typeface="Times New Roman" pitchFamily="18" charset="0"/>
            </a:endParaRPr>
          </a:p>
          <a:p>
            <a:pPr algn="just" eaLnBrk="1" hangingPunct="1"/>
            <a:r>
              <a:rPr lang="en-GB" altLang="it-IT" dirty="0">
                <a:cs typeface="Times New Roman" pitchFamily="18" charset="0"/>
              </a:rPr>
              <a:t>Framing connects or differentiates elements of layout </a:t>
            </a:r>
          </a:p>
          <a:p>
            <a:pPr algn="just" eaLnBrk="1" hangingPunct="1"/>
            <a:endParaRPr lang="en-GB" altLang="it-IT" dirty="0">
              <a:cs typeface="Times New Roman" pitchFamily="18" charset="0"/>
            </a:endParaRPr>
          </a:p>
          <a:p>
            <a:pPr algn="just" eaLnBrk="1" hangingPunct="1"/>
            <a:r>
              <a:rPr lang="en-GB" altLang="it-IT" dirty="0">
                <a:cs typeface="Times New Roman" pitchFamily="18" charset="0"/>
              </a:rPr>
              <a:t>Some elements imply division or connections. </a:t>
            </a:r>
          </a:p>
          <a:p>
            <a:pPr algn="just" eaLnBrk="1" hangingPunct="1"/>
            <a:endParaRPr lang="en-GB" altLang="it-IT" dirty="0"/>
          </a:p>
        </p:txBody>
      </p:sp>
      <p:sp>
        <p:nvSpPr>
          <p:cNvPr id="27652" name="CasellaDiTesto 3"/>
          <p:cNvSpPr txBox="1">
            <a:spLocks noChangeArrowheads="1"/>
          </p:cNvSpPr>
          <p:nvPr/>
        </p:nvSpPr>
        <p:spPr bwMode="auto">
          <a:xfrm>
            <a:off x="5638800" y="6019800"/>
            <a:ext cx="3276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fontAlgn="base" hangingPunct="0">
              <a:spcBef>
                <a:spcPct val="0"/>
              </a:spcBef>
              <a:spcAft>
                <a:spcPct val="0"/>
              </a:spcAft>
            </a:pPr>
            <a:r>
              <a:rPr lang="en-GB" altLang="it-IT" sz="1500">
                <a:solidFill>
                  <a:prstClr val="black"/>
                </a:solidFill>
              </a:rPr>
              <a:t>Kress &amp; van Leeuwen (1996)</a:t>
            </a:r>
          </a:p>
        </p:txBody>
      </p:sp>
      <p:pic>
        <p:nvPicPr>
          <p:cNvPr id="2" name="Immagine 1"/>
          <p:cNvPicPr>
            <a:picLocks noChangeAspect="1"/>
          </p:cNvPicPr>
          <p:nvPr/>
        </p:nvPicPr>
        <p:blipFill>
          <a:blip r:embed="rId2"/>
          <a:stretch>
            <a:fillRect/>
          </a:stretch>
        </p:blipFill>
        <p:spPr>
          <a:xfrm>
            <a:off x="5076056" y="548680"/>
            <a:ext cx="3952875" cy="5143500"/>
          </a:xfrm>
          <a:prstGeom prst="rect">
            <a:avLst/>
          </a:prstGeom>
        </p:spPr>
      </p:pic>
    </p:spTree>
    <p:extLst>
      <p:ext uri="{BB962C8B-B14F-4D97-AF65-F5344CB8AC3E}">
        <p14:creationId xmlns:p14="http://schemas.microsoft.com/office/powerpoint/2010/main" val="276057049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16632"/>
            <a:ext cx="8764960" cy="990600"/>
          </a:xfrm>
        </p:spPr>
        <p:txBody>
          <a:bodyPr/>
          <a:lstStyle/>
          <a:p>
            <a:pPr algn="ctr" eaLnBrk="1" hangingPunct="1"/>
            <a:r>
              <a:rPr lang="en-GB" altLang="it-IT" dirty="0"/>
              <a:t>Framing &amp; Salience</a:t>
            </a:r>
          </a:p>
        </p:txBody>
      </p:sp>
      <p:sp>
        <p:nvSpPr>
          <p:cNvPr id="27651" name="Rectangle 3"/>
          <p:cNvSpPr>
            <a:spLocks noGrp="1" noChangeArrowheads="1"/>
          </p:cNvSpPr>
          <p:nvPr>
            <p:ph type="body" idx="1"/>
          </p:nvPr>
        </p:nvSpPr>
        <p:spPr>
          <a:xfrm>
            <a:off x="1403648" y="1468179"/>
            <a:ext cx="6120680" cy="5069160"/>
          </a:xfrm>
        </p:spPr>
        <p:txBody>
          <a:bodyPr/>
          <a:lstStyle/>
          <a:p>
            <a:pPr marL="0" indent="0">
              <a:buNone/>
            </a:pPr>
            <a:r>
              <a:rPr lang="en-US" sz="2800" dirty="0">
                <a:solidFill>
                  <a:srgbClr val="0070C0"/>
                </a:solidFill>
              </a:rPr>
              <a:t>Elements are positioned so as to attract the reader’s attention and direct it to different levels of importance. These various levels are created through relative choices of </a:t>
            </a:r>
            <a:r>
              <a:rPr lang="en-US" sz="2800" dirty="0" err="1">
                <a:solidFill>
                  <a:srgbClr val="0070C0"/>
                </a:solidFill>
              </a:rPr>
              <a:t>colour</a:t>
            </a:r>
            <a:r>
              <a:rPr lang="en-US" sz="2800" dirty="0">
                <a:solidFill>
                  <a:srgbClr val="0070C0"/>
                </a:solidFill>
              </a:rPr>
              <a:t>, size, image sharpness and position. Often </a:t>
            </a:r>
            <a:r>
              <a:rPr lang="en-US" sz="2800" i="1" dirty="0">
                <a:solidFill>
                  <a:srgbClr val="0070C0"/>
                </a:solidFill>
              </a:rPr>
              <a:t>vectors</a:t>
            </a:r>
            <a:r>
              <a:rPr lang="en-US" sz="2800" dirty="0">
                <a:solidFill>
                  <a:srgbClr val="0070C0"/>
                </a:solidFill>
              </a:rPr>
              <a:t>, i.e. virtual lines created by the shape and position of elements, help to lead the eye from one element to another, in order of decreasing impact. This determines the </a:t>
            </a:r>
            <a:r>
              <a:rPr lang="en-US" sz="2800" i="1" dirty="0">
                <a:solidFill>
                  <a:srgbClr val="0070C0"/>
                </a:solidFill>
              </a:rPr>
              <a:t>salience </a:t>
            </a:r>
            <a:r>
              <a:rPr lang="en-US" sz="2800" dirty="0">
                <a:solidFill>
                  <a:srgbClr val="0070C0"/>
                </a:solidFill>
              </a:rPr>
              <a:t>of each element. </a:t>
            </a:r>
            <a:endParaRPr lang="en-GB" altLang="it-IT" sz="2800" dirty="0">
              <a:solidFill>
                <a:srgbClr val="0070C0"/>
              </a:solidFill>
              <a:cs typeface="Times New Roman" pitchFamily="18" charset="0"/>
            </a:endParaRPr>
          </a:p>
        </p:txBody>
      </p:sp>
      <p:sp>
        <p:nvSpPr>
          <p:cNvPr id="27652" name="CasellaDiTesto 3"/>
          <p:cNvSpPr txBox="1">
            <a:spLocks noChangeArrowheads="1"/>
          </p:cNvSpPr>
          <p:nvPr/>
        </p:nvSpPr>
        <p:spPr bwMode="auto">
          <a:xfrm>
            <a:off x="5292080" y="6342965"/>
            <a:ext cx="385192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fontAlgn="base" hangingPunct="0">
              <a:spcBef>
                <a:spcPct val="0"/>
              </a:spcBef>
              <a:spcAft>
                <a:spcPct val="0"/>
              </a:spcAft>
            </a:pPr>
            <a:r>
              <a:rPr lang="en-GB" altLang="it-IT" sz="1500" dirty="0">
                <a:solidFill>
                  <a:prstClr val="black"/>
                </a:solidFill>
              </a:rPr>
              <a:t>Kress &amp; van </a:t>
            </a:r>
            <a:r>
              <a:rPr lang="en-GB" altLang="it-IT" sz="1500" dirty="0" err="1">
                <a:solidFill>
                  <a:prstClr val="black"/>
                </a:solidFill>
              </a:rPr>
              <a:t>Leeuwen</a:t>
            </a:r>
            <a:r>
              <a:rPr lang="en-GB" altLang="it-IT" sz="1500" dirty="0">
                <a:solidFill>
                  <a:prstClr val="black"/>
                </a:solidFill>
              </a:rPr>
              <a:t> (1996; 1998; 2004)</a:t>
            </a:r>
          </a:p>
        </p:txBody>
      </p:sp>
    </p:spTree>
    <p:extLst>
      <p:ext uri="{BB962C8B-B14F-4D97-AF65-F5344CB8AC3E}">
        <p14:creationId xmlns:p14="http://schemas.microsoft.com/office/powerpoint/2010/main" val="323021126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609600" y="152400"/>
            <a:ext cx="7620000" cy="2028825"/>
          </a:xfrm>
        </p:spPr>
        <p:txBody>
          <a:bodyPr/>
          <a:lstStyle/>
          <a:p>
            <a:pPr eaLnBrk="1" hangingPunct="1"/>
            <a:r>
              <a:rPr lang="en-GB" altLang="it-IT"/>
              <a:t>Framing can be realized through:</a:t>
            </a:r>
          </a:p>
          <a:p>
            <a:pPr lvl="1" eaLnBrk="1" hangingPunct="1"/>
            <a:r>
              <a:rPr lang="en-GB" altLang="it-IT"/>
              <a:t>physical frame lines</a:t>
            </a:r>
          </a:p>
          <a:p>
            <a:pPr lvl="1" eaLnBrk="1" hangingPunct="1"/>
            <a:r>
              <a:rPr lang="en-GB" altLang="it-IT"/>
              <a:t>discontinuities in colour or shape</a:t>
            </a:r>
          </a:p>
          <a:p>
            <a:pPr lvl="1" eaLnBrk="1" hangingPunct="1"/>
            <a:r>
              <a:rPr lang="en-GB" altLang="it-IT"/>
              <a:t>white or empty spaces between elements</a:t>
            </a:r>
          </a:p>
        </p:txBody>
      </p:sp>
      <p:pic>
        <p:nvPicPr>
          <p:cNvPr id="28675" name="Picture 6" descr="ar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328612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209800"/>
            <a:ext cx="36306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CasellaDiTesto 3"/>
          <p:cNvSpPr txBox="1">
            <a:spLocks noChangeArrowheads="1"/>
          </p:cNvSpPr>
          <p:nvPr/>
        </p:nvSpPr>
        <p:spPr bwMode="auto">
          <a:xfrm>
            <a:off x="6324600" y="6477000"/>
            <a:ext cx="2819400" cy="323850"/>
          </a:xfrm>
          <a:prstGeom prst="rect">
            <a:avLst/>
          </a:prstGeom>
          <a:solidFill>
            <a:srgbClr val="42FF2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fontAlgn="base" hangingPunct="0">
              <a:spcBef>
                <a:spcPct val="0"/>
              </a:spcBef>
              <a:spcAft>
                <a:spcPct val="0"/>
              </a:spcAft>
            </a:pPr>
            <a:r>
              <a:rPr lang="en-GB" altLang="it-IT" sz="1500">
                <a:solidFill>
                  <a:prstClr val="black"/>
                </a:solidFill>
              </a:rPr>
              <a:t>Kress &amp; van Leeuwen (1996)</a:t>
            </a:r>
          </a:p>
        </p:txBody>
      </p:sp>
    </p:spTree>
    <p:extLst>
      <p:ext uri="{BB962C8B-B14F-4D97-AF65-F5344CB8AC3E}">
        <p14:creationId xmlns:p14="http://schemas.microsoft.com/office/powerpoint/2010/main" val="60640694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5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5149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ttangolo 2"/>
          <p:cNvSpPr>
            <a:spLocks noChangeArrowheads="1"/>
          </p:cNvSpPr>
          <p:nvPr/>
        </p:nvSpPr>
        <p:spPr bwMode="auto">
          <a:xfrm>
            <a:off x="5638800" y="6534150"/>
            <a:ext cx="3505200"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37931725" indent="-37474525">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it-IT" altLang="it-IT" sz="1500">
                <a:solidFill>
                  <a:prstClr val="black"/>
                </a:solidFill>
              </a:rPr>
              <a:t>http://www.propaganda.co.uk/portfolio/</a:t>
            </a:r>
            <a:endParaRPr lang="en-GB" altLang="it-IT" sz="1500">
              <a:solidFill>
                <a:prstClr val="black"/>
              </a:solidFill>
            </a:endParaRPr>
          </a:p>
        </p:txBody>
      </p:sp>
    </p:spTree>
    <p:extLst>
      <p:ext uri="{BB962C8B-B14F-4D97-AF65-F5344CB8AC3E}">
        <p14:creationId xmlns:p14="http://schemas.microsoft.com/office/powerpoint/2010/main" val="1196066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57200"/>
            <a:ext cx="8229600" cy="820738"/>
          </a:xfrm>
        </p:spPr>
        <p:txBody>
          <a:bodyPr/>
          <a:lstStyle/>
          <a:p>
            <a:pPr eaLnBrk="1" hangingPunct="1"/>
            <a:r>
              <a:rPr lang="en-GB" altLang="it-IT">
                <a:solidFill>
                  <a:srgbClr val="FF0000"/>
                </a:solidFill>
              </a:rPr>
              <a:t>COLOURS</a:t>
            </a:r>
          </a:p>
        </p:txBody>
      </p:sp>
      <p:sp>
        <p:nvSpPr>
          <p:cNvPr id="46083" name="Rectangle 3"/>
          <p:cNvSpPr>
            <a:spLocks noGrp="1" noChangeArrowheads="1"/>
          </p:cNvSpPr>
          <p:nvPr>
            <p:ph type="body" idx="1"/>
          </p:nvPr>
        </p:nvSpPr>
        <p:spPr>
          <a:xfrm>
            <a:off x="685800" y="1524000"/>
            <a:ext cx="7772400" cy="4572000"/>
          </a:xfrm>
          <a:extLst>
            <a:ext uri="{909E8E84-426E-40DD-AFC4-6F175D3DCCD1}">
              <a14:hiddenFill xmlns:a14="http://schemas.microsoft.com/office/drawing/2010/main">
                <a:solidFill>
                  <a:schemeClr val="hlink"/>
                </a:solidFill>
              </a14:hiddenFill>
            </a:ext>
          </a:extLst>
        </p:spPr>
        <p:txBody>
          <a:bodyPr/>
          <a:lstStyle/>
          <a:p>
            <a:pPr eaLnBrk="1" hangingPunct="1">
              <a:lnSpc>
                <a:spcPct val="90000"/>
              </a:lnSpc>
            </a:pPr>
            <a:r>
              <a:rPr lang="en-GB" altLang="it-IT" sz="2000" b="1" dirty="0">
                <a:solidFill>
                  <a:srgbClr val="FFFF00"/>
                </a:solidFill>
                <a:cs typeface="Times New Roman" pitchFamily="18" charset="0"/>
              </a:rPr>
              <a:t>Yellow:  Mental activity, intellect.</a:t>
            </a:r>
          </a:p>
          <a:p>
            <a:pPr eaLnBrk="1" hangingPunct="1">
              <a:lnSpc>
                <a:spcPct val="90000"/>
              </a:lnSpc>
            </a:pPr>
            <a:r>
              <a:rPr lang="en-GB" altLang="it-IT" sz="2000" b="1" dirty="0">
                <a:solidFill>
                  <a:srgbClr val="FF0000"/>
                </a:solidFill>
                <a:cs typeface="Times New Roman" pitchFamily="18" charset="0"/>
              </a:rPr>
              <a:t>Red: Joy, aggression, animal passion, fun.</a:t>
            </a:r>
            <a:r>
              <a:rPr lang="en-GB" altLang="it-IT" sz="2000" b="1" dirty="0">
                <a:solidFill>
                  <a:srgbClr val="0F0A6B"/>
                </a:solidFill>
                <a:cs typeface="Times New Roman" pitchFamily="18" charset="0"/>
              </a:rPr>
              <a:t> </a:t>
            </a:r>
          </a:p>
          <a:p>
            <a:pPr eaLnBrk="1" hangingPunct="1">
              <a:lnSpc>
                <a:spcPct val="90000"/>
              </a:lnSpc>
            </a:pPr>
            <a:r>
              <a:rPr lang="en-GB" altLang="it-IT" sz="2000" b="1" dirty="0">
                <a:solidFill>
                  <a:srgbClr val="0F0A6B"/>
                </a:solidFill>
                <a:cs typeface="Times New Roman" pitchFamily="18" charset="0"/>
              </a:rPr>
              <a:t>Blue: Spirituality, religion, art, culture, philosophy, attitude to life itself. </a:t>
            </a:r>
          </a:p>
          <a:p>
            <a:pPr eaLnBrk="1" hangingPunct="1">
              <a:lnSpc>
                <a:spcPct val="90000"/>
              </a:lnSpc>
            </a:pPr>
            <a:r>
              <a:rPr lang="en-GB" altLang="it-IT" sz="2000" b="1" dirty="0">
                <a:solidFill>
                  <a:srgbClr val="006600"/>
                </a:solidFill>
                <a:cs typeface="Times New Roman" pitchFamily="18" charset="0"/>
              </a:rPr>
              <a:t>Green: harmony, nature, feeling of fullness</a:t>
            </a:r>
            <a:r>
              <a:rPr lang="en-GB" altLang="it-IT" sz="2000" b="1" dirty="0">
                <a:solidFill>
                  <a:srgbClr val="0F0A6B"/>
                </a:solidFill>
                <a:cs typeface="Times New Roman" pitchFamily="18" charset="0"/>
              </a:rPr>
              <a:t>. </a:t>
            </a:r>
            <a:endParaRPr lang="en-GB" altLang="it-IT" sz="2000" b="1" dirty="0">
              <a:solidFill>
                <a:srgbClr val="FF9900"/>
              </a:solidFill>
              <a:cs typeface="Times New Roman" pitchFamily="18" charset="0"/>
            </a:endParaRPr>
          </a:p>
          <a:p>
            <a:pPr algn="just" eaLnBrk="1" hangingPunct="1">
              <a:lnSpc>
                <a:spcPct val="90000"/>
              </a:lnSpc>
            </a:pPr>
            <a:r>
              <a:rPr lang="en-GB" altLang="it-IT" sz="2000" b="1" dirty="0">
                <a:solidFill>
                  <a:srgbClr val="FF9900"/>
                </a:solidFill>
                <a:cs typeface="Times New Roman" pitchFamily="18" charset="0"/>
              </a:rPr>
              <a:t>Orange: Drive, ambition.</a:t>
            </a:r>
          </a:p>
          <a:p>
            <a:pPr algn="just" eaLnBrk="1" hangingPunct="1">
              <a:lnSpc>
                <a:spcPct val="90000"/>
              </a:lnSpc>
            </a:pPr>
            <a:r>
              <a:rPr lang="en-GB" altLang="it-IT" sz="2000" b="1" dirty="0">
                <a:solidFill>
                  <a:srgbClr val="993366"/>
                </a:solidFill>
                <a:cs typeface="Times New Roman" pitchFamily="18" charset="0"/>
              </a:rPr>
              <a:t>Purple: power, leadership, respect </a:t>
            </a:r>
          </a:p>
          <a:p>
            <a:pPr eaLnBrk="1" hangingPunct="1">
              <a:lnSpc>
                <a:spcPct val="90000"/>
              </a:lnSpc>
            </a:pPr>
            <a:r>
              <a:rPr lang="en-GB" altLang="it-IT" sz="2000" b="1" dirty="0">
                <a:solidFill>
                  <a:srgbClr val="FF9999"/>
                </a:solidFill>
                <a:cs typeface="Times New Roman" pitchFamily="18" charset="0"/>
              </a:rPr>
              <a:t>Pink  Love </a:t>
            </a:r>
          </a:p>
          <a:p>
            <a:pPr eaLnBrk="1" hangingPunct="1">
              <a:lnSpc>
                <a:spcPct val="90000"/>
              </a:lnSpc>
            </a:pPr>
            <a:r>
              <a:rPr lang="en-GB" altLang="it-IT" sz="2000" b="1" dirty="0">
                <a:solidFill>
                  <a:schemeClr val="bg1">
                    <a:lumMod val="50000"/>
                  </a:schemeClr>
                </a:solidFill>
                <a:cs typeface="Times New Roman" pitchFamily="18" charset="0"/>
              </a:rPr>
              <a:t>Grey Meaning : Uncommitted, uncertain - ‘grey area’. Mental denial of emotion, depression. </a:t>
            </a:r>
          </a:p>
          <a:p>
            <a:pPr eaLnBrk="1" hangingPunct="1">
              <a:lnSpc>
                <a:spcPct val="90000"/>
              </a:lnSpc>
            </a:pPr>
            <a:r>
              <a:rPr lang="en-GB" altLang="it-IT" sz="2000" b="1" dirty="0">
                <a:solidFill>
                  <a:srgbClr val="663300"/>
                </a:solidFill>
                <a:cs typeface="Times New Roman" pitchFamily="18" charset="0"/>
              </a:rPr>
              <a:t>Brown: Earthy, practical</a:t>
            </a:r>
          </a:p>
          <a:p>
            <a:pPr eaLnBrk="1" hangingPunct="1">
              <a:lnSpc>
                <a:spcPct val="90000"/>
              </a:lnSpc>
            </a:pPr>
            <a:r>
              <a:rPr lang="en-GB" altLang="it-IT" sz="2000" b="1" dirty="0">
                <a:cs typeface="Times New Roman" pitchFamily="18" charset="0"/>
              </a:rPr>
              <a:t>White: Hope, faith, purity, perfection, confidence, enlightenment</a:t>
            </a:r>
          </a:p>
          <a:p>
            <a:pPr eaLnBrk="1" hangingPunct="1">
              <a:lnSpc>
                <a:spcPct val="90000"/>
              </a:lnSpc>
            </a:pPr>
            <a:r>
              <a:rPr lang="en-GB" altLang="it-IT" sz="2000" b="1" dirty="0">
                <a:solidFill>
                  <a:srgbClr val="111111"/>
                </a:solidFill>
                <a:cs typeface="Times New Roman" pitchFamily="18" charset="0"/>
              </a:rPr>
              <a:t>Black: Negativity, i.e. fear, anxiety, hatred, resentment, guilt, depression (no hope / faith). </a:t>
            </a:r>
            <a:endParaRPr lang="en-GB" altLang="it-IT" sz="2800" dirty="0">
              <a:solidFill>
                <a:srgbClr val="111111"/>
              </a:solidFill>
            </a:endParaRPr>
          </a:p>
        </p:txBody>
      </p:sp>
    </p:spTree>
    <p:extLst>
      <p:ext uri="{BB962C8B-B14F-4D97-AF65-F5344CB8AC3E}">
        <p14:creationId xmlns:p14="http://schemas.microsoft.com/office/powerpoint/2010/main" val="148616120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GB" altLang="it-IT"/>
          </a:p>
        </p:txBody>
      </p:sp>
      <p:sp>
        <p:nvSpPr>
          <p:cNvPr id="47107" name="Rectangle 3"/>
          <p:cNvSpPr>
            <a:spLocks noGrp="1" noChangeArrowheads="1"/>
          </p:cNvSpPr>
          <p:nvPr>
            <p:ph type="body" idx="1"/>
          </p:nvPr>
        </p:nvSpPr>
        <p:spPr/>
        <p:txBody>
          <a:bodyPr/>
          <a:lstStyle/>
          <a:p>
            <a:pPr eaLnBrk="1" hangingPunct="1">
              <a:lnSpc>
                <a:spcPct val="90000"/>
              </a:lnSpc>
            </a:pPr>
            <a:r>
              <a:rPr lang="en-GB" altLang="it-IT">
                <a:solidFill>
                  <a:srgbClr val="00007A"/>
                </a:solidFill>
              </a:rPr>
              <a:t>In advertisements, a great component is the text.</a:t>
            </a:r>
          </a:p>
          <a:p>
            <a:pPr eaLnBrk="1" hangingPunct="1">
              <a:lnSpc>
                <a:spcPct val="90000"/>
              </a:lnSpc>
            </a:pPr>
            <a:endParaRPr lang="en-GB" altLang="it-IT">
              <a:solidFill>
                <a:srgbClr val="00007A"/>
              </a:solidFill>
            </a:endParaRPr>
          </a:p>
          <a:p>
            <a:pPr eaLnBrk="1" hangingPunct="1">
              <a:lnSpc>
                <a:spcPct val="90000"/>
              </a:lnSpc>
            </a:pPr>
            <a:r>
              <a:rPr lang="en-GB" altLang="it-IT">
                <a:solidFill>
                  <a:srgbClr val="00007A"/>
                </a:solidFill>
              </a:rPr>
              <a:t>What is the main purpose of the text?</a:t>
            </a:r>
          </a:p>
          <a:p>
            <a:pPr eaLnBrk="1" hangingPunct="1">
              <a:lnSpc>
                <a:spcPct val="90000"/>
              </a:lnSpc>
            </a:pPr>
            <a:endParaRPr lang="en-GB" altLang="it-IT">
              <a:solidFill>
                <a:srgbClr val="00007A"/>
              </a:solidFill>
            </a:endParaRPr>
          </a:p>
          <a:p>
            <a:pPr eaLnBrk="1" hangingPunct="1">
              <a:lnSpc>
                <a:spcPct val="90000"/>
              </a:lnSpc>
            </a:pPr>
            <a:r>
              <a:rPr lang="en-GB" altLang="it-IT">
                <a:solidFill>
                  <a:srgbClr val="00007A"/>
                </a:solidFill>
              </a:rPr>
              <a:t>Advertising language has to be adapted to the needs of the consumers</a:t>
            </a:r>
          </a:p>
        </p:txBody>
      </p:sp>
    </p:spTree>
    <p:extLst>
      <p:ext uri="{BB962C8B-B14F-4D97-AF65-F5344CB8AC3E}">
        <p14:creationId xmlns:p14="http://schemas.microsoft.com/office/powerpoint/2010/main" val="1108969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pPr eaLnBrk="1" hangingPunct="1"/>
            <a:r>
              <a:rPr lang="en-GB" altLang="it-IT">
                <a:solidFill>
                  <a:srgbClr val="FF0000"/>
                </a:solidFill>
              </a:rPr>
              <a:t>Language of advertising</a:t>
            </a:r>
          </a:p>
        </p:txBody>
      </p:sp>
      <p:sp>
        <p:nvSpPr>
          <p:cNvPr id="641027" name="Rectangle 3"/>
          <p:cNvSpPr>
            <a:spLocks noGrp="1" noChangeArrowheads="1"/>
          </p:cNvSpPr>
          <p:nvPr>
            <p:ph type="body" idx="1"/>
          </p:nvPr>
        </p:nvSpPr>
        <p:spPr>
          <a:xfrm>
            <a:off x="457200" y="1981200"/>
            <a:ext cx="8229600" cy="4543425"/>
          </a:xfrm>
        </p:spPr>
        <p:txBody>
          <a:bodyPr/>
          <a:lstStyle/>
          <a:p>
            <a:pPr eaLnBrk="1" hangingPunct="1">
              <a:lnSpc>
                <a:spcPct val="90000"/>
              </a:lnSpc>
            </a:pPr>
            <a:r>
              <a:rPr lang="en-GB" altLang="it-IT" dirty="0">
                <a:solidFill>
                  <a:srgbClr val="00007A"/>
                </a:solidFill>
              </a:rPr>
              <a:t>Informative language </a:t>
            </a:r>
          </a:p>
          <a:p>
            <a:pPr lvl="1" eaLnBrk="1" hangingPunct="1">
              <a:lnSpc>
                <a:spcPct val="90000"/>
              </a:lnSpc>
            </a:pPr>
            <a:r>
              <a:rPr lang="en-GB" altLang="it-IT" dirty="0">
                <a:solidFill>
                  <a:srgbClr val="00007A"/>
                </a:solidFill>
              </a:rPr>
              <a:t>factual, realistic, objective</a:t>
            </a:r>
          </a:p>
          <a:p>
            <a:pPr lvl="1" eaLnBrk="1" hangingPunct="1">
              <a:lnSpc>
                <a:spcPct val="90000"/>
              </a:lnSpc>
            </a:pPr>
            <a:r>
              <a:rPr lang="en-GB" altLang="it-IT" dirty="0">
                <a:solidFill>
                  <a:srgbClr val="00007A"/>
                </a:solidFill>
              </a:rPr>
              <a:t>Symbolic relation between the brand, the product and its qualities</a:t>
            </a:r>
          </a:p>
          <a:p>
            <a:pPr eaLnBrk="1" hangingPunct="1">
              <a:lnSpc>
                <a:spcPct val="90000"/>
              </a:lnSpc>
            </a:pPr>
            <a:endParaRPr lang="en-GB" altLang="it-IT" dirty="0">
              <a:solidFill>
                <a:srgbClr val="00007A"/>
              </a:solidFill>
            </a:endParaRPr>
          </a:p>
          <a:p>
            <a:pPr eaLnBrk="1" hangingPunct="1">
              <a:lnSpc>
                <a:spcPct val="90000"/>
              </a:lnSpc>
            </a:pPr>
            <a:r>
              <a:rPr lang="en-GB" altLang="it-IT" dirty="0">
                <a:solidFill>
                  <a:srgbClr val="00007A"/>
                </a:solidFill>
              </a:rPr>
              <a:t>Consumer language</a:t>
            </a:r>
          </a:p>
          <a:p>
            <a:pPr lvl="1" eaLnBrk="1" hangingPunct="1">
              <a:lnSpc>
                <a:spcPct val="90000"/>
              </a:lnSpc>
            </a:pPr>
            <a:r>
              <a:rPr lang="en-GB" altLang="it-IT" dirty="0">
                <a:solidFill>
                  <a:srgbClr val="00007A"/>
                </a:solidFill>
              </a:rPr>
              <a:t>Catchy, creative, glamorous</a:t>
            </a:r>
          </a:p>
          <a:p>
            <a:pPr lvl="1" eaLnBrk="1" hangingPunct="1">
              <a:lnSpc>
                <a:spcPct val="90000"/>
              </a:lnSpc>
            </a:pPr>
            <a:r>
              <a:rPr lang="en-GB" altLang="it-IT" dirty="0">
                <a:solidFill>
                  <a:srgbClr val="00007A"/>
                </a:solidFill>
              </a:rPr>
              <a:t>Metaphors, analogies, imagery, idiomatic, colloquial and informal expressions</a:t>
            </a:r>
          </a:p>
        </p:txBody>
      </p:sp>
    </p:spTree>
    <p:extLst>
      <p:ext uri="{BB962C8B-B14F-4D97-AF65-F5344CB8AC3E}">
        <p14:creationId xmlns:p14="http://schemas.microsoft.com/office/powerpoint/2010/main" val="3628513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41026"/>
                                        </p:tgtEl>
                                        <p:attrNameLst>
                                          <p:attrName>style.visibility</p:attrName>
                                        </p:attrNameLst>
                                      </p:cBhvr>
                                      <p:to>
                                        <p:strVal val="visible"/>
                                      </p:to>
                                    </p:set>
                                    <p:animEffect transition="in" filter="wheel(4)">
                                      <p:cBhvr>
                                        <p:cTn id="7" dur="2000"/>
                                        <p:tgtEl>
                                          <p:spTgt spid="64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1027">
                                            <p:txEl>
                                              <p:pRg st="0" end="0"/>
                                            </p:txEl>
                                          </p:spTgt>
                                        </p:tgtEl>
                                        <p:attrNameLst>
                                          <p:attrName>style.visibility</p:attrName>
                                        </p:attrNameLst>
                                      </p:cBhvr>
                                      <p:to>
                                        <p:strVal val="visible"/>
                                      </p:to>
                                    </p:set>
                                    <p:animEffect transition="in" filter="box(in)">
                                      <p:cBhvr>
                                        <p:cTn id="12" dur="500"/>
                                        <p:tgtEl>
                                          <p:spTgt spid="641027">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41027">
                                            <p:txEl>
                                              <p:pRg st="1" end="1"/>
                                            </p:txEl>
                                          </p:spTgt>
                                        </p:tgtEl>
                                        <p:attrNameLst>
                                          <p:attrName>style.visibility</p:attrName>
                                        </p:attrNameLst>
                                      </p:cBhvr>
                                      <p:to>
                                        <p:strVal val="visible"/>
                                      </p:to>
                                    </p:set>
                                    <p:animEffect transition="in" filter="box(in)">
                                      <p:cBhvr>
                                        <p:cTn id="15" dur="500"/>
                                        <p:tgtEl>
                                          <p:spTgt spid="641027">
                                            <p:txEl>
                                              <p:pRg st="1" end="1"/>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41027">
                                            <p:txEl>
                                              <p:pRg st="2" end="2"/>
                                            </p:txEl>
                                          </p:spTgt>
                                        </p:tgtEl>
                                        <p:attrNameLst>
                                          <p:attrName>style.visibility</p:attrName>
                                        </p:attrNameLst>
                                      </p:cBhvr>
                                      <p:to>
                                        <p:strVal val="visible"/>
                                      </p:to>
                                    </p:set>
                                    <p:animEffect transition="in" filter="box(in)">
                                      <p:cBhvr>
                                        <p:cTn id="18" dur="500"/>
                                        <p:tgtEl>
                                          <p:spTgt spid="641027">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41027">
                                            <p:txEl>
                                              <p:pRg st="4" end="4"/>
                                            </p:txEl>
                                          </p:spTgt>
                                        </p:tgtEl>
                                        <p:attrNameLst>
                                          <p:attrName>style.visibility</p:attrName>
                                        </p:attrNameLst>
                                      </p:cBhvr>
                                      <p:to>
                                        <p:strVal val="visible"/>
                                      </p:to>
                                    </p:set>
                                    <p:animEffect transition="in" filter="box(in)">
                                      <p:cBhvr>
                                        <p:cTn id="23" dur="500"/>
                                        <p:tgtEl>
                                          <p:spTgt spid="641027">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41027">
                                            <p:txEl>
                                              <p:pRg st="5" end="5"/>
                                            </p:txEl>
                                          </p:spTgt>
                                        </p:tgtEl>
                                        <p:attrNameLst>
                                          <p:attrName>style.visibility</p:attrName>
                                        </p:attrNameLst>
                                      </p:cBhvr>
                                      <p:to>
                                        <p:strVal val="visible"/>
                                      </p:to>
                                    </p:set>
                                    <p:animEffect transition="in" filter="box(in)">
                                      <p:cBhvr>
                                        <p:cTn id="26" dur="500"/>
                                        <p:tgtEl>
                                          <p:spTgt spid="641027">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641027">
                                            <p:txEl>
                                              <p:pRg st="6" end="6"/>
                                            </p:txEl>
                                          </p:spTgt>
                                        </p:tgtEl>
                                        <p:attrNameLst>
                                          <p:attrName>style.visibility</p:attrName>
                                        </p:attrNameLst>
                                      </p:cBhvr>
                                      <p:to>
                                        <p:strVal val="visible"/>
                                      </p:to>
                                    </p:set>
                                    <p:animEffect transition="in" filter="box(in)">
                                      <p:cBhvr>
                                        <p:cTn id="29" dur="500"/>
                                        <p:tgtEl>
                                          <p:spTgt spid="6410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6" grpId="0"/>
      <p:bldP spid="64102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3"/>
          <p:cNvSpPr>
            <a:spLocks noChangeArrowheads="1"/>
          </p:cNvSpPr>
          <p:nvPr/>
        </p:nvSpPr>
        <p:spPr bwMode="auto">
          <a:xfrm>
            <a:off x="251520" y="188640"/>
            <a:ext cx="8424936" cy="68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GB" altLang="it-IT" b="1" dirty="0">
                <a:solidFill>
                  <a:srgbClr val="FF3300"/>
                </a:solidFill>
                <a:latin typeface="Calibri" pitchFamily="34" charset="0"/>
              </a:rPr>
              <a:t>The English language and Advertising</a:t>
            </a:r>
          </a:p>
          <a:p>
            <a:pPr algn="ctr" eaLnBrk="1" hangingPunct="1">
              <a:spcBef>
                <a:spcPct val="0"/>
              </a:spcBef>
              <a:buFontTx/>
              <a:buNone/>
            </a:pPr>
            <a:endParaRPr lang="en-GB" altLang="it-IT" sz="1800" b="1" dirty="0">
              <a:solidFill>
                <a:srgbClr val="FF3300"/>
              </a:solidFill>
              <a:latin typeface="Calibri" pitchFamily="34" charset="0"/>
            </a:endParaRPr>
          </a:p>
          <a:p>
            <a:r>
              <a:rPr lang="en-US" sz="2400" dirty="0"/>
              <a:t>The English language is known for its extensive vocabulary. Where many other languages have only one or two words which carry a particular meaning, English may have five or six.</a:t>
            </a:r>
          </a:p>
          <a:p>
            <a:pPr>
              <a:buNone/>
              <a:tabLst>
                <a:tab pos="92075" algn="l"/>
              </a:tabLst>
            </a:pPr>
            <a:endParaRPr lang="en-US" sz="2400" dirty="0"/>
          </a:p>
          <a:p>
            <a:pPr>
              <a:tabLst>
                <a:tab pos="92075" algn="l"/>
              </a:tabLst>
            </a:pPr>
            <a:r>
              <a:rPr lang="en-US" sz="2400" dirty="0"/>
              <a:t>Moreover, the meanings of these five or six words may differ very slightly and in a very subtle way. It is important to understand the connotation of a word. </a:t>
            </a:r>
            <a:r>
              <a:rPr lang="en-US" sz="2400" b="1" dirty="0">
                <a:solidFill>
                  <a:schemeClr val="accent1"/>
                </a:solidFill>
              </a:rPr>
              <a:t>Connotation</a:t>
            </a:r>
            <a:r>
              <a:rPr lang="en-US" sz="2400" dirty="0"/>
              <a:t> is the feeling or ideas that are suggested by a word, rather than the actual meaning of the word. </a:t>
            </a:r>
            <a:r>
              <a:rPr lang="en-US" sz="2400" i="1" dirty="0">
                <a:solidFill>
                  <a:schemeClr val="tx2"/>
                </a:solidFill>
              </a:rPr>
              <a:t>Armchair</a:t>
            </a:r>
            <a:r>
              <a:rPr lang="en-US" sz="2400" dirty="0"/>
              <a:t>, for example, suggests comfort, whereas </a:t>
            </a:r>
            <a:r>
              <a:rPr lang="en-US" sz="2400" i="1" dirty="0">
                <a:solidFill>
                  <a:schemeClr val="tx2"/>
                </a:solidFill>
              </a:rPr>
              <a:t>chair</a:t>
            </a:r>
            <a:r>
              <a:rPr lang="en-US" sz="2400" dirty="0"/>
              <a:t> arouses no particular feelings.</a:t>
            </a:r>
          </a:p>
          <a:p>
            <a:endParaRPr lang="en-US" sz="2400" dirty="0"/>
          </a:p>
          <a:p>
            <a:r>
              <a:rPr lang="en-US" sz="2400" dirty="0"/>
              <a:t>The target audience, of course, also puts its own meaning into certain words. Different people sometimes interpret language in different ways.</a:t>
            </a:r>
          </a:p>
        </p:txBody>
      </p:sp>
    </p:spTree>
    <p:extLst>
      <p:ext uri="{BB962C8B-B14F-4D97-AF65-F5344CB8AC3E}">
        <p14:creationId xmlns:p14="http://schemas.microsoft.com/office/powerpoint/2010/main" val="12840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699"/>
                                        </p:tgtEl>
                                        <p:attrNameLst>
                                          <p:attrName>style.visibility</p:attrName>
                                        </p:attrNameLst>
                                      </p:cBhvr>
                                      <p:to>
                                        <p:strVal val="visible"/>
                                      </p:to>
                                    </p:set>
                                    <p:anim calcmode="lin" valueType="num">
                                      <p:cBhvr additive="base">
                                        <p:cTn id="7" dur="500" fill="hold"/>
                                        <p:tgtEl>
                                          <p:spTgt spid="157699"/>
                                        </p:tgtEl>
                                        <p:attrNameLst>
                                          <p:attrName>ppt_x</p:attrName>
                                        </p:attrNameLst>
                                      </p:cBhvr>
                                      <p:tavLst>
                                        <p:tav tm="0">
                                          <p:val>
                                            <p:strVal val="#ppt_x"/>
                                          </p:val>
                                        </p:tav>
                                        <p:tav tm="100000">
                                          <p:val>
                                            <p:strVal val="#ppt_x"/>
                                          </p:val>
                                        </p:tav>
                                      </p:tavLst>
                                    </p:anim>
                                    <p:anim calcmode="lin" valueType="num">
                                      <p:cBhvr additive="base">
                                        <p:cTn id="8" dur="500" fill="hold"/>
                                        <p:tgtEl>
                                          <p:spTgt spid="1576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7699">
                                            <p:txEl>
                                              <p:pRg st="2" end="2"/>
                                            </p:txEl>
                                          </p:spTgt>
                                        </p:tgtEl>
                                        <p:attrNameLst>
                                          <p:attrName>style.visibility</p:attrName>
                                        </p:attrNameLst>
                                      </p:cBhvr>
                                      <p:to>
                                        <p:strVal val="visible"/>
                                      </p:to>
                                    </p:set>
                                    <p:anim calcmode="lin" valueType="num">
                                      <p:cBhvr additive="base">
                                        <p:cTn id="13" dur="5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7699">
                                            <p:txEl>
                                              <p:pRg st="4" end="4"/>
                                            </p:txEl>
                                          </p:spTgt>
                                        </p:tgtEl>
                                        <p:attrNameLst>
                                          <p:attrName>style.visibility</p:attrName>
                                        </p:attrNameLst>
                                      </p:cBhvr>
                                      <p:to>
                                        <p:strVal val="visible"/>
                                      </p:to>
                                    </p:set>
                                    <p:animEffect transition="in" filter="fade">
                                      <p:cBhvr>
                                        <p:cTn id="19" dur="500"/>
                                        <p:tgtEl>
                                          <p:spTgt spid="1576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7699">
                                            <p:txEl>
                                              <p:pRg st="6" end="6"/>
                                            </p:txEl>
                                          </p:spTgt>
                                        </p:tgtEl>
                                        <p:attrNameLst>
                                          <p:attrName>style.visibility</p:attrName>
                                        </p:attrNameLst>
                                      </p:cBhvr>
                                      <p:to>
                                        <p:strVal val="visible"/>
                                      </p:to>
                                    </p:set>
                                    <p:animEffect transition="in" filter="fade">
                                      <p:cBhvr>
                                        <p:cTn id="24" dur="500"/>
                                        <p:tgtEl>
                                          <p:spTgt spid="157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620713"/>
            <a:ext cx="8113713" cy="5400675"/>
          </a:xfrm>
        </p:spPr>
        <p:txBody>
          <a:bodyPr/>
          <a:lstStyle/>
          <a:p>
            <a:pPr eaLnBrk="1" hangingPunct="1"/>
            <a:br>
              <a:rPr lang="it-IT" altLang="it-IT">
                <a:solidFill>
                  <a:srgbClr val="FFFF00"/>
                </a:solidFill>
                <a:latin typeface="Comic Sans MS" pitchFamily="66" charset="0"/>
              </a:rPr>
            </a:br>
            <a:endParaRPr lang="it-IT" altLang="it-IT" sz="6300" b="1">
              <a:solidFill>
                <a:srgbClr val="FFFF00"/>
              </a:solidFill>
              <a:latin typeface="Comic Sans MS" pitchFamily="66" charset="0"/>
            </a:endParaRPr>
          </a:p>
        </p:txBody>
      </p:sp>
      <p:sp>
        <p:nvSpPr>
          <p:cNvPr id="158723" name="Rectangle 3"/>
          <p:cNvSpPr>
            <a:spLocks noChangeArrowheads="1"/>
          </p:cNvSpPr>
          <p:nvPr/>
        </p:nvSpPr>
        <p:spPr bwMode="auto">
          <a:xfrm>
            <a:off x="755650" y="7938"/>
            <a:ext cx="74168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GB" altLang="it-IT" sz="2400" b="1" dirty="0">
                <a:solidFill>
                  <a:srgbClr val="FF3300"/>
                </a:solidFill>
                <a:latin typeface="Calibri" pitchFamily="34" charset="0"/>
              </a:rPr>
              <a:t>The English language and Advertising</a:t>
            </a:r>
          </a:p>
          <a:p>
            <a:pPr algn="ctr" eaLnBrk="1" hangingPunct="1">
              <a:spcBef>
                <a:spcPct val="0"/>
              </a:spcBef>
              <a:buFontTx/>
              <a:buNone/>
            </a:pPr>
            <a:endParaRPr lang="en-GB" altLang="it-IT" sz="2400" b="1" dirty="0">
              <a:solidFill>
                <a:srgbClr val="FF3300"/>
              </a:solidFill>
              <a:latin typeface="Calibri" pitchFamily="34" charset="0"/>
            </a:endParaRPr>
          </a:p>
          <a:p>
            <a:pPr algn="ctr" eaLnBrk="1" hangingPunct="1">
              <a:spcBef>
                <a:spcPct val="0"/>
              </a:spcBef>
              <a:buFontTx/>
              <a:buNone/>
            </a:pPr>
            <a:endParaRPr lang="en-GB" altLang="it-IT" sz="2400" dirty="0">
              <a:solidFill>
                <a:srgbClr val="0033CC"/>
              </a:solidFill>
              <a:latin typeface="Comic Sans MS" pitchFamily="66" charset="0"/>
            </a:endParaRPr>
          </a:p>
          <a:p>
            <a:pPr algn="ctr" eaLnBrk="1" hangingPunct="1">
              <a:spcBef>
                <a:spcPct val="0"/>
              </a:spcBef>
              <a:buFontTx/>
              <a:buNone/>
            </a:pPr>
            <a:r>
              <a:rPr lang="en-GB" altLang="it-IT" sz="2400" dirty="0">
                <a:solidFill>
                  <a:srgbClr val="0033CC"/>
                </a:solidFill>
                <a:latin typeface="Comic Sans MS" pitchFamily="66" charset="0"/>
              </a:rPr>
              <a:t>The use of English in advertising all over the world generally makes a</a:t>
            </a:r>
            <a:r>
              <a:rPr lang="en-GB" altLang="it-IT" sz="2400" dirty="0">
                <a:solidFill>
                  <a:srgbClr val="6666FF"/>
                </a:solidFill>
                <a:latin typeface="Comic Sans MS" pitchFamily="66" charset="0"/>
              </a:rPr>
              <a:t> </a:t>
            </a:r>
            <a:r>
              <a:rPr lang="en-GB" altLang="it-IT" sz="2400" dirty="0">
                <a:solidFill>
                  <a:srgbClr val="000000"/>
                </a:solidFill>
                <a:latin typeface="Comic Sans MS" pitchFamily="66" charset="0"/>
              </a:rPr>
              <a:t>positive impact</a:t>
            </a:r>
            <a:r>
              <a:rPr lang="en-GB" altLang="it-IT" sz="2400" dirty="0">
                <a:solidFill>
                  <a:srgbClr val="6666FF"/>
                </a:solidFill>
                <a:latin typeface="Comic Sans MS" pitchFamily="66" charset="0"/>
              </a:rPr>
              <a:t> </a:t>
            </a:r>
            <a:r>
              <a:rPr lang="en-GB" altLang="it-IT" sz="2400" dirty="0">
                <a:solidFill>
                  <a:srgbClr val="0033CC"/>
                </a:solidFill>
                <a:latin typeface="Comic Sans MS" pitchFamily="66" charset="0"/>
              </a:rPr>
              <a:t>on the consumer</a:t>
            </a:r>
            <a:r>
              <a:rPr lang="en-GB" altLang="it-IT" sz="2400" dirty="0">
                <a:solidFill>
                  <a:srgbClr val="6666FF"/>
                </a:solidFill>
                <a:latin typeface="Comic Sans MS" pitchFamily="66" charset="0"/>
              </a:rPr>
              <a:t>.</a:t>
            </a:r>
            <a:r>
              <a:rPr lang="it-IT" altLang="it-IT" sz="2400" dirty="0">
                <a:solidFill>
                  <a:srgbClr val="6666FF"/>
                </a:solidFill>
                <a:latin typeface="Comic Sans MS" pitchFamily="66" charset="0"/>
              </a:rPr>
              <a:t> </a:t>
            </a:r>
          </a:p>
          <a:p>
            <a:pPr algn="ctr" eaLnBrk="1" hangingPunct="1">
              <a:spcBef>
                <a:spcPct val="0"/>
              </a:spcBef>
              <a:buFontTx/>
              <a:buNone/>
            </a:pPr>
            <a:endParaRPr lang="it-IT" altLang="it-IT" sz="2400" dirty="0">
              <a:solidFill>
                <a:srgbClr val="6666FF"/>
              </a:solidFill>
              <a:latin typeface="Comic Sans MS" pitchFamily="66" charset="0"/>
            </a:endParaRPr>
          </a:p>
          <a:p>
            <a:pPr algn="ctr" eaLnBrk="1" hangingPunct="1">
              <a:spcBef>
                <a:spcPct val="0"/>
              </a:spcBef>
              <a:buFontTx/>
              <a:buNone/>
            </a:pPr>
            <a:r>
              <a:rPr lang="en-GB" altLang="it-IT" sz="2400" b="1" dirty="0">
                <a:latin typeface="Comic Sans MS" pitchFamily="66" charset="0"/>
              </a:rPr>
              <a:t>ENGLISH IS AN ATTENTION GETTER</a:t>
            </a:r>
            <a:r>
              <a:rPr lang="en-GB" altLang="it-IT" sz="2400" dirty="0">
                <a:latin typeface="Comic Sans MS" pitchFamily="66" charset="0"/>
              </a:rPr>
              <a:t> </a:t>
            </a:r>
            <a:endParaRPr lang="it-IT" altLang="it-IT" sz="2400" dirty="0">
              <a:latin typeface="Comic Sans MS" pitchFamily="66" charset="0"/>
            </a:endParaRPr>
          </a:p>
          <a:p>
            <a:pPr algn="ctr" eaLnBrk="1" hangingPunct="1">
              <a:spcBef>
                <a:spcPct val="0"/>
              </a:spcBef>
              <a:buFontTx/>
              <a:buNone/>
            </a:pPr>
            <a:endParaRPr lang="en-GB" altLang="it-IT" sz="2400" dirty="0">
              <a:latin typeface="Comic Sans MS" pitchFamily="66" charset="0"/>
            </a:endParaRPr>
          </a:p>
          <a:p>
            <a:pPr algn="ctr" eaLnBrk="1" hangingPunct="1">
              <a:spcBef>
                <a:spcPct val="0"/>
              </a:spcBef>
              <a:buFontTx/>
              <a:buNone/>
            </a:pPr>
            <a:r>
              <a:rPr lang="en-GB" altLang="it-IT" sz="2400" dirty="0">
                <a:solidFill>
                  <a:srgbClr val="0033CC"/>
                </a:solidFill>
                <a:latin typeface="Comic Sans MS" pitchFamily="66" charset="0"/>
              </a:rPr>
              <a:t>English is still the</a:t>
            </a:r>
            <a:r>
              <a:rPr lang="en-GB" altLang="it-IT" sz="2400" dirty="0">
                <a:solidFill>
                  <a:srgbClr val="6666FF"/>
                </a:solidFill>
                <a:latin typeface="Comic Sans MS" pitchFamily="66" charset="0"/>
              </a:rPr>
              <a:t> </a:t>
            </a:r>
            <a:r>
              <a:rPr lang="en-GB" altLang="it-IT" sz="2400" dirty="0">
                <a:solidFill>
                  <a:srgbClr val="000000"/>
                </a:solidFill>
                <a:latin typeface="Comic Sans MS" pitchFamily="66" charset="0"/>
              </a:rPr>
              <a:t>most frequently used linguistic means</a:t>
            </a:r>
            <a:r>
              <a:rPr lang="en-GB" altLang="it-IT" sz="2400" dirty="0">
                <a:solidFill>
                  <a:srgbClr val="6666FF"/>
                </a:solidFill>
                <a:latin typeface="Comic Sans MS" pitchFamily="66" charset="0"/>
              </a:rPr>
              <a:t> </a:t>
            </a:r>
            <a:r>
              <a:rPr lang="en-GB" altLang="it-IT" sz="2400" dirty="0">
                <a:solidFill>
                  <a:srgbClr val="0033CC"/>
                </a:solidFill>
                <a:latin typeface="Comic Sans MS" pitchFamily="66" charset="0"/>
              </a:rPr>
              <a:t>in advertising</a:t>
            </a:r>
            <a:r>
              <a:rPr lang="en-GB" altLang="it-IT" sz="2400" dirty="0">
                <a:solidFill>
                  <a:srgbClr val="6666FF"/>
                </a:solidFill>
                <a:latin typeface="Comic Sans MS" pitchFamily="66" charset="0"/>
              </a:rPr>
              <a:t>. </a:t>
            </a:r>
          </a:p>
          <a:p>
            <a:pPr algn="ctr" eaLnBrk="1" hangingPunct="1">
              <a:spcBef>
                <a:spcPct val="0"/>
              </a:spcBef>
              <a:buFontTx/>
              <a:buNone/>
            </a:pPr>
            <a:endParaRPr lang="en-GB" altLang="it-IT" sz="2400" dirty="0">
              <a:solidFill>
                <a:srgbClr val="000000"/>
              </a:solidFill>
              <a:latin typeface="Comic Sans MS" pitchFamily="66" charset="0"/>
            </a:endParaRPr>
          </a:p>
          <a:p>
            <a:pPr algn="ctr" eaLnBrk="1" hangingPunct="1">
              <a:spcBef>
                <a:spcPct val="0"/>
              </a:spcBef>
              <a:buFontTx/>
              <a:buNone/>
            </a:pPr>
            <a:r>
              <a:rPr lang="en-GB" altLang="it-IT" sz="2400" dirty="0">
                <a:solidFill>
                  <a:srgbClr val="000000"/>
                </a:solidFill>
                <a:latin typeface="Comic Sans MS" pitchFamily="66" charset="0"/>
              </a:rPr>
              <a:t>French attempt at fighting this primacy and hegemony (1994, </a:t>
            </a:r>
            <a:r>
              <a:rPr lang="en-GB" altLang="it-IT" sz="2400" dirty="0" err="1">
                <a:solidFill>
                  <a:srgbClr val="000000"/>
                </a:solidFill>
                <a:latin typeface="Comic Sans MS" pitchFamily="66" charset="0"/>
              </a:rPr>
              <a:t>Toubon</a:t>
            </a:r>
            <a:r>
              <a:rPr lang="en-GB" altLang="it-IT" sz="2400" dirty="0">
                <a:solidFill>
                  <a:srgbClr val="000000"/>
                </a:solidFill>
                <a:latin typeface="Comic Sans MS" pitchFamily="66" charset="0"/>
              </a:rPr>
              <a:t> law)</a:t>
            </a:r>
          </a:p>
          <a:p>
            <a:pPr algn="ctr" eaLnBrk="1" hangingPunct="1">
              <a:spcBef>
                <a:spcPct val="0"/>
              </a:spcBef>
              <a:buFontTx/>
              <a:buNone/>
            </a:pPr>
            <a:endParaRPr lang="en-GB" altLang="it-IT" sz="2400" dirty="0">
              <a:solidFill>
                <a:srgbClr val="000000"/>
              </a:solidFill>
              <a:latin typeface="Comic Sans MS" pitchFamily="66" charset="0"/>
            </a:endParaRPr>
          </a:p>
          <a:p>
            <a:pPr algn="ctr" eaLnBrk="1" hangingPunct="1">
              <a:spcBef>
                <a:spcPct val="0"/>
              </a:spcBef>
              <a:buFontTx/>
              <a:buNone/>
            </a:pPr>
            <a:r>
              <a:rPr lang="en-GB" altLang="it-IT" sz="2400" dirty="0">
                <a:solidFill>
                  <a:srgbClr val="0033CC"/>
                </a:solidFill>
                <a:latin typeface="Comic Sans MS" pitchFamily="66" charset="0"/>
              </a:rPr>
              <a:t>It is</a:t>
            </a:r>
            <a:r>
              <a:rPr lang="en-GB" altLang="it-IT" sz="2400" dirty="0">
                <a:solidFill>
                  <a:srgbClr val="6666FF"/>
                </a:solidFill>
                <a:latin typeface="Comic Sans MS" pitchFamily="66" charset="0"/>
              </a:rPr>
              <a:t> </a:t>
            </a:r>
            <a:r>
              <a:rPr lang="en-GB" altLang="it-IT" sz="2400" dirty="0">
                <a:solidFill>
                  <a:srgbClr val="000000"/>
                </a:solidFill>
                <a:latin typeface="Comic Sans MS" pitchFamily="66" charset="0"/>
              </a:rPr>
              <a:t>more easily understood and remembered</a:t>
            </a:r>
            <a:r>
              <a:rPr lang="en-GB" altLang="it-IT" sz="2400" dirty="0">
                <a:solidFill>
                  <a:srgbClr val="6666FF"/>
                </a:solidFill>
                <a:latin typeface="Comic Sans MS" pitchFamily="66" charset="0"/>
              </a:rPr>
              <a:t> </a:t>
            </a:r>
            <a:r>
              <a:rPr lang="en-GB" altLang="it-IT" sz="2400" dirty="0">
                <a:solidFill>
                  <a:srgbClr val="0033CC"/>
                </a:solidFill>
                <a:latin typeface="Comic Sans MS" pitchFamily="66" charset="0"/>
              </a:rPr>
              <a:t>by the world's audience, and its flexibility helps enormously those operating in advertising.</a:t>
            </a:r>
            <a:r>
              <a:rPr lang="it-IT" altLang="it-IT" sz="2400" dirty="0">
                <a:solidFill>
                  <a:srgbClr val="0033CC"/>
                </a:solidFill>
                <a:latin typeface="Comic Sans MS" pitchFamily="66" charset="0"/>
              </a:rPr>
              <a:t> </a:t>
            </a:r>
          </a:p>
          <a:p>
            <a:pPr algn="ctr" eaLnBrk="1" hangingPunct="1">
              <a:spcBef>
                <a:spcPct val="0"/>
              </a:spcBef>
              <a:buFontTx/>
              <a:buNone/>
            </a:pPr>
            <a:endParaRPr lang="it-IT" altLang="it-IT" sz="2400" dirty="0">
              <a:solidFill>
                <a:srgbClr val="0033CC"/>
              </a:solidFill>
              <a:latin typeface="Comic Sans MS" pitchFamily="66" charset="0"/>
            </a:endParaRPr>
          </a:p>
        </p:txBody>
      </p:sp>
    </p:spTree>
    <p:extLst>
      <p:ext uri="{BB962C8B-B14F-4D97-AF65-F5344CB8AC3E}">
        <p14:creationId xmlns:p14="http://schemas.microsoft.com/office/powerpoint/2010/main" val="1330170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wheel(4)">
                                      <p:cBhvr>
                                        <p:cTn id="7" dur="2000"/>
                                        <p:tgtEl>
                                          <p:spTgt spid="158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8723">
                                            <p:txEl>
                                              <p:pRg st="3" end="3"/>
                                            </p:txEl>
                                          </p:spTgt>
                                        </p:tgtEl>
                                        <p:attrNameLst>
                                          <p:attrName>style.visibility</p:attrName>
                                        </p:attrNameLst>
                                      </p:cBhvr>
                                      <p:to>
                                        <p:strVal val="visible"/>
                                      </p:to>
                                    </p:set>
                                    <p:anim calcmode="lin" valueType="num">
                                      <p:cBhvr additive="base">
                                        <p:cTn id="12" dur="500" fill="hold"/>
                                        <p:tgtEl>
                                          <p:spTgt spid="15872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8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58723">
                                            <p:txEl>
                                              <p:pRg st="5" end="5"/>
                                            </p:txEl>
                                          </p:spTgt>
                                        </p:tgtEl>
                                        <p:attrNameLst>
                                          <p:attrName>style.visibility</p:attrName>
                                        </p:attrNameLst>
                                      </p:cBhvr>
                                      <p:to>
                                        <p:strVal val="visible"/>
                                      </p:to>
                                    </p:set>
                                    <p:animEffect transition="in" filter="fade">
                                      <p:cBhvr>
                                        <p:cTn id="18" dur="500"/>
                                        <p:tgtEl>
                                          <p:spTgt spid="158723">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158723">
                                            <p:txEl>
                                              <p:pRg st="7" end="7"/>
                                            </p:txEl>
                                          </p:spTgt>
                                        </p:tgtEl>
                                        <p:attrNameLst>
                                          <p:attrName>style.visibility</p:attrName>
                                        </p:attrNameLst>
                                      </p:cBhvr>
                                      <p:to>
                                        <p:strVal val="visible"/>
                                      </p:to>
                                    </p:set>
                                    <p:anim calcmode="lin" valueType="num">
                                      <p:cBhvr>
                                        <p:cTn id="23" dur="1000" fill="hold"/>
                                        <p:tgtEl>
                                          <p:spTgt spid="158723">
                                            <p:txEl>
                                              <p:pRg st="7" end="7"/>
                                            </p:txEl>
                                          </p:spTgt>
                                        </p:tgtEl>
                                        <p:attrNameLst>
                                          <p:attrName>ppt_w</p:attrName>
                                        </p:attrNameLst>
                                      </p:cBhvr>
                                      <p:tavLst>
                                        <p:tav tm="0">
                                          <p:val>
                                            <p:strVal val="#ppt_w*0.70"/>
                                          </p:val>
                                        </p:tav>
                                        <p:tav tm="100000">
                                          <p:val>
                                            <p:strVal val="#ppt_w"/>
                                          </p:val>
                                        </p:tav>
                                      </p:tavLst>
                                    </p:anim>
                                    <p:anim calcmode="lin" valueType="num">
                                      <p:cBhvr>
                                        <p:cTn id="24" dur="1000" fill="hold"/>
                                        <p:tgtEl>
                                          <p:spTgt spid="158723">
                                            <p:txEl>
                                              <p:pRg st="7" end="7"/>
                                            </p:txEl>
                                          </p:spTgt>
                                        </p:tgtEl>
                                        <p:attrNameLst>
                                          <p:attrName>ppt_h</p:attrName>
                                        </p:attrNameLst>
                                      </p:cBhvr>
                                      <p:tavLst>
                                        <p:tav tm="0">
                                          <p:val>
                                            <p:strVal val="#ppt_h"/>
                                          </p:val>
                                        </p:tav>
                                        <p:tav tm="100000">
                                          <p:val>
                                            <p:strVal val="#ppt_h"/>
                                          </p:val>
                                        </p:tav>
                                      </p:tavLst>
                                    </p:anim>
                                    <p:animEffect transition="in" filter="fade">
                                      <p:cBhvr>
                                        <p:cTn id="25" dur="1000"/>
                                        <p:tgtEl>
                                          <p:spTgt spid="158723">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nodeType="clickEffect">
                                  <p:stCondLst>
                                    <p:cond delay="0"/>
                                  </p:stCondLst>
                                  <p:childTnLst>
                                    <p:set>
                                      <p:cBhvr>
                                        <p:cTn id="29" dur="1" fill="hold">
                                          <p:stCondLst>
                                            <p:cond delay="0"/>
                                          </p:stCondLst>
                                        </p:cTn>
                                        <p:tgtEl>
                                          <p:spTgt spid="158723">
                                            <p:txEl>
                                              <p:pRg st="9" end="9"/>
                                            </p:txEl>
                                          </p:spTgt>
                                        </p:tgtEl>
                                        <p:attrNameLst>
                                          <p:attrName>style.visibility</p:attrName>
                                        </p:attrNameLst>
                                      </p:cBhvr>
                                      <p:to>
                                        <p:strVal val="visible"/>
                                      </p:to>
                                    </p:set>
                                    <p:anim calcmode="lin" valueType="num">
                                      <p:cBhvr>
                                        <p:cTn id="30" dur="1000" fill="hold"/>
                                        <p:tgtEl>
                                          <p:spTgt spid="158723">
                                            <p:txEl>
                                              <p:pRg st="9" end="9"/>
                                            </p:txEl>
                                          </p:spTgt>
                                        </p:tgtEl>
                                        <p:attrNameLst>
                                          <p:attrName>ppt_w</p:attrName>
                                        </p:attrNameLst>
                                      </p:cBhvr>
                                      <p:tavLst>
                                        <p:tav tm="0">
                                          <p:val>
                                            <p:strVal val="#ppt_w*0.70"/>
                                          </p:val>
                                        </p:tav>
                                        <p:tav tm="100000">
                                          <p:val>
                                            <p:strVal val="#ppt_w"/>
                                          </p:val>
                                        </p:tav>
                                      </p:tavLst>
                                    </p:anim>
                                    <p:anim calcmode="lin" valueType="num">
                                      <p:cBhvr>
                                        <p:cTn id="31" dur="1000" fill="hold"/>
                                        <p:tgtEl>
                                          <p:spTgt spid="158723">
                                            <p:txEl>
                                              <p:pRg st="9" end="9"/>
                                            </p:txEl>
                                          </p:spTgt>
                                        </p:tgtEl>
                                        <p:attrNameLst>
                                          <p:attrName>ppt_h</p:attrName>
                                        </p:attrNameLst>
                                      </p:cBhvr>
                                      <p:tavLst>
                                        <p:tav tm="0">
                                          <p:val>
                                            <p:strVal val="#ppt_h"/>
                                          </p:val>
                                        </p:tav>
                                        <p:tav tm="100000">
                                          <p:val>
                                            <p:strVal val="#ppt_h"/>
                                          </p:val>
                                        </p:tav>
                                      </p:tavLst>
                                    </p:anim>
                                    <p:animEffect transition="in" filter="fade">
                                      <p:cBhvr>
                                        <p:cTn id="32" dur="1000"/>
                                        <p:tgtEl>
                                          <p:spTgt spid="158723">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58723">
                                            <p:txEl>
                                              <p:pRg st="11" end="11"/>
                                            </p:txEl>
                                          </p:spTgt>
                                        </p:tgtEl>
                                        <p:attrNameLst>
                                          <p:attrName>style.visibility</p:attrName>
                                        </p:attrNameLst>
                                      </p:cBhvr>
                                      <p:to>
                                        <p:strVal val="visible"/>
                                      </p:to>
                                    </p:set>
                                    <p:animEffect transition="in" filter="box(in)">
                                      <p:cBhvr>
                                        <p:cTn id="37" dur="500"/>
                                        <p:tgtEl>
                                          <p:spTgt spid="1587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3" name="Rectangle 3"/>
          <p:cNvSpPr>
            <a:spLocks noChangeArrowheads="1"/>
          </p:cNvSpPr>
          <p:nvPr/>
        </p:nvSpPr>
        <p:spPr bwMode="auto">
          <a:xfrm>
            <a:off x="251520" y="7938"/>
            <a:ext cx="4896544" cy="592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GB" altLang="it-IT" sz="2400" b="1" dirty="0">
                <a:solidFill>
                  <a:srgbClr val="FF3300"/>
                </a:solidFill>
                <a:latin typeface="Calibri" pitchFamily="34" charset="0"/>
              </a:rPr>
              <a:t>The English language and Advertising</a:t>
            </a:r>
          </a:p>
          <a:p>
            <a:pPr algn="ctr" eaLnBrk="1" hangingPunct="1">
              <a:spcBef>
                <a:spcPct val="0"/>
              </a:spcBef>
              <a:buFontTx/>
              <a:buNone/>
            </a:pPr>
            <a:endParaRPr lang="en-GB" altLang="it-IT" sz="2400" b="1" dirty="0">
              <a:solidFill>
                <a:srgbClr val="FF3300"/>
              </a:solidFill>
              <a:latin typeface="Calibri" pitchFamily="34" charset="0"/>
            </a:endParaRPr>
          </a:p>
          <a:p>
            <a:pPr algn="just" eaLnBrk="1" hangingPunct="1">
              <a:spcBef>
                <a:spcPct val="0"/>
              </a:spcBef>
              <a:buFontTx/>
              <a:buNone/>
            </a:pPr>
            <a:r>
              <a:rPr lang="en-US" sz="2400" dirty="0"/>
              <a:t>Studies have demonstrated the frequent use of English in international advertising.</a:t>
            </a:r>
          </a:p>
          <a:p>
            <a:pPr fontAlgn="base">
              <a:buNone/>
            </a:pPr>
            <a:endParaRPr lang="en-US" sz="2400" dirty="0"/>
          </a:p>
          <a:p>
            <a:pPr fontAlgn="base"/>
            <a:r>
              <a:rPr lang="en-US" sz="2400" dirty="0"/>
              <a:t>Whichever way a brand chooses to establish a dialogue with its customers, the use of words has been critical in the development of stories that touch the susceptibilities of the people they are directing these efforts to.</a:t>
            </a:r>
          </a:p>
          <a:p>
            <a:pPr fontAlgn="base"/>
            <a:endParaRPr lang="en-US" sz="2400" dirty="0"/>
          </a:p>
          <a:p>
            <a:pPr algn="ctr">
              <a:buNone/>
            </a:pPr>
            <a:r>
              <a:rPr lang="en-US" sz="2400" b="1" dirty="0">
                <a:hlinkClick r:id="rId2"/>
              </a:rPr>
              <a:t>THE POWER OF WORDS</a:t>
            </a:r>
            <a:endParaRPr lang="en-US" sz="2400" dirty="0"/>
          </a:p>
        </p:txBody>
      </p:sp>
      <p:pic>
        <p:nvPicPr>
          <p:cNvPr id="2" name="Immagine 1"/>
          <p:cNvPicPr>
            <a:picLocks noChangeAspect="1"/>
          </p:cNvPicPr>
          <p:nvPr/>
        </p:nvPicPr>
        <p:blipFill>
          <a:blip r:embed="rId3"/>
          <a:stretch>
            <a:fillRect/>
          </a:stretch>
        </p:blipFill>
        <p:spPr>
          <a:xfrm>
            <a:off x="6084168" y="7938"/>
            <a:ext cx="2699792" cy="3815706"/>
          </a:xfrm>
          <a:prstGeom prst="rect">
            <a:avLst/>
          </a:prstGeom>
        </p:spPr>
      </p:pic>
      <p:pic>
        <p:nvPicPr>
          <p:cNvPr id="3" name="Immagine 2"/>
          <p:cNvPicPr>
            <a:picLocks noChangeAspect="1"/>
          </p:cNvPicPr>
          <p:nvPr/>
        </p:nvPicPr>
        <p:blipFill>
          <a:blip r:embed="rId4"/>
          <a:stretch>
            <a:fillRect/>
          </a:stretch>
        </p:blipFill>
        <p:spPr>
          <a:xfrm>
            <a:off x="6475931" y="3403352"/>
            <a:ext cx="2668069" cy="3446710"/>
          </a:xfrm>
          <a:prstGeom prst="rect">
            <a:avLst/>
          </a:prstGeom>
        </p:spPr>
      </p:pic>
    </p:spTree>
    <p:extLst>
      <p:ext uri="{BB962C8B-B14F-4D97-AF65-F5344CB8AC3E}">
        <p14:creationId xmlns:p14="http://schemas.microsoft.com/office/powerpoint/2010/main" val="2513412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wheel(4)">
                                      <p:cBhvr>
                                        <p:cTn id="7" dur="2000"/>
                                        <p:tgtEl>
                                          <p:spTgt spid="158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58723">
                                            <p:txEl>
                                              <p:pRg st="2" end="2"/>
                                            </p:txEl>
                                          </p:spTgt>
                                        </p:tgtEl>
                                        <p:attrNameLst>
                                          <p:attrName>style.visibility</p:attrName>
                                        </p:attrNameLst>
                                      </p:cBhvr>
                                      <p:to>
                                        <p:strVal val="visible"/>
                                      </p:to>
                                    </p:set>
                                    <p:animEffect transition="in" filter="wheel(4)">
                                      <p:cBhvr>
                                        <p:cTn id="12" dur="2000"/>
                                        <p:tgtEl>
                                          <p:spTgt spid="158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58723">
                                            <p:txEl>
                                              <p:pRg st="4" end="4"/>
                                            </p:txEl>
                                          </p:spTgt>
                                        </p:tgtEl>
                                        <p:attrNameLst>
                                          <p:attrName>style.visibility</p:attrName>
                                        </p:attrNameLst>
                                      </p:cBhvr>
                                      <p:to>
                                        <p:strVal val="visible"/>
                                      </p:to>
                                    </p:set>
                                    <p:animEffect transition="in" filter="wheel(4)">
                                      <p:cBhvr>
                                        <p:cTn id="17" dur="2000"/>
                                        <p:tgtEl>
                                          <p:spTgt spid="1587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58723">
                                            <p:txEl>
                                              <p:pRg st="6" end="6"/>
                                            </p:txEl>
                                          </p:spTgt>
                                        </p:tgtEl>
                                        <p:attrNameLst>
                                          <p:attrName>style.visibility</p:attrName>
                                        </p:attrNameLst>
                                      </p:cBhvr>
                                      <p:to>
                                        <p:strVal val="visible"/>
                                      </p:to>
                                    </p:set>
                                    <p:animEffect transition="in" filter="wheel(4)">
                                      <p:cBhvr>
                                        <p:cTn id="22" dur="2000"/>
                                        <p:tgtEl>
                                          <p:spTgt spid="158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it-IT" dirty="0">
                <a:solidFill>
                  <a:srgbClr val="000066"/>
                </a:solidFill>
                <a:cs typeface="Times New Roman" pitchFamily="18" charset="0"/>
              </a:rPr>
              <a:t>WHAT IS ADVERTISING?</a:t>
            </a:r>
            <a:r>
              <a:rPr lang="en-GB" altLang="it-IT" dirty="0"/>
              <a:t> </a:t>
            </a:r>
          </a:p>
        </p:txBody>
      </p:sp>
      <p:sp>
        <p:nvSpPr>
          <p:cNvPr id="15363" name="Rectangle 3"/>
          <p:cNvSpPr>
            <a:spLocks noGrp="1" noChangeArrowheads="1"/>
          </p:cNvSpPr>
          <p:nvPr>
            <p:ph type="body" idx="1"/>
          </p:nvPr>
        </p:nvSpPr>
        <p:spPr>
          <a:xfrm>
            <a:off x="779463" y="2351088"/>
            <a:ext cx="7907337" cy="3775075"/>
          </a:xfrm>
        </p:spPr>
        <p:txBody>
          <a:bodyPr/>
          <a:lstStyle/>
          <a:p>
            <a:pPr marL="0" indent="0" algn="just" eaLnBrk="1" hangingPunct="1">
              <a:buNone/>
            </a:pPr>
            <a:endParaRPr lang="en-GB" altLang="it-IT" dirty="0">
              <a:solidFill>
                <a:srgbClr val="000066"/>
              </a:solidFill>
              <a:cs typeface="Times New Roman" pitchFamily="18" charset="0"/>
            </a:endParaRPr>
          </a:p>
        </p:txBody>
      </p:sp>
    </p:spTree>
    <p:extLst>
      <p:ext uri="{BB962C8B-B14F-4D97-AF65-F5344CB8AC3E}">
        <p14:creationId xmlns:p14="http://schemas.microsoft.com/office/powerpoint/2010/main" val="74010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it-IT" dirty="0">
                <a:solidFill>
                  <a:srgbClr val="000066"/>
                </a:solidFill>
                <a:cs typeface="Times New Roman" pitchFamily="18" charset="0"/>
              </a:rPr>
              <a:t>WHAT IS ADVERTISING?</a:t>
            </a:r>
            <a:r>
              <a:rPr lang="en-GB" altLang="it-IT" dirty="0"/>
              <a:t> </a:t>
            </a:r>
          </a:p>
        </p:txBody>
      </p:sp>
      <p:sp>
        <p:nvSpPr>
          <p:cNvPr id="15363" name="Rectangle 3"/>
          <p:cNvSpPr>
            <a:spLocks noGrp="1" noChangeArrowheads="1"/>
          </p:cNvSpPr>
          <p:nvPr>
            <p:ph type="body" idx="1"/>
          </p:nvPr>
        </p:nvSpPr>
        <p:spPr>
          <a:xfrm>
            <a:off x="779463" y="2351088"/>
            <a:ext cx="7907337" cy="3775075"/>
          </a:xfrm>
        </p:spPr>
        <p:txBody>
          <a:bodyPr/>
          <a:lstStyle/>
          <a:p>
            <a:pPr algn="just" eaLnBrk="1" hangingPunct="1"/>
            <a:r>
              <a:rPr lang="en-GB" altLang="it-IT" dirty="0">
                <a:solidFill>
                  <a:srgbClr val="000066"/>
                </a:solidFill>
                <a:cs typeface="Times New Roman" pitchFamily="18" charset="0"/>
              </a:rPr>
              <a:t>Advertising is an example of language adapted to a well defined social purpose. </a:t>
            </a:r>
          </a:p>
          <a:p>
            <a:pPr algn="just" eaLnBrk="1" hangingPunct="1">
              <a:buFontTx/>
              <a:buNone/>
            </a:pPr>
            <a:endParaRPr lang="en-GB" altLang="it-IT" dirty="0">
              <a:solidFill>
                <a:srgbClr val="000066"/>
              </a:solidFill>
              <a:cs typeface="Times New Roman" pitchFamily="18" charset="0"/>
            </a:endParaRPr>
          </a:p>
          <a:p>
            <a:pPr algn="just" eaLnBrk="1" hangingPunct="1"/>
            <a:r>
              <a:rPr lang="en-GB" altLang="it-IT" dirty="0">
                <a:solidFill>
                  <a:srgbClr val="000066"/>
                </a:solidFill>
                <a:cs typeface="Times New Roman" pitchFamily="18" charset="0"/>
              </a:rPr>
              <a:t>Persuading people to buy a certain product or service. </a:t>
            </a:r>
          </a:p>
        </p:txBody>
      </p:sp>
    </p:spTree>
    <p:extLst>
      <p:ext uri="{BB962C8B-B14F-4D97-AF65-F5344CB8AC3E}">
        <p14:creationId xmlns:p14="http://schemas.microsoft.com/office/powerpoint/2010/main" val="276853418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1112</TotalTime>
  <Words>2408</Words>
  <Application>Microsoft Macintosh PowerPoint</Application>
  <PresentationFormat>Presentazione su schermo (4:3)</PresentationFormat>
  <Paragraphs>320</Paragraphs>
  <Slides>46</Slides>
  <Notes>2</Notes>
  <HiddenSlides>0</HiddenSlides>
  <MMClips>0</MMClips>
  <ScaleCrop>false</ScaleCrop>
  <HeadingPairs>
    <vt:vector size="8" baseType="variant">
      <vt:variant>
        <vt:lpstr>Caratteri utilizzati</vt:lpstr>
      </vt:variant>
      <vt:variant>
        <vt:i4>9</vt:i4>
      </vt:variant>
      <vt:variant>
        <vt:lpstr>Tema</vt:lpstr>
      </vt:variant>
      <vt:variant>
        <vt:i4>2</vt:i4>
      </vt:variant>
      <vt:variant>
        <vt:lpstr>Server OLE incorporati</vt:lpstr>
      </vt:variant>
      <vt:variant>
        <vt:i4>1</vt:i4>
      </vt:variant>
      <vt:variant>
        <vt:lpstr>Titoli diapositive</vt:lpstr>
      </vt:variant>
      <vt:variant>
        <vt:i4>46</vt:i4>
      </vt:variant>
    </vt:vector>
  </HeadingPairs>
  <TitlesOfParts>
    <vt:vector size="58" baseType="lpstr">
      <vt:lpstr>Arial</vt:lpstr>
      <vt:lpstr>Calibri</vt:lpstr>
      <vt:lpstr>Comic Sans MS</vt:lpstr>
      <vt:lpstr>Courier New</vt:lpstr>
      <vt:lpstr>Times New Roman</vt:lpstr>
      <vt:lpstr>Tw Cen MT</vt:lpstr>
      <vt:lpstr>Verdana</vt:lpstr>
      <vt:lpstr>Wingdings</vt:lpstr>
      <vt:lpstr>Wingdings 2</vt:lpstr>
      <vt:lpstr>Tema di Office</vt:lpstr>
      <vt:lpstr>Luna</vt:lpstr>
      <vt:lpstr>Organigramma</vt:lpstr>
      <vt:lpstr>Facoltà di Studi Umanistici</vt:lpstr>
      <vt:lpstr>Why choosing a course on the language of advertising? </vt:lpstr>
      <vt:lpstr>Presentazione standard di PowerPoint</vt:lpstr>
      <vt:lpstr>Presentazione standard di PowerPoint</vt:lpstr>
      <vt:lpstr>Presentazione standard di PowerPoint</vt:lpstr>
      <vt:lpstr> </vt:lpstr>
      <vt:lpstr>Presentazione standard di PowerPoint</vt:lpstr>
      <vt:lpstr>WHAT IS ADVERTISING? </vt:lpstr>
      <vt:lpstr>WHAT IS ADVERTISING? </vt:lpstr>
      <vt:lpstr>How does ad work?(a)</vt:lpstr>
      <vt:lpstr>How does ad work (b)?</vt:lpstr>
      <vt:lpstr>Layout of print advertising</vt:lpstr>
      <vt:lpstr>Definitions</vt:lpstr>
      <vt:lpstr>Presentazione standard di PowerPoint</vt:lpstr>
      <vt:lpstr>Presentazione standard di PowerPoint</vt:lpstr>
      <vt:lpstr>Headline</vt:lpstr>
      <vt:lpstr>Subhead(s)</vt:lpstr>
      <vt:lpstr>Body copy</vt:lpstr>
      <vt:lpstr>Visual</vt:lpstr>
      <vt:lpstr>Visual(s)</vt:lpstr>
      <vt:lpstr>What’s in a visual</vt:lpstr>
      <vt:lpstr>Visual of objects / products (a)</vt:lpstr>
      <vt:lpstr>Visual of products (b)</vt:lpstr>
      <vt:lpstr>Visual of people</vt:lpstr>
      <vt:lpstr>Visual of people: SIZE OF THE FRAME (a)</vt:lpstr>
      <vt:lpstr>Visual of people: size of the frame (b)</vt:lpstr>
      <vt:lpstr>Levels of intimacy in frames     (Key visual)           (Key / catch visuals)           (catch visual)  extreme close up          Medium shot(?)                 very long shot</vt:lpstr>
      <vt:lpstr>Visual of people:  PEOPLE’S GAZE</vt:lpstr>
      <vt:lpstr>Visual of people’s gaze: DEMAND</vt:lpstr>
      <vt:lpstr>Visual of people’s gaze: OFFER</vt:lpstr>
      <vt:lpstr>Z- reading</vt:lpstr>
      <vt:lpstr>Presentazione standard di PowerPoint</vt:lpstr>
      <vt:lpstr>Information value (a)</vt:lpstr>
      <vt:lpstr>Information Value (b): Given / New</vt:lpstr>
      <vt:lpstr>Information Value (c): Ideal/Real</vt:lpstr>
      <vt:lpstr>Information Value (c): Ideal/Real</vt:lpstr>
      <vt:lpstr>Salience is…</vt:lpstr>
      <vt:lpstr>Salience</vt:lpstr>
      <vt:lpstr>Salience</vt:lpstr>
      <vt:lpstr>Framing</vt:lpstr>
      <vt:lpstr>Framing &amp; Salience</vt:lpstr>
      <vt:lpstr>Presentazione standard di PowerPoint</vt:lpstr>
      <vt:lpstr>Presentazione standard di PowerPoint</vt:lpstr>
      <vt:lpstr>COLOURS</vt:lpstr>
      <vt:lpstr>Presentazione standard di PowerPoint</vt:lpstr>
      <vt:lpstr>Language of advertising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luisanna</dc:creator>
  <cp:lastModifiedBy>Luisanna Fodde</cp:lastModifiedBy>
  <cp:revision>31</cp:revision>
  <dcterms:created xsi:type="dcterms:W3CDTF">2015-02-27T20:52:40Z</dcterms:created>
  <dcterms:modified xsi:type="dcterms:W3CDTF">2020-03-28T15:30:07Z</dcterms:modified>
</cp:coreProperties>
</file>