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0"/>
  </p:notesMasterIdLst>
  <p:handoutMasterIdLst>
    <p:handoutMasterId r:id="rId71"/>
  </p:handoutMasterIdLst>
  <p:sldIdLst>
    <p:sldId id="256" r:id="rId2"/>
    <p:sldId id="359" r:id="rId3"/>
    <p:sldId id="360" r:id="rId4"/>
    <p:sldId id="361" r:id="rId5"/>
    <p:sldId id="362" r:id="rId6"/>
    <p:sldId id="363" r:id="rId7"/>
    <p:sldId id="364" r:id="rId8"/>
    <p:sldId id="368" r:id="rId9"/>
    <p:sldId id="369" r:id="rId10"/>
    <p:sldId id="365" r:id="rId11"/>
    <p:sldId id="270" r:id="rId12"/>
    <p:sldId id="257" r:id="rId13"/>
    <p:sldId id="296" r:id="rId14"/>
    <p:sldId id="298" r:id="rId15"/>
    <p:sldId id="297" r:id="rId16"/>
    <p:sldId id="300" r:id="rId17"/>
    <p:sldId id="320" r:id="rId18"/>
    <p:sldId id="302" r:id="rId19"/>
    <p:sldId id="303" r:id="rId20"/>
    <p:sldId id="260" r:id="rId21"/>
    <p:sldId id="304" r:id="rId22"/>
    <p:sldId id="307" r:id="rId23"/>
    <p:sldId id="305" r:id="rId24"/>
    <p:sldId id="261" r:id="rId25"/>
    <p:sldId id="306" r:id="rId26"/>
    <p:sldId id="308" r:id="rId27"/>
    <p:sldId id="310" r:id="rId28"/>
    <p:sldId id="262" r:id="rId29"/>
    <p:sldId id="309" r:id="rId30"/>
    <p:sldId id="311" r:id="rId31"/>
    <p:sldId id="312" r:id="rId32"/>
    <p:sldId id="264" r:id="rId33"/>
    <p:sldId id="313" r:id="rId34"/>
    <p:sldId id="314" r:id="rId35"/>
    <p:sldId id="315" r:id="rId36"/>
    <p:sldId id="332" r:id="rId37"/>
    <p:sldId id="356" r:id="rId38"/>
    <p:sldId id="317" r:id="rId39"/>
    <p:sldId id="331" r:id="rId40"/>
    <p:sldId id="333" r:id="rId41"/>
    <p:sldId id="366" r:id="rId42"/>
    <p:sldId id="367" r:id="rId43"/>
    <p:sldId id="353" r:id="rId44"/>
    <p:sldId id="358" r:id="rId45"/>
    <p:sldId id="328" r:id="rId46"/>
    <p:sldId id="324" r:id="rId47"/>
    <p:sldId id="357" r:id="rId48"/>
    <p:sldId id="322" r:id="rId49"/>
    <p:sldId id="323" r:id="rId50"/>
    <p:sldId id="329" r:id="rId51"/>
    <p:sldId id="344" r:id="rId52"/>
    <p:sldId id="334" r:id="rId53"/>
    <p:sldId id="339" r:id="rId54"/>
    <p:sldId id="346" r:id="rId55"/>
    <p:sldId id="330" r:id="rId56"/>
    <p:sldId id="338" r:id="rId57"/>
    <p:sldId id="342" r:id="rId58"/>
    <p:sldId id="343" r:id="rId59"/>
    <p:sldId id="348" r:id="rId60"/>
    <p:sldId id="340" r:id="rId61"/>
    <p:sldId id="349" r:id="rId62"/>
    <p:sldId id="347" r:id="rId63"/>
    <p:sldId id="350" r:id="rId64"/>
    <p:sldId id="351" r:id="rId65"/>
    <p:sldId id="321" r:id="rId66"/>
    <p:sldId id="352" r:id="rId67"/>
    <p:sldId id="354" r:id="rId68"/>
    <p:sldId id="355" r:id="rId69"/>
  </p:sldIdLst>
  <p:sldSz cx="9144000" cy="6858000" type="screen4x3"/>
  <p:notesSz cx="6813550" cy="99456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006" autoAdjust="0"/>
  </p:normalViewPr>
  <p:slideViewPr>
    <p:cSldViewPr>
      <p:cViewPr varScale="1">
        <p:scale>
          <a:sx n="102" d="100"/>
          <a:sy n="102" d="100"/>
        </p:scale>
        <p:origin x="1920" y="16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06" y="-72"/>
      </p:cViewPr>
      <p:guideLst>
        <p:guide orient="horz" pos="3133"/>
        <p:guide pos="214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52538" cy="497284"/>
          </a:xfrm>
          <a:prstGeom prst="rect">
            <a:avLst/>
          </a:prstGeom>
        </p:spPr>
        <p:txBody>
          <a:bodyPr vert="horz" lIns="91420" tIns="45709" rIns="91420" bIns="45709" rtlCol="0"/>
          <a:lstStyle>
            <a:lvl1pPr algn="l">
              <a:defRPr sz="1200"/>
            </a:lvl1pPr>
          </a:lstStyle>
          <a:p>
            <a:endParaRPr lang="it-IT"/>
          </a:p>
        </p:txBody>
      </p:sp>
      <p:sp>
        <p:nvSpPr>
          <p:cNvPr id="3" name="Segnaposto data 2"/>
          <p:cNvSpPr>
            <a:spLocks noGrp="1"/>
          </p:cNvSpPr>
          <p:nvPr>
            <p:ph type="dt" sz="quarter" idx="1"/>
          </p:nvPr>
        </p:nvSpPr>
        <p:spPr>
          <a:xfrm>
            <a:off x="3859435" y="1"/>
            <a:ext cx="2952538" cy="497284"/>
          </a:xfrm>
          <a:prstGeom prst="rect">
            <a:avLst/>
          </a:prstGeom>
        </p:spPr>
        <p:txBody>
          <a:bodyPr vert="horz" lIns="91420" tIns="45709" rIns="91420" bIns="45709" rtlCol="0"/>
          <a:lstStyle>
            <a:lvl1pPr algn="r">
              <a:defRPr sz="1200"/>
            </a:lvl1pPr>
          </a:lstStyle>
          <a:p>
            <a:fld id="{78E8305E-5497-4271-81BE-0DAED47BF126}" type="datetimeFigureOut">
              <a:rPr lang="it-IT" smtClean="0"/>
              <a:pPr/>
              <a:t>05/05/20</a:t>
            </a:fld>
            <a:endParaRPr lang="it-IT"/>
          </a:p>
        </p:txBody>
      </p:sp>
      <p:sp>
        <p:nvSpPr>
          <p:cNvPr id="4" name="Segnaposto piè di pagina 3"/>
          <p:cNvSpPr>
            <a:spLocks noGrp="1"/>
          </p:cNvSpPr>
          <p:nvPr>
            <p:ph type="ftr" sz="quarter" idx="2"/>
          </p:nvPr>
        </p:nvSpPr>
        <p:spPr>
          <a:xfrm>
            <a:off x="2" y="9446678"/>
            <a:ext cx="2952538" cy="497284"/>
          </a:xfrm>
          <a:prstGeom prst="rect">
            <a:avLst/>
          </a:prstGeom>
        </p:spPr>
        <p:txBody>
          <a:bodyPr vert="horz" lIns="91420" tIns="45709" rIns="91420" bIns="45709" rtlCol="0" anchor="b"/>
          <a:lstStyle>
            <a:lvl1pPr algn="l">
              <a:defRPr sz="1200"/>
            </a:lvl1pPr>
          </a:lstStyle>
          <a:p>
            <a:endParaRPr lang="it-IT"/>
          </a:p>
        </p:txBody>
      </p:sp>
      <p:sp>
        <p:nvSpPr>
          <p:cNvPr id="5" name="Segnaposto numero diapositiva 4"/>
          <p:cNvSpPr>
            <a:spLocks noGrp="1"/>
          </p:cNvSpPr>
          <p:nvPr>
            <p:ph type="sldNum" sz="quarter" idx="3"/>
          </p:nvPr>
        </p:nvSpPr>
        <p:spPr>
          <a:xfrm>
            <a:off x="3859435" y="9446678"/>
            <a:ext cx="2952538" cy="497284"/>
          </a:xfrm>
          <a:prstGeom prst="rect">
            <a:avLst/>
          </a:prstGeom>
        </p:spPr>
        <p:txBody>
          <a:bodyPr vert="horz" lIns="91420" tIns="45709" rIns="91420" bIns="45709" rtlCol="0" anchor="b"/>
          <a:lstStyle>
            <a:lvl1pPr algn="r">
              <a:defRPr sz="1200"/>
            </a:lvl1pPr>
          </a:lstStyle>
          <a:p>
            <a:fld id="{CF2CB58D-956E-45ED-9F2A-6A150CB8E49D}" type="slidenum">
              <a:rPr lang="it-IT" smtClean="0"/>
              <a:pPr/>
              <a:t>‹N›</a:t>
            </a:fld>
            <a:endParaRPr lang="it-IT"/>
          </a:p>
        </p:txBody>
      </p:sp>
    </p:spTree>
    <p:extLst>
      <p:ext uri="{BB962C8B-B14F-4D97-AF65-F5344CB8AC3E}">
        <p14:creationId xmlns:p14="http://schemas.microsoft.com/office/powerpoint/2010/main" val="1531247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52538" cy="497284"/>
          </a:xfrm>
          <a:prstGeom prst="rect">
            <a:avLst/>
          </a:prstGeom>
        </p:spPr>
        <p:txBody>
          <a:bodyPr vert="horz" lIns="91420" tIns="45709" rIns="91420" bIns="45709" rtlCol="0"/>
          <a:lstStyle>
            <a:lvl1pPr algn="l">
              <a:defRPr sz="1200"/>
            </a:lvl1pPr>
          </a:lstStyle>
          <a:p>
            <a:endParaRPr lang="it-IT"/>
          </a:p>
        </p:txBody>
      </p:sp>
      <p:sp>
        <p:nvSpPr>
          <p:cNvPr id="3" name="Segnaposto data 2"/>
          <p:cNvSpPr>
            <a:spLocks noGrp="1"/>
          </p:cNvSpPr>
          <p:nvPr>
            <p:ph type="dt" idx="1"/>
          </p:nvPr>
        </p:nvSpPr>
        <p:spPr>
          <a:xfrm>
            <a:off x="3859435" y="1"/>
            <a:ext cx="2952538" cy="497284"/>
          </a:xfrm>
          <a:prstGeom prst="rect">
            <a:avLst/>
          </a:prstGeom>
        </p:spPr>
        <p:txBody>
          <a:bodyPr vert="horz" lIns="91420" tIns="45709" rIns="91420" bIns="45709" rtlCol="0"/>
          <a:lstStyle>
            <a:lvl1pPr algn="r">
              <a:defRPr sz="1200"/>
            </a:lvl1pPr>
          </a:lstStyle>
          <a:p>
            <a:fld id="{4D823EA4-E7D6-43DC-9C98-3404E7531955}" type="datetimeFigureOut">
              <a:rPr lang="it-IT" smtClean="0"/>
              <a:pPr/>
              <a:t>05/05/20</a:t>
            </a:fld>
            <a:endParaRPr lang="it-IT"/>
          </a:p>
        </p:txBody>
      </p:sp>
      <p:sp>
        <p:nvSpPr>
          <p:cNvPr id="4" name="Segnaposto immagine diapositiva 3"/>
          <p:cNvSpPr>
            <a:spLocks noGrp="1" noRot="1" noChangeAspect="1"/>
          </p:cNvSpPr>
          <p:nvPr>
            <p:ph type="sldImg" idx="2"/>
          </p:nvPr>
        </p:nvSpPr>
        <p:spPr>
          <a:xfrm>
            <a:off x="920750" y="746125"/>
            <a:ext cx="4972050" cy="3729038"/>
          </a:xfrm>
          <a:prstGeom prst="rect">
            <a:avLst/>
          </a:prstGeom>
          <a:noFill/>
          <a:ln w="12700">
            <a:solidFill>
              <a:prstClr val="black"/>
            </a:solidFill>
          </a:ln>
        </p:spPr>
        <p:txBody>
          <a:bodyPr vert="horz" lIns="91420" tIns="45709" rIns="91420" bIns="45709" rtlCol="0" anchor="ctr"/>
          <a:lstStyle/>
          <a:p>
            <a:endParaRPr lang="it-IT"/>
          </a:p>
        </p:txBody>
      </p:sp>
      <p:sp>
        <p:nvSpPr>
          <p:cNvPr id="5" name="Segnaposto note 4"/>
          <p:cNvSpPr>
            <a:spLocks noGrp="1"/>
          </p:cNvSpPr>
          <p:nvPr>
            <p:ph type="body" sz="quarter" idx="3"/>
          </p:nvPr>
        </p:nvSpPr>
        <p:spPr>
          <a:xfrm>
            <a:off x="681356" y="4724204"/>
            <a:ext cx="5450840" cy="4475560"/>
          </a:xfrm>
          <a:prstGeom prst="rect">
            <a:avLst/>
          </a:prstGeom>
        </p:spPr>
        <p:txBody>
          <a:bodyPr vert="horz" lIns="91420" tIns="45709" rIns="91420" bIns="45709"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2" y="9446678"/>
            <a:ext cx="2952538" cy="497284"/>
          </a:xfrm>
          <a:prstGeom prst="rect">
            <a:avLst/>
          </a:prstGeom>
        </p:spPr>
        <p:txBody>
          <a:bodyPr vert="horz" lIns="91420" tIns="45709" rIns="91420" bIns="4570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9435" y="9446678"/>
            <a:ext cx="2952538" cy="497284"/>
          </a:xfrm>
          <a:prstGeom prst="rect">
            <a:avLst/>
          </a:prstGeom>
        </p:spPr>
        <p:txBody>
          <a:bodyPr vert="horz" lIns="91420" tIns="45709" rIns="91420" bIns="45709" rtlCol="0" anchor="b"/>
          <a:lstStyle>
            <a:lvl1pPr algn="r">
              <a:defRPr sz="1200"/>
            </a:lvl1pPr>
          </a:lstStyle>
          <a:p>
            <a:fld id="{155DB778-3A47-4F15-AE83-877D42225659}" type="slidenum">
              <a:rPr lang="it-IT" smtClean="0"/>
              <a:pPr/>
              <a:t>‹N›</a:t>
            </a:fld>
            <a:endParaRPr lang="it-IT"/>
          </a:p>
        </p:txBody>
      </p:sp>
    </p:spTree>
    <p:extLst>
      <p:ext uri="{BB962C8B-B14F-4D97-AF65-F5344CB8AC3E}">
        <p14:creationId xmlns:p14="http://schemas.microsoft.com/office/powerpoint/2010/main" val="242141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www.presidentsusa.net/eisenhower.html" TargetMode="External"/><Relationship Id="rId3" Type="http://schemas.openxmlformats.org/officeDocument/2006/relationships/hyperlink" Target="http://it.wikipedia.org/wiki/Lingua_inglese" TargetMode="External"/><Relationship Id="rId7" Type="http://schemas.openxmlformats.org/officeDocument/2006/relationships/hyperlink" Target="http://it.wikipedia.org/wiki/I_like_Ike"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it.wikipedia.org/wiki/Roman_Jakobson" TargetMode="External"/><Relationship Id="rId5" Type="http://schemas.openxmlformats.org/officeDocument/2006/relationships/hyperlink" Target="http://it.wikipedia.org/wiki/Elezioni_presidenziali_negli_Stati_Uniti_d'America_del_1952" TargetMode="External"/><Relationship Id="rId4" Type="http://schemas.openxmlformats.org/officeDocument/2006/relationships/hyperlink" Target="http://it.wikipedia.org/wiki/Slogan_promozionale" TargetMode="External"/><Relationship Id="rId9" Type="http://schemas.openxmlformats.org/officeDocument/2006/relationships/hyperlink" Target="http://www.presidentsusa.net/nicknames_president.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www.presidentsusa.net/eisenhower.html" TargetMode="External"/><Relationship Id="rId3" Type="http://schemas.openxmlformats.org/officeDocument/2006/relationships/hyperlink" Target="http://it.wikipedia.org/wiki/Lingua_inglese" TargetMode="External"/><Relationship Id="rId7" Type="http://schemas.openxmlformats.org/officeDocument/2006/relationships/hyperlink" Target="http://it.wikipedia.org/wiki/I_like_Ike"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it.wikipedia.org/wiki/Roman_Jakobson" TargetMode="External"/><Relationship Id="rId5" Type="http://schemas.openxmlformats.org/officeDocument/2006/relationships/hyperlink" Target="http://it.wikipedia.org/wiki/Elezioni_presidenziali_negli_Stati_Uniti_d'America_del_1952" TargetMode="External"/><Relationship Id="rId4" Type="http://schemas.openxmlformats.org/officeDocument/2006/relationships/hyperlink" Target="http://it.wikipedia.org/wiki/Slogan_promozionale" TargetMode="External"/><Relationship Id="rId9" Type="http://schemas.openxmlformats.org/officeDocument/2006/relationships/hyperlink" Target="http://www.presidentsusa.net/nicknames_president.html"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www.presidentsusa.net/eisenhower.html" TargetMode="External"/><Relationship Id="rId3" Type="http://schemas.openxmlformats.org/officeDocument/2006/relationships/hyperlink" Target="http://it.wikipedia.org/wiki/Lingua_inglese" TargetMode="External"/><Relationship Id="rId7" Type="http://schemas.openxmlformats.org/officeDocument/2006/relationships/hyperlink" Target="http://it.wikipedia.org/wiki/I_like_Ike"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it.wikipedia.org/wiki/Roman_Jakobson" TargetMode="External"/><Relationship Id="rId5" Type="http://schemas.openxmlformats.org/officeDocument/2006/relationships/hyperlink" Target="http://it.wikipedia.org/wiki/Elezioni_presidenziali_negli_Stati_Uniti_d'America_del_1952" TargetMode="External"/><Relationship Id="rId4" Type="http://schemas.openxmlformats.org/officeDocument/2006/relationships/hyperlink" Target="http://it.wikipedia.org/wiki/Slogan_promozionale" TargetMode="External"/><Relationship Id="rId9" Type="http://schemas.openxmlformats.org/officeDocument/2006/relationships/hyperlink" Target="http://www.presidentsusa.net/nicknames_president.html"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a:t>
            </a:fld>
            <a:endParaRPr lang="it-IT"/>
          </a:p>
        </p:txBody>
      </p:sp>
    </p:spTree>
    <p:extLst>
      <p:ext uri="{BB962C8B-B14F-4D97-AF65-F5344CB8AC3E}">
        <p14:creationId xmlns:p14="http://schemas.microsoft.com/office/powerpoint/2010/main" val="215897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10</a:t>
            </a:fld>
            <a:endParaRPr lang="it-IT"/>
          </a:p>
        </p:txBody>
      </p:sp>
    </p:spTree>
    <p:extLst>
      <p:ext uri="{BB962C8B-B14F-4D97-AF65-F5344CB8AC3E}">
        <p14:creationId xmlns:p14="http://schemas.microsoft.com/office/powerpoint/2010/main" val="112484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b="1" dirty="0">
                <a:latin typeface="Candara" pitchFamily="34" charset="0"/>
              </a:rPr>
              <a:t>Roman </a:t>
            </a:r>
            <a:r>
              <a:rPr lang="en-US" b="1" dirty="0" err="1">
                <a:latin typeface="Candara" pitchFamily="34" charset="0"/>
              </a:rPr>
              <a:t>Osipovich</a:t>
            </a:r>
            <a:r>
              <a:rPr lang="en-US" b="1" dirty="0">
                <a:latin typeface="Candara" pitchFamily="34" charset="0"/>
              </a:rPr>
              <a:t> </a:t>
            </a:r>
            <a:r>
              <a:rPr lang="en-US" b="1" dirty="0" err="1">
                <a:latin typeface="Candara" pitchFamily="34" charset="0"/>
              </a:rPr>
              <a:t>Jakobson</a:t>
            </a:r>
            <a:r>
              <a:rPr lang="en-US" dirty="0">
                <a:latin typeface="Candara" pitchFamily="34" charset="0"/>
              </a:rPr>
              <a:t> (1896–1982) Russian–American linguist and literary theorist</a:t>
            </a:r>
          </a:p>
          <a:p>
            <a:pPr algn="just"/>
            <a:r>
              <a:rPr lang="en-US" dirty="0">
                <a:latin typeface="Candara" pitchFamily="34" charset="0"/>
              </a:rPr>
              <a:t>Pioneer of the structural analysis of language, (the dominant trend in linguistics during the first half of the 20th century)</a:t>
            </a:r>
          </a:p>
          <a:p>
            <a:pPr algn="just"/>
            <a:r>
              <a:rPr lang="en-US" dirty="0">
                <a:latin typeface="Candara" pitchFamily="34" charset="0"/>
              </a:rPr>
              <a:t>Among the most influential linguists of the century</a:t>
            </a:r>
          </a:p>
          <a:p>
            <a:pPr algn="just"/>
            <a:r>
              <a:rPr lang="en-US" dirty="0">
                <a:latin typeface="Candara" pitchFamily="34" charset="0"/>
              </a:rPr>
              <a:t>Influenced by de Saussure, he developed, with Nikolai </a:t>
            </a:r>
            <a:r>
              <a:rPr lang="en-US" dirty="0" err="1">
                <a:latin typeface="Candara" pitchFamily="34" charset="0"/>
              </a:rPr>
              <a:t>Trubetzkoy</a:t>
            </a:r>
            <a:r>
              <a:rPr lang="en-US" dirty="0">
                <a:latin typeface="Candara" pitchFamily="34" charset="0"/>
              </a:rPr>
              <a:t>, techniques for the analysis of sound systems in languages and inaugurated the discipline of phonology</a:t>
            </a:r>
          </a:p>
          <a:p>
            <a:pPr algn="just"/>
            <a:r>
              <a:rPr lang="en-US" dirty="0">
                <a:latin typeface="Candara" pitchFamily="34" charset="0"/>
              </a:rPr>
              <a:t>Applied the same techniques of analysis to syntax, morphology and semantics</a:t>
            </a: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11</a:t>
            </a:fld>
            <a:endParaRPr lang="it-IT"/>
          </a:p>
        </p:txBody>
      </p:sp>
    </p:spTree>
    <p:extLst>
      <p:ext uri="{BB962C8B-B14F-4D97-AF65-F5344CB8AC3E}">
        <p14:creationId xmlns:p14="http://schemas.microsoft.com/office/powerpoint/2010/main" val="320991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defTabSz="914196">
              <a:spcBef>
                <a:spcPct val="50000"/>
              </a:spcBef>
              <a:defRPr/>
            </a:pPr>
            <a:r>
              <a:rPr lang="en-GB" b="1" dirty="0" err="1">
                <a:solidFill>
                  <a:schemeClr val="tx2"/>
                </a:solidFill>
                <a:effectLst>
                  <a:outerShdw blurRad="31750" dist="25400" dir="5400000" algn="tl" rotWithShape="0">
                    <a:srgbClr val="000000">
                      <a:alpha val="25000"/>
                    </a:srgbClr>
                  </a:outerShdw>
                </a:effectLst>
                <a:latin typeface="Candara" pitchFamily="34" charset="0"/>
              </a:rPr>
              <a:t>Jakobson’s</a:t>
            </a:r>
            <a:r>
              <a:rPr lang="en-GB" b="1" dirty="0">
                <a:solidFill>
                  <a:schemeClr val="tx2"/>
                </a:solidFill>
                <a:effectLst>
                  <a:outerShdw blurRad="31750" dist="25400" dir="5400000" algn="tl" rotWithShape="0">
                    <a:srgbClr val="000000">
                      <a:alpha val="25000"/>
                    </a:srgbClr>
                  </a:outerShdw>
                </a:effectLst>
                <a:latin typeface="Candara" pitchFamily="34" charset="0"/>
              </a:rPr>
              <a:t> model of verbal communication</a:t>
            </a:r>
            <a:endParaRPr lang="it-IT" b="1" dirty="0">
              <a:solidFill>
                <a:schemeClr val="tx2"/>
              </a:solidFill>
              <a:effectLst>
                <a:outerShdw blurRad="31750" dist="25400" dir="5400000" algn="tl" rotWithShape="0">
                  <a:srgbClr val="000000">
                    <a:alpha val="25000"/>
                  </a:srgbClr>
                </a:outerShdw>
              </a:effectLst>
              <a:latin typeface="Candara" pitchFamily="34" charset="0"/>
            </a:endParaRPr>
          </a:p>
          <a:p>
            <a:pPr algn="just">
              <a:spcBef>
                <a:spcPct val="50000"/>
              </a:spcBef>
              <a:buFont typeface="Arial" pitchFamily="34" charset="0"/>
              <a:buChar char="•"/>
            </a:pPr>
            <a:r>
              <a:rPr lang="en-GB" dirty="0">
                <a:latin typeface="Candara" pitchFamily="34" charset="0"/>
              </a:rPr>
              <a:t>In 1960 </a:t>
            </a:r>
            <a:r>
              <a:rPr lang="en-GB" dirty="0" err="1">
                <a:latin typeface="Candara" pitchFamily="34" charset="0"/>
              </a:rPr>
              <a:t>Jakobson</a:t>
            </a:r>
            <a:r>
              <a:rPr lang="en-GB" dirty="0">
                <a:latin typeface="Candara" pitchFamily="34" charset="0"/>
              </a:rPr>
              <a:t> introduced a theory concerning  the purposes of the language used in human communication. </a:t>
            </a:r>
          </a:p>
          <a:p>
            <a:pPr algn="just">
              <a:spcBef>
                <a:spcPct val="50000"/>
              </a:spcBef>
              <a:buFont typeface="Arial" pitchFamily="34" charset="0"/>
              <a:buChar char="•"/>
            </a:pPr>
            <a:r>
              <a:rPr lang="en-GB" dirty="0">
                <a:latin typeface="Candara" pitchFamily="34" charset="0"/>
              </a:rPr>
              <a:t>This model of </a:t>
            </a:r>
            <a:r>
              <a:rPr lang="en-GB" b="1" dirty="0">
                <a:latin typeface="Candara" pitchFamily="34" charset="0"/>
              </a:rPr>
              <a:t>communication functions </a:t>
            </a:r>
            <a:r>
              <a:rPr lang="en-GB" dirty="0">
                <a:latin typeface="Candara" pitchFamily="34" charset="0"/>
              </a:rPr>
              <a:t>consists of two layers of description:</a:t>
            </a:r>
          </a:p>
          <a:p>
            <a:pPr algn="just">
              <a:spcBef>
                <a:spcPct val="50000"/>
              </a:spcBef>
              <a:buFont typeface="Arial" pitchFamily="34" charset="0"/>
              <a:buChar char="•"/>
            </a:pPr>
            <a:r>
              <a:rPr lang="en-GB" dirty="0">
                <a:latin typeface="Candara" pitchFamily="34" charset="0"/>
              </a:rPr>
              <a:t>  the various elements of language use (</a:t>
            </a:r>
            <a:r>
              <a:rPr lang="en-GB" b="1" u="sng" dirty="0">
                <a:latin typeface="Candara" pitchFamily="34" charset="0"/>
              </a:rPr>
              <a:t>factors/components of verbal communication</a:t>
            </a:r>
            <a:r>
              <a:rPr lang="en-GB" dirty="0">
                <a:latin typeface="Candara" pitchFamily="34" charset="0"/>
              </a:rPr>
              <a:t>)</a:t>
            </a:r>
          </a:p>
          <a:p>
            <a:pPr algn="just">
              <a:spcBef>
                <a:spcPct val="50000"/>
              </a:spcBef>
              <a:buFont typeface="Arial" pitchFamily="34" charset="0"/>
              <a:buChar char="•"/>
            </a:pPr>
            <a:r>
              <a:rPr lang="en-GB" dirty="0">
                <a:latin typeface="Candara" pitchFamily="34" charset="0"/>
              </a:rPr>
              <a:t>  what humans do with the language when they use it (</a:t>
            </a:r>
            <a:r>
              <a:rPr lang="en-GB" b="1" u="sng" dirty="0">
                <a:latin typeface="Candara" pitchFamily="34" charset="0"/>
              </a:rPr>
              <a:t>functions of verbal communication</a:t>
            </a:r>
            <a:r>
              <a:rPr lang="en-GB" dirty="0">
                <a:latin typeface="Candara" pitchFamily="34" charset="0"/>
              </a:rPr>
              <a:t>)</a:t>
            </a:r>
            <a:endParaRPr lang="it-IT" dirty="0">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12</a:t>
            </a:fld>
            <a:endParaRPr lang="it-IT"/>
          </a:p>
        </p:txBody>
      </p:sp>
    </p:spTree>
    <p:extLst>
      <p:ext uri="{BB962C8B-B14F-4D97-AF65-F5344CB8AC3E}">
        <p14:creationId xmlns:p14="http://schemas.microsoft.com/office/powerpoint/2010/main" val="291583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4196">
              <a:defRPr/>
            </a:pPr>
            <a:r>
              <a:rPr lang="it-IT" dirty="0" err="1"/>
              <a:t>Factors</a:t>
            </a:r>
            <a:r>
              <a:rPr lang="it-IT" dirty="0"/>
              <a:t> </a:t>
            </a:r>
            <a:r>
              <a:rPr lang="it-IT" dirty="0" err="1"/>
              <a:t>of</a:t>
            </a:r>
            <a:r>
              <a:rPr lang="it-IT" dirty="0"/>
              <a:t> </a:t>
            </a:r>
            <a:r>
              <a:rPr lang="it-IT" dirty="0" err="1"/>
              <a:t>communication</a:t>
            </a:r>
            <a:r>
              <a:rPr lang="it-IT" dirty="0"/>
              <a:t> </a:t>
            </a:r>
            <a:r>
              <a:rPr lang="en-US" dirty="0"/>
              <a:t>necessary for communication to occur:</a:t>
            </a:r>
          </a:p>
          <a:p>
            <a:endParaRPr lang="en-GB" b="1" dirty="0"/>
          </a:p>
          <a:p>
            <a:r>
              <a:rPr lang="en-GB" b="1" dirty="0"/>
              <a:t>Source/sender is the person who initiates the message</a:t>
            </a:r>
            <a:endParaRPr lang="it-IT" b="1" dirty="0"/>
          </a:p>
          <a:p>
            <a:r>
              <a:rPr lang="it-IT" b="1" dirty="0" err="1"/>
              <a:t>Message</a:t>
            </a:r>
            <a:r>
              <a:rPr lang="it-IT" b="1" dirty="0"/>
              <a:t> </a:t>
            </a:r>
            <a:r>
              <a:rPr lang="it-IT" b="1" dirty="0" err="1"/>
              <a:t>is</a:t>
            </a:r>
            <a:r>
              <a:rPr lang="it-IT" b="1" dirty="0"/>
              <a:t> the information </a:t>
            </a:r>
            <a:r>
              <a:rPr lang="it-IT" b="1" dirty="0" err="1"/>
              <a:t>transmitted</a:t>
            </a:r>
            <a:r>
              <a:rPr lang="it-IT" b="1" dirty="0"/>
              <a:t>     </a:t>
            </a:r>
          </a:p>
          <a:p>
            <a:r>
              <a:rPr lang="it-IT" b="1" dirty="0"/>
              <a:t>          * </a:t>
            </a:r>
            <a:r>
              <a:rPr lang="it-IT" b="1" dirty="0" err="1"/>
              <a:t>verbal</a:t>
            </a:r>
            <a:r>
              <a:rPr lang="it-IT" b="1" dirty="0"/>
              <a:t> and </a:t>
            </a:r>
            <a:r>
              <a:rPr lang="it-IT" b="1" dirty="0" err="1"/>
              <a:t>non-verbal</a:t>
            </a:r>
            <a:endParaRPr lang="en-GB" b="1" dirty="0"/>
          </a:p>
          <a:p>
            <a:r>
              <a:rPr lang="en-GB" b="1" dirty="0"/>
              <a:t>Channel is medium through which messages reach the receiver (auditory, visual, etc)</a:t>
            </a:r>
          </a:p>
          <a:p>
            <a:r>
              <a:rPr lang="en-GB" b="1" dirty="0"/>
              <a:t>Receiver is the person to whom the message is targeted/addressed</a:t>
            </a:r>
            <a:r>
              <a:rPr lang="en-GB" dirty="0"/>
              <a:t> </a:t>
            </a:r>
            <a:endParaRPr lang="it-IT" dirty="0"/>
          </a:p>
          <a:p>
            <a:r>
              <a:rPr lang="it-IT" dirty="0"/>
              <a:t>The code </a:t>
            </a:r>
            <a:r>
              <a:rPr lang="it-IT" dirty="0" err="1"/>
              <a:t>must</a:t>
            </a:r>
            <a:r>
              <a:rPr lang="it-IT" dirty="0"/>
              <a:t> </a:t>
            </a:r>
            <a:r>
              <a:rPr lang="it-IT" dirty="0" err="1"/>
              <a:t>be</a:t>
            </a:r>
            <a:r>
              <a:rPr lang="it-IT" dirty="0"/>
              <a:t> </a:t>
            </a:r>
            <a:r>
              <a:rPr lang="it-IT" dirty="0" err="1"/>
              <a:t>shared</a:t>
            </a:r>
            <a:r>
              <a:rPr lang="it-IT" dirty="0"/>
              <a:t> </a:t>
            </a:r>
            <a:r>
              <a:rPr lang="it-IT" dirty="0" err="1"/>
              <a:t>by</a:t>
            </a:r>
            <a:r>
              <a:rPr lang="it-IT" dirty="0"/>
              <a:t> the </a:t>
            </a:r>
            <a:r>
              <a:rPr lang="it-IT" dirty="0" err="1"/>
              <a:t>two</a:t>
            </a:r>
            <a:r>
              <a:rPr lang="it-IT" dirty="0"/>
              <a:t>.</a:t>
            </a:r>
          </a:p>
          <a:p>
            <a:r>
              <a:rPr lang="it-IT" dirty="0" err="1"/>
              <a:t>Context</a:t>
            </a:r>
            <a:r>
              <a:rPr lang="it-IT" dirty="0"/>
              <a:t> </a:t>
            </a:r>
            <a:r>
              <a:rPr lang="it-IT" dirty="0" err="1"/>
              <a:t>stands</a:t>
            </a:r>
            <a:r>
              <a:rPr lang="it-IT" dirty="0"/>
              <a:t> </a:t>
            </a:r>
            <a:r>
              <a:rPr lang="it-IT" dirty="0" err="1"/>
              <a:t>for</a:t>
            </a:r>
            <a:r>
              <a:rPr lang="it-IT" dirty="0"/>
              <a:t> the </a:t>
            </a:r>
            <a:r>
              <a:rPr lang="it-IT" dirty="0" err="1"/>
              <a:t>particular</a:t>
            </a:r>
            <a:r>
              <a:rPr lang="it-IT" dirty="0"/>
              <a:t> situation, </a:t>
            </a:r>
            <a:r>
              <a:rPr lang="it-IT" dirty="0" err="1"/>
              <a:t>setting</a:t>
            </a:r>
            <a:r>
              <a:rPr lang="it-IT" dirty="0"/>
              <a:t> etc.</a:t>
            </a:r>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13</a:t>
            </a:fld>
            <a:endParaRPr lang="it-IT"/>
          </a:p>
        </p:txBody>
      </p:sp>
    </p:spTree>
    <p:extLst>
      <p:ext uri="{BB962C8B-B14F-4D97-AF65-F5344CB8AC3E}">
        <p14:creationId xmlns:p14="http://schemas.microsoft.com/office/powerpoint/2010/main" val="4210493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GB" dirty="0">
                <a:solidFill>
                  <a:schemeClr val="accent3">
                    <a:lumMod val="75000"/>
                  </a:schemeClr>
                </a:solidFill>
              </a:rPr>
              <a:t>Factors or components of verbal communication</a:t>
            </a:r>
          </a:p>
          <a:p>
            <a:pPr algn="just"/>
            <a:r>
              <a:rPr lang="en-US" dirty="0">
                <a:latin typeface="Candara" pitchFamily="34" charset="0"/>
              </a:rPr>
              <a:t>A message is sent by the </a:t>
            </a:r>
            <a:r>
              <a:rPr lang="en-US" b="1" dirty="0">
                <a:latin typeface="Candara" pitchFamily="34" charset="0"/>
              </a:rPr>
              <a:t>addresser</a:t>
            </a:r>
            <a:r>
              <a:rPr lang="en-US" dirty="0">
                <a:latin typeface="Candara" pitchFamily="34" charset="0"/>
              </a:rPr>
              <a:t> (sender, enunciator) to the </a:t>
            </a:r>
            <a:r>
              <a:rPr lang="en-US" b="1" dirty="0">
                <a:latin typeface="Candara" pitchFamily="34" charset="0"/>
              </a:rPr>
              <a:t>addressee</a:t>
            </a:r>
            <a:r>
              <a:rPr lang="en-US" dirty="0">
                <a:latin typeface="Candara" pitchFamily="34" charset="0"/>
              </a:rPr>
              <a:t> (receiver, </a:t>
            </a:r>
            <a:r>
              <a:rPr lang="en-US" dirty="0" err="1">
                <a:latin typeface="Candara" pitchFamily="34" charset="0"/>
              </a:rPr>
              <a:t>enunciatee</a:t>
            </a:r>
            <a:r>
              <a:rPr lang="en-US" dirty="0">
                <a:latin typeface="Candara" pitchFamily="34" charset="0"/>
              </a:rPr>
              <a:t>). The </a:t>
            </a:r>
            <a:r>
              <a:rPr lang="en-US" b="1" dirty="0">
                <a:latin typeface="Candara" pitchFamily="34" charset="0"/>
              </a:rPr>
              <a:t>message</a:t>
            </a:r>
            <a:r>
              <a:rPr lang="en-US" dirty="0">
                <a:latin typeface="Candara" pitchFamily="34" charset="0"/>
              </a:rPr>
              <a:t> can not be understood outside of a </a:t>
            </a:r>
            <a:r>
              <a:rPr lang="en-US" b="1" dirty="0">
                <a:latin typeface="Candara" pitchFamily="34" charset="0"/>
              </a:rPr>
              <a:t>context</a:t>
            </a:r>
            <a:r>
              <a:rPr lang="en-US" dirty="0">
                <a:latin typeface="Candara" pitchFamily="34" charset="0"/>
              </a:rPr>
              <a:t>. </a:t>
            </a:r>
          </a:p>
          <a:p>
            <a:pPr algn="just"/>
            <a:r>
              <a:rPr lang="en-US" dirty="0">
                <a:latin typeface="Candara" pitchFamily="34" charset="0"/>
              </a:rPr>
              <a:t>A </a:t>
            </a:r>
            <a:r>
              <a:rPr lang="en-US" b="1" dirty="0">
                <a:latin typeface="Candara" pitchFamily="34" charset="0"/>
              </a:rPr>
              <a:t>code</a:t>
            </a:r>
            <a:r>
              <a:rPr lang="en-US" dirty="0">
                <a:latin typeface="Candara" pitchFamily="34" charset="0"/>
              </a:rPr>
              <a:t> should be common fully or at least partially to the addresser and addressee. </a:t>
            </a:r>
          </a:p>
          <a:p>
            <a:pPr algn="just"/>
            <a:r>
              <a:rPr lang="en-US" dirty="0">
                <a:latin typeface="Candara" pitchFamily="34" charset="0"/>
              </a:rPr>
              <a:t>A </a:t>
            </a:r>
            <a:r>
              <a:rPr lang="en-US" b="1" dirty="0">
                <a:latin typeface="Candara" pitchFamily="34" charset="0"/>
              </a:rPr>
              <a:t>contact</a:t>
            </a:r>
            <a:r>
              <a:rPr lang="en-US" dirty="0">
                <a:latin typeface="Candara" pitchFamily="34" charset="0"/>
              </a:rPr>
              <a:t> (physical channel and psychological connection between addresser and addressee) is necessary for both of them to enter and stay in communication.</a:t>
            </a:r>
            <a:endParaRPr lang="it-IT" dirty="0">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14</a:t>
            </a:fld>
            <a:endParaRPr lang="it-IT"/>
          </a:p>
        </p:txBody>
      </p:sp>
    </p:spTree>
    <p:extLst>
      <p:ext uri="{BB962C8B-B14F-4D97-AF65-F5344CB8AC3E}">
        <p14:creationId xmlns:p14="http://schemas.microsoft.com/office/powerpoint/2010/main" val="184537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dirty="0" err="1"/>
              <a:t>To</a:t>
            </a:r>
            <a:r>
              <a:rPr lang="it-IT" dirty="0"/>
              <a:t> </a:t>
            </a:r>
            <a:r>
              <a:rPr lang="it-IT" dirty="0" err="1"/>
              <a:t>refer</a:t>
            </a:r>
            <a:r>
              <a:rPr lang="it-IT" dirty="0"/>
              <a:t> </a:t>
            </a:r>
            <a:r>
              <a:rPr lang="it-IT" dirty="0" err="1"/>
              <a:t>to</a:t>
            </a:r>
            <a:r>
              <a:rPr lang="it-IT" dirty="0"/>
              <a:t> the </a:t>
            </a:r>
            <a:r>
              <a:rPr lang="it-IT" dirty="0" err="1"/>
              <a:t>functions</a:t>
            </a:r>
            <a:r>
              <a:rPr lang="it-IT" dirty="0"/>
              <a:t> </a:t>
            </a:r>
            <a:r>
              <a:rPr lang="it-IT" dirty="0" err="1"/>
              <a:t>which</a:t>
            </a:r>
            <a:r>
              <a:rPr lang="it-IT" dirty="0"/>
              <a:t> people </a:t>
            </a:r>
            <a:r>
              <a:rPr lang="it-IT" dirty="0" err="1"/>
              <a:t>perform</a:t>
            </a:r>
            <a:r>
              <a:rPr lang="it-IT" dirty="0"/>
              <a:t> </a:t>
            </a:r>
            <a:r>
              <a:rPr lang="it-IT" dirty="0" err="1"/>
              <a:t>through</a:t>
            </a:r>
            <a:r>
              <a:rPr lang="it-IT" dirty="0"/>
              <a:t> </a:t>
            </a:r>
            <a:r>
              <a:rPr lang="it-IT" dirty="0" err="1"/>
              <a:t>language</a:t>
            </a:r>
            <a:r>
              <a:rPr lang="it-IT" dirty="0"/>
              <a:t>, </a:t>
            </a:r>
            <a:r>
              <a:rPr lang="it-IT" dirty="0" err="1"/>
              <a:t>Jakobson</a:t>
            </a:r>
            <a:r>
              <a:rPr lang="it-IT" dirty="0"/>
              <a:t> (1960:357) </a:t>
            </a:r>
            <a:r>
              <a:rPr lang="it-IT" dirty="0" err="1"/>
              <a:t>posited</a:t>
            </a:r>
            <a:r>
              <a:rPr lang="it-IT" dirty="0"/>
              <a:t> </a:t>
            </a:r>
            <a:r>
              <a:rPr lang="it-IT" dirty="0" err="1"/>
              <a:t>six</a:t>
            </a:r>
            <a:r>
              <a:rPr lang="it-IT" dirty="0"/>
              <a:t> </a:t>
            </a:r>
            <a:r>
              <a:rPr lang="it-IT" dirty="0" err="1"/>
              <a:t>categories</a:t>
            </a:r>
            <a:r>
              <a:rPr lang="it-IT" dirty="0"/>
              <a:t> </a:t>
            </a:r>
            <a:r>
              <a:rPr lang="it-IT" dirty="0" err="1"/>
              <a:t>of</a:t>
            </a:r>
            <a:r>
              <a:rPr lang="it-IT" dirty="0"/>
              <a:t> </a:t>
            </a:r>
            <a:r>
              <a:rPr lang="it-IT" dirty="0" err="1"/>
              <a:t>use</a:t>
            </a:r>
            <a:r>
              <a:rPr lang="it-IT" dirty="0"/>
              <a:t> </a:t>
            </a:r>
            <a:r>
              <a:rPr lang="it-IT" dirty="0" err="1"/>
              <a:t>corresponding</a:t>
            </a:r>
            <a:r>
              <a:rPr lang="it-IT" dirty="0"/>
              <a:t> </a:t>
            </a:r>
            <a:r>
              <a:rPr lang="it-IT" dirty="0" err="1"/>
              <a:t>to</a:t>
            </a:r>
            <a:r>
              <a:rPr lang="it-IT" dirty="0"/>
              <a:t> </a:t>
            </a:r>
            <a:r>
              <a:rPr lang="it-IT" dirty="0" err="1"/>
              <a:t>six</a:t>
            </a:r>
            <a:r>
              <a:rPr lang="it-IT" dirty="0"/>
              <a:t> </a:t>
            </a:r>
            <a:r>
              <a:rPr lang="it-IT" dirty="0" err="1"/>
              <a:t>parts</a:t>
            </a:r>
            <a:r>
              <a:rPr lang="it-IT" dirty="0"/>
              <a:t> </a:t>
            </a:r>
            <a:r>
              <a:rPr lang="it-IT" dirty="0" err="1"/>
              <a:t>of</a:t>
            </a:r>
            <a:r>
              <a:rPr lang="it-IT" dirty="0"/>
              <a:t> </a:t>
            </a:r>
            <a:r>
              <a:rPr lang="it-IT" dirty="0" err="1"/>
              <a:t>an</a:t>
            </a:r>
            <a:r>
              <a:rPr lang="it-IT" dirty="0"/>
              <a:t> </a:t>
            </a:r>
            <a:r>
              <a:rPr lang="it-IT" dirty="0" err="1"/>
              <a:t>act</a:t>
            </a:r>
            <a:r>
              <a:rPr lang="it-IT" dirty="0"/>
              <a:t> </a:t>
            </a:r>
            <a:r>
              <a:rPr lang="it-IT" dirty="0" err="1"/>
              <a:t>of</a:t>
            </a:r>
            <a:r>
              <a:rPr lang="it-IT" dirty="0"/>
              <a:t> </a:t>
            </a:r>
            <a:r>
              <a:rPr lang="it-IT" dirty="0" err="1"/>
              <a:t>communication</a:t>
            </a:r>
            <a:r>
              <a:rPr lang="it-IT" dirty="0"/>
              <a:t>.</a:t>
            </a:r>
          </a:p>
          <a:p>
            <a:pPr algn="ctr">
              <a:buNone/>
            </a:pPr>
            <a:r>
              <a:rPr lang="en-US" dirty="0">
                <a:latin typeface="Candara" pitchFamily="34" charset="0"/>
              </a:rPr>
              <a:t>Each factor is the focal point of a relation, </a:t>
            </a:r>
          </a:p>
          <a:p>
            <a:pPr algn="ctr">
              <a:buNone/>
            </a:pPr>
            <a:r>
              <a:rPr lang="en-US" dirty="0">
                <a:latin typeface="Candara" pitchFamily="34" charset="0"/>
              </a:rPr>
              <a:t>or </a:t>
            </a:r>
            <a:r>
              <a:rPr lang="it-IT" b="1" dirty="0" err="1">
                <a:latin typeface="Candara" pitchFamily="34" charset="0"/>
              </a:rPr>
              <a:t>function</a:t>
            </a:r>
            <a:r>
              <a:rPr lang="it-IT" b="1" dirty="0">
                <a:latin typeface="Candara" pitchFamily="34" charset="0"/>
              </a:rPr>
              <a:t>,</a:t>
            </a:r>
          </a:p>
          <a:p>
            <a:pPr algn="ctr">
              <a:buNone/>
            </a:pPr>
            <a:r>
              <a:rPr lang="en-US" dirty="0">
                <a:latin typeface="Candara" pitchFamily="34" charset="0"/>
              </a:rPr>
              <a:t>that operates between the message and the </a:t>
            </a:r>
            <a:r>
              <a:rPr lang="it-IT" dirty="0" err="1">
                <a:latin typeface="Candara" pitchFamily="34" charset="0"/>
              </a:rPr>
              <a:t>factor</a:t>
            </a:r>
            <a:r>
              <a:rPr lang="it-IT" dirty="0">
                <a:latin typeface="Candara" pitchFamily="34" charset="0"/>
              </a:rPr>
              <a:t>.</a:t>
            </a:r>
          </a:p>
          <a:p>
            <a:pPr algn="ctr">
              <a:buNone/>
            </a:pPr>
            <a:endParaRPr lang="it-IT" dirty="0">
              <a:latin typeface="Candara" pitchFamily="34" charset="0"/>
            </a:endParaRPr>
          </a:p>
          <a:p>
            <a:pPr algn="ctr">
              <a:buNone/>
            </a:pPr>
            <a:r>
              <a:rPr lang="en-US" dirty="0"/>
              <a:t>Each of these six factors </a:t>
            </a:r>
          </a:p>
          <a:p>
            <a:pPr algn="ctr">
              <a:buNone/>
            </a:pPr>
            <a:r>
              <a:rPr lang="en-US" dirty="0"/>
              <a:t>has a different function of language. </a:t>
            </a:r>
            <a:endParaRPr lang="it-IT" dirty="0">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15</a:t>
            </a:fld>
            <a:endParaRPr lang="it-IT"/>
          </a:p>
        </p:txBody>
      </p:sp>
    </p:spTree>
    <p:extLst>
      <p:ext uri="{BB962C8B-B14F-4D97-AF65-F5344CB8AC3E}">
        <p14:creationId xmlns:p14="http://schemas.microsoft.com/office/powerpoint/2010/main" val="132787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1600" dirty="0"/>
          </a:p>
          <a:p>
            <a:endParaRPr lang="it-IT" sz="1600" dirty="0"/>
          </a:p>
          <a:p>
            <a:pPr marL="228600" indent="-228600">
              <a:buAutoNum type="arabicParenR"/>
            </a:pPr>
            <a:r>
              <a:rPr lang="it-IT" sz="1600" dirty="0"/>
              <a:t>EXPRESSING</a:t>
            </a:r>
            <a:r>
              <a:rPr lang="it-IT" sz="1600" baseline="0" dirty="0"/>
              <a:t> FEELINGS AND STATES</a:t>
            </a:r>
            <a:endParaRPr lang="it-IT" sz="1600" dirty="0"/>
          </a:p>
          <a:p>
            <a:pPr marL="228600" indent="-228600">
              <a:buAutoNum type="arabicParenR"/>
            </a:pPr>
            <a:r>
              <a:rPr lang="it-IT" sz="1600" dirty="0"/>
              <a:t>INFLUENCING</a:t>
            </a:r>
            <a:r>
              <a:rPr lang="it-IT" sz="1600" baseline="0" dirty="0"/>
              <a:t> BEHAVIOUR OF ADDRESSEE</a:t>
            </a:r>
            <a:endParaRPr lang="it-IT" sz="1600" dirty="0"/>
          </a:p>
          <a:p>
            <a:pPr marL="228600" indent="-228600">
              <a:buAutoNum type="arabicParenR"/>
            </a:pPr>
            <a:r>
              <a:rPr lang="it-IT" sz="1600" dirty="0"/>
              <a:t>IMPARTING</a:t>
            </a:r>
            <a:r>
              <a:rPr lang="it-IT" sz="1600" baseline="0" dirty="0"/>
              <a:t> INFORMATION</a:t>
            </a:r>
            <a:endParaRPr lang="it-IT" sz="1600" dirty="0"/>
          </a:p>
          <a:p>
            <a:pPr marL="228600" indent="-228600">
              <a:buAutoNum type="arabicParenR"/>
            </a:pPr>
            <a:r>
              <a:rPr lang="it-IT" sz="1600" dirty="0"/>
              <a:t>CHECKING OR ESTABLISHING</a:t>
            </a:r>
            <a:r>
              <a:rPr lang="it-IT" sz="1600" baseline="0" dirty="0"/>
              <a:t> CONTACT</a:t>
            </a:r>
            <a:endParaRPr lang="it-IT" sz="1600" dirty="0"/>
          </a:p>
          <a:p>
            <a:pPr marL="228600" indent="-228600">
              <a:buAutoNum type="arabicParenR"/>
            </a:pPr>
            <a:r>
              <a:rPr lang="it-IT" sz="1600" dirty="0"/>
              <a:t>NEGOTIATING OR CHECKING THE LANGUAGE</a:t>
            </a:r>
          </a:p>
          <a:p>
            <a:pPr marL="228600" indent="-228600">
              <a:buAutoNum type="arabicParenR"/>
            </a:pPr>
            <a:r>
              <a:rPr lang="it-IT" sz="1600" dirty="0"/>
              <a:t>FOREGROUNDING LINGUISTIC STRUCTURES</a:t>
            </a:r>
          </a:p>
          <a:p>
            <a:pPr marL="228600" indent="-228600">
              <a:buAutoNum type="arabicParenR"/>
            </a:pPr>
            <a:endParaRPr lang="it-IT" sz="1600"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16</a:t>
            </a:fld>
            <a:endParaRPr lang="it-IT"/>
          </a:p>
        </p:txBody>
      </p:sp>
    </p:spTree>
    <p:extLst>
      <p:ext uri="{BB962C8B-B14F-4D97-AF65-F5344CB8AC3E}">
        <p14:creationId xmlns:p14="http://schemas.microsoft.com/office/powerpoint/2010/main" val="3528515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17</a:t>
            </a:fld>
            <a:endParaRPr lang="it-IT"/>
          </a:p>
        </p:txBody>
      </p:sp>
    </p:spTree>
    <p:extLst>
      <p:ext uri="{BB962C8B-B14F-4D97-AF65-F5344CB8AC3E}">
        <p14:creationId xmlns:p14="http://schemas.microsoft.com/office/powerpoint/2010/main" val="227989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4196">
              <a:defRPr/>
            </a:pPr>
            <a:r>
              <a:rPr lang="en-US" dirty="0"/>
              <a:t>Emotive Function</a:t>
            </a:r>
          </a:p>
          <a:p>
            <a:pPr defTabSz="914196">
              <a:defRPr/>
            </a:pPr>
            <a:r>
              <a:rPr lang="it-IT" b="1" dirty="0" err="1">
                <a:solidFill>
                  <a:schemeClr val="accent3">
                    <a:lumMod val="75000"/>
                  </a:schemeClr>
                </a:solidFill>
                <a:latin typeface="Candara" pitchFamily="34" charset="0"/>
              </a:rPr>
              <a:t>Expressing</a:t>
            </a:r>
            <a:r>
              <a:rPr lang="it-IT" b="1" dirty="0">
                <a:solidFill>
                  <a:schemeClr val="accent3">
                    <a:lumMod val="75000"/>
                  </a:schemeClr>
                </a:solidFill>
                <a:latin typeface="Candara" pitchFamily="34" charset="0"/>
              </a:rPr>
              <a:t> </a:t>
            </a:r>
            <a:r>
              <a:rPr lang="it-IT" b="1" dirty="0" err="1">
                <a:solidFill>
                  <a:schemeClr val="accent3">
                    <a:lumMod val="75000"/>
                  </a:schemeClr>
                </a:solidFill>
                <a:latin typeface="Candara" pitchFamily="34" charset="0"/>
              </a:rPr>
              <a:t>feelings</a:t>
            </a:r>
            <a:r>
              <a:rPr lang="it-IT" b="1" dirty="0">
                <a:solidFill>
                  <a:schemeClr val="accent3">
                    <a:lumMod val="75000"/>
                  </a:schemeClr>
                </a:solidFill>
                <a:latin typeface="Candara" pitchFamily="34" charset="0"/>
              </a:rPr>
              <a:t> and </a:t>
            </a:r>
            <a:r>
              <a:rPr lang="it-IT" b="1" dirty="0" err="1">
                <a:solidFill>
                  <a:schemeClr val="accent3">
                    <a:lumMod val="75000"/>
                  </a:schemeClr>
                </a:solidFill>
                <a:latin typeface="Candara" pitchFamily="34" charset="0"/>
              </a:rPr>
              <a:t>states</a:t>
            </a:r>
            <a:endParaRPr lang="it-IT" b="1" dirty="0">
              <a:solidFill>
                <a:schemeClr val="accent3">
                  <a:lumMod val="75000"/>
                </a:schemeClr>
              </a:solidFill>
              <a:latin typeface="Candara" pitchFamily="34" charset="0"/>
            </a:endParaRPr>
          </a:p>
          <a:p>
            <a:pPr defTabSz="914196">
              <a:defRPr/>
            </a:pPr>
            <a:endParaRPr lang="en-US" dirty="0"/>
          </a:p>
          <a:p>
            <a:pPr algn="just"/>
            <a:r>
              <a:rPr lang="en-US" dirty="0">
                <a:latin typeface="Candara" pitchFamily="34" charset="0"/>
              </a:rPr>
              <a:t>Aka “</a:t>
            </a:r>
            <a:r>
              <a:rPr lang="en-US" b="1" dirty="0">
                <a:latin typeface="Candara" pitchFamily="34" charset="0"/>
              </a:rPr>
              <a:t>expressive</a:t>
            </a:r>
            <a:r>
              <a:rPr lang="en-US" dirty="0">
                <a:latin typeface="Candara" pitchFamily="34" charset="0"/>
              </a:rPr>
              <a:t>” or “</a:t>
            </a:r>
            <a:r>
              <a:rPr lang="en-US" b="1" dirty="0">
                <a:latin typeface="Candara" pitchFamily="34" charset="0"/>
              </a:rPr>
              <a:t>affective</a:t>
            </a:r>
            <a:r>
              <a:rPr lang="en-US" dirty="0">
                <a:latin typeface="Candara" pitchFamily="34" charset="0"/>
              </a:rPr>
              <a:t>”</a:t>
            </a:r>
          </a:p>
          <a:p>
            <a:pPr algn="just"/>
            <a:r>
              <a:rPr lang="en-US" dirty="0">
                <a:latin typeface="Candara" pitchFamily="34" charset="0"/>
              </a:rPr>
              <a:t>The emotive function dominates in communication which focuses on the </a:t>
            </a:r>
            <a:r>
              <a:rPr lang="en-US" b="1" dirty="0">
                <a:latin typeface="Candara" pitchFamily="34" charset="0"/>
              </a:rPr>
              <a:t>addresser</a:t>
            </a:r>
            <a:r>
              <a:rPr lang="en-US" dirty="0">
                <a:latin typeface="Candara" pitchFamily="34" charset="0"/>
              </a:rPr>
              <a:t>/</a:t>
            </a:r>
            <a:r>
              <a:rPr lang="en-US" b="1" dirty="0">
                <a:latin typeface="Candara" pitchFamily="34" charset="0"/>
              </a:rPr>
              <a:t>sender/speaker/writer</a:t>
            </a:r>
          </a:p>
          <a:p>
            <a:pPr algn="just"/>
            <a:r>
              <a:rPr lang="en-US" dirty="0">
                <a:latin typeface="Candara" pitchFamily="34" charset="0"/>
              </a:rPr>
              <a:t>The core of the expressive function is the mind of the writer/speaker. </a:t>
            </a:r>
          </a:p>
          <a:p>
            <a:pPr algn="just"/>
            <a:r>
              <a:rPr lang="en-US" dirty="0">
                <a:latin typeface="Candara" pitchFamily="34" charset="0"/>
              </a:rPr>
              <a:t>The addresser's own attitude </a:t>
            </a:r>
          </a:p>
          <a:p>
            <a:pPr algn="just">
              <a:buFont typeface="Arial" pitchFamily="34" charset="0"/>
              <a:buChar char="•"/>
            </a:pPr>
            <a:r>
              <a:rPr lang="en-US" b="1" dirty="0">
                <a:latin typeface="Candara" pitchFamily="34" charset="0"/>
              </a:rPr>
              <a:t>towards the content of the message</a:t>
            </a:r>
            <a:r>
              <a:rPr lang="en-US" dirty="0">
                <a:latin typeface="Candara" pitchFamily="34" charset="0"/>
              </a:rPr>
              <a:t>: </a:t>
            </a:r>
            <a:r>
              <a:rPr lang="da-DK" dirty="0">
                <a:latin typeface="Candara" pitchFamily="34" charset="0"/>
              </a:rPr>
              <a:t>positive, negative, ironical, sentimental...</a:t>
            </a:r>
          </a:p>
          <a:p>
            <a:pPr algn="just">
              <a:buFont typeface="Arial" pitchFamily="34" charset="0"/>
              <a:buChar char="•"/>
            </a:pPr>
            <a:r>
              <a:rPr lang="da-DK" b="1" dirty="0">
                <a:latin typeface="Candara" pitchFamily="34" charset="0"/>
              </a:rPr>
              <a:t>towards the addressee</a:t>
            </a:r>
            <a:r>
              <a:rPr lang="da-DK" dirty="0">
                <a:latin typeface="Candara" pitchFamily="34" charset="0"/>
              </a:rPr>
              <a:t>: equality, authority, personal, impersonal, solidarity, formality, informality...</a:t>
            </a:r>
            <a:endParaRPr lang="en-US" dirty="0">
              <a:latin typeface="Candara" pitchFamily="34" charset="0"/>
            </a:endParaRPr>
          </a:p>
          <a:p>
            <a:pPr defTabSz="914196">
              <a:defRPr/>
            </a:pPr>
            <a:r>
              <a:rPr lang="en-US" dirty="0"/>
              <a:t>This function comes out when we want to express our emotions although we don’t speak to give an information. In this function, we communicate for ourselves more than other people who hear us or not. </a:t>
            </a: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18</a:t>
            </a:fld>
            <a:endParaRPr lang="it-IT"/>
          </a:p>
        </p:txBody>
      </p:sp>
    </p:spTree>
    <p:extLst>
      <p:ext uri="{BB962C8B-B14F-4D97-AF65-F5344CB8AC3E}">
        <p14:creationId xmlns:p14="http://schemas.microsoft.com/office/powerpoint/2010/main" val="1109018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dirty="0">
                <a:latin typeface="Candara" pitchFamily="34" charset="0"/>
              </a:rPr>
              <a:t>Emotive function</a:t>
            </a:r>
          </a:p>
          <a:p>
            <a:pPr algn="just"/>
            <a:r>
              <a:rPr lang="en-US" dirty="0">
                <a:latin typeface="Candara" pitchFamily="34" charset="0"/>
              </a:rPr>
              <a:t>Personal expression of feelings, </a:t>
            </a:r>
            <a:r>
              <a:rPr lang="it-IT" dirty="0" err="1">
                <a:latin typeface="Candara" pitchFamily="34" charset="0"/>
              </a:rPr>
              <a:t>attitudes</a:t>
            </a:r>
            <a:r>
              <a:rPr lang="it-IT" dirty="0">
                <a:latin typeface="Candara" pitchFamily="34" charset="0"/>
              </a:rPr>
              <a:t>, </a:t>
            </a:r>
            <a:r>
              <a:rPr lang="it-IT" dirty="0" err="1">
                <a:latin typeface="Candara" pitchFamily="34" charset="0"/>
              </a:rPr>
              <a:t>opinions</a:t>
            </a:r>
            <a:endParaRPr lang="it-IT" dirty="0">
              <a:latin typeface="Candara" pitchFamily="34" charset="0"/>
            </a:endParaRPr>
          </a:p>
          <a:p>
            <a:r>
              <a:rPr lang="en-US" dirty="0">
                <a:latin typeface="Candara" pitchFamily="34" charset="0"/>
              </a:rPr>
              <a:t>E.g. of expressive texts: </a:t>
            </a:r>
            <a:r>
              <a:rPr lang="en-US" b="1" dirty="0">
                <a:latin typeface="Candara" pitchFamily="34" charset="0"/>
              </a:rPr>
              <a:t>autobiography</a:t>
            </a:r>
            <a:r>
              <a:rPr lang="en-US" dirty="0">
                <a:latin typeface="Candara" pitchFamily="34" charset="0"/>
              </a:rPr>
              <a:t>, </a:t>
            </a:r>
            <a:r>
              <a:rPr lang="en-US" b="1" dirty="0">
                <a:latin typeface="Candara" pitchFamily="34" charset="0"/>
              </a:rPr>
              <a:t>personal </a:t>
            </a:r>
            <a:r>
              <a:rPr lang="it-IT" b="1" dirty="0" err="1">
                <a:latin typeface="Candara" pitchFamily="34" charset="0"/>
              </a:rPr>
              <a:t>correspondence</a:t>
            </a:r>
            <a:r>
              <a:rPr lang="it-IT" dirty="0">
                <a:latin typeface="Candara" pitchFamily="34" charset="0"/>
              </a:rPr>
              <a:t>, </a:t>
            </a:r>
            <a:r>
              <a:rPr lang="it-IT" b="1" dirty="0" err="1">
                <a:latin typeface="Candara" pitchFamily="34" charset="0"/>
              </a:rPr>
              <a:t>political</a:t>
            </a:r>
            <a:r>
              <a:rPr lang="it-IT" b="1" dirty="0">
                <a:latin typeface="Candara" pitchFamily="34" charset="0"/>
              </a:rPr>
              <a:t> </a:t>
            </a:r>
            <a:r>
              <a:rPr lang="it-IT" b="1" dirty="0" err="1">
                <a:latin typeface="Candara" pitchFamily="34" charset="0"/>
              </a:rPr>
              <a:t>speeches</a:t>
            </a:r>
            <a:endParaRPr lang="it-IT" b="1" dirty="0">
              <a:latin typeface="Candara" pitchFamily="34" charset="0"/>
            </a:endParaRPr>
          </a:p>
          <a:p>
            <a:pPr algn="just"/>
            <a:r>
              <a:rPr lang="en-US" dirty="0">
                <a:latin typeface="Candara" pitchFamily="34" charset="0"/>
              </a:rPr>
              <a:t>Grammatical expression: </a:t>
            </a:r>
            <a:r>
              <a:rPr lang="en-US" b="1" dirty="0">
                <a:latin typeface="Candara" pitchFamily="34" charset="0"/>
              </a:rPr>
              <a:t>1</a:t>
            </a:r>
            <a:r>
              <a:rPr lang="en-US" b="1" baseline="30000" dirty="0">
                <a:latin typeface="Candara" pitchFamily="34" charset="0"/>
              </a:rPr>
              <a:t>st</a:t>
            </a:r>
            <a:r>
              <a:rPr lang="en-US" b="1" dirty="0">
                <a:latin typeface="Candara" pitchFamily="34" charset="0"/>
              </a:rPr>
              <a:t> person</a:t>
            </a:r>
            <a:r>
              <a:rPr lang="en-US" dirty="0">
                <a:latin typeface="Candara" pitchFamily="34" charset="0"/>
              </a:rPr>
              <a:t>, </a:t>
            </a:r>
            <a:r>
              <a:rPr lang="en-US" b="1" dirty="0">
                <a:latin typeface="Candara" pitchFamily="34" charset="0"/>
              </a:rPr>
              <a:t>emphatic speech, </a:t>
            </a:r>
            <a:r>
              <a:rPr lang="en-US" b="1" dirty="0" err="1">
                <a:latin typeface="Candara" pitchFamily="34" charset="0"/>
              </a:rPr>
              <a:t>exclamative</a:t>
            </a:r>
            <a:r>
              <a:rPr lang="en-US" b="1" dirty="0">
                <a:latin typeface="Candara" pitchFamily="34" charset="0"/>
              </a:rPr>
              <a:t> sentences, interjections</a:t>
            </a:r>
            <a:r>
              <a:rPr lang="en-US" dirty="0">
                <a:latin typeface="Candara" pitchFamily="34" charset="0"/>
              </a:rPr>
              <a:t>, words or phrases used to express sudden surprise, pleasure or annoyance : </a:t>
            </a:r>
            <a:r>
              <a:rPr lang="en-US" i="1" dirty="0">
                <a:latin typeface="Candara" pitchFamily="34" charset="0"/>
              </a:rPr>
              <a:t>Bah</a:t>
            </a:r>
            <a:r>
              <a:rPr lang="en-US" dirty="0">
                <a:latin typeface="Candara" pitchFamily="34" charset="0"/>
              </a:rPr>
              <a:t>!, </a:t>
            </a:r>
            <a:r>
              <a:rPr lang="en-US" i="1" dirty="0">
                <a:latin typeface="Candara" pitchFamily="34" charset="0"/>
              </a:rPr>
              <a:t>Oh</a:t>
            </a:r>
            <a:r>
              <a:rPr lang="en-US" dirty="0">
                <a:latin typeface="Candara" pitchFamily="34" charset="0"/>
              </a:rPr>
              <a:t>!, </a:t>
            </a:r>
            <a:r>
              <a:rPr lang="en-US" i="1" dirty="0">
                <a:latin typeface="Candara" pitchFamily="34" charset="0"/>
              </a:rPr>
              <a:t>Yuck</a:t>
            </a:r>
            <a:r>
              <a:rPr lang="en-US" dirty="0">
                <a:latin typeface="Candara" pitchFamily="34" charset="0"/>
              </a:rPr>
              <a:t>!, </a:t>
            </a:r>
            <a:r>
              <a:rPr lang="en-US" i="1" dirty="0">
                <a:latin typeface="Candara" pitchFamily="34" charset="0"/>
              </a:rPr>
              <a:t>Ouch</a:t>
            </a:r>
            <a:r>
              <a:rPr lang="en-US" dirty="0">
                <a:latin typeface="Candara" pitchFamily="34" charset="0"/>
              </a:rPr>
              <a:t>!, </a:t>
            </a:r>
            <a:r>
              <a:rPr lang="en-US" i="1" dirty="0">
                <a:latin typeface="Candara" pitchFamily="34" charset="0"/>
              </a:rPr>
              <a:t>Wow</a:t>
            </a:r>
            <a:r>
              <a:rPr lang="en-US" dirty="0">
                <a:latin typeface="Candara" pitchFamily="34" charset="0"/>
              </a:rPr>
              <a:t>!</a:t>
            </a:r>
          </a:p>
          <a:p>
            <a:pPr algn="just"/>
            <a:r>
              <a:rPr lang="en-US" dirty="0">
                <a:latin typeface="Candara" pitchFamily="34" charset="0"/>
              </a:rPr>
              <a:t>Other expressions that add information about the addresser's (speaker's) internal state, e.g. "Wow, what a view!"</a:t>
            </a:r>
            <a:endParaRPr lang="it-IT" dirty="0">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19</a:t>
            </a:fld>
            <a:endParaRPr lang="it-IT"/>
          </a:p>
        </p:txBody>
      </p:sp>
    </p:spTree>
    <p:extLst>
      <p:ext uri="{BB962C8B-B14F-4D97-AF65-F5344CB8AC3E}">
        <p14:creationId xmlns:p14="http://schemas.microsoft.com/office/powerpoint/2010/main" val="21092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a:t>
            </a:fld>
            <a:endParaRPr lang="it-IT"/>
          </a:p>
        </p:txBody>
      </p:sp>
    </p:spTree>
    <p:extLst>
      <p:ext uri="{BB962C8B-B14F-4D97-AF65-F5344CB8AC3E}">
        <p14:creationId xmlns:p14="http://schemas.microsoft.com/office/powerpoint/2010/main" val="313981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20</a:t>
            </a:fld>
            <a:endParaRPr lang="it-IT"/>
          </a:p>
        </p:txBody>
      </p:sp>
    </p:spTree>
    <p:extLst>
      <p:ext uri="{BB962C8B-B14F-4D97-AF65-F5344CB8AC3E}">
        <p14:creationId xmlns:p14="http://schemas.microsoft.com/office/powerpoint/2010/main" val="19791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Text and </a:t>
            </a:r>
            <a:r>
              <a:rPr lang="it-IT" dirty="0" err="1"/>
              <a:t>images</a:t>
            </a:r>
            <a:r>
              <a:rPr lang="it-IT" dirty="0"/>
              <a:t>, </a:t>
            </a:r>
            <a:r>
              <a:rPr lang="it-IT" dirty="0" err="1"/>
              <a:t>verbal</a:t>
            </a:r>
            <a:r>
              <a:rPr lang="it-IT" dirty="0"/>
              <a:t> and </a:t>
            </a:r>
            <a:r>
              <a:rPr lang="it-IT" dirty="0" err="1"/>
              <a:t>non-verbal</a:t>
            </a:r>
            <a:endParaRPr lang="it-IT" dirty="0"/>
          </a:p>
          <a:p>
            <a:endParaRPr lang="it-IT" dirty="0"/>
          </a:p>
          <a:p>
            <a:pPr algn="just"/>
            <a:endParaRPr lang="it-IT" dirty="0"/>
          </a:p>
          <a:p>
            <a:pPr algn="just"/>
            <a:r>
              <a:rPr lang="it-IT" dirty="0" err="1"/>
              <a:t>Verbal</a:t>
            </a:r>
            <a:r>
              <a:rPr lang="it-IT" dirty="0"/>
              <a:t>: </a:t>
            </a:r>
            <a:r>
              <a:rPr lang="it-IT" dirty="0" err="1"/>
              <a:t>Brrr</a:t>
            </a:r>
            <a:r>
              <a:rPr lang="it-IT" dirty="0"/>
              <a:t>! Sound </a:t>
            </a:r>
            <a:r>
              <a:rPr lang="it-IT" dirty="0" err="1"/>
              <a:t>imitating</a:t>
            </a:r>
            <a:r>
              <a:rPr lang="it-IT" dirty="0"/>
              <a:t> the </a:t>
            </a:r>
            <a:r>
              <a:rPr lang="it-IT" dirty="0" err="1"/>
              <a:t>cold</a:t>
            </a:r>
            <a:r>
              <a:rPr lang="it-IT" dirty="0"/>
              <a:t> </a:t>
            </a:r>
            <a:r>
              <a:rPr lang="it-IT" dirty="0" err="1"/>
              <a:t>sensation</a:t>
            </a:r>
            <a:r>
              <a:rPr lang="it-IT" dirty="0"/>
              <a:t>/feeling, </a:t>
            </a:r>
            <a:r>
              <a:rPr lang="it-IT" dirty="0" err="1"/>
              <a:t>meaning</a:t>
            </a:r>
            <a:r>
              <a:rPr lang="it-IT" dirty="0"/>
              <a:t>  </a:t>
            </a:r>
            <a:r>
              <a:rPr lang="it-IT" dirty="0" err="1"/>
              <a:t>shivering</a:t>
            </a:r>
            <a:endParaRPr lang="it-IT" dirty="0"/>
          </a:p>
          <a:p>
            <a:pPr algn="just"/>
            <a:r>
              <a:rPr lang="it-IT" u="sng" dirty="0" err="1"/>
              <a:t>Onomatopoeia</a:t>
            </a:r>
            <a:r>
              <a:rPr lang="it-IT" dirty="0"/>
              <a:t>: the sound </a:t>
            </a:r>
            <a:r>
              <a:rPr lang="it-IT" dirty="0" err="1"/>
              <a:t>we</a:t>
            </a:r>
            <a:r>
              <a:rPr lang="it-IT" dirty="0"/>
              <a:t> produce </a:t>
            </a:r>
            <a:r>
              <a:rPr lang="it-IT" dirty="0" err="1"/>
              <a:t>when</a:t>
            </a:r>
            <a:r>
              <a:rPr lang="it-IT" dirty="0"/>
              <a:t> </a:t>
            </a:r>
            <a:r>
              <a:rPr lang="it-IT" dirty="0" err="1"/>
              <a:t>we</a:t>
            </a:r>
            <a:r>
              <a:rPr lang="it-IT" dirty="0"/>
              <a:t> are </a:t>
            </a:r>
            <a:r>
              <a:rPr lang="it-IT" dirty="0" err="1"/>
              <a:t>cold</a:t>
            </a:r>
            <a:r>
              <a:rPr lang="it-IT" dirty="0"/>
              <a:t>. </a:t>
            </a:r>
            <a:r>
              <a:rPr lang="it-IT" dirty="0" err="1"/>
              <a:t>Letters</a:t>
            </a:r>
            <a:r>
              <a:rPr lang="it-IT" dirty="0"/>
              <a:t> </a:t>
            </a:r>
            <a:r>
              <a:rPr lang="it-IT" dirty="0" err="1"/>
              <a:t>themselves</a:t>
            </a:r>
            <a:r>
              <a:rPr lang="it-IT" dirty="0"/>
              <a:t> are </a:t>
            </a:r>
            <a:r>
              <a:rPr lang="it-IT" dirty="0" err="1"/>
              <a:t>cold</a:t>
            </a:r>
            <a:r>
              <a:rPr lang="it-IT" dirty="0"/>
              <a:t> and </a:t>
            </a:r>
            <a:r>
              <a:rPr lang="it-IT" dirty="0" err="1"/>
              <a:t>icy</a:t>
            </a:r>
            <a:r>
              <a:rPr lang="it-IT" dirty="0"/>
              <a:t> on the top. </a:t>
            </a:r>
            <a:r>
              <a:rPr lang="it-IT" dirty="0" err="1"/>
              <a:t>Snow</a:t>
            </a:r>
            <a:r>
              <a:rPr lang="it-IT" dirty="0"/>
              <a:t> </a:t>
            </a:r>
            <a:r>
              <a:rPr lang="it-IT" dirty="0" err="1"/>
              <a:t>flakes</a:t>
            </a:r>
            <a:r>
              <a:rPr lang="it-IT" dirty="0"/>
              <a:t> are </a:t>
            </a:r>
            <a:r>
              <a:rPr lang="it-IT" dirty="0" err="1"/>
              <a:t>coming</a:t>
            </a:r>
            <a:r>
              <a:rPr lang="it-IT" dirty="0"/>
              <a:t> down </a:t>
            </a:r>
            <a:r>
              <a:rPr lang="it-IT" dirty="0" err="1"/>
              <a:t>representing</a:t>
            </a:r>
            <a:r>
              <a:rPr lang="it-IT" dirty="0"/>
              <a:t> </a:t>
            </a:r>
            <a:r>
              <a:rPr lang="it-IT" dirty="0" err="1"/>
              <a:t>cold</a:t>
            </a:r>
            <a:r>
              <a:rPr lang="it-IT" dirty="0"/>
              <a:t> and </a:t>
            </a:r>
            <a:r>
              <a:rPr lang="it-IT" dirty="0" err="1"/>
              <a:t>winter</a:t>
            </a:r>
            <a:r>
              <a:rPr lang="it-IT" dirty="0"/>
              <a:t>.</a:t>
            </a:r>
          </a:p>
          <a:p>
            <a:pPr algn="just"/>
            <a:endParaRPr lang="it-IT" dirty="0"/>
          </a:p>
          <a:p>
            <a:pPr algn="just"/>
            <a:r>
              <a:rPr lang="it-IT" dirty="0"/>
              <a:t>Text: </a:t>
            </a:r>
            <a:r>
              <a:rPr lang="it-IT" dirty="0" err="1"/>
              <a:t>now</a:t>
            </a:r>
            <a:r>
              <a:rPr lang="it-IT" dirty="0"/>
              <a:t> </a:t>
            </a:r>
            <a:r>
              <a:rPr lang="it-IT" dirty="0" err="1"/>
              <a:t>there</a:t>
            </a:r>
            <a:r>
              <a:rPr lang="it-IT" dirty="0"/>
              <a:t>’s a </a:t>
            </a:r>
            <a:r>
              <a:rPr lang="it-IT" dirty="0" err="1"/>
              <a:t>reason</a:t>
            </a:r>
            <a:r>
              <a:rPr lang="it-IT" dirty="0"/>
              <a:t> </a:t>
            </a:r>
            <a:r>
              <a:rPr lang="it-IT" dirty="0" err="1"/>
              <a:t>to</a:t>
            </a:r>
            <a:r>
              <a:rPr lang="it-IT" dirty="0"/>
              <a:t> </a:t>
            </a:r>
            <a:r>
              <a:rPr lang="it-IT" dirty="0" err="1"/>
              <a:t>enjoy</a:t>
            </a:r>
            <a:r>
              <a:rPr lang="it-IT" dirty="0"/>
              <a:t> </a:t>
            </a:r>
            <a:r>
              <a:rPr lang="it-IT" dirty="0" err="1"/>
              <a:t>winter</a:t>
            </a:r>
            <a:r>
              <a:rPr lang="it-IT" dirty="0"/>
              <a:t>: </a:t>
            </a:r>
            <a:r>
              <a:rPr lang="it-IT" dirty="0" err="1"/>
              <a:t>addresser</a:t>
            </a:r>
            <a:r>
              <a:rPr lang="it-IT" dirty="0"/>
              <a:t> </a:t>
            </a:r>
            <a:r>
              <a:rPr lang="it-IT" dirty="0" err="1"/>
              <a:t>is</a:t>
            </a:r>
            <a:r>
              <a:rPr lang="it-IT" dirty="0"/>
              <a:t> </a:t>
            </a:r>
            <a:r>
              <a:rPr lang="it-IT" dirty="0" err="1"/>
              <a:t>representing</a:t>
            </a:r>
            <a:r>
              <a:rPr lang="it-IT" dirty="0"/>
              <a:t> </a:t>
            </a:r>
            <a:r>
              <a:rPr lang="it-IT" dirty="0" err="1"/>
              <a:t>his</a:t>
            </a:r>
            <a:r>
              <a:rPr lang="it-IT" dirty="0"/>
              <a:t>/</a:t>
            </a:r>
            <a:r>
              <a:rPr lang="it-IT" dirty="0" err="1"/>
              <a:t>her</a:t>
            </a:r>
            <a:r>
              <a:rPr lang="it-IT" dirty="0"/>
              <a:t> </a:t>
            </a:r>
            <a:r>
              <a:rPr lang="it-IT" dirty="0" err="1"/>
              <a:t>pleasure</a:t>
            </a:r>
            <a:r>
              <a:rPr lang="it-IT" dirty="0"/>
              <a:t> in </a:t>
            </a:r>
            <a:r>
              <a:rPr lang="it-IT" dirty="0" err="1"/>
              <a:t>drinking</a:t>
            </a:r>
            <a:r>
              <a:rPr lang="it-IT" dirty="0"/>
              <a:t> a </a:t>
            </a:r>
            <a:r>
              <a:rPr lang="it-IT" dirty="0" err="1"/>
              <a:t>cold</a:t>
            </a:r>
            <a:r>
              <a:rPr lang="it-IT" dirty="0"/>
              <a:t>/</a:t>
            </a:r>
            <a:r>
              <a:rPr lang="it-IT" dirty="0" err="1"/>
              <a:t>icy</a:t>
            </a:r>
            <a:r>
              <a:rPr lang="it-IT" dirty="0"/>
              <a:t> </a:t>
            </a:r>
            <a:r>
              <a:rPr lang="it-IT" dirty="0" err="1"/>
              <a:t>ale</a:t>
            </a:r>
            <a:r>
              <a:rPr lang="it-IT" dirty="0"/>
              <a:t> </a:t>
            </a:r>
            <a:r>
              <a:rPr lang="it-IT" dirty="0" err="1"/>
              <a:t>even</a:t>
            </a:r>
            <a:r>
              <a:rPr lang="it-IT" dirty="0"/>
              <a:t> </a:t>
            </a:r>
            <a:r>
              <a:rPr lang="it-IT" dirty="0" err="1"/>
              <a:t>if</a:t>
            </a:r>
            <a:r>
              <a:rPr lang="it-IT" dirty="0"/>
              <a:t> in </a:t>
            </a:r>
            <a:r>
              <a:rPr lang="it-IT" dirty="0" err="1"/>
              <a:t>winter</a:t>
            </a:r>
            <a:r>
              <a:rPr lang="it-IT" dirty="0"/>
              <a:t>. </a:t>
            </a:r>
          </a:p>
          <a:p>
            <a:pPr algn="just"/>
            <a:r>
              <a:rPr lang="it-IT" dirty="0"/>
              <a:t>A </a:t>
            </a:r>
            <a:r>
              <a:rPr lang="it-IT" dirty="0" err="1"/>
              <a:t>plesant</a:t>
            </a:r>
            <a:r>
              <a:rPr lang="it-IT" dirty="0"/>
              <a:t> </a:t>
            </a:r>
            <a:r>
              <a:rPr lang="it-IT" dirty="0" err="1"/>
              <a:t>sensation</a:t>
            </a:r>
            <a:r>
              <a:rPr lang="it-IT" dirty="0"/>
              <a:t>/feeling </a:t>
            </a:r>
            <a:r>
              <a:rPr lang="it-IT" dirty="0" err="1"/>
              <a:t>generally</a:t>
            </a:r>
            <a:r>
              <a:rPr lang="it-IT" dirty="0"/>
              <a:t> </a:t>
            </a:r>
            <a:r>
              <a:rPr lang="it-IT" dirty="0" err="1"/>
              <a:t>associated</a:t>
            </a:r>
            <a:r>
              <a:rPr lang="it-IT" dirty="0"/>
              <a:t> </a:t>
            </a:r>
            <a:r>
              <a:rPr lang="it-IT" dirty="0" err="1"/>
              <a:t>with</a:t>
            </a:r>
            <a:r>
              <a:rPr lang="it-IT" dirty="0"/>
              <a:t> </a:t>
            </a:r>
            <a:r>
              <a:rPr lang="it-IT" dirty="0" err="1"/>
              <a:t>summer</a:t>
            </a:r>
            <a:r>
              <a:rPr lang="it-IT" dirty="0"/>
              <a:t> </a:t>
            </a:r>
            <a:r>
              <a:rPr lang="it-IT" dirty="0" err="1"/>
              <a:t>is</a:t>
            </a:r>
            <a:r>
              <a:rPr lang="it-IT" dirty="0"/>
              <a:t> </a:t>
            </a:r>
            <a:r>
              <a:rPr lang="it-IT" dirty="0" err="1"/>
              <a:t>thus</a:t>
            </a:r>
            <a:r>
              <a:rPr lang="it-IT" dirty="0"/>
              <a:t> </a:t>
            </a:r>
            <a:r>
              <a:rPr lang="it-IT" dirty="0" err="1"/>
              <a:t>associated</a:t>
            </a:r>
            <a:r>
              <a:rPr lang="it-IT" dirty="0"/>
              <a:t> </a:t>
            </a:r>
            <a:r>
              <a:rPr lang="it-IT" dirty="0" err="1"/>
              <a:t>with</a:t>
            </a:r>
            <a:r>
              <a:rPr lang="it-IT" dirty="0"/>
              <a:t> </a:t>
            </a:r>
            <a:r>
              <a:rPr lang="it-IT" dirty="0" err="1"/>
              <a:t>winter</a:t>
            </a:r>
            <a:r>
              <a:rPr lang="it-IT" dirty="0"/>
              <a:t> </a:t>
            </a:r>
            <a:r>
              <a:rPr lang="it-IT" dirty="0" err="1"/>
              <a:t>too</a:t>
            </a:r>
            <a:r>
              <a:rPr lang="it-IT" dirty="0"/>
              <a:t>.</a:t>
            </a:r>
          </a:p>
          <a:p>
            <a:pPr algn="just"/>
            <a:endParaRPr lang="it-IT" dirty="0"/>
          </a:p>
          <a:p>
            <a:pPr algn="just"/>
            <a:r>
              <a:rPr lang="it-IT" dirty="0"/>
              <a:t>POETIC FUNCTION: </a:t>
            </a:r>
            <a:r>
              <a:rPr lang="it-IT" dirty="0" err="1"/>
              <a:t>effective</a:t>
            </a:r>
            <a:r>
              <a:rPr lang="it-IT" baseline="0" dirty="0"/>
              <a:t> </a:t>
            </a:r>
            <a:r>
              <a:rPr lang="it-IT" baseline="0" dirty="0" err="1"/>
              <a:t>mingling</a:t>
            </a:r>
            <a:r>
              <a:rPr lang="it-IT" baseline="0" dirty="0"/>
              <a:t> </a:t>
            </a:r>
            <a:r>
              <a:rPr lang="it-IT" baseline="0" dirty="0" err="1"/>
              <a:t>of</a:t>
            </a:r>
            <a:r>
              <a:rPr lang="it-IT" baseline="0" dirty="0"/>
              <a:t> </a:t>
            </a:r>
            <a:r>
              <a:rPr lang="it-IT" baseline="0" dirty="0" err="1"/>
              <a:t>texts</a:t>
            </a:r>
            <a:r>
              <a:rPr lang="it-IT" baseline="0" dirty="0"/>
              <a:t> and </a:t>
            </a:r>
            <a:r>
              <a:rPr lang="it-IT" baseline="0" dirty="0" err="1"/>
              <a:t>images</a:t>
            </a:r>
            <a:r>
              <a:rPr lang="it-IT" baseline="0" dirty="0"/>
              <a:t>. </a:t>
            </a:r>
            <a:r>
              <a:rPr lang="it-IT" baseline="0" dirty="0" err="1"/>
              <a:t>Letters</a:t>
            </a:r>
            <a:r>
              <a:rPr lang="it-IT" baseline="0" dirty="0"/>
              <a:t> </a:t>
            </a:r>
            <a:r>
              <a:rPr lang="it-IT" baseline="0" dirty="0" err="1"/>
              <a:t>themselves</a:t>
            </a:r>
            <a:r>
              <a:rPr lang="it-IT" baseline="0" dirty="0"/>
              <a:t> express the </a:t>
            </a:r>
            <a:r>
              <a:rPr lang="it-IT" baseline="0" dirty="0" err="1"/>
              <a:t>meaning</a:t>
            </a:r>
            <a:r>
              <a:rPr lang="it-IT" baseline="0" dirty="0"/>
              <a:t> and the </a:t>
            </a:r>
            <a:r>
              <a:rPr lang="it-IT" baseline="0" dirty="0" err="1"/>
              <a:t>images</a:t>
            </a:r>
            <a:r>
              <a:rPr lang="it-IT" baseline="0" dirty="0"/>
              <a:t> </a:t>
            </a:r>
            <a:r>
              <a:rPr lang="it-IT" baseline="0" dirty="0" err="1"/>
              <a:t>reinforce</a:t>
            </a:r>
            <a:r>
              <a:rPr lang="it-IT" baseline="0" dirty="0"/>
              <a:t> the </a:t>
            </a:r>
            <a:r>
              <a:rPr lang="it-IT" baseline="0" dirty="0" err="1"/>
              <a:t>meaning</a:t>
            </a:r>
            <a:r>
              <a:rPr lang="it-IT" baseline="0" dirty="0"/>
              <a:t>. </a:t>
            </a:r>
            <a:r>
              <a:rPr lang="it-IT" baseline="0" dirty="0" err="1"/>
              <a:t>Even</a:t>
            </a:r>
            <a:r>
              <a:rPr lang="it-IT" baseline="0" dirty="0"/>
              <a:t> the </a:t>
            </a:r>
            <a:r>
              <a:rPr lang="it-IT" baseline="0" dirty="0" err="1"/>
              <a:t>glass</a:t>
            </a:r>
            <a:r>
              <a:rPr lang="it-IT" baseline="0" dirty="0"/>
              <a:t> </a:t>
            </a:r>
            <a:r>
              <a:rPr lang="it-IT" baseline="0" dirty="0" err="1"/>
              <a:t>of</a:t>
            </a:r>
            <a:r>
              <a:rPr lang="it-IT" baseline="0" dirty="0"/>
              <a:t> </a:t>
            </a:r>
            <a:r>
              <a:rPr lang="it-IT" baseline="0" dirty="0" err="1"/>
              <a:t>beer</a:t>
            </a:r>
            <a:r>
              <a:rPr lang="it-IT" baseline="0" dirty="0"/>
              <a:t> </a:t>
            </a:r>
            <a:r>
              <a:rPr lang="it-IT" baseline="0" dirty="0" err="1"/>
              <a:t>is</a:t>
            </a:r>
            <a:r>
              <a:rPr lang="it-IT" baseline="0" dirty="0"/>
              <a:t> </a:t>
            </a:r>
            <a:r>
              <a:rPr lang="it-IT" baseline="0" dirty="0" err="1"/>
              <a:t>depicted</a:t>
            </a:r>
            <a:r>
              <a:rPr lang="it-IT" baseline="0" dirty="0"/>
              <a:t> </a:t>
            </a:r>
            <a:r>
              <a:rPr lang="it-IT" baseline="0" dirty="0" err="1"/>
              <a:t>as</a:t>
            </a:r>
            <a:r>
              <a:rPr lang="it-IT" baseline="0" dirty="0"/>
              <a:t> </a:t>
            </a:r>
            <a:r>
              <a:rPr lang="it-IT" baseline="0" dirty="0" err="1"/>
              <a:t>it</a:t>
            </a:r>
            <a:r>
              <a:rPr lang="it-IT" baseline="0" dirty="0"/>
              <a:t> </a:t>
            </a:r>
            <a:r>
              <a:rPr lang="it-IT" baseline="0" dirty="0" err="1"/>
              <a:t>were</a:t>
            </a:r>
            <a:r>
              <a:rPr lang="it-IT" baseline="0" dirty="0"/>
              <a:t> </a:t>
            </a:r>
            <a:r>
              <a:rPr lang="it-IT" baseline="0" dirty="0" err="1"/>
              <a:t>an</a:t>
            </a:r>
            <a:r>
              <a:rPr lang="it-IT" baseline="0" dirty="0"/>
              <a:t> </a:t>
            </a:r>
            <a:r>
              <a:rPr lang="it-IT" baseline="0" dirty="0" err="1"/>
              <a:t>exclamation</a:t>
            </a:r>
            <a:r>
              <a:rPr lang="it-IT" baseline="0" dirty="0"/>
              <a:t> </a:t>
            </a:r>
            <a:r>
              <a:rPr lang="it-IT" baseline="0" dirty="0" err="1"/>
              <a:t>mark</a:t>
            </a:r>
            <a:r>
              <a:rPr lang="it-IT" baseline="0" dirty="0"/>
              <a:t> </a:t>
            </a:r>
            <a:r>
              <a:rPr lang="it-IT" baseline="0" dirty="0" err="1"/>
              <a:t>to</a:t>
            </a:r>
            <a:r>
              <a:rPr lang="it-IT" baseline="0" dirty="0"/>
              <a:t> </a:t>
            </a:r>
            <a:r>
              <a:rPr lang="it-IT" baseline="0" dirty="0" err="1"/>
              <a:t>enhance</a:t>
            </a:r>
            <a:r>
              <a:rPr lang="it-IT" baseline="0" dirty="0"/>
              <a:t> or </a:t>
            </a:r>
            <a:r>
              <a:rPr lang="it-IT" baseline="0" dirty="0" err="1"/>
              <a:t>give</a:t>
            </a:r>
            <a:r>
              <a:rPr lang="it-IT" baseline="0" dirty="0"/>
              <a:t> </a:t>
            </a:r>
            <a:r>
              <a:rPr lang="it-IT" baseline="0" dirty="0" err="1"/>
              <a:t>emphasis</a:t>
            </a:r>
            <a:r>
              <a:rPr lang="it-IT" baseline="0" dirty="0"/>
              <a:t> </a:t>
            </a:r>
            <a:r>
              <a:rPr lang="it-IT" baseline="0" dirty="0" err="1"/>
              <a:t>to</a:t>
            </a:r>
            <a:r>
              <a:rPr lang="it-IT" baseline="0" dirty="0"/>
              <a:t> </a:t>
            </a:r>
            <a:r>
              <a:rPr lang="it-IT" baseline="0" dirty="0" err="1"/>
              <a:t>emotions</a:t>
            </a:r>
            <a:r>
              <a:rPr lang="it-IT" baseline="0" dirty="0"/>
              <a:t> and </a:t>
            </a:r>
            <a:r>
              <a:rPr lang="it-IT" baseline="0" dirty="0" err="1"/>
              <a:t>feelings</a:t>
            </a:r>
            <a:r>
              <a:rPr lang="it-IT" baseline="0" dirty="0"/>
              <a:t>.</a:t>
            </a:r>
          </a:p>
          <a:p>
            <a:pPr algn="just"/>
            <a:endParaRPr lang="it-IT" baseline="0" dirty="0"/>
          </a:p>
          <a:p>
            <a:pPr algn="just"/>
            <a:r>
              <a:rPr lang="it-IT" baseline="0" dirty="0"/>
              <a:t>The </a:t>
            </a:r>
            <a:r>
              <a:rPr lang="it-IT" u="sng" baseline="0" dirty="0" err="1"/>
              <a:t>icy</a:t>
            </a:r>
            <a:r>
              <a:rPr lang="it-IT" baseline="0" dirty="0"/>
              <a:t> </a:t>
            </a:r>
            <a:r>
              <a:rPr lang="it-IT" baseline="0" dirty="0" err="1"/>
              <a:t>ale</a:t>
            </a:r>
            <a:r>
              <a:rPr lang="it-IT" baseline="0" dirty="0"/>
              <a:t> </a:t>
            </a:r>
            <a:r>
              <a:rPr lang="it-IT" baseline="0" dirty="0" err="1"/>
              <a:t>is</a:t>
            </a:r>
            <a:r>
              <a:rPr lang="it-IT" baseline="0" dirty="0"/>
              <a:t> </a:t>
            </a:r>
            <a:r>
              <a:rPr lang="it-IT" baseline="0" dirty="0" err="1"/>
              <a:t>tasty</a:t>
            </a:r>
            <a:r>
              <a:rPr lang="it-IT" baseline="0" dirty="0"/>
              <a:t> and </a:t>
            </a:r>
            <a:r>
              <a:rPr lang="it-IT" u="sng" baseline="0" dirty="0" err="1"/>
              <a:t>warming</a:t>
            </a:r>
            <a:r>
              <a:rPr lang="it-IT" u="none" baseline="0" dirty="0"/>
              <a:t> : </a:t>
            </a:r>
            <a:r>
              <a:rPr lang="it-IT" u="none" baseline="0" dirty="0" err="1"/>
              <a:t>oxymoron</a:t>
            </a:r>
            <a:r>
              <a:rPr lang="it-IT" u="none" baseline="0" dirty="0"/>
              <a:t>?</a:t>
            </a:r>
            <a:endParaRPr lang="it-IT" u="none" dirty="0"/>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21</a:t>
            </a:fld>
            <a:endParaRPr lang="it-IT"/>
          </a:p>
        </p:txBody>
      </p:sp>
    </p:spTree>
    <p:extLst>
      <p:ext uri="{BB962C8B-B14F-4D97-AF65-F5344CB8AC3E}">
        <p14:creationId xmlns:p14="http://schemas.microsoft.com/office/powerpoint/2010/main" val="2296092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Conative </a:t>
            </a:r>
            <a:r>
              <a:rPr lang="it-IT" dirty="0" err="1"/>
              <a:t>function</a:t>
            </a:r>
            <a:endParaRPr lang="it-IT" dirty="0"/>
          </a:p>
          <a:p>
            <a:pPr defTabSz="914196">
              <a:defRPr/>
            </a:pPr>
            <a:r>
              <a:rPr lang="it-IT" b="1" dirty="0" err="1">
                <a:solidFill>
                  <a:schemeClr val="accent3">
                    <a:lumMod val="75000"/>
                  </a:schemeClr>
                </a:solidFill>
                <a:latin typeface="Candara" pitchFamily="34" charset="0"/>
              </a:rPr>
              <a:t>Influencing</a:t>
            </a:r>
            <a:r>
              <a:rPr lang="it-IT" b="1" dirty="0">
                <a:solidFill>
                  <a:schemeClr val="accent3">
                    <a:lumMod val="75000"/>
                  </a:schemeClr>
                </a:solidFill>
                <a:latin typeface="Candara" pitchFamily="34" charset="0"/>
              </a:rPr>
              <a:t> </a:t>
            </a:r>
            <a:r>
              <a:rPr lang="it-IT" b="1" dirty="0" err="1">
                <a:solidFill>
                  <a:schemeClr val="accent3">
                    <a:lumMod val="75000"/>
                  </a:schemeClr>
                </a:solidFill>
                <a:latin typeface="Candara" pitchFamily="34" charset="0"/>
              </a:rPr>
              <a:t>behaviour</a:t>
            </a:r>
            <a:r>
              <a:rPr lang="it-IT" b="1" dirty="0">
                <a:solidFill>
                  <a:schemeClr val="accent3">
                    <a:lumMod val="75000"/>
                  </a:schemeClr>
                </a:solidFill>
                <a:latin typeface="Candara" pitchFamily="34" charset="0"/>
              </a:rPr>
              <a:t> </a:t>
            </a:r>
            <a:r>
              <a:rPr lang="it-IT" b="1" dirty="0" err="1">
                <a:solidFill>
                  <a:schemeClr val="accent3">
                    <a:lumMod val="75000"/>
                  </a:schemeClr>
                </a:solidFill>
                <a:latin typeface="Candara" pitchFamily="34" charset="0"/>
              </a:rPr>
              <a:t>of</a:t>
            </a:r>
            <a:r>
              <a:rPr lang="it-IT" b="1" dirty="0">
                <a:solidFill>
                  <a:schemeClr val="accent3">
                    <a:lumMod val="75000"/>
                  </a:schemeClr>
                </a:solidFill>
                <a:latin typeface="Candara" pitchFamily="34" charset="0"/>
              </a:rPr>
              <a:t> </a:t>
            </a:r>
            <a:r>
              <a:rPr lang="it-IT" b="1" dirty="0" err="1">
                <a:solidFill>
                  <a:schemeClr val="accent3">
                    <a:lumMod val="75000"/>
                  </a:schemeClr>
                </a:solidFill>
                <a:latin typeface="Candara" pitchFamily="34" charset="0"/>
              </a:rPr>
              <a:t>addressee</a:t>
            </a:r>
            <a:endParaRPr lang="it-IT" b="1" dirty="0">
              <a:solidFill>
                <a:schemeClr val="accent3">
                  <a:lumMod val="75000"/>
                </a:schemeClr>
              </a:solidFill>
              <a:latin typeface="Candara" pitchFamily="34" charset="0"/>
            </a:endParaRPr>
          </a:p>
          <a:p>
            <a:pPr algn="just"/>
            <a:r>
              <a:rPr lang="en-US" dirty="0">
                <a:latin typeface="Candara" pitchFamily="34" charset="0"/>
              </a:rPr>
              <a:t>Aka “</a:t>
            </a:r>
            <a:r>
              <a:rPr lang="en-US" b="1" dirty="0">
                <a:latin typeface="Candara" pitchFamily="34" charset="0"/>
              </a:rPr>
              <a:t>vocative</a:t>
            </a:r>
            <a:r>
              <a:rPr lang="en-US" dirty="0">
                <a:latin typeface="Candara" pitchFamily="34" charset="0"/>
              </a:rPr>
              <a:t>” or “</a:t>
            </a:r>
            <a:r>
              <a:rPr lang="en-US" b="1" dirty="0">
                <a:latin typeface="Candara" pitchFamily="34" charset="0"/>
              </a:rPr>
              <a:t>directive</a:t>
            </a:r>
            <a:r>
              <a:rPr lang="en-US" dirty="0">
                <a:latin typeface="Candara" pitchFamily="34" charset="0"/>
              </a:rPr>
              <a:t>”</a:t>
            </a:r>
          </a:p>
          <a:p>
            <a:pPr algn="just"/>
            <a:r>
              <a:rPr lang="en-US" dirty="0">
                <a:latin typeface="Candara" pitchFamily="34" charset="0"/>
              </a:rPr>
              <a:t>The core of the </a:t>
            </a:r>
            <a:r>
              <a:rPr lang="en-US" dirty="0" err="1">
                <a:latin typeface="Candara" pitchFamily="34" charset="0"/>
              </a:rPr>
              <a:t>conative</a:t>
            </a:r>
            <a:r>
              <a:rPr lang="en-US" dirty="0">
                <a:latin typeface="Candara" pitchFamily="34" charset="0"/>
              </a:rPr>
              <a:t> function is the </a:t>
            </a:r>
            <a:r>
              <a:rPr lang="en-US" b="1" dirty="0">
                <a:latin typeface="Candara" pitchFamily="34" charset="0"/>
              </a:rPr>
              <a:t>reader</a:t>
            </a:r>
            <a:r>
              <a:rPr lang="en-US" dirty="0">
                <a:latin typeface="Candara" pitchFamily="34" charset="0"/>
              </a:rPr>
              <a:t>/</a:t>
            </a:r>
            <a:r>
              <a:rPr lang="en-US" b="1" dirty="0">
                <a:latin typeface="Candara" pitchFamily="34" charset="0"/>
              </a:rPr>
              <a:t>hearer</a:t>
            </a:r>
            <a:r>
              <a:rPr lang="en-US" dirty="0">
                <a:latin typeface="Candara" pitchFamily="34" charset="0"/>
              </a:rPr>
              <a:t>/</a:t>
            </a:r>
            <a:r>
              <a:rPr lang="en-US" b="1" dirty="0">
                <a:latin typeface="Candara" pitchFamily="34" charset="0"/>
              </a:rPr>
              <a:t>listener</a:t>
            </a:r>
            <a:r>
              <a:rPr lang="en-US" dirty="0">
                <a:latin typeface="Candara" pitchFamily="34" charset="0"/>
              </a:rPr>
              <a:t>/</a:t>
            </a:r>
            <a:r>
              <a:rPr lang="en-US" b="1" dirty="0">
                <a:latin typeface="Candara" pitchFamily="34" charset="0"/>
              </a:rPr>
              <a:t>addressee/receiver</a:t>
            </a:r>
          </a:p>
          <a:p>
            <a:pPr algn="just"/>
            <a:r>
              <a:rPr lang="en-US" dirty="0">
                <a:latin typeface="Candara" pitchFamily="34" charset="0"/>
              </a:rPr>
              <a:t>Language is used to call upon the readership to act, think or feel, to react in the way intended by the text: addresser wants to produce a certain effect/response on the addressee</a:t>
            </a:r>
          </a:p>
          <a:p>
            <a:pPr algn="just"/>
            <a:r>
              <a:rPr lang="en-US" dirty="0">
                <a:latin typeface="Candara" pitchFamily="34" charset="0"/>
              </a:rPr>
              <a:t>The aim is to convince the readers, persuade them</a:t>
            </a:r>
          </a:p>
          <a:p>
            <a:pPr lvl="2"/>
            <a:r>
              <a:rPr lang="da-DK" dirty="0">
                <a:latin typeface="Candara" pitchFamily="34" charset="0"/>
              </a:rPr>
              <a:t>Explicit – order, request, demand, warning, advice...</a:t>
            </a:r>
          </a:p>
          <a:p>
            <a:pPr lvl="2"/>
            <a:r>
              <a:rPr lang="da-DK" dirty="0">
                <a:latin typeface="Candara" pitchFamily="34" charset="0"/>
              </a:rPr>
              <a:t>Implicit – through expressive means changing people’s mind</a:t>
            </a:r>
          </a:p>
          <a:p>
            <a:pPr algn="just"/>
            <a:endParaRPr lang="en-US" dirty="0">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22</a:t>
            </a:fld>
            <a:endParaRPr lang="it-IT"/>
          </a:p>
        </p:txBody>
      </p:sp>
    </p:spTree>
    <p:extLst>
      <p:ext uri="{BB962C8B-B14F-4D97-AF65-F5344CB8AC3E}">
        <p14:creationId xmlns:p14="http://schemas.microsoft.com/office/powerpoint/2010/main" val="128817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a:latin typeface="Candara" pitchFamily="34" charset="0"/>
              </a:rPr>
              <a:t>Engages the addressee directly so is best illustrated by </a:t>
            </a:r>
          </a:p>
          <a:p>
            <a:pPr algn="just"/>
            <a:r>
              <a:rPr lang="it-IT" dirty="0">
                <a:latin typeface="Candara" pitchFamily="34" charset="0"/>
              </a:rPr>
              <a:t>E.g. </a:t>
            </a:r>
            <a:r>
              <a:rPr lang="it-IT" dirty="0" err="1">
                <a:latin typeface="Candara" pitchFamily="34" charset="0"/>
              </a:rPr>
              <a:t>of</a:t>
            </a:r>
            <a:r>
              <a:rPr lang="it-IT" dirty="0">
                <a:latin typeface="Candara" pitchFamily="34" charset="0"/>
              </a:rPr>
              <a:t> conative / </a:t>
            </a:r>
            <a:r>
              <a:rPr lang="it-IT" dirty="0" err="1">
                <a:latin typeface="Candara" pitchFamily="34" charset="0"/>
              </a:rPr>
              <a:t>directive</a:t>
            </a:r>
            <a:r>
              <a:rPr lang="it-IT" dirty="0">
                <a:latin typeface="Candara" pitchFamily="34" charset="0"/>
              </a:rPr>
              <a:t> </a:t>
            </a:r>
            <a:r>
              <a:rPr lang="it-IT" dirty="0" err="1">
                <a:latin typeface="Candara" pitchFamily="34" charset="0"/>
              </a:rPr>
              <a:t>texts</a:t>
            </a:r>
            <a:r>
              <a:rPr lang="it-IT" dirty="0">
                <a:latin typeface="Candara" pitchFamily="34" charset="0"/>
              </a:rPr>
              <a:t>: </a:t>
            </a:r>
            <a:r>
              <a:rPr lang="it-IT" dirty="0" err="1">
                <a:latin typeface="Candara" pitchFamily="34" charset="0"/>
              </a:rPr>
              <a:t>instructions</a:t>
            </a:r>
            <a:r>
              <a:rPr lang="it-IT" dirty="0">
                <a:latin typeface="Candara" pitchFamily="34" charset="0"/>
              </a:rPr>
              <a:t>, </a:t>
            </a:r>
            <a:r>
              <a:rPr lang="it-IT" dirty="0" err="1">
                <a:latin typeface="Candara" pitchFamily="34" charset="0"/>
              </a:rPr>
              <a:t>advertisements</a:t>
            </a:r>
            <a:r>
              <a:rPr lang="it-IT" dirty="0">
                <a:latin typeface="Candara" pitchFamily="34" charset="0"/>
              </a:rPr>
              <a:t>, propaganda, </a:t>
            </a:r>
            <a:r>
              <a:rPr lang="en-US" dirty="0">
                <a:latin typeface="Candara" pitchFamily="34" charset="0"/>
              </a:rPr>
              <a:t>requests, theses, also popular fiction (purpose is to sell the book / entertain the reader), contracts, orders and prayers</a:t>
            </a:r>
            <a:endParaRPr lang="it-IT" dirty="0">
              <a:latin typeface="Candara" pitchFamily="34" charset="0"/>
            </a:endParaRPr>
          </a:p>
          <a:p>
            <a:pPr algn="just"/>
            <a:r>
              <a:rPr lang="en-US" dirty="0">
                <a:latin typeface="Candara" pitchFamily="34" charset="0"/>
              </a:rPr>
              <a:t>Grammatical expression: </a:t>
            </a:r>
            <a:r>
              <a:rPr lang="en-US" b="1" dirty="0">
                <a:latin typeface="Candara" pitchFamily="34" charset="0"/>
              </a:rPr>
              <a:t>2</a:t>
            </a:r>
            <a:r>
              <a:rPr lang="en-US" b="1" baseline="30000" dirty="0">
                <a:latin typeface="Candara" pitchFamily="34" charset="0"/>
              </a:rPr>
              <a:t>nd</a:t>
            </a:r>
            <a:r>
              <a:rPr lang="en-US" b="1" dirty="0">
                <a:latin typeface="Candara" pitchFamily="34" charset="0"/>
              </a:rPr>
              <a:t> person</a:t>
            </a:r>
            <a:r>
              <a:rPr lang="en-US" dirty="0">
                <a:latin typeface="Candara" pitchFamily="34" charset="0"/>
              </a:rPr>
              <a:t>, </a:t>
            </a:r>
            <a:r>
              <a:rPr lang="en-US" b="1" dirty="0">
                <a:latin typeface="Candara" pitchFamily="34" charset="0"/>
              </a:rPr>
              <a:t>pronouns</a:t>
            </a:r>
            <a:r>
              <a:rPr lang="en-US" dirty="0">
                <a:latin typeface="Candara" pitchFamily="34" charset="0"/>
              </a:rPr>
              <a:t>, </a:t>
            </a:r>
            <a:r>
              <a:rPr lang="en-US" b="1" dirty="0">
                <a:latin typeface="Candara" pitchFamily="34" charset="0"/>
              </a:rPr>
              <a:t>forms of address</a:t>
            </a:r>
            <a:r>
              <a:rPr lang="en-US" dirty="0">
                <a:latin typeface="Candara" pitchFamily="34" charset="0"/>
              </a:rPr>
              <a:t>, </a:t>
            </a:r>
            <a:r>
              <a:rPr lang="en-US" b="1" dirty="0">
                <a:latin typeface="Candara" pitchFamily="34" charset="0"/>
              </a:rPr>
              <a:t>infinitives</a:t>
            </a:r>
            <a:r>
              <a:rPr lang="en-US" dirty="0">
                <a:latin typeface="Candara" pitchFamily="34" charset="0"/>
              </a:rPr>
              <a:t>, </a:t>
            </a:r>
            <a:r>
              <a:rPr lang="en-US" b="1" dirty="0">
                <a:latin typeface="Candara" pitchFamily="34" charset="0"/>
              </a:rPr>
              <a:t>some modals</a:t>
            </a:r>
            <a:r>
              <a:rPr lang="en-US" dirty="0">
                <a:latin typeface="Candara" pitchFamily="34" charset="0"/>
              </a:rPr>
              <a:t>,  </a:t>
            </a:r>
            <a:r>
              <a:rPr lang="en-US" b="1" dirty="0">
                <a:latin typeface="Candara" pitchFamily="34" charset="0"/>
              </a:rPr>
              <a:t>vocatives, </a:t>
            </a:r>
            <a:r>
              <a:rPr lang="en-US" b="1" dirty="0" err="1">
                <a:latin typeface="Candara" pitchFamily="34" charset="0"/>
              </a:rPr>
              <a:t>exhortatives</a:t>
            </a:r>
            <a:r>
              <a:rPr lang="en-US" dirty="0">
                <a:latin typeface="Candara" pitchFamily="34" charset="0"/>
              </a:rPr>
              <a:t> and </a:t>
            </a:r>
            <a:r>
              <a:rPr lang="en-US" b="1" dirty="0">
                <a:latin typeface="Candara" pitchFamily="34" charset="0"/>
              </a:rPr>
              <a:t>imperatives</a:t>
            </a:r>
            <a:r>
              <a:rPr lang="en-US" dirty="0">
                <a:latin typeface="Candara" pitchFamily="34" charset="0"/>
              </a:rPr>
              <a:t>, e.g. "Tom! Come inside and eat!” “Drink!” or  “Go Away”</a:t>
            </a:r>
            <a:endParaRPr lang="it-IT" dirty="0">
              <a:latin typeface="Candara" pitchFamily="34" charset="0"/>
            </a:endParaRPr>
          </a:p>
          <a:p>
            <a:endParaRPr lang="en-US" dirty="0">
              <a:latin typeface="Candara" pitchFamily="34" charset="0"/>
            </a:endParaRPr>
          </a:p>
          <a:p>
            <a:r>
              <a:rPr lang="en-US" sz="1800" dirty="0">
                <a:latin typeface="Candara" pitchFamily="34" charset="0"/>
              </a:rPr>
              <a:t>There is no strict relation between grammatical forms and functions: a function can exist independently from such overt grammatical signs.</a:t>
            </a:r>
            <a:endParaRPr lang="it-IT" sz="1800"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23</a:t>
            </a:fld>
            <a:endParaRPr lang="it-IT"/>
          </a:p>
        </p:txBody>
      </p:sp>
    </p:spTree>
    <p:extLst>
      <p:ext uri="{BB962C8B-B14F-4D97-AF65-F5344CB8AC3E}">
        <p14:creationId xmlns:p14="http://schemas.microsoft.com/office/powerpoint/2010/main" val="3994090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24</a:t>
            </a:fld>
            <a:endParaRPr lang="it-IT"/>
          </a:p>
        </p:txBody>
      </p:sp>
    </p:spTree>
    <p:extLst>
      <p:ext uri="{BB962C8B-B14F-4D97-AF65-F5344CB8AC3E}">
        <p14:creationId xmlns:p14="http://schemas.microsoft.com/office/powerpoint/2010/main" val="2840562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dirty="0"/>
              <a:t>Text and </a:t>
            </a:r>
            <a:r>
              <a:rPr lang="it-IT" dirty="0" err="1"/>
              <a:t>images</a:t>
            </a:r>
            <a:r>
              <a:rPr lang="it-IT" dirty="0"/>
              <a:t> </a:t>
            </a:r>
            <a:r>
              <a:rPr lang="it-IT" dirty="0" err="1"/>
              <a:t>together</a:t>
            </a:r>
            <a:r>
              <a:rPr lang="it-IT" dirty="0"/>
              <a:t> </a:t>
            </a:r>
            <a:r>
              <a:rPr lang="it-IT" dirty="0" err="1"/>
              <a:t>again</a:t>
            </a:r>
            <a:r>
              <a:rPr lang="it-IT" dirty="0"/>
              <a:t>, </a:t>
            </a:r>
            <a:r>
              <a:rPr lang="it-IT" dirty="0" err="1"/>
              <a:t>verbal</a:t>
            </a:r>
            <a:r>
              <a:rPr lang="it-IT" dirty="0"/>
              <a:t> and non </a:t>
            </a:r>
            <a:r>
              <a:rPr lang="it-IT" dirty="0" err="1"/>
              <a:t>verbal</a:t>
            </a:r>
            <a:endParaRPr lang="it-IT" dirty="0"/>
          </a:p>
          <a:p>
            <a:pPr algn="just"/>
            <a:r>
              <a:rPr lang="it-IT" dirty="0"/>
              <a:t>The </a:t>
            </a:r>
            <a:r>
              <a:rPr lang="it-IT" dirty="0" err="1"/>
              <a:t>letters</a:t>
            </a:r>
            <a:r>
              <a:rPr lang="it-IT" dirty="0"/>
              <a:t> in the slogan are </a:t>
            </a:r>
            <a:r>
              <a:rPr lang="it-IT" dirty="0" err="1"/>
              <a:t>made</a:t>
            </a:r>
            <a:r>
              <a:rPr lang="it-IT" dirty="0"/>
              <a:t> </a:t>
            </a:r>
            <a:r>
              <a:rPr lang="it-IT" dirty="0" err="1"/>
              <a:t>using</a:t>
            </a:r>
            <a:r>
              <a:rPr lang="it-IT" dirty="0"/>
              <a:t> </a:t>
            </a:r>
            <a:r>
              <a:rPr lang="it-IT" dirty="0" err="1"/>
              <a:t>food</a:t>
            </a:r>
            <a:r>
              <a:rPr lang="it-IT" dirty="0"/>
              <a:t> and </a:t>
            </a:r>
            <a:r>
              <a:rPr lang="it-IT" dirty="0" err="1"/>
              <a:t>drinks</a:t>
            </a:r>
            <a:r>
              <a:rPr lang="it-IT" dirty="0"/>
              <a:t>, so </a:t>
            </a:r>
            <a:r>
              <a:rPr lang="it-IT" dirty="0" err="1"/>
              <a:t>images</a:t>
            </a:r>
            <a:r>
              <a:rPr lang="it-IT" dirty="0"/>
              <a:t> are </a:t>
            </a:r>
            <a:r>
              <a:rPr lang="it-IT" dirty="0" err="1"/>
              <a:t>reinforcing</a:t>
            </a:r>
            <a:r>
              <a:rPr lang="it-IT" dirty="0"/>
              <a:t> the </a:t>
            </a:r>
            <a:r>
              <a:rPr lang="it-IT" dirty="0" err="1"/>
              <a:t>message</a:t>
            </a:r>
            <a:r>
              <a:rPr lang="it-IT" dirty="0"/>
              <a:t>.</a:t>
            </a:r>
          </a:p>
          <a:p>
            <a:pPr algn="just"/>
            <a:r>
              <a:rPr lang="it-IT" b="1" dirty="0"/>
              <a:t>Conative </a:t>
            </a:r>
            <a:r>
              <a:rPr lang="it-IT" b="1" dirty="0" err="1"/>
              <a:t>function</a:t>
            </a:r>
            <a:r>
              <a:rPr lang="it-IT" dirty="0"/>
              <a:t>: The text </a:t>
            </a:r>
            <a:r>
              <a:rPr lang="it-IT" dirty="0" err="1"/>
              <a:t>is</a:t>
            </a:r>
            <a:r>
              <a:rPr lang="it-IT" dirty="0"/>
              <a:t> </a:t>
            </a:r>
            <a:r>
              <a:rPr lang="it-IT" dirty="0" err="1"/>
              <a:t>directed</a:t>
            </a:r>
            <a:r>
              <a:rPr lang="it-IT" dirty="0"/>
              <a:t> </a:t>
            </a:r>
            <a:r>
              <a:rPr lang="it-IT" dirty="0" err="1"/>
              <a:t>to</a:t>
            </a:r>
            <a:r>
              <a:rPr lang="it-IT" dirty="0"/>
              <a:t> the </a:t>
            </a:r>
            <a:r>
              <a:rPr lang="it-IT" dirty="0" err="1"/>
              <a:t>addressee</a:t>
            </a:r>
            <a:r>
              <a:rPr lang="it-IT" dirty="0"/>
              <a:t>, </a:t>
            </a:r>
            <a:r>
              <a:rPr lang="it-IT" dirty="0" err="1"/>
              <a:t>it</a:t>
            </a:r>
            <a:r>
              <a:rPr lang="it-IT" dirty="0"/>
              <a:t> </a:t>
            </a:r>
            <a:r>
              <a:rPr lang="it-IT" dirty="0" err="1"/>
              <a:t>is</a:t>
            </a:r>
            <a:r>
              <a:rPr lang="it-IT" dirty="0"/>
              <a:t> a </a:t>
            </a:r>
            <a:r>
              <a:rPr lang="it-IT" dirty="0" err="1"/>
              <a:t>claim</a:t>
            </a:r>
            <a:r>
              <a:rPr lang="it-IT" dirty="0"/>
              <a:t> </a:t>
            </a:r>
            <a:r>
              <a:rPr lang="it-IT" dirty="0" err="1"/>
              <a:t>about</a:t>
            </a:r>
            <a:r>
              <a:rPr lang="it-IT" dirty="0"/>
              <a:t> the </a:t>
            </a:r>
            <a:r>
              <a:rPr lang="it-IT" dirty="0" err="1"/>
              <a:t>receiver</a:t>
            </a:r>
            <a:r>
              <a:rPr lang="it-IT" dirty="0"/>
              <a:t>: </a:t>
            </a:r>
            <a:r>
              <a:rPr lang="it-IT" dirty="0" err="1"/>
              <a:t>you</a:t>
            </a:r>
            <a:r>
              <a:rPr lang="it-IT" dirty="0"/>
              <a:t> are </a:t>
            </a:r>
            <a:r>
              <a:rPr lang="it-IT" dirty="0" err="1"/>
              <a:t>too</a:t>
            </a:r>
            <a:r>
              <a:rPr lang="it-IT" dirty="0"/>
              <a:t> </a:t>
            </a:r>
            <a:r>
              <a:rPr lang="it-IT" dirty="0" err="1"/>
              <a:t>stupid</a:t>
            </a:r>
            <a:r>
              <a:rPr lang="it-IT" dirty="0"/>
              <a:t> </a:t>
            </a:r>
            <a:r>
              <a:rPr lang="it-IT" dirty="0" err="1"/>
              <a:t>according</a:t>
            </a:r>
            <a:r>
              <a:rPr lang="it-IT" dirty="0"/>
              <a:t> </a:t>
            </a:r>
            <a:r>
              <a:rPr lang="it-IT" dirty="0" err="1"/>
              <a:t>to</a:t>
            </a:r>
            <a:r>
              <a:rPr lang="it-IT" dirty="0"/>
              <a:t> </a:t>
            </a:r>
            <a:r>
              <a:rPr lang="it-IT" dirty="0" err="1"/>
              <a:t>food</a:t>
            </a:r>
            <a:r>
              <a:rPr lang="it-IT" dirty="0"/>
              <a:t> </a:t>
            </a:r>
            <a:r>
              <a:rPr lang="it-IT" dirty="0" err="1"/>
              <a:t>police</a:t>
            </a:r>
            <a:r>
              <a:rPr lang="it-IT" dirty="0"/>
              <a:t> and </a:t>
            </a:r>
            <a:r>
              <a:rPr lang="it-IT" dirty="0" err="1"/>
              <a:t>government</a:t>
            </a:r>
            <a:r>
              <a:rPr lang="it-IT" dirty="0"/>
              <a:t>, so </a:t>
            </a:r>
            <a:r>
              <a:rPr lang="it-IT" dirty="0" err="1"/>
              <a:t>you</a:t>
            </a:r>
            <a:r>
              <a:rPr lang="it-IT" dirty="0"/>
              <a:t> can’t </a:t>
            </a:r>
            <a:r>
              <a:rPr lang="it-IT" dirty="0" err="1"/>
              <a:t>make</a:t>
            </a:r>
            <a:r>
              <a:rPr lang="it-IT" dirty="0"/>
              <a:t> </a:t>
            </a:r>
            <a:r>
              <a:rPr lang="it-IT" dirty="0" err="1"/>
              <a:t>your</a:t>
            </a:r>
            <a:r>
              <a:rPr lang="it-IT" dirty="0"/>
              <a:t> </a:t>
            </a:r>
            <a:r>
              <a:rPr lang="it-IT" dirty="0" err="1"/>
              <a:t>own</a:t>
            </a:r>
            <a:r>
              <a:rPr lang="it-IT" dirty="0"/>
              <a:t> </a:t>
            </a:r>
            <a:r>
              <a:rPr lang="it-IT" dirty="0" err="1"/>
              <a:t>choices</a:t>
            </a:r>
            <a:r>
              <a:rPr lang="it-IT" dirty="0"/>
              <a:t>. America’s </a:t>
            </a:r>
            <a:r>
              <a:rPr lang="it-IT" dirty="0" err="1"/>
              <a:t>favourite</a:t>
            </a:r>
            <a:r>
              <a:rPr lang="it-IT" dirty="0"/>
              <a:t> </a:t>
            </a:r>
            <a:r>
              <a:rPr lang="it-IT" dirty="0" err="1"/>
              <a:t>food</a:t>
            </a:r>
            <a:r>
              <a:rPr lang="it-IT" dirty="0"/>
              <a:t> and </a:t>
            </a:r>
            <a:r>
              <a:rPr lang="it-IT" dirty="0" err="1"/>
              <a:t>drinks</a:t>
            </a:r>
            <a:r>
              <a:rPr lang="it-IT" dirty="0"/>
              <a:t> can’t </a:t>
            </a:r>
            <a:r>
              <a:rPr lang="it-IT" dirty="0" err="1"/>
              <a:t>be</a:t>
            </a:r>
            <a:r>
              <a:rPr lang="it-IT" dirty="0"/>
              <a:t> </a:t>
            </a:r>
            <a:r>
              <a:rPr lang="it-IT" dirty="0" err="1"/>
              <a:t>served</a:t>
            </a:r>
            <a:r>
              <a:rPr lang="it-IT" dirty="0"/>
              <a:t> </a:t>
            </a:r>
            <a:r>
              <a:rPr lang="it-IT" dirty="0" err="1"/>
              <a:t>anymore</a:t>
            </a:r>
            <a:r>
              <a:rPr lang="it-IT" dirty="0"/>
              <a:t> </a:t>
            </a:r>
            <a:r>
              <a:rPr lang="it-IT" dirty="0" err="1"/>
              <a:t>because</a:t>
            </a:r>
            <a:r>
              <a:rPr lang="it-IT" dirty="0"/>
              <a:t> </a:t>
            </a:r>
            <a:r>
              <a:rPr lang="it-IT" dirty="0" err="1"/>
              <a:t>of</a:t>
            </a:r>
            <a:r>
              <a:rPr lang="it-IT" dirty="0"/>
              <a:t> </a:t>
            </a:r>
            <a:r>
              <a:rPr lang="it-IT" dirty="0" err="1"/>
              <a:t>new</a:t>
            </a:r>
            <a:r>
              <a:rPr lang="it-IT" dirty="0"/>
              <a:t> </a:t>
            </a:r>
            <a:r>
              <a:rPr lang="it-IT" dirty="0" err="1"/>
              <a:t>fat</a:t>
            </a:r>
            <a:r>
              <a:rPr lang="it-IT" dirty="0"/>
              <a:t> </a:t>
            </a:r>
            <a:r>
              <a:rPr lang="it-IT" dirty="0" err="1"/>
              <a:t>taxes</a:t>
            </a:r>
            <a:r>
              <a:rPr lang="it-IT" dirty="0"/>
              <a:t> (</a:t>
            </a:r>
            <a:r>
              <a:rPr lang="it-IT" dirty="0" err="1"/>
              <a:t>also</a:t>
            </a:r>
            <a:r>
              <a:rPr lang="it-IT" dirty="0"/>
              <a:t> </a:t>
            </a:r>
            <a:r>
              <a:rPr lang="it-IT" b="1" dirty="0" err="1"/>
              <a:t>referential</a:t>
            </a:r>
            <a:r>
              <a:rPr lang="it-IT" b="1" dirty="0"/>
              <a:t> </a:t>
            </a:r>
            <a:r>
              <a:rPr lang="it-IT" b="1" dirty="0" err="1"/>
              <a:t>function</a:t>
            </a:r>
            <a:r>
              <a:rPr lang="it-IT" b="1" dirty="0"/>
              <a:t> </a:t>
            </a:r>
            <a:r>
              <a:rPr lang="it-IT" dirty="0" err="1"/>
              <a:t>here</a:t>
            </a:r>
            <a:r>
              <a:rPr lang="it-IT" dirty="0"/>
              <a:t>, information on </a:t>
            </a:r>
            <a:r>
              <a:rPr lang="it-IT" dirty="0" err="1"/>
              <a:t>new</a:t>
            </a:r>
            <a:r>
              <a:rPr lang="it-IT" dirty="0"/>
              <a:t> </a:t>
            </a:r>
            <a:r>
              <a:rPr lang="it-IT" dirty="0" err="1"/>
              <a:t>taxes</a:t>
            </a:r>
            <a:r>
              <a:rPr lang="it-IT" dirty="0"/>
              <a:t>). Consumer </a:t>
            </a:r>
            <a:r>
              <a:rPr lang="it-IT" dirty="0" err="1"/>
              <a:t>freedom</a:t>
            </a:r>
            <a:r>
              <a:rPr lang="it-IT" dirty="0"/>
              <a:t> </a:t>
            </a:r>
            <a:r>
              <a:rPr lang="it-IT" dirty="0" err="1"/>
              <a:t>means</a:t>
            </a:r>
            <a:r>
              <a:rPr lang="it-IT" dirty="0"/>
              <a:t> </a:t>
            </a:r>
            <a:r>
              <a:rPr lang="it-IT" dirty="0" err="1"/>
              <a:t>you</a:t>
            </a:r>
            <a:r>
              <a:rPr lang="it-IT" dirty="0"/>
              <a:t> (the </a:t>
            </a:r>
            <a:r>
              <a:rPr lang="it-IT" dirty="0" err="1"/>
              <a:t>receiver</a:t>
            </a:r>
            <a:r>
              <a:rPr lang="it-IT" dirty="0"/>
              <a:t>) can </a:t>
            </a:r>
            <a:r>
              <a:rPr lang="it-IT" dirty="0" err="1"/>
              <a:t>choose</a:t>
            </a:r>
            <a:r>
              <a:rPr lang="it-IT" dirty="0"/>
              <a:t> </a:t>
            </a:r>
            <a:r>
              <a:rPr lang="it-IT" dirty="0" err="1"/>
              <a:t>whatever</a:t>
            </a:r>
            <a:r>
              <a:rPr lang="it-IT" dirty="0"/>
              <a:t> </a:t>
            </a:r>
            <a:r>
              <a:rPr lang="it-IT" dirty="0" err="1"/>
              <a:t>food</a:t>
            </a:r>
            <a:r>
              <a:rPr lang="it-IT" dirty="0"/>
              <a:t> </a:t>
            </a:r>
            <a:r>
              <a:rPr lang="it-IT" dirty="0" err="1"/>
              <a:t>you</a:t>
            </a:r>
            <a:r>
              <a:rPr lang="it-IT" dirty="0"/>
              <a:t> </a:t>
            </a:r>
            <a:r>
              <a:rPr lang="it-IT" dirty="0" err="1"/>
              <a:t>want</a:t>
            </a:r>
            <a:r>
              <a:rPr lang="it-IT" dirty="0"/>
              <a:t>.</a:t>
            </a:r>
          </a:p>
          <a:p>
            <a:pPr algn="just"/>
            <a:r>
              <a:rPr lang="it-IT" u="sng" dirty="0" err="1"/>
              <a:t>Call</a:t>
            </a:r>
            <a:r>
              <a:rPr lang="it-IT" u="sng" dirty="0"/>
              <a:t> </a:t>
            </a:r>
            <a:r>
              <a:rPr lang="it-IT" u="sng" dirty="0" err="1"/>
              <a:t>to</a:t>
            </a:r>
            <a:r>
              <a:rPr lang="it-IT" u="sng" dirty="0"/>
              <a:t> </a:t>
            </a:r>
            <a:r>
              <a:rPr lang="it-IT" u="sng" dirty="0" err="1"/>
              <a:t>action</a:t>
            </a:r>
            <a:r>
              <a:rPr lang="it-IT" dirty="0"/>
              <a:t>: </a:t>
            </a:r>
            <a:r>
              <a:rPr lang="it-IT" dirty="0" err="1"/>
              <a:t>it</a:t>
            </a:r>
            <a:r>
              <a:rPr lang="it-IT" dirty="0"/>
              <a:t>’s </a:t>
            </a:r>
            <a:r>
              <a:rPr lang="it-IT" dirty="0" err="1"/>
              <a:t>your</a:t>
            </a:r>
            <a:r>
              <a:rPr lang="it-IT" dirty="0"/>
              <a:t> </a:t>
            </a:r>
            <a:r>
              <a:rPr lang="it-IT" dirty="0" err="1"/>
              <a:t>food</a:t>
            </a:r>
            <a:r>
              <a:rPr lang="it-IT" dirty="0"/>
              <a:t>, </a:t>
            </a:r>
            <a:r>
              <a:rPr lang="it-IT" dirty="0" err="1"/>
              <a:t>it</a:t>
            </a:r>
            <a:r>
              <a:rPr lang="it-IT" dirty="0"/>
              <a:t>’s </a:t>
            </a:r>
            <a:r>
              <a:rPr lang="it-IT" dirty="0" err="1"/>
              <a:t>your</a:t>
            </a:r>
            <a:r>
              <a:rPr lang="it-IT" dirty="0"/>
              <a:t> drink, </a:t>
            </a:r>
            <a:r>
              <a:rPr lang="it-IT" dirty="0" err="1"/>
              <a:t>it</a:t>
            </a:r>
            <a:r>
              <a:rPr lang="it-IT" dirty="0"/>
              <a:t>’s </a:t>
            </a:r>
            <a:r>
              <a:rPr lang="it-IT" dirty="0" err="1"/>
              <a:t>your</a:t>
            </a:r>
            <a:r>
              <a:rPr lang="it-IT" dirty="0"/>
              <a:t> </a:t>
            </a:r>
            <a:r>
              <a:rPr lang="it-IT" dirty="0" err="1"/>
              <a:t>freedom</a:t>
            </a:r>
            <a:r>
              <a:rPr lang="it-IT" dirty="0"/>
              <a:t>. </a:t>
            </a:r>
            <a:r>
              <a:rPr lang="it-IT" dirty="0" err="1"/>
              <a:t>It</a:t>
            </a:r>
            <a:r>
              <a:rPr lang="it-IT" dirty="0"/>
              <a:t> </a:t>
            </a:r>
            <a:r>
              <a:rPr lang="it-IT" dirty="0" err="1"/>
              <a:t>appeals</a:t>
            </a:r>
            <a:r>
              <a:rPr lang="it-IT" dirty="0"/>
              <a:t> </a:t>
            </a:r>
            <a:r>
              <a:rPr lang="it-IT" dirty="0" err="1"/>
              <a:t>to</a:t>
            </a:r>
            <a:r>
              <a:rPr lang="it-IT" dirty="0"/>
              <a:t> </a:t>
            </a:r>
            <a:r>
              <a:rPr lang="it-IT" dirty="0" err="1"/>
              <a:t>consumers</a:t>
            </a:r>
            <a:r>
              <a:rPr lang="it-IT" dirty="0"/>
              <a:t>/</a:t>
            </a:r>
            <a:r>
              <a:rPr lang="it-IT" dirty="0" err="1"/>
              <a:t>receivers</a:t>
            </a:r>
            <a:r>
              <a:rPr lang="it-IT" dirty="0"/>
              <a:t>’ </a:t>
            </a:r>
            <a:r>
              <a:rPr lang="it-IT" dirty="0" err="1"/>
              <a:t>freedom</a:t>
            </a:r>
            <a:r>
              <a:rPr lang="it-IT" dirty="0"/>
              <a:t> </a:t>
            </a:r>
            <a:r>
              <a:rPr lang="it-IT" dirty="0" err="1"/>
              <a:t>through</a:t>
            </a:r>
            <a:r>
              <a:rPr lang="it-IT" dirty="0"/>
              <a:t> </a:t>
            </a:r>
            <a:r>
              <a:rPr lang="it-IT" dirty="0" err="1"/>
              <a:t>imperatives</a:t>
            </a:r>
            <a:r>
              <a:rPr lang="it-IT" dirty="0"/>
              <a:t> and </a:t>
            </a:r>
            <a:r>
              <a:rPr lang="it-IT" dirty="0" err="1"/>
              <a:t>vocatives</a:t>
            </a:r>
            <a:r>
              <a:rPr lang="it-IT" dirty="0"/>
              <a:t> in </a:t>
            </a:r>
            <a:r>
              <a:rPr lang="it-IT" dirty="0" err="1"/>
              <a:t>order</a:t>
            </a:r>
            <a:r>
              <a:rPr lang="it-IT" dirty="0"/>
              <a:t> </a:t>
            </a:r>
            <a:r>
              <a:rPr lang="it-IT" dirty="0" err="1"/>
              <a:t>to</a:t>
            </a:r>
            <a:r>
              <a:rPr lang="it-IT" dirty="0"/>
              <a:t> persuade </a:t>
            </a:r>
            <a:r>
              <a:rPr lang="it-IT" dirty="0" err="1"/>
              <a:t>them</a:t>
            </a:r>
            <a:r>
              <a:rPr lang="it-IT" dirty="0"/>
              <a:t> </a:t>
            </a:r>
            <a:r>
              <a:rPr lang="it-IT" dirty="0" err="1"/>
              <a:t>to</a:t>
            </a:r>
            <a:r>
              <a:rPr lang="it-IT" dirty="0"/>
              <a:t> </a:t>
            </a:r>
            <a:r>
              <a:rPr lang="it-IT" dirty="0" err="1"/>
              <a:t>react</a:t>
            </a:r>
            <a:r>
              <a:rPr lang="it-IT" dirty="0"/>
              <a:t>; </a:t>
            </a:r>
            <a:r>
              <a:rPr lang="it-IT" dirty="0" err="1"/>
              <a:t>it</a:t>
            </a:r>
            <a:r>
              <a:rPr lang="it-IT" dirty="0"/>
              <a:t> </a:t>
            </a:r>
            <a:r>
              <a:rPr lang="it-IT" dirty="0" err="1"/>
              <a:t>wants</a:t>
            </a:r>
            <a:r>
              <a:rPr lang="it-IT" dirty="0"/>
              <a:t> </a:t>
            </a:r>
            <a:r>
              <a:rPr lang="it-IT" dirty="0" err="1"/>
              <a:t>to</a:t>
            </a:r>
            <a:r>
              <a:rPr lang="it-IT" dirty="0"/>
              <a:t> produce </a:t>
            </a:r>
            <a:r>
              <a:rPr lang="it-IT" dirty="0" err="1"/>
              <a:t>an</a:t>
            </a:r>
            <a:r>
              <a:rPr lang="it-IT" dirty="0"/>
              <a:t> </a:t>
            </a:r>
            <a:r>
              <a:rPr lang="it-IT" dirty="0" err="1"/>
              <a:t>effect</a:t>
            </a:r>
            <a:r>
              <a:rPr lang="it-IT" dirty="0"/>
              <a:t> on the </a:t>
            </a:r>
            <a:r>
              <a:rPr lang="it-IT" dirty="0" err="1"/>
              <a:t>readers</a:t>
            </a:r>
            <a:r>
              <a:rPr lang="it-IT" dirty="0"/>
              <a:t>’ </a:t>
            </a:r>
            <a:r>
              <a:rPr lang="it-IT" dirty="0" err="1"/>
              <a:t>minds</a:t>
            </a:r>
            <a:r>
              <a:rPr lang="it-IT" dirty="0"/>
              <a:t> and urge </a:t>
            </a:r>
            <a:r>
              <a:rPr lang="it-IT" dirty="0" err="1"/>
              <a:t>them</a:t>
            </a:r>
            <a:r>
              <a:rPr lang="it-IT" dirty="0"/>
              <a:t> </a:t>
            </a:r>
            <a:r>
              <a:rPr lang="it-IT" dirty="0" err="1"/>
              <a:t>to</a:t>
            </a:r>
            <a:r>
              <a:rPr lang="it-IT" dirty="0"/>
              <a:t> </a:t>
            </a:r>
            <a:r>
              <a:rPr lang="it-IT" dirty="0" err="1"/>
              <a:t>react</a:t>
            </a:r>
            <a:r>
              <a:rPr lang="it-IT" dirty="0"/>
              <a:t> </a:t>
            </a:r>
            <a:r>
              <a:rPr lang="it-IT" dirty="0" err="1"/>
              <a:t>to</a:t>
            </a:r>
            <a:r>
              <a:rPr lang="it-IT" dirty="0"/>
              <a:t> </a:t>
            </a:r>
            <a:r>
              <a:rPr lang="it-IT" dirty="0" err="1"/>
              <a:t>these</a:t>
            </a:r>
            <a:r>
              <a:rPr lang="it-IT" dirty="0"/>
              <a:t> </a:t>
            </a:r>
            <a:r>
              <a:rPr lang="it-IT" dirty="0" err="1"/>
              <a:t>unjust</a:t>
            </a:r>
            <a:r>
              <a:rPr lang="it-IT" dirty="0"/>
              <a:t> </a:t>
            </a:r>
            <a:r>
              <a:rPr lang="it-IT" dirty="0" err="1"/>
              <a:t>laws</a:t>
            </a:r>
            <a:r>
              <a:rPr lang="it-IT" dirty="0"/>
              <a:t> </a:t>
            </a:r>
            <a:r>
              <a:rPr lang="it-IT" dirty="0" err="1"/>
              <a:t>which</a:t>
            </a:r>
            <a:r>
              <a:rPr lang="it-IT" dirty="0"/>
              <a:t> </a:t>
            </a:r>
            <a:r>
              <a:rPr lang="it-IT" dirty="0" err="1"/>
              <a:t>limit</a:t>
            </a:r>
            <a:r>
              <a:rPr lang="it-IT" dirty="0"/>
              <a:t> </a:t>
            </a:r>
            <a:r>
              <a:rPr lang="it-IT" dirty="0" err="1"/>
              <a:t>their</a:t>
            </a:r>
            <a:r>
              <a:rPr lang="it-IT" dirty="0"/>
              <a:t> </a:t>
            </a:r>
            <a:r>
              <a:rPr lang="it-IT" dirty="0" err="1"/>
              <a:t>choices</a:t>
            </a:r>
            <a:r>
              <a:rPr lang="it-IT" dirty="0"/>
              <a:t>.</a:t>
            </a:r>
          </a:p>
          <a:p>
            <a:pPr algn="just"/>
            <a:endParaRPr lang="it-IT" dirty="0"/>
          </a:p>
          <a:p>
            <a:pPr algn="just"/>
            <a:endParaRPr lang="it-IT" dirty="0"/>
          </a:p>
          <a:p>
            <a:pPr algn="just"/>
            <a:endParaRPr lang="it-IT" dirty="0"/>
          </a:p>
          <a:p>
            <a:pPr algn="just"/>
            <a:r>
              <a:rPr lang="it-IT" dirty="0" err="1"/>
              <a:t>Also</a:t>
            </a:r>
            <a:r>
              <a:rPr lang="it-IT" dirty="0"/>
              <a:t> </a:t>
            </a:r>
            <a:r>
              <a:rPr lang="it-IT" b="1" dirty="0" err="1"/>
              <a:t>poetic</a:t>
            </a:r>
            <a:r>
              <a:rPr lang="it-IT" b="1" dirty="0"/>
              <a:t> </a:t>
            </a:r>
            <a:r>
              <a:rPr lang="it-IT" b="1" dirty="0" err="1"/>
              <a:t>function</a:t>
            </a:r>
            <a:r>
              <a:rPr lang="it-IT" dirty="0"/>
              <a:t>: </a:t>
            </a:r>
            <a:r>
              <a:rPr lang="it-IT" dirty="0" err="1"/>
              <a:t>letters</a:t>
            </a:r>
            <a:r>
              <a:rPr lang="it-IT" dirty="0"/>
              <a:t> </a:t>
            </a:r>
            <a:r>
              <a:rPr lang="it-IT" dirty="0" err="1"/>
              <a:t>made</a:t>
            </a:r>
            <a:r>
              <a:rPr lang="it-IT" dirty="0"/>
              <a:t> out </a:t>
            </a:r>
            <a:r>
              <a:rPr lang="it-IT" dirty="0" err="1"/>
              <a:t>of</a:t>
            </a:r>
            <a:r>
              <a:rPr lang="it-IT" dirty="0"/>
              <a:t> </a:t>
            </a:r>
            <a:r>
              <a:rPr lang="it-IT" dirty="0" err="1"/>
              <a:t>food</a:t>
            </a:r>
            <a:r>
              <a:rPr lang="it-IT" dirty="0"/>
              <a:t>, </a:t>
            </a:r>
            <a:r>
              <a:rPr lang="it-IT" dirty="0" err="1"/>
              <a:t>language</a:t>
            </a:r>
            <a:r>
              <a:rPr lang="it-IT" dirty="0"/>
              <a:t> and </a:t>
            </a:r>
            <a:r>
              <a:rPr lang="it-IT" dirty="0" err="1"/>
              <a:t>images</a:t>
            </a:r>
            <a:r>
              <a:rPr lang="it-IT" dirty="0"/>
              <a:t> are </a:t>
            </a:r>
            <a:r>
              <a:rPr lang="it-IT" dirty="0" err="1"/>
              <a:t>used</a:t>
            </a:r>
            <a:r>
              <a:rPr lang="it-IT" dirty="0"/>
              <a:t> in a creative way; </a:t>
            </a:r>
            <a:r>
              <a:rPr lang="it-IT" dirty="0" err="1"/>
              <a:t>we</a:t>
            </a:r>
            <a:r>
              <a:rPr lang="it-IT" dirty="0"/>
              <a:t> </a:t>
            </a:r>
            <a:r>
              <a:rPr lang="it-IT" dirty="0" err="1"/>
              <a:t>also</a:t>
            </a:r>
            <a:r>
              <a:rPr lang="it-IT" dirty="0"/>
              <a:t> </a:t>
            </a:r>
            <a:r>
              <a:rPr lang="it-IT" dirty="0" err="1"/>
              <a:t>have</a:t>
            </a:r>
            <a:r>
              <a:rPr lang="it-IT" dirty="0"/>
              <a:t> a </a:t>
            </a:r>
            <a:r>
              <a:rPr lang="it-IT" dirty="0" err="1"/>
              <a:t>three-part</a:t>
            </a:r>
            <a:r>
              <a:rPr lang="it-IT" dirty="0"/>
              <a:t> </a:t>
            </a:r>
            <a:r>
              <a:rPr lang="it-IT" dirty="0" err="1"/>
              <a:t>list</a:t>
            </a:r>
            <a:r>
              <a:rPr lang="it-IT" dirty="0"/>
              <a:t>, </a:t>
            </a:r>
            <a:r>
              <a:rPr lang="it-IT" dirty="0" err="1"/>
              <a:t>repetition</a:t>
            </a:r>
            <a:r>
              <a:rPr lang="it-IT" dirty="0"/>
              <a:t> </a:t>
            </a:r>
            <a:r>
              <a:rPr lang="it-IT" dirty="0" err="1"/>
              <a:t>of</a:t>
            </a:r>
            <a:r>
              <a:rPr lang="it-IT" dirty="0"/>
              <a:t> </a:t>
            </a:r>
            <a:r>
              <a:rPr lang="it-IT" dirty="0" err="1"/>
              <a:t>it</a:t>
            </a:r>
            <a:r>
              <a:rPr lang="it-IT" dirty="0"/>
              <a:t>’s </a:t>
            </a:r>
            <a:r>
              <a:rPr lang="it-IT" dirty="0" err="1"/>
              <a:t>your</a:t>
            </a:r>
            <a:r>
              <a:rPr lang="it-IT" dirty="0"/>
              <a:t>, </a:t>
            </a:r>
            <a:r>
              <a:rPr lang="it-IT" dirty="0" err="1"/>
              <a:t>it</a:t>
            </a:r>
            <a:r>
              <a:rPr lang="it-IT" dirty="0"/>
              <a:t>’s </a:t>
            </a:r>
            <a:r>
              <a:rPr lang="it-IT" dirty="0" err="1"/>
              <a:t>your</a:t>
            </a:r>
            <a:r>
              <a:rPr lang="it-IT" dirty="0"/>
              <a:t>, </a:t>
            </a:r>
            <a:r>
              <a:rPr lang="it-IT" dirty="0" err="1"/>
              <a:t>it</a:t>
            </a:r>
            <a:r>
              <a:rPr lang="it-IT" dirty="0"/>
              <a:t>’s </a:t>
            </a:r>
            <a:r>
              <a:rPr lang="it-IT" dirty="0" err="1"/>
              <a:t>your</a:t>
            </a:r>
            <a:r>
              <a:rPr lang="it-IT" dirty="0"/>
              <a:t> </a:t>
            </a:r>
            <a:r>
              <a:rPr lang="it-IT" dirty="0" err="1"/>
              <a:t>enhancing</a:t>
            </a:r>
            <a:r>
              <a:rPr lang="it-IT" dirty="0"/>
              <a:t> </a:t>
            </a:r>
            <a:r>
              <a:rPr lang="it-IT" dirty="0" err="1"/>
              <a:t>musicality</a:t>
            </a:r>
            <a:r>
              <a:rPr lang="it-IT" dirty="0"/>
              <a:t> and </a:t>
            </a:r>
            <a:r>
              <a:rPr lang="it-IT" dirty="0" err="1"/>
              <a:t>giving</a:t>
            </a:r>
            <a:r>
              <a:rPr lang="it-IT" dirty="0"/>
              <a:t> </a:t>
            </a:r>
            <a:r>
              <a:rPr lang="it-IT" dirty="0" err="1"/>
              <a:t>completness</a:t>
            </a:r>
            <a:r>
              <a:rPr lang="it-IT" dirty="0"/>
              <a:t> </a:t>
            </a:r>
            <a:r>
              <a:rPr lang="it-IT" dirty="0" err="1"/>
              <a:t>to</a:t>
            </a:r>
            <a:r>
              <a:rPr lang="it-IT" dirty="0"/>
              <a:t> the </a:t>
            </a:r>
            <a:r>
              <a:rPr lang="it-IT" dirty="0" err="1"/>
              <a:t>concept</a:t>
            </a:r>
            <a:r>
              <a:rPr lang="it-IT" dirty="0"/>
              <a:t> </a:t>
            </a:r>
            <a:r>
              <a:rPr lang="it-IT" dirty="0" err="1"/>
              <a:t>to</a:t>
            </a:r>
            <a:r>
              <a:rPr lang="it-IT" dirty="0"/>
              <a:t> </a:t>
            </a:r>
            <a:r>
              <a:rPr lang="it-IT" dirty="0" err="1"/>
              <a:t>be</a:t>
            </a:r>
            <a:r>
              <a:rPr lang="it-IT" dirty="0"/>
              <a:t> </a:t>
            </a:r>
            <a:r>
              <a:rPr lang="it-IT" dirty="0" err="1"/>
              <a:t>transmitted</a:t>
            </a:r>
            <a:r>
              <a:rPr lang="it-IT" dirty="0"/>
              <a:t>. PERSUASION </a:t>
            </a:r>
            <a:r>
              <a:rPr lang="it-IT" dirty="0" err="1"/>
              <a:t>is</a:t>
            </a:r>
            <a:r>
              <a:rPr lang="it-IT" dirty="0"/>
              <a:t> the </a:t>
            </a:r>
            <a:r>
              <a:rPr lang="it-IT" dirty="0" err="1"/>
              <a:t>aim</a:t>
            </a:r>
            <a:r>
              <a:rPr lang="it-IT" dirty="0"/>
              <a:t>.</a:t>
            </a:r>
          </a:p>
          <a:p>
            <a:pPr algn="just"/>
            <a:endParaRPr lang="it-IT" dirty="0"/>
          </a:p>
          <a:p>
            <a:pPr algn="just"/>
            <a:endParaRPr lang="it-IT" dirty="0"/>
          </a:p>
          <a:p>
            <a:pPr algn="just"/>
            <a:endParaRPr lang="it-IT" dirty="0"/>
          </a:p>
          <a:p>
            <a:pPr algn="just"/>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25</a:t>
            </a:fld>
            <a:endParaRPr lang="it-IT"/>
          </a:p>
        </p:txBody>
      </p:sp>
    </p:spTree>
    <p:extLst>
      <p:ext uri="{BB962C8B-B14F-4D97-AF65-F5344CB8AC3E}">
        <p14:creationId xmlns:p14="http://schemas.microsoft.com/office/powerpoint/2010/main" val="4209722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Referential</a:t>
            </a:r>
            <a:r>
              <a:rPr lang="it-IT" dirty="0"/>
              <a:t> </a:t>
            </a:r>
            <a:r>
              <a:rPr lang="it-IT" dirty="0" err="1"/>
              <a:t>function</a:t>
            </a:r>
            <a:endParaRPr lang="it-IT" dirty="0"/>
          </a:p>
          <a:p>
            <a:pPr defTabSz="914196">
              <a:defRPr/>
            </a:pPr>
            <a:r>
              <a:rPr lang="it-IT" b="1" dirty="0" err="1">
                <a:solidFill>
                  <a:schemeClr val="accent3">
                    <a:lumMod val="75000"/>
                  </a:schemeClr>
                </a:solidFill>
                <a:latin typeface="Candara" pitchFamily="34" charset="0"/>
              </a:rPr>
              <a:t>Imparting</a:t>
            </a:r>
            <a:r>
              <a:rPr lang="it-IT" b="1" dirty="0">
                <a:solidFill>
                  <a:schemeClr val="accent3">
                    <a:lumMod val="75000"/>
                  </a:schemeClr>
                </a:solidFill>
                <a:latin typeface="Candara" pitchFamily="34" charset="0"/>
              </a:rPr>
              <a:t> information</a:t>
            </a:r>
          </a:p>
          <a:p>
            <a:pPr algn="just"/>
            <a:r>
              <a:rPr lang="it-IT" dirty="0" err="1">
                <a:latin typeface="Candara" pitchFamily="34" charset="0"/>
              </a:rPr>
              <a:t>Aka</a:t>
            </a:r>
            <a:r>
              <a:rPr lang="it-IT" dirty="0">
                <a:latin typeface="Candara" pitchFamily="34" charset="0"/>
              </a:rPr>
              <a:t> “</a:t>
            </a:r>
            <a:r>
              <a:rPr lang="it-IT" b="1" dirty="0">
                <a:latin typeface="Candara" pitchFamily="34" charset="0"/>
              </a:rPr>
              <a:t>informative</a:t>
            </a:r>
            <a:r>
              <a:rPr lang="it-IT" dirty="0">
                <a:latin typeface="Candara" pitchFamily="34" charset="0"/>
              </a:rPr>
              <a:t>” , “</a:t>
            </a:r>
            <a:r>
              <a:rPr lang="it-IT" b="1" dirty="0">
                <a:latin typeface="Candara" pitchFamily="34" charset="0"/>
              </a:rPr>
              <a:t>denotative</a:t>
            </a:r>
            <a:r>
              <a:rPr lang="it-IT" dirty="0">
                <a:latin typeface="Candara" pitchFamily="34" charset="0"/>
              </a:rPr>
              <a:t>”,  “</a:t>
            </a:r>
            <a:r>
              <a:rPr lang="it-IT" b="1" dirty="0">
                <a:latin typeface="Candara" pitchFamily="34" charset="0"/>
              </a:rPr>
              <a:t>cognitive</a:t>
            </a:r>
            <a:r>
              <a:rPr lang="it-IT" dirty="0">
                <a:latin typeface="Candara" pitchFamily="34" charset="0"/>
              </a:rPr>
              <a:t>”</a:t>
            </a:r>
          </a:p>
          <a:p>
            <a:pPr algn="just"/>
            <a:r>
              <a:rPr lang="da-DK" dirty="0">
                <a:latin typeface="Candara" pitchFamily="34" charset="0"/>
              </a:rPr>
              <a:t>Focus on </a:t>
            </a:r>
            <a:r>
              <a:rPr lang="da-DK" b="1" dirty="0">
                <a:latin typeface="Candara" pitchFamily="34" charset="0"/>
              </a:rPr>
              <a:t>content, context and the referent</a:t>
            </a:r>
            <a:r>
              <a:rPr lang="da-DK" dirty="0">
                <a:latin typeface="Candara" pitchFamily="34" charset="0"/>
              </a:rPr>
              <a:t>: explanation, definition, description. It describes a situation, an object or a mental state, provides information</a:t>
            </a:r>
            <a:endParaRPr lang="it-IT" dirty="0">
              <a:latin typeface="Candara" pitchFamily="34" charset="0"/>
            </a:endParaRPr>
          </a:p>
          <a:p>
            <a:pPr algn="just"/>
            <a:r>
              <a:rPr lang="en-US" dirty="0">
                <a:latin typeface="Candara" pitchFamily="34" charset="0"/>
              </a:rPr>
              <a:t>The core of the informative function of language is the external situation, the facts of a topic, the reality outside language, included reported ideas </a:t>
            </a:r>
            <a:r>
              <a:rPr lang="it-IT" dirty="0">
                <a:latin typeface="Candara" pitchFamily="34" charset="0"/>
              </a:rPr>
              <a:t>or </a:t>
            </a:r>
            <a:r>
              <a:rPr lang="it-IT" dirty="0" err="1">
                <a:latin typeface="Candara" pitchFamily="34" charset="0"/>
              </a:rPr>
              <a:t>theories</a:t>
            </a:r>
            <a:endParaRPr lang="it-IT" dirty="0">
              <a:latin typeface="Candara" pitchFamily="34" charset="0"/>
            </a:endParaRPr>
          </a:p>
          <a:p>
            <a:pPr algn="just"/>
            <a:r>
              <a:rPr lang="en-US" dirty="0">
                <a:latin typeface="Candara" pitchFamily="34" charset="0"/>
              </a:rPr>
              <a:t>The context or referential function is what is being spoken of, what is being referred to</a:t>
            </a:r>
            <a:endParaRPr lang="it-IT" dirty="0">
              <a:latin typeface="Candara" pitchFamily="34" charset="0"/>
            </a:endParaRPr>
          </a:p>
          <a:p>
            <a:pPr defTabSz="914196">
              <a:defRPr/>
            </a:pPr>
            <a:endParaRPr lang="it-IT" b="1" dirty="0">
              <a:solidFill>
                <a:schemeClr val="accent3">
                  <a:lumMod val="75000"/>
                </a:schemeClr>
              </a:solidFill>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26</a:t>
            </a:fld>
            <a:endParaRPr lang="it-IT"/>
          </a:p>
        </p:txBody>
      </p:sp>
    </p:spTree>
    <p:extLst>
      <p:ext uri="{BB962C8B-B14F-4D97-AF65-F5344CB8AC3E}">
        <p14:creationId xmlns:p14="http://schemas.microsoft.com/office/powerpoint/2010/main" val="2346344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dirty="0">
                <a:latin typeface="Candara" pitchFamily="34" charset="0"/>
              </a:rPr>
              <a:t>E.g. of referential texts: textbook, technical report, scientific paper, thesis, minutes or agenda of a meeting, </a:t>
            </a:r>
            <a:r>
              <a:rPr lang="it-IT" dirty="0" err="1">
                <a:latin typeface="Candara" pitchFamily="34" charset="0"/>
              </a:rPr>
              <a:t>newspaper</a:t>
            </a:r>
            <a:r>
              <a:rPr lang="it-IT" dirty="0">
                <a:latin typeface="Candara" pitchFamily="34" charset="0"/>
              </a:rPr>
              <a:t> </a:t>
            </a:r>
            <a:r>
              <a:rPr lang="it-IT" dirty="0" err="1">
                <a:latin typeface="Candara" pitchFamily="34" charset="0"/>
              </a:rPr>
              <a:t>article</a:t>
            </a:r>
            <a:r>
              <a:rPr lang="it-IT" dirty="0">
                <a:latin typeface="Candara" pitchFamily="34" charset="0"/>
              </a:rPr>
              <a:t> (</a:t>
            </a:r>
            <a:r>
              <a:rPr lang="it-IT" dirty="0" err="1">
                <a:latin typeface="Candara" pitchFamily="34" charset="0"/>
              </a:rPr>
              <a:t>scientific</a:t>
            </a:r>
            <a:r>
              <a:rPr lang="it-IT" dirty="0">
                <a:latin typeface="Candara" pitchFamily="34" charset="0"/>
              </a:rPr>
              <a:t>, </a:t>
            </a:r>
            <a:r>
              <a:rPr lang="en-US" dirty="0">
                <a:latin typeface="Candara" pitchFamily="34" charset="0"/>
              </a:rPr>
              <a:t>technological, commercial)</a:t>
            </a:r>
            <a:endParaRPr lang="it-IT" dirty="0">
              <a:latin typeface="Candara" pitchFamily="34" charset="0"/>
            </a:endParaRPr>
          </a:p>
          <a:p>
            <a:pPr algn="just"/>
            <a:r>
              <a:rPr lang="en-US" dirty="0">
                <a:latin typeface="Candara" pitchFamily="34" charset="0"/>
              </a:rPr>
              <a:t>Identify and </a:t>
            </a:r>
            <a:r>
              <a:rPr lang="it-IT" dirty="0" err="1">
                <a:latin typeface="Candara" pitchFamily="34" charset="0"/>
              </a:rPr>
              <a:t>characterise</a:t>
            </a:r>
            <a:r>
              <a:rPr lang="it-IT" dirty="0">
                <a:latin typeface="Candara" pitchFamily="34" charset="0"/>
              </a:rPr>
              <a:t> </a:t>
            </a:r>
            <a:r>
              <a:rPr lang="it-IT" dirty="0" err="1">
                <a:latin typeface="Candara" pitchFamily="34" charset="0"/>
              </a:rPr>
              <a:t>phenomena</a:t>
            </a:r>
            <a:r>
              <a:rPr lang="it-IT" dirty="0">
                <a:latin typeface="Candara" pitchFamily="34" charset="0"/>
              </a:rPr>
              <a:t>: </a:t>
            </a:r>
            <a:r>
              <a:rPr lang="it-IT" dirty="0" err="1">
                <a:latin typeface="Candara" pitchFamily="34" charset="0"/>
              </a:rPr>
              <a:t>impersonal</a:t>
            </a:r>
            <a:r>
              <a:rPr lang="it-IT" dirty="0">
                <a:latin typeface="Candara" pitchFamily="34" charset="0"/>
              </a:rPr>
              <a:t>, </a:t>
            </a:r>
            <a:r>
              <a:rPr lang="en-US" dirty="0">
                <a:latin typeface="Candara" pitchFamily="34" charset="0"/>
              </a:rPr>
              <a:t>objective, formal, non-emotive style (but it depends on </a:t>
            </a:r>
            <a:r>
              <a:rPr lang="it-IT" dirty="0">
                <a:latin typeface="Candara" pitchFamily="34" charset="0"/>
              </a:rPr>
              <a:t>the </a:t>
            </a:r>
            <a:r>
              <a:rPr lang="it-IT" dirty="0" err="1">
                <a:latin typeface="Candara" pitchFamily="34" charset="0"/>
              </a:rPr>
              <a:t>genre</a:t>
            </a:r>
            <a:r>
              <a:rPr lang="it-IT" dirty="0">
                <a:latin typeface="Candara" pitchFamily="34" charset="0"/>
              </a:rPr>
              <a:t>)</a:t>
            </a:r>
          </a:p>
          <a:p>
            <a:pPr algn="just"/>
            <a:r>
              <a:rPr lang="it-IT" dirty="0" err="1">
                <a:latin typeface="Candara" pitchFamily="34" charset="0"/>
              </a:rPr>
              <a:t>Grammatical</a:t>
            </a:r>
            <a:r>
              <a:rPr lang="it-IT" dirty="0">
                <a:latin typeface="Candara" pitchFamily="34" charset="0"/>
              </a:rPr>
              <a:t> </a:t>
            </a:r>
            <a:r>
              <a:rPr lang="it-IT" dirty="0" err="1">
                <a:latin typeface="Candara" pitchFamily="34" charset="0"/>
              </a:rPr>
              <a:t>expression</a:t>
            </a:r>
            <a:r>
              <a:rPr lang="it-IT" dirty="0">
                <a:latin typeface="Candara" pitchFamily="34" charset="0"/>
              </a:rPr>
              <a:t>: </a:t>
            </a:r>
            <a:r>
              <a:rPr lang="it-IT" b="1" dirty="0">
                <a:latin typeface="Candara" pitchFamily="34" charset="0"/>
              </a:rPr>
              <a:t>3</a:t>
            </a:r>
            <a:r>
              <a:rPr lang="it-IT" b="1" baseline="30000" dirty="0">
                <a:latin typeface="Candara" pitchFamily="34" charset="0"/>
              </a:rPr>
              <a:t>rd</a:t>
            </a:r>
            <a:r>
              <a:rPr lang="it-IT" b="1" dirty="0">
                <a:latin typeface="Candara" pitchFamily="34" charset="0"/>
              </a:rPr>
              <a:t> </a:t>
            </a:r>
            <a:r>
              <a:rPr lang="it-IT" b="1" dirty="0" err="1">
                <a:latin typeface="Candara" pitchFamily="34" charset="0"/>
              </a:rPr>
              <a:t>person</a:t>
            </a:r>
            <a:r>
              <a:rPr lang="it-IT" dirty="0">
                <a:latin typeface="Candara" pitchFamily="34" charset="0"/>
              </a:rPr>
              <a:t>, </a:t>
            </a:r>
            <a:r>
              <a:rPr lang="it-IT" b="1" dirty="0">
                <a:latin typeface="Candara" pitchFamily="34" charset="0"/>
              </a:rPr>
              <a:t>definite </a:t>
            </a:r>
            <a:r>
              <a:rPr lang="it-IT" b="1" dirty="0" err="1">
                <a:latin typeface="Candara" pitchFamily="34" charset="0"/>
              </a:rPr>
              <a:t>descriptions</a:t>
            </a:r>
            <a:r>
              <a:rPr lang="it-IT" dirty="0">
                <a:latin typeface="Candara" pitchFamily="34" charset="0"/>
              </a:rPr>
              <a:t>, </a:t>
            </a:r>
            <a:r>
              <a:rPr lang="it-IT" b="1" dirty="0" err="1">
                <a:latin typeface="Candara" pitchFamily="34" charset="0"/>
              </a:rPr>
              <a:t>assertions</a:t>
            </a:r>
            <a:r>
              <a:rPr lang="it-IT" b="1" dirty="0">
                <a:latin typeface="Candara" pitchFamily="34" charset="0"/>
              </a:rPr>
              <a:t> </a:t>
            </a:r>
            <a:r>
              <a:rPr lang="it-IT" b="1" dirty="0" err="1">
                <a:latin typeface="Candara" pitchFamily="34" charset="0"/>
              </a:rPr>
              <a:t>about</a:t>
            </a:r>
            <a:r>
              <a:rPr lang="it-IT" b="1" dirty="0">
                <a:latin typeface="Candara" pitchFamily="34" charset="0"/>
              </a:rPr>
              <a:t> the </a:t>
            </a:r>
            <a:r>
              <a:rPr lang="it-IT" b="1" dirty="0" err="1">
                <a:latin typeface="Candara" pitchFamily="34" charset="0"/>
              </a:rPr>
              <a:t>context</a:t>
            </a:r>
            <a:r>
              <a:rPr lang="it-IT" dirty="0">
                <a:latin typeface="Candara" pitchFamily="34" charset="0"/>
              </a:rPr>
              <a:t>, </a:t>
            </a:r>
            <a:r>
              <a:rPr lang="it-IT" b="1" dirty="0" err="1">
                <a:latin typeface="Candara" pitchFamily="34" charset="0"/>
              </a:rPr>
              <a:t>deitic</a:t>
            </a:r>
            <a:r>
              <a:rPr lang="it-IT" b="1" dirty="0">
                <a:latin typeface="Candara" pitchFamily="34" charset="0"/>
              </a:rPr>
              <a:t> </a:t>
            </a:r>
            <a:r>
              <a:rPr lang="it-IT" b="1" dirty="0" err="1">
                <a:latin typeface="Candara" pitchFamily="34" charset="0"/>
              </a:rPr>
              <a:t>words</a:t>
            </a:r>
            <a:endParaRPr lang="it-IT" b="1" dirty="0">
              <a:latin typeface="Candara" pitchFamily="34" charset="0"/>
            </a:endParaRPr>
          </a:p>
          <a:p>
            <a:pPr algn="just"/>
            <a:r>
              <a:rPr lang="en-US" dirty="0">
                <a:latin typeface="Candara" pitchFamily="34" charset="0"/>
              </a:rPr>
              <a:t>To show things or facts: </a:t>
            </a:r>
            <a:r>
              <a:rPr lang="en-US" dirty="0" err="1">
                <a:latin typeface="Candara" pitchFamily="34" charset="0"/>
              </a:rPr>
              <a:t>e.g</a:t>
            </a:r>
            <a:r>
              <a:rPr lang="en-US" dirty="0">
                <a:latin typeface="Candara" pitchFamily="34" charset="0"/>
              </a:rPr>
              <a:t> “The earth is round”, “Water boils at 100 degrees”</a:t>
            </a: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27</a:t>
            </a:fld>
            <a:endParaRPr lang="it-IT"/>
          </a:p>
        </p:txBody>
      </p:sp>
    </p:spTree>
    <p:extLst>
      <p:ext uri="{BB962C8B-B14F-4D97-AF65-F5344CB8AC3E}">
        <p14:creationId xmlns:p14="http://schemas.microsoft.com/office/powerpoint/2010/main" val="220058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28</a:t>
            </a:fld>
            <a:endParaRPr lang="it-IT"/>
          </a:p>
        </p:txBody>
      </p:sp>
    </p:spTree>
    <p:extLst>
      <p:ext uri="{BB962C8B-B14F-4D97-AF65-F5344CB8AC3E}">
        <p14:creationId xmlns:p14="http://schemas.microsoft.com/office/powerpoint/2010/main" val="2780278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b="1" dirty="0" err="1"/>
              <a:t>Referential</a:t>
            </a:r>
            <a:r>
              <a:rPr lang="it-IT" b="1" dirty="0"/>
              <a:t> </a:t>
            </a:r>
            <a:r>
              <a:rPr lang="it-IT" b="1" dirty="0" err="1"/>
              <a:t>function</a:t>
            </a:r>
            <a:r>
              <a:rPr lang="it-IT" dirty="0"/>
              <a:t>: the information </a:t>
            </a:r>
            <a:r>
              <a:rPr lang="it-IT" dirty="0" err="1"/>
              <a:t>given</a:t>
            </a:r>
            <a:r>
              <a:rPr lang="it-IT" dirty="0"/>
              <a:t> in the text </a:t>
            </a:r>
            <a:r>
              <a:rPr lang="it-IT" dirty="0" err="1"/>
              <a:t>concerns</a:t>
            </a:r>
            <a:r>
              <a:rPr lang="it-IT" dirty="0"/>
              <a:t> some </a:t>
            </a:r>
            <a:r>
              <a:rPr lang="it-IT" dirty="0" err="1"/>
              <a:t>true</a:t>
            </a:r>
            <a:r>
              <a:rPr lang="it-IT" dirty="0"/>
              <a:t> and </a:t>
            </a:r>
            <a:r>
              <a:rPr lang="it-IT" dirty="0" err="1"/>
              <a:t>scientific</a:t>
            </a:r>
            <a:r>
              <a:rPr lang="it-IT" dirty="0"/>
              <a:t> </a:t>
            </a:r>
            <a:r>
              <a:rPr lang="it-IT" dirty="0" err="1"/>
              <a:t>facts</a:t>
            </a:r>
            <a:r>
              <a:rPr lang="it-IT" dirty="0"/>
              <a:t> </a:t>
            </a:r>
            <a:r>
              <a:rPr lang="it-IT" dirty="0" err="1"/>
              <a:t>outside</a:t>
            </a:r>
            <a:r>
              <a:rPr lang="it-IT" dirty="0"/>
              <a:t> the </a:t>
            </a:r>
            <a:r>
              <a:rPr lang="it-IT" dirty="0" err="1"/>
              <a:t>context</a:t>
            </a:r>
            <a:r>
              <a:rPr lang="it-IT" dirty="0"/>
              <a:t>, </a:t>
            </a:r>
            <a:r>
              <a:rPr lang="it-IT" dirty="0" err="1"/>
              <a:t>to</a:t>
            </a:r>
            <a:r>
              <a:rPr lang="it-IT" dirty="0"/>
              <a:t> </a:t>
            </a:r>
            <a:r>
              <a:rPr lang="it-IT" dirty="0" err="1"/>
              <a:t>invite</a:t>
            </a:r>
            <a:r>
              <a:rPr lang="it-IT" dirty="0"/>
              <a:t> </a:t>
            </a:r>
            <a:r>
              <a:rPr lang="it-IT" dirty="0" err="1"/>
              <a:t>readers</a:t>
            </a:r>
            <a:r>
              <a:rPr lang="it-IT" dirty="0"/>
              <a:t> </a:t>
            </a:r>
            <a:r>
              <a:rPr lang="it-IT" dirty="0" err="1"/>
              <a:t>not</a:t>
            </a:r>
            <a:r>
              <a:rPr lang="it-IT" dirty="0"/>
              <a:t> </a:t>
            </a:r>
            <a:r>
              <a:rPr lang="it-IT" dirty="0" err="1"/>
              <a:t>to</a:t>
            </a:r>
            <a:r>
              <a:rPr lang="it-IT" dirty="0"/>
              <a:t> </a:t>
            </a:r>
            <a:r>
              <a:rPr lang="it-IT" dirty="0" err="1"/>
              <a:t>smoke</a:t>
            </a:r>
            <a:r>
              <a:rPr lang="it-IT" dirty="0"/>
              <a:t> </a:t>
            </a:r>
            <a:r>
              <a:rPr lang="it-IT" dirty="0" err="1"/>
              <a:t>since</a:t>
            </a:r>
            <a:r>
              <a:rPr lang="it-IT" dirty="0"/>
              <a:t> smoking </a:t>
            </a:r>
            <a:r>
              <a:rPr lang="it-IT" dirty="0" err="1"/>
              <a:t>is</a:t>
            </a:r>
            <a:r>
              <a:rPr lang="it-IT" dirty="0"/>
              <a:t> bad </a:t>
            </a:r>
            <a:r>
              <a:rPr lang="it-IT" dirty="0" err="1"/>
              <a:t>for</a:t>
            </a:r>
            <a:r>
              <a:rPr lang="it-IT" dirty="0"/>
              <a:t> </a:t>
            </a:r>
            <a:r>
              <a:rPr lang="it-IT" dirty="0" err="1"/>
              <a:t>their</a:t>
            </a:r>
            <a:r>
              <a:rPr lang="it-IT" dirty="0"/>
              <a:t> </a:t>
            </a:r>
            <a:r>
              <a:rPr lang="it-IT" dirty="0" err="1"/>
              <a:t>health</a:t>
            </a:r>
            <a:r>
              <a:rPr lang="it-IT" dirty="0"/>
              <a:t>.  </a:t>
            </a:r>
            <a:r>
              <a:rPr lang="it-IT" dirty="0" err="1"/>
              <a:t>Cigarettes</a:t>
            </a:r>
            <a:r>
              <a:rPr lang="it-IT" dirty="0"/>
              <a:t> </a:t>
            </a:r>
            <a:r>
              <a:rPr lang="it-IT" dirty="0" err="1"/>
              <a:t>make</a:t>
            </a:r>
            <a:r>
              <a:rPr lang="it-IT" dirty="0"/>
              <a:t> </a:t>
            </a:r>
            <a:r>
              <a:rPr lang="it-IT" dirty="0" err="1"/>
              <a:t>fatty</a:t>
            </a:r>
            <a:r>
              <a:rPr lang="it-IT" dirty="0"/>
              <a:t> </a:t>
            </a:r>
            <a:r>
              <a:rPr lang="it-IT" dirty="0" err="1"/>
              <a:t>deposits</a:t>
            </a:r>
            <a:r>
              <a:rPr lang="it-IT" dirty="0"/>
              <a:t> </a:t>
            </a:r>
            <a:r>
              <a:rPr lang="it-IT" dirty="0" err="1"/>
              <a:t>stick</a:t>
            </a:r>
            <a:r>
              <a:rPr lang="it-IT" dirty="0"/>
              <a:t> in </a:t>
            </a:r>
            <a:r>
              <a:rPr lang="it-IT" dirty="0" err="1"/>
              <a:t>our</a:t>
            </a:r>
            <a:r>
              <a:rPr lang="it-IT" dirty="0"/>
              <a:t> </a:t>
            </a:r>
            <a:r>
              <a:rPr lang="it-IT" dirty="0" err="1"/>
              <a:t>arteries</a:t>
            </a:r>
            <a:r>
              <a:rPr lang="it-IT" dirty="0"/>
              <a:t>: the </a:t>
            </a:r>
            <a:r>
              <a:rPr lang="it-IT" dirty="0" err="1"/>
              <a:t>image</a:t>
            </a:r>
            <a:r>
              <a:rPr lang="it-IT" dirty="0"/>
              <a:t> </a:t>
            </a:r>
            <a:r>
              <a:rPr lang="it-IT" dirty="0" err="1"/>
              <a:t>reinforces</a:t>
            </a:r>
            <a:r>
              <a:rPr lang="it-IT" dirty="0"/>
              <a:t> the </a:t>
            </a:r>
            <a:r>
              <a:rPr lang="it-IT" dirty="0" err="1"/>
              <a:t>message</a:t>
            </a:r>
            <a:r>
              <a:rPr lang="it-IT" dirty="0"/>
              <a:t>, the </a:t>
            </a:r>
            <a:r>
              <a:rPr lang="it-IT" dirty="0" err="1"/>
              <a:t>cigarette</a:t>
            </a:r>
            <a:r>
              <a:rPr lang="it-IT" dirty="0"/>
              <a:t> </a:t>
            </a:r>
            <a:r>
              <a:rPr lang="it-IT" dirty="0" err="1"/>
              <a:t>is</a:t>
            </a:r>
            <a:r>
              <a:rPr lang="it-IT" dirty="0"/>
              <a:t> </a:t>
            </a:r>
            <a:r>
              <a:rPr lang="it-IT" dirty="0" err="1"/>
              <a:t>depicted</a:t>
            </a:r>
            <a:r>
              <a:rPr lang="it-IT" dirty="0"/>
              <a:t> </a:t>
            </a:r>
            <a:r>
              <a:rPr lang="it-IT" dirty="0" err="1"/>
              <a:t>as</a:t>
            </a:r>
            <a:r>
              <a:rPr lang="it-IT" dirty="0"/>
              <a:t> </a:t>
            </a:r>
            <a:r>
              <a:rPr lang="it-IT" dirty="0" err="1"/>
              <a:t>it</a:t>
            </a:r>
            <a:r>
              <a:rPr lang="it-IT" dirty="0"/>
              <a:t> </a:t>
            </a:r>
            <a:r>
              <a:rPr lang="it-IT" dirty="0" err="1"/>
              <a:t>were</a:t>
            </a:r>
            <a:r>
              <a:rPr lang="it-IT" dirty="0"/>
              <a:t> </a:t>
            </a:r>
            <a:r>
              <a:rPr lang="it-IT" dirty="0" err="1"/>
              <a:t>an</a:t>
            </a:r>
            <a:r>
              <a:rPr lang="it-IT" dirty="0"/>
              <a:t> </a:t>
            </a:r>
            <a:r>
              <a:rPr lang="it-IT" dirty="0" err="1"/>
              <a:t>artery</a:t>
            </a:r>
            <a:r>
              <a:rPr lang="it-IT" dirty="0"/>
              <a:t> </a:t>
            </a:r>
            <a:r>
              <a:rPr lang="it-IT" dirty="0" err="1"/>
              <a:t>with</a:t>
            </a:r>
            <a:r>
              <a:rPr lang="it-IT" dirty="0"/>
              <a:t> </a:t>
            </a:r>
            <a:r>
              <a:rPr lang="it-IT" dirty="0" err="1"/>
              <a:t>fat</a:t>
            </a:r>
            <a:r>
              <a:rPr lang="it-IT" dirty="0"/>
              <a:t> inside, the nicotine inside the </a:t>
            </a:r>
            <a:r>
              <a:rPr lang="it-IT" dirty="0" err="1"/>
              <a:t>cigarette</a:t>
            </a:r>
            <a:r>
              <a:rPr lang="it-IT" dirty="0"/>
              <a:t> </a:t>
            </a:r>
            <a:r>
              <a:rPr lang="it-IT" dirty="0" err="1"/>
              <a:t>becomes</a:t>
            </a:r>
            <a:r>
              <a:rPr lang="it-IT" dirty="0"/>
              <a:t> </a:t>
            </a:r>
            <a:r>
              <a:rPr lang="it-IT" dirty="0" err="1"/>
              <a:t>fat</a:t>
            </a:r>
            <a:r>
              <a:rPr lang="it-IT" dirty="0"/>
              <a:t> </a:t>
            </a:r>
            <a:r>
              <a:rPr lang="it-IT" dirty="0" err="1"/>
              <a:t>that</a:t>
            </a:r>
            <a:r>
              <a:rPr lang="it-IT" dirty="0"/>
              <a:t> </a:t>
            </a:r>
            <a:r>
              <a:rPr lang="it-IT" dirty="0" err="1"/>
              <a:t>impedes</a:t>
            </a:r>
            <a:r>
              <a:rPr lang="it-IT" dirty="0"/>
              <a:t> </a:t>
            </a:r>
            <a:r>
              <a:rPr lang="it-IT" dirty="0" err="1"/>
              <a:t>proper</a:t>
            </a:r>
            <a:r>
              <a:rPr lang="it-IT" dirty="0"/>
              <a:t> </a:t>
            </a:r>
            <a:r>
              <a:rPr lang="it-IT" dirty="0" err="1"/>
              <a:t>blood</a:t>
            </a:r>
            <a:r>
              <a:rPr lang="it-IT" dirty="0"/>
              <a:t> </a:t>
            </a:r>
            <a:r>
              <a:rPr lang="it-IT" dirty="0" err="1"/>
              <a:t>circulation</a:t>
            </a:r>
            <a:r>
              <a:rPr lang="it-IT" dirty="0"/>
              <a:t>. </a:t>
            </a:r>
          </a:p>
          <a:p>
            <a:pPr algn="just"/>
            <a:r>
              <a:rPr lang="it-IT" dirty="0" err="1"/>
              <a:t>This</a:t>
            </a:r>
            <a:r>
              <a:rPr lang="it-IT" dirty="0"/>
              <a:t> can </a:t>
            </a:r>
            <a:r>
              <a:rPr lang="it-IT" dirty="0" err="1"/>
              <a:t>be</a:t>
            </a:r>
            <a:r>
              <a:rPr lang="it-IT" dirty="0"/>
              <a:t> </a:t>
            </a:r>
            <a:r>
              <a:rPr lang="it-IT" dirty="0" err="1"/>
              <a:t>also</a:t>
            </a:r>
            <a:r>
              <a:rPr lang="it-IT" dirty="0"/>
              <a:t> </a:t>
            </a:r>
            <a:r>
              <a:rPr lang="it-IT" dirty="0" err="1"/>
              <a:t>be</a:t>
            </a:r>
            <a:r>
              <a:rPr lang="it-IT" dirty="0"/>
              <a:t> </a:t>
            </a:r>
            <a:r>
              <a:rPr lang="it-IT" b="1" dirty="0" err="1"/>
              <a:t>poetic</a:t>
            </a:r>
            <a:r>
              <a:rPr lang="it-IT" b="1" dirty="0"/>
              <a:t> </a:t>
            </a:r>
            <a:r>
              <a:rPr lang="it-IT" b="1" dirty="0" err="1"/>
              <a:t>function</a:t>
            </a:r>
            <a:r>
              <a:rPr lang="it-IT" dirty="0"/>
              <a:t>, in the </a:t>
            </a:r>
            <a:r>
              <a:rPr lang="it-IT" dirty="0" err="1"/>
              <a:t>sense</a:t>
            </a:r>
            <a:r>
              <a:rPr lang="it-IT" dirty="0"/>
              <a:t> </a:t>
            </a:r>
            <a:r>
              <a:rPr lang="it-IT" dirty="0" err="1"/>
              <a:t>that</a:t>
            </a:r>
            <a:r>
              <a:rPr lang="it-IT" dirty="0"/>
              <a:t> </a:t>
            </a:r>
            <a:r>
              <a:rPr lang="it-IT" dirty="0" err="1"/>
              <a:t>both</a:t>
            </a:r>
            <a:r>
              <a:rPr lang="it-IT" dirty="0"/>
              <a:t> </a:t>
            </a:r>
            <a:r>
              <a:rPr lang="it-IT" dirty="0" err="1"/>
              <a:t>language</a:t>
            </a:r>
            <a:r>
              <a:rPr lang="it-IT" dirty="0"/>
              <a:t> and </a:t>
            </a:r>
            <a:r>
              <a:rPr lang="it-IT" dirty="0" err="1"/>
              <a:t>pictures</a:t>
            </a:r>
            <a:r>
              <a:rPr lang="it-IT" dirty="0"/>
              <a:t>/</a:t>
            </a:r>
            <a:r>
              <a:rPr lang="it-IT" dirty="0" err="1"/>
              <a:t>images</a:t>
            </a:r>
            <a:r>
              <a:rPr lang="it-IT" dirty="0"/>
              <a:t>/</a:t>
            </a:r>
            <a:r>
              <a:rPr lang="it-IT" dirty="0" err="1"/>
              <a:t>visuals</a:t>
            </a:r>
            <a:r>
              <a:rPr lang="it-IT" dirty="0"/>
              <a:t> are </a:t>
            </a:r>
            <a:r>
              <a:rPr lang="it-IT" dirty="0" err="1"/>
              <a:t>used</a:t>
            </a:r>
            <a:r>
              <a:rPr lang="it-IT" dirty="0"/>
              <a:t> in a creative way. The </a:t>
            </a:r>
            <a:r>
              <a:rPr lang="it-IT" dirty="0" err="1"/>
              <a:t>cigarette</a:t>
            </a:r>
            <a:r>
              <a:rPr lang="it-IT" dirty="0"/>
              <a:t> </a:t>
            </a:r>
            <a:r>
              <a:rPr lang="it-IT" dirty="0" err="1"/>
              <a:t>is</a:t>
            </a:r>
            <a:r>
              <a:rPr lang="it-IT" dirty="0"/>
              <a:t> cut </a:t>
            </a:r>
            <a:r>
              <a:rPr lang="it-IT" dirty="0" err="1"/>
              <a:t>along</a:t>
            </a:r>
            <a:r>
              <a:rPr lang="it-IT" dirty="0"/>
              <a:t> </a:t>
            </a:r>
            <a:r>
              <a:rPr lang="it-IT" dirty="0" err="1"/>
              <a:t>its</a:t>
            </a:r>
            <a:r>
              <a:rPr lang="it-IT" dirty="0"/>
              <a:t> </a:t>
            </a:r>
            <a:r>
              <a:rPr lang="it-IT" dirty="0" err="1"/>
              <a:t>length</a:t>
            </a:r>
            <a:r>
              <a:rPr lang="it-IT" dirty="0"/>
              <a:t> </a:t>
            </a:r>
            <a:r>
              <a:rPr lang="it-IT" dirty="0" err="1"/>
              <a:t>similarly</a:t>
            </a:r>
            <a:r>
              <a:rPr lang="it-IT" dirty="0"/>
              <a:t> </a:t>
            </a:r>
            <a:r>
              <a:rPr lang="it-IT" dirty="0" err="1"/>
              <a:t>to</a:t>
            </a:r>
            <a:r>
              <a:rPr lang="it-IT" dirty="0"/>
              <a:t> the </a:t>
            </a:r>
            <a:r>
              <a:rPr lang="it-IT" dirty="0" err="1"/>
              <a:t>illustration</a:t>
            </a:r>
            <a:r>
              <a:rPr lang="it-IT" dirty="0"/>
              <a:t> </a:t>
            </a:r>
            <a:r>
              <a:rPr lang="it-IT" dirty="0" err="1"/>
              <a:t>of</a:t>
            </a:r>
            <a:r>
              <a:rPr lang="it-IT" dirty="0"/>
              <a:t> </a:t>
            </a:r>
            <a:r>
              <a:rPr lang="it-IT" dirty="0" err="1"/>
              <a:t>an</a:t>
            </a:r>
            <a:r>
              <a:rPr lang="it-IT" dirty="0"/>
              <a:t> </a:t>
            </a:r>
            <a:r>
              <a:rPr lang="it-IT" dirty="0" err="1"/>
              <a:t>artery</a:t>
            </a:r>
            <a:r>
              <a:rPr lang="it-IT" dirty="0"/>
              <a:t> or a </a:t>
            </a:r>
            <a:r>
              <a:rPr lang="it-IT" dirty="0" err="1"/>
              <a:t>vein</a:t>
            </a:r>
            <a:r>
              <a:rPr lang="it-IT" dirty="0"/>
              <a:t> in a </a:t>
            </a:r>
            <a:r>
              <a:rPr lang="it-IT" dirty="0" err="1"/>
              <a:t>medical</a:t>
            </a:r>
            <a:r>
              <a:rPr lang="it-IT" dirty="0"/>
              <a:t>  or </a:t>
            </a:r>
            <a:r>
              <a:rPr lang="it-IT" dirty="0" err="1"/>
              <a:t>scientific</a:t>
            </a:r>
            <a:r>
              <a:rPr lang="it-IT" dirty="0"/>
              <a:t> book or poster </a:t>
            </a:r>
            <a:r>
              <a:rPr lang="it-IT" dirty="0" err="1"/>
              <a:t>that</a:t>
            </a:r>
            <a:r>
              <a:rPr lang="it-IT" dirty="0"/>
              <a:t> </a:t>
            </a:r>
            <a:r>
              <a:rPr lang="it-IT" dirty="0" err="1"/>
              <a:t>explain</a:t>
            </a:r>
            <a:r>
              <a:rPr lang="it-IT" dirty="0"/>
              <a:t> </a:t>
            </a:r>
            <a:r>
              <a:rPr lang="it-IT" dirty="0" err="1"/>
              <a:t>our</a:t>
            </a:r>
            <a:r>
              <a:rPr lang="it-IT" dirty="0"/>
              <a:t> body </a:t>
            </a:r>
            <a:r>
              <a:rPr lang="it-IT" dirty="0" err="1"/>
              <a:t>functioning</a:t>
            </a:r>
            <a:r>
              <a:rPr lang="it-IT" dirty="0"/>
              <a:t> </a:t>
            </a:r>
            <a:r>
              <a:rPr lang="it-IT" dirty="0" err="1"/>
              <a:t>to</a:t>
            </a:r>
            <a:r>
              <a:rPr lang="it-IT" dirty="0"/>
              <a:t> </a:t>
            </a:r>
            <a:r>
              <a:rPr lang="it-IT" dirty="0" err="1"/>
              <a:t>lay</a:t>
            </a:r>
            <a:r>
              <a:rPr lang="it-IT" dirty="0"/>
              <a:t> people.</a:t>
            </a:r>
          </a:p>
          <a:p>
            <a:r>
              <a:rPr lang="it-IT" dirty="0"/>
              <a:t> </a:t>
            </a:r>
          </a:p>
          <a:p>
            <a:pPr algn="just"/>
            <a:r>
              <a:rPr lang="it-IT" dirty="0" err="1"/>
              <a:t>Referential</a:t>
            </a:r>
            <a:r>
              <a:rPr lang="it-IT" dirty="0"/>
              <a:t> </a:t>
            </a:r>
            <a:r>
              <a:rPr lang="it-IT" dirty="0" err="1"/>
              <a:t>function</a:t>
            </a:r>
            <a:r>
              <a:rPr lang="it-IT" dirty="0"/>
              <a:t> </a:t>
            </a:r>
            <a:r>
              <a:rPr lang="it-IT" dirty="0" err="1"/>
              <a:t>again</a:t>
            </a:r>
            <a:r>
              <a:rPr lang="it-IT" dirty="0"/>
              <a:t> in the </a:t>
            </a:r>
            <a:r>
              <a:rPr lang="it-IT" dirty="0" err="1"/>
              <a:t>close</a:t>
            </a:r>
            <a:r>
              <a:rPr lang="it-IT" dirty="0"/>
              <a:t>: </a:t>
            </a:r>
            <a:r>
              <a:rPr lang="it-IT" dirty="0" err="1"/>
              <a:t>We</a:t>
            </a:r>
            <a:r>
              <a:rPr lang="it-IT" dirty="0"/>
              <a:t>’</a:t>
            </a:r>
            <a:r>
              <a:rPr lang="it-IT" dirty="0" err="1"/>
              <a:t>ll</a:t>
            </a:r>
            <a:r>
              <a:rPr lang="it-IT" dirty="0"/>
              <a:t> help </a:t>
            </a:r>
            <a:r>
              <a:rPr lang="it-IT" dirty="0" err="1"/>
              <a:t>you</a:t>
            </a:r>
            <a:r>
              <a:rPr lang="it-IT" dirty="0"/>
              <a:t> </a:t>
            </a:r>
            <a:r>
              <a:rPr lang="it-IT" dirty="0" err="1"/>
              <a:t>give</a:t>
            </a:r>
            <a:r>
              <a:rPr lang="it-IT" dirty="0"/>
              <a:t> up </a:t>
            </a:r>
            <a:r>
              <a:rPr lang="it-IT" dirty="0" err="1"/>
              <a:t>before</a:t>
            </a:r>
            <a:r>
              <a:rPr lang="it-IT" dirty="0"/>
              <a:t> </a:t>
            </a:r>
            <a:r>
              <a:rPr lang="it-IT" dirty="0" err="1"/>
              <a:t>you</a:t>
            </a:r>
            <a:r>
              <a:rPr lang="it-IT" dirty="0"/>
              <a:t> </a:t>
            </a:r>
            <a:r>
              <a:rPr lang="it-IT" dirty="0" err="1"/>
              <a:t>clog</a:t>
            </a:r>
            <a:r>
              <a:rPr lang="it-IT" dirty="0"/>
              <a:t> up </a:t>
            </a:r>
            <a:r>
              <a:rPr lang="it-IT" dirty="0" err="1"/>
              <a:t>completely</a:t>
            </a:r>
            <a:r>
              <a:rPr lang="it-IT" dirty="0"/>
              <a:t> (</a:t>
            </a:r>
            <a:r>
              <a:rPr lang="it-IT" dirty="0" err="1"/>
              <a:t>to</a:t>
            </a:r>
            <a:r>
              <a:rPr lang="it-IT" dirty="0"/>
              <a:t> </a:t>
            </a:r>
            <a:r>
              <a:rPr lang="it-IT" dirty="0" err="1"/>
              <a:t>become</a:t>
            </a:r>
            <a:r>
              <a:rPr lang="it-IT" dirty="0"/>
              <a:t> </a:t>
            </a:r>
            <a:r>
              <a:rPr lang="it-IT" dirty="0" err="1"/>
              <a:t>blocked</a:t>
            </a:r>
            <a:r>
              <a:rPr lang="it-IT" dirty="0"/>
              <a:t>, </a:t>
            </a:r>
            <a:r>
              <a:rPr lang="it-IT" dirty="0" err="1"/>
              <a:t>to</a:t>
            </a:r>
            <a:r>
              <a:rPr lang="it-IT" dirty="0"/>
              <a:t> </a:t>
            </a:r>
            <a:r>
              <a:rPr lang="it-IT" dirty="0" err="1"/>
              <a:t>get</a:t>
            </a:r>
            <a:r>
              <a:rPr lang="it-IT" dirty="0"/>
              <a:t> </a:t>
            </a:r>
            <a:r>
              <a:rPr lang="it-IT" dirty="0" err="1"/>
              <a:t>your</a:t>
            </a:r>
            <a:r>
              <a:rPr lang="it-IT" dirty="0"/>
              <a:t> </a:t>
            </a:r>
            <a:r>
              <a:rPr lang="it-IT" dirty="0" err="1"/>
              <a:t>arteries</a:t>
            </a:r>
            <a:r>
              <a:rPr lang="it-IT" dirty="0"/>
              <a:t> </a:t>
            </a:r>
            <a:r>
              <a:rPr lang="it-IT" dirty="0" err="1"/>
              <a:t>blocked</a:t>
            </a:r>
            <a:r>
              <a:rPr lang="it-IT" dirty="0"/>
              <a:t>/</a:t>
            </a:r>
            <a:r>
              <a:rPr lang="it-IT" dirty="0" err="1"/>
              <a:t>obstructed</a:t>
            </a:r>
            <a:r>
              <a:rPr lang="it-IT" dirty="0"/>
              <a:t>). </a:t>
            </a:r>
          </a:p>
        </p:txBody>
      </p:sp>
      <p:sp>
        <p:nvSpPr>
          <p:cNvPr id="4" name="Segnaposto numero diapositiva 3"/>
          <p:cNvSpPr>
            <a:spLocks noGrp="1"/>
          </p:cNvSpPr>
          <p:nvPr>
            <p:ph type="sldNum" sz="quarter" idx="10"/>
          </p:nvPr>
        </p:nvSpPr>
        <p:spPr/>
        <p:txBody>
          <a:bodyPr/>
          <a:lstStyle/>
          <a:p>
            <a:fld id="{155DB778-3A47-4F15-AE83-877D42225659}" type="slidenum">
              <a:rPr lang="it-IT" smtClean="0"/>
              <a:pPr/>
              <a:t>29</a:t>
            </a:fld>
            <a:endParaRPr lang="it-IT"/>
          </a:p>
        </p:txBody>
      </p:sp>
    </p:spTree>
    <p:extLst>
      <p:ext uri="{BB962C8B-B14F-4D97-AF65-F5344CB8AC3E}">
        <p14:creationId xmlns:p14="http://schemas.microsoft.com/office/powerpoint/2010/main" val="209756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a:t>
            </a:fld>
            <a:endParaRPr lang="it-IT"/>
          </a:p>
        </p:txBody>
      </p:sp>
    </p:spTree>
    <p:extLst>
      <p:ext uri="{BB962C8B-B14F-4D97-AF65-F5344CB8AC3E}">
        <p14:creationId xmlns:p14="http://schemas.microsoft.com/office/powerpoint/2010/main" val="2633039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Phatic</a:t>
            </a:r>
            <a:r>
              <a:rPr lang="it-IT" dirty="0"/>
              <a:t> </a:t>
            </a:r>
            <a:r>
              <a:rPr lang="it-IT" dirty="0" err="1"/>
              <a:t>function</a:t>
            </a:r>
            <a:endParaRPr lang="it-IT" dirty="0"/>
          </a:p>
          <a:p>
            <a:pPr defTabSz="914196">
              <a:defRPr/>
            </a:pPr>
            <a:r>
              <a:rPr lang="it-IT" b="1" dirty="0" err="1">
                <a:solidFill>
                  <a:schemeClr val="accent3">
                    <a:lumMod val="75000"/>
                  </a:schemeClr>
                </a:solidFill>
                <a:latin typeface="Candara" pitchFamily="34" charset="0"/>
              </a:rPr>
              <a:t>Checking</a:t>
            </a:r>
            <a:r>
              <a:rPr lang="it-IT" b="1" dirty="0">
                <a:solidFill>
                  <a:schemeClr val="accent3">
                    <a:lumMod val="75000"/>
                  </a:schemeClr>
                </a:solidFill>
                <a:latin typeface="Candara" pitchFamily="34" charset="0"/>
              </a:rPr>
              <a:t> or </a:t>
            </a:r>
            <a:r>
              <a:rPr lang="it-IT" b="1" dirty="0" err="1">
                <a:solidFill>
                  <a:schemeClr val="accent3">
                    <a:lumMod val="75000"/>
                  </a:schemeClr>
                </a:solidFill>
                <a:latin typeface="Candara" pitchFamily="34" charset="0"/>
              </a:rPr>
              <a:t>establishing</a:t>
            </a:r>
            <a:r>
              <a:rPr lang="it-IT" b="1" dirty="0">
                <a:solidFill>
                  <a:schemeClr val="accent3">
                    <a:lumMod val="75000"/>
                  </a:schemeClr>
                </a:solidFill>
                <a:latin typeface="Candara" pitchFamily="34" charset="0"/>
              </a:rPr>
              <a:t> </a:t>
            </a:r>
            <a:r>
              <a:rPr lang="it-IT" b="1" dirty="0" err="1">
                <a:solidFill>
                  <a:schemeClr val="accent3">
                    <a:lumMod val="75000"/>
                  </a:schemeClr>
                </a:solidFill>
                <a:latin typeface="Candara" pitchFamily="34" charset="0"/>
              </a:rPr>
              <a:t>contact</a:t>
            </a:r>
            <a:endParaRPr lang="it-IT" b="1" dirty="0">
              <a:solidFill>
                <a:schemeClr val="accent3">
                  <a:lumMod val="75000"/>
                </a:schemeClr>
              </a:solidFill>
              <a:latin typeface="Candara" pitchFamily="34" charset="0"/>
            </a:endParaRPr>
          </a:p>
          <a:p>
            <a:pPr algn="just"/>
            <a:r>
              <a:rPr lang="en-US" dirty="0">
                <a:latin typeface="Candara" pitchFamily="34" charset="0"/>
              </a:rPr>
              <a:t>Aka “</a:t>
            </a:r>
            <a:r>
              <a:rPr lang="en-US" b="1" dirty="0">
                <a:latin typeface="Candara" pitchFamily="34" charset="0"/>
              </a:rPr>
              <a:t>interactional</a:t>
            </a:r>
            <a:r>
              <a:rPr lang="en-US" dirty="0">
                <a:latin typeface="Candara" pitchFamily="34" charset="0"/>
              </a:rPr>
              <a:t>” </a:t>
            </a:r>
          </a:p>
          <a:p>
            <a:pPr algn="just"/>
            <a:r>
              <a:rPr lang="en-US" dirty="0">
                <a:latin typeface="Candara" pitchFamily="34" charset="0"/>
              </a:rPr>
              <a:t>Associated with the </a:t>
            </a:r>
            <a:r>
              <a:rPr lang="en-US" b="1" dirty="0">
                <a:latin typeface="Candara" pitchFamily="34" charset="0"/>
              </a:rPr>
              <a:t>contact/channel</a:t>
            </a:r>
            <a:r>
              <a:rPr lang="en-US" dirty="0">
                <a:latin typeface="Candara" pitchFamily="34" charset="0"/>
              </a:rPr>
              <a:t> factor</a:t>
            </a:r>
          </a:p>
          <a:p>
            <a:r>
              <a:rPr lang="en-US" dirty="0">
                <a:latin typeface="Candara" pitchFamily="34" charset="0"/>
              </a:rPr>
              <a:t>Language used to establish or maintain contact between the addresser and the addressee.</a:t>
            </a:r>
          </a:p>
          <a:p>
            <a:pPr algn="just"/>
            <a:r>
              <a:rPr lang="en-US" dirty="0">
                <a:latin typeface="Candara" pitchFamily="34" charset="0"/>
              </a:rPr>
              <a:t>It establishes, prolongs or discontinues the communication: we use it to know whether channel works or whether the contact is still there</a:t>
            </a:r>
          </a:p>
          <a:p>
            <a:pPr algn="just"/>
            <a:r>
              <a:rPr lang="en-US" dirty="0">
                <a:latin typeface="Candara" pitchFamily="34" charset="0"/>
              </a:rPr>
              <a:t>Our purpose in this function firstly to maintain the contact with the person we are talking to.</a:t>
            </a: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30</a:t>
            </a:fld>
            <a:endParaRPr lang="it-IT"/>
          </a:p>
        </p:txBody>
      </p:sp>
    </p:spTree>
    <p:extLst>
      <p:ext uri="{BB962C8B-B14F-4D97-AF65-F5344CB8AC3E}">
        <p14:creationId xmlns:p14="http://schemas.microsoft.com/office/powerpoint/2010/main" val="1377416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u="sng" dirty="0" err="1">
                <a:latin typeface="Candara" pitchFamily="34" charset="0"/>
              </a:rPr>
              <a:t>Phatic</a:t>
            </a:r>
            <a:r>
              <a:rPr lang="en-US" u="sng" dirty="0">
                <a:latin typeface="Candara" pitchFamily="34" charset="0"/>
              </a:rPr>
              <a:t>/interactional texts</a:t>
            </a:r>
            <a:r>
              <a:rPr lang="en-US" dirty="0">
                <a:latin typeface="Candara" pitchFamily="34" charset="0"/>
              </a:rPr>
              <a:t>: greetings, casual discussions on the weather/with strangers, messages to open, maintain, verify contact</a:t>
            </a:r>
          </a:p>
          <a:p>
            <a:pPr algn="just"/>
            <a:r>
              <a:rPr lang="en-US" dirty="0">
                <a:latin typeface="Candara" pitchFamily="34" charset="0"/>
              </a:rPr>
              <a:t>Some of these </a:t>
            </a:r>
            <a:r>
              <a:rPr lang="en-US" b="1" dirty="0">
                <a:latin typeface="Candara" pitchFamily="34" charset="0"/>
              </a:rPr>
              <a:t>utterances</a:t>
            </a:r>
            <a:r>
              <a:rPr lang="en-US" dirty="0">
                <a:latin typeface="Candara" pitchFamily="34" charset="0"/>
              </a:rPr>
              <a:t> only serve </a:t>
            </a:r>
            <a:r>
              <a:rPr lang="en-US" b="1" dirty="0">
                <a:latin typeface="Candara" pitchFamily="34" charset="0"/>
              </a:rPr>
              <a:t>to maintain contact between two speakers</a:t>
            </a:r>
            <a:r>
              <a:rPr lang="en-US" dirty="0">
                <a:latin typeface="Candara" pitchFamily="34" charset="0"/>
              </a:rPr>
              <a:t>; </a:t>
            </a:r>
          </a:p>
          <a:p>
            <a:pPr algn="just"/>
            <a:r>
              <a:rPr lang="en-US" b="1" dirty="0">
                <a:latin typeface="Candara" pitchFamily="34" charset="0"/>
              </a:rPr>
              <a:t>Small talk</a:t>
            </a:r>
            <a:r>
              <a:rPr lang="en-US" dirty="0">
                <a:latin typeface="Candara" pitchFamily="34" charset="0"/>
              </a:rPr>
              <a:t>, </a:t>
            </a:r>
            <a:r>
              <a:rPr lang="en-US" b="1" dirty="0">
                <a:latin typeface="Candara" pitchFamily="34" charset="0"/>
              </a:rPr>
              <a:t>attention getters</a:t>
            </a:r>
            <a:r>
              <a:rPr lang="en-US" dirty="0">
                <a:latin typeface="Candara" pitchFamily="34" charset="0"/>
              </a:rPr>
              <a:t>, </a:t>
            </a:r>
            <a:r>
              <a:rPr lang="en-US" b="1" dirty="0">
                <a:latin typeface="Candara" pitchFamily="34" charset="0"/>
              </a:rPr>
              <a:t>channel checkers</a:t>
            </a:r>
            <a:r>
              <a:rPr lang="en-US" dirty="0">
                <a:latin typeface="Candara" pitchFamily="34" charset="0"/>
              </a:rPr>
              <a:t>, </a:t>
            </a:r>
            <a:r>
              <a:rPr lang="en-US" b="1" dirty="0">
                <a:latin typeface="Candara" pitchFamily="34" charset="0"/>
              </a:rPr>
              <a:t>greetings</a:t>
            </a:r>
            <a:r>
              <a:rPr lang="en-US" dirty="0">
                <a:latin typeface="Candara" pitchFamily="34" charset="0"/>
              </a:rPr>
              <a:t> e.g. : </a:t>
            </a:r>
            <a:r>
              <a:rPr lang="en-US" i="1" dirty="0">
                <a:latin typeface="Candara" pitchFamily="34" charset="0"/>
              </a:rPr>
              <a:t>Hello!, </a:t>
            </a:r>
            <a:r>
              <a:rPr lang="en-US" dirty="0">
                <a:latin typeface="Candara" pitchFamily="34" charset="0"/>
              </a:rPr>
              <a:t> </a:t>
            </a:r>
            <a:r>
              <a:rPr lang="en-US" i="1" dirty="0">
                <a:latin typeface="Candara" pitchFamily="34" charset="0"/>
              </a:rPr>
              <a:t>Are you listening?, Do you hear me</a:t>
            </a:r>
            <a:r>
              <a:rPr lang="en-US" dirty="0">
                <a:latin typeface="Candara" pitchFamily="34" charset="0"/>
              </a:rPr>
              <a:t>?, </a:t>
            </a:r>
            <a:r>
              <a:rPr lang="en-US" i="1" dirty="0">
                <a:latin typeface="Candara" pitchFamily="34" charset="0"/>
              </a:rPr>
              <a:t>Hey, you…May I have your attention?,  How are you?, Have a good weekend!, See you tomorrow, Did you have a good Christmas?,  Isn’t it hot today?, Do you know what I mean?</a:t>
            </a: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31</a:t>
            </a:fld>
            <a:endParaRPr lang="it-IT"/>
          </a:p>
        </p:txBody>
      </p:sp>
    </p:spTree>
    <p:extLst>
      <p:ext uri="{BB962C8B-B14F-4D97-AF65-F5344CB8AC3E}">
        <p14:creationId xmlns:p14="http://schemas.microsoft.com/office/powerpoint/2010/main" val="810577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32</a:t>
            </a:fld>
            <a:endParaRPr lang="it-IT"/>
          </a:p>
        </p:txBody>
      </p:sp>
    </p:spTree>
    <p:extLst>
      <p:ext uri="{BB962C8B-B14F-4D97-AF65-F5344CB8AC3E}">
        <p14:creationId xmlns:p14="http://schemas.microsoft.com/office/powerpoint/2010/main" val="1502907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dirty="0" err="1"/>
              <a:t>Here</a:t>
            </a:r>
            <a:r>
              <a:rPr lang="it-IT" dirty="0"/>
              <a:t> </a:t>
            </a:r>
            <a:r>
              <a:rPr lang="it-IT" dirty="0" err="1"/>
              <a:t>we</a:t>
            </a:r>
            <a:r>
              <a:rPr lang="it-IT" dirty="0"/>
              <a:t> don’t </a:t>
            </a:r>
            <a:r>
              <a:rPr lang="it-IT" dirty="0" err="1"/>
              <a:t>find</a:t>
            </a:r>
            <a:r>
              <a:rPr lang="it-IT" dirty="0"/>
              <a:t> </a:t>
            </a:r>
            <a:r>
              <a:rPr lang="it-IT" dirty="0" err="1"/>
              <a:t>attention</a:t>
            </a:r>
            <a:r>
              <a:rPr lang="it-IT" dirty="0"/>
              <a:t> </a:t>
            </a:r>
            <a:r>
              <a:rPr lang="it-IT" dirty="0" err="1"/>
              <a:t>getters</a:t>
            </a:r>
            <a:r>
              <a:rPr lang="it-IT" dirty="0"/>
              <a:t> or </a:t>
            </a:r>
            <a:r>
              <a:rPr lang="it-IT" dirty="0" err="1"/>
              <a:t>channel</a:t>
            </a:r>
            <a:r>
              <a:rPr lang="it-IT" dirty="0"/>
              <a:t> </a:t>
            </a:r>
            <a:r>
              <a:rPr lang="it-IT" dirty="0" err="1"/>
              <a:t>checkers</a:t>
            </a:r>
            <a:r>
              <a:rPr lang="it-IT" dirty="0"/>
              <a:t>  </a:t>
            </a:r>
            <a:r>
              <a:rPr lang="it-IT" dirty="0" err="1"/>
              <a:t>but</a:t>
            </a:r>
            <a:r>
              <a:rPr lang="it-IT" dirty="0"/>
              <a:t> the </a:t>
            </a:r>
            <a:r>
              <a:rPr lang="it-IT" dirty="0" err="1"/>
              <a:t>language</a:t>
            </a:r>
            <a:r>
              <a:rPr lang="it-IT" dirty="0"/>
              <a:t> </a:t>
            </a:r>
            <a:r>
              <a:rPr lang="it-IT" dirty="0" err="1"/>
              <a:t>used</a:t>
            </a:r>
            <a:r>
              <a:rPr lang="it-IT" dirty="0"/>
              <a:t> in the text</a:t>
            </a:r>
            <a:r>
              <a:rPr lang="it-IT" baseline="0" dirty="0"/>
              <a:t> </a:t>
            </a:r>
            <a:r>
              <a:rPr lang="it-IT" baseline="0" dirty="0" err="1"/>
              <a:t>implies</a:t>
            </a:r>
            <a:r>
              <a:rPr lang="it-IT" baseline="0" dirty="0"/>
              <a:t> a </a:t>
            </a:r>
            <a:r>
              <a:rPr lang="it-IT" baseline="0" dirty="0" err="1"/>
              <a:t>certain</a:t>
            </a:r>
            <a:r>
              <a:rPr lang="it-IT" dirty="0"/>
              <a:t> </a:t>
            </a:r>
            <a:r>
              <a:rPr lang="it-IT" baseline="0" dirty="0" err="1"/>
              <a:t>monitoring</a:t>
            </a:r>
            <a:r>
              <a:rPr lang="it-IT" baseline="0" dirty="0"/>
              <a:t> on the </a:t>
            </a:r>
            <a:r>
              <a:rPr lang="it-IT" baseline="0" dirty="0" err="1"/>
              <a:t>channel</a:t>
            </a:r>
            <a:r>
              <a:rPr lang="it-IT" baseline="0" dirty="0"/>
              <a:t> </a:t>
            </a:r>
            <a:r>
              <a:rPr lang="it-IT" baseline="0" dirty="0" err="1"/>
              <a:t>used</a:t>
            </a:r>
            <a:r>
              <a:rPr lang="it-IT" baseline="0" dirty="0"/>
              <a:t>: </a:t>
            </a:r>
            <a:r>
              <a:rPr lang="it-IT" baseline="0" dirty="0" err="1"/>
              <a:t>Two</a:t>
            </a:r>
            <a:r>
              <a:rPr lang="it-IT" baseline="0" dirty="0"/>
              <a:t> </a:t>
            </a:r>
            <a:r>
              <a:rPr lang="it-IT" baseline="0" dirty="0" err="1"/>
              <a:t>hours</a:t>
            </a:r>
            <a:r>
              <a:rPr lang="it-IT" baseline="0" dirty="0"/>
              <a:t> </a:t>
            </a:r>
            <a:r>
              <a:rPr lang="it-IT" baseline="0" dirty="0" err="1"/>
              <a:t>talking</a:t>
            </a:r>
            <a:r>
              <a:rPr lang="it-IT" baseline="0" dirty="0"/>
              <a:t> </a:t>
            </a:r>
            <a:r>
              <a:rPr lang="it-IT" baseline="0" dirty="0" err="1"/>
              <a:t>technical</a:t>
            </a:r>
            <a:r>
              <a:rPr lang="it-IT" baseline="0" dirty="0"/>
              <a:t> or ten </a:t>
            </a:r>
            <a:r>
              <a:rPr lang="it-IT" baseline="0" dirty="0" err="1"/>
              <a:t>minutes</a:t>
            </a:r>
            <a:r>
              <a:rPr lang="it-IT" baseline="0" dirty="0"/>
              <a:t> </a:t>
            </a:r>
            <a:r>
              <a:rPr lang="it-IT" baseline="0" dirty="0" err="1"/>
              <a:t>talking</a:t>
            </a:r>
            <a:r>
              <a:rPr lang="it-IT" baseline="0" dirty="0"/>
              <a:t> Tiscali? </a:t>
            </a:r>
            <a:r>
              <a:rPr lang="it-IT" dirty="0" err="1"/>
              <a:t>p</a:t>
            </a:r>
            <a:r>
              <a:rPr lang="it-IT" baseline="0" dirty="0" err="1"/>
              <a:t>robably</a:t>
            </a:r>
            <a:r>
              <a:rPr lang="it-IT" baseline="0" dirty="0"/>
              <a:t> </a:t>
            </a:r>
            <a:r>
              <a:rPr lang="it-IT" baseline="0" dirty="0" err="1"/>
              <a:t>meaning</a:t>
            </a:r>
            <a:r>
              <a:rPr lang="it-IT" baseline="0" dirty="0"/>
              <a:t> </a:t>
            </a:r>
            <a:r>
              <a:rPr lang="it-IT" baseline="0" dirty="0" err="1"/>
              <a:t>that</a:t>
            </a:r>
            <a:r>
              <a:rPr lang="it-IT" baseline="0" dirty="0"/>
              <a:t> </a:t>
            </a:r>
            <a:r>
              <a:rPr lang="it-IT" baseline="0" dirty="0" err="1"/>
              <a:t>using</a:t>
            </a:r>
            <a:r>
              <a:rPr lang="it-IT" baseline="0" dirty="0"/>
              <a:t> </a:t>
            </a:r>
            <a:r>
              <a:rPr lang="it-IT" dirty="0"/>
              <a:t>T</a:t>
            </a:r>
            <a:r>
              <a:rPr lang="it-IT" baseline="0" dirty="0"/>
              <a:t>iscali </a:t>
            </a:r>
            <a:r>
              <a:rPr lang="it-IT" baseline="0" dirty="0" err="1"/>
              <a:t>as</a:t>
            </a:r>
            <a:r>
              <a:rPr lang="it-IT" baseline="0" dirty="0"/>
              <a:t> a </a:t>
            </a:r>
            <a:r>
              <a:rPr lang="it-IT" baseline="0" dirty="0" err="1"/>
              <a:t>channel</a:t>
            </a:r>
            <a:r>
              <a:rPr lang="it-IT" baseline="0" dirty="0"/>
              <a:t> </a:t>
            </a:r>
            <a:r>
              <a:rPr lang="it-IT" baseline="0" dirty="0" err="1"/>
              <a:t>for</a:t>
            </a:r>
            <a:r>
              <a:rPr lang="it-IT" baseline="0" dirty="0"/>
              <a:t> </a:t>
            </a:r>
            <a:r>
              <a:rPr lang="it-IT" baseline="0" dirty="0" err="1"/>
              <a:t>communication</a:t>
            </a:r>
            <a:r>
              <a:rPr lang="it-IT" baseline="0" dirty="0"/>
              <a:t> </a:t>
            </a:r>
            <a:r>
              <a:rPr lang="it-IT" baseline="0" dirty="0" err="1"/>
              <a:t>is</a:t>
            </a:r>
            <a:r>
              <a:rPr lang="it-IT" baseline="0" dirty="0"/>
              <a:t> </a:t>
            </a:r>
            <a:r>
              <a:rPr lang="it-IT" baseline="0" dirty="0" err="1"/>
              <a:t>much</a:t>
            </a:r>
            <a:r>
              <a:rPr lang="it-IT" baseline="0" dirty="0"/>
              <a:t> </a:t>
            </a:r>
            <a:r>
              <a:rPr lang="it-IT" baseline="0" dirty="0" err="1"/>
              <a:t>easier</a:t>
            </a:r>
            <a:r>
              <a:rPr lang="it-IT" baseline="0" dirty="0"/>
              <a:t> and </a:t>
            </a:r>
            <a:r>
              <a:rPr lang="it-IT" baseline="0" dirty="0" err="1"/>
              <a:t>faster</a:t>
            </a:r>
            <a:r>
              <a:rPr lang="it-IT" baseline="0" dirty="0"/>
              <a:t> </a:t>
            </a:r>
            <a:r>
              <a:rPr lang="it-IT" baseline="0" dirty="0" err="1"/>
              <a:t>than</a:t>
            </a:r>
            <a:r>
              <a:rPr lang="it-IT" baseline="0" dirty="0"/>
              <a:t> </a:t>
            </a:r>
            <a:r>
              <a:rPr lang="it-IT" baseline="0" dirty="0" err="1"/>
              <a:t>wasting</a:t>
            </a:r>
            <a:r>
              <a:rPr lang="it-IT" baseline="0" dirty="0"/>
              <a:t> </a:t>
            </a:r>
            <a:r>
              <a:rPr lang="it-IT" baseline="0" dirty="0" err="1"/>
              <a:t>time</a:t>
            </a:r>
            <a:r>
              <a:rPr lang="it-IT" baseline="0" dirty="0"/>
              <a:t> </a:t>
            </a:r>
            <a:r>
              <a:rPr lang="it-IT" baseline="0" dirty="0" err="1"/>
              <a:t>with</a:t>
            </a:r>
            <a:r>
              <a:rPr lang="it-IT" baseline="0" dirty="0"/>
              <a:t> </a:t>
            </a:r>
            <a:r>
              <a:rPr lang="it-IT" baseline="0" dirty="0" err="1"/>
              <a:t>any</a:t>
            </a:r>
            <a:r>
              <a:rPr lang="it-IT" baseline="0" dirty="0"/>
              <a:t> </a:t>
            </a:r>
            <a:r>
              <a:rPr lang="it-IT" baseline="0" dirty="0" err="1"/>
              <a:t>other</a:t>
            </a:r>
            <a:r>
              <a:rPr lang="it-IT" baseline="0" dirty="0"/>
              <a:t> </a:t>
            </a:r>
            <a:r>
              <a:rPr lang="it-IT" baseline="0" dirty="0" err="1"/>
              <a:t>communication</a:t>
            </a:r>
            <a:r>
              <a:rPr lang="it-IT" baseline="0" dirty="0"/>
              <a:t> </a:t>
            </a:r>
            <a:r>
              <a:rPr lang="it-IT" baseline="0" dirty="0" err="1"/>
              <a:t>channel</a:t>
            </a:r>
            <a:r>
              <a:rPr lang="it-IT" baseline="0" dirty="0"/>
              <a:t> or </a:t>
            </a:r>
            <a:r>
              <a:rPr lang="it-IT" baseline="0" dirty="0" err="1"/>
              <a:t>even</a:t>
            </a:r>
            <a:r>
              <a:rPr lang="it-IT" baseline="0" dirty="0"/>
              <a:t> </a:t>
            </a:r>
            <a:r>
              <a:rPr lang="it-IT" baseline="0" dirty="0" err="1"/>
              <a:t>getting</a:t>
            </a:r>
            <a:r>
              <a:rPr lang="it-IT" baseline="0" dirty="0"/>
              <a:t> </a:t>
            </a:r>
            <a:r>
              <a:rPr lang="it-IT" baseline="0" dirty="0" err="1"/>
              <a:t>lost</a:t>
            </a:r>
            <a:r>
              <a:rPr lang="it-IT" baseline="0" dirty="0"/>
              <a:t> in </a:t>
            </a:r>
            <a:r>
              <a:rPr lang="it-IT" baseline="0" dirty="0" err="1"/>
              <a:t>technicalities</a:t>
            </a:r>
            <a:r>
              <a:rPr lang="it-IT" baseline="0" dirty="0"/>
              <a:t>. </a:t>
            </a:r>
          </a:p>
          <a:p>
            <a:pPr algn="just"/>
            <a:endParaRPr lang="it-IT" dirty="0"/>
          </a:p>
          <a:p>
            <a:pPr algn="just"/>
            <a:endParaRPr lang="it-IT" baseline="0" dirty="0"/>
          </a:p>
          <a:p>
            <a:pPr algn="just"/>
            <a:r>
              <a:rPr lang="it-IT" baseline="0" dirty="0" err="1"/>
              <a:t>Here</a:t>
            </a:r>
            <a:r>
              <a:rPr lang="it-IT" baseline="0" dirty="0"/>
              <a:t> the </a:t>
            </a:r>
            <a:r>
              <a:rPr lang="it-IT" b="1" baseline="0" dirty="0" err="1"/>
              <a:t>phatic</a:t>
            </a:r>
            <a:r>
              <a:rPr lang="it-IT" b="1" baseline="0" dirty="0"/>
              <a:t> </a:t>
            </a:r>
            <a:r>
              <a:rPr lang="it-IT" b="1" baseline="0" dirty="0" err="1"/>
              <a:t>function</a:t>
            </a:r>
            <a:r>
              <a:rPr lang="it-IT" b="1" baseline="0" dirty="0"/>
              <a:t> </a:t>
            </a:r>
            <a:r>
              <a:rPr lang="it-IT" baseline="0" dirty="0" err="1"/>
              <a:t>is</a:t>
            </a:r>
            <a:r>
              <a:rPr lang="it-IT" baseline="0" dirty="0"/>
              <a:t> </a:t>
            </a:r>
            <a:r>
              <a:rPr lang="it-IT" baseline="0" dirty="0" err="1"/>
              <a:t>used</a:t>
            </a:r>
            <a:r>
              <a:rPr lang="it-IT" baseline="0" dirty="0"/>
              <a:t> in a figurative way: </a:t>
            </a:r>
            <a:r>
              <a:rPr lang="it-IT" baseline="0" dirty="0" err="1"/>
              <a:t>it</a:t>
            </a:r>
            <a:r>
              <a:rPr lang="it-IT" baseline="0" dirty="0"/>
              <a:t> </a:t>
            </a:r>
            <a:r>
              <a:rPr lang="it-IT" baseline="0" dirty="0" err="1"/>
              <a:t>starts</a:t>
            </a:r>
            <a:r>
              <a:rPr lang="it-IT" baseline="0" dirty="0"/>
              <a:t> </a:t>
            </a:r>
            <a:r>
              <a:rPr lang="it-IT" baseline="0" dirty="0" err="1"/>
              <a:t>playing</a:t>
            </a:r>
            <a:r>
              <a:rPr lang="it-IT" baseline="0" dirty="0"/>
              <a:t> </a:t>
            </a:r>
            <a:r>
              <a:rPr lang="it-IT" baseline="0" dirty="0" err="1"/>
              <a:t>with</a:t>
            </a:r>
            <a:r>
              <a:rPr lang="it-IT" baseline="0" dirty="0"/>
              <a:t> </a:t>
            </a:r>
            <a:r>
              <a:rPr lang="it-IT" baseline="0" dirty="0" err="1"/>
              <a:t>words</a:t>
            </a:r>
            <a:r>
              <a:rPr lang="it-IT" baseline="0" dirty="0"/>
              <a:t> Do </a:t>
            </a:r>
            <a:r>
              <a:rPr lang="it-IT" baseline="0" dirty="0" err="1"/>
              <a:t>you</a:t>
            </a:r>
            <a:r>
              <a:rPr lang="it-IT" baseline="0" dirty="0"/>
              <a:t> </a:t>
            </a:r>
            <a:r>
              <a:rPr lang="it-IT" baseline="0" dirty="0" err="1"/>
              <a:t>remember</a:t>
            </a:r>
            <a:r>
              <a:rPr lang="it-IT" baseline="0" dirty="0"/>
              <a:t> </a:t>
            </a:r>
            <a:r>
              <a:rPr lang="it-IT" baseline="0" dirty="0" err="1"/>
              <a:t>when</a:t>
            </a:r>
            <a:r>
              <a:rPr lang="it-IT" baseline="0" dirty="0"/>
              <a:t> a </a:t>
            </a:r>
            <a:r>
              <a:rPr lang="it-IT" b="1" baseline="0" dirty="0"/>
              <a:t>RAM</a:t>
            </a:r>
            <a:r>
              <a:rPr lang="it-IT" baseline="0" dirty="0"/>
              <a:t> </a:t>
            </a:r>
            <a:r>
              <a:rPr lang="it-IT" baseline="0" dirty="0" err="1"/>
              <a:t>was</a:t>
            </a:r>
            <a:r>
              <a:rPr lang="it-IT" baseline="0" dirty="0"/>
              <a:t> a </a:t>
            </a:r>
            <a:r>
              <a:rPr lang="it-IT" b="1" baseline="0" dirty="0" err="1"/>
              <a:t>sheep</a:t>
            </a:r>
            <a:r>
              <a:rPr lang="it-IT" b="1" baseline="0" dirty="0"/>
              <a:t> </a:t>
            </a:r>
            <a:r>
              <a:rPr lang="it-IT" b="1" baseline="0" dirty="0" err="1"/>
              <a:t>with</a:t>
            </a:r>
            <a:r>
              <a:rPr lang="it-IT" b="1" baseline="0" dirty="0"/>
              <a:t> </a:t>
            </a:r>
            <a:r>
              <a:rPr lang="it-IT" b="1" baseline="0" dirty="0" err="1"/>
              <a:t>horns</a:t>
            </a:r>
            <a:r>
              <a:rPr lang="it-IT" baseline="0" dirty="0"/>
              <a:t>, </a:t>
            </a:r>
            <a:r>
              <a:rPr lang="it-IT" b="1" baseline="0" dirty="0" err="1"/>
              <a:t>bytes</a:t>
            </a:r>
            <a:r>
              <a:rPr lang="it-IT" baseline="0" dirty="0"/>
              <a:t> </a:t>
            </a:r>
            <a:r>
              <a:rPr lang="it-IT" baseline="0" dirty="0" err="1"/>
              <a:t>were</a:t>
            </a:r>
            <a:r>
              <a:rPr lang="it-IT" baseline="0" dirty="0"/>
              <a:t> </a:t>
            </a:r>
            <a:r>
              <a:rPr lang="it-IT" baseline="0" dirty="0" err="1"/>
              <a:t>something</a:t>
            </a:r>
            <a:r>
              <a:rPr lang="it-IT" baseline="0" dirty="0"/>
              <a:t> </a:t>
            </a:r>
            <a:r>
              <a:rPr lang="it-IT" baseline="0" dirty="0" err="1"/>
              <a:t>you</a:t>
            </a:r>
            <a:r>
              <a:rPr lang="it-IT" baseline="0" dirty="0"/>
              <a:t> </a:t>
            </a:r>
            <a:r>
              <a:rPr lang="it-IT" baseline="0" dirty="0" err="1"/>
              <a:t>took</a:t>
            </a:r>
            <a:r>
              <a:rPr lang="it-IT" baseline="0" dirty="0"/>
              <a:t> out </a:t>
            </a:r>
            <a:r>
              <a:rPr lang="it-IT" baseline="0" dirty="0" err="1"/>
              <a:t>of</a:t>
            </a:r>
            <a:r>
              <a:rPr lang="it-IT" baseline="0" dirty="0"/>
              <a:t> </a:t>
            </a:r>
            <a:r>
              <a:rPr lang="it-IT" b="1" baseline="0" dirty="0" err="1"/>
              <a:t>cookies</a:t>
            </a:r>
            <a:r>
              <a:rPr lang="it-IT" baseline="0" dirty="0"/>
              <a:t>? And </a:t>
            </a:r>
            <a:r>
              <a:rPr lang="it-IT" b="1" baseline="0" dirty="0" err="1"/>
              <a:t>cookies</a:t>
            </a:r>
            <a:r>
              <a:rPr lang="it-IT" baseline="0" dirty="0"/>
              <a:t> </a:t>
            </a:r>
            <a:r>
              <a:rPr lang="it-IT" baseline="0" dirty="0" err="1"/>
              <a:t>were</a:t>
            </a:r>
            <a:r>
              <a:rPr lang="it-IT" baseline="0" dirty="0"/>
              <a:t> </a:t>
            </a:r>
            <a:r>
              <a:rPr lang="it-IT" baseline="0" dirty="0" err="1"/>
              <a:t>something</a:t>
            </a:r>
            <a:r>
              <a:rPr lang="it-IT" baseline="0" dirty="0"/>
              <a:t> </a:t>
            </a:r>
            <a:r>
              <a:rPr lang="it-IT" baseline="0" dirty="0" err="1"/>
              <a:t>to</a:t>
            </a:r>
            <a:r>
              <a:rPr lang="it-IT" baseline="0" dirty="0"/>
              <a:t> </a:t>
            </a:r>
            <a:r>
              <a:rPr lang="it-IT" baseline="0" dirty="0" err="1"/>
              <a:t>enjoy</a:t>
            </a:r>
            <a:r>
              <a:rPr lang="it-IT" baseline="0" dirty="0"/>
              <a:t> </a:t>
            </a:r>
            <a:r>
              <a:rPr lang="it-IT" baseline="0" dirty="0" err="1"/>
              <a:t>with</a:t>
            </a:r>
            <a:r>
              <a:rPr lang="it-IT" baseline="0" dirty="0"/>
              <a:t> a </a:t>
            </a:r>
            <a:r>
              <a:rPr lang="it-IT" baseline="0" dirty="0" err="1"/>
              <a:t>cup</a:t>
            </a:r>
            <a:r>
              <a:rPr lang="it-IT" baseline="0" dirty="0"/>
              <a:t> </a:t>
            </a:r>
            <a:r>
              <a:rPr lang="it-IT" baseline="0" dirty="0" err="1"/>
              <a:t>of</a:t>
            </a:r>
            <a:r>
              <a:rPr lang="it-IT" baseline="0" dirty="0"/>
              <a:t> tea? </a:t>
            </a:r>
            <a:r>
              <a:rPr lang="it-IT" baseline="0" dirty="0" err="1"/>
              <a:t>It</a:t>
            </a:r>
            <a:r>
              <a:rPr lang="it-IT" baseline="0" dirty="0"/>
              <a:t> </a:t>
            </a:r>
            <a:r>
              <a:rPr lang="it-IT" baseline="0" dirty="0" err="1"/>
              <a:t>is</a:t>
            </a:r>
            <a:r>
              <a:rPr lang="it-IT" baseline="0" dirty="0"/>
              <a:t> </a:t>
            </a:r>
            <a:r>
              <a:rPr lang="it-IT" baseline="0" dirty="0" err="1"/>
              <a:t>taking</a:t>
            </a:r>
            <a:r>
              <a:rPr lang="it-IT" baseline="0" dirty="0"/>
              <a:t> the </a:t>
            </a:r>
            <a:r>
              <a:rPr lang="it-IT" baseline="0" dirty="0" err="1"/>
              <a:t>technical</a:t>
            </a:r>
            <a:r>
              <a:rPr lang="it-IT" baseline="0" dirty="0"/>
              <a:t> </a:t>
            </a:r>
            <a:r>
              <a:rPr lang="it-IT" baseline="0" dirty="0" err="1"/>
              <a:t>words</a:t>
            </a:r>
            <a:r>
              <a:rPr lang="it-IT" baseline="0" dirty="0"/>
              <a:t> </a:t>
            </a:r>
            <a:r>
              <a:rPr lang="it-IT" b="1" baseline="0" dirty="0"/>
              <a:t>RAM</a:t>
            </a:r>
            <a:r>
              <a:rPr lang="it-IT" baseline="0" dirty="0"/>
              <a:t>, </a:t>
            </a:r>
            <a:r>
              <a:rPr lang="it-IT" b="1" baseline="0" dirty="0" err="1"/>
              <a:t>bytes</a:t>
            </a:r>
            <a:r>
              <a:rPr lang="it-IT" baseline="0" dirty="0"/>
              <a:t> and </a:t>
            </a:r>
            <a:r>
              <a:rPr lang="it-IT" b="1" baseline="0" dirty="0" err="1"/>
              <a:t>cookies</a:t>
            </a:r>
            <a:r>
              <a:rPr lang="it-IT" baseline="0" dirty="0"/>
              <a:t> and </a:t>
            </a:r>
            <a:r>
              <a:rPr lang="it-IT" baseline="0" dirty="0" err="1"/>
              <a:t>playing</a:t>
            </a:r>
            <a:r>
              <a:rPr lang="it-IT" dirty="0"/>
              <a:t> </a:t>
            </a:r>
            <a:r>
              <a:rPr lang="it-IT" dirty="0" err="1"/>
              <a:t>with</a:t>
            </a:r>
            <a:r>
              <a:rPr lang="it-IT" dirty="0"/>
              <a:t> </a:t>
            </a:r>
            <a:r>
              <a:rPr lang="it-IT" dirty="0" err="1"/>
              <a:t>them</a:t>
            </a:r>
            <a:r>
              <a:rPr lang="it-IT" dirty="0"/>
              <a:t> </a:t>
            </a:r>
            <a:r>
              <a:rPr lang="it-IT" dirty="0" err="1"/>
              <a:t>to</a:t>
            </a:r>
            <a:r>
              <a:rPr lang="it-IT" dirty="0"/>
              <a:t> </a:t>
            </a:r>
            <a:r>
              <a:rPr lang="it-IT" dirty="0" err="1"/>
              <a:t>underline</a:t>
            </a:r>
            <a:r>
              <a:rPr lang="it-IT" dirty="0"/>
              <a:t>/</a:t>
            </a:r>
            <a:r>
              <a:rPr lang="it-IT" dirty="0" err="1"/>
              <a:t>emphasise</a:t>
            </a:r>
            <a:r>
              <a:rPr lang="it-IT" dirty="0"/>
              <a:t> the </a:t>
            </a:r>
            <a:r>
              <a:rPr lang="it-IT" dirty="0" err="1"/>
              <a:t>difficulty</a:t>
            </a:r>
            <a:r>
              <a:rPr lang="it-IT" dirty="0"/>
              <a:t> in </a:t>
            </a:r>
            <a:r>
              <a:rPr lang="it-IT" dirty="0" err="1"/>
              <a:t>dealing</a:t>
            </a:r>
            <a:r>
              <a:rPr lang="it-IT" dirty="0"/>
              <a:t> </a:t>
            </a:r>
            <a:r>
              <a:rPr lang="it-IT" dirty="0" err="1"/>
              <a:t>with</a:t>
            </a:r>
            <a:r>
              <a:rPr lang="it-IT" dirty="0"/>
              <a:t> </a:t>
            </a:r>
            <a:r>
              <a:rPr lang="it-IT" dirty="0" err="1"/>
              <a:t>modern</a:t>
            </a:r>
            <a:r>
              <a:rPr lang="it-IT" dirty="0"/>
              <a:t> </a:t>
            </a:r>
            <a:r>
              <a:rPr lang="it-IT" dirty="0" err="1"/>
              <a:t>communication</a:t>
            </a:r>
            <a:r>
              <a:rPr lang="it-IT" dirty="0"/>
              <a:t> </a:t>
            </a:r>
            <a:r>
              <a:rPr lang="it-IT" dirty="0" err="1"/>
              <a:t>technology</a:t>
            </a:r>
            <a:r>
              <a:rPr lang="it-IT" dirty="0"/>
              <a:t>  and </a:t>
            </a:r>
            <a:r>
              <a:rPr lang="it-IT" dirty="0" err="1"/>
              <a:t>technical</a:t>
            </a:r>
            <a:r>
              <a:rPr lang="it-IT" dirty="0"/>
              <a:t> </a:t>
            </a:r>
            <a:r>
              <a:rPr lang="it-IT" dirty="0" err="1"/>
              <a:t>jargon</a:t>
            </a:r>
            <a:r>
              <a:rPr lang="it-IT" dirty="0"/>
              <a:t>.</a:t>
            </a:r>
          </a:p>
          <a:p>
            <a:pPr algn="just"/>
            <a:r>
              <a:rPr lang="it-IT" dirty="0"/>
              <a:t>SO : </a:t>
            </a:r>
            <a:r>
              <a:rPr lang="it-IT" dirty="0" err="1"/>
              <a:t>Why</a:t>
            </a:r>
            <a:r>
              <a:rPr lang="it-IT" dirty="0"/>
              <a:t> </a:t>
            </a:r>
            <a:r>
              <a:rPr lang="it-IT" dirty="0" err="1"/>
              <a:t>get</a:t>
            </a:r>
            <a:r>
              <a:rPr lang="it-IT" dirty="0"/>
              <a:t> </a:t>
            </a:r>
            <a:r>
              <a:rPr lang="it-IT" dirty="0" err="1"/>
              <a:t>tied</a:t>
            </a:r>
            <a:r>
              <a:rPr lang="it-IT" dirty="0"/>
              <a:t> up </a:t>
            </a:r>
            <a:r>
              <a:rPr lang="it-IT" dirty="0" err="1"/>
              <a:t>talking</a:t>
            </a:r>
            <a:r>
              <a:rPr lang="it-IT" dirty="0"/>
              <a:t> </a:t>
            </a:r>
            <a:r>
              <a:rPr lang="it-IT" dirty="0" err="1"/>
              <a:t>technical</a:t>
            </a:r>
            <a:r>
              <a:rPr lang="it-IT" dirty="0"/>
              <a:t>, </a:t>
            </a:r>
            <a:r>
              <a:rPr lang="it-IT" dirty="0" err="1"/>
              <a:t>when</a:t>
            </a:r>
            <a:r>
              <a:rPr lang="it-IT" dirty="0"/>
              <a:t> </a:t>
            </a:r>
            <a:r>
              <a:rPr lang="it-IT" dirty="0" err="1"/>
              <a:t>you</a:t>
            </a:r>
            <a:r>
              <a:rPr lang="it-IT" dirty="0"/>
              <a:t> </a:t>
            </a:r>
            <a:r>
              <a:rPr lang="it-IT" dirty="0" err="1"/>
              <a:t>could</a:t>
            </a:r>
            <a:r>
              <a:rPr lang="it-IT" dirty="0"/>
              <a:t> </a:t>
            </a:r>
            <a:r>
              <a:rPr lang="it-IT" dirty="0" err="1"/>
              <a:t>simply</a:t>
            </a:r>
            <a:r>
              <a:rPr lang="it-IT" dirty="0"/>
              <a:t> </a:t>
            </a:r>
            <a:r>
              <a:rPr lang="it-IT" dirty="0" err="1"/>
              <a:t>be</a:t>
            </a:r>
            <a:r>
              <a:rPr lang="it-IT" dirty="0"/>
              <a:t> </a:t>
            </a:r>
            <a:r>
              <a:rPr lang="it-IT" dirty="0" err="1"/>
              <a:t>talking</a:t>
            </a:r>
            <a:r>
              <a:rPr lang="it-IT" dirty="0"/>
              <a:t> Tiscali?</a:t>
            </a:r>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33</a:t>
            </a:fld>
            <a:endParaRPr lang="it-IT"/>
          </a:p>
        </p:txBody>
      </p:sp>
    </p:spTree>
    <p:extLst>
      <p:ext uri="{BB962C8B-B14F-4D97-AF65-F5344CB8AC3E}">
        <p14:creationId xmlns:p14="http://schemas.microsoft.com/office/powerpoint/2010/main" val="1437931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Metalinguistic</a:t>
            </a:r>
            <a:r>
              <a:rPr lang="it-IT" dirty="0"/>
              <a:t> </a:t>
            </a:r>
            <a:r>
              <a:rPr lang="it-IT" dirty="0" err="1"/>
              <a:t>function</a:t>
            </a:r>
            <a:endParaRPr lang="it-IT" dirty="0"/>
          </a:p>
          <a:p>
            <a:pPr defTabSz="914196">
              <a:defRPr/>
            </a:pPr>
            <a:r>
              <a:rPr lang="it-IT" b="1" dirty="0" err="1">
                <a:solidFill>
                  <a:schemeClr val="accent3">
                    <a:lumMod val="75000"/>
                  </a:schemeClr>
                </a:solidFill>
                <a:latin typeface="Candara" pitchFamily="34" charset="0"/>
              </a:rPr>
              <a:t>Negotiating</a:t>
            </a:r>
            <a:r>
              <a:rPr lang="it-IT" b="1" dirty="0">
                <a:solidFill>
                  <a:schemeClr val="accent3">
                    <a:lumMod val="75000"/>
                  </a:schemeClr>
                </a:solidFill>
                <a:latin typeface="Candara" pitchFamily="34" charset="0"/>
              </a:rPr>
              <a:t> or </a:t>
            </a:r>
            <a:r>
              <a:rPr lang="it-IT" b="1" dirty="0" err="1">
                <a:solidFill>
                  <a:schemeClr val="accent3">
                    <a:lumMod val="75000"/>
                  </a:schemeClr>
                </a:solidFill>
                <a:latin typeface="Candara" pitchFamily="34" charset="0"/>
              </a:rPr>
              <a:t>checking</a:t>
            </a:r>
            <a:r>
              <a:rPr lang="it-IT" b="1" dirty="0">
                <a:solidFill>
                  <a:schemeClr val="accent3">
                    <a:lumMod val="75000"/>
                  </a:schemeClr>
                </a:solidFill>
                <a:latin typeface="Candara" pitchFamily="34" charset="0"/>
              </a:rPr>
              <a:t> the </a:t>
            </a:r>
            <a:r>
              <a:rPr lang="it-IT" b="1" dirty="0" err="1">
                <a:solidFill>
                  <a:schemeClr val="accent3">
                    <a:lumMod val="75000"/>
                  </a:schemeClr>
                </a:solidFill>
                <a:latin typeface="Candara" pitchFamily="34" charset="0"/>
              </a:rPr>
              <a:t>language</a:t>
            </a:r>
            <a:endParaRPr lang="it-IT" b="1" dirty="0">
              <a:solidFill>
                <a:schemeClr val="accent3">
                  <a:lumMod val="75000"/>
                </a:schemeClr>
              </a:solidFill>
              <a:latin typeface="Candara" pitchFamily="34" charset="0"/>
            </a:endParaRPr>
          </a:p>
          <a:p>
            <a:pPr algn="just"/>
            <a:r>
              <a:rPr lang="en-US" dirty="0">
                <a:latin typeface="Candara" pitchFamily="34" charset="0"/>
              </a:rPr>
              <a:t>Aka “</a:t>
            </a:r>
            <a:r>
              <a:rPr lang="en-US" b="1" dirty="0" err="1">
                <a:latin typeface="Candara" pitchFamily="34" charset="0"/>
              </a:rPr>
              <a:t>metalingual</a:t>
            </a:r>
            <a:r>
              <a:rPr lang="en-US" dirty="0">
                <a:latin typeface="Candara" pitchFamily="34" charset="0"/>
              </a:rPr>
              <a:t>”, “</a:t>
            </a:r>
            <a:r>
              <a:rPr lang="en-US" b="1" dirty="0">
                <a:latin typeface="Candara" pitchFamily="34" charset="0"/>
              </a:rPr>
              <a:t>reflexive</a:t>
            </a:r>
            <a:r>
              <a:rPr lang="en-US" dirty="0">
                <a:latin typeface="Candara" pitchFamily="34" charset="0"/>
              </a:rPr>
              <a:t>”</a:t>
            </a:r>
          </a:p>
          <a:p>
            <a:pPr algn="just"/>
            <a:endParaRPr lang="en-US" dirty="0">
              <a:latin typeface="Candara" pitchFamily="34" charset="0"/>
            </a:endParaRPr>
          </a:p>
          <a:p>
            <a:pPr algn="just"/>
            <a:r>
              <a:rPr lang="en-US" dirty="0">
                <a:latin typeface="Candara" pitchFamily="34" charset="0"/>
              </a:rPr>
              <a:t>Deals with the </a:t>
            </a:r>
            <a:r>
              <a:rPr lang="en-US" b="1" dirty="0">
                <a:latin typeface="Candara" pitchFamily="34" charset="0"/>
              </a:rPr>
              <a:t>code</a:t>
            </a:r>
            <a:r>
              <a:rPr lang="en-US" dirty="0">
                <a:latin typeface="Candara" pitchFamily="34" charset="0"/>
              </a:rPr>
              <a:t> itself </a:t>
            </a:r>
          </a:p>
          <a:p>
            <a:pPr algn="just"/>
            <a:endParaRPr lang="en-US" dirty="0">
              <a:latin typeface="Candara" pitchFamily="34" charset="0"/>
            </a:endParaRPr>
          </a:p>
          <a:p>
            <a:pPr algn="just"/>
            <a:r>
              <a:rPr lang="en-US" dirty="0">
                <a:latin typeface="Candara" pitchFamily="34" charset="0"/>
              </a:rPr>
              <a:t>It is the function of language about language, language used to explain, discuss or describe itself</a:t>
            </a: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34</a:t>
            </a:fld>
            <a:endParaRPr lang="it-IT"/>
          </a:p>
        </p:txBody>
      </p:sp>
    </p:spTree>
    <p:extLst>
      <p:ext uri="{BB962C8B-B14F-4D97-AF65-F5344CB8AC3E}">
        <p14:creationId xmlns:p14="http://schemas.microsoft.com/office/powerpoint/2010/main" val="292614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dirty="0" err="1">
                <a:latin typeface="Candara" pitchFamily="34" charset="0"/>
              </a:rPr>
              <a:t>Metalinguistic</a:t>
            </a:r>
            <a:r>
              <a:rPr lang="en-US" dirty="0">
                <a:latin typeface="Candara" pitchFamily="34" charset="0"/>
              </a:rPr>
              <a:t> function</a:t>
            </a:r>
          </a:p>
          <a:p>
            <a:pPr algn="just"/>
            <a:r>
              <a:rPr lang="en-US" dirty="0">
                <a:latin typeface="Candara" pitchFamily="34" charset="0"/>
              </a:rPr>
              <a:t>Used whenever addresser and addressee need to check whether they use the same code and when the language is used to speak about language</a:t>
            </a:r>
          </a:p>
          <a:p>
            <a:pPr algn="just">
              <a:buNone/>
            </a:pPr>
            <a:endParaRPr lang="en-US" dirty="0">
              <a:latin typeface="Candara" pitchFamily="34" charset="0"/>
            </a:endParaRPr>
          </a:p>
          <a:p>
            <a:pPr algn="just"/>
            <a:r>
              <a:rPr lang="en-US" b="1" dirty="0">
                <a:latin typeface="Candara" pitchFamily="34" charset="0"/>
              </a:rPr>
              <a:t>Questions or explanations of terminology or </a:t>
            </a:r>
            <a:r>
              <a:rPr lang="en-US" b="1" dirty="0" err="1">
                <a:latin typeface="Candara" pitchFamily="34" charset="0"/>
              </a:rPr>
              <a:t>phaseology</a:t>
            </a:r>
            <a:r>
              <a:rPr lang="en-US" b="1" dirty="0">
                <a:latin typeface="Candara" pitchFamily="34" charset="0"/>
              </a:rPr>
              <a:t>, statements about grammar, </a:t>
            </a:r>
            <a:r>
              <a:rPr lang="da-DK" b="1" dirty="0">
                <a:latin typeface="Candara" pitchFamily="34" charset="0"/>
              </a:rPr>
              <a:t>terminology of linguistics</a:t>
            </a:r>
            <a:r>
              <a:rPr lang="da-DK" dirty="0">
                <a:latin typeface="Candara" pitchFamily="34" charset="0"/>
              </a:rPr>
              <a:t>:</a:t>
            </a:r>
            <a:r>
              <a:rPr lang="da-DK" b="1" dirty="0">
                <a:latin typeface="Candara" pitchFamily="34" charset="0"/>
              </a:rPr>
              <a:t> </a:t>
            </a:r>
            <a:r>
              <a:rPr lang="da-DK" i="1" dirty="0">
                <a:latin typeface="Candara" pitchFamily="34" charset="0"/>
              </a:rPr>
              <a:t>What do you mean when you say…?,</a:t>
            </a:r>
            <a:r>
              <a:rPr lang="en-US" i="1" dirty="0">
                <a:latin typeface="Candara" pitchFamily="34" charset="0"/>
              </a:rPr>
              <a:t> What do you mean by…?, </a:t>
            </a:r>
            <a:r>
              <a:rPr lang="it-IT" i="1" dirty="0" err="1">
                <a:latin typeface="Candara" pitchFamily="34" charset="0"/>
              </a:rPr>
              <a:t>literally</a:t>
            </a:r>
            <a:r>
              <a:rPr lang="it-IT" i="1" dirty="0">
                <a:latin typeface="Candara" pitchFamily="34" charset="0"/>
              </a:rPr>
              <a:t>, </a:t>
            </a:r>
            <a:r>
              <a:rPr lang="it-IT" i="1" dirty="0" err="1">
                <a:latin typeface="Candara" pitchFamily="34" charset="0"/>
              </a:rPr>
              <a:t>so-called</a:t>
            </a:r>
            <a:r>
              <a:rPr lang="it-IT" i="1" dirty="0">
                <a:latin typeface="Candara" pitchFamily="34" charset="0"/>
              </a:rPr>
              <a:t>, </a:t>
            </a:r>
            <a:r>
              <a:rPr lang="it-IT" i="1" dirty="0" err="1">
                <a:latin typeface="Candara" pitchFamily="34" charset="0"/>
              </a:rPr>
              <a:t>sometimes</a:t>
            </a:r>
            <a:r>
              <a:rPr lang="it-IT" i="1" dirty="0">
                <a:latin typeface="Candara" pitchFamily="34" charset="0"/>
              </a:rPr>
              <a:t> </a:t>
            </a:r>
            <a:r>
              <a:rPr lang="it-IT" i="1" dirty="0" err="1">
                <a:latin typeface="Candara" pitchFamily="34" charset="0"/>
              </a:rPr>
              <a:t>known</a:t>
            </a:r>
            <a:r>
              <a:rPr lang="it-IT" i="1" dirty="0">
                <a:latin typeface="Candara" pitchFamily="34" charset="0"/>
              </a:rPr>
              <a:t> </a:t>
            </a:r>
            <a:r>
              <a:rPr lang="it-IT" i="1" dirty="0" err="1">
                <a:latin typeface="Candara" pitchFamily="34" charset="0"/>
              </a:rPr>
              <a:t>as</a:t>
            </a:r>
            <a:r>
              <a:rPr lang="it-IT" dirty="0">
                <a:latin typeface="Candara" pitchFamily="34" charset="0"/>
              </a:rPr>
              <a:t>, </a:t>
            </a:r>
            <a:r>
              <a:rPr lang="it-IT" i="1" dirty="0" err="1">
                <a:latin typeface="Candara" pitchFamily="34" charset="0"/>
              </a:rPr>
              <a:t>How</a:t>
            </a:r>
            <a:r>
              <a:rPr lang="it-IT" i="1" dirty="0">
                <a:latin typeface="Candara" pitchFamily="34" charset="0"/>
              </a:rPr>
              <a:t> do </a:t>
            </a:r>
            <a:r>
              <a:rPr lang="it-IT" i="1" dirty="0" err="1">
                <a:latin typeface="Candara" pitchFamily="34" charset="0"/>
              </a:rPr>
              <a:t>you</a:t>
            </a:r>
            <a:r>
              <a:rPr lang="it-IT" i="1" dirty="0">
                <a:latin typeface="Candara" pitchFamily="34" charset="0"/>
              </a:rPr>
              <a:t> </a:t>
            </a:r>
            <a:r>
              <a:rPr lang="it-IT" i="1" dirty="0" err="1">
                <a:latin typeface="Candara" pitchFamily="34" charset="0"/>
              </a:rPr>
              <a:t>say</a:t>
            </a:r>
            <a:r>
              <a:rPr lang="it-IT" i="1" dirty="0">
                <a:latin typeface="Candara" pitchFamily="34" charset="0"/>
              </a:rPr>
              <a:t> codice in English?, “</a:t>
            </a:r>
            <a:r>
              <a:rPr lang="it-IT" i="1" dirty="0" err="1">
                <a:latin typeface="Candara" pitchFamily="34" charset="0"/>
              </a:rPr>
              <a:t>Cat</a:t>
            </a:r>
            <a:r>
              <a:rPr lang="it-IT" i="1" dirty="0">
                <a:latin typeface="Candara" pitchFamily="34" charset="0"/>
              </a:rPr>
              <a:t>” </a:t>
            </a:r>
            <a:r>
              <a:rPr lang="it-IT" i="1" dirty="0" err="1">
                <a:latin typeface="Candara" pitchFamily="34" charset="0"/>
              </a:rPr>
              <a:t>is</a:t>
            </a:r>
            <a:r>
              <a:rPr lang="it-IT" i="1" dirty="0">
                <a:latin typeface="Candara" pitchFamily="34" charset="0"/>
              </a:rPr>
              <a:t> a </a:t>
            </a:r>
            <a:r>
              <a:rPr lang="it-IT" i="1" dirty="0" err="1">
                <a:latin typeface="Candara" pitchFamily="34" charset="0"/>
              </a:rPr>
              <a:t>singular</a:t>
            </a:r>
            <a:r>
              <a:rPr lang="it-IT" i="1" dirty="0">
                <a:latin typeface="Candara" pitchFamily="34" charset="0"/>
              </a:rPr>
              <a:t> </a:t>
            </a:r>
            <a:r>
              <a:rPr lang="it-IT" i="1" dirty="0" err="1">
                <a:latin typeface="Candara" pitchFamily="34" charset="0"/>
              </a:rPr>
              <a:t>noun</a:t>
            </a:r>
            <a:r>
              <a:rPr lang="it-IT" i="1" dirty="0">
                <a:latin typeface="Candara" pitchFamily="34" charset="0"/>
              </a:rPr>
              <a:t>, </a:t>
            </a:r>
            <a:r>
              <a:rPr lang="it-IT" i="1" dirty="0" err="1">
                <a:latin typeface="Candara" pitchFamily="34" charset="0"/>
              </a:rPr>
              <a:t>Would</a:t>
            </a:r>
            <a:r>
              <a:rPr lang="it-IT" i="1" dirty="0">
                <a:latin typeface="Candara" pitchFamily="34" charset="0"/>
              </a:rPr>
              <a:t> </a:t>
            </a:r>
            <a:r>
              <a:rPr lang="it-IT" i="1" dirty="0" err="1">
                <a:latin typeface="Candara" pitchFamily="34" charset="0"/>
              </a:rPr>
              <a:t>is</a:t>
            </a:r>
            <a:r>
              <a:rPr lang="it-IT" i="1" dirty="0">
                <a:latin typeface="Candara" pitchFamily="34" charset="0"/>
              </a:rPr>
              <a:t> a </a:t>
            </a:r>
            <a:r>
              <a:rPr lang="it-IT" i="1" dirty="0" err="1">
                <a:latin typeface="Candara" pitchFamily="34" charset="0"/>
              </a:rPr>
              <a:t>modal</a:t>
            </a:r>
            <a:r>
              <a:rPr lang="it-IT" i="1" dirty="0">
                <a:latin typeface="Candara" pitchFamily="34" charset="0"/>
              </a:rPr>
              <a:t> </a:t>
            </a:r>
            <a:r>
              <a:rPr lang="it-IT" i="1" dirty="0" err="1">
                <a:latin typeface="Candara" pitchFamily="34" charset="0"/>
              </a:rPr>
              <a:t>verb</a:t>
            </a:r>
            <a:r>
              <a:rPr lang="it-IT" i="1" dirty="0">
                <a:latin typeface="Candara" pitchFamily="34" charset="0"/>
              </a:rPr>
              <a:t>.</a:t>
            </a:r>
          </a:p>
          <a:p>
            <a:pPr algn="just"/>
            <a:endParaRPr lang="en-US" dirty="0">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35</a:t>
            </a:fld>
            <a:endParaRPr lang="it-IT"/>
          </a:p>
        </p:txBody>
      </p:sp>
    </p:spTree>
    <p:extLst>
      <p:ext uri="{BB962C8B-B14F-4D97-AF65-F5344CB8AC3E}">
        <p14:creationId xmlns:p14="http://schemas.microsoft.com/office/powerpoint/2010/main" val="3736527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36</a:t>
            </a:fld>
            <a:endParaRPr lang="it-IT"/>
          </a:p>
        </p:txBody>
      </p:sp>
    </p:spTree>
    <p:extLst>
      <p:ext uri="{BB962C8B-B14F-4D97-AF65-F5344CB8AC3E}">
        <p14:creationId xmlns:p14="http://schemas.microsoft.com/office/powerpoint/2010/main" val="537718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When</a:t>
            </a:r>
            <a:r>
              <a:rPr lang="it-IT" dirty="0"/>
              <a:t> </a:t>
            </a:r>
            <a:r>
              <a:rPr lang="it-IT" dirty="0" err="1"/>
              <a:t>you</a:t>
            </a:r>
            <a:r>
              <a:rPr lang="it-IT" dirty="0"/>
              <a:t> </a:t>
            </a:r>
            <a:r>
              <a:rPr lang="it-IT" dirty="0" err="1"/>
              <a:t>say…Do</a:t>
            </a:r>
            <a:r>
              <a:rPr lang="it-IT" dirty="0"/>
              <a:t> </a:t>
            </a:r>
            <a:r>
              <a:rPr lang="it-IT" dirty="0" err="1"/>
              <a:t>you</a:t>
            </a:r>
            <a:r>
              <a:rPr lang="it-IT" dirty="0"/>
              <a:t> </a:t>
            </a:r>
            <a:r>
              <a:rPr lang="it-IT" dirty="0" err="1"/>
              <a:t>mean</a:t>
            </a:r>
            <a:r>
              <a:rPr lang="it-IT" dirty="0"/>
              <a:t> </a:t>
            </a:r>
            <a:r>
              <a:rPr lang="it-IT" dirty="0" err="1"/>
              <a:t>it</a:t>
            </a:r>
            <a:r>
              <a:rPr lang="it-IT" dirty="0"/>
              <a:t>?</a:t>
            </a:r>
          </a:p>
          <a:p>
            <a:r>
              <a:rPr lang="it-IT" dirty="0"/>
              <a:t>The </a:t>
            </a:r>
            <a:r>
              <a:rPr lang="it-IT" dirty="0" err="1"/>
              <a:t>question</a:t>
            </a:r>
            <a:r>
              <a:rPr lang="it-IT" dirty="0"/>
              <a:t> in the slogan </a:t>
            </a:r>
            <a:r>
              <a:rPr lang="it-IT" dirty="0" err="1"/>
              <a:t>is</a:t>
            </a:r>
            <a:r>
              <a:rPr lang="it-IT" dirty="0"/>
              <a:t> </a:t>
            </a:r>
            <a:r>
              <a:rPr lang="it-IT" dirty="0" err="1"/>
              <a:t>asking</a:t>
            </a:r>
            <a:r>
              <a:rPr lang="it-IT" dirty="0"/>
              <a:t> </a:t>
            </a:r>
            <a:r>
              <a:rPr lang="it-IT" dirty="0" err="1"/>
              <a:t>for</a:t>
            </a:r>
            <a:r>
              <a:rPr lang="it-IT" dirty="0"/>
              <a:t> </a:t>
            </a:r>
            <a:r>
              <a:rPr lang="it-IT" dirty="0" err="1"/>
              <a:t>an</a:t>
            </a:r>
            <a:r>
              <a:rPr lang="it-IT" dirty="0"/>
              <a:t> </a:t>
            </a:r>
            <a:r>
              <a:rPr lang="it-IT" dirty="0" err="1"/>
              <a:t>explanation</a:t>
            </a:r>
            <a:r>
              <a:rPr lang="it-IT" dirty="0"/>
              <a:t> </a:t>
            </a:r>
            <a:r>
              <a:rPr lang="it-IT" dirty="0" err="1"/>
              <a:t>of</a:t>
            </a:r>
            <a:r>
              <a:rPr lang="it-IT" dirty="0"/>
              <a:t> a </a:t>
            </a:r>
            <a:r>
              <a:rPr lang="it-IT" dirty="0" err="1"/>
              <a:t>certain</a:t>
            </a:r>
            <a:r>
              <a:rPr lang="it-IT" dirty="0"/>
              <a:t> statement, so </a:t>
            </a:r>
            <a:r>
              <a:rPr lang="it-IT" dirty="0" err="1"/>
              <a:t>there</a:t>
            </a:r>
            <a:r>
              <a:rPr lang="it-IT" dirty="0"/>
              <a:t> </a:t>
            </a:r>
            <a:r>
              <a:rPr lang="it-IT" dirty="0" err="1"/>
              <a:t>is</a:t>
            </a:r>
            <a:r>
              <a:rPr lang="it-IT" dirty="0"/>
              <a:t> a </a:t>
            </a:r>
            <a:r>
              <a:rPr lang="it-IT" dirty="0" err="1"/>
              <a:t>certain</a:t>
            </a:r>
            <a:r>
              <a:rPr lang="it-IT" dirty="0"/>
              <a:t> </a:t>
            </a:r>
            <a:r>
              <a:rPr lang="it-IT" dirty="0" err="1"/>
              <a:t>reflection</a:t>
            </a:r>
            <a:r>
              <a:rPr lang="it-IT" dirty="0"/>
              <a:t> on the </a:t>
            </a:r>
            <a:r>
              <a:rPr lang="it-IT" dirty="0" err="1"/>
              <a:t>language</a:t>
            </a:r>
            <a:r>
              <a:rPr lang="it-IT" dirty="0"/>
              <a:t> or on a </a:t>
            </a:r>
            <a:r>
              <a:rPr lang="it-IT" dirty="0" err="1"/>
              <a:t>specific</a:t>
            </a:r>
            <a:r>
              <a:rPr lang="it-IT" dirty="0"/>
              <a:t> statement. So the </a:t>
            </a:r>
            <a:r>
              <a:rPr lang="it-IT" dirty="0" err="1"/>
              <a:t>language</a:t>
            </a:r>
            <a:r>
              <a:rPr lang="it-IT" dirty="0"/>
              <a:t> </a:t>
            </a:r>
            <a:r>
              <a:rPr lang="it-IT" dirty="0" err="1"/>
              <a:t>used</a:t>
            </a:r>
            <a:r>
              <a:rPr lang="it-IT" dirty="0"/>
              <a:t> in the slogan </a:t>
            </a:r>
            <a:r>
              <a:rPr lang="it-IT" dirty="0" err="1"/>
              <a:t>is</a:t>
            </a:r>
            <a:r>
              <a:rPr lang="it-IT" dirty="0"/>
              <a:t> </a:t>
            </a:r>
            <a:r>
              <a:rPr lang="it-IT" dirty="0" err="1"/>
              <a:t>used</a:t>
            </a:r>
            <a:r>
              <a:rPr lang="it-IT" dirty="0"/>
              <a:t> </a:t>
            </a:r>
            <a:r>
              <a:rPr lang="it-IT" dirty="0" err="1"/>
              <a:t>to</a:t>
            </a:r>
            <a:r>
              <a:rPr lang="it-IT" dirty="0"/>
              <a:t> talk “</a:t>
            </a:r>
            <a:r>
              <a:rPr lang="it-IT" dirty="0" err="1"/>
              <a:t>about</a:t>
            </a:r>
            <a:r>
              <a:rPr lang="it-IT" dirty="0"/>
              <a:t> the </a:t>
            </a:r>
            <a:r>
              <a:rPr lang="it-IT" dirty="0" err="1"/>
              <a:t>language</a:t>
            </a:r>
            <a:r>
              <a:rPr lang="it-IT" dirty="0"/>
              <a:t>”.</a:t>
            </a:r>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37</a:t>
            </a:fld>
            <a:endParaRPr lang="it-IT"/>
          </a:p>
        </p:txBody>
      </p:sp>
    </p:spTree>
    <p:extLst>
      <p:ext uri="{BB962C8B-B14F-4D97-AF65-F5344CB8AC3E}">
        <p14:creationId xmlns:p14="http://schemas.microsoft.com/office/powerpoint/2010/main" val="1114431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Poetic</a:t>
            </a:r>
            <a:r>
              <a:rPr lang="it-IT" dirty="0"/>
              <a:t> </a:t>
            </a:r>
            <a:r>
              <a:rPr lang="it-IT" dirty="0" err="1"/>
              <a:t>function</a:t>
            </a:r>
            <a:endParaRPr lang="it-IT" dirty="0"/>
          </a:p>
          <a:p>
            <a:pPr defTabSz="914196">
              <a:defRPr/>
            </a:pPr>
            <a:r>
              <a:rPr lang="it-IT" b="1" dirty="0" err="1">
                <a:solidFill>
                  <a:schemeClr val="accent3">
                    <a:lumMod val="75000"/>
                  </a:schemeClr>
                </a:solidFill>
                <a:latin typeface="Candara" pitchFamily="34" charset="0"/>
              </a:rPr>
              <a:t>Foregrounding</a:t>
            </a:r>
            <a:r>
              <a:rPr lang="it-IT" b="1" dirty="0">
                <a:solidFill>
                  <a:schemeClr val="accent3">
                    <a:lumMod val="75000"/>
                  </a:schemeClr>
                </a:solidFill>
                <a:latin typeface="Candara" pitchFamily="34" charset="0"/>
              </a:rPr>
              <a:t> </a:t>
            </a:r>
            <a:r>
              <a:rPr lang="it-IT" b="1" dirty="0" err="1">
                <a:solidFill>
                  <a:schemeClr val="accent3">
                    <a:lumMod val="75000"/>
                  </a:schemeClr>
                </a:solidFill>
                <a:latin typeface="Candara" pitchFamily="34" charset="0"/>
              </a:rPr>
              <a:t>linguistic</a:t>
            </a:r>
            <a:r>
              <a:rPr lang="it-IT" b="1" dirty="0">
                <a:solidFill>
                  <a:schemeClr val="accent3">
                    <a:lumMod val="75000"/>
                  </a:schemeClr>
                </a:solidFill>
                <a:latin typeface="Candara" pitchFamily="34" charset="0"/>
              </a:rPr>
              <a:t> </a:t>
            </a:r>
            <a:r>
              <a:rPr lang="it-IT" b="1" dirty="0" err="1">
                <a:solidFill>
                  <a:schemeClr val="accent3">
                    <a:lumMod val="75000"/>
                  </a:schemeClr>
                </a:solidFill>
                <a:latin typeface="Candara" pitchFamily="34" charset="0"/>
              </a:rPr>
              <a:t>structures</a:t>
            </a:r>
            <a:endParaRPr lang="it-IT" b="1" dirty="0">
              <a:solidFill>
                <a:schemeClr val="accent3">
                  <a:lumMod val="75000"/>
                </a:schemeClr>
              </a:solidFill>
              <a:latin typeface="Candara" pitchFamily="34" charset="0"/>
            </a:endParaRPr>
          </a:p>
          <a:p>
            <a:pPr algn="just"/>
            <a:r>
              <a:rPr lang="it-IT" dirty="0" err="1">
                <a:latin typeface="Candara" pitchFamily="34" charset="0"/>
              </a:rPr>
              <a:t>Aka</a:t>
            </a:r>
            <a:r>
              <a:rPr lang="it-IT" dirty="0">
                <a:latin typeface="Candara" pitchFamily="34" charset="0"/>
              </a:rPr>
              <a:t> “</a:t>
            </a:r>
            <a:r>
              <a:rPr lang="it-IT" b="1" dirty="0" err="1">
                <a:latin typeface="Candara" pitchFamily="34" charset="0"/>
              </a:rPr>
              <a:t>aesthetic</a:t>
            </a:r>
            <a:r>
              <a:rPr lang="it-IT" dirty="0">
                <a:latin typeface="Candara" pitchFamily="34" charset="0"/>
              </a:rPr>
              <a:t>”</a:t>
            </a:r>
          </a:p>
          <a:p>
            <a:pPr algn="just"/>
            <a:r>
              <a:rPr lang="en-US" dirty="0">
                <a:latin typeface="Candara" pitchFamily="34" charset="0"/>
              </a:rPr>
              <a:t>Oriented toward the message, the form of the message, focus on the message “for its own sake”</a:t>
            </a:r>
          </a:p>
          <a:p>
            <a:pPr algn="just"/>
            <a:r>
              <a:rPr lang="en-US" dirty="0">
                <a:latin typeface="Candara" pitchFamily="34" charset="0"/>
              </a:rPr>
              <a:t>Messages convey more than just the content</a:t>
            </a:r>
          </a:p>
          <a:p>
            <a:pPr algn="just"/>
            <a:r>
              <a:rPr lang="en-US" dirty="0">
                <a:latin typeface="Candara" pitchFamily="34" charset="0"/>
              </a:rPr>
              <a:t>Includes more than poetry: rhetorical figures, pitch or loudness</a:t>
            </a:r>
          </a:p>
          <a:p>
            <a:pPr algn="just"/>
            <a:r>
              <a:rPr lang="en-US" dirty="0">
                <a:latin typeface="Candara" pitchFamily="34" charset="0"/>
              </a:rPr>
              <a:t>Aim: arouse emotions, feelings and thoughts through the sound and the musicality of words</a:t>
            </a:r>
            <a:endParaRPr lang="it-IT" dirty="0">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38</a:t>
            </a:fld>
            <a:endParaRPr lang="it-IT"/>
          </a:p>
        </p:txBody>
      </p:sp>
    </p:spTree>
    <p:extLst>
      <p:ext uri="{BB962C8B-B14F-4D97-AF65-F5344CB8AC3E}">
        <p14:creationId xmlns:p14="http://schemas.microsoft.com/office/powerpoint/2010/main" val="4254132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dirty="0"/>
              <a:t>Language is used in a creative way</a:t>
            </a:r>
          </a:p>
          <a:p>
            <a:pPr marL="365678" lvl="2" indent="-255974" algn="just">
              <a:spcBef>
                <a:spcPts val="400"/>
              </a:spcBef>
              <a:buClr>
                <a:schemeClr val="accent1"/>
              </a:buClr>
              <a:buSzPct val="68000"/>
              <a:buFont typeface="Wingdings 3"/>
              <a:buChar char=""/>
            </a:pPr>
            <a:r>
              <a:rPr lang="da-DK" dirty="0"/>
              <a:t>Reflected in: imagery such as metaphor, simile, puns, allegory, assonance, </a:t>
            </a:r>
            <a:r>
              <a:rPr lang="en-US" dirty="0"/>
              <a:t>rhymes, slogans, images, sounds, </a:t>
            </a:r>
            <a:r>
              <a:rPr lang="en-US" dirty="0" err="1"/>
              <a:t>colours</a:t>
            </a:r>
            <a:r>
              <a:rPr lang="en-US" dirty="0"/>
              <a:t>…</a:t>
            </a:r>
          </a:p>
          <a:p>
            <a:pPr marL="365678" lvl="2" indent="-255974" algn="just">
              <a:spcBef>
                <a:spcPts val="400"/>
              </a:spcBef>
              <a:buClr>
                <a:schemeClr val="accent1"/>
              </a:buClr>
              <a:buSzPct val="68000"/>
              <a:buFont typeface="Wingdings 3"/>
              <a:buChar char=""/>
            </a:pPr>
            <a:endParaRPr lang="it-IT" sz="1400" dirty="0">
              <a:latin typeface="Candara" pitchFamily="34" charset="0"/>
            </a:endParaRPr>
          </a:p>
          <a:p>
            <a:pPr algn="just"/>
            <a:r>
              <a:rPr lang="it-IT" b="1" i="1" dirty="0"/>
              <a:t>I </a:t>
            </a:r>
            <a:r>
              <a:rPr lang="it-IT" b="1" i="1" dirty="0" err="1"/>
              <a:t>like</a:t>
            </a:r>
            <a:r>
              <a:rPr lang="it-IT" b="1" i="1" dirty="0"/>
              <a:t> </a:t>
            </a:r>
            <a:r>
              <a:rPr lang="it-IT" b="1" i="1" dirty="0" err="1"/>
              <a:t>Ike</a:t>
            </a:r>
            <a:r>
              <a:rPr lang="it-IT" dirty="0"/>
              <a:t> è una espressione in </a:t>
            </a:r>
            <a:r>
              <a:rPr lang="it-IT" dirty="0">
                <a:hlinkClick r:id="rId3" tooltip="Lingua inglese"/>
              </a:rPr>
              <a:t>lingua inglese</a:t>
            </a:r>
            <a:r>
              <a:rPr lang="it-IT" dirty="0"/>
              <a:t> nota per essere stato uno </a:t>
            </a:r>
            <a:r>
              <a:rPr lang="it-IT" dirty="0">
                <a:hlinkClick r:id="rId4" tooltip="Slogan promozionale"/>
              </a:rPr>
              <a:t>slogan promozionale</a:t>
            </a:r>
            <a:r>
              <a:rPr lang="it-IT" dirty="0"/>
              <a:t> nelle </a:t>
            </a:r>
            <a:r>
              <a:rPr lang="it-IT" dirty="0">
                <a:hlinkClick r:id="rId5" tooltip="Elezioni presidenziali negli Stati Uniti d'America del 1952"/>
              </a:rPr>
              <a:t>elezioni presidenziali negli Stati Uniti d'America del 1952</a:t>
            </a:r>
            <a:r>
              <a:rPr lang="it-IT" dirty="0"/>
              <a:t> e per essere stata oggetto di studio da parte del linguista </a:t>
            </a:r>
            <a:r>
              <a:rPr lang="it-IT" dirty="0">
                <a:hlinkClick r:id="rId6" tooltip="Roman Jakobson"/>
              </a:rPr>
              <a:t>Roman </a:t>
            </a:r>
            <a:r>
              <a:rPr lang="it-IT" dirty="0" err="1">
                <a:hlinkClick r:id="rId6" tooltip="Roman Jakobson"/>
              </a:rPr>
              <a:t>Jakobson</a:t>
            </a:r>
            <a:r>
              <a:rPr lang="it-IT" dirty="0"/>
              <a:t> in un famoso saggio sulla funzione poetica del linguaggio</a:t>
            </a:r>
            <a:r>
              <a:rPr lang="it-IT" baseline="30000" dirty="0">
                <a:hlinkClick r:id="rId7"/>
              </a:rPr>
              <a:t>[1]</a:t>
            </a:r>
            <a:r>
              <a:rPr lang="it-IT" dirty="0"/>
              <a:t>.</a:t>
            </a:r>
          </a:p>
          <a:p>
            <a:pPr algn="just"/>
            <a:endParaRPr lang="it-IT" dirty="0"/>
          </a:p>
          <a:p>
            <a:pPr algn="just"/>
            <a:r>
              <a:rPr lang="en-US" dirty="0"/>
              <a:t>The campaign of Republican Dwight Eisenhower in 1952, </a:t>
            </a:r>
            <a:r>
              <a:rPr lang="en-US" b="1" dirty="0"/>
              <a:t>I Like Ike - </a:t>
            </a:r>
            <a:r>
              <a:rPr lang="en-US" b="1" dirty="0">
                <a:hlinkClick r:id="rId8" tooltip="Dwight Eisenhower"/>
              </a:rPr>
              <a:t>Dwight Eisenhower</a:t>
            </a:r>
            <a:r>
              <a:rPr lang="en-US" dirty="0"/>
              <a:t> Eisenhower's </a:t>
            </a:r>
            <a:r>
              <a:rPr lang="en-US" dirty="0">
                <a:hlinkClick r:id="rId9"/>
              </a:rPr>
              <a:t>nickname</a:t>
            </a:r>
            <a:r>
              <a:rPr lang="en-US" dirty="0"/>
              <a:t> was Ike,</a:t>
            </a:r>
            <a:r>
              <a:rPr lang="en-US" baseline="0" dirty="0"/>
              <a:t> </a:t>
            </a:r>
            <a:r>
              <a:rPr lang="en-US" dirty="0"/>
              <a:t>a catchy jingle, along with lyrics not totally devoid of substance.</a:t>
            </a:r>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39</a:t>
            </a:fld>
            <a:endParaRPr lang="it-IT"/>
          </a:p>
        </p:txBody>
      </p:sp>
    </p:spTree>
    <p:extLst>
      <p:ext uri="{BB962C8B-B14F-4D97-AF65-F5344CB8AC3E}">
        <p14:creationId xmlns:p14="http://schemas.microsoft.com/office/powerpoint/2010/main" val="286625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a:t>
            </a:fld>
            <a:endParaRPr lang="it-IT"/>
          </a:p>
        </p:txBody>
      </p:sp>
    </p:spTree>
    <p:extLst>
      <p:ext uri="{BB962C8B-B14F-4D97-AF65-F5344CB8AC3E}">
        <p14:creationId xmlns:p14="http://schemas.microsoft.com/office/powerpoint/2010/main" val="4212539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40</a:t>
            </a:fld>
            <a:endParaRPr lang="it-IT"/>
          </a:p>
        </p:txBody>
      </p:sp>
    </p:spTree>
    <p:extLst>
      <p:ext uri="{BB962C8B-B14F-4D97-AF65-F5344CB8AC3E}">
        <p14:creationId xmlns:p14="http://schemas.microsoft.com/office/powerpoint/2010/main" val="2710069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dirty="0"/>
              <a:t>Language is used in a creative way</a:t>
            </a:r>
          </a:p>
          <a:p>
            <a:pPr marL="365678" lvl="2" indent="-255974" algn="just">
              <a:spcBef>
                <a:spcPts val="400"/>
              </a:spcBef>
              <a:buClr>
                <a:schemeClr val="accent1"/>
              </a:buClr>
              <a:buSzPct val="68000"/>
              <a:buFont typeface="Wingdings 3"/>
              <a:buChar char=""/>
            </a:pPr>
            <a:r>
              <a:rPr lang="da-DK" dirty="0"/>
              <a:t>Reflected in: imagery such as metaphor, simile, puns, allegory, assonance, </a:t>
            </a:r>
            <a:r>
              <a:rPr lang="en-US" dirty="0"/>
              <a:t>rhymes, slogans, images, sounds, </a:t>
            </a:r>
            <a:r>
              <a:rPr lang="en-US" dirty="0" err="1"/>
              <a:t>colours</a:t>
            </a:r>
            <a:r>
              <a:rPr lang="en-US" dirty="0"/>
              <a:t>…</a:t>
            </a:r>
          </a:p>
          <a:p>
            <a:pPr marL="365678" lvl="2" indent="-255974" algn="just">
              <a:spcBef>
                <a:spcPts val="400"/>
              </a:spcBef>
              <a:buClr>
                <a:schemeClr val="accent1"/>
              </a:buClr>
              <a:buSzPct val="68000"/>
              <a:buFont typeface="Wingdings 3"/>
              <a:buChar char=""/>
            </a:pPr>
            <a:endParaRPr lang="it-IT" sz="1400" dirty="0">
              <a:latin typeface="Candara" pitchFamily="34" charset="0"/>
            </a:endParaRPr>
          </a:p>
          <a:p>
            <a:pPr algn="just"/>
            <a:r>
              <a:rPr lang="it-IT" b="1" i="1" dirty="0"/>
              <a:t>I </a:t>
            </a:r>
            <a:r>
              <a:rPr lang="it-IT" b="1" i="1" dirty="0" err="1"/>
              <a:t>like</a:t>
            </a:r>
            <a:r>
              <a:rPr lang="it-IT" b="1" i="1" dirty="0"/>
              <a:t> </a:t>
            </a:r>
            <a:r>
              <a:rPr lang="it-IT" b="1" i="1" dirty="0" err="1"/>
              <a:t>Ike</a:t>
            </a:r>
            <a:r>
              <a:rPr lang="it-IT" dirty="0"/>
              <a:t> è una espressione in </a:t>
            </a:r>
            <a:r>
              <a:rPr lang="it-IT" dirty="0">
                <a:hlinkClick r:id="rId3" tooltip="Lingua inglese"/>
              </a:rPr>
              <a:t>lingua inglese</a:t>
            </a:r>
            <a:r>
              <a:rPr lang="it-IT" dirty="0"/>
              <a:t> nota per essere stato uno </a:t>
            </a:r>
            <a:r>
              <a:rPr lang="it-IT" dirty="0">
                <a:hlinkClick r:id="rId4" tooltip="Slogan promozionale"/>
              </a:rPr>
              <a:t>slogan promozionale</a:t>
            </a:r>
            <a:r>
              <a:rPr lang="it-IT" dirty="0"/>
              <a:t> nelle </a:t>
            </a:r>
            <a:r>
              <a:rPr lang="it-IT" dirty="0">
                <a:hlinkClick r:id="rId5" tooltip="Elezioni presidenziali negli Stati Uniti d'America del 1952"/>
              </a:rPr>
              <a:t>elezioni presidenziali negli Stati Uniti d'America del 1952</a:t>
            </a:r>
            <a:r>
              <a:rPr lang="it-IT" dirty="0"/>
              <a:t> e per essere stata oggetto di studio da parte del linguista </a:t>
            </a:r>
            <a:r>
              <a:rPr lang="it-IT" dirty="0">
                <a:hlinkClick r:id="rId6" tooltip="Roman Jakobson"/>
              </a:rPr>
              <a:t>Roman </a:t>
            </a:r>
            <a:r>
              <a:rPr lang="it-IT" dirty="0" err="1">
                <a:hlinkClick r:id="rId6" tooltip="Roman Jakobson"/>
              </a:rPr>
              <a:t>Jakobson</a:t>
            </a:r>
            <a:r>
              <a:rPr lang="it-IT" dirty="0"/>
              <a:t> in un famoso saggio sulla funzione poetica del linguaggio</a:t>
            </a:r>
            <a:r>
              <a:rPr lang="it-IT" baseline="30000" dirty="0">
                <a:hlinkClick r:id="rId7"/>
              </a:rPr>
              <a:t>[1]</a:t>
            </a:r>
            <a:r>
              <a:rPr lang="it-IT" dirty="0"/>
              <a:t>.</a:t>
            </a:r>
          </a:p>
          <a:p>
            <a:pPr algn="just"/>
            <a:endParaRPr lang="it-IT" dirty="0"/>
          </a:p>
          <a:p>
            <a:pPr algn="just"/>
            <a:r>
              <a:rPr lang="en-US" dirty="0"/>
              <a:t>The campaign of Republican Dwight Eisenhower in 1952, </a:t>
            </a:r>
            <a:r>
              <a:rPr lang="en-US" b="1" dirty="0"/>
              <a:t>I Like Ike - </a:t>
            </a:r>
            <a:r>
              <a:rPr lang="en-US" b="1" dirty="0">
                <a:hlinkClick r:id="rId8" tooltip="Dwight Eisenhower"/>
              </a:rPr>
              <a:t>Dwight Eisenhower</a:t>
            </a:r>
            <a:r>
              <a:rPr lang="en-US" dirty="0"/>
              <a:t> Eisenhower's </a:t>
            </a:r>
            <a:r>
              <a:rPr lang="en-US" dirty="0">
                <a:hlinkClick r:id="rId9"/>
              </a:rPr>
              <a:t>nickname</a:t>
            </a:r>
            <a:r>
              <a:rPr lang="en-US" dirty="0"/>
              <a:t> was Ike,</a:t>
            </a:r>
            <a:r>
              <a:rPr lang="en-US" baseline="0" dirty="0"/>
              <a:t> </a:t>
            </a:r>
            <a:r>
              <a:rPr lang="en-US" dirty="0"/>
              <a:t>a catchy jingle, along with lyrics not totally devoid of substance.</a:t>
            </a:r>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41</a:t>
            </a:fld>
            <a:endParaRPr lang="it-IT"/>
          </a:p>
        </p:txBody>
      </p:sp>
    </p:spTree>
    <p:extLst>
      <p:ext uri="{BB962C8B-B14F-4D97-AF65-F5344CB8AC3E}">
        <p14:creationId xmlns:p14="http://schemas.microsoft.com/office/powerpoint/2010/main" val="458237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dirty="0"/>
              <a:t>Language is used in a creative way</a:t>
            </a:r>
          </a:p>
          <a:p>
            <a:pPr marL="365678" lvl="2" indent="-255974" algn="just">
              <a:spcBef>
                <a:spcPts val="400"/>
              </a:spcBef>
              <a:buClr>
                <a:schemeClr val="accent1"/>
              </a:buClr>
              <a:buSzPct val="68000"/>
              <a:buFont typeface="Wingdings 3"/>
              <a:buChar char=""/>
            </a:pPr>
            <a:r>
              <a:rPr lang="da-DK" dirty="0"/>
              <a:t>Reflected in: imagery such as metaphor, simile, puns, allegory, assonance, </a:t>
            </a:r>
            <a:r>
              <a:rPr lang="en-US" dirty="0"/>
              <a:t>rhymes, slogans, images, sounds, </a:t>
            </a:r>
            <a:r>
              <a:rPr lang="en-US" dirty="0" err="1"/>
              <a:t>colours</a:t>
            </a:r>
            <a:r>
              <a:rPr lang="en-US" dirty="0"/>
              <a:t>…</a:t>
            </a:r>
          </a:p>
          <a:p>
            <a:pPr marL="365678" lvl="2" indent="-255974" algn="just">
              <a:spcBef>
                <a:spcPts val="400"/>
              </a:spcBef>
              <a:buClr>
                <a:schemeClr val="accent1"/>
              </a:buClr>
              <a:buSzPct val="68000"/>
              <a:buFont typeface="Wingdings 3"/>
              <a:buChar char=""/>
            </a:pPr>
            <a:endParaRPr lang="it-IT" sz="1400" dirty="0">
              <a:latin typeface="Candara" pitchFamily="34" charset="0"/>
            </a:endParaRPr>
          </a:p>
          <a:p>
            <a:pPr algn="just"/>
            <a:r>
              <a:rPr lang="it-IT" b="1" i="1" dirty="0"/>
              <a:t>I </a:t>
            </a:r>
            <a:r>
              <a:rPr lang="it-IT" b="1" i="1" dirty="0" err="1"/>
              <a:t>like</a:t>
            </a:r>
            <a:r>
              <a:rPr lang="it-IT" b="1" i="1" dirty="0"/>
              <a:t> </a:t>
            </a:r>
            <a:r>
              <a:rPr lang="it-IT" b="1" i="1" dirty="0" err="1"/>
              <a:t>Ike</a:t>
            </a:r>
            <a:r>
              <a:rPr lang="it-IT" dirty="0"/>
              <a:t> è una espressione in </a:t>
            </a:r>
            <a:r>
              <a:rPr lang="it-IT" dirty="0">
                <a:hlinkClick r:id="rId3" tooltip="Lingua inglese"/>
              </a:rPr>
              <a:t>lingua inglese</a:t>
            </a:r>
            <a:r>
              <a:rPr lang="it-IT" dirty="0"/>
              <a:t> nota per essere stato uno </a:t>
            </a:r>
            <a:r>
              <a:rPr lang="it-IT" dirty="0">
                <a:hlinkClick r:id="rId4" tooltip="Slogan promozionale"/>
              </a:rPr>
              <a:t>slogan promozionale</a:t>
            </a:r>
            <a:r>
              <a:rPr lang="it-IT" dirty="0"/>
              <a:t> nelle </a:t>
            </a:r>
            <a:r>
              <a:rPr lang="it-IT" dirty="0">
                <a:hlinkClick r:id="rId5" tooltip="Elezioni presidenziali negli Stati Uniti d'America del 1952"/>
              </a:rPr>
              <a:t>elezioni presidenziali negli Stati Uniti d'America del 1952</a:t>
            </a:r>
            <a:r>
              <a:rPr lang="it-IT" dirty="0"/>
              <a:t> e per essere stata oggetto di studio da parte del linguista </a:t>
            </a:r>
            <a:r>
              <a:rPr lang="it-IT" dirty="0">
                <a:hlinkClick r:id="rId6" tooltip="Roman Jakobson"/>
              </a:rPr>
              <a:t>Roman </a:t>
            </a:r>
            <a:r>
              <a:rPr lang="it-IT" dirty="0" err="1">
                <a:hlinkClick r:id="rId6" tooltip="Roman Jakobson"/>
              </a:rPr>
              <a:t>Jakobson</a:t>
            </a:r>
            <a:r>
              <a:rPr lang="it-IT" dirty="0"/>
              <a:t> in un famoso saggio sulla funzione poetica del linguaggio</a:t>
            </a:r>
            <a:r>
              <a:rPr lang="it-IT" baseline="30000" dirty="0">
                <a:hlinkClick r:id="rId7"/>
              </a:rPr>
              <a:t>[1]</a:t>
            </a:r>
            <a:r>
              <a:rPr lang="it-IT" dirty="0"/>
              <a:t>.</a:t>
            </a:r>
          </a:p>
          <a:p>
            <a:pPr algn="just"/>
            <a:endParaRPr lang="it-IT" dirty="0"/>
          </a:p>
          <a:p>
            <a:pPr algn="just"/>
            <a:r>
              <a:rPr lang="en-US" dirty="0"/>
              <a:t>The campaign of Republican Dwight Eisenhower in 1952, </a:t>
            </a:r>
            <a:r>
              <a:rPr lang="en-US" b="1" dirty="0"/>
              <a:t>I Like Ike - </a:t>
            </a:r>
            <a:r>
              <a:rPr lang="en-US" b="1" dirty="0">
                <a:hlinkClick r:id="rId8" tooltip="Dwight Eisenhower"/>
              </a:rPr>
              <a:t>Dwight Eisenhower</a:t>
            </a:r>
            <a:r>
              <a:rPr lang="en-US" dirty="0"/>
              <a:t> Eisenhower's </a:t>
            </a:r>
            <a:r>
              <a:rPr lang="en-US" dirty="0">
                <a:hlinkClick r:id="rId9"/>
              </a:rPr>
              <a:t>nickname</a:t>
            </a:r>
            <a:r>
              <a:rPr lang="en-US" dirty="0"/>
              <a:t> was Ike,</a:t>
            </a:r>
            <a:r>
              <a:rPr lang="en-US" baseline="0" dirty="0"/>
              <a:t> </a:t>
            </a:r>
            <a:r>
              <a:rPr lang="en-US" dirty="0"/>
              <a:t>a catchy jingle, along with lyrics not totally devoid of substance.</a:t>
            </a:r>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42</a:t>
            </a:fld>
            <a:endParaRPr lang="it-IT"/>
          </a:p>
        </p:txBody>
      </p:sp>
    </p:spTree>
    <p:extLst>
      <p:ext uri="{BB962C8B-B14F-4D97-AF65-F5344CB8AC3E}">
        <p14:creationId xmlns:p14="http://schemas.microsoft.com/office/powerpoint/2010/main" val="1117119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7418"/>
            <a:r>
              <a:rPr lang="it-IT" dirty="0"/>
              <a:t>The slogan in the ad </a:t>
            </a:r>
            <a:r>
              <a:rPr lang="it-IT" dirty="0" err="1"/>
              <a:t>is</a:t>
            </a:r>
            <a:r>
              <a:rPr lang="it-IT" dirty="0"/>
              <a:t> </a:t>
            </a:r>
            <a:r>
              <a:rPr lang="it-IT" dirty="0" err="1"/>
              <a:t>clearly</a:t>
            </a:r>
            <a:r>
              <a:rPr lang="it-IT" dirty="0"/>
              <a:t> </a:t>
            </a:r>
            <a:r>
              <a:rPr lang="it-IT" dirty="0" err="1"/>
              <a:t>an</a:t>
            </a:r>
            <a:r>
              <a:rPr lang="it-IT" dirty="0"/>
              <a:t> </a:t>
            </a:r>
            <a:r>
              <a:rPr lang="it-IT" dirty="0" err="1"/>
              <a:t>oxymoron</a:t>
            </a:r>
            <a:r>
              <a:rPr lang="it-IT" dirty="0"/>
              <a:t>, so </a:t>
            </a:r>
            <a:r>
              <a:rPr lang="it-IT" dirty="0" err="1"/>
              <a:t>stating</a:t>
            </a:r>
            <a:r>
              <a:rPr lang="it-IT" dirty="0"/>
              <a:t> </a:t>
            </a:r>
            <a:r>
              <a:rPr lang="it-IT" dirty="0" err="1"/>
              <a:t>something</a:t>
            </a:r>
            <a:r>
              <a:rPr lang="it-IT" dirty="0"/>
              <a:t> and </a:t>
            </a:r>
            <a:r>
              <a:rPr lang="it-IT" dirty="0" err="1"/>
              <a:t>negating</a:t>
            </a:r>
            <a:r>
              <a:rPr lang="it-IT" dirty="0"/>
              <a:t> </a:t>
            </a:r>
            <a:r>
              <a:rPr lang="it-IT" dirty="0" err="1"/>
              <a:t>it</a:t>
            </a:r>
            <a:r>
              <a:rPr lang="it-IT" dirty="0"/>
              <a:t> </a:t>
            </a:r>
            <a:r>
              <a:rPr lang="it-IT" dirty="0" err="1"/>
              <a:t>altogether</a:t>
            </a:r>
            <a:r>
              <a:rPr lang="it-IT" dirty="0"/>
              <a:t>. </a:t>
            </a:r>
            <a:r>
              <a:rPr lang="en-US" dirty="0"/>
              <a:t>A figure of speech that uses two words or phrases that seem to be contradictory or opposite, such as "cruel kindness.”, contradictory terms are used in conjunction: living death, fiend angelical</a:t>
            </a: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43</a:t>
            </a:fld>
            <a:endParaRPr lang="it-IT"/>
          </a:p>
        </p:txBody>
      </p:sp>
    </p:spTree>
    <p:extLst>
      <p:ext uri="{BB962C8B-B14F-4D97-AF65-F5344CB8AC3E}">
        <p14:creationId xmlns:p14="http://schemas.microsoft.com/office/powerpoint/2010/main" val="963874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45</a:t>
            </a:fld>
            <a:endParaRPr lang="it-IT"/>
          </a:p>
        </p:txBody>
      </p:sp>
    </p:spTree>
    <p:extLst>
      <p:ext uri="{BB962C8B-B14F-4D97-AF65-F5344CB8AC3E}">
        <p14:creationId xmlns:p14="http://schemas.microsoft.com/office/powerpoint/2010/main" val="3612191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buNone/>
            </a:pPr>
            <a:r>
              <a:rPr lang="en-US" dirty="0">
                <a:latin typeface="Candara" pitchFamily="34" charset="0"/>
              </a:rPr>
              <a:t>Functions and advertising</a:t>
            </a:r>
          </a:p>
          <a:p>
            <a:pPr algn="just">
              <a:buNone/>
            </a:pPr>
            <a:endParaRPr lang="en-US" dirty="0">
              <a:latin typeface="Candara" pitchFamily="34" charset="0"/>
            </a:endParaRPr>
          </a:p>
          <a:p>
            <a:pPr algn="just">
              <a:buNone/>
            </a:pPr>
            <a:r>
              <a:rPr lang="en-US" dirty="0">
                <a:latin typeface="Candara" pitchFamily="34" charset="0"/>
              </a:rPr>
              <a:t>In the analysis of advertisements:</a:t>
            </a:r>
          </a:p>
          <a:p>
            <a:pPr algn="just">
              <a:buNone/>
            </a:pPr>
            <a:endParaRPr lang="en-US" dirty="0">
              <a:latin typeface="Candara" pitchFamily="34" charset="0"/>
            </a:endParaRPr>
          </a:p>
          <a:p>
            <a:pPr algn="just"/>
            <a:r>
              <a:rPr lang="en-US" dirty="0">
                <a:latin typeface="Candara" pitchFamily="34" charset="0"/>
              </a:rPr>
              <a:t>start by determining whether each of the functions of language is present or absent</a:t>
            </a:r>
          </a:p>
          <a:p>
            <a:pPr algn="just">
              <a:buNone/>
            </a:pPr>
            <a:endParaRPr lang="en-US" dirty="0">
              <a:latin typeface="Candara" pitchFamily="34" charset="0"/>
            </a:endParaRPr>
          </a:p>
          <a:p>
            <a:pPr algn="just"/>
            <a:r>
              <a:rPr lang="en-US" dirty="0">
                <a:latin typeface="Candara" pitchFamily="34" charset="0"/>
              </a:rPr>
              <a:t> if you find more than one function,  you can create a simple hierarchy between them by identifying the </a:t>
            </a:r>
            <a:r>
              <a:rPr lang="en-US" b="1" dirty="0">
                <a:latin typeface="Candara" pitchFamily="34" charset="0"/>
              </a:rPr>
              <a:t>dominant function</a:t>
            </a:r>
            <a:endParaRPr lang="it-IT" b="1" dirty="0">
              <a:latin typeface="Candara" pitchFamily="34" charset="0"/>
            </a:endParaRP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46</a:t>
            </a:fld>
            <a:endParaRPr lang="it-IT"/>
          </a:p>
        </p:txBody>
      </p:sp>
    </p:spTree>
    <p:extLst>
      <p:ext uri="{BB962C8B-B14F-4D97-AF65-F5344CB8AC3E}">
        <p14:creationId xmlns:p14="http://schemas.microsoft.com/office/powerpoint/2010/main" val="2985746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0" y="746125"/>
            <a:ext cx="4129088" cy="3097213"/>
          </a:xfrm>
        </p:spPr>
      </p:sp>
      <p:sp>
        <p:nvSpPr>
          <p:cNvPr id="3" name="Segnaposto note 2"/>
          <p:cNvSpPr>
            <a:spLocks noGrp="1"/>
          </p:cNvSpPr>
          <p:nvPr>
            <p:ph type="body" idx="1"/>
          </p:nvPr>
        </p:nvSpPr>
        <p:spPr>
          <a:xfrm>
            <a:off x="620693" y="3829836"/>
            <a:ext cx="5786477" cy="5369928"/>
          </a:xfrm>
        </p:spPr>
        <p:txBody>
          <a:bodyPr>
            <a:noAutofit/>
          </a:bodyPr>
          <a:lstStyle/>
          <a:p>
            <a:r>
              <a:rPr lang="it-IT" sz="1000" dirty="0" err="1"/>
              <a:t>Alcoa</a:t>
            </a:r>
            <a:r>
              <a:rPr lang="it-IT" sz="1000" dirty="0"/>
              <a:t> </a:t>
            </a:r>
            <a:r>
              <a:rPr lang="it-IT" sz="1000" dirty="0" err="1"/>
              <a:t>HyTop</a:t>
            </a:r>
            <a:r>
              <a:rPr lang="it-IT" sz="1000" dirty="0"/>
              <a:t> </a:t>
            </a:r>
            <a:r>
              <a:rPr lang="it-IT" sz="1000" dirty="0" err="1"/>
              <a:t>Closure</a:t>
            </a:r>
            <a:r>
              <a:rPr lang="it-IT" sz="1000" dirty="0"/>
              <a:t> </a:t>
            </a:r>
            <a:r>
              <a:rPr lang="it-IT" sz="1000" dirty="0" err="1"/>
              <a:t>You</a:t>
            </a:r>
            <a:r>
              <a:rPr lang="it-IT" sz="1000" dirty="0"/>
              <a:t> </a:t>
            </a:r>
            <a:r>
              <a:rPr lang="it-IT" sz="1000" dirty="0" err="1"/>
              <a:t>mean</a:t>
            </a:r>
            <a:r>
              <a:rPr lang="it-IT" sz="1000" dirty="0"/>
              <a:t> a woman can open </a:t>
            </a:r>
            <a:r>
              <a:rPr lang="it-IT" sz="1000" dirty="0" err="1"/>
              <a:t>it</a:t>
            </a:r>
            <a:r>
              <a:rPr lang="it-IT" sz="1000" dirty="0"/>
              <a:t>?METALINGUAL, </a:t>
            </a:r>
            <a:r>
              <a:rPr lang="it-IT" sz="1000" dirty="0" err="1"/>
              <a:t>asking</a:t>
            </a:r>
            <a:r>
              <a:rPr lang="it-IT" sz="1000" dirty="0"/>
              <a:t> </a:t>
            </a:r>
            <a:r>
              <a:rPr lang="it-IT" sz="1000" dirty="0" err="1"/>
              <a:t>for</a:t>
            </a:r>
            <a:r>
              <a:rPr lang="it-IT" sz="1000" dirty="0"/>
              <a:t> </a:t>
            </a:r>
            <a:r>
              <a:rPr lang="it-IT" sz="1000" dirty="0" err="1"/>
              <a:t>an</a:t>
            </a:r>
            <a:r>
              <a:rPr lang="it-IT" sz="1000" dirty="0"/>
              <a:t> </a:t>
            </a:r>
            <a:r>
              <a:rPr lang="it-IT" sz="1000" dirty="0" err="1"/>
              <a:t>explanation</a:t>
            </a:r>
            <a:r>
              <a:rPr lang="it-IT" sz="1000" dirty="0"/>
              <a:t> </a:t>
            </a:r>
            <a:r>
              <a:rPr lang="it-IT" sz="1000" dirty="0" err="1"/>
              <a:t>of</a:t>
            </a:r>
            <a:r>
              <a:rPr lang="it-IT" sz="1000" dirty="0"/>
              <a:t> a </a:t>
            </a:r>
            <a:r>
              <a:rPr lang="it-IT" sz="1000" dirty="0" err="1"/>
              <a:t>certain</a:t>
            </a:r>
            <a:r>
              <a:rPr lang="it-IT" sz="1000" dirty="0"/>
              <a:t> statement</a:t>
            </a:r>
          </a:p>
          <a:p>
            <a:r>
              <a:rPr lang="it-IT" sz="1000" u="sng" dirty="0"/>
              <a:t>Woman; </a:t>
            </a:r>
            <a:r>
              <a:rPr lang="it-IT" sz="1000" dirty="0"/>
              <a:t>the </a:t>
            </a:r>
            <a:r>
              <a:rPr lang="it-IT" sz="1000" dirty="0" err="1"/>
              <a:t>bottle</a:t>
            </a:r>
            <a:r>
              <a:rPr lang="it-IT" sz="1000" dirty="0"/>
              <a:t> can </a:t>
            </a:r>
            <a:r>
              <a:rPr lang="it-IT" sz="1000" dirty="0" err="1"/>
              <a:t>be</a:t>
            </a:r>
            <a:r>
              <a:rPr lang="it-IT" sz="1000" dirty="0"/>
              <a:t> </a:t>
            </a:r>
            <a:r>
              <a:rPr lang="it-IT" sz="1000" dirty="0" err="1"/>
              <a:t>opened</a:t>
            </a:r>
            <a:r>
              <a:rPr lang="it-IT" sz="1000" dirty="0"/>
              <a:t> </a:t>
            </a:r>
            <a:r>
              <a:rPr lang="it-IT" sz="1000" dirty="0" err="1"/>
              <a:t>by</a:t>
            </a:r>
            <a:r>
              <a:rPr lang="it-IT" sz="1000" dirty="0"/>
              <a:t> a woman </a:t>
            </a:r>
            <a:r>
              <a:rPr lang="it-IT" sz="1000" dirty="0" err="1"/>
              <a:t>that</a:t>
            </a:r>
            <a:r>
              <a:rPr lang="it-IT" sz="1000" dirty="0"/>
              <a:t> </a:t>
            </a:r>
            <a:r>
              <a:rPr lang="it-IT" sz="1000" dirty="0" err="1"/>
              <a:t>means</a:t>
            </a:r>
            <a:r>
              <a:rPr lang="it-IT" sz="1000" dirty="0"/>
              <a:t> the </a:t>
            </a:r>
            <a:r>
              <a:rPr lang="it-IT" sz="1000" dirty="0" err="1"/>
              <a:t>cap</a:t>
            </a:r>
            <a:r>
              <a:rPr lang="it-IT" sz="1000" dirty="0"/>
              <a:t> </a:t>
            </a:r>
            <a:r>
              <a:rPr lang="it-IT" sz="1000" dirty="0" err="1"/>
              <a:t>is</a:t>
            </a:r>
            <a:r>
              <a:rPr lang="it-IT" sz="1000" dirty="0"/>
              <a:t> </a:t>
            </a:r>
            <a:r>
              <a:rPr lang="it-IT" sz="1000" dirty="0" err="1"/>
              <a:t>not</a:t>
            </a:r>
            <a:r>
              <a:rPr lang="it-IT" sz="1000" dirty="0"/>
              <a:t> </a:t>
            </a:r>
            <a:r>
              <a:rPr lang="it-IT" sz="1000" dirty="0" err="1"/>
              <a:t>difficult</a:t>
            </a:r>
            <a:r>
              <a:rPr lang="it-IT" sz="1000" dirty="0"/>
              <a:t> </a:t>
            </a:r>
            <a:r>
              <a:rPr lang="it-IT" sz="1000" dirty="0" err="1"/>
              <a:t>to</a:t>
            </a:r>
            <a:r>
              <a:rPr lang="it-IT" sz="1000" dirty="0"/>
              <a:t> open, women can open </a:t>
            </a:r>
            <a:r>
              <a:rPr lang="it-IT" sz="1000" dirty="0" err="1"/>
              <a:t>it</a:t>
            </a:r>
            <a:r>
              <a:rPr lang="it-IT" sz="1000" dirty="0"/>
              <a:t> </a:t>
            </a:r>
            <a:r>
              <a:rPr lang="it-IT" sz="1000" dirty="0" err="1"/>
              <a:t>without</a:t>
            </a:r>
            <a:r>
              <a:rPr lang="it-IT" sz="1000" dirty="0"/>
              <a:t> a </a:t>
            </a:r>
            <a:r>
              <a:rPr lang="it-IT" sz="1000" dirty="0" err="1"/>
              <a:t>knife</a:t>
            </a:r>
            <a:r>
              <a:rPr lang="it-IT" sz="1000" dirty="0"/>
              <a:t> </a:t>
            </a:r>
            <a:r>
              <a:rPr lang="it-IT" sz="1000" dirty="0" err="1"/>
              <a:t>blade</a:t>
            </a:r>
            <a:r>
              <a:rPr lang="it-IT" sz="1000" dirty="0"/>
              <a:t>, a </a:t>
            </a:r>
            <a:r>
              <a:rPr lang="it-IT" sz="1000" dirty="0" err="1"/>
              <a:t>bottle</a:t>
            </a:r>
            <a:r>
              <a:rPr lang="it-IT" sz="1000" dirty="0"/>
              <a:t> </a:t>
            </a:r>
            <a:r>
              <a:rPr lang="it-IT" sz="1000" dirty="0" err="1"/>
              <a:t>opener</a:t>
            </a:r>
            <a:r>
              <a:rPr lang="it-IT" sz="1000" dirty="0"/>
              <a:t>, </a:t>
            </a:r>
            <a:r>
              <a:rPr lang="it-IT" sz="1000" dirty="0" err="1"/>
              <a:t>without</a:t>
            </a:r>
            <a:r>
              <a:rPr lang="it-IT" sz="1000" dirty="0"/>
              <a:t> </a:t>
            </a:r>
            <a:r>
              <a:rPr lang="it-IT" sz="1000" dirty="0" err="1"/>
              <a:t>muscle</a:t>
            </a:r>
            <a:r>
              <a:rPr lang="it-IT" sz="1000" dirty="0"/>
              <a:t> </a:t>
            </a:r>
            <a:r>
              <a:rPr lang="it-IT" sz="1000" dirty="0" err="1"/>
              <a:t>power</a:t>
            </a:r>
            <a:r>
              <a:rPr lang="it-IT" sz="1000" dirty="0"/>
              <a:t> or </a:t>
            </a:r>
            <a:r>
              <a:rPr lang="it-IT" sz="1000" dirty="0" err="1"/>
              <a:t>even</a:t>
            </a:r>
            <a:r>
              <a:rPr lang="it-IT" sz="1000" dirty="0"/>
              <a:t> a </a:t>
            </a:r>
            <a:r>
              <a:rPr lang="it-IT" sz="1000" dirty="0" err="1"/>
              <a:t>husband</a:t>
            </a:r>
            <a:r>
              <a:rPr lang="it-IT" sz="1000" dirty="0"/>
              <a:t>. The text </a:t>
            </a:r>
            <a:r>
              <a:rPr lang="it-IT" sz="1000" dirty="0" err="1"/>
              <a:t>is</a:t>
            </a:r>
            <a:r>
              <a:rPr lang="it-IT" sz="1000" dirty="0"/>
              <a:t> </a:t>
            </a:r>
            <a:r>
              <a:rPr lang="it-IT" sz="1000" dirty="0" err="1"/>
              <a:t>both</a:t>
            </a:r>
            <a:r>
              <a:rPr lang="it-IT" sz="1000" dirty="0"/>
              <a:t> informative (REFERENTIAL</a:t>
            </a:r>
            <a:r>
              <a:rPr lang="it-IT" sz="1000" baseline="0" dirty="0"/>
              <a:t> FUNCTION) </a:t>
            </a:r>
            <a:r>
              <a:rPr lang="it-IT" sz="1000" baseline="0" dirty="0" err="1"/>
              <a:t>because</a:t>
            </a:r>
            <a:r>
              <a:rPr lang="it-IT" sz="1000" baseline="0" dirty="0"/>
              <a:t> </a:t>
            </a:r>
            <a:r>
              <a:rPr lang="it-IT" sz="1000" baseline="0" dirty="0" err="1"/>
              <a:t>it</a:t>
            </a:r>
            <a:r>
              <a:rPr lang="it-IT" sz="1000" baseline="0" dirty="0"/>
              <a:t> </a:t>
            </a:r>
            <a:r>
              <a:rPr lang="it-IT" sz="1000" baseline="0" dirty="0" err="1"/>
              <a:t>gives</a:t>
            </a:r>
            <a:r>
              <a:rPr lang="it-IT" sz="1000" baseline="0" dirty="0"/>
              <a:t> information/</a:t>
            </a:r>
            <a:r>
              <a:rPr lang="it-IT" sz="1000" baseline="0" dirty="0" err="1"/>
              <a:t>very</a:t>
            </a:r>
            <a:r>
              <a:rPr lang="it-IT" sz="1000" baseline="0" dirty="0"/>
              <a:t> </a:t>
            </a:r>
            <a:r>
              <a:rPr lang="it-IT" sz="1000" baseline="0" dirty="0" err="1"/>
              <a:t>detailed</a:t>
            </a:r>
            <a:r>
              <a:rPr lang="it-IT" sz="1000" baseline="0" dirty="0"/>
              <a:t> </a:t>
            </a:r>
            <a:r>
              <a:rPr lang="it-IT" sz="1000" baseline="0" dirty="0" err="1"/>
              <a:t>descritption</a:t>
            </a:r>
            <a:r>
              <a:rPr lang="it-IT" sz="1000" baseline="0" dirty="0"/>
              <a:t> on the </a:t>
            </a:r>
            <a:r>
              <a:rPr lang="it-IT" sz="1000" baseline="0" dirty="0" err="1"/>
              <a:t>type</a:t>
            </a:r>
            <a:r>
              <a:rPr lang="it-IT" sz="1000" baseline="0" dirty="0"/>
              <a:t> </a:t>
            </a:r>
            <a:r>
              <a:rPr lang="it-IT" sz="1000" baseline="0" dirty="0" err="1"/>
              <a:t>of</a:t>
            </a:r>
            <a:r>
              <a:rPr lang="it-IT" sz="1000" baseline="0" dirty="0"/>
              <a:t> material,  </a:t>
            </a:r>
            <a:r>
              <a:rPr lang="it-IT" sz="1000" baseline="0" dirty="0" err="1"/>
              <a:t>but</a:t>
            </a:r>
            <a:r>
              <a:rPr lang="it-IT" sz="1000" baseline="0" dirty="0"/>
              <a:t> </a:t>
            </a:r>
            <a:r>
              <a:rPr lang="it-IT" sz="1000" baseline="0" dirty="0" err="1"/>
              <a:t>also</a:t>
            </a:r>
            <a:r>
              <a:rPr lang="it-IT" sz="1000" baseline="0" dirty="0"/>
              <a:t> </a:t>
            </a:r>
            <a:r>
              <a:rPr lang="it-IT" sz="1000" baseline="0" dirty="0" err="1"/>
              <a:t>appealing</a:t>
            </a:r>
            <a:r>
              <a:rPr lang="it-IT" sz="1000" baseline="0" dirty="0"/>
              <a:t> </a:t>
            </a:r>
            <a:r>
              <a:rPr lang="it-IT" sz="1000" baseline="0" dirty="0" err="1"/>
              <a:t>for</a:t>
            </a:r>
            <a:r>
              <a:rPr lang="it-IT" sz="1000" baseline="0" dirty="0"/>
              <a:t> women, so </a:t>
            </a:r>
            <a:r>
              <a:rPr lang="it-IT" sz="1000" baseline="0" dirty="0" err="1"/>
              <a:t>it</a:t>
            </a:r>
            <a:r>
              <a:rPr lang="it-IT" sz="1000" baseline="0" dirty="0"/>
              <a:t> </a:t>
            </a:r>
            <a:r>
              <a:rPr lang="it-IT" sz="1000" baseline="0" dirty="0" err="1"/>
              <a:t>is</a:t>
            </a:r>
            <a:r>
              <a:rPr lang="it-IT" sz="1000" baseline="0" dirty="0"/>
              <a:t> conative in the </a:t>
            </a:r>
            <a:r>
              <a:rPr lang="it-IT" sz="1000" baseline="0" dirty="0" err="1"/>
              <a:t>sense</a:t>
            </a:r>
            <a:r>
              <a:rPr lang="it-IT" sz="1000" baseline="0" dirty="0"/>
              <a:t> </a:t>
            </a:r>
            <a:r>
              <a:rPr lang="it-IT" sz="1000" baseline="0" dirty="0" err="1"/>
              <a:t>it</a:t>
            </a:r>
            <a:r>
              <a:rPr lang="it-IT" sz="1000" baseline="0" dirty="0"/>
              <a:t> </a:t>
            </a:r>
            <a:r>
              <a:rPr lang="it-IT" sz="1000" baseline="0" dirty="0" err="1"/>
              <a:t>is</a:t>
            </a:r>
            <a:r>
              <a:rPr lang="it-IT" sz="1000" baseline="0" dirty="0"/>
              <a:t> </a:t>
            </a:r>
            <a:r>
              <a:rPr lang="it-IT" sz="1000" baseline="0" dirty="0" err="1"/>
              <a:t>directed</a:t>
            </a:r>
            <a:r>
              <a:rPr lang="it-IT" sz="1000" baseline="0" dirty="0"/>
              <a:t> </a:t>
            </a:r>
            <a:r>
              <a:rPr lang="it-IT" sz="1000" baseline="0" dirty="0" err="1"/>
              <a:t>to</a:t>
            </a:r>
            <a:r>
              <a:rPr lang="it-IT" sz="1000" baseline="0" dirty="0"/>
              <a:t> the </a:t>
            </a:r>
            <a:r>
              <a:rPr lang="it-IT" sz="1000" baseline="0" dirty="0" err="1"/>
              <a:t>addressee</a:t>
            </a:r>
            <a:r>
              <a:rPr lang="it-IT" sz="1000" baseline="0" dirty="0"/>
              <a:t>, and women in </a:t>
            </a:r>
            <a:r>
              <a:rPr lang="it-IT" sz="1000" baseline="0" dirty="0" err="1"/>
              <a:t>particular</a:t>
            </a:r>
            <a:r>
              <a:rPr lang="it-IT" sz="1000" baseline="0" dirty="0"/>
              <a:t>. </a:t>
            </a:r>
            <a:r>
              <a:rPr lang="it-IT" sz="1000" dirty="0"/>
              <a:t> </a:t>
            </a:r>
            <a:r>
              <a:rPr lang="it-IT" sz="1000" baseline="0" dirty="0" err="1"/>
              <a:t>We</a:t>
            </a:r>
            <a:r>
              <a:rPr lang="it-IT" sz="1000" baseline="0" dirty="0"/>
              <a:t> can </a:t>
            </a:r>
            <a:r>
              <a:rPr lang="it-IT" sz="1000" baseline="0" dirty="0" err="1"/>
              <a:t>also</a:t>
            </a:r>
            <a:r>
              <a:rPr lang="it-IT" sz="1000" baseline="0" dirty="0"/>
              <a:t> </a:t>
            </a:r>
            <a:r>
              <a:rPr lang="it-IT" sz="1000" baseline="0" dirty="0" err="1"/>
              <a:t>find</a:t>
            </a:r>
            <a:r>
              <a:rPr lang="it-IT" sz="1000" baseline="0" dirty="0"/>
              <a:t> the POETIC FUNCTION: </a:t>
            </a:r>
            <a:r>
              <a:rPr lang="it-IT" sz="1000" baseline="0" dirty="0" err="1"/>
              <a:t>use</a:t>
            </a:r>
            <a:r>
              <a:rPr lang="it-IT" sz="1000" baseline="0" dirty="0"/>
              <a:t> </a:t>
            </a:r>
            <a:r>
              <a:rPr lang="it-IT" sz="1000" baseline="0" dirty="0" err="1"/>
              <a:t>of</a:t>
            </a:r>
            <a:r>
              <a:rPr lang="it-IT" sz="1000" baseline="0" dirty="0"/>
              <a:t> </a:t>
            </a:r>
            <a:r>
              <a:rPr lang="it-IT" sz="1000" baseline="0" dirty="0" err="1"/>
              <a:t>metaphor</a:t>
            </a:r>
            <a:r>
              <a:rPr lang="it-IT" sz="1000" baseline="0" dirty="0"/>
              <a:t>/</a:t>
            </a:r>
            <a:r>
              <a:rPr lang="it-IT" sz="1000" baseline="0" dirty="0" err="1"/>
              <a:t>personification</a:t>
            </a:r>
            <a:r>
              <a:rPr lang="it-IT" sz="1000" baseline="0" dirty="0"/>
              <a:t> </a:t>
            </a:r>
            <a:r>
              <a:rPr lang="it-IT" sz="1000" u="sng" baseline="0" dirty="0"/>
              <a:t>the </a:t>
            </a:r>
            <a:r>
              <a:rPr lang="it-IT" sz="1000" u="sng" baseline="0" dirty="0" err="1"/>
              <a:t>most</a:t>
            </a:r>
            <a:r>
              <a:rPr lang="it-IT" sz="1000" u="sng" baseline="0" dirty="0"/>
              <a:t> cooperative </a:t>
            </a:r>
            <a:r>
              <a:rPr lang="it-IT" sz="1000" u="sng" baseline="0" dirty="0" err="1"/>
              <a:t>cap</a:t>
            </a:r>
            <a:r>
              <a:rPr lang="it-IT" sz="1000" u="sng" baseline="0" dirty="0"/>
              <a:t> in the world. </a:t>
            </a:r>
          </a:p>
          <a:p>
            <a:r>
              <a:rPr lang="en-US" sz="1000" dirty="0"/>
              <a:t>Easily- without a knife blade, a bottle opener, or even a husband. All it takes is a dainty grasp, an easy, two-finger twist-- and the catsup is ready to pour.  We call this safe-sealing bottle cap the Alcoa </a:t>
            </a:r>
            <a:r>
              <a:rPr lang="en-US" sz="1000" dirty="0" err="1"/>
              <a:t>HyTop</a:t>
            </a:r>
            <a:r>
              <a:rPr lang="en-US" sz="1000" dirty="0"/>
              <a:t>. It is made of pure, food-loving Alcoa Aluminum. It spins off---and back on again-- without muscle power because an exclusive Alcoa process tailors it to each bottle's threads  after it is on the bottle. By vacuum sealing both top and sides, the </a:t>
            </a:r>
            <a:r>
              <a:rPr lang="en-US" sz="1000" dirty="0" err="1"/>
              <a:t>HyTop</a:t>
            </a:r>
            <a:r>
              <a:rPr lang="en-US" sz="1000" dirty="0"/>
              <a:t> gives purity a double guard. You'll recognize the attractive, tractable </a:t>
            </a:r>
            <a:r>
              <a:rPr lang="en-US" sz="1000" dirty="0" err="1"/>
              <a:t>HyTop</a:t>
            </a:r>
            <a:r>
              <a:rPr lang="en-US" sz="1000" dirty="0"/>
              <a:t>  when you see it on your grocer's shelf. It's long, it's  white, it's grooved--and it's on the most famous  and flavorful brands. Put the bottle that wears it in your basket... save </a:t>
            </a:r>
            <a:r>
              <a:rPr lang="en-US" sz="1000" u="sng" dirty="0"/>
              <a:t>fumbling, fuming, and fingers  </a:t>
            </a:r>
            <a:r>
              <a:rPr lang="en-US" sz="1000" dirty="0"/>
              <a:t>at opening time with the most cooperative cap in  the world-- the Alcoa </a:t>
            </a:r>
            <a:r>
              <a:rPr lang="en-US" sz="1000" dirty="0" err="1"/>
              <a:t>HyTop</a:t>
            </a:r>
            <a:r>
              <a:rPr lang="en-US" sz="1000" dirty="0"/>
              <a:t> Closure.  This is the exact transcription of the caption. THREE-PART</a:t>
            </a:r>
            <a:r>
              <a:rPr lang="en-US" sz="1000" baseline="0" dirty="0"/>
              <a:t> LIST WITH ALLITERATION</a:t>
            </a:r>
            <a:br>
              <a:rPr lang="en-US" sz="1000" dirty="0"/>
            </a:br>
            <a:r>
              <a:rPr lang="en-US" sz="1000" dirty="0"/>
              <a:t>dainty grasp- a very light touch. Holding the cap without a strong grip. </a:t>
            </a:r>
            <a:br>
              <a:rPr lang="en-US" sz="1000" dirty="0"/>
            </a:br>
            <a:r>
              <a:rPr lang="en-US" sz="1000" dirty="0"/>
              <a:t>two finger twist- twist the cap with only two fingers. </a:t>
            </a:r>
            <a:br>
              <a:rPr lang="en-US" sz="1000" dirty="0"/>
            </a:br>
            <a:r>
              <a:rPr lang="en-US" sz="1000" dirty="0"/>
              <a:t>safe sealing- the cap has a tight seal which keeps out germs. </a:t>
            </a:r>
            <a:br>
              <a:rPr lang="en-US" sz="1000" dirty="0"/>
            </a:br>
            <a:r>
              <a:rPr lang="en-US" sz="1000" dirty="0"/>
              <a:t>catsup- another word for ketchup. The bottle in the ad is from the Del Monte company. Del Monte called their product "catsup", while Heinz called theirs "ketchup". </a:t>
            </a:r>
            <a:br>
              <a:rPr lang="en-US" sz="1000" dirty="0"/>
            </a:br>
            <a:r>
              <a:rPr lang="en-US" sz="1000" dirty="0"/>
              <a:t>Alcoa </a:t>
            </a:r>
            <a:r>
              <a:rPr lang="en-US" sz="1000" dirty="0" err="1"/>
              <a:t>HyTop</a:t>
            </a:r>
            <a:r>
              <a:rPr lang="en-US" sz="1000" dirty="0"/>
              <a:t>- brand name for the cap, from Alcoa Aluminum Company. </a:t>
            </a:r>
            <a:br>
              <a:rPr lang="en-US" sz="1000" dirty="0"/>
            </a:br>
            <a:r>
              <a:rPr lang="en-US" sz="1000" dirty="0"/>
              <a:t>tailors- makes something to order, ( as in the term "custom-made"). </a:t>
            </a:r>
            <a:br>
              <a:rPr lang="en-US" sz="1000" dirty="0"/>
            </a:br>
            <a:r>
              <a:rPr lang="en-US" sz="1000" dirty="0"/>
              <a:t>threads- the creases in the bottle cap that allow you to twist or screw it on. A screw has threads. </a:t>
            </a:r>
            <a:br>
              <a:rPr lang="en-US" sz="1000" dirty="0"/>
            </a:br>
            <a:r>
              <a:rPr lang="en-US" sz="1000" dirty="0"/>
              <a:t>vacuum sealing- sucking out all the air in the bottle before sealing, to keep out germs. </a:t>
            </a:r>
            <a:br>
              <a:rPr lang="en-US" sz="1000" dirty="0"/>
            </a:br>
            <a:r>
              <a:rPr lang="en-US" sz="1000" dirty="0"/>
              <a:t>double guard- the purity of the catsup is protected two ways. </a:t>
            </a:r>
            <a:br>
              <a:rPr lang="en-US" sz="1000" dirty="0"/>
            </a:br>
            <a:r>
              <a:rPr lang="en-US" sz="1000" dirty="0"/>
              <a:t>tractable- easy to manage, easily handled </a:t>
            </a:r>
            <a:br>
              <a:rPr lang="en-US" sz="1000" dirty="0"/>
            </a:br>
            <a:r>
              <a:rPr lang="en-US" sz="1000" dirty="0"/>
              <a:t>grocer's shelf- on the food shelves at the grocery store </a:t>
            </a:r>
            <a:br>
              <a:rPr lang="en-US" sz="1000" dirty="0"/>
            </a:br>
            <a:r>
              <a:rPr lang="en-US" sz="1000" dirty="0"/>
              <a:t>fumbling- handling in a clumsy manner </a:t>
            </a:r>
            <a:br>
              <a:rPr lang="en-US" sz="1000" dirty="0"/>
            </a:br>
            <a:r>
              <a:rPr lang="en-US" sz="1000" dirty="0"/>
              <a:t>fuming- getting mad (so mad, that fumes are coming out of your mouth) </a:t>
            </a:r>
            <a:br>
              <a:rPr lang="en-US" sz="1000" dirty="0"/>
            </a:br>
            <a:r>
              <a:rPr lang="en-US" sz="1000" dirty="0"/>
              <a:t>The "save" here means- keep yourself from having to fumble around to open the cap, keep yourself from getting mad because the cap won't open, and save yourself from injuring your fingers. </a:t>
            </a:r>
            <a:br>
              <a:rPr lang="en-US" sz="1000" dirty="0"/>
            </a:br>
            <a:r>
              <a:rPr lang="en-US" sz="1000" dirty="0"/>
              <a:t>cooperative cap- it is easy to use. The cap give you no resistance. </a:t>
            </a:r>
          </a:p>
          <a:p>
            <a:r>
              <a:rPr lang="it-IT" sz="1000" dirty="0"/>
              <a:t>https://answers.yahoo.com/question/index?qid=20130630012437AAru9kB</a:t>
            </a:r>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48</a:t>
            </a:fld>
            <a:endParaRPr lang="it-IT"/>
          </a:p>
        </p:txBody>
      </p:sp>
    </p:spTree>
    <p:extLst>
      <p:ext uri="{BB962C8B-B14F-4D97-AF65-F5344CB8AC3E}">
        <p14:creationId xmlns:p14="http://schemas.microsoft.com/office/powerpoint/2010/main" val="2243639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dirty="0"/>
              <a:t>CONATIVE FUNCTION: </a:t>
            </a:r>
            <a:r>
              <a:rPr lang="it-IT" dirty="0" err="1"/>
              <a:t>it</a:t>
            </a:r>
            <a:r>
              <a:rPr lang="it-IT" dirty="0"/>
              <a:t> </a:t>
            </a:r>
            <a:r>
              <a:rPr lang="it-IT" dirty="0" err="1"/>
              <a:t>appeals</a:t>
            </a:r>
            <a:r>
              <a:rPr lang="it-IT" dirty="0"/>
              <a:t> </a:t>
            </a:r>
            <a:r>
              <a:rPr lang="it-IT" dirty="0" err="1"/>
              <a:t>to</a:t>
            </a:r>
            <a:r>
              <a:rPr lang="it-IT" dirty="0"/>
              <a:t> the </a:t>
            </a:r>
            <a:r>
              <a:rPr lang="it-IT" dirty="0" err="1"/>
              <a:t>addressee</a:t>
            </a:r>
            <a:r>
              <a:rPr lang="it-IT" dirty="0"/>
              <a:t>, 2nd </a:t>
            </a:r>
            <a:r>
              <a:rPr lang="it-IT" dirty="0" err="1"/>
              <a:t>person</a:t>
            </a:r>
            <a:r>
              <a:rPr lang="it-IT" dirty="0"/>
              <a:t>.</a:t>
            </a:r>
          </a:p>
          <a:p>
            <a:pPr algn="just"/>
            <a:r>
              <a:rPr lang="it-IT" dirty="0"/>
              <a:t>The </a:t>
            </a:r>
            <a:r>
              <a:rPr lang="it-IT" dirty="0" err="1"/>
              <a:t>conditional</a:t>
            </a:r>
            <a:r>
              <a:rPr lang="it-IT" dirty="0"/>
              <a:t> </a:t>
            </a:r>
            <a:r>
              <a:rPr lang="it-IT" dirty="0" err="1"/>
              <a:t>sentence</a:t>
            </a:r>
            <a:r>
              <a:rPr lang="it-IT" dirty="0"/>
              <a:t> </a:t>
            </a:r>
            <a:r>
              <a:rPr lang="it-IT" u="sng" dirty="0" err="1"/>
              <a:t>if</a:t>
            </a:r>
            <a:r>
              <a:rPr lang="it-IT" u="sng" dirty="0"/>
              <a:t> </a:t>
            </a:r>
            <a:r>
              <a:rPr lang="it-IT" u="sng" dirty="0" err="1"/>
              <a:t>you</a:t>
            </a:r>
            <a:r>
              <a:rPr lang="it-IT" u="sng" dirty="0"/>
              <a:t> </a:t>
            </a:r>
            <a:r>
              <a:rPr lang="it-IT" u="sng" dirty="0" err="1"/>
              <a:t>want</a:t>
            </a:r>
            <a:r>
              <a:rPr lang="it-IT" u="sng" dirty="0"/>
              <a:t> </a:t>
            </a:r>
            <a:r>
              <a:rPr lang="it-IT" dirty="0" err="1"/>
              <a:t>singles</a:t>
            </a:r>
            <a:r>
              <a:rPr lang="it-IT" dirty="0"/>
              <a:t> out the right </a:t>
            </a:r>
            <a:r>
              <a:rPr lang="it-IT" dirty="0" err="1"/>
              <a:t>type</a:t>
            </a:r>
            <a:r>
              <a:rPr lang="it-IT" dirty="0"/>
              <a:t> </a:t>
            </a:r>
            <a:r>
              <a:rPr lang="it-IT" dirty="0" err="1"/>
              <a:t>of</a:t>
            </a:r>
            <a:r>
              <a:rPr lang="it-IT" dirty="0"/>
              <a:t> consumer: </a:t>
            </a:r>
            <a:r>
              <a:rPr lang="it-IT" dirty="0" err="1"/>
              <a:t>if</a:t>
            </a:r>
            <a:r>
              <a:rPr lang="it-IT" dirty="0"/>
              <a:t> </a:t>
            </a:r>
            <a:r>
              <a:rPr lang="it-IT" dirty="0" err="1"/>
              <a:t>you</a:t>
            </a:r>
            <a:r>
              <a:rPr lang="it-IT" dirty="0"/>
              <a:t> </a:t>
            </a:r>
            <a:r>
              <a:rPr lang="it-IT" dirty="0" err="1"/>
              <a:t>want</a:t>
            </a:r>
            <a:r>
              <a:rPr lang="it-IT" dirty="0"/>
              <a:t> X </a:t>
            </a:r>
            <a:r>
              <a:rPr lang="it-IT" dirty="0" err="1"/>
              <a:t>then</a:t>
            </a:r>
            <a:r>
              <a:rPr lang="it-IT" dirty="0"/>
              <a:t> </a:t>
            </a:r>
            <a:r>
              <a:rPr lang="it-IT" dirty="0" err="1"/>
              <a:t>get</a:t>
            </a:r>
            <a:r>
              <a:rPr lang="it-IT" dirty="0"/>
              <a:t>/</a:t>
            </a:r>
            <a:r>
              <a:rPr lang="it-IT" dirty="0" err="1"/>
              <a:t>buy</a:t>
            </a:r>
            <a:r>
              <a:rPr lang="it-IT" dirty="0"/>
              <a:t> y.</a:t>
            </a:r>
          </a:p>
          <a:p>
            <a:pPr algn="just"/>
            <a:endParaRPr lang="it-IT" dirty="0"/>
          </a:p>
          <a:p>
            <a:pPr algn="just"/>
            <a:r>
              <a:rPr lang="it-IT" dirty="0"/>
              <a:t>POETIC FUNCTION:  </a:t>
            </a:r>
            <a:r>
              <a:rPr lang="it-IT" u="sng" dirty="0" err="1"/>
              <a:t>if</a:t>
            </a:r>
            <a:r>
              <a:rPr lang="it-IT" u="sng" dirty="0"/>
              <a:t> </a:t>
            </a:r>
            <a:r>
              <a:rPr lang="it-IT" u="sng" dirty="0" err="1"/>
              <a:t>you</a:t>
            </a:r>
            <a:r>
              <a:rPr lang="it-IT" u="sng" dirty="0"/>
              <a:t> </a:t>
            </a:r>
            <a:r>
              <a:rPr lang="it-IT" u="sng" dirty="0" err="1"/>
              <a:t>want</a:t>
            </a:r>
            <a:r>
              <a:rPr lang="it-IT" u="sng" dirty="0"/>
              <a:t> </a:t>
            </a:r>
            <a:r>
              <a:rPr lang="it-IT" dirty="0" err="1"/>
              <a:t>is</a:t>
            </a:r>
            <a:r>
              <a:rPr lang="it-IT" dirty="0"/>
              <a:t> </a:t>
            </a:r>
            <a:r>
              <a:rPr lang="it-IT" dirty="0" err="1"/>
              <a:t>repeated</a:t>
            </a:r>
            <a:r>
              <a:rPr lang="it-IT" dirty="0"/>
              <a:t> </a:t>
            </a:r>
            <a:r>
              <a:rPr lang="it-IT" dirty="0" err="1"/>
              <a:t>three</a:t>
            </a:r>
            <a:r>
              <a:rPr lang="it-IT" dirty="0"/>
              <a:t> </a:t>
            </a:r>
            <a:r>
              <a:rPr lang="it-IT" dirty="0" err="1"/>
              <a:t>times</a:t>
            </a:r>
            <a:r>
              <a:rPr lang="it-IT" dirty="0"/>
              <a:t>, </a:t>
            </a:r>
            <a:r>
              <a:rPr lang="it-IT" dirty="0" err="1"/>
              <a:t>three-part</a:t>
            </a:r>
            <a:r>
              <a:rPr lang="it-IT" dirty="0"/>
              <a:t> </a:t>
            </a:r>
            <a:r>
              <a:rPr lang="it-IT" dirty="0" err="1"/>
              <a:t>list</a:t>
            </a:r>
            <a:r>
              <a:rPr lang="it-IT" dirty="0"/>
              <a:t>/</a:t>
            </a:r>
            <a:r>
              <a:rPr lang="it-IT" dirty="0" err="1"/>
              <a:t>parallelism</a:t>
            </a:r>
            <a:r>
              <a:rPr lang="it-IT" dirty="0"/>
              <a:t>,</a:t>
            </a:r>
          </a:p>
          <a:p>
            <a:pPr algn="just"/>
            <a:r>
              <a:rPr lang="it-IT" dirty="0"/>
              <a:t>the </a:t>
            </a:r>
            <a:r>
              <a:rPr lang="it-IT" dirty="0" err="1"/>
              <a:t>same</a:t>
            </a:r>
            <a:r>
              <a:rPr lang="it-IT" dirty="0"/>
              <a:t> </a:t>
            </a:r>
            <a:r>
              <a:rPr lang="it-IT" dirty="0" err="1"/>
              <a:t>syntactic</a:t>
            </a:r>
            <a:r>
              <a:rPr lang="it-IT" dirty="0"/>
              <a:t> </a:t>
            </a:r>
            <a:r>
              <a:rPr lang="it-IT" dirty="0" err="1"/>
              <a:t>structure</a:t>
            </a:r>
            <a:r>
              <a:rPr lang="it-IT" dirty="0"/>
              <a:t> </a:t>
            </a:r>
            <a:r>
              <a:rPr lang="it-IT" dirty="0" err="1"/>
              <a:t>repeated</a:t>
            </a:r>
            <a:r>
              <a:rPr lang="it-IT" dirty="0"/>
              <a:t> </a:t>
            </a:r>
            <a:r>
              <a:rPr lang="it-IT" dirty="0" err="1"/>
              <a:t>three</a:t>
            </a:r>
            <a:r>
              <a:rPr lang="it-IT" dirty="0"/>
              <a:t> </a:t>
            </a:r>
            <a:r>
              <a:rPr lang="it-IT" dirty="0" err="1"/>
              <a:t>times</a:t>
            </a:r>
            <a:r>
              <a:rPr lang="it-IT" dirty="0"/>
              <a:t>. </a:t>
            </a:r>
            <a:r>
              <a:rPr lang="it-IT" dirty="0" err="1"/>
              <a:t>Also</a:t>
            </a:r>
            <a:r>
              <a:rPr lang="it-IT" dirty="0"/>
              <a:t> climax: </a:t>
            </a:r>
            <a:r>
              <a:rPr lang="it-IT" dirty="0" err="1"/>
              <a:t>day</a:t>
            </a:r>
            <a:r>
              <a:rPr lang="it-IT" dirty="0"/>
              <a:t> &gt; </a:t>
            </a:r>
            <a:r>
              <a:rPr lang="it-IT" dirty="0" err="1"/>
              <a:t>year</a:t>
            </a:r>
            <a:r>
              <a:rPr lang="it-IT" dirty="0"/>
              <a:t>&gt; </a:t>
            </a:r>
            <a:r>
              <a:rPr lang="it-IT" dirty="0" err="1"/>
              <a:t>lifetime</a:t>
            </a:r>
            <a:r>
              <a:rPr lang="it-IT" dirty="0"/>
              <a:t>. </a:t>
            </a:r>
          </a:p>
          <a:p>
            <a:pPr algn="just"/>
            <a:r>
              <a:rPr lang="en-US" dirty="0"/>
              <a:t>a rhetorical device by which a series of sentences, clauses, or phrases are arranged in order of increasing intensity. </a:t>
            </a:r>
            <a:r>
              <a:rPr lang="it-IT" dirty="0"/>
              <a:t>The </a:t>
            </a:r>
            <a:r>
              <a:rPr lang="it-IT" dirty="0" err="1"/>
              <a:t>ways</a:t>
            </a:r>
            <a:r>
              <a:rPr lang="it-IT" dirty="0"/>
              <a:t> </a:t>
            </a:r>
            <a:r>
              <a:rPr lang="it-IT" dirty="0" err="1"/>
              <a:t>to</a:t>
            </a:r>
            <a:r>
              <a:rPr lang="it-IT" dirty="0"/>
              <a:t> </a:t>
            </a:r>
            <a:r>
              <a:rPr lang="it-IT" dirty="0" err="1"/>
              <a:t>achieve</a:t>
            </a:r>
            <a:r>
              <a:rPr lang="it-IT" dirty="0"/>
              <a:t> </a:t>
            </a:r>
            <a:r>
              <a:rPr lang="it-IT" dirty="0" err="1"/>
              <a:t>happiness</a:t>
            </a:r>
            <a:r>
              <a:rPr lang="it-IT" dirty="0"/>
              <a:t> </a:t>
            </a:r>
            <a:r>
              <a:rPr lang="it-IT" dirty="0" err="1"/>
              <a:t>increase</a:t>
            </a:r>
            <a:r>
              <a:rPr lang="it-IT" dirty="0"/>
              <a:t>, </a:t>
            </a:r>
            <a:r>
              <a:rPr lang="it-IT" dirty="0" err="1"/>
              <a:t>too</a:t>
            </a:r>
            <a:r>
              <a:rPr lang="it-IT" dirty="0"/>
              <a:t> : drink &gt; </a:t>
            </a:r>
            <a:r>
              <a:rPr lang="it-IT" dirty="0" err="1"/>
              <a:t>marry</a:t>
            </a:r>
            <a:r>
              <a:rPr lang="it-IT" dirty="0"/>
              <a:t> &gt; ride a BMW, </a:t>
            </a:r>
            <a:r>
              <a:rPr lang="it-IT" dirty="0" err="1"/>
              <a:t>from</a:t>
            </a:r>
            <a:r>
              <a:rPr lang="it-IT" dirty="0"/>
              <a:t> </a:t>
            </a:r>
            <a:r>
              <a:rPr lang="it-IT" dirty="0" err="1"/>
              <a:t>simple</a:t>
            </a:r>
            <a:r>
              <a:rPr lang="it-IT" dirty="0"/>
              <a:t> </a:t>
            </a:r>
            <a:r>
              <a:rPr lang="it-IT" dirty="0" err="1"/>
              <a:t>drinking</a:t>
            </a:r>
            <a:r>
              <a:rPr lang="it-IT" dirty="0"/>
              <a:t>, </a:t>
            </a:r>
            <a:r>
              <a:rPr lang="it-IT" dirty="0" err="1"/>
              <a:t>through</a:t>
            </a:r>
            <a:r>
              <a:rPr lang="it-IT" dirty="0"/>
              <a:t> </a:t>
            </a:r>
            <a:r>
              <a:rPr lang="it-IT" dirty="0" err="1"/>
              <a:t>marrying</a:t>
            </a:r>
            <a:r>
              <a:rPr lang="it-IT" dirty="0"/>
              <a:t>, </a:t>
            </a:r>
            <a:r>
              <a:rPr lang="it-IT" dirty="0" err="1"/>
              <a:t>to</a:t>
            </a:r>
            <a:r>
              <a:rPr lang="it-IT" dirty="0"/>
              <a:t> </a:t>
            </a:r>
            <a:r>
              <a:rPr lang="it-IT" dirty="0" err="1"/>
              <a:t>riding</a:t>
            </a:r>
            <a:r>
              <a:rPr lang="it-IT" dirty="0"/>
              <a:t> a BMW </a:t>
            </a:r>
            <a:r>
              <a:rPr lang="it-IT" dirty="0" err="1"/>
              <a:t>which</a:t>
            </a:r>
            <a:r>
              <a:rPr lang="it-IT" dirty="0"/>
              <a:t> </a:t>
            </a:r>
            <a:r>
              <a:rPr lang="it-IT" dirty="0" err="1"/>
              <a:t>is</a:t>
            </a:r>
            <a:r>
              <a:rPr lang="it-IT" dirty="0"/>
              <a:t> the </a:t>
            </a:r>
            <a:r>
              <a:rPr lang="it-IT" dirty="0" err="1"/>
              <a:t>utmost</a:t>
            </a:r>
            <a:r>
              <a:rPr lang="it-IT" dirty="0"/>
              <a:t> </a:t>
            </a:r>
            <a:r>
              <a:rPr lang="it-IT" dirty="0" err="1"/>
              <a:t>happiness</a:t>
            </a:r>
            <a:r>
              <a:rPr lang="it-IT" dirty="0"/>
              <a:t>.</a:t>
            </a:r>
          </a:p>
          <a:p>
            <a:pPr algn="just"/>
            <a:r>
              <a:rPr lang="it-IT" dirty="0"/>
              <a:t>The </a:t>
            </a:r>
            <a:r>
              <a:rPr lang="it-IT" dirty="0" err="1"/>
              <a:t>visual</a:t>
            </a:r>
            <a:r>
              <a:rPr lang="it-IT" dirty="0"/>
              <a:t> </a:t>
            </a:r>
            <a:r>
              <a:rPr lang="it-IT" dirty="0" err="1"/>
              <a:t>arrangement</a:t>
            </a:r>
            <a:r>
              <a:rPr lang="it-IT" dirty="0"/>
              <a:t> </a:t>
            </a:r>
            <a:r>
              <a:rPr lang="it-IT" dirty="0" err="1"/>
              <a:t>of</a:t>
            </a:r>
            <a:r>
              <a:rPr lang="it-IT" dirty="0"/>
              <a:t> text </a:t>
            </a:r>
            <a:r>
              <a:rPr lang="it-IT" dirty="0" err="1"/>
              <a:t>is</a:t>
            </a:r>
            <a:r>
              <a:rPr lang="it-IT" dirty="0"/>
              <a:t> </a:t>
            </a:r>
            <a:r>
              <a:rPr lang="it-IT" dirty="0" err="1"/>
              <a:t>also</a:t>
            </a:r>
            <a:r>
              <a:rPr lang="it-IT" dirty="0"/>
              <a:t> </a:t>
            </a:r>
            <a:r>
              <a:rPr lang="it-IT" dirty="0" err="1"/>
              <a:t>poetic</a:t>
            </a:r>
            <a:r>
              <a:rPr lang="it-IT" dirty="0"/>
              <a:t>, </a:t>
            </a:r>
            <a:r>
              <a:rPr lang="it-IT" dirty="0" err="1"/>
              <a:t>as</a:t>
            </a:r>
            <a:r>
              <a:rPr lang="it-IT" dirty="0"/>
              <a:t> in a </a:t>
            </a:r>
            <a:r>
              <a:rPr lang="it-IT" dirty="0" err="1"/>
              <a:t>poem</a:t>
            </a:r>
            <a:r>
              <a:rPr lang="it-IT" dirty="0"/>
              <a:t> the </a:t>
            </a:r>
            <a:r>
              <a:rPr lang="it-IT" dirty="0" err="1"/>
              <a:t>main</a:t>
            </a:r>
            <a:r>
              <a:rPr lang="it-IT" dirty="0"/>
              <a:t> </a:t>
            </a:r>
            <a:r>
              <a:rPr lang="it-IT" dirty="0" err="1"/>
              <a:t>clause</a:t>
            </a:r>
            <a:r>
              <a:rPr lang="it-IT" dirty="0"/>
              <a:t> </a:t>
            </a:r>
            <a:r>
              <a:rPr lang="it-IT" dirty="0" err="1"/>
              <a:t>after</a:t>
            </a:r>
            <a:r>
              <a:rPr lang="it-IT" dirty="0"/>
              <a:t> the </a:t>
            </a:r>
            <a:r>
              <a:rPr lang="it-IT" dirty="0" err="1"/>
              <a:t>if-clause</a:t>
            </a:r>
            <a:r>
              <a:rPr lang="it-IT" dirty="0"/>
              <a:t> </a:t>
            </a:r>
            <a:r>
              <a:rPr lang="it-IT" dirty="0" err="1"/>
              <a:t>goes</a:t>
            </a:r>
            <a:r>
              <a:rPr lang="it-IT" dirty="0"/>
              <a:t> </a:t>
            </a:r>
            <a:r>
              <a:rPr lang="it-IT" dirty="0" err="1"/>
              <a:t>to</a:t>
            </a:r>
            <a:r>
              <a:rPr lang="it-IT" dirty="0"/>
              <a:t> a </a:t>
            </a:r>
            <a:r>
              <a:rPr lang="it-IT" dirty="0" err="1"/>
              <a:t>new</a:t>
            </a:r>
            <a:r>
              <a:rPr lang="it-IT" dirty="0"/>
              <a:t> </a:t>
            </a:r>
            <a:r>
              <a:rPr lang="it-IT" dirty="0" err="1"/>
              <a:t>line</a:t>
            </a:r>
            <a:r>
              <a:rPr lang="it-IT" dirty="0"/>
              <a:t>, and the </a:t>
            </a:r>
            <a:r>
              <a:rPr lang="it-IT" dirty="0" err="1"/>
              <a:t>final</a:t>
            </a:r>
            <a:r>
              <a:rPr lang="it-IT" dirty="0"/>
              <a:t> word in the </a:t>
            </a:r>
            <a:r>
              <a:rPr lang="it-IT" dirty="0" err="1"/>
              <a:t>line</a:t>
            </a:r>
            <a:r>
              <a:rPr lang="it-IT" dirty="0"/>
              <a:t> </a:t>
            </a:r>
            <a:r>
              <a:rPr lang="it-IT" dirty="0" err="1"/>
              <a:t>is</a:t>
            </a:r>
            <a:r>
              <a:rPr lang="it-IT" dirty="0"/>
              <a:t> </a:t>
            </a:r>
            <a:r>
              <a:rPr lang="it-IT" dirty="0" err="1"/>
              <a:t>always</a:t>
            </a:r>
            <a:r>
              <a:rPr lang="it-IT" dirty="0"/>
              <a:t> “happy” </a:t>
            </a:r>
            <a:r>
              <a:rPr lang="it-IT" dirty="0" err="1"/>
              <a:t>as</a:t>
            </a:r>
            <a:r>
              <a:rPr lang="it-IT" dirty="0"/>
              <a:t>  “</a:t>
            </a:r>
            <a:r>
              <a:rPr lang="it-IT" dirty="0" err="1"/>
              <a:t>visually</a:t>
            </a:r>
            <a:r>
              <a:rPr lang="it-IT" dirty="0"/>
              <a:t>” </a:t>
            </a:r>
            <a:r>
              <a:rPr lang="it-IT" dirty="0" err="1"/>
              <a:t>imitating</a:t>
            </a:r>
            <a:r>
              <a:rPr lang="it-IT" dirty="0"/>
              <a:t> </a:t>
            </a:r>
            <a:r>
              <a:rPr lang="it-IT" dirty="0" err="1"/>
              <a:t>rhyme</a:t>
            </a:r>
            <a:r>
              <a:rPr lang="it-IT" dirty="0"/>
              <a:t>.</a:t>
            </a:r>
          </a:p>
        </p:txBody>
      </p:sp>
      <p:sp>
        <p:nvSpPr>
          <p:cNvPr id="4" name="Segnaposto numero diapositiva 3"/>
          <p:cNvSpPr>
            <a:spLocks noGrp="1"/>
          </p:cNvSpPr>
          <p:nvPr>
            <p:ph type="sldNum" sz="quarter" idx="10"/>
          </p:nvPr>
        </p:nvSpPr>
        <p:spPr/>
        <p:txBody>
          <a:bodyPr/>
          <a:lstStyle/>
          <a:p>
            <a:fld id="{155DB778-3A47-4F15-AE83-877D42225659}" type="slidenum">
              <a:rPr lang="it-IT" smtClean="0"/>
              <a:pPr/>
              <a:t>49</a:t>
            </a:fld>
            <a:endParaRPr lang="it-IT"/>
          </a:p>
        </p:txBody>
      </p:sp>
    </p:spTree>
    <p:extLst>
      <p:ext uri="{BB962C8B-B14F-4D97-AF65-F5344CB8AC3E}">
        <p14:creationId xmlns:p14="http://schemas.microsoft.com/office/powerpoint/2010/main" val="3116786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This</a:t>
            </a:r>
            <a:r>
              <a:rPr lang="it-IT" dirty="0"/>
              <a:t> </a:t>
            </a:r>
            <a:r>
              <a:rPr lang="it-IT" dirty="0" err="1"/>
              <a:t>is</a:t>
            </a:r>
            <a:r>
              <a:rPr lang="it-IT" dirty="0"/>
              <a:t> the ad </a:t>
            </a:r>
            <a:r>
              <a:rPr lang="it-IT" dirty="0" err="1"/>
              <a:t>for</a:t>
            </a:r>
            <a:r>
              <a:rPr lang="it-IT" dirty="0"/>
              <a:t> a </a:t>
            </a:r>
            <a:r>
              <a:rPr lang="it-IT" dirty="0" err="1"/>
              <a:t>pain</a:t>
            </a:r>
            <a:r>
              <a:rPr lang="it-IT" dirty="0"/>
              <a:t> killer.</a:t>
            </a:r>
          </a:p>
          <a:p>
            <a:r>
              <a:rPr lang="it-IT" dirty="0"/>
              <a:t>EMOTIVE</a:t>
            </a:r>
            <a:r>
              <a:rPr lang="it-IT" baseline="0" dirty="0"/>
              <a:t> FUNCTION/EXPRESSIVE FUNCTION: </a:t>
            </a:r>
            <a:r>
              <a:rPr lang="it-IT" baseline="0" dirty="0" err="1"/>
              <a:t>it</a:t>
            </a:r>
            <a:r>
              <a:rPr lang="it-IT" baseline="0" dirty="0"/>
              <a:t> </a:t>
            </a:r>
            <a:r>
              <a:rPr lang="it-IT" baseline="0" dirty="0" err="1"/>
              <a:t>expresses</a:t>
            </a:r>
            <a:r>
              <a:rPr lang="it-IT" baseline="0" dirty="0"/>
              <a:t> the </a:t>
            </a:r>
            <a:r>
              <a:rPr lang="it-IT" baseline="0" dirty="0" err="1"/>
              <a:t>addresser</a:t>
            </a:r>
            <a:r>
              <a:rPr lang="it-IT" baseline="0" dirty="0"/>
              <a:t>’s </a:t>
            </a:r>
            <a:r>
              <a:rPr lang="it-IT" baseline="0" dirty="0" err="1"/>
              <a:t>emotions</a:t>
            </a:r>
            <a:r>
              <a:rPr lang="it-IT" baseline="0" dirty="0"/>
              <a:t>. </a:t>
            </a:r>
            <a:r>
              <a:rPr lang="it-IT" baseline="0" dirty="0" err="1"/>
              <a:t>He</a:t>
            </a:r>
            <a:r>
              <a:rPr lang="it-IT" baseline="0" dirty="0"/>
              <a:t>/</a:t>
            </a:r>
            <a:r>
              <a:rPr lang="it-IT" baseline="0" dirty="0" err="1"/>
              <a:t>she</a:t>
            </a:r>
            <a:r>
              <a:rPr lang="it-IT" baseline="0" dirty="0"/>
              <a:t> </a:t>
            </a:r>
            <a:r>
              <a:rPr lang="it-IT" baseline="0" dirty="0" err="1"/>
              <a:t>is</a:t>
            </a:r>
            <a:r>
              <a:rPr lang="it-IT" baseline="0" dirty="0"/>
              <a:t> </a:t>
            </a:r>
            <a:r>
              <a:rPr lang="it-IT" baseline="0" dirty="0" err="1"/>
              <a:t>suffering</a:t>
            </a:r>
            <a:r>
              <a:rPr lang="it-IT" baseline="0" dirty="0"/>
              <a:t> and the </a:t>
            </a:r>
            <a:r>
              <a:rPr lang="it-IT" baseline="0" dirty="0" err="1"/>
              <a:t>pain</a:t>
            </a:r>
            <a:r>
              <a:rPr lang="it-IT" baseline="0" dirty="0"/>
              <a:t> </a:t>
            </a:r>
            <a:r>
              <a:rPr lang="it-IT" baseline="0" dirty="0" err="1"/>
              <a:t>is</a:t>
            </a:r>
            <a:r>
              <a:rPr lang="it-IT" baseline="0" dirty="0"/>
              <a:t> </a:t>
            </a:r>
            <a:r>
              <a:rPr lang="it-IT" baseline="0" dirty="0" err="1"/>
              <a:t>represented</a:t>
            </a:r>
            <a:r>
              <a:rPr lang="it-IT" baseline="0" dirty="0"/>
              <a:t> </a:t>
            </a:r>
            <a:r>
              <a:rPr lang="it-IT" baseline="0" dirty="0" err="1"/>
              <a:t>by</a:t>
            </a:r>
            <a:r>
              <a:rPr lang="it-IT" baseline="0" dirty="0"/>
              <a:t> the </a:t>
            </a:r>
            <a:r>
              <a:rPr lang="it-IT" baseline="0" dirty="0" err="1"/>
              <a:t>interjection</a:t>
            </a:r>
            <a:r>
              <a:rPr lang="it-IT" baseline="0" dirty="0"/>
              <a:t> ah </a:t>
            </a:r>
            <a:r>
              <a:rPr lang="it-IT" baseline="0" dirty="0" err="1"/>
              <a:t>ah</a:t>
            </a:r>
            <a:r>
              <a:rPr lang="it-IT" baseline="0" dirty="0"/>
              <a:t> </a:t>
            </a:r>
            <a:r>
              <a:rPr lang="it-IT" baseline="0" dirty="0" err="1"/>
              <a:t>repeated</a:t>
            </a:r>
            <a:r>
              <a:rPr lang="it-IT" baseline="0" dirty="0"/>
              <a:t> </a:t>
            </a:r>
            <a:r>
              <a:rPr lang="it-IT" baseline="0" dirty="0" err="1"/>
              <a:t>several</a:t>
            </a:r>
            <a:r>
              <a:rPr lang="it-IT" baseline="0" dirty="0"/>
              <a:t> </a:t>
            </a:r>
            <a:r>
              <a:rPr lang="it-IT" baseline="0" dirty="0" err="1"/>
              <a:t>times</a:t>
            </a:r>
            <a:r>
              <a:rPr lang="it-IT" baseline="0" dirty="0"/>
              <a:t>, (</a:t>
            </a:r>
            <a:r>
              <a:rPr lang="it-IT" baseline="0" dirty="0" err="1"/>
              <a:t>according</a:t>
            </a:r>
            <a:r>
              <a:rPr lang="it-IT" baseline="0" dirty="0"/>
              <a:t> </a:t>
            </a:r>
            <a:r>
              <a:rPr lang="it-IT" baseline="0" dirty="0" err="1"/>
              <a:t>to</a:t>
            </a:r>
            <a:r>
              <a:rPr lang="it-IT" baseline="0" dirty="0"/>
              <a:t> the </a:t>
            </a:r>
            <a:r>
              <a:rPr lang="it-IT" baseline="0" dirty="0" err="1"/>
              <a:t>intonation</a:t>
            </a:r>
            <a:r>
              <a:rPr lang="it-IT" baseline="0" dirty="0"/>
              <a:t> </a:t>
            </a:r>
            <a:r>
              <a:rPr lang="it-IT" baseline="0" dirty="0" err="1"/>
              <a:t>of</a:t>
            </a:r>
            <a:r>
              <a:rPr lang="it-IT" baseline="0" dirty="0"/>
              <a:t> the speaker). </a:t>
            </a:r>
            <a:r>
              <a:rPr lang="it-IT" baseline="0" dirty="0" err="1"/>
              <a:t>Then</a:t>
            </a:r>
            <a:r>
              <a:rPr lang="it-IT" baseline="0" dirty="0"/>
              <a:t> </a:t>
            </a:r>
            <a:r>
              <a:rPr lang="it-IT" baseline="0" dirty="0" err="1"/>
              <a:t>suddenly</a:t>
            </a:r>
            <a:r>
              <a:rPr lang="it-IT" baseline="0" dirty="0"/>
              <a:t> a </a:t>
            </a:r>
            <a:r>
              <a:rPr lang="it-IT" baseline="0" dirty="0" err="1"/>
              <a:t>pill</a:t>
            </a:r>
            <a:r>
              <a:rPr lang="it-IT" baseline="0" dirty="0"/>
              <a:t> </a:t>
            </a:r>
            <a:r>
              <a:rPr lang="it-IT" baseline="0" dirty="0" err="1"/>
              <a:t>appears</a:t>
            </a:r>
            <a:r>
              <a:rPr lang="it-IT" baseline="0" dirty="0"/>
              <a:t> and the </a:t>
            </a:r>
            <a:r>
              <a:rPr lang="it-IT" baseline="0" dirty="0" err="1"/>
              <a:t>interjection</a:t>
            </a:r>
            <a:r>
              <a:rPr lang="it-IT" baseline="0" dirty="0"/>
              <a:t> </a:t>
            </a:r>
            <a:r>
              <a:rPr lang="it-IT" baseline="0" dirty="0" err="1"/>
              <a:t>changes</a:t>
            </a:r>
            <a:r>
              <a:rPr lang="it-IT" baseline="0" dirty="0"/>
              <a:t> </a:t>
            </a:r>
            <a:r>
              <a:rPr lang="it-IT" baseline="0" dirty="0" err="1"/>
              <a:t>to</a:t>
            </a:r>
            <a:r>
              <a:rPr lang="it-IT" baseline="0" dirty="0"/>
              <a:t> ha </a:t>
            </a:r>
            <a:r>
              <a:rPr lang="it-IT" baseline="0" dirty="0" err="1"/>
              <a:t>ha</a:t>
            </a:r>
            <a:r>
              <a:rPr lang="it-IT" baseline="0" dirty="0"/>
              <a:t> </a:t>
            </a:r>
            <a:r>
              <a:rPr lang="it-IT" baseline="0" dirty="0" err="1"/>
              <a:t>ha</a:t>
            </a:r>
            <a:r>
              <a:rPr lang="it-IT" baseline="0" dirty="0"/>
              <a:t> , </a:t>
            </a:r>
            <a:r>
              <a:rPr lang="it-IT" baseline="0" dirty="0" err="1"/>
              <a:t>which</a:t>
            </a:r>
            <a:r>
              <a:rPr lang="it-IT" baseline="0" dirty="0"/>
              <a:t> </a:t>
            </a:r>
            <a:r>
              <a:rPr lang="it-IT" baseline="0" dirty="0" err="1"/>
              <a:t>is</a:t>
            </a:r>
            <a:r>
              <a:rPr lang="it-IT" baseline="0" dirty="0"/>
              <a:t> </a:t>
            </a:r>
            <a:r>
              <a:rPr lang="it-IT" baseline="0" dirty="0" err="1"/>
              <a:t>an</a:t>
            </a:r>
            <a:r>
              <a:rPr lang="it-IT" baseline="0" dirty="0"/>
              <a:t> </a:t>
            </a:r>
            <a:r>
              <a:rPr lang="it-IT" baseline="0" dirty="0" err="1"/>
              <a:t>expression</a:t>
            </a:r>
            <a:r>
              <a:rPr lang="it-IT" baseline="0" dirty="0"/>
              <a:t> </a:t>
            </a:r>
            <a:r>
              <a:rPr lang="it-IT" baseline="0" dirty="0" err="1"/>
              <a:t>of</a:t>
            </a:r>
            <a:r>
              <a:rPr lang="it-IT" baseline="0" dirty="0"/>
              <a:t> </a:t>
            </a:r>
            <a:r>
              <a:rPr lang="it-IT" baseline="0" dirty="0" err="1"/>
              <a:t>triumph</a:t>
            </a:r>
            <a:r>
              <a:rPr lang="it-IT" baseline="0" dirty="0"/>
              <a:t>, and </a:t>
            </a:r>
            <a:r>
              <a:rPr lang="it-IT" baseline="0" dirty="0" err="1"/>
              <a:t>represents</a:t>
            </a:r>
            <a:r>
              <a:rPr lang="it-IT" baseline="0" dirty="0"/>
              <a:t> </a:t>
            </a:r>
            <a:r>
              <a:rPr lang="it-IT" baseline="0" dirty="0" err="1"/>
              <a:t>pleasure</a:t>
            </a:r>
            <a:r>
              <a:rPr lang="it-IT" baseline="0" dirty="0"/>
              <a:t>, </a:t>
            </a:r>
            <a:r>
              <a:rPr lang="it-IT" baseline="0" dirty="0" err="1"/>
              <a:t>laughter</a:t>
            </a:r>
            <a:r>
              <a:rPr lang="it-IT" baseline="0" dirty="0"/>
              <a:t> and </a:t>
            </a:r>
            <a:r>
              <a:rPr lang="it-IT" baseline="0" dirty="0" err="1"/>
              <a:t>contentment</a:t>
            </a:r>
            <a:r>
              <a:rPr lang="it-IT" baseline="0" dirty="0"/>
              <a:t>, happy </a:t>
            </a:r>
            <a:r>
              <a:rPr lang="it-IT" baseline="0" dirty="0" err="1"/>
              <a:t>satisfaction</a:t>
            </a:r>
            <a:r>
              <a:rPr lang="it-IT" baseline="0" dirty="0"/>
              <a:t> </a:t>
            </a:r>
            <a:r>
              <a:rPr lang="it-IT" baseline="0" dirty="0" err="1"/>
              <a:t>for</a:t>
            </a:r>
            <a:r>
              <a:rPr lang="it-IT" baseline="0" dirty="0"/>
              <a:t> </a:t>
            </a:r>
            <a:r>
              <a:rPr lang="it-IT" baseline="0" dirty="0" err="1"/>
              <a:t>defeating</a:t>
            </a:r>
            <a:r>
              <a:rPr lang="it-IT" baseline="0" dirty="0"/>
              <a:t> the </a:t>
            </a:r>
            <a:r>
              <a:rPr lang="it-IT" baseline="0" dirty="0" err="1"/>
              <a:t>pain</a:t>
            </a:r>
            <a:r>
              <a:rPr lang="it-IT" baseline="0" dirty="0"/>
              <a:t>.</a:t>
            </a:r>
          </a:p>
          <a:p>
            <a:r>
              <a:rPr lang="it-IT" baseline="0" dirty="0" err="1"/>
              <a:t>Images</a:t>
            </a:r>
            <a:r>
              <a:rPr lang="it-IT" baseline="0" dirty="0"/>
              <a:t> </a:t>
            </a:r>
            <a:r>
              <a:rPr lang="it-IT" baseline="0" dirty="0" err="1"/>
              <a:t>reinforce</a:t>
            </a:r>
            <a:r>
              <a:rPr lang="it-IT" baseline="0" dirty="0"/>
              <a:t> the </a:t>
            </a:r>
            <a:r>
              <a:rPr lang="it-IT" baseline="0" dirty="0" err="1"/>
              <a:t>message</a:t>
            </a:r>
            <a:r>
              <a:rPr lang="it-IT" baseline="0" dirty="0"/>
              <a:t>: the </a:t>
            </a:r>
            <a:r>
              <a:rPr lang="it-IT" baseline="0" dirty="0" err="1"/>
              <a:t>cloud</a:t>
            </a:r>
            <a:r>
              <a:rPr lang="it-IT" baseline="0" dirty="0"/>
              <a:t> </a:t>
            </a:r>
            <a:r>
              <a:rPr lang="it-IT" baseline="0" dirty="0" err="1"/>
              <a:t>around</a:t>
            </a:r>
            <a:r>
              <a:rPr lang="it-IT" baseline="0" dirty="0"/>
              <a:t> the first </a:t>
            </a:r>
            <a:r>
              <a:rPr lang="it-IT" baseline="0" dirty="0" err="1"/>
              <a:t>interjection</a:t>
            </a:r>
            <a:r>
              <a:rPr lang="it-IT" baseline="0" dirty="0"/>
              <a:t> (cartoon </a:t>
            </a:r>
            <a:r>
              <a:rPr lang="it-IT" baseline="0" dirty="0" err="1"/>
              <a:t>bubble</a:t>
            </a:r>
            <a:r>
              <a:rPr lang="it-IT" baseline="0" dirty="0"/>
              <a:t>, </a:t>
            </a:r>
            <a:r>
              <a:rPr lang="it-IT" baseline="0" dirty="0" err="1"/>
              <a:t>speech</a:t>
            </a:r>
            <a:r>
              <a:rPr lang="it-IT" baseline="0" dirty="0"/>
              <a:t> </a:t>
            </a:r>
            <a:r>
              <a:rPr lang="it-IT" baseline="0" dirty="0" err="1"/>
              <a:t>bubble</a:t>
            </a:r>
            <a:r>
              <a:rPr lang="it-IT" baseline="0" dirty="0"/>
              <a:t> or </a:t>
            </a:r>
            <a:r>
              <a:rPr lang="it-IT" baseline="0" dirty="0" err="1"/>
              <a:t>thought</a:t>
            </a:r>
            <a:r>
              <a:rPr lang="it-IT" baseline="0" dirty="0"/>
              <a:t> </a:t>
            </a:r>
            <a:r>
              <a:rPr lang="it-IT" baseline="0" dirty="0" err="1"/>
              <a:t>bubble</a:t>
            </a:r>
            <a:r>
              <a:rPr lang="it-IT" baseline="0" dirty="0"/>
              <a:t> </a:t>
            </a:r>
            <a:r>
              <a:rPr lang="it-IT" baseline="0" dirty="0" err="1"/>
              <a:t>like</a:t>
            </a:r>
            <a:r>
              <a:rPr lang="it-IT" baseline="0" dirty="0"/>
              <a:t> in </a:t>
            </a:r>
            <a:r>
              <a:rPr lang="it-IT" baseline="0" dirty="0" err="1"/>
              <a:t>comics</a:t>
            </a:r>
            <a:r>
              <a:rPr lang="it-IT" baseline="0" dirty="0"/>
              <a:t>) on the </a:t>
            </a:r>
            <a:r>
              <a:rPr lang="it-IT" baseline="0" dirty="0" err="1"/>
              <a:t>left</a:t>
            </a:r>
            <a:r>
              <a:rPr lang="it-IT" baseline="0" dirty="0"/>
              <a:t> part </a:t>
            </a:r>
            <a:r>
              <a:rPr lang="it-IT" baseline="0" dirty="0" err="1"/>
              <a:t>of</a:t>
            </a:r>
            <a:r>
              <a:rPr lang="it-IT" baseline="0" dirty="0"/>
              <a:t> the ad </a:t>
            </a:r>
            <a:r>
              <a:rPr lang="it-IT" baseline="0" dirty="0" err="1"/>
              <a:t>is</a:t>
            </a:r>
            <a:r>
              <a:rPr lang="it-IT" baseline="0" dirty="0"/>
              <a:t> </a:t>
            </a:r>
            <a:r>
              <a:rPr lang="it-IT" baseline="0" dirty="0" err="1"/>
              <a:t>all</a:t>
            </a:r>
            <a:r>
              <a:rPr lang="it-IT" baseline="0" dirty="0"/>
              <a:t> </a:t>
            </a:r>
            <a:r>
              <a:rPr lang="it-IT" baseline="0" dirty="0" err="1"/>
              <a:t>pointed</a:t>
            </a:r>
            <a:r>
              <a:rPr lang="it-IT" baseline="0" dirty="0"/>
              <a:t> </a:t>
            </a:r>
            <a:r>
              <a:rPr lang="it-IT" baseline="0" dirty="0" err="1"/>
              <a:t>like</a:t>
            </a:r>
            <a:r>
              <a:rPr lang="it-IT" baseline="0" dirty="0"/>
              <a:t> </a:t>
            </a:r>
            <a:r>
              <a:rPr lang="it-IT" baseline="0" dirty="0" err="1"/>
              <a:t>something</a:t>
            </a:r>
            <a:r>
              <a:rPr lang="it-IT" baseline="0" dirty="0"/>
              <a:t> </a:t>
            </a:r>
            <a:r>
              <a:rPr lang="it-IT" baseline="0" dirty="0" err="1"/>
              <a:t>inflicting</a:t>
            </a:r>
            <a:r>
              <a:rPr lang="it-IT" baseline="0" dirty="0"/>
              <a:t> </a:t>
            </a:r>
            <a:r>
              <a:rPr lang="it-IT" baseline="0" dirty="0" err="1"/>
              <a:t>pain</a:t>
            </a:r>
            <a:r>
              <a:rPr lang="it-IT" baseline="0" dirty="0"/>
              <a:t>, </a:t>
            </a:r>
            <a:r>
              <a:rPr lang="it-IT" baseline="0" dirty="0" err="1"/>
              <a:t>like</a:t>
            </a:r>
            <a:r>
              <a:rPr lang="it-IT" baseline="0" dirty="0"/>
              <a:t> a </a:t>
            </a:r>
            <a:r>
              <a:rPr lang="it-IT" baseline="0" dirty="0" err="1"/>
              <a:t>throbbing</a:t>
            </a:r>
            <a:r>
              <a:rPr lang="it-IT" baseline="0" dirty="0"/>
              <a:t> </a:t>
            </a:r>
            <a:r>
              <a:rPr lang="it-IT" baseline="0" dirty="0" err="1"/>
              <a:t>headache</a:t>
            </a:r>
            <a:r>
              <a:rPr lang="it-IT" baseline="0" dirty="0"/>
              <a:t> </a:t>
            </a:r>
            <a:r>
              <a:rPr lang="it-IT" baseline="0" dirty="0" err="1"/>
              <a:t>for</a:t>
            </a:r>
            <a:r>
              <a:rPr lang="it-IT" baseline="0" dirty="0"/>
              <a:t> </a:t>
            </a:r>
            <a:r>
              <a:rPr lang="it-IT" baseline="0" dirty="0" err="1"/>
              <a:t>example</a:t>
            </a:r>
            <a:r>
              <a:rPr lang="it-IT" baseline="0" dirty="0"/>
              <a:t>. The </a:t>
            </a:r>
            <a:r>
              <a:rPr lang="it-IT" baseline="0" dirty="0" err="1"/>
              <a:t>cloud</a:t>
            </a:r>
            <a:r>
              <a:rPr lang="it-IT" baseline="0" dirty="0"/>
              <a:t> in the </a:t>
            </a:r>
            <a:r>
              <a:rPr lang="it-IT" baseline="0" dirty="0" err="1"/>
              <a:t>second</a:t>
            </a:r>
            <a:r>
              <a:rPr lang="it-IT" baseline="0" dirty="0"/>
              <a:t> part, </a:t>
            </a:r>
            <a:r>
              <a:rPr lang="it-IT" baseline="0" dirty="0" err="1"/>
              <a:t>after</a:t>
            </a:r>
            <a:r>
              <a:rPr lang="it-IT" baseline="0" dirty="0"/>
              <a:t> the </a:t>
            </a:r>
            <a:r>
              <a:rPr lang="it-IT" baseline="0" dirty="0" err="1"/>
              <a:t>pill</a:t>
            </a:r>
            <a:r>
              <a:rPr lang="it-IT" baseline="0" dirty="0"/>
              <a:t>, in the right part </a:t>
            </a:r>
            <a:r>
              <a:rPr lang="it-IT" baseline="0" dirty="0" err="1"/>
              <a:t>of</a:t>
            </a:r>
            <a:r>
              <a:rPr lang="it-IT" baseline="0" dirty="0"/>
              <a:t> the ad </a:t>
            </a:r>
            <a:r>
              <a:rPr lang="it-IT" baseline="0" dirty="0" err="1"/>
              <a:t>is</a:t>
            </a:r>
            <a:r>
              <a:rPr lang="it-IT" baseline="0" dirty="0"/>
              <a:t> </a:t>
            </a:r>
            <a:r>
              <a:rPr lang="it-IT" baseline="0" dirty="0" err="1"/>
              <a:t>as</a:t>
            </a:r>
            <a:r>
              <a:rPr lang="it-IT" baseline="0" dirty="0"/>
              <a:t> soft, </a:t>
            </a:r>
            <a:r>
              <a:rPr lang="it-IT" baseline="0" dirty="0" err="1"/>
              <a:t>smooth</a:t>
            </a:r>
            <a:r>
              <a:rPr lang="it-IT" baseline="0" dirty="0"/>
              <a:t> and </a:t>
            </a:r>
            <a:r>
              <a:rPr lang="it-IT" baseline="0" dirty="0" err="1"/>
              <a:t>fluffy</a:t>
            </a:r>
            <a:r>
              <a:rPr lang="it-IT" baseline="0" dirty="0"/>
              <a:t> just </a:t>
            </a:r>
            <a:r>
              <a:rPr lang="it-IT" baseline="0" dirty="0" err="1"/>
              <a:t>as</a:t>
            </a:r>
            <a:r>
              <a:rPr lang="it-IT" baseline="0" dirty="0"/>
              <a:t> </a:t>
            </a:r>
            <a:r>
              <a:rPr lang="it-IT" baseline="0" dirty="0" err="1"/>
              <a:t>only</a:t>
            </a:r>
            <a:r>
              <a:rPr lang="it-IT" baseline="0" dirty="0"/>
              <a:t> </a:t>
            </a:r>
            <a:r>
              <a:rPr lang="it-IT" baseline="0" dirty="0" err="1"/>
              <a:t>relief</a:t>
            </a:r>
            <a:r>
              <a:rPr lang="it-IT" baseline="0" dirty="0"/>
              <a:t> </a:t>
            </a:r>
            <a:r>
              <a:rPr lang="it-IT" baseline="0" dirty="0" err="1"/>
              <a:t>from</a:t>
            </a:r>
            <a:r>
              <a:rPr lang="it-IT" baseline="0" dirty="0"/>
              <a:t> a </a:t>
            </a:r>
            <a:r>
              <a:rPr lang="it-IT" baseline="0" dirty="0" err="1"/>
              <a:t>pain</a:t>
            </a:r>
            <a:r>
              <a:rPr lang="it-IT" baseline="0" dirty="0"/>
              <a:t> can </a:t>
            </a:r>
            <a:r>
              <a:rPr lang="it-IT" baseline="0" dirty="0" err="1"/>
              <a:t>be</a:t>
            </a:r>
            <a:r>
              <a:rPr lang="it-IT" baseline="0" dirty="0"/>
              <a:t>.  </a:t>
            </a:r>
            <a:r>
              <a:rPr lang="it-IT" baseline="0" dirty="0" err="1"/>
              <a:t>rough</a:t>
            </a:r>
            <a:r>
              <a:rPr lang="it-IT" baseline="0" dirty="0"/>
              <a:t> and </a:t>
            </a:r>
            <a:r>
              <a:rPr lang="it-IT" baseline="0" dirty="0" err="1"/>
              <a:t>painful</a:t>
            </a:r>
            <a:r>
              <a:rPr lang="it-IT" baseline="0" dirty="0"/>
              <a:t> vs </a:t>
            </a:r>
            <a:r>
              <a:rPr lang="it-IT" baseline="0" dirty="0" err="1"/>
              <a:t>gentle</a:t>
            </a:r>
            <a:r>
              <a:rPr lang="it-IT" baseline="0" dirty="0"/>
              <a:t> and </a:t>
            </a:r>
            <a:r>
              <a:rPr lang="it-IT" baseline="0" dirty="0" err="1"/>
              <a:t>relaxing</a:t>
            </a:r>
            <a:r>
              <a:rPr lang="it-IT" baseline="0" dirty="0"/>
              <a:t>,  </a:t>
            </a:r>
            <a:r>
              <a:rPr lang="it-IT" baseline="0" dirty="0" err="1"/>
              <a:t>before</a:t>
            </a:r>
            <a:r>
              <a:rPr lang="it-IT" baseline="0" dirty="0"/>
              <a:t> vs </a:t>
            </a:r>
            <a:r>
              <a:rPr lang="it-IT" baseline="0" dirty="0" err="1"/>
              <a:t>after</a:t>
            </a:r>
            <a:r>
              <a:rPr lang="it-IT" baseline="0" dirty="0"/>
              <a:t> (</a:t>
            </a:r>
            <a:r>
              <a:rPr lang="it-IT" baseline="0" dirty="0" err="1"/>
              <a:t>like</a:t>
            </a:r>
            <a:r>
              <a:rPr lang="it-IT" baseline="0" dirty="0"/>
              <a:t> in a narrative, </a:t>
            </a:r>
            <a:r>
              <a:rPr lang="it-IT" baseline="0" dirty="0" err="1"/>
              <a:t>problem</a:t>
            </a:r>
            <a:r>
              <a:rPr lang="it-IT" baseline="0" dirty="0"/>
              <a:t> </a:t>
            </a:r>
            <a:r>
              <a:rPr lang="it-IT" baseline="0" dirty="0" err="1"/>
              <a:t>followed</a:t>
            </a:r>
            <a:r>
              <a:rPr lang="it-IT" baseline="0" dirty="0"/>
              <a:t> </a:t>
            </a:r>
            <a:r>
              <a:rPr lang="it-IT" baseline="0" dirty="0" err="1"/>
              <a:t>by</a:t>
            </a:r>
            <a:r>
              <a:rPr lang="it-IT" baseline="0" dirty="0"/>
              <a:t> a </a:t>
            </a:r>
            <a:r>
              <a:rPr lang="it-IT" baseline="0" dirty="0" err="1"/>
              <a:t>solution</a:t>
            </a:r>
            <a:r>
              <a:rPr lang="it-IT" baseline="0" dirty="0"/>
              <a:t>)</a:t>
            </a:r>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50</a:t>
            </a:fld>
            <a:endParaRPr lang="it-IT"/>
          </a:p>
        </p:txBody>
      </p:sp>
    </p:spTree>
    <p:extLst>
      <p:ext uri="{BB962C8B-B14F-4D97-AF65-F5344CB8AC3E}">
        <p14:creationId xmlns:p14="http://schemas.microsoft.com/office/powerpoint/2010/main" val="1901126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Pain</a:t>
            </a:r>
            <a:r>
              <a:rPr lang="it-IT" dirty="0"/>
              <a:t> killer</a:t>
            </a:r>
          </a:p>
          <a:p>
            <a:endParaRPr lang="it-IT" dirty="0"/>
          </a:p>
          <a:p>
            <a:r>
              <a:rPr lang="it-IT" dirty="0"/>
              <a:t>CONATIVE</a:t>
            </a:r>
            <a:r>
              <a:rPr lang="it-IT" baseline="0" dirty="0"/>
              <a:t> FUNCTION: </a:t>
            </a:r>
            <a:r>
              <a:rPr lang="it-IT" baseline="0" dirty="0" err="1"/>
              <a:t>it</a:t>
            </a:r>
            <a:r>
              <a:rPr lang="it-IT" baseline="0" dirty="0"/>
              <a:t> </a:t>
            </a:r>
            <a:r>
              <a:rPr lang="it-IT" baseline="0" dirty="0" err="1"/>
              <a:t>appeals</a:t>
            </a:r>
            <a:r>
              <a:rPr lang="it-IT" baseline="0" dirty="0"/>
              <a:t> </a:t>
            </a:r>
            <a:r>
              <a:rPr lang="it-IT" baseline="0" dirty="0" err="1"/>
              <a:t>to</a:t>
            </a:r>
            <a:r>
              <a:rPr lang="it-IT" baseline="0" dirty="0"/>
              <a:t> the </a:t>
            </a:r>
            <a:r>
              <a:rPr lang="it-IT" baseline="0" dirty="0" err="1"/>
              <a:t>addressee</a:t>
            </a:r>
            <a:r>
              <a:rPr lang="it-IT" baseline="0" dirty="0"/>
              <a:t>, the </a:t>
            </a:r>
            <a:r>
              <a:rPr lang="it-IT" baseline="0" dirty="0" err="1"/>
              <a:t>pronoun</a:t>
            </a:r>
            <a:r>
              <a:rPr lang="it-IT" baseline="0" dirty="0"/>
              <a:t> </a:t>
            </a:r>
            <a:r>
              <a:rPr lang="it-IT" baseline="0" dirty="0" err="1"/>
              <a:t>you</a:t>
            </a:r>
            <a:r>
              <a:rPr lang="it-IT" baseline="0" dirty="0"/>
              <a:t> </a:t>
            </a:r>
            <a:r>
              <a:rPr lang="it-IT" baseline="0" dirty="0" err="1"/>
              <a:t>is</a:t>
            </a:r>
            <a:r>
              <a:rPr lang="it-IT" baseline="0" dirty="0"/>
              <a:t> in capital </a:t>
            </a:r>
            <a:r>
              <a:rPr lang="it-IT" baseline="0" dirty="0" err="1"/>
              <a:t>letters</a:t>
            </a:r>
            <a:r>
              <a:rPr lang="it-IT" baseline="0" dirty="0"/>
              <a:t> and the text “don’t </a:t>
            </a:r>
            <a:r>
              <a:rPr lang="it-IT" baseline="0" dirty="0" err="1"/>
              <a:t>let</a:t>
            </a:r>
            <a:r>
              <a:rPr lang="it-IT" baseline="0" dirty="0"/>
              <a:t> </a:t>
            </a:r>
            <a:r>
              <a:rPr lang="it-IT" baseline="0" dirty="0" err="1"/>
              <a:t>aches</a:t>
            </a:r>
            <a:r>
              <a:rPr lang="it-IT" baseline="0" dirty="0"/>
              <a:t> and </a:t>
            </a:r>
            <a:r>
              <a:rPr lang="it-IT" baseline="0" dirty="0" err="1"/>
              <a:t>pains</a:t>
            </a:r>
            <a:r>
              <a:rPr lang="it-IT" baseline="0" dirty="0"/>
              <a:t> </a:t>
            </a:r>
            <a:r>
              <a:rPr lang="it-IT" baseline="0" dirty="0" err="1"/>
              <a:t>keep</a:t>
            </a:r>
            <a:r>
              <a:rPr lang="it-IT" baseline="0" dirty="0"/>
              <a:t> </a:t>
            </a:r>
            <a:r>
              <a:rPr lang="it-IT" baseline="0" dirty="0" err="1"/>
              <a:t>you</a:t>
            </a:r>
            <a:r>
              <a:rPr lang="it-IT" baseline="0" dirty="0"/>
              <a:t> up” </a:t>
            </a:r>
            <a:r>
              <a:rPr lang="it-IT" baseline="0" dirty="0" err="1"/>
              <a:t>is</a:t>
            </a:r>
            <a:r>
              <a:rPr lang="it-IT" baseline="0" dirty="0"/>
              <a:t> a vocative/negative imperative. “Take </a:t>
            </a:r>
            <a:r>
              <a:rPr lang="it-IT" baseline="0" dirty="0" err="1"/>
              <a:t>your</a:t>
            </a:r>
            <a:r>
              <a:rPr lang="it-IT" baseline="0" dirty="0"/>
              <a:t> first </a:t>
            </a:r>
            <a:r>
              <a:rPr lang="it-IT" baseline="0" dirty="0" err="1"/>
              <a:t>step</a:t>
            </a:r>
            <a:r>
              <a:rPr lang="it-IT" baseline="0" dirty="0"/>
              <a:t> </a:t>
            </a:r>
            <a:r>
              <a:rPr lang="it-IT" baseline="0" dirty="0" err="1"/>
              <a:t>to</a:t>
            </a:r>
            <a:r>
              <a:rPr lang="it-IT" baseline="0" dirty="0"/>
              <a:t> a </a:t>
            </a:r>
            <a:r>
              <a:rPr lang="it-IT" baseline="0" dirty="0" err="1"/>
              <a:t>better</a:t>
            </a:r>
            <a:r>
              <a:rPr lang="it-IT" baseline="0" dirty="0"/>
              <a:t> night’s </a:t>
            </a:r>
            <a:r>
              <a:rPr lang="it-IT" baseline="0" dirty="0" err="1"/>
              <a:t>sleep</a:t>
            </a:r>
            <a:r>
              <a:rPr lang="it-IT" baseline="0" dirty="0"/>
              <a:t>”, </a:t>
            </a:r>
            <a:r>
              <a:rPr lang="it-IT" baseline="0" dirty="0" err="1"/>
              <a:t>appeals</a:t>
            </a:r>
            <a:r>
              <a:rPr lang="it-IT" baseline="0" dirty="0"/>
              <a:t> </a:t>
            </a:r>
            <a:r>
              <a:rPr lang="it-IT" baseline="0" dirty="0" err="1"/>
              <a:t>to</a:t>
            </a:r>
            <a:r>
              <a:rPr lang="it-IT" baseline="0" dirty="0"/>
              <a:t> the </a:t>
            </a:r>
            <a:r>
              <a:rPr lang="it-IT" baseline="0" dirty="0" err="1"/>
              <a:t>receiver</a:t>
            </a:r>
            <a:r>
              <a:rPr lang="it-IT" baseline="0" dirty="0"/>
              <a:t>, </a:t>
            </a:r>
            <a:r>
              <a:rPr lang="it-IT" baseline="0" dirty="0" err="1"/>
              <a:t>too</a:t>
            </a:r>
            <a:r>
              <a:rPr lang="it-IT" baseline="0" dirty="0"/>
              <a:t>.</a:t>
            </a:r>
          </a:p>
          <a:p>
            <a:endParaRPr lang="it-IT" baseline="0" dirty="0"/>
          </a:p>
          <a:p>
            <a:r>
              <a:rPr lang="it-IT" baseline="0" dirty="0"/>
              <a:t>POETIC FUNCTION: “</a:t>
            </a:r>
            <a:r>
              <a:rPr lang="it-IT" baseline="0" dirty="0" err="1"/>
              <a:t>Less</a:t>
            </a:r>
            <a:r>
              <a:rPr lang="it-IT" baseline="0" dirty="0"/>
              <a:t> </a:t>
            </a:r>
            <a:r>
              <a:rPr lang="it-IT" baseline="0" dirty="0" err="1"/>
              <a:t>time</a:t>
            </a:r>
            <a:r>
              <a:rPr lang="it-IT" baseline="0" dirty="0"/>
              <a:t> </a:t>
            </a:r>
            <a:r>
              <a:rPr lang="it-IT" baseline="0" dirty="0" err="1"/>
              <a:t>awake</a:t>
            </a:r>
            <a:r>
              <a:rPr lang="it-IT" baseline="0" dirty="0"/>
              <a:t>. More </a:t>
            </a:r>
            <a:r>
              <a:rPr lang="it-IT" baseline="0" dirty="0" err="1"/>
              <a:t>time</a:t>
            </a:r>
            <a:r>
              <a:rPr lang="it-IT" baseline="0" dirty="0"/>
              <a:t> </a:t>
            </a:r>
            <a:r>
              <a:rPr lang="it-IT" baseline="0" dirty="0" err="1"/>
              <a:t>asleep</a:t>
            </a:r>
            <a:r>
              <a:rPr lang="it-IT" baseline="0" dirty="0"/>
              <a:t>” = contrastive </a:t>
            </a:r>
            <a:r>
              <a:rPr lang="it-IT" baseline="0" dirty="0" err="1"/>
              <a:t>pair</a:t>
            </a:r>
            <a:r>
              <a:rPr lang="it-IT" baseline="0" dirty="0"/>
              <a:t>, </a:t>
            </a:r>
            <a:r>
              <a:rPr lang="it-IT" baseline="0" dirty="0" err="1"/>
              <a:t>two</a:t>
            </a:r>
            <a:r>
              <a:rPr lang="it-IT" baseline="0" dirty="0"/>
              <a:t> </a:t>
            </a:r>
            <a:r>
              <a:rPr lang="it-IT" baseline="0" dirty="0" err="1"/>
              <a:t>phrases</a:t>
            </a:r>
            <a:r>
              <a:rPr lang="it-IT" baseline="0" dirty="0"/>
              <a:t> </a:t>
            </a:r>
            <a:r>
              <a:rPr lang="it-IT" baseline="0" dirty="0" err="1"/>
              <a:t>with</a:t>
            </a:r>
            <a:r>
              <a:rPr lang="it-IT" baseline="0" dirty="0"/>
              <a:t> the </a:t>
            </a:r>
            <a:r>
              <a:rPr lang="it-IT" baseline="0" dirty="0" err="1"/>
              <a:t>same</a:t>
            </a:r>
            <a:r>
              <a:rPr lang="it-IT" baseline="0" dirty="0"/>
              <a:t> </a:t>
            </a:r>
            <a:r>
              <a:rPr lang="it-IT" baseline="0" dirty="0" err="1"/>
              <a:t>structure</a:t>
            </a:r>
            <a:r>
              <a:rPr lang="it-IT" baseline="0" dirty="0"/>
              <a:t>, </a:t>
            </a:r>
            <a:r>
              <a:rPr lang="it-IT" baseline="0" dirty="0" err="1"/>
              <a:t>one</a:t>
            </a:r>
            <a:r>
              <a:rPr lang="it-IT" baseline="0" dirty="0"/>
              <a:t> </a:t>
            </a:r>
            <a:r>
              <a:rPr lang="it-IT" baseline="0" dirty="0" err="1"/>
              <a:t>is</a:t>
            </a:r>
            <a:r>
              <a:rPr lang="it-IT" baseline="0" dirty="0"/>
              <a:t> the </a:t>
            </a:r>
            <a:r>
              <a:rPr lang="it-IT" baseline="0" dirty="0" err="1"/>
              <a:t>opposite</a:t>
            </a:r>
            <a:r>
              <a:rPr lang="it-IT" baseline="0" dirty="0"/>
              <a:t> </a:t>
            </a:r>
            <a:r>
              <a:rPr lang="it-IT" baseline="0" dirty="0" err="1"/>
              <a:t>of</a:t>
            </a:r>
            <a:r>
              <a:rPr lang="it-IT" baseline="0" dirty="0"/>
              <a:t> the </a:t>
            </a:r>
            <a:r>
              <a:rPr lang="it-IT" baseline="0" dirty="0" err="1"/>
              <a:t>other</a:t>
            </a:r>
            <a:r>
              <a:rPr lang="it-IT" baseline="0" dirty="0"/>
              <a:t>.</a:t>
            </a:r>
          </a:p>
          <a:p>
            <a:r>
              <a:rPr lang="it-IT" baseline="0" dirty="0"/>
              <a:t>Take </a:t>
            </a:r>
            <a:r>
              <a:rPr lang="it-IT" baseline="0" dirty="0" err="1"/>
              <a:t>your</a:t>
            </a:r>
            <a:r>
              <a:rPr lang="it-IT" baseline="0" dirty="0"/>
              <a:t> first </a:t>
            </a:r>
            <a:r>
              <a:rPr lang="it-IT" baseline="0" dirty="0" err="1"/>
              <a:t>step</a:t>
            </a:r>
            <a:r>
              <a:rPr lang="it-IT" baseline="0" dirty="0"/>
              <a:t> </a:t>
            </a:r>
            <a:r>
              <a:rPr lang="it-IT" baseline="0" dirty="0" err="1"/>
              <a:t>to</a:t>
            </a:r>
            <a:r>
              <a:rPr lang="it-IT" baseline="0" dirty="0"/>
              <a:t> a </a:t>
            </a:r>
            <a:r>
              <a:rPr lang="it-IT" baseline="0" dirty="0" err="1"/>
              <a:t>better</a:t>
            </a:r>
            <a:r>
              <a:rPr lang="it-IT" baseline="0" dirty="0"/>
              <a:t> night’s </a:t>
            </a:r>
            <a:r>
              <a:rPr lang="it-IT" baseline="0" dirty="0" err="1"/>
              <a:t>sleep</a:t>
            </a:r>
            <a:r>
              <a:rPr lang="it-IT" baseline="0" dirty="0"/>
              <a:t>: the comparative </a:t>
            </a:r>
            <a:r>
              <a:rPr lang="it-IT" baseline="0" dirty="0" err="1"/>
              <a:t>better</a:t>
            </a:r>
            <a:r>
              <a:rPr lang="it-IT" baseline="0" dirty="0"/>
              <a:t> </a:t>
            </a:r>
            <a:r>
              <a:rPr lang="it-IT" baseline="0" dirty="0" err="1"/>
              <a:t>is</a:t>
            </a:r>
            <a:r>
              <a:rPr lang="it-IT" baseline="0" dirty="0"/>
              <a:t> </a:t>
            </a:r>
            <a:r>
              <a:rPr lang="it-IT" baseline="0" dirty="0" err="1"/>
              <a:t>emphasized</a:t>
            </a:r>
            <a:r>
              <a:rPr lang="it-IT" baseline="0" dirty="0"/>
              <a:t>, </a:t>
            </a:r>
            <a:r>
              <a:rPr lang="it-IT" baseline="0" dirty="0" err="1"/>
              <a:t>written</a:t>
            </a:r>
            <a:r>
              <a:rPr lang="it-IT" baseline="0" dirty="0"/>
              <a:t> in yellow. </a:t>
            </a:r>
            <a:r>
              <a:rPr lang="it-IT" baseline="0" dirty="0" err="1"/>
              <a:t>It</a:t>
            </a:r>
            <a:r>
              <a:rPr lang="it-IT" baseline="0" dirty="0"/>
              <a:t> </a:t>
            </a:r>
            <a:r>
              <a:rPr lang="it-IT" baseline="0" dirty="0" err="1"/>
              <a:t>is</a:t>
            </a:r>
            <a:r>
              <a:rPr lang="it-IT" baseline="0" dirty="0"/>
              <a:t> </a:t>
            </a:r>
            <a:r>
              <a:rPr lang="it-IT" baseline="0" dirty="0" err="1"/>
              <a:t>ellipsis</a:t>
            </a:r>
            <a:r>
              <a:rPr lang="it-IT" baseline="0" dirty="0"/>
              <a:t>: </a:t>
            </a:r>
            <a:r>
              <a:rPr lang="it-IT" baseline="0" dirty="0" err="1"/>
              <a:t>better</a:t>
            </a:r>
            <a:r>
              <a:rPr lang="it-IT" baseline="0" dirty="0"/>
              <a:t> </a:t>
            </a:r>
            <a:r>
              <a:rPr lang="it-IT" baseline="0" dirty="0" err="1"/>
              <a:t>than</a:t>
            </a:r>
            <a:r>
              <a:rPr lang="it-IT" baseline="0" dirty="0"/>
              <a:t> </a:t>
            </a:r>
            <a:r>
              <a:rPr lang="it-IT" baseline="0" dirty="0" err="1"/>
              <a:t>what</a:t>
            </a:r>
            <a:r>
              <a:rPr lang="it-IT" baseline="0" dirty="0"/>
              <a:t>? </a:t>
            </a:r>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51</a:t>
            </a:fld>
            <a:endParaRPr lang="it-IT"/>
          </a:p>
        </p:txBody>
      </p:sp>
    </p:spTree>
    <p:extLst>
      <p:ext uri="{BB962C8B-B14F-4D97-AF65-F5344CB8AC3E}">
        <p14:creationId xmlns:p14="http://schemas.microsoft.com/office/powerpoint/2010/main" val="69466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5</a:t>
            </a:fld>
            <a:endParaRPr lang="it-IT"/>
          </a:p>
        </p:txBody>
      </p:sp>
    </p:spTree>
    <p:extLst>
      <p:ext uri="{BB962C8B-B14F-4D97-AF65-F5344CB8AC3E}">
        <p14:creationId xmlns:p14="http://schemas.microsoft.com/office/powerpoint/2010/main" val="1608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REFERENTIAL FUNCTION:</a:t>
            </a:r>
            <a:r>
              <a:rPr lang="it-IT" baseline="0" dirty="0"/>
              <a:t> </a:t>
            </a:r>
            <a:r>
              <a:rPr lang="it-IT" dirty="0" err="1"/>
              <a:t>Both</a:t>
            </a:r>
            <a:r>
              <a:rPr lang="it-IT" dirty="0"/>
              <a:t> text</a:t>
            </a:r>
            <a:r>
              <a:rPr lang="it-IT" baseline="0" dirty="0"/>
              <a:t> and </a:t>
            </a:r>
            <a:r>
              <a:rPr lang="it-IT" baseline="0" dirty="0" err="1"/>
              <a:t>images</a:t>
            </a:r>
            <a:r>
              <a:rPr lang="it-IT" baseline="0" dirty="0"/>
              <a:t> express the </a:t>
            </a:r>
            <a:r>
              <a:rPr lang="it-IT" baseline="0" dirty="0" err="1"/>
              <a:t>referential</a:t>
            </a:r>
            <a:r>
              <a:rPr lang="it-IT" baseline="0" dirty="0"/>
              <a:t> </a:t>
            </a:r>
            <a:r>
              <a:rPr lang="it-IT" baseline="0" dirty="0" err="1"/>
              <a:t>function</a:t>
            </a:r>
            <a:r>
              <a:rPr lang="it-IT" baseline="0" dirty="0"/>
              <a:t>, </a:t>
            </a:r>
            <a:r>
              <a:rPr lang="it-IT" baseline="0" dirty="0" err="1"/>
              <a:t>they</a:t>
            </a:r>
            <a:r>
              <a:rPr lang="it-IT" baseline="0" dirty="0"/>
              <a:t> are informative. </a:t>
            </a:r>
          </a:p>
          <a:p>
            <a:endParaRPr lang="it-IT" baseline="0" dirty="0"/>
          </a:p>
          <a:p>
            <a:r>
              <a:rPr lang="it-IT" baseline="0" dirty="0"/>
              <a:t>CONATIVE FUNCTION: </a:t>
            </a:r>
            <a:r>
              <a:rPr lang="it-IT" baseline="0" dirty="0" err="1"/>
              <a:t>it</a:t>
            </a:r>
            <a:r>
              <a:rPr lang="it-IT" baseline="0" dirty="0"/>
              <a:t> </a:t>
            </a:r>
            <a:r>
              <a:rPr lang="it-IT" baseline="0" dirty="0" err="1"/>
              <a:t>appeals</a:t>
            </a:r>
            <a:r>
              <a:rPr lang="it-IT" baseline="0" dirty="0"/>
              <a:t> </a:t>
            </a:r>
            <a:r>
              <a:rPr lang="it-IT" baseline="0" dirty="0" err="1"/>
              <a:t>to</a:t>
            </a:r>
            <a:r>
              <a:rPr lang="it-IT" baseline="0" dirty="0"/>
              <a:t> the </a:t>
            </a:r>
            <a:r>
              <a:rPr lang="it-IT" baseline="0" dirty="0" err="1"/>
              <a:t>addresses</a:t>
            </a:r>
            <a:r>
              <a:rPr lang="it-IT" baseline="0" dirty="0"/>
              <a:t>, </a:t>
            </a:r>
            <a:r>
              <a:rPr lang="it-IT" baseline="0" dirty="0" err="1"/>
              <a:t>with</a:t>
            </a:r>
            <a:r>
              <a:rPr lang="it-IT" baseline="0" dirty="0"/>
              <a:t> a vocative/imperative. </a:t>
            </a:r>
            <a:r>
              <a:rPr lang="it-IT" baseline="0" dirty="0" err="1"/>
              <a:t>Dont</a:t>
            </a:r>
            <a:r>
              <a:rPr lang="it-IT" baseline="0" dirty="0"/>
              <a:t>’ drink and drive: </a:t>
            </a:r>
            <a:r>
              <a:rPr lang="it-IT" baseline="0" dirty="0" err="1"/>
              <a:t>alliteration</a:t>
            </a:r>
            <a:r>
              <a:rPr lang="it-IT" baseline="0" dirty="0"/>
              <a:t>, </a:t>
            </a:r>
            <a:r>
              <a:rPr lang="it-IT" baseline="0" dirty="0" err="1"/>
              <a:t>repetition</a:t>
            </a:r>
            <a:r>
              <a:rPr lang="it-IT" baseline="0" dirty="0"/>
              <a:t> </a:t>
            </a:r>
            <a:r>
              <a:rPr lang="it-IT" baseline="0" dirty="0" err="1"/>
              <a:t>of</a:t>
            </a:r>
            <a:r>
              <a:rPr lang="it-IT" baseline="0" dirty="0"/>
              <a:t> the sound /d/</a:t>
            </a:r>
          </a:p>
          <a:p>
            <a:endParaRPr lang="it-IT" baseline="0" dirty="0"/>
          </a:p>
          <a:p>
            <a:r>
              <a:rPr lang="it-IT" baseline="0" dirty="0"/>
              <a:t>POETIC FUNCTION: The text </a:t>
            </a:r>
            <a:r>
              <a:rPr lang="it-IT" baseline="0" dirty="0" err="1"/>
              <a:t>is</a:t>
            </a:r>
            <a:r>
              <a:rPr lang="it-IT" baseline="0" dirty="0"/>
              <a:t> </a:t>
            </a:r>
            <a:r>
              <a:rPr lang="it-IT" baseline="0" dirty="0" err="1"/>
              <a:t>ironical</a:t>
            </a:r>
            <a:r>
              <a:rPr lang="it-IT" baseline="0" dirty="0"/>
              <a:t>, </a:t>
            </a:r>
            <a:r>
              <a:rPr lang="it-IT" baseline="0" dirty="0" err="1"/>
              <a:t>even</a:t>
            </a:r>
            <a:r>
              <a:rPr lang="it-IT" baseline="0" dirty="0"/>
              <a:t> </a:t>
            </a:r>
            <a:r>
              <a:rPr lang="it-IT" baseline="0" dirty="0" err="1"/>
              <a:t>if</a:t>
            </a:r>
            <a:r>
              <a:rPr lang="it-IT" baseline="0" dirty="0"/>
              <a:t>  </a:t>
            </a:r>
            <a:r>
              <a:rPr lang="it-IT" baseline="0" dirty="0" err="1"/>
              <a:t>dealing</a:t>
            </a:r>
            <a:r>
              <a:rPr lang="it-IT" baseline="0" dirty="0"/>
              <a:t> </a:t>
            </a:r>
            <a:r>
              <a:rPr lang="it-IT" baseline="0" dirty="0" err="1"/>
              <a:t>with</a:t>
            </a:r>
            <a:r>
              <a:rPr lang="it-IT" baseline="0" dirty="0"/>
              <a:t> </a:t>
            </a:r>
            <a:r>
              <a:rPr lang="it-IT" baseline="0" dirty="0" err="1"/>
              <a:t>such</a:t>
            </a:r>
            <a:r>
              <a:rPr lang="it-IT" baseline="0" dirty="0"/>
              <a:t> a hot </a:t>
            </a:r>
            <a:r>
              <a:rPr lang="it-IT" baseline="0" dirty="0" err="1"/>
              <a:t>issue</a:t>
            </a:r>
            <a:r>
              <a:rPr lang="it-IT" baseline="0" dirty="0"/>
              <a:t>. Simile: </a:t>
            </a:r>
            <a:r>
              <a:rPr lang="it-IT" baseline="0" dirty="0" err="1"/>
              <a:t>comparing</a:t>
            </a:r>
            <a:r>
              <a:rPr lang="it-IT" baseline="0" dirty="0"/>
              <a:t> </a:t>
            </a:r>
            <a:r>
              <a:rPr lang="it-IT" baseline="0" dirty="0" err="1"/>
              <a:t>spare</a:t>
            </a:r>
            <a:r>
              <a:rPr lang="it-IT" baseline="0" dirty="0"/>
              <a:t> </a:t>
            </a:r>
            <a:r>
              <a:rPr lang="it-IT" baseline="0" dirty="0" err="1"/>
              <a:t>parts</a:t>
            </a:r>
            <a:r>
              <a:rPr lang="it-IT" baseline="0" dirty="0"/>
              <a:t> </a:t>
            </a:r>
            <a:r>
              <a:rPr lang="it-IT" baseline="0" dirty="0" err="1"/>
              <a:t>for</a:t>
            </a:r>
            <a:r>
              <a:rPr lang="it-IT" baseline="0" dirty="0"/>
              <a:t> </a:t>
            </a:r>
            <a:r>
              <a:rPr lang="it-IT" baseline="0" dirty="0" err="1"/>
              <a:t>humans</a:t>
            </a:r>
            <a:r>
              <a:rPr lang="it-IT" baseline="0" dirty="0"/>
              <a:t> </a:t>
            </a:r>
            <a:r>
              <a:rPr lang="it-IT" baseline="0" dirty="0" err="1"/>
              <a:t>to</a:t>
            </a:r>
            <a:r>
              <a:rPr lang="it-IT" baseline="0" dirty="0"/>
              <a:t> </a:t>
            </a:r>
            <a:r>
              <a:rPr lang="it-IT" baseline="0" dirty="0" err="1"/>
              <a:t>those</a:t>
            </a:r>
            <a:r>
              <a:rPr lang="it-IT" baseline="0" dirty="0"/>
              <a:t> </a:t>
            </a:r>
            <a:r>
              <a:rPr lang="it-IT" baseline="0" dirty="0" err="1"/>
              <a:t>for</a:t>
            </a:r>
            <a:r>
              <a:rPr lang="it-IT" baseline="0" dirty="0"/>
              <a:t> </a:t>
            </a:r>
            <a:r>
              <a:rPr lang="it-IT" baseline="0" dirty="0" err="1"/>
              <a:t>cars</a:t>
            </a:r>
            <a:r>
              <a:rPr lang="it-IT" baseline="0" dirty="0"/>
              <a:t>, </a:t>
            </a:r>
            <a:r>
              <a:rPr lang="it-IT" baseline="0" dirty="0" err="1"/>
              <a:t>to</a:t>
            </a:r>
            <a:r>
              <a:rPr lang="it-IT" baseline="0" dirty="0"/>
              <a:t> </a:t>
            </a:r>
            <a:r>
              <a:rPr lang="it-IT" baseline="0" dirty="0" err="1"/>
              <a:t>underline</a:t>
            </a:r>
            <a:r>
              <a:rPr lang="it-IT" baseline="0" dirty="0"/>
              <a:t> the </a:t>
            </a:r>
            <a:r>
              <a:rPr lang="it-IT" baseline="0" dirty="0" err="1"/>
              <a:t>fact</a:t>
            </a:r>
            <a:r>
              <a:rPr lang="it-IT" baseline="0" dirty="0"/>
              <a:t> </a:t>
            </a:r>
            <a:r>
              <a:rPr lang="it-IT" baseline="0" dirty="0" err="1"/>
              <a:t>humans</a:t>
            </a:r>
            <a:r>
              <a:rPr lang="it-IT" baseline="0" dirty="0"/>
              <a:t> </a:t>
            </a:r>
            <a:r>
              <a:rPr lang="it-IT" baseline="0" dirty="0" err="1"/>
              <a:t>cannot</a:t>
            </a:r>
            <a:r>
              <a:rPr lang="it-IT" baseline="0" dirty="0"/>
              <a:t> </a:t>
            </a:r>
            <a:r>
              <a:rPr lang="it-IT" baseline="0" dirty="0" err="1"/>
              <a:t>be</a:t>
            </a:r>
            <a:r>
              <a:rPr lang="it-IT" baseline="0" dirty="0"/>
              <a:t> </a:t>
            </a:r>
            <a:r>
              <a:rPr lang="it-IT" baseline="0" dirty="0" err="1"/>
              <a:t>substituted</a:t>
            </a:r>
            <a:r>
              <a:rPr lang="it-IT" baseline="0" dirty="0"/>
              <a:t> </a:t>
            </a:r>
            <a:r>
              <a:rPr lang="it-IT" baseline="0" dirty="0" err="1"/>
              <a:t>for</a:t>
            </a:r>
            <a:r>
              <a:rPr lang="it-IT" baseline="0" dirty="0"/>
              <a:t> and life and </a:t>
            </a:r>
            <a:r>
              <a:rPr lang="it-IT" baseline="0" dirty="0" err="1"/>
              <a:t>physical</a:t>
            </a:r>
            <a:r>
              <a:rPr lang="it-IT" baseline="0" dirty="0"/>
              <a:t> </a:t>
            </a:r>
            <a:r>
              <a:rPr lang="it-IT" baseline="0" dirty="0" err="1"/>
              <a:t>health</a:t>
            </a:r>
            <a:r>
              <a:rPr lang="it-IT" baseline="0" dirty="0"/>
              <a:t> are </a:t>
            </a:r>
            <a:r>
              <a:rPr lang="it-IT" baseline="0" dirty="0" err="1"/>
              <a:t>important</a:t>
            </a:r>
            <a:r>
              <a:rPr lang="it-IT" baseline="0" dirty="0"/>
              <a:t> and </a:t>
            </a:r>
            <a:r>
              <a:rPr lang="it-IT" baseline="0" dirty="0" err="1"/>
              <a:t>unique</a:t>
            </a:r>
            <a:r>
              <a:rPr lang="it-IT" baseline="0" dirty="0"/>
              <a:t>. </a:t>
            </a:r>
            <a:r>
              <a:rPr lang="it-IT" baseline="0" dirty="0" err="1"/>
              <a:t>If</a:t>
            </a:r>
            <a:r>
              <a:rPr lang="it-IT" baseline="0" dirty="0"/>
              <a:t> </a:t>
            </a:r>
            <a:r>
              <a:rPr lang="it-IT" baseline="0" dirty="0" err="1"/>
              <a:t>you</a:t>
            </a:r>
            <a:r>
              <a:rPr lang="it-IT" baseline="0" dirty="0"/>
              <a:t> </a:t>
            </a:r>
            <a:r>
              <a:rPr lang="it-IT" baseline="0" dirty="0" err="1"/>
              <a:t>have</a:t>
            </a:r>
            <a:r>
              <a:rPr lang="it-IT" baseline="0" dirty="0"/>
              <a:t> </a:t>
            </a:r>
            <a:r>
              <a:rPr lang="it-IT" baseline="0" dirty="0" err="1"/>
              <a:t>an</a:t>
            </a:r>
            <a:r>
              <a:rPr lang="it-IT" baseline="0" dirty="0"/>
              <a:t> </a:t>
            </a:r>
            <a:r>
              <a:rPr lang="it-IT" baseline="0" dirty="0" err="1"/>
              <a:t>accident</a:t>
            </a:r>
            <a:r>
              <a:rPr lang="it-IT" baseline="0" dirty="0"/>
              <a:t> </a:t>
            </a:r>
            <a:r>
              <a:rPr lang="it-IT" baseline="0" dirty="0" err="1"/>
              <a:t>you</a:t>
            </a:r>
            <a:r>
              <a:rPr lang="it-IT" baseline="0" dirty="0"/>
              <a:t> can </a:t>
            </a:r>
            <a:r>
              <a:rPr lang="it-IT" baseline="0" dirty="0" err="1"/>
              <a:t>still</a:t>
            </a:r>
            <a:r>
              <a:rPr lang="it-IT" baseline="0" dirty="0"/>
              <a:t> </a:t>
            </a:r>
            <a:r>
              <a:rPr lang="it-IT" baseline="0" dirty="0" err="1"/>
              <a:t>replace</a:t>
            </a:r>
            <a:r>
              <a:rPr lang="it-IT" baseline="0" dirty="0"/>
              <a:t> </a:t>
            </a:r>
            <a:r>
              <a:rPr lang="it-IT" baseline="0" dirty="0" err="1"/>
              <a:t>damaged</a:t>
            </a:r>
            <a:r>
              <a:rPr lang="it-IT" baseline="0" dirty="0"/>
              <a:t> </a:t>
            </a:r>
            <a:r>
              <a:rPr lang="it-IT" baseline="0" dirty="0" err="1"/>
              <a:t>parts</a:t>
            </a:r>
            <a:r>
              <a:rPr lang="it-IT" baseline="0" dirty="0"/>
              <a:t> </a:t>
            </a:r>
            <a:r>
              <a:rPr lang="it-IT" baseline="0" dirty="0" err="1"/>
              <a:t>of</a:t>
            </a:r>
            <a:r>
              <a:rPr lang="it-IT" baseline="0" dirty="0"/>
              <a:t> </a:t>
            </a:r>
            <a:r>
              <a:rPr lang="it-IT" baseline="0" dirty="0" err="1"/>
              <a:t>your</a:t>
            </a:r>
            <a:r>
              <a:rPr lang="it-IT" baseline="0" dirty="0"/>
              <a:t> </a:t>
            </a:r>
            <a:r>
              <a:rPr lang="it-IT" baseline="0" dirty="0" err="1"/>
              <a:t>car</a:t>
            </a:r>
            <a:r>
              <a:rPr lang="it-IT" baseline="0" dirty="0"/>
              <a:t> </a:t>
            </a:r>
            <a:r>
              <a:rPr lang="it-IT" baseline="0" dirty="0" err="1"/>
              <a:t>with</a:t>
            </a:r>
            <a:r>
              <a:rPr lang="it-IT" baseline="0" dirty="0"/>
              <a:t> </a:t>
            </a:r>
            <a:r>
              <a:rPr lang="it-IT" baseline="0" dirty="0" err="1"/>
              <a:t>original</a:t>
            </a:r>
            <a:r>
              <a:rPr lang="it-IT" baseline="0" dirty="0"/>
              <a:t> </a:t>
            </a:r>
            <a:r>
              <a:rPr lang="it-IT" baseline="0" dirty="0" err="1"/>
              <a:t>pieces</a:t>
            </a:r>
            <a:r>
              <a:rPr lang="it-IT" baseline="0" dirty="0"/>
              <a:t> and </a:t>
            </a:r>
            <a:r>
              <a:rPr lang="it-IT" baseline="0" dirty="0" err="1"/>
              <a:t>still</a:t>
            </a:r>
            <a:r>
              <a:rPr lang="it-IT" baseline="0" dirty="0"/>
              <a:t> </a:t>
            </a:r>
            <a:r>
              <a:rPr lang="it-IT" baseline="0" dirty="0" err="1"/>
              <a:t>be</a:t>
            </a:r>
            <a:r>
              <a:rPr lang="it-IT" baseline="0" dirty="0"/>
              <a:t> </a:t>
            </a:r>
            <a:r>
              <a:rPr lang="it-IT" baseline="0" dirty="0" err="1"/>
              <a:t>satisfied</a:t>
            </a:r>
            <a:r>
              <a:rPr lang="it-IT" baseline="0" dirty="0"/>
              <a:t> </a:t>
            </a:r>
            <a:r>
              <a:rPr lang="it-IT" baseline="0" dirty="0" err="1"/>
              <a:t>with</a:t>
            </a:r>
            <a:r>
              <a:rPr lang="it-IT" baseline="0" dirty="0"/>
              <a:t> </a:t>
            </a:r>
            <a:r>
              <a:rPr lang="it-IT" baseline="0" dirty="0" err="1"/>
              <a:t>them</a:t>
            </a:r>
            <a:r>
              <a:rPr lang="it-IT" baseline="0" dirty="0"/>
              <a:t> </a:t>
            </a:r>
            <a:r>
              <a:rPr lang="it-IT" baseline="0" dirty="0" err="1"/>
              <a:t>but</a:t>
            </a:r>
            <a:r>
              <a:rPr lang="it-IT" baseline="0" dirty="0"/>
              <a:t> </a:t>
            </a:r>
            <a:r>
              <a:rPr lang="it-IT" baseline="0" dirty="0" err="1"/>
              <a:t>that</a:t>
            </a:r>
            <a:r>
              <a:rPr lang="it-IT" baseline="0" dirty="0"/>
              <a:t> </a:t>
            </a:r>
            <a:r>
              <a:rPr lang="it-IT" baseline="0" dirty="0" err="1"/>
              <a:t>cannot</a:t>
            </a:r>
            <a:r>
              <a:rPr lang="it-IT" baseline="0" dirty="0"/>
              <a:t> </a:t>
            </a:r>
            <a:r>
              <a:rPr lang="it-IT" baseline="0" dirty="0" err="1"/>
              <a:t>be</a:t>
            </a:r>
            <a:r>
              <a:rPr lang="it-IT" baseline="0" dirty="0"/>
              <a:t> </a:t>
            </a:r>
            <a:r>
              <a:rPr lang="it-IT" baseline="0" dirty="0" err="1"/>
              <a:t>done</a:t>
            </a:r>
            <a:r>
              <a:rPr lang="it-IT" baseline="0" dirty="0"/>
              <a:t> </a:t>
            </a:r>
            <a:r>
              <a:rPr lang="it-IT" baseline="0" dirty="0" err="1"/>
              <a:t>with</a:t>
            </a:r>
            <a:r>
              <a:rPr lang="it-IT" baseline="0" dirty="0"/>
              <a:t> </a:t>
            </a:r>
            <a:r>
              <a:rPr lang="it-IT" baseline="0" dirty="0" err="1"/>
              <a:t>your</a:t>
            </a:r>
            <a:r>
              <a:rPr lang="it-IT" baseline="0" dirty="0"/>
              <a:t> </a:t>
            </a:r>
            <a:r>
              <a:rPr lang="it-IT" baseline="0" dirty="0" err="1"/>
              <a:t>limbs</a:t>
            </a:r>
            <a:r>
              <a:rPr lang="it-IT" baseline="0" dirty="0"/>
              <a:t> or body.</a:t>
            </a:r>
          </a:p>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52</a:t>
            </a:fld>
            <a:endParaRPr lang="it-IT"/>
          </a:p>
        </p:txBody>
      </p:sp>
    </p:spTree>
    <p:extLst>
      <p:ext uri="{BB962C8B-B14F-4D97-AF65-F5344CB8AC3E}">
        <p14:creationId xmlns:p14="http://schemas.microsoft.com/office/powerpoint/2010/main" val="2265533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Another</a:t>
            </a:r>
            <a:r>
              <a:rPr lang="it-IT" dirty="0"/>
              <a:t> ad </a:t>
            </a:r>
            <a:r>
              <a:rPr lang="it-IT" dirty="0" err="1"/>
              <a:t>for</a:t>
            </a:r>
            <a:r>
              <a:rPr lang="it-IT" dirty="0"/>
              <a:t> BMW.</a:t>
            </a:r>
          </a:p>
          <a:p>
            <a:r>
              <a:rPr lang="it-IT" dirty="0"/>
              <a:t>The </a:t>
            </a:r>
            <a:r>
              <a:rPr lang="it-IT" dirty="0" err="1"/>
              <a:t>dominant</a:t>
            </a:r>
            <a:r>
              <a:rPr lang="it-IT" dirty="0"/>
              <a:t> </a:t>
            </a:r>
            <a:r>
              <a:rPr lang="it-IT" dirty="0" err="1"/>
              <a:t>function</a:t>
            </a:r>
            <a:r>
              <a:rPr lang="it-IT" dirty="0"/>
              <a:t> </a:t>
            </a:r>
            <a:r>
              <a:rPr lang="it-IT" dirty="0" err="1"/>
              <a:t>is</a:t>
            </a:r>
            <a:r>
              <a:rPr lang="it-IT" dirty="0"/>
              <a:t> the POETIC FUNCTION: </a:t>
            </a:r>
            <a:r>
              <a:rPr lang="it-IT" dirty="0" err="1"/>
              <a:t>there</a:t>
            </a:r>
            <a:r>
              <a:rPr lang="it-IT" dirty="0"/>
              <a:t>’s a </a:t>
            </a:r>
            <a:r>
              <a:rPr lang="it-IT" dirty="0" err="1"/>
              <a:t>pun</a:t>
            </a:r>
            <a:r>
              <a:rPr lang="it-IT" dirty="0"/>
              <a:t>, the ad </a:t>
            </a:r>
            <a:r>
              <a:rPr lang="it-IT" dirty="0" err="1"/>
              <a:t>is</a:t>
            </a:r>
            <a:r>
              <a:rPr lang="it-IT" dirty="0"/>
              <a:t> </a:t>
            </a:r>
            <a:r>
              <a:rPr lang="it-IT" dirty="0" err="1"/>
              <a:t>playing</a:t>
            </a:r>
            <a:r>
              <a:rPr lang="it-IT" dirty="0"/>
              <a:t> </a:t>
            </a:r>
            <a:r>
              <a:rPr lang="it-IT" dirty="0" err="1"/>
              <a:t>with</a:t>
            </a:r>
            <a:r>
              <a:rPr lang="it-IT" dirty="0"/>
              <a:t> the word </a:t>
            </a:r>
            <a:r>
              <a:rPr lang="it-IT" dirty="0" err="1"/>
              <a:t>masterpiece</a:t>
            </a:r>
            <a:r>
              <a:rPr lang="it-IT" dirty="0"/>
              <a:t> and the </a:t>
            </a:r>
            <a:r>
              <a:rPr lang="it-IT" dirty="0" err="1"/>
              <a:t>adjective</a:t>
            </a:r>
            <a:r>
              <a:rPr lang="it-IT" dirty="0"/>
              <a:t> </a:t>
            </a:r>
            <a:r>
              <a:rPr lang="it-IT" dirty="0" err="1"/>
              <a:t>faster</a:t>
            </a:r>
            <a:r>
              <a:rPr lang="it-IT" dirty="0"/>
              <a:t>.</a:t>
            </a:r>
          </a:p>
          <a:p>
            <a:r>
              <a:rPr lang="it-IT" dirty="0" err="1"/>
              <a:t>Designed</a:t>
            </a:r>
            <a:r>
              <a:rPr lang="it-IT" dirty="0"/>
              <a:t> </a:t>
            </a:r>
            <a:r>
              <a:rPr lang="it-IT" dirty="0" err="1"/>
              <a:t>for</a:t>
            </a:r>
            <a:r>
              <a:rPr lang="it-IT" dirty="0"/>
              <a:t> </a:t>
            </a:r>
            <a:r>
              <a:rPr lang="it-IT" dirty="0" err="1"/>
              <a:t>driving</a:t>
            </a:r>
            <a:r>
              <a:rPr lang="it-IT" dirty="0"/>
              <a:t> </a:t>
            </a:r>
            <a:r>
              <a:rPr lang="it-IT" dirty="0" err="1"/>
              <a:t>pleasure</a:t>
            </a:r>
            <a:r>
              <a:rPr lang="it-IT" dirty="0"/>
              <a:t>: </a:t>
            </a:r>
            <a:r>
              <a:rPr lang="it-IT" dirty="0" err="1"/>
              <a:t>alliteration</a:t>
            </a:r>
            <a:r>
              <a:rPr lang="it-IT" dirty="0"/>
              <a:t>, the </a:t>
            </a:r>
            <a:r>
              <a:rPr lang="it-IT" dirty="0" err="1"/>
              <a:t>repetition</a:t>
            </a:r>
            <a:r>
              <a:rPr lang="it-IT" dirty="0"/>
              <a:t> </a:t>
            </a:r>
            <a:r>
              <a:rPr lang="it-IT" dirty="0" err="1"/>
              <a:t>of</a:t>
            </a:r>
            <a:r>
              <a:rPr lang="it-IT" dirty="0"/>
              <a:t> the sound /d/, </a:t>
            </a:r>
            <a:r>
              <a:rPr lang="it-IT" dirty="0" err="1"/>
              <a:t>but</a:t>
            </a:r>
            <a:r>
              <a:rPr lang="it-IT" dirty="0"/>
              <a:t> </a:t>
            </a:r>
            <a:r>
              <a:rPr lang="it-IT" dirty="0" err="1"/>
              <a:t>also</a:t>
            </a:r>
            <a:r>
              <a:rPr lang="it-IT" dirty="0"/>
              <a:t> </a:t>
            </a:r>
            <a:r>
              <a:rPr lang="it-IT" dirty="0" err="1"/>
              <a:t>again</a:t>
            </a:r>
            <a:r>
              <a:rPr lang="it-IT" dirty="0"/>
              <a:t> a </a:t>
            </a:r>
            <a:r>
              <a:rPr lang="it-IT" dirty="0" err="1"/>
              <a:t>pun</a:t>
            </a:r>
            <a:r>
              <a:rPr lang="it-IT" dirty="0"/>
              <a:t>, </a:t>
            </a:r>
            <a:r>
              <a:rPr lang="it-IT" dirty="0" err="1"/>
              <a:t>plauing</a:t>
            </a:r>
            <a:r>
              <a:rPr lang="it-IT" dirty="0"/>
              <a:t> </a:t>
            </a:r>
            <a:r>
              <a:rPr lang="it-IT" dirty="0" err="1"/>
              <a:t>with</a:t>
            </a:r>
            <a:r>
              <a:rPr lang="it-IT" dirty="0"/>
              <a:t> the </a:t>
            </a:r>
            <a:r>
              <a:rPr lang="it-IT" dirty="0" err="1"/>
              <a:t>words</a:t>
            </a:r>
            <a:r>
              <a:rPr lang="it-IT" dirty="0"/>
              <a:t> “</a:t>
            </a:r>
            <a:r>
              <a:rPr lang="it-IT" dirty="0" err="1"/>
              <a:t>driving</a:t>
            </a:r>
            <a:r>
              <a:rPr lang="it-IT" dirty="0"/>
              <a:t> </a:t>
            </a:r>
            <a:r>
              <a:rPr lang="it-IT" dirty="0" err="1"/>
              <a:t>pleasure</a:t>
            </a:r>
            <a:r>
              <a:rPr lang="it-IT" dirty="0"/>
              <a:t>”: </a:t>
            </a:r>
            <a:r>
              <a:rPr lang="it-IT" dirty="0" err="1"/>
              <a:t>driving</a:t>
            </a:r>
            <a:r>
              <a:rPr lang="it-IT" dirty="0"/>
              <a:t> can</a:t>
            </a:r>
            <a:r>
              <a:rPr lang="it-IT" baseline="0" dirty="0"/>
              <a:t> </a:t>
            </a:r>
            <a:r>
              <a:rPr lang="it-IT" baseline="0" dirty="0" err="1"/>
              <a:t>be</a:t>
            </a:r>
            <a:r>
              <a:rPr lang="it-IT" baseline="0" dirty="0"/>
              <a:t> the </a:t>
            </a:r>
            <a:r>
              <a:rPr lang="it-IT" baseline="0" dirty="0" err="1"/>
              <a:t>gerund</a:t>
            </a:r>
            <a:r>
              <a:rPr lang="it-IT" baseline="0" dirty="0"/>
              <a:t> </a:t>
            </a:r>
            <a:r>
              <a:rPr lang="it-IT" baseline="0" dirty="0" err="1"/>
              <a:t>of</a:t>
            </a:r>
            <a:r>
              <a:rPr lang="it-IT" baseline="0" dirty="0"/>
              <a:t> the </a:t>
            </a:r>
            <a:r>
              <a:rPr lang="it-IT" baseline="0" dirty="0" err="1"/>
              <a:t>verb</a:t>
            </a:r>
            <a:r>
              <a:rPr lang="it-IT" baseline="0" dirty="0"/>
              <a:t> </a:t>
            </a:r>
            <a:r>
              <a:rPr lang="it-IT" baseline="0" dirty="0" err="1"/>
              <a:t>to</a:t>
            </a:r>
            <a:r>
              <a:rPr lang="it-IT" baseline="0" dirty="0"/>
              <a:t> drive </a:t>
            </a:r>
            <a:r>
              <a:rPr lang="it-IT" baseline="0" dirty="0" err="1"/>
              <a:t>but</a:t>
            </a:r>
            <a:r>
              <a:rPr lang="it-IT" baseline="0" dirty="0"/>
              <a:t> </a:t>
            </a:r>
            <a:r>
              <a:rPr lang="it-IT" baseline="0" dirty="0" err="1"/>
              <a:t>also</a:t>
            </a:r>
            <a:r>
              <a:rPr lang="it-IT" baseline="0" dirty="0"/>
              <a:t> the </a:t>
            </a:r>
            <a:r>
              <a:rPr lang="it-IT" baseline="0" dirty="0" err="1"/>
              <a:t>adjective</a:t>
            </a:r>
            <a:r>
              <a:rPr lang="it-IT" baseline="0" dirty="0"/>
              <a:t> </a:t>
            </a:r>
            <a:r>
              <a:rPr lang="it-IT" baseline="0" dirty="0" err="1"/>
              <a:t>meaning</a:t>
            </a:r>
            <a:r>
              <a:rPr lang="it-IT" baseline="0" dirty="0"/>
              <a:t> </a:t>
            </a:r>
            <a:r>
              <a:rPr lang="it-IT" baseline="0" dirty="0" err="1"/>
              <a:t>something</a:t>
            </a:r>
            <a:r>
              <a:rPr lang="it-IT" baseline="0" dirty="0"/>
              <a:t> </a:t>
            </a:r>
            <a:r>
              <a:rPr lang="it-IT" baseline="0" dirty="0" err="1"/>
              <a:t>that</a:t>
            </a:r>
            <a:r>
              <a:rPr lang="it-IT" baseline="0" dirty="0"/>
              <a:t> </a:t>
            </a:r>
            <a:r>
              <a:rPr lang="it-IT" baseline="0" dirty="0" err="1"/>
              <a:t>motivates</a:t>
            </a:r>
            <a:r>
              <a:rPr lang="it-IT" baseline="0" dirty="0"/>
              <a:t>, </a:t>
            </a:r>
            <a:r>
              <a:rPr lang="it-IT" baseline="0" dirty="0" err="1"/>
              <a:t>that</a:t>
            </a:r>
            <a:r>
              <a:rPr lang="it-IT" baseline="0" dirty="0"/>
              <a:t> </a:t>
            </a:r>
            <a:r>
              <a:rPr lang="it-IT" baseline="0" dirty="0" err="1"/>
              <a:t>propels</a:t>
            </a:r>
            <a:r>
              <a:rPr lang="it-IT" baseline="0" dirty="0"/>
              <a:t>, </a:t>
            </a:r>
            <a:r>
              <a:rPr lang="it-IT" baseline="0" dirty="0" err="1"/>
              <a:t>like</a:t>
            </a:r>
            <a:r>
              <a:rPr lang="it-IT" baseline="0" dirty="0"/>
              <a:t> a </a:t>
            </a:r>
            <a:r>
              <a:rPr lang="it-IT" baseline="0" dirty="0" err="1"/>
              <a:t>driving</a:t>
            </a:r>
            <a:r>
              <a:rPr lang="it-IT" baseline="0" dirty="0"/>
              <a:t> </a:t>
            </a:r>
            <a:r>
              <a:rPr lang="it-IT" baseline="0" dirty="0" err="1"/>
              <a:t>motivation</a:t>
            </a:r>
            <a:r>
              <a:rPr lang="it-IT" baseline="0" dirty="0"/>
              <a:t>, </a:t>
            </a:r>
            <a:r>
              <a:rPr lang="it-IT" baseline="0" dirty="0" err="1"/>
              <a:t>something</a:t>
            </a:r>
            <a:r>
              <a:rPr lang="it-IT" baseline="0" dirty="0"/>
              <a:t> </a:t>
            </a:r>
            <a:r>
              <a:rPr lang="it-IT" baseline="0" dirty="0" err="1"/>
              <a:t>forceful</a:t>
            </a:r>
            <a:r>
              <a:rPr lang="it-IT" baseline="0" dirty="0"/>
              <a:t> </a:t>
            </a:r>
            <a:r>
              <a:rPr lang="it-IT" baseline="0" dirty="0" err="1"/>
              <a:t>that</a:t>
            </a:r>
            <a:r>
              <a:rPr lang="it-IT" baseline="0" dirty="0"/>
              <a:t> </a:t>
            </a:r>
            <a:r>
              <a:rPr lang="it-IT" baseline="0" dirty="0" err="1"/>
              <a:t>drives</a:t>
            </a:r>
            <a:r>
              <a:rPr lang="it-IT" baseline="0" dirty="0"/>
              <a:t> </a:t>
            </a:r>
            <a:r>
              <a:rPr lang="it-IT" baseline="0" dirty="0" err="1"/>
              <a:t>you</a:t>
            </a:r>
            <a:r>
              <a:rPr lang="it-IT" baseline="0" dirty="0"/>
              <a:t> and </a:t>
            </a:r>
            <a:r>
              <a:rPr lang="it-IT" baseline="0" dirty="0" err="1"/>
              <a:t>motivates</a:t>
            </a:r>
            <a:r>
              <a:rPr lang="it-IT" baseline="0" dirty="0"/>
              <a:t> </a:t>
            </a:r>
            <a:r>
              <a:rPr lang="it-IT" baseline="0" dirty="0" err="1"/>
              <a:t>you</a:t>
            </a:r>
            <a:r>
              <a:rPr lang="it-IT" baseline="0" dirty="0"/>
              <a:t>, </a:t>
            </a:r>
            <a:r>
              <a:rPr lang="it-IT" baseline="0" dirty="0" err="1"/>
              <a:t>like</a:t>
            </a:r>
            <a:r>
              <a:rPr lang="it-IT" baseline="0" dirty="0"/>
              <a:t> a </a:t>
            </a:r>
            <a:r>
              <a:rPr lang="it-IT" baseline="0" dirty="0" err="1"/>
              <a:t>driving</a:t>
            </a:r>
            <a:r>
              <a:rPr lang="it-IT" baseline="0" dirty="0"/>
              <a:t> </a:t>
            </a:r>
            <a:r>
              <a:rPr lang="it-IT" baseline="0" dirty="0" err="1"/>
              <a:t>force</a:t>
            </a:r>
            <a:r>
              <a:rPr lang="it-IT" baseline="0" dirty="0"/>
              <a:t>.</a:t>
            </a:r>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53</a:t>
            </a:fld>
            <a:endParaRPr lang="it-IT"/>
          </a:p>
        </p:txBody>
      </p:sp>
    </p:spTree>
    <p:extLst>
      <p:ext uri="{BB962C8B-B14F-4D97-AF65-F5344CB8AC3E}">
        <p14:creationId xmlns:p14="http://schemas.microsoft.com/office/powerpoint/2010/main" val="2847836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The </a:t>
            </a:r>
            <a:r>
              <a:rPr lang="it-IT" dirty="0" err="1"/>
              <a:t>dominant</a:t>
            </a:r>
            <a:r>
              <a:rPr lang="it-IT" dirty="0"/>
              <a:t> </a:t>
            </a:r>
            <a:r>
              <a:rPr lang="it-IT" dirty="0" err="1"/>
              <a:t>function</a:t>
            </a:r>
            <a:r>
              <a:rPr lang="it-IT" dirty="0"/>
              <a:t> </a:t>
            </a:r>
            <a:r>
              <a:rPr lang="it-IT" dirty="0" err="1"/>
              <a:t>is</a:t>
            </a:r>
            <a:r>
              <a:rPr lang="it-IT" dirty="0"/>
              <a:t> the POETIC FUNCTION: the text </a:t>
            </a:r>
            <a:r>
              <a:rPr lang="it-IT" dirty="0" err="1"/>
              <a:t>itself</a:t>
            </a:r>
            <a:r>
              <a:rPr lang="it-IT" dirty="0"/>
              <a:t> </a:t>
            </a:r>
            <a:r>
              <a:rPr lang="it-IT" dirty="0" err="1"/>
              <a:t>is</a:t>
            </a:r>
            <a:r>
              <a:rPr lang="it-IT" dirty="0"/>
              <a:t> </a:t>
            </a:r>
            <a:r>
              <a:rPr lang="it-IT" dirty="0" err="1"/>
              <a:t>visually</a:t>
            </a:r>
            <a:r>
              <a:rPr lang="it-IT" dirty="0"/>
              <a:t> </a:t>
            </a:r>
            <a:r>
              <a:rPr lang="it-IT" dirty="0" err="1"/>
              <a:t>arranged</a:t>
            </a:r>
            <a:r>
              <a:rPr lang="it-IT" dirty="0"/>
              <a:t> in the </a:t>
            </a:r>
            <a:r>
              <a:rPr lang="it-IT" dirty="0" err="1"/>
              <a:t>form</a:t>
            </a:r>
            <a:r>
              <a:rPr lang="it-IT" dirty="0"/>
              <a:t> </a:t>
            </a:r>
            <a:r>
              <a:rPr lang="it-IT" dirty="0" err="1"/>
              <a:t>of</a:t>
            </a:r>
            <a:r>
              <a:rPr lang="it-IT" baseline="0" dirty="0"/>
              <a:t> a </a:t>
            </a:r>
            <a:r>
              <a:rPr lang="it-IT" baseline="0" dirty="0" err="1"/>
              <a:t>poem</a:t>
            </a:r>
            <a:r>
              <a:rPr lang="it-IT" baseline="0" dirty="0"/>
              <a:t> and some </a:t>
            </a:r>
            <a:r>
              <a:rPr lang="it-IT" baseline="0" dirty="0" err="1"/>
              <a:t>lines</a:t>
            </a:r>
            <a:r>
              <a:rPr lang="it-IT" baseline="0" dirty="0"/>
              <a:t> </a:t>
            </a:r>
            <a:r>
              <a:rPr lang="it-IT" baseline="0" dirty="0" err="1"/>
              <a:t>even</a:t>
            </a:r>
            <a:r>
              <a:rPr lang="it-IT" baseline="0" dirty="0"/>
              <a:t> </a:t>
            </a:r>
            <a:r>
              <a:rPr lang="it-IT" baseline="0" dirty="0" err="1"/>
              <a:t>rhyme</a:t>
            </a:r>
            <a:r>
              <a:rPr lang="it-IT" baseline="0" dirty="0"/>
              <a:t> (</a:t>
            </a:r>
            <a:r>
              <a:rPr lang="it-IT" baseline="0" dirty="0" err="1"/>
              <a:t>scorn</a:t>
            </a:r>
            <a:r>
              <a:rPr lang="it-IT" baseline="0" dirty="0"/>
              <a:t> </a:t>
            </a:r>
            <a:r>
              <a:rPr lang="it-IT" baseline="0" dirty="0" err="1"/>
              <a:t>it</a:t>
            </a:r>
            <a:r>
              <a:rPr lang="it-IT" baseline="0" dirty="0"/>
              <a:t>, </a:t>
            </a:r>
            <a:r>
              <a:rPr lang="it-IT" baseline="0" dirty="0" err="1"/>
              <a:t>kiss</a:t>
            </a:r>
            <a:r>
              <a:rPr lang="it-IT" baseline="0" dirty="0"/>
              <a:t> </a:t>
            </a:r>
            <a:r>
              <a:rPr lang="it-IT" baseline="0" dirty="0" err="1"/>
              <a:t>it</a:t>
            </a:r>
            <a:r>
              <a:rPr lang="it-IT" baseline="0" dirty="0"/>
              <a:t>, just do </a:t>
            </a:r>
            <a:r>
              <a:rPr lang="it-IT" baseline="0" dirty="0" err="1"/>
              <a:t>it</a:t>
            </a:r>
            <a:r>
              <a:rPr lang="it-IT" baseline="0" dirty="0"/>
              <a:t>!)</a:t>
            </a:r>
          </a:p>
          <a:p>
            <a:r>
              <a:rPr lang="it-IT" baseline="0" dirty="0" err="1"/>
              <a:t>Alliteration</a:t>
            </a:r>
            <a:r>
              <a:rPr lang="it-IT" baseline="0" dirty="0"/>
              <a:t>: </a:t>
            </a:r>
            <a:r>
              <a:rPr lang="it-IT" baseline="0" dirty="0" err="1"/>
              <a:t>butt-big</a:t>
            </a:r>
            <a:endParaRPr lang="it-IT" baseline="0" dirty="0"/>
          </a:p>
          <a:p>
            <a:r>
              <a:rPr lang="it-IT" baseline="0" dirty="0"/>
              <a:t>Simile: round </a:t>
            </a:r>
            <a:r>
              <a:rPr lang="it-IT" baseline="0" dirty="0" err="1"/>
              <a:t>like</a:t>
            </a:r>
            <a:r>
              <a:rPr lang="it-IT" baseline="0" dirty="0"/>
              <a:t> the </a:t>
            </a:r>
            <a:r>
              <a:rPr lang="it-IT" baseline="0" dirty="0" err="1"/>
              <a:t>letter</a:t>
            </a:r>
            <a:r>
              <a:rPr lang="it-IT" baseline="0" dirty="0"/>
              <a:t> C</a:t>
            </a:r>
          </a:p>
          <a:p>
            <a:r>
              <a:rPr lang="it-IT" baseline="0" dirty="0" err="1"/>
              <a:t>Adjectives</a:t>
            </a:r>
            <a:r>
              <a:rPr lang="it-IT" baseline="0" dirty="0"/>
              <a:t> in the comparative </a:t>
            </a:r>
            <a:r>
              <a:rPr lang="it-IT" baseline="0" dirty="0" err="1"/>
              <a:t>form</a:t>
            </a:r>
            <a:r>
              <a:rPr lang="it-IT" baseline="0" dirty="0"/>
              <a:t>: </a:t>
            </a:r>
            <a:r>
              <a:rPr lang="it-IT" baseline="0" dirty="0" err="1"/>
              <a:t>rounder</a:t>
            </a:r>
            <a:r>
              <a:rPr lang="it-IT" baseline="0" dirty="0"/>
              <a:t>, </a:t>
            </a:r>
            <a:r>
              <a:rPr lang="it-IT" baseline="0" dirty="0" err="1"/>
              <a:t>smaller</a:t>
            </a:r>
            <a:endParaRPr lang="it-IT" baseline="0" dirty="0"/>
          </a:p>
          <a:p>
            <a:r>
              <a:rPr lang="it-IT" baseline="0" dirty="0" err="1"/>
              <a:t>Metaphor</a:t>
            </a:r>
            <a:r>
              <a:rPr lang="it-IT" baseline="0" dirty="0"/>
              <a:t>: a </a:t>
            </a:r>
            <a:r>
              <a:rPr lang="it-IT" baseline="0" dirty="0" err="1"/>
              <a:t>space</a:t>
            </a:r>
            <a:r>
              <a:rPr lang="it-IT" baseline="0" dirty="0"/>
              <a:t> </a:t>
            </a:r>
            <a:r>
              <a:rPr lang="it-IT" baseline="0" dirty="0" err="1"/>
              <a:t>heater</a:t>
            </a:r>
            <a:r>
              <a:rPr lang="it-IT" baseline="0" dirty="0"/>
              <a:t> </a:t>
            </a:r>
            <a:r>
              <a:rPr lang="it-IT" baseline="0" dirty="0" err="1"/>
              <a:t>for</a:t>
            </a:r>
            <a:r>
              <a:rPr lang="it-IT" baseline="0" dirty="0"/>
              <a:t> </a:t>
            </a:r>
            <a:r>
              <a:rPr lang="it-IT" baseline="0" dirty="0" err="1"/>
              <a:t>my</a:t>
            </a:r>
            <a:r>
              <a:rPr lang="it-IT" baseline="0" dirty="0"/>
              <a:t> side </a:t>
            </a:r>
            <a:r>
              <a:rPr lang="it-IT" baseline="0" dirty="0" err="1"/>
              <a:t>of</a:t>
            </a:r>
            <a:r>
              <a:rPr lang="it-IT" baseline="0" dirty="0"/>
              <a:t> the </a:t>
            </a:r>
            <a:r>
              <a:rPr lang="it-IT" baseline="0" dirty="0" err="1"/>
              <a:t>bed</a:t>
            </a:r>
            <a:r>
              <a:rPr lang="it-IT" baseline="0" dirty="0"/>
              <a:t>, </a:t>
            </a:r>
            <a:r>
              <a:rPr lang="it-IT" baseline="0" dirty="0" err="1"/>
              <a:t>my</a:t>
            </a:r>
            <a:r>
              <a:rPr lang="it-IT" baseline="0" dirty="0"/>
              <a:t> </a:t>
            </a:r>
            <a:r>
              <a:rPr lang="it-IT" baseline="0" dirty="0" err="1"/>
              <a:t>embassador</a:t>
            </a:r>
            <a:r>
              <a:rPr lang="it-IT" baseline="0" dirty="0"/>
              <a:t> </a:t>
            </a:r>
            <a:r>
              <a:rPr lang="it-IT" baseline="0" dirty="0" err="1"/>
              <a:t>to</a:t>
            </a:r>
            <a:r>
              <a:rPr lang="it-IT" baseline="0" dirty="0"/>
              <a:t> </a:t>
            </a:r>
            <a:r>
              <a:rPr lang="it-IT" baseline="0" dirty="0" err="1"/>
              <a:t>those</a:t>
            </a:r>
            <a:r>
              <a:rPr lang="it-IT" baseline="0" dirty="0"/>
              <a:t> </a:t>
            </a:r>
            <a:r>
              <a:rPr lang="it-IT" baseline="0" dirty="0" err="1"/>
              <a:t>who</a:t>
            </a:r>
            <a:r>
              <a:rPr lang="it-IT" baseline="0" dirty="0"/>
              <a:t> </a:t>
            </a:r>
            <a:r>
              <a:rPr lang="it-IT" baseline="0" dirty="0" err="1"/>
              <a:t>walk</a:t>
            </a:r>
            <a:r>
              <a:rPr lang="it-IT" baseline="0" dirty="0"/>
              <a:t> </a:t>
            </a:r>
            <a:r>
              <a:rPr lang="it-IT" baseline="0" dirty="0" err="1"/>
              <a:t>behind</a:t>
            </a:r>
            <a:r>
              <a:rPr lang="it-IT" baseline="0" dirty="0"/>
              <a:t> me, a </a:t>
            </a:r>
            <a:r>
              <a:rPr lang="it-IT" baseline="0" dirty="0" err="1"/>
              <a:t>border</a:t>
            </a:r>
            <a:r>
              <a:rPr lang="it-IT" baseline="0" dirty="0"/>
              <a:t> collie </a:t>
            </a:r>
            <a:r>
              <a:rPr lang="it-IT" baseline="0" dirty="0" err="1"/>
              <a:t>that</a:t>
            </a:r>
            <a:r>
              <a:rPr lang="it-IT" baseline="0" dirty="0"/>
              <a:t> </a:t>
            </a:r>
            <a:r>
              <a:rPr lang="it-IT" baseline="0" dirty="0" err="1"/>
              <a:t>herds</a:t>
            </a:r>
            <a:r>
              <a:rPr lang="it-IT" baseline="0" dirty="0"/>
              <a:t> </a:t>
            </a:r>
            <a:r>
              <a:rPr lang="it-IT" baseline="0" dirty="0" err="1"/>
              <a:t>skinny</a:t>
            </a:r>
            <a:r>
              <a:rPr lang="it-IT" baseline="0" dirty="0"/>
              <a:t> women </a:t>
            </a:r>
            <a:r>
              <a:rPr lang="it-IT" baseline="0" dirty="0" err="1"/>
              <a:t>away</a:t>
            </a:r>
            <a:r>
              <a:rPr lang="it-IT" baseline="0" dirty="0"/>
              <a:t> </a:t>
            </a:r>
            <a:r>
              <a:rPr lang="it-IT" baseline="0" dirty="0" err="1"/>
              <a:t>from</a:t>
            </a:r>
            <a:r>
              <a:rPr lang="it-IT" baseline="0" dirty="0"/>
              <a:t> </a:t>
            </a:r>
            <a:r>
              <a:rPr lang="it-IT" baseline="0" dirty="0" err="1"/>
              <a:t>clothing</a:t>
            </a:r>
            <a:r>
              <a:rPr lang="it-IT" baseline="0" dirty="0"/>
              <a:t> </a:t>
            </a:r>
            <a:r>
              <a:rPr lang="it-IT" baseline="0" dirty="0" err="1"/>
              <a:t>sales</a:t>
            </a:r>
            <a:r>
              <a:rPr lang="it-IT" baseline="0" dirty="0"/>
              <a:t>.</a:t>
            </a:r>
          </a:p>
          <a:p>
            <a:endParaRPr lang="it-IT" baseline="0" dirty="0"/>
          </a:p>
          <a:p>
            <a:r>
              <a:rPr lang="it-IT" baseline="0" dirty="0" err="1"/>
              <a:t>Both</a:t>
            </a:r>
            <a:r>
              <a:rPr lang="it-IT" baseline="0" dirty="0"/>
              <a:t> text and </a:t>
            </a:r>
            <a:r>
              <a:rPr lang="it-IT" baseline="0" dirty="0" err="1"/>
              <a:t>image</a:t>
            </a:r>
            <a:r>
              <a:rPr lang="it-IT" baseline="0" dirty="0"/>
              <a:t> are </a:t>
            </a:r>
            <a:r>
              <a:rPr lang="it-IT" baseline="0" dirty="0" err="1"/>
              <a:t>also</a:t>
            </a:r>
            <a:r>
              <a:rPr lang="it-IT" baseline="0" dirty="0"/>
              <a:t> </a:t>
            </a:r>
            <a:r>
              <a:rPr lang="it-IT" baseline="0" dirty="0" err="1"/>
              <a:t>referential</a:t>
            </a:r>
            <a:r>
              <a:rPr lang="it-IT" baseline="0" dirty="0"/>
              <a:t>, </a:t>
            </a:r>
            <a:r>
              <a:rPr lang="it-IT" baseline="0" dirty="0" err="1"/>
              <a:t>giving</a:t>
            </a:r>
            <a:r>
              <a:rPr lang="it-IT" baseline="0" dirty="0"/>
              <a:t> information and </a:t>
            </a:r>
            <a:r>
              <a:rPr lang="it-IT" baseline="0" dirty="0" err="1"/>
              <a:t>dealing</a:t>
            </a:r>
            <a:r>
              <a:rPr lang="it-IT" baseline="0" dirty="0"/>
              <a:t> </a:t>
            </a:r>
            <a:r>
              <a:rPr lang="it-IT" baseline="0" dirty="0" err="1"/>
              <a:t>with</a:t>
            </a:r>
            <a:r>
              <a:rPr lang="it-IT" baseline="0" dirty="0"/>
              <a:t> the </a:t>
            </a:r>
            <a:r>
              <a:rPr lang="it-IT" baseline="0" dirty="0" err="1"/>
              <a:t>context</a:t>
            </a:r>
            <a:r>
              <a:rPr lang="it-IT" baseline="0" dirty="0"/>
              <a:t>: </a:t>
            </a:r>
            <a:r>
              <a:rPr lang="it-IT" baseline="0" dirty="0" err="1"/>
              <a:t>there</a:t>
            </a:r>
            <a:r>
              <a:rPr lang="it-IT" baseline="0" dirty="0"/>
              <a:t>’s </a:t>
            </a:r>
            <a:r>
              <a:rPr lang="it-IT" baseline="0" dirty="0" err="1"/>
              <a:t>also</a:t>
            </a:r>
            <a:r>
              <a:rPr lang="it-IT" baseline="0" dirty="0"/>
              <a:t> a </a:t>
            </a:r>
            <a:r>
              <a:rPr lang="it-IT" baseline="0" dirty="0" err="1"/>
              <a:t>moral</a:t>
            </a:r>
            <a:r>
              <a:rPr lang="it-IT" baseline="0" dirty="0"/>
              <a:t>/</a:t>
            </a:r>
            <a:r>
              <a:rPr lang="it-IT" baseline="0" dirty="0" err="1"/>
              <a:t>hidden</a:t>
            </a:r>
            <a:r>
              <a:rPr lang="it-IT" baseline="0" dirty="0"/>
              <a:t> </a:t>
            </a:r>
            <a:r>
              <a:rPr lang="it-IT" baseline="0" dirty="0" err="1"/>
              <a:t>sense</a:t>
            </a:r>
            <a:r>
              <a:rPr lang="it-IT" baseline="0" dirty="0"/>
              <a:t>, </a:t>
            </a:r>
            <a:r>
              <a:rPr lang="it-IT" baseline="0" dirty="0" err="1"/>
              <a:t>there</a:t>
            </a:r>
            <a:r>
              <a:rPr lang="it-IT" baseline="0" dirty="0"/>
              <a:t>’s no </a:t>
            </a:r>
            <a:r>
              <a:rPr lang="it-IT" baseline="0" dirty="0" err="1"/>
              <a:t>need</a:t>
            </a:r>
            <a:r>
              <a:rPr lang="it-IT" baseline="0" dirty="0"/>
              <a:t> </a:t>
            </a:r>
            <a:r>
              <a:rPr lang="it-IT" baseline="0" dirty="0" err="1"/>
              <a:t>to</a:t>
            </a:r>
            <a:r>
              <a:rPr lang="it-IT" baseline="0" dirty="0"/>
              <a:t> </a:t>
            </a:r>
            <a:r>
              <a:rPr lang="it-IT" baseline="0" dirty="0" err="1"/>
              <a:t>be</a:t>
            </a:r>
            <a:r>
              <a:rPr lang="it-IT" baseline="0" dirty="0"/>
              <a:t> </a:t>
            </a:r>
            <a:r>
              <a:rPr lang="it-IT" baseline="0" dirty="0" err="1"/>
              <a:t>skinny</a:t>
            </a:r>
            <a:r>
              <a:rPr lang="it-IT" baseline="0" dirty="0"/>
              <a:t> </a:t>
            </a:r>
            <a:r>
              <a:rPr lang="it-IT" baseline="0" dirty="0" err="1"/>
              <a:t>to</a:t>
            </a:r>
            <a:r>
              <a:rPr lang="it-IT" baseline="0" dirty="0"/>
              <a:t> </a:t>
            </a:r>
            <a:r>
              <a:rPr lang="it-IT" baseline="0" dirty="0" err="1"/>
              <a:t>be</a:t>
            </a:r>
            <a:r>
              <a:rPr lang="it-IT" baseline="0" dirty="0"/>
              <a:t> </a:t>
            </a:r>
            <a:r>
              <a:rPr lang="it-IT" baseline="0" dirty="0" err="1"/>
              <a:t>healthy</a:t>
            </a:r>
            <a:r>
              <a:rPr lang="it-IT" baseline="0" dirty="0"/>
              <a:t> and beautiful, the lady in the </a:t>
            </a:r>
            <a:r>
              <a:rPr lang="it-IT" baseline="0" dirty="0" err="1"/>
              <a:t>picture</a:t>
            </a:r>
            <a:r>
              <a:rPr lang="it-IT" baseline="0" dirty="0"/>
              <a:t> </a:t>
            </a:r>
            <a:r>
              <a:rPr lang="it-IT" baseline="0" dirty="0" err="1"/>
              <a:t>is</a:t>
            </a:r>
            <a:r>
              <a:rPr lang="it-IT" baseline="0" dirty="0"/>
              <a:t> a </a:t>
            </a:r>
            <a:r>
              <a:rPr lang="it-IT" baseline="0" dirty="0" err="1"/>
              <a:t>sportswoman</a:t>
            </a:r>
            <a:r>
              <a:rPr lang="it-IT" baseline="0" dirty="0"/>
              <a:t>, </a:t>
            </a:r>
            <a:r>
              <a:rPr lang="it-IT" baseline="0" dirty="0" err="1"/>
              <a:t>not</a:t>
            </a:r>
            <a:r>
              <a:rPr lang="it-IT" baseline="0" dirty="0"/>
              <a:t> </a:t>
            </a:r>
            <a:r>
              <a:rPr lang="it-IT" baseline="0" dirty="0" err="1"/>
              <a:t>skinny</a:t>
            </a:r>
            <a:r>
              <a:rPr lang="it-IT" baseline="0" dirty="0"/>
              <a:t> </a:t>
            </a:r>
            <a:r>
              <a:rPr lang="it-IT" baseline="0" dirty="0" err="1"/>
              <a:t>but</a:t>
            </a:r>
            <a:r>
              <a:rPr lang="it-IT" baseline="0" dirty="0"/>
              <a:t> </a:t>
            </a:r>
            <a:r>
              <a:rPr lang="it-IT" baseline="0" dirty="0" err="1"/>
              <a:t>fit</a:t>
            </a:r>
            <a:r>
              <a:rPr lang="it-IT" baseline="0" dirty="0"/>
              <a:t> and </a:t>
            </a:r>
            <a:r>
              <a:rPr lang="it-IT" baseline="0" dirty="0" err="1"/>
              <a:t>with</a:t>
            </a:r>
            <a:r>
              <a:rPr lang="it-IT" baseline="0" dirty="0"/>
              <a:t> a beautiful body </a:t>
            </a:r>
            <a:r>
              <a:rPr lang="it-IT" baseline="0" dirty="0" err="1"/>
              <a:t>even</a:t>
            </a:r>
            <a:r>
              <a:rPr lang="it-IT" baseline="0" dirty="0"/>
              <a:t> </a:t>
            </a:r>
            <a:r>
              <a:rPr lang="it-IT" baseline="0" dirty="0" err="1"/>
              <a:t>if</a:t>
            </a:r>
            <a:r>
              <a:rPr lang="it-IT" baseline="0" dirty="0"/>
              <a:t> round.</a:t>
            </a:r>
          </a:p>
        </p:txBody>
      </p:sp>
      <p:sp>
        <p:nvSpPr>
          <p:cNvPr id="4" name="Segnaposto numero diapositiva 3"/>
          <p:cNvSpPr>
            <a:spLocks noGrp="1"/>
          </p:cNvSpPr>
          <p:nvPr>
            <p:ph type="sldNum" sz="quarter" idx="10"/>
          </p:nvPr>
        </p:nvSpPr>
        <p:spPr/>
        <p:txBody>
          <a:bodyPr/>
          <a:lstStyle/>
          <a:p>
            <a:fld id="{155DB778-3A47-4F15-AE83-877D42225659}" type="slidenum">
              <a:rPr lang="it-IT" smtClean="0"/>
              <a:pPr/>
              <a:t>54</a:t>
            </a:fld>
            <a:endParaRPr lang="it-IT"/>
          </a:p>
        </p:txBody>
      </p:sp>
    </p:spTree>
    <p:extLst>
      <p:ext uri="{BB962C8B-B14F-4D97-AF65-F5344CB8AC3E}">
        <p14:creationId xmlns:p14="http://schemas.microsoft.com/office/powerpoint/2010/main" val="346607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6</a:t>
            </a:fld>
            <a:endParaRPr lang="it-IT"/>
          </a:p>
        </p:txBody>
      </p:sp>
    </p:spTree>
    <p:extLst>
      <p:ext uri="{BB962C8B-B14F-4D97-AF65-F5344CB8AC3E}">
        <p14:creationId xmlns:p14="http://schemas.microsoft.com/office/powerpoint/2010/main" val="119758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7</a:t>
            </a:fld>
            <a:endParaRPr lang="it-IT"/>
          </a:p>
        </p:txBody>
      </p:sp>
    </p:spTree>
    <p:extLst>
      <p:ext uri="{BB962C8B-B14F-4D97-AF65-F5344CB8AC3E}">
        <p14:creationId xmlns:p14="http://schemas.microsoft.com/office/powerpoint/2010/main" val="201871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8</a:t>
            </a:fld>
            <a:endParaRPr lang="it-IT"/>
          </a:p>
        </p:txBody>
      </p:sp>
    </p:spTree>
    <p:extLst>
      <p:ext uri="{BB962C8B-B14F-4D97-AF65-F5344CB8AC3E}">
        <p14:creationId xmlns:p14="http://schemas.microsoft.com/office/powerpoint/2010/main" val="120369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55DB778-3A47-4F15-AE83-877D42225659}" type="slidenum">
              <a:rPr lang="it-IT" smtClean="0"/>
              <a:pPr/>
              <a:t>9</a:t>
            </a:fld>
            <a:endParaRPr lang="it-IT"/>
          </a:p>
        </p:txBody>
      </p:sp>
    </p:spTree>
    <p:extLst>
      <p:ext uri="{BB962C8B-B14F-4D97-AF65-F5344CB8AC3E}">
        <p14:creationId xmlns:p14="http://schemas.microsoft.com/office/powerpoint/2010/main" val="1278426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C65604A7-46D9-4061-9793-1D3C0B4D5D26}" type="datetime1">
              <a:rPr lang="it-IT" smtClean="0"/>
              <a:pPr/>
              <a:t>05/05/20</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D8CF3ECA-DC43-4EB6-BA49-A87C1A19868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088F1290-78B0-46B4-BAA9-FB4AC69C7204}" type="datetime1">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CF3ECA-DC43-4EB6-BA49-A87C1A19868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A094ED96-0B6B-4152-B9C0-A3020D91B2DF}" type="datetime1">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CF3ECA-DC43-4EB6-BA49-A87C1A19868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E315B9B7-6694-4268-A768-7541E9C26382}" type="datetime1">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CF3ECA-DC43-4EB6-BA49-A87C1A198684}" type="slidenum">
              <a:rPr lang="it-IT" smtClean="0"/>
              <a:pPr/>
              <a:t>‹N›</a:t>
            </a:fld>
            <a:endParaRPr lang="it-IT"/>
          </a:p>
        </p:txBody>
      </p:sp>
      <p:sp>
        <p:nvSpPr>
          <p:cNvPr id="7" name="Titolo 6"/>
          <p:cNvSpPr>
            <a:spLocks noGrp="1"/>
          </p:cNvSpPr>
          <p:nvPr>
            <p:ph type="title"/>
          </p:nvPr>
        </p:nvSpPr>
        <p:spPr/>
        <p:txBody>
          <a:bodyPr rtlCol="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677F25BE-A94B-4973-97DC-2976B0F927AD}" type="datetime1">
              <a:rPr lang="it-IT" smtClean="0"/>
              <a:pPr/>
              <a:t>05/05/20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CF3ECA-DC43-4EB6-BA49-A87C1A198684}"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69547471-40A3-4CCB-816B-B67A01507735}" type="datetime1">
              <a:rPr lang="it-IT" smtClean="0"/>
              <a:pPr/>
              <a:t>05/05/20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CF3ECA-DC43-4EB6-BA49-A87C1A198684}" type="slidenum">
              <a:rPr lang="it-IT" smtClean="0"/>
              <a:pPr/>
              <a:t>‹N›</a:t>
            </a:fld>
            <a:endParaRPr lang="it-IT"/>
          </a:p>
        </p:txBody>
      </p:sp>
      <p:sp>
        <p:nvSpPr>
          <p:cNvPr id="8" name="Titolo 7"/>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FE454C46-7C23-4F4F-95C7-647B4E656E09}" type="datetime1">
              <a:rPr lang="it-IT" smtClean="0"/>
              <a:pPr/>
              <a:t>05/05/20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8CF3ECA-DC43-4EB6-BA49-A87C1A19868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FD8726B-137C-42E2-835F-CCD9961A8390}" type="datetime1">
              <a:rPr lang="it-IT" smtClean="0"/>
              <a:pPr/>
              <a:t>05/05/20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8CF3ECA-DC43-4EB6-BA49-A87C1A198684}" type="slidenum">
              <a:rPr lang="it-IT" smtClean="0"/>
              <a:pPr/>
              <a:t>‹N›</a:t>
            </a:fld>
            <a:endParaRPr lang="it-IT"/>
          </a:p>
        </p:txBody>
      </p:sp>
      <p:sp>
        <p:nvSpPr>
          <p:cNvPr id="6" name="Titolo 5"/>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57F8896-2D0E-4AF5-874C-A8C6ABAF7470}" type="datetime1">
              <a:rPr lang="it-IT" smtClean="0"/>
              <a:pPr/>
              <a:t>05/05/20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8CF3ECA-DC43-4EB6-BA49-A87C1A19868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E00CDEA9-B8F0-46C6-B50B-41109E95B99C}" type="datetime1">
              <a:rPr lang="it-IT" smtClean="0"/>
              <a:pPr/>
              <a:t>05/05/20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CF3ECA-DC43-4EB6-BA49-A87C1A19868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559B3073-2799-47B0-B29C-BA7BD28517E2}" type="datetime1">
              <a:rPr lang="it-IT" smtClean="0"/>
              <a:pPr/>
              <a:t>05/05/20</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D8CF3ECA-DC43-4EB6-BA49-A87C1A198684}"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a:t>Fare clic per modificare lo stile del titolo</a:t>
            </a:r>
            <a:endParaRPr kumimoji="0" lang="en-US"/>
          </a:p>
        </p:txBody>
      </p:sp>
      <p:sp>
        <p:nvSpPr>
          <p:cNvPr id="8" name="Figura a mano libera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1FC9157-E3E9-4561-B840-AD40E4F785C3}" type="datetime1">
              <a:rPr lang="it-IT" smtClean="0"/>
              <a:pPr/>
              <a:t>05/05/20</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8CF3ECA-DC43-4EB6-BA49-A87C1A19868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pxuWgsa3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357299"/>
            <a:ext cx="7772400" cy="2225064"/>
          </a:xfrm>
        </p:spPr>
        <p:txBody>
          <a:bodyPr>
            <a:normAutofit fontScale="90000"/>
          </a:bodyPr>
          <a:lstStyle/>
          <a:p>
            <a:r>
              <a:rPr lang="en-GB" dirty="0" err="1">
                <a:solidFill>
                  <a:schemeClr val="accent3">
                    <a:lumMod val="75000"/>
                  </a:schemeClr>
                </a:solidFill>
              </a:rPr>
              <a:t>Jakobson’s</a:t>
            </a:r>
            <a:r>
              <a:rPr lang="en-GB" dirty="0">
                <a:solidFill>
                  <a:schemeClr val="accent3">
                    <a:lumMod val="75000"/>
                  </a:schemeClr>
                </a:solidFill>
              </a:rPr>
              <a:t> functions </a:t>
            </a:r>
            <a:br>
              <a:rPr lang="en-GB" dirty="0">
                <a:solidFill>
                  <a:schemeClr val="accent3">
                    <a:lumMod val="75000"/>
                  </a:schemeClr>
                </a:solidFill>
              </a:rPr>
            </a:br>
            <a:r>
              <a:rPr lang="en-GB" dirty="0">
                <a:solidFill>
                  <a:schemeClr val="accent3">
                    <a:lumMod val="75000"/>
                  </a:schemeClr>
                </a:solidFill>
              </a:rPr>
              <a:t>and advertising</a:t>
            </a:r>
            <a:br>
              <a:rPr lang="it-IT" dirty="0">
                <a:solidFill>
                  <a:schemeClr val="accent3">
                    <a:lumMod val="75000"/>
                  </a:schemeClr>
                </a:solidFill>
              </a:rPr>
            </a:br>
            <a:endParaRPr lang="it-IT" dirty="0">
              <a:solidFill>
                <a:schemeClr val="accent3">
                  <a:lumMod val="75000"/>
                </a:schemeClr>
              </a:solidFill>
            </a:endParaRPr>
          </a:p>
        </p:txBody>
      </p:sp>
      <p:sp>
        <p:nvSpPr>
          <p:cNvPr id="3" name="Sottotitolo 2"/>
          <p:cNvSpPr>
            <a:spLocks noGrp="1"/>
          </p:cNvSpPr>
          <p:nvPr>
            <p:ph type="subTitle" idx="1"/>
          </p:nvPr>
        </p:nvSpPr>
        <p:spPr>
          <a:xfrm>
            <a:off x="685800" y="3357562"/>
            <a:ext cx="7772400" cy="1453749"/>
          </a:xfrm>
        </p:spPr>
        <p:txBody>
          <a:bodyPr>
            <a:normAutofit/>
          </a:bodyPr>
          <a:lstStyle/>
          <a:p>
            <a:endParaRPr lang="it-IT"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99592" y="692696"/>
            <a:ext cx="7920880" cy="489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t>Why</a:t>
            </a:r>
            <a:r>
              <a:rPr lang="it-IT" sz="2800" dirty="0"/>
              <a:t> </a:t>
            </a:r>
            <a:r>
              <a:rPr lang="it-IT" sz="2800" dirty="0" err="1"/>
              <a:t>is</a:t>
            </a:r>
            <a:r>
              <a:rPr lang="it-IT" sz="2800" dirty="0"/>
              <a:t> </a:t>
            </a:r>
            <a:r>
              <a:rPr lang="it-IT" sz="2800" dirty="0" err="1"/>
              <a:t>this</a:t>
            </a:r>
            <a:r>
              <a:rPr lang="it-IT" sz="2800" dirty="0"/>
              <a:t> </a:t>
            </a:r>
            <a:r>
              <a:rPr lang="it-IT" sz="2800" dirty="0" err="1"/>
              <a:t>type</a:t>
            </a:r>
            <a:r>
              <a:rPr lang="it-IT" sz="2800" dirty="0"/>
              <a:t> of </a:t>
            </a:r>
            <a:r>
              <a:rPr lang="it-IT" sz="2800" dirty="0" err="1"/>
              <a:t>language</a:t>
            </a:r>
            <a:r>
              <a:rPr lang="it-IT" sz="2800" dirty="0"/>
              <a:t> </a:t>
            </a:r>
            <a:r>
              <a:rPr lang="it-IT" sz="2800" dirty="0" err="1"/>
              <a:t>patterning</a:t>
            </a:r>
            <a:r>
              <a:rPr lang="it-IT" sz="2800" dirty="0"/>
              <a:t>, so </a:t>
            </a:r>
            <a:r>
              <a:rPr lang="it-IT" sz="2800" dirty="0" err="1"/>
              <a:t>prominent</a:t>
            </a:r>
            <a:r>
              <a:rPr lang="it-IT" sz="2800" dirty="0"/>
              <a:t> in advertising?</a:t>
            </a:r>
          </a:p>
          <a:p>
            <a:pPr algn="ctr"/>
            <a:endParaRPr lang="it-IT" sz="2800" dirty="0"/>
          </a:p>
          <a:p>
            <a:pPr algn="ctr"/>
            <a:r>
              <a:rPr lang="it-IT" sz="2800" dirty="0"/>
              <a:t>The </a:t>
            </a:r>
            <a:r>
              <a:rPr lang="it-IT" sz="2800" dirty="0" err="1"/>
              <a:t>linguist</a:t>
            </a:r>
            <a:r>
              <a:rPr lang="it-IT" sz="2800" dirty="0"/>
              <a:t> Roman </a:t>
            </a:r>
            <a:r>
              <a:rPr lang="it-IT" sz="2800" dirty="0" err="1"/>
              <a:t>Jakobson</a:t>
            </a:r>
            <a:r>
              <a:rPr lang="it-IT" sz="2800" dirty="0"/>
              <a:t> (1896-1982) </a:t>
            </a:r>
            <a:r>
              <a:rPr lang="it-IT" sz="2800" dirty="0" err="1"/>
              <a:t>provided</a:t>
            </a:r>
            <a:r>
              <a:rPr lang="it-IT" sz="2800" dirty="0"/>
              <a:t> a </a:t>
            </a:r>
            <a:r>
              <a:rPr lang="it-IT" sz="2800" dirty="0" err="1"/>
              <a:t>view</a:t>
            </a:r>
            <a:r>
              <a:rPr lang="it-IT" sz="2800" dirty="0"/>
              <a:t> of </a:t>
            </a:r>
            <a:r>
              <a:rPr lang="it-IT" sz="2800" dirty="0" err="1"/>
              <a:t>this</a:t>
            </a:r>
            <a:r>
              <a:rPr lang="it-IT" sz="2800" dirty="0"/>
              <a:t> </a:t>
            </a:r>
            <a:r>
              <a:rPr lang="it-IT" sz="2800" dirty="0" err="1"/>
              <a:t>type</a:t>
            </a:r>
            <a:r>
              <a:rPr lang="it-IT" sz="2800" dirty="0"/>
              <a:t> of </a:t>
            </a:r>
            <a:r>
              <a:rPr lang="it-IT" sz="2800" dirty="0" err="1"/>
              <a:t>language</a:t>
            </a:r>
            <a:r>
              <a:rPr lang="it-IT" sz="2800" dirty="0"/>
              <a:t> use </a:t>
            </a:r>
            <a:r>
              <a:rPr lang="it-IT" sz="2800" dirty="0" err="1"/>
              <a:t>during</a:t>
            </a:r>
            <a:r>
              <a:rPr lang="it-IT" sz="2800" dirty="0"/>
              <a:t> a conference in Indiana in 1958.</a:t>
            </a:r>
          </a:p>
        </p:txBody>
      </p:sp>
    </p:spTree>
    <p:extLst>
      <p:ext uri="{BB962C8B-B14F-4D97-AF65-F5344CB8AC3E}">
        <p14:creationId xmlns:p14="http://schemas.microsoft.com/office/powerpoint/2010/main" val="52994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786182" y="1500174"/>
            <a:ext cx="4572032" cy="4525963"/>
          </a:xfrm>
        </p:spPr>
        <p:txBody>
          <a:bodyPr>
            <a:normAutofit fontScale="77500" lnSpcReduction="20000"/>
          </a:bodyPr>
          <a:lstStyle/>
          <a:p>
            <a:pPr algn="just"/>
            <a:r>
              <a:rPr lang="en-US" b="1" dirty="0">
                <a:latin typeface="Candara" pitchFamily="34" charset="0"/>
              </a:rPr>
              <a:t>Roman </a:t>
            </a:r>
            <a:r>
              <a:rPr lang="en-US" b="1" dirty="0" err="1">
                <a:latin typeface="Candara" pitchFamily="34" charset="0"/>
              </a:rPr>
              <a:t>Osipovich</a:t>
            </a:r>
            <a:r>
              <a:rPr lang="en-US" b="1" dirty="0">
                <a:latin typeface="Candara" pitchFamily="34" charset="0"/>
              </a:rPr>
              <a:t> </a:t>
            </a:r>
            <a:r>
              <a:rPr lang="en-US" b="1" dirty="0" err="1">
                <a:latin typeface="Candara" pitchFamily="34" charset="0"/>
              </a:rPr>
              <a:t>Jakobson</a:t>
            </a:r>
            <a:r>
              <a:rPr lang="en-US" dirty="0">
                <a:latin typeface="Candara" pitchFamily="34" charset="0"/>
              </a:rPr>
              <a:t> (1896–1982) Russian–American linguist and literary theorist</a:t>
            </a:r>
          </a:p>
          <a:p>
            <a:pPr algn="just"/>
            <a:r>
              <a:rPr lang="en-US" dirty="0">
                <a:latin typeface="Candara" pitchFamily="34" charset="0"/>
              </a:rPr>
              <a:t>Pioneer of the structural analysis of language</a:t>
            </a:r>
          </a:p>
          <a:p>
            <a:pPr algn="just"/>
            <a:r>
              <a:rPr lang="en-US" dirty="0">
                <a:latin typeface="Candara" pitchFamily="34" charset="0"/>
              </a:rPr>
              <a:t>Among the most influential linguists of the century</a:t>
            </a:r>
          </a:p>
          <a:p>
            <a:pPr algn="just"/>
            <a:r>
              <a:rPr lang="en-US" dirty="0">
                <a:latin typeface="Candara" pitchFamily="34" charset="0"/>
              </a:rPr>
              <a:t>Influenced by de Saussure, he developed techniques for the analysis of sound systems in languages</a:t>
            </a:r>
          </a:p>
          <a:p>
            <a:pPr algn="just"/>
            <a:r>
              <a:rPr lang="en-US" dirty="0">
                <a:latin typeface="Candara" pitchFamily="34" charset="0"/>
              </a:rPr>
              <a:t>Inaugurated the discipline of phonology</a:t>
            </a:r>
          </a:p>
          <a:p>
            <a:pPr algn="just"/>
            <a:r>
              <a:rPr lang="en-US" dirty="0">
                <a:latin typeface="Candara" pitchFamily="34" charset="0"/>
              </a:rPr>
              <a:t>Applied the same analysis to syntax, morphology and semantics</a:t>
            </a:r>
          </a:p>
          <a:p>
            <a:endParaRPr lang="it-IT" dirty="0"/>
          </a:p>
        </p:txBody>
      </p:sp>
      <p:sp>
        <p:nvSpPr>
          <p:cNvPr id="3" name="Titolo 2"/>
          <p:cNvSpPr>
            <a:spLocks noGrp="1"/>
          </p:cNvSpPr>
          <p:nvPr>
            <p:ph type="title"/>
          </p:nvPr>
        </p:nvSpPr>
        <p:spPr/>
        <p:txBody>
          <a:bodyPr/>
          <a:lstStyle/>
          <a:p>
            <a:pPr algn="ctr"/>
            <a:r>
              <a:rPr lang="en-US" dirty="0">
                <a:latin typeface="Candara" pitchFamily="34" charset="0"/>
              </a:rPr>
              <a:t>Roman </a:t>
            </a:r>
            <a:r>
              <a:rPr lang="en-US" dirty="0" err="1">
                <a:latin typeface="Candara" pitchFamily="34" charset="0"/>
              </a:rPr>
              <a:t>Osipovich</a:t>
            </a:r>
            <a:r>
              <a:rPr lang="en-US" dirty="0">
                <a:latin typeface="Candara" pitchFamily="34" charset="0"/>
              </a:rPr>
              <a:t> </a:t>
            </a:r>
            <a:r>
              <a:rPr lang="en-US" dirty="0" err="1">
                <a:latin typeface="Candara" pitchFamily="34" charset="0"/>
              </a:rPr>
              <a:t>Jakobson</a:t>
            </a:r>
            <a:endParaRPr lang="it-IT" dirty="0"/>
          </a:p>
        </p:txBody>
      </p:sp>
      <p:pic>
        <p:nvPicPr>
          <p:cNvPr id="1026" name="Picture 2" descr="http://www.denstoredanske.dk/@api/deki/files/13685/=363123.501.jpg"/>
          <p:cNvPicPr>
            <a:picLocks noChangeAspect="1" noChangeArrowheads="1"/>
          </p:cNvPicPr>
          <p:nvPr/>
        </p:nvPicPr>
        <p:blipFill>
          <a:blip r:embed="rId3"/>
          <a:srcRect/>
          <a:stretch>
            <a:fillRect/>
          </a:stretch>
        </p:blipFill>
        <p:spPr bwMode="auto">
          <a:xfrm>
            <a:off x="500034" y="1571612"/>
            <a:ext cx="3214710" cy="4029639"/>
          </a:xfrm>
          <a:prstGeom prst="rect">
            <a:avLst/>
          </a:prstGeom>
          <a:noFill/>
        </p:spPr>
      </p:pic>
      <p:sp>
        <p:nvSpPr>
          <p:cNvPr id="5" name="Segnaposto numero diapositiva 4"/>
          <p:cNvSpPr>
            <a:spLocks noGrp="1"/>
          </p:cNvSpPr>
          <p:nvPr>
            <p:ph type="sldNum" sz="quarter" idx="12"/>
          </p:nvPr>
        </p:nvSpPr>
        <p:spPr/>
        <p:txBody>
          <a:bodyPr/>
          <a:lstStyle/>
          <a:p>
            <a:fld id="{D8CF3ECA-DC43-4EB6-BA49-A87C1A198684}" type="slidenum">
              <a:rPr lang="it-IT" smtClean="0"/>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500034" y="1500174"/>
            <a:ext cx="7961341" cy="4039567"/>
          </a:xfrm>
          <a:prstGeom prst="rect">
            <a:avLst/>
          </a:prstGeom>
          <a:noFill/>
          <a:ln w="9525">
            <a:noFill/>
            <a:miter lim="800000"/>
            <a:headEnd/>
            <a:tailEnd/>
          </a:ln>
          <a:effectLst/>
        </p:spPr>
        <p:txBody>
          <a:bodyPr wrap="square">
            <a:spAutoFit/>
          </a:bodyPr>
          <a:lstStyle/>
          <a:p>
            <a:pPr algn="just">
              <a:spcBef>
                <a:spcPct val="50000"/>
              </a:spcBef>
              <a:buFont typeface="Arial" pitchFamily="34" charset="0"/>
              <a:buChar char="•"/>
            </a:pPr>
            <a:r>
              <a:rPr lang="en-GB" sz="2700" dirty="0">
                <a:latin typeface="Candara" pitchFamily="34" charset="0"/>
              </a:rPr>
              <a:t>1960: </a:t>
            </a:r>
            <a:r>
              <a:rPr lang="en-GB" sz="2700" dirty="0" err="1">
                <a:latin typeface="Candara" pitchFamily="34" charset="0"/>
              </a:rPr>
              <a:t>Jakobson’s</a:t>
            </a:r>
            <a:r>
              <a:rPr lang="en-GB" sz="2700" dirty="0">
                <a:latin typeface="Candara" pitchFamily="34" charset="0"/>
              </a:rPr>
              <a:t> theory on the purposes of the language used in human communication </a:t>
            </a:r>
          </a:p>
          <a:p>
            <a:pPr algn="just">
              <a:spcBef>
                <a:spcPct val="50000"/>
              </a:spcBef>
              <a:buFont typeface="Arial" pitchFamily="34" charset="0"/>
              <a:buChar char="•"/>
            </a:pPr>
            <a:r>
              <a:rPr lang="en-GB" sz="2700" dirty="0">
                <a:latin typeface="Candara" pitchFamily="34" charset="0"/>
              </a:rPr>
              <a:t>Model of </a:t>
            </a:r>
            <a:r>
              <a:rPr lang="en-GB" sz="2700" b="1" dirty="0">
                <a:latin typeface="Candara" pitchFamily="34" charset="0"/>
              </a:rPr>
              <a:t>communication functions  </a:t>
            </a:r>
            <a:r>
              <a:rPr lang="en-GB" sz="2700" b="1" dirty="0">
                <a:latin typeface="Candara" pitchFamily="34" charset="0"/>
                <a:sym typeface="Wingdings"/>
              </a:rPr>
              <a:t></a:t>
            </a:r>
            <a:r>
              <a:rPr lang="en-GB" sz="2700" b="1" dirty="0">
                <a:latin typeface="Candara" pitchFamily="34" charset="0"/>
              </a:rPr>
              <a:t>  </a:t>
            </a:r>
            <a:r>
              <a:rPr lang="en-GB" sz="2700" dirty="0">
                <a:latin typeface="Candara" pitchFamily="34" charset="0"/>
              </a:rPr>
              <a:t>two layers of description:</a:t>
            </a:r>
          </a:p>
          <a:p>
            <a:pPr algn="just">
              <a:spcBef>
                <a:spcPct val="50000"/>
              </a:spcBef>
              <a:buFont typeface="Arial" pitchFamily="34" charset="0"/>
              <a:buChar char="•"/>
            </a:pPr>
            <a:r>
              <a:rPr lang="en-GB" sz="2700" dirty="0">
                <a:latin typeface="Candara" pitchFamily="34" charset="0"/>
              </a:rPr>
              <a:t>  the various elements of language use (</a:t>
            </a:r>
            <a:r>
              <a:rPr lang="en-GB" sz="2700" b="1" u="sng" dirty="0">
                <a:latin typeface="Candara" pitchFamily="34" charset="0"/>
              </a:rPr>
              <a:t>factors/components of verbal communication</a:t>
            </a:r>
            <a:r>
              <a:rPr lang="en-GB" sz="2700" dirty="0">
                <a:latin typeface="Candara" pitchFamily="34" charset="0"/>
              </a:rPr>
              <a:t>)</a:t>
            </a:r>
          </a:p>
          <a:p>
            <a:pPr algn="just">
              <a:spcBef>
                <a:spcPct val="50000"/>
              </a:spcBef>
              <a:buFont typeface="Arial" pitchFamily="34" charset="0"/>
              <a:buChar char="•"/>
            </a:pPr>
            <a:r>
              <a:rPr lang="en-GB" sz="2700" dirty="0">
                <a:latin typeface="Candara" pitchFamily="34" charset="0"/>
              </a:rPr>
              <a:t>  what humans do with the language when they use it (</a:t>
            </a:r>
            <a:r>
              <a:rPr lang="en-GB" sz="2700" b="1" u="sng" dirty="0">
                <a:latin typeface="Candara" pitchFamily="34" charset="0"/>
              </a:rPr>
              <a:t>functions of verbal communication</a:t>
            </a:r>
            <a:r>
              <a:rPr lang="en-GB" sz="2700" dirty="0">
                <a:latin typeface="Candara" pitchFamily="34" charset="0"/>
              </a:rPr>
              <a:t>)</a:t>
            </a:r>
            <a:endParaRPr lang="it-IT" sz="2700" dirty="0">
              <a:latin typeface="Candara" pitchFamily="34" charset="0"/>
            </a:endParaRPr>
          </a:p>
        </p:txBody>
      </p:sp>
      <p:sp>
        <p:nvSpPr>
          <p:cNvPr id="14341" name="Text Box 5"/>
          <p:cNvSpPr txBox="1">
            <a:spLocks noChangeArrowheads="1"/>
          </p:cNvSpPr>
          <p:nvPr/>
        </p:nvSpPr>
        <p:spPr bwMode="auto">
          <a:xfrm>
            <a:off x="250825" y="571480"/>
            <a:ext cx="8678893" cy="646331"/>
          </a:xfrm>
          <a:prstGeom prst="rect">
            <a:avLst/>
          </a:prstGeom>
          <a:noFill/>
          <a:ln w="9525">
            <a:noFill/>
            <a:miter lim="800000"/>
            <a:headEnd/>
            <a:tailEnd/>
          </a:ln>
          <a:effectLst/>
        </p:spPr>
        <p:txBody>
          <a:bodyPr wrap="square">
            <a:spAutoFit/>
          </a:bodyPr>
          <a:lstStyle/>
          <a:p>
            <a:pPr algn="ctr">
              <a:spcBef>
                <a:spcPct val="0"/>
              </a:spcBef>
            </a:pPr>
            <a:r>
              <a:rPr lang="en-GB" sz="3600" b="1" dirty="0" err="1">
                <a:solidFill>
                  <a:schemeClr val="tx2"/>
                </a:solidFill>
                <a:effectLst>
                  <a:outerShdw blurRad="31750" dist="25400" dir="5400000" algn="tl" rotWithShape="0">
                    <a:srgbClr val="000000">
                      <a:alpha val="25000"/>
                    </a:srgbClr>
                  </a:outerShdw>
                </a:effectLst>
                <a:latin typeface="Candara" pitchFamily="34" charset="0"/>
                <a:ea typeface="+mj-ea"/>
                <a:cs typeface="+mj-cs"/>
              </a:rPr>
              <a:t>Jakobson’s</a:t>
            </a:r>
            <a:r>
              <a:rPr lang="en-GB" sz="3600" b="1" dirty="0">
                <a:solidFill>
                  <a:schemeClr val="tx2"/>
                </a:solidFill>
                <a:effectLst>
                  <a:outerShdw blurRad="31750" dist="25400" dir="5400000" algn="tl" rotWithShape="0">
                    <a:srgbClr val="000000">
                      <a:alpha val="25000"/>
                    </a:srgbClr>
                  </a:outerShdw>
                </a:effectLst>
                <a:latin typeface="Candara" pitchFamily="34" charset="0"/>
                <a:ea typeface="+mj-ea"/>
                <a:cs typeface="+mj-cs"/>
              </a:rPr>
              <a:t> model of verbal communication</a:t>
            </a:r>
            <a:endParaRPr lang="it-IT" sz="3600" b="1" dirty="0">
              <a:solidFill>
                <a:schemeClr val="tx2"/>
              </a:solidFill>
              <a:effectLst>
                <a:outerShdw blurRad="31750" dist="25400" dir="5400000" algn="tl" rotWithShape="0">
                  <a:srgbClr val="000000">
                    <a:alpha val="25000"/>
                  </a:srgbClr>
                </a:outerShdw>
              </a:effectLst>
              <a:latin typeface="Candara" pitchFamily="34" charset="0"/>
              <a:ea typeface="+mj-ea"/>
              <a:cs typeface="+mj-cs"/>
            </a:endParaRPr>
          </a:p>
        </p:txBody>
      </p:sp>
      <p:sp>
        <p:nvSpPr>
          <p:cNvPr id="4" name="Segnaposto numero diapositiva 3"/>
          <p:cNvSpPr>
            <a:spLocks noGrp="1"/>
          </p:cNvSpPr>
          <p:nvPr>
            <p:ph type="sldNum" sz="quarter" idx="12"/>
          </p:nvPr>
        </p:nvSpPr>
        <p:spPr/>
        <p:txBody>
          <a:bodyPr/>
          <a:lstStyle/>
          <a:p>
            <a:fld id="{D8CF3ECA-DC43-4EB6-BA49-A87C1A198684}" type="slidenum">
              <a:rPr lang="it-IT" smtClean="0"/>
              <a:pPr/>
              <a:t>12</a:t>
            </a:fld>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indent="0" algn="just">
              <a:buNone/>
            </a:pPr>
            <a:r>
              <a:rPr lang="it-IT" dirty="0" err="1">
                <a:latin typeface="Candara" pitchFamily="34" charset="0"/>
              </a:rPr>
              <a:t>Factors</a:t>
            </a:r>
            <a:r>
              <a:rPr lang="it-IT" dirty="0">
                <a:latin typeface="Candara" pitchFamily="34" charset="0"/>
              </a:rPr>
              <a:t> </a:t>
            </a:r>
            <a:r>
              <a:rPr lang="en-US" dirty="0">
                <a:latin typeface="Candara" pitchFamily="34" charset="0"/>
              </a:rPr>
              <a:t>necessary for communication to occur:</a:t>
            </a:r>
          </a:p>
          <a:p>
            <a:endParaRPr lang="en-US" dirty="0"/>
          </a:p>
          <a:p>
            <a:pPr>
              <a:buNone/>
            </a:pPr>
            <a:r>
              <a:rPr lang="it-IT" dirty="0"/>
              <a:t>(1) </a:t>
            </a:r>
            <a:r>
              <a:rPr lang="it-IT" dirty="0" err="1"/>
              <a:t>context</a:t>
            </a:r>
            <a:endParaRPr lang="it-IT" dirty="0"/>
          </a:p>
          <a:p>
            <a:pPr>
              <a:buNone/>
            </a:pPr>
            <a:r>
              <a:rPr lang="it-IT" dirty="0"/>
              <a:t>(2) </a:t>
            </a:r>
            <a:r>
              <a:rPr lang="it-IT" dirty="0" err="1"/>
              <a:t>addresser</a:t>
            </a:r>
            <a:r>
              <a:rPr lang="it-IT" dirty="0"/>
              <a:t> (</a:t>
            </a:r>
            <a:r>
              <a:rPr lang="it-IT" dirty="0" err="1"/>
              <a:t>sender</a:t>
            </a:r>
            <a:r>
              <a:rPr lang="it-IT" dirty="0"/>
              <a:t>)</a:t>
            </a:r>
          </a:p>
          <a:p>
            <a:pPr>
              <a:buNone/>
            </a:pPr>
            <a:r>
              <a:rPr lang="it-IT" dirty="0"/>
              <a:t>(3) </a:t>
            </a:r>
            <a:r>
              <a:rPr lang="it-IT" dirty="0" err="1"/>
              <a:t>addressee</a:t>
            </a:r>
            <a:r>
              <a:rPr lang="it-IT" dirty="0"/>
              <a:t> (</a:t>
            </a:r>
            <a:r>
              <a:rPr lang="it-IT" dirty="0" err="1"/>
              <a:t>receiver</a:t>
            </a:r>
            <a:r>
              <a:rPr lang="it-IT" dirty="0"/>
              <a:t>)</a:t>
            </a:r>
          </a:p>
          <a:p>
            <a:pPr>
              <a:buNone/>
            </a:pPr>
            <a:r>
              <a:rPr lang="it-IT" dirty="0"/>
              <a:t>(4) </a:t>
            </a:r>
            <a:r>
              <a:rPr lang="it-IT" dirty="0" err="1"/>
              <a:t>contact</a:t>
            </a:r>
            <a:r>
              <a:rPr lang="it-IT" dirty="0"/>
              <a:t>/</a:t>
            </a:r>
            <a:r>
              <a:rPr lang="it-IT" dirty="0" err="1"/>
              <a:t>channel</a:t>
            </a:r>
            <a:endParaRPr lang="it-IT" dirty="0"/>
          </a:p>
          <a:p>
            <a:pPr>
              <a:buNone/>
            </a:pPr>
            <a:r>
              <a:rPr lang="it-IT" dirty="0"/>
              <a:t>(5) common code</a:t>
            </a:r>
          </a:p>
          <a:p>
            <a:pPr>
              <a:buNone/>
            </a:pPr>
            <a:r>
              <a:rPr lang="it-IT" dirty="0"/>
              <a:t>(6) </a:t>
            </a:r>
            <a:r>
              <a:rPr lang="it-IT" dirty="0" err="1"/>
              <a:t>message</a:t>
            </a:r>
            <a:endParaRPr lang="it-IT" dirty="0"/>
          </a:p>
        </p:txBody>
      </p:sp>
      <p:sp>
        <p:nvSpPr>
          <p:cNvPr id="3" name="Titolo 2"/>
          <p:cNvSpPr>
            <a:spLocks noGrp="1"/>
          </p:cNvSpPr>
          <p:nvPr>
            <p:ph type="title"/>
          </p:nvPr>
        </p:nvSpPr>
        <p:spPr/>
        <p:txBody>
          <a:bodyPr/>
          <a:lstStyle/>
          <a:p>
            <a:pPr algn="ctr"/>
            <a:r>
              <a:rPr lang="it-IT" dirty="0" err="1"/>
              <a:t>Factors</a:t>
            </a:r>
            <a:endParaRPr lang="it-IT" dirty="0"/>
          </a:p>
        </p:txBody>
      </p:sp>
      <p:sp>
        <p:nvSpPr>
          <p:cNvPr id="4" name="Segnaposto numero diapositiva 3"/>
          <p:cNvSpPr>
            <a:spLocks noGrp="1"/>
          </p:cNvSpPr>
          <p:nvPr>
            <p:ph type="sldNum" sz="quarter" idx="12"/>
          </p:nvPr>
        </p:nvSpPr>
        <p:spPr/>
        <p:txBody>
          <a:bodyPr/>
          <a:lstStyle/>
          <a:p>
            <a:fld id="{D8CF3ECA-DC43-4EB6-BA49-A87C1A198684}" type="slidenum">
              <a:rPr lang="it-IT" smtClean="0"/>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714488"/>
            <a:ext cx="8229600" cy="4292803"/>
          </a:xfrm>
        </p:spPr>
        <p:txBody>
          <a:bodyPr>
            <a:normAutofit lnSpcReduction="10000"/>
          </a:bodyPr>
          <a:lstStyle/>
          <a:p>
            <a:pPr marL="0" indent="0" algn="just">
              <a:buNone/>
            </a:pPr>
            <a:r>
              <a:rPr lang="en-US" dirty="0">
                <a:latin typeface="Candara" pitchFamily="34" charset="0"/>
              </a:rPr>
              <a:t>A message is sent by the </a:t>
            </a:r>
            <a:r>
              <a:rPr lang="en-US" b="1" u="sng" dirty="0">
                <a:latin typeface="Candara" pitchFamily="34" charset="0"/>
              </a:rPr>
              <a:t>addresser</a:t>
            </a:r>
            <a:r>
              <a:rPr lang="en-US" dirty="0">
                <a:latin typeface="Candara" pitchFamily="34" charset="0"/>
              </a:rPr>
              <a:t> (sender) to the </a:t>
            </a:r>
            <a:r>
              <a:rPr lang="en-US" b="1" u="sng" dirty="0">
                <a:latin typeface="Candara" pitchFamily="34" charset="0"/>
              </a:rPr>
              <a:t>addressee</a:t>
            </a:r>
            <a:r>
              <a:rPr lang="en-US" dirty="0">
                <a:latin typeface="Candara" pitchFamily="34" charset="0"/>
              </a:rPr>
              <a:t> (receiver). The </a:t>
            </a:r>
            <a:r>
              <a:rPr lang="en-US" b="1" u="sng" dirty="0">
                <a:latin typeface="Candara" pitchFamily="34" charset="0"/>
              </a:rPr>
              <a:t>message</a:t>
            </a:r>
            <a:r>
              <a:rPr lang="en-US" dirty="0">
                <a:latin typeface="Candara" pitchFamily="34" charset="0"/>
              </a:rPr>
              <a:t> can not be understood outside of a </a:t>
            </a:r>
            <a:r>
              <a:rPr lang="en-US" b="1" u="sng" dirty="0">
                <a:latin typeface="Candara" pitchFamily="34" charset="0"/>
              </a:rPr>
              <a:t>context</a:t>
            </a:r>
            <a:r>
              <a:rPr lang="en-US" dirty="0">
                <a:latin typeface="Candara" pitchFamily="34" charset="0"/>
              </a:rPr>
              <a:t>. </a:t>
            </a:r>
          </a:p>
          <a:p>
            <a:pPr marL="0" indent="0" algn="just">
              <a:buNone/>
            </a:pPr>
            <a:endParaRPr lang="en-US" dirty="0">
              <a:latin typeface="Candara" pitchFamily="34" charset="0"/>
            </a:endParaRPr>
          </a:p>
          <a:p>
            <a:pPr marL="0" indent="0" algn="just">
              <a:buNone/>
            </a:pPr>
            <a:r>
              <a:rPr lang="en-US" dirty="0">
                <a:latin typeface="Candara" pitchFamily="34" charset="0"/>
              </a:rPr>
              <a:t>A </a:t>
            </a:r>
            <a:r>
              <a:rPr lang="en-US" b="1" u="sng" dirty="0">
                <a:latin typeface="Candara" pitchFamily="34" charset="0"/>
              </a:rPr>
              <a:t>code</a:t>
            </a:r>
            <a:r>
              <a:rPr lang="en-US" dirty="0">
                <a:latin typeface="Candara" pitchFamily="34" charset="0"/>
              </a:rPr>
              <a:t> should be common to the addresser and addressee. </a:t>
            </a:r>
          </a:p>
          <a:p>
            <a:pPr marL="0" indent="0" algn="just">
              <a:buNone/>
            </a:pPr>
            <a:endParaRPr lang="en-US" dirty="0">
              <a:latin typeface="Candara" pitchFamily="34" charset="0"/>
            </a:endParaRPr>
          </a:p>
          <a:p>
            <a:pPr marL="0" indent="0" algn="just">
              <a:buNone/>
            </a:pPr>
            <a:r>
              <a:rPr lang="en-US" dirty="0">
                <a:latin typeface="Candara" pitchFamily="34" charset="0"/>
              </a:rPr>
              <a:t>A </a:t>
            </a:r>
            <a:r>
              <a:rPr lang="en-US" b="1" u="sng" dirty="0">
                <a:latin typeface="Candara" pitchFamily="34" charset="0"/>
              </a:rPr>
              <a:t>contact</a:t>
            </a:r>
            <a:r>
              <a:rPr lang="en-US" dirty="0">
                <a:latin typeface="Candara" pitchFamily="34" charset="0"/>
              </a:rPr>
              <a:t> (physical channel and psychological connection) is necessary for both of them to enter and stay in communication.</a:t>
            </a:r>
            <a:endParaRPr lang="it-IT" dirty="0">
              <a:latin typeface="Candara" pitchFamily="34" charset="0"/>
            </a:endParaRPr>
          </a:p>
        </p:txBody>
      </p:sp>
      <p:sp>
        <p:nvSpPr>
          <p:cNvPr id="3" name="Titolo 2"/>
          <p:cNvSpPr>
            <a:spLocks noGrp="1"/>
          </p:cNvSpPr>
          <p:nvPr>
            <p:ph type="title"/>
          </p:nvPr>
        </p:nvSpPr>
        <p:spPr>
          <a:xfrm>
            <a:off x="357158" y="274638"/>
            <a:ext cx="8501122" cy="1296974"/>
          </a:xfrm>
        </p:spPr>
        <p:txBody>
          <a:bodyPr>
            <a:normAutofit fontScale="90000"/>
          </a:bodyPr>
          <a:lstStyle/>
          <a:p>
            <a:pPr algn="ctr"/>
            <a:r>
              <a:rPr lang="en-GB" sz="4400" dirty="0">
                <a:solidFill>
                  <a:schemeClr val="accent3">
                    <a:lumMod val="75000"/>
                  </a:schemeClr>
                </a:solidFill>
                <a:effectLst/>
              </a:rPr>
              <a:t>Factors or components </a:t>
            </a:r>
            <a:r>
              <a:rPr lang="en-GB" sz="4400" dirty="0">
                <a:solidFill>
                  <a:schemeClr val="accent3">
                    <a:lumMod val="75000"/>
                  </a:schemeClr>
                </a:solidFill>
              </a:rPr>
              <a:t>of verbal communication</a:t>
            </a:r>
            <a:endParaRPr lang="it-IT" dirty="0"/>
          </a:p>
        </p:txBody>
      </p:sp>
      <p:sp>
        <p:nvSpPr>
          <p:cNvPr id="4" name="Segnaposto numero diapositiva 3"/>
          <p:cNvSpPr>
            <a:spLocks noGrp="1"/>
          </p:cNvSpPr>
          <p:nvPr>
            <p:ph type="sldNum" sz="quarter" idx="12"/>
          </p:nvPr>
        </p:nvSpPr>
        <p:spPr/>
        <p:txBody>
          <a:bodyPr/>
          <a:lstStyle/>
          <a:p>
            <a:fld id="{D8CF3ECA-DC43-4EB6-BA49-A87C1A198684}" type="slidenum">
              <a:rPr lang="it-IT" smtClean="0"/>
              <a:pPr/>
              <a:t>14</a:t>
            </a:fld>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85720" y="642918"/>
            <a:ext cx="8643998" cy="5364373"/>
          </a:xfrm>
        </p:spPr>
        <p:txBody>
          <a:bodyPr/>
          <a:lstStyle/>
          <a:p>
            <a:pPr algn="ctr">
              <a:buNone/>
            </a:pPr>
            <a:endParaRPr lang="en-US" dirty="0"/>
          </a:p>
          <a:p>
            <a:pPr algn="ctr">
              <a:buNone/>
            </a:pPr>
            <a:endParaRPr lang="en-US" dirty="0"/>
          </a:p>
          <a:p>
            <a:pPr algn="ctr">
              <a:buNone/>
            </a:pPr>
            <a:endParaRPr lang="en-US" sz="2800" dirty="0">
              <a:latin typeface="Candara" pitchFamily="34" charset="0"/>
            </a:endParaRPr>
          </a:p>
          <a:p>
            <a:pPr algn="ctr">
              <a:buNone/>
            </a:pPr>
            <a:r>
              <a:rPr lang="en-US" sz="2800" dirty="0">
                <a:latin typeface="Candara" pitchFamily="34" charset="0"/>
              </a:rPr>
              <a:t>Each factor is the focal point of a relation, </a:t>
            </a:r>
          </a:p>
          <a:p>
            <a:pPr algn="ctr">
              <a:buNone/>
            </a:pPr>
            <a:r>
              <a:rPr lang="en-US" sz="2800" dirty="0">
                <a:latin typeface="Candara" pitchFamily="34" charset="0"/>
              </a:rPr>
              <a:t>or </a:t>
            </a:r>
            <a:r>
              <a:rPr lang="it-IT" sz="2800" b="1" dirty="0" err="1">
                <a:latin typeface="Candara" pitchFamily="34" charset="0"/>
              </a:rPr>
              <a:t>function</a:t>
            </a:r>
            <a:r>
              <a:rPr lang="it-IT" sz="2800" b="1" dirty="0">
                <a:latin typeface="Candara" pitchFamily="34" charset="0"/>
              </a:rPr>
              <a:t>,</a:t>
            </a:r>
          </a:p>
          <a:p>
            <a:pPr algn="ctr">
              <a:buNone/>
            </a:pPr>
            <a:r>
              <a:rPr lang="en-US" sz="2800" dirty="0">
                <a:latin typeface="Candara" pitchFamily="34" charset="0"/>
              </a:rPr>
              <a:t>that operates between the message and the </a:t>
            </a:r>
            <a:r>
              <a:rPr lang="it-IT" sz="2800" dirty="0" err="1">
                <a:latin typeface="Candara" pitchFamily="34" charset="0"/>
              </a:rPr>
              <a:t>factor</a:t>
            </a:r>
            <a:r>
              <a:rPr lang="it-IT" sz="2800" dirty="0">
                <a:latin typeface="Candara" pitchFamily="34" charset="0"/>
              </a:rPr>
              <a:t>.</a:t>
            </a:r>
          </a:p>
          <a:p>
            <a:pPr algn="ctr">
              <a:buNone/>
            </a:pPr>
            <a:endParaRPr lang="it-IT" sz="2800" dirty="0">
              <a:latin typeface="Candara" pitchFamily="34" charset="0"/>
            </a:endParaRPr>
          </a:p>
          <a:p>
            <a:pPr algn="ctr">
              <a:buNone/>
            </a:pPr>
            <a:r>
              <a:rPr lang="en-US" sz="2800" dirty="0"/>
              <a:t>Each of these six factors </a:t>
            </a:r>
          </a:p>
          <a:p>
            <a:pPr algn="ctr">
              <a:buNone/>
            </a:pPr>
            <a:r>
              <a:rPr lang="en-US" sz="2800" dirty="0"/>
              <a:t>has a different function of language. </a:t>
            </a:r>
            <a:endParaRPr lang="it-IT" sz="2800" dirty="0">
              <a:latin typeface="Candara" pitchFamily="34" charset="0"/>
            </a:endParaRPr>
          </a:p>
        </p:txBody>
      </p:sp>
      <p:sp>
        <p:nvSpPr>
          <p:cNvPr id="3" name="Segnaposto numero diapositiva 2"/>
          <p:cNvSpPr>
            <a:spLocks noGrp="1"/>
          </p:cNvSpPr>
          <p:nvPr>
            <p:ph type="sldNum" sz="quarter" idx="12"/>
          </p:nvPr>
        </p:nvSpPr>
        <p:spPr/>
        <p:txBody>
          <a:bodyPr/>
          <a:lstStyle/>
          <a:p>
            <a:fld id="{D8CF3ECA-DC43-4EB6-BA49-A87C1A198684}" type="slidenum">
              <a:rPr lang="it-IT" smtClean="0"/>
              <a:pPr/>
              <a:t>15</a:t>
            </a:fld>
            <a:endParaRPr lang="it-IT"/>
          </a:p>
        </p:txBody>
      </p:sp>
      <p:sp>
        <p:nvSpPr>
          <p:cNvPr id="4" name="Titolo 2"/>
          <p:cNvSpPr>
            <a:spLocks noGrp="1"/>
          </p:cNvSpPr>
          <p:nvPr>
            <p:ph type="title"/>
          </p:nvPr>
        </p:nvSpPr>
        <p:spPr>
          <a:xfrm>
            <a:off x="357158" y="274638"/>
            <a:ext cx="8501122" cy="1296974"/>
          </a:xfrm>
        </p:spPr>
        <p:txBody>
          <a:bodyPr>
            <a:normAutofit/>
          </a:bodyPr>
          <a:lstStyle/>
          <a:p>
            <a:pPr algn="ctr"/>
            <a:r>
              <a:rPr lang="en-GB" sz="4400" dirty="0">
                <a:solidFill>
                  <a:schemeClr val="accent3">
                    <a:lumMod val="75000"/>
                  </a:schemeClr>
                </a:solidFill>
                <a:effectLst/>
              </a:rPr>
              <a:t>Factors </a:t>
            </a:r>
            <a:r>
              <a:rPr lang="en-GB" sz="4400" dirty="0">
                <a:solidFill>
                  <a:schemeClr val="accent3">
                    <a:lumMod val="75000"/>
                  </a:schemeClr>
                </a:solidFill>
              </a:rPr>
              <a:t>&amp; Functions</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85720" y="5286388"/>
            <a:ext cx="3714776" cy="762000"/>
          </a:xfrm>
        </p:spPr>
        <p:txBody>
          <a:bodyPr/>
          <a:lstStyle/>
          <a:p>
            <a:pPr algn="ctr"/>
            <a:r>
              <a:rPr lang="it-IT" dirty="0">
                <a:latin typeface="Candara" pitchFamily="34" charset="0"/>
              </a:rPr>
              <a:t>FACTORS</a:t>
            </a:r>
          </a:p>
        </p:txBody>
      </p:sp>
      <p:sp>
        <p:nvSpPr>
          <p:cNvPr id="4" name="Segnaposto testo 3"/>
          <p:cNvSpPr>
            <a:spLocks noGrp="1"/>
          </p:cNvSpPr>
          <p:nvPr>
            <p:ph type="body" sz="half" idx="3"/>
          </p:nvPr>
        </p:nvSpPr>
        <p:spPr>
          <a:xfrm>
            <a:off x="4143372" y="5286388"/>
            <a:ext cx="4470403" cy="762000"/>
          </a:xfrm>
        </p:spPr>
        <p:txBody>
          <a:bodyPr/>
          <a:lstStyle/>
          <a:p>
            <a:pPr algn="ctr"/>
            <a:r>
              <a:rPr lang="it-IT" dirty="0">
                <a:latin typeface="Candara" pitchFamily="34" charset="0"/>
              </a:rPr>
              <a:t>FUNCTIONS</a:t>
            </a:r>
          </a:p>
        </p:txBody>
      </p:sp>
      <p:sp>
        <p:nvSpPr>
          <p:cNvPr id="5" name="Segnaposto contenuto 4"/>
          <p:cNvSpPr>
            <a:spLocks noGrp="1"/>
          </p:cNvSpPr>
          <p:nvPr>
            <p:ph sz="quarter" idx="2"/>
          </p:nvPr>
        </p:nvSpPr>
        <p:spPr>
          <a:xfrm>
            <a:off x="357158" y="1285860"/>
            <a:ext cx="4214842" cy="4100197"/>
          </a:xfrm>
        </p:spPr>
        <p:txBody>
          <a:bodyPr>
            <a:normAutofit/>
          </a:bodyPr>
          <a:lstStyle/>
          <a:p>
            <a:pPr marL="514350" indent="-514350">
              <a:spcBef>
                <a:spcPts val="600"/>
              </a:spcBef>
              <a:buFont typeface="+mj-lt"/>
              <a:buAutoNum type="arabicParenR"/>
            </a:pPr>
            <a:r>
              <a:rPr lang="it-IT" sz="3200" dirty="0" err="1">
                <a:latin typeface="Candara" pitchFamily="34" charset="0"/>
              </a:rPr>
              <a:t>addresser</a:t>
            </a:r>
            <a:r>
              <a:rPr lang="it-IT" sz="3200" dirty="0">
                <a:latin typeface="Candara" pitchFamily="34" charset="0"/>
              </a:rPr>
              <a:t>      		</a:t>
            </a:r>
            <a:endParaRPr lang="it-IT" sz="1800" dirty="0">
              <a:latin typeface="Candara" pitchFamily="34" charset="0"/>
            </a:endParaRPr>
          </a:p>
          <a:p>
            <a:pPr marL="514350" indent="-514350">
              <a:spcBef>
                <a:spcPts val="600"/>
              </a:spcBef>
              <a:buFont typeface="+mj-lt"/>
              <a:buAutoNum type="arabicParenR"/>
            </a:pPr>
            <a:r>
              <a:rPr lang="it-IT" sz="3200" dirty="0" err="1">
                <a:latin typeface="Candara" pitchFamily="34" charset="0"/>
              </a:rPr>
              <a:t>addressee</a:t>
            </a:r>
            <a:r>
              <a:rPr lang="it-IT" sz="3200" dirty="0">
                <a:latin typeface="Candara" pitchFamily="34" charset="0"/>
              </a:rPr>
              <a:t> 		</a:t>
            </a:r>
            <a:endParaRPr lang="it-IT" sz="1800" dirty="0">
              <a:latin typeface="Candara" pitchFamily="34" charset="0"/>
            </a:endParaRPr>
          </a:p>
          <a:p>
            <a:pPr marL="514350" indent="-514350">
              <a:spcBef>
                <a:spcPts val="600"/>
              </a:spcBef>
              <a:buFont typeface="+mj-lt"/>
              <a:buAutoNum type="arabicParenR"/>
            </a:pPr>
            <a:r>
              <a:rPr lang="it-IT" sz="3200" dirty="0" err="1">
                <a:latin typeface="Candara" pitchFamily="34" charset="0"/>
              </a:rPr>
              <a:t>context</a:t>
            </a:r>
            <a:r>
              <a:rPr lang="it-IT" sz="3200" dirty="0">
                <a:latin typeface="Candara" pitchFamily="34" charset="0"/>
              </a:rPr>
              <a:t>		</a:t>
            </a:r>
            <a:endParaRPr lang="it-IT" sz="1800" dirty="0">
              <a:latin typeface="Candara" pitchFamily="34" charset="0"/>
            </a:endParaRPr>
          </a:p>
          <a:p>
            <a:pPr marL="514350" indent="-514350">
              <a:spcBef>
                <a:spcPts val="600"/>
              </a:spcBef>
              <a:buFont typeface="+mj-lt"/>
              <a:buAutoNum type="arabicParenR"/>
            </a:pPr>
            <a:r>
              <a:rPr lang="it-IT" sz="3200" dirty="0" err="1">
                <a:latin typeface="Candara" pitchFamily="34" charset="0"/>
              </a:rPr>
              <a:t>contact</a:t>
            </a:r>
            <a:r>
              <a:rPr lang="it-IT" sz="3200" dirty="0">
                <a:latin typeface="Candara" pitchFamily="34" charset="0"/>
              </a:rPr>
              <a:t>/</a:t>
            </a:r>
            <a:r>
              <a:rPr lang="it-IT" sz="3200" dirty="0" err="1">
                <a:latin typeface="Candara" pitchFamily="34" charset="0"/>
              </a:rPr>
              <a:t>channel</a:t>
            </a:r>
            <a:r>
              <a:rPr lang="it-IT" sz="3200" dirty="0">
                <a:latin typeface="Candara" pitchFamily="34" charset="0"/>
              </a:rPr>
              <a:t> 	</a:t>
            </a:r>
            <a:endParaRPr lang="it-IT" sz="1800" dirty="0">
              <a:latin typeface="Candara" pitchFamily="34" charset="0"/>
            </a:endParaRPr>
          </a:p>
          <a:p>
            <a:pPr marL="514350" indent="-514350">
              <a:spcBef>
                <a:spcPts val="600"/>
              </a:spcBef>
              <a:buFont typeface="+mj-lt"/>
              <a:buAutoNum type="arabicParenR"/>
            </a:pPr>
            <a:r>
              <a:rPr lang="it-IT" sz="3200" dirty="0">
                <a:latin typeface="Candara" pitchFamily="34" charset="0"/>
              </a:rPr>
              <a:t>code			</a:t>
            </a:r>
            <a:endParaRPr lang="it-IT" sz="1800" dirty="0">
              <a:latin typeface="Candara" pitchFamily="34" charset="0"/>
            </a:endParaRPr>
          </a:p>
          <a:p>
            <a:pPr marL="514350" indent="-514350">
              <a:spcBef>
                <a:spcPts val="600"/>
              </a:spcBef>
              <a:buFont typeface="+mj-lt"/>
              <a:buAutoNum type="arabicParenR"/>
            </a:pPr>
            <a:r>
              <a:rPr lang="it-IT" sz="3200" dirty="0" err="1">
                <a:latin typeface="Candara" pitchFamily="34" charset="0"/>
              </a:rPr>
              <a:t>message</a:t>
            </a:r>
            <a:r>
              <a:rPr lang="it-IT" sz="3200" dirty="0">
                <a:latin typeface="Candara" pitchFamily="34" charset="0"/>
              </a:rPr>
              <a:t>		</a:t>
            </a:r>
            <a:endParaRPr lang="it-IT" sz="1800" dirty="0">
              <a:latin typeface="Candara" pitchFamily="34" charset="0"/>
            </a:endParaRPr>
          </a:p>
          <a:p>
            <a:endParaRPr lang="it-IT" dirty="0"/>
          </a:p>
        </p:txBody>
      </p:sp>
      <p:sp>
        <p:nvSpPr>
          <p:cNvPr id="6" name="Segnaposto contenuto 5"/>
          <p:cNvSpPr>
            <a:spLocks noGrp="1"/>
          </p:cNvSpPr>
          <p:nvPr>
            <p:ph sz="quarter" idx="4"/>
          </p:nvPr>
        </p:nvSpPr>
        <p:spPr>
          <a:xfrm>
            <a:off x="4143372" y="1214422"/>
            <a:ext cx="4714908" cy="4171635"/>
          </a:xfrm>
        </p:spPr>
        <p:txBody>
          <a:bodyPr/>
          <a:lstStyle/>
          <a:p>
            <a:pPr marL="514350" indent="-514350">
              <a:spcBef>
                <a:spcPts val="600"/>
              </a:spcBef>
              <a:buFont typeface="+mj-lt"/>
              <a:buAutoNum type="alphaLcParenR"/>
            </a:pPr>
            <a:r>
              <a:rPr lang="it-IT" sz="3200" dirty="0">
                <a:latin typeface="Candara" pitchFamily="34" charset="0"/>
              </a:rPr>
              <a:t>emotive/</a:t>
            </a:r>
            <a:r>
              <a:rPr lang="it-IT" sz="3200" dirty="0" err="1">
                <a:latin typeface="Candara" pitchFamily="34" charset="0"/>
              </a:rPr>
              <a:t>expressive</a:t>
            </a:r>
            <a:endParaRPr lang="it-IT" sz="3200" dirty="0">
              <a:latin typeface="Candara" pitchFamily="34" charset="0"/>
            </a:endParaRPr>
          </a:p>
          <a:p>
            <a:pPr marL="514350" indent="-514350">
              <a:spcBef>
                <a:spcPts val="600"/>
              </a:spcBef>
              <a:buFont typeface="+mj-lt"/>
              <a:buAutoNum type="alphaLcParenR"/>
            </a:pPr>
            <a:r>
              <a:rPr lang="it-IT" sz="3200" dirty="0">
                <a:latin typeface="Candara" pitchFamily="34" charset="0"/>
              </a:rPr>
              <a:t>conative/</a:t>
            </a:r>
            <a:r>
              <a:rPr lang="it-IT" sz="3200" dirty="0" err="1">
                <a:latin typeface="Candara" pitchFamily="34" charset="0"/>
              </a:rPr>
              <a:t>directive</a:t>
            </a:r>
            <a:endParaRPr lang="it-IT" sz="3200" dirty="0">
              <a:latin typeface="Candara" pitchFamily="34" charset="0"/>
            </a:endParaRPr>
          </a:p>
          <a:p>
            <a:pPr marL="514350" indent="-514350">
              <a:spcBef>
                <a:spcPts val="600"/>
              </a:spcBef>
              <a:buFont typeface="+mj-lt"/>
              <a:buAutoNum type="alphaLcParenR"/>
            </a:pPr>
            <a:r>
              <a:rPr lang="it-IT" sz="3200" dirty="0" err="1">
                <a:latin typeface="Candara" pitchFamily="34" charset="0"/>
              </a:rPr>
              <a:t>referential</a:t>
            </a:r>
            <a:r>
              <a:rPr lang="it-IT" sz="3200" dirty="0">
                <a:latin typeface="Candara" pitchFamily="34" charset="0"/>
              </a:rPr>
              <a:t>/informative</a:t>
            </a:r>
          </a:p>
          <a:p>
            <a:pPr marL="514350" indent="-514350">
              <a:spcBef>
                <a:spcPts val="600"/>
              </a:spcBef>
              <a:buFont typeface="+mj-lt"/>
              <a:buAutoNum type="alphaLcParenR"/>
            </a:pPr>
            <a:r>
              <a:rPr lang="it-IT" sz="3200" dirty="0" err="1">
                <a:latin typeface="Candara" pitchFamily="34" charset="0"/>
              </a:rPr>
              <a:t>phatic</a:t>
            </a:r>
            <a:endParaRPr lang="it-IT" sz="3200" dirty="0">
              <a:latin typeface="Candara" pitchFamily="34" charset="0"/>
            </a:endParaRPr>
          </a:p>
          <a:p>
            <a:pPr marL="514350" indent="-514350">
              <a:spcBef>
                <a:spcPts val="600"/>
              </a:spcBef>
              <a:buFont typeface="+mj-lt"/>
              <a:buAutoNum type="alphaLcParenR"/>
            </a:pPr>
            <a:r>
              <a:rPr lang="it-IT" sz="3200" dirty="0" err="1">
                <a:latin typeface="Candara" pitchFamily="34" charset="0"/>
              </a:rPr>
              <a:t>metalinguistic</a:t>
            </a:r>
            <a:endParaRPr lang="it-IT" sz="3200" dirty="0">
              <a:latin typeface="Candara" pitchFamily="34" charset="0"/>
            </a:endParaRPr>
          </a:p>
          <a:p>
            <a:pPr marL="514350" indent="-514350">
              <a:spcBef>
                <a:spcPts val="600"/>
              </a:spcBef>
              <a:buFont typeface="+mj-lt"/>
              <a:buAutoNum type="alphaLcParenR"/>
            </a:pPr>
            <a:r>
              <a:rPr lang="it-IT" sz="3200" dirty="0" err="1">
                <a:latin typeface="Candara" pitchFamily="34" charset="0"/>
              </a:rPr>
              <a:t>poetic</a:t>
            </a:r>
            <a:r>
              <a:rPr lang="it-IT" sz="3200" dirty="0">
                <a:latin typeface="Candara" pitchFamily="34" charset="0"/>
              </a:rPr>
              <a:t>/</a:t>
            </a:r>
            <a:r>
              <a:rPr lang="it-IT" sz="3200" dirty="0" err="1">
                <a:latin typeface="Candara" pitchFamily="34" charset="0"/>
              </a:rPr>
              <a:t>aesthetic</a:t>
            </a:r>
            <a:endParaRPr lang="it-IT" sz="3200" dirty="0">
              <a:latin typeface="Candara" pitchFamily="34" charset="0"/>
            </a:endParaRPr>
          </a:p>
          <a:p>
            <a:endParaRPr lang="it-IT" dirty="0"/>
          </a:p>
        </p:txBody>
      </p:sp>
      <p:sp>
        <p:nvSpPr>
          <p:cNvPr id="7" name="CasellaDiTesto 6"/>
          <p:cNvSpPr txBox="1"/>
          <p:nvPr/>
        </p:nvSpPr>
        <p:spPr>
          <a:xfrm>
            <a:off x="357158" y="428604"/>
            <a:ext cx="8501122" cy="707886"/>
          </a:xfrm>
          <a:prstGeom prst="rect">
            <a:avLst/>
          </a:prstGeom>
          <a:noFill/>
        </p:spPr>
        <p:txBody>
          <a:bodyPr wrap="square" rtlCol="0">
            <a:spAutoFit/>
          </a:bodyPr>
          <a:lstStyle/>
          <a:p>
            <a:pPr>
              <a:spcBef>
                <a:spcPct val="0"/>
              </a:spcBef>
            </a:pPr>
            <a:r>
              <a:rPr lang="it-IT" sz="4000" b="1" dirty="0" err="1">
                <a:solidFill>
                  <a:schemeClr val="accent3">
                    <a:lumMod val="75000"/>
                  </a:schemeClr>
                </a:solidFill>
                <a:latin typeface="+mj-lt"/>
                <a:ea typeface="+mj-ea"/>
                <a:cs typeface="+mj-cs"/>
              </a:rPr>
              <a:t>How</a:t>
            </a:r>
            <a:r>
              <a:rPr lang="it-IT" sz="4000" b="1" dirty="0">
                <a:solidFill>
                  <a:schemeClr val="accent3">
                    <a:lumMod val="75000"/>
                  </a:schemeClr>
                </a:solidFill>
                <a:latin typeface="+mj-lt"/>
                <a:ea typeface="+mj-ea"/>
                <a:cs typeface="+mj-cs"/>
              </a:rPr>
              <a:t> do </a:t>
            </a:r>
            <a:r>
              <a:rPr lang="it-IT" sz="4000" b="1" dirty="0" err="1">
                <a:solidFill>
                  <a:schemeClr val="accent3">
                    <a:lumMod val="75000"/>
                  </a:schemeClr>
                </a:solidFill>
                <a:latin typeface="+mj-lt"/>
                <a:ea typeface="+mj-ea"/>
                <a:cs typeface="+mj-cs"/>
              </a:rPr>
              <a:t>they</a:t>
            </a:r>
            <a:r>
              <a:rPr lang="it-IT" sz="4000" b="1" dirty="0">
                <a:solidFill>
                  <a:schemeClr val="accent3">
                    <a:lumMod val="75000"/>
                  </a:schemeClr>
                </a:solidFill>
                <a:latin typeface="+mj-lt"/>
                <a:ea typeface="+mj-ea"/>
                <a:cs typeface="+mj-cs"/>
              </a:rPr>
              <a:t> </a:t>
            </a:r>
            <a:r>
              <a:rPr lang="it-IT" sz="4000" b="1" dirty="0" err="1">
                <a:solidFill>
                  <a:schemeClr val="accent3">
                    <a:lumMod val="75000"/>
                  </a:schemeClr>
                </a:solidFill>
                <a:latin typeface="+mj-lt"/>
                <a:ea typeface="+mj-ea"/>
                <a:cs typeface="+mj-cs"/>
              </a:rPr>
              <a:t>relate</a:t>
            </a:r>
            <a:r>
              <a:rPr lang="it-IT" sz="4000" b="1" dirty="0">
                <a:solidFill>
                  <a:schemeClr val="accent3">
                    <a:lumMod val="75000"/>
                  </a:schemeClr>
                </a:solidFill>
                <a:latin typeface="+mj-lt"/>
                <a:ea typeface="+mj-ea"/>
                <a:cs typeface="+mj-cs"/>
              </a:rPr>
              <a:t> </a:t>
            </a:r>
            <a:r>
              <a:rPr lang="it-IT" sz="4000" b="1" dirty="0" err="1">
                <a:solidFill>
                  <a:schemeClr val="accent3">
                    <a:lumMod val="75000"/>
                  </a:schemeClr>
                </a:solidFill>
                <a:latin typeface="+mj-lt"/>
                <a:ea typeface="+mj-ea"/>
                <a:cs typeface="+mj-cs"/>
              </a:rPr>
              <a:t>to</a:t>
            </a:r>
            <a:r>
              <a:rPr lang="it-IT" sz="4000" b="1" dirty="0">
                <a:solidFill>
                  <a:schemeClr val="accent3">
                    <a:lumMod val="75000"/>
                  </a:schemeClr>
                </a:solidFill>
                <a:latin typeface="+mj-lt"/>
                <a:ea typeface="+mj-ea"/>
                <a:cs typeface="+mj-cs"/>
              </a:rPr>
              <a:t> </a:t>
            </a:r>
            <a:r>
              <a:rPr lang="it-IT" sz="4000" b="1" dirty="0" err="1">
                <a:solidFill>
                  <a:schemeClr val="accent3">
                    <a:lumMod val="75000"/>
                  </a:schemeClr>
                </a:solidFill>
                <a:latin typeface="+mj-lt"/>
                <a:ea typeface="+mj-ea"/>
                <a:cs typeface="+mj-cs"/>
              </a:rPr>
              <a:t>each</a:t>
            </a:r>
            <a:r>
              <a:rPr lang="it-IT" sz="4000" b="1" dirty="0">
                <a:solidFill>
                  <a:schemeClr val="accent3">
                    <a:lumMod val="75000"/>
                  </a:schemeClr>
                </a:solidFill>
                <a:latin typeface="+mj-lt"/>
                <a:ea typeface="+mj-ea"/>
                <a:cs typeface="+mj-cs"/>
              </a:rPr>
              <a:t> </a:t>
            </a:r>
            <a:r>
              <a:rPr lang="it-IT" sz="4000" b="1" dirty="0" err="1">
                <a:solidFill>
                  <a:schemeClr val="accent3">
                    <a:lumMod val="75000"/>
                  </a:schemeClr>
                </a:solidFill>
                <a:latin typeface="+mj-lt"/>
                <a:ea typeface="+mj-ea"/>
                <a:cs typeface="+mj-cs"/>
              </a:rPr>
              <a:t>other</a:t>
            </a:r>
            <a:r>
              <a:rPr lang="it-IT" sz="4000" b="1" dirty="0">
                <a:solidFill>
                  <a:schemeClr val="accent3">
                    <a:lumMod val="75000"/>
                  </a:schemeClr>
                </a:solidFill>
                <a:latin typeface="+mj-lt"/>
                <a:ea typeface="+mj-ea"/>
                <a:cs typeface="+mj-cs"/>
              </a:rPr>
              <a:t>?</a:t>
            </a:r>
          </a:p>
        </p:txBody>
      </p:sp>
      <p:sp>
        <p:nvSpPr>
          <p:cNvPr id="8" name="Segnaposto numero diapositiva 7"/>
          <p:cNvSpPr>
            <a:spLocks noGrp="1"/>
          </p:cNvSpPr>
          <p:nvPr>
            <p:ph type="sldNum" sz="quarter" idx="12"/>
          </p:nvPr>
        </p:nvSpPr>
        <p:spPr/>
        <p:txBody>
          <a:bodyPr/>
          <a:lstStyle/>
          <a:p>
            <a:fld id="{D8CF3ECA-DC43-4EB6-BA49-A87C1A198684}" type="slidenum">
              <a:rPr lang="it-IT" smtClean="0"/>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data:image/png;base64,iVBORw0KGgoAAAANSUhEUgAAAUQAAACbCAMAAAAtKxK6AAAAkFBMVEX///8AAAD8/PympqbT09P09PT4+Pjr6+vx8fHu7u7q6urd3d3l5eVsbGz29vbLy8vFxcWampra2tp+fn6wsLA6OjqUlJSkpKRZWVm4uLiHh4e/v79fX19ycnLIyMg3NzcvLy9ERESBgYFMTEwdHR0kJCRQUFB2dnYXFxcoKChjY2OWlpZGRkZaWlqNjY0YGBit4tr4AAATW0lEQVR4nO1dCXujus6WjNnNDmFLAoSwNqH//999MmlnOjOddr72ntucO7xPmxDIYl4kWbIlA7Bhw4YNGzZs2LBhw4YNGzZs2PCXgN0e2Q8vX279cuTXt/71YMcoWkodwAyiVAXgi0d7tTIP+e5UFKdCL0/FKd2VEBRFDnYRGPZSLEHqa1/d9HuB5jqdUi4YQPx4CPaTB/YFAwYs6kI8RHh+uCxhjYeHotZixBRs3POxbRCzLv7qxt8NBvTpMXVCHOh5jzakiESPf4UcLDyA4cOMJKG+CTnOsMwgThBiD5b31W2/FxAb0rQxw8GSnj2MIKgTIrbM6KUgEkFSawG3acPBy8WU9pPfPrZhhYfZjY0JBT3qOGl5G47I/R9IrDIpnWDUpNDy/Rz3X9bk+wOReNtIVhJNrLRjQ3unnWTpG4ncoj5FHsbEkns4PnxRg+8RAht33dhhTjJWEjl+A/RM5u8FiQaTSqy1cYCO3MNx+bo23x0YsWKBmuZae9GZ0TcGlA2xecSbJCZSeTMUTFMC1wkADqgw2GziDyDh67t5n2pgXRvn4uhgtqNHu3MpagHW1AX7TTOfnFYs9RFAqZADG7ALv7rpdwUmhLluCCFk6CKE+yRljFmkx/TEmMbY+iyPu/IjYnO1X4B9e/hp38+bbAv0NmzY8L8P7fswmDR6v7d8a6/yYvufb9q/CLn9go+0qn/ru4iaP23sSy/4p5v1LwI5hNnThkSJvDi+KovcBi2+uULkgyvssIUs3yGQJM80bACdouJiJFdRHIlE0yXG7FAO8KiWBiJZNFAp8jvKg11An+Nf3fT7wa7WYPdYo7e008m44A7ypttruy5BvsznyJinhmK8GJMwf8zdft8PDDoKoNvDVzf9fpD1cthB4fTvIN+NhsBThA9yV4xKi8cUvRJt91xSwByHlVGigJ4s4qneupZnSBI5qaZyVhRF3Y0mx0BRLI92BZ2iHJk/GhqW0OZgowI86ojETgGIui3wewLrVxI9iEfp6xCJHpJ9NFcSUQNLeyJxliTGHgkjkXgmEk/njcRnnFqpzj51FNmuFwta4pzset8nXo/YFomZou5hDnPGOSoppgPGbNwBzO2mzs84kuAtPUlWOY65NvRk+i640C4ye3FPL0+9t+tT2o7jvrCc/lQ7vI/AGP2vbvod4bR72nCf1ZO5b35AWyUw7f/BNv3rwE7fHL5fchx+8wn6tx2xBX4vwf7/bDB3Y/AlPsTGNkC74T8N1VBXoTJsDVxDgrRb5fKRQme2qrp7G3hgYHBPzk6z9X2bLH6Df55kx2K0FDUX3TTVjzvgVd1UHIYxaWbJYnCbH3WXen+oEp+im2maztswzncM6zR9jmcLdOyFOC4sacF+5DnGkJ6JPu0sk54Yc8gBB71daMfeEkfnq1t+R1hwtIG1eCHV7sj5UzXj8TEEbsUYMYiJxBjXRIgcC6nBogToBpJddVPnbygGClDKSzZpoE6PitKasEMMVFBrbDw52XzJe9QZzHLWnoVhaMBUK0qzhc7fcSoztFrfQVOSOBxkYlM+YSVAFIgLI6upB2QwoV9TngLEEKZuOGzjDy8wHFNMWjajAUImenqMwj7jgANpq/dIkXU2NQnWGlxRppf4UrWlOuebv/0djWeNpKhZIzM+T7TDtxMXTJxjMn4p+r4MkiM8kml0VgMZ3UgEz/jilt8PBPXBhwsTeBasxEseP0w2OnaKeYxleG30pACpxJnsgno/HFAOLLalH0xvj1P8TeBpSY42+MqudAfHmefZZ0owOyXY6bBfLIuOA8sVheSOR/McHQF26/vyr276hg0bNmzY8D8PxsB8fTd4t+Ipxjf/+h0wyKPX9qsAh/m2GZ02Ft9BXv/gPj9NvQg5gvMUJ7PLNoj4NlgVgJn7aURutVU4IfHnRIba4k47kocd7xcTStzClDfB0YccscJGtS9KgaU4p0mtH+pQ4AWWg4cH8FD56mbeNxaZcVifiKi0JxVunAGLueHLHiDLBNoyz9PELUP2TawkJgGouGsGgCHJ1pq0ItGgz/xbTqe5VkVv+C3ilcSFSMyvjQbXaIdHSI3i0SRJtNHR+G7Nrts66DcgMCclnvwhgxAL5ZHrZB574rb3qkerwHr0qGOxv7qZd46BVLVpipz8GTuPBTCR5yZT86NW5jocc+LvdPnqRt479NqD6lV/+xleIv5bjfmXgqK+NO5ulfW/QW59IPnpr4NmqF/dhA33gPcz1l5ZjmrDT7DWqIr7fhyXckaSx3kc+1LFaE+ck71Sl9MpiiIfoIyUowHGw+BzyOP8YRdz4GmwPNznwgLlmk9WyhMqTTIcciP2yBNgthC2kPKT53KfuZ6Tz0CcFs9m675YsDzmtv1H9f6nNcuAItj5dMFFlWkwRVRjykDB0UkwBpbi40N6SOABlwxDMc1BV8tVlZbUGcnBw93+HkMzxuorrOt24FJUGDA2YB0MOPmg7nGa8UIuVYad41QRS5K0R3HE6IQFK3AKgmohamrHefyDUSTrjKnU1Iy4ZDsKsYzpbII6U5xg4B6scVLBHOU6Ib5bzwBzGGMJYQNQ0T+UDJKaac342uDqF6PENXBkeAZJW0DX+yALVzGkMCgiKYjkEAh5qrovKz7MyRo6FYLitgSPKt9FBIo/KFmI226dEndWgZwwNLpHqcId0dJmIMbaBf2xZ+pisAYL11A9eS0F06rG1RR6K5FoTZ3+DzPyAfTObY2dZiTF1btHtVxX2InpURCBa2KFXK/MCLQQzzkz2QP2IahgYQFqzujgAix+vytgF57K2OuJxBmPNxJZS1fx8hglY0wNOGPfysW7zph4wCLEwQCtwr5fY99xSPAOp9XtmvWjdEETSSKb0c5XEjnK7It9MMoy6xjPfU3yQjrfG+D2KNfPs0bMmkSS2M19/f5w5hGDBWXqy43EE8bqSiIQiSYm87q2lD72ppjleocnlFmXeYO9y6raFntJ4vkgrzh1MIMSOYQH5TUETqEsdHTnFIXzI4ZgfTqk6WH9/MMw0NsW+amd3BEo8sAhXb9n+fmL0+KVX0s9KOq4Wm31jUQyeS9JrG+67uHe9hOZarHHmgyacib5tHA2uSNJ3B/zP8jnmwdF1nXeSGRQozCJREa8daqJe7bKmj5KC60avrxyB5uDe8UjqxoGruuSOmsFSaLlpz5fEX87FY+/je/vjP/wfSt+8y4v99PvJBr1TknHySCjndGZ2ZjBjUSFzL3AwsNeu6kzWK7wQDtgHFsQ1mhbknumreoMQnsvZLLJktLVcCSJFhAZAdlX6lhES70HkQj2WFvUsZCsMsevSP6ng1xcriSBrBL6gqiUJJrN/Q21KHIYcpF2RvaAtjRPudSYHBt1TUZb1yBbDaO2j2uTaC6HSOZCC5NsIhgHde1Y2PBOn8nmM2m8TzrKR5yH6Vyuzk7SjMlR7h9L4GNt7nBMmuliVGPUd7aHbUQ/XcqdVcU4yitb4Z0tsinWTOUF0VAQm2bcezJbr2uqqdDkVmUCWSHm0NlWo0Od5anuzQizAxmwBcemOe/lwbno3llxkDHTZKCZ3lGII9ctXZZGGCI0dVOmU7q6ScbC1Jlhmrquu5qtK6kFzAz9kDFVlzsNZq7vMvQ7Sx1kpizpsDwul9TSdVOaRVOehwwjGPc8g2leKDc872hotkipOzZ1okJ7Ol+NyZfH43/D79iCwQ0bNvyV+M+NMLMfnl6xquw/X1T6Vut//q1P/TAD/vs+1m1ejuKLj694TZ2gEgSBzMj2T1FuUJiQym8TQUpRT5rSv2xF+RT4lw/X3dG2bkeOH/1R782ZGrt4GZbwz6xhxCC//maoXhXg7l+2w2jLj/6MZtcZ9w7I1RnTOKFgK0bpE5vjkj6mB3RSGSVpl2Rd0fMBd3bZ9UUSPaJzHT/4m/78u4o28ukYK/uXAbJo7E/IYjj+cr1u3+Zef3Gly+mjjqEYZ/mts5BFZxQnOLL8rKNfbkIuyNfnqz4QsTIIelgXND82sQvZBdgHPXpxfnliPzKkt+Ln/cpnVj25UqTE2yo2l6GolLiJXGYuTRuSCz+JNNPiIYdFYQ/JbAP78H0AipUXsPht6ecZddg72JiQSDXKb8kj7OLIgEyM06poks++/fCJnXpg4pBEKlsuSczsKDhFIRND45gsw14oOxYcOOxStahmQdHOh9UMLIrf9C4/oF9jscd5R68dx9qfTR99IlKVCVpzHkwUfjKoP1o3uy6hLW2HjFBleFvC3nrAq9q8ILHMWEWiaGO1LrEvH/oPy4fbRWCeYxvjh8RUsLQRi6kH52qMAeyQu31Nv1tCUg5NSpdWq9+cCn8TIcW/O2ySRJwqmb2hkjlCT+Z6yMWTjnTul17tjemcHHYMqo+uOTXjrYc6rhVpK4nZkfR2fimJ82U30iULbySu+ASJ54i+VwV9TVupD9DOEDwa/JhiAB4KUCqmdYPesm6KooDBJfvgL91IPJ3lGjRxzXIMTXywSQStG4k+GtSSfQB4W9XmwySu9aMMmCXlmcH1bMLVlqMn+Ewig3CKc6VrNLdG89kD+TiJ6kqiLg1wCqweJIkPNXjVbgqA30iEYIxieEzXD3yCRFlzl6Oi7cKlYiWGBu4skhaO9hFj10cX6JwE9HXIB5LEj6qzqGRVvYjUWI78lHLsLpPdcbaSGK8kHuRYsJTREmdL3gSHXrafUmcPB7HkbauxLl1JHMPHA0se5OmBUjMyv3RuVcfLhfyE4oO/RKhOwK44ZhaZox2mHHtQMKtyWcwdH+TQ7TKTy9XJu6cYH58RoG657VsuCbvOcsjuuN4Xw7xw2Y/KpQ2O630GTliT8J/HrD3oct/Hzf2QrVXTjmafL5eIcUxcumQNJohHG0d/lp5ANKyjgmTAbPzEelpyGTkjjl2Xc9PmwuIhud+KLceFfc3mZMpcac6snGtQdp+Y37O59GLoa+OYWs90vhZaWGQfDB6GjJlcLgQveEi2hQ6uA770/FbOzpvgcq7FK7X1W+QKJ6EWclconOeM8ZKFsjmqvO2LiOl4XH1iXI8VyzuLsX+DuHx2vp79Eok9v/4HBtfi+bsBfycApEucfWKYnk7r4U9HII//shsd5eLPL81xW7p2w4bP4BcL+Tw8tc0+vI/nYSdRpD8eCLPbuEAebzy+Ay95cpRsfLmGtjDIGb/1p/plK6h6G0bnyUpIlYFbDSDH9JipSY/7ydlVXZlacIe5UvcD8mopUk/b0/lqalW/n2IKZvatBREmYdpY7KGvAsaa3ftf9Tcjy4A5OKc4a8kU9zWbr9AvpNucAmcvaNzg0WJtthnFt9Bc5d37TGJMJ3UuzobOF3RIg0OKYv0kAmYA67utVvctSBKX0YQUrRuJXqVkByhXEst6rYzcSHwHvSSROo7iIjuWojMxgv2eJNFnPnoOlt5gsHa7h+mbCCZG6rwvElvH2m4lbz1irnWonDC2Jznmpo53mFR/TzASTiTK0g8mLM0SqiZMK5SZacwUKmiCvBsl2fqVt+H1ZiHvE/RjAsJTyLfufI5cNvwODEJ/t4/fmKxhJIybJL6HbyL3xvENG/4rYE9jXn8wK7HhddhRfY19AFNpslyu8R5FQxFzADVeijQa7rP28r6QYsH9HrVwvPJ42uuyREIJEgxk5VafptnHMzr+Gqw1i+Qv6pfOkq9k2d1pLSIrb3e51++uQOb+cLil3mjebQmhBDVZuyhrx/ZrxY6INtP4HtT6fJuRj28rgu2RryQy9RFZjN1+2lZ5fxdq/VTEmd8qsq4onkgcK5LESLWLTRLfxfCUYCPWjE82TuymzgoWYK8JjObG4nsQskBWJp4vMl8qwHyt+2SlvJsDlySG12008V3wFqsqEwyWukm6EtQMx6aqdyqYLZ4vjfR1vrqN9w6KU4QXrjQZpqmuhY2mad4m/gy5uVH4/8DrCRAbNmzY8D+N31u626zAO2WY2zqAElrx21xv3QlAyX57HyqmOGqw3eFZSlp0S/Ji7Hk+ijEbbgLq1g7w9Fu/zF5+TP5FyK2Lt/Xaa9kNwaK/9XammpwTpQdNzukdnktj1uR99nKaT7qLch0ZZdoGJODigN00DUYzthoE9RhrEx5k3aKjShIPV6bUV6wsCJtLEoXNzKLWtLK54kSiAFkn97fDwh2ofW0XGB8xL7FMUERn00DPRhsGBwZ0czx5GEO/U3EPzsRy5EEDvQM5khQ2p68+hy8Hl3V9gSzUEgLjAKMo0E5nldllSyKWObCrWYhHqGNoB5bs4FCTAHKNpzjcSLzMX30OX45nElMUNpF4kXmy0dlV24OHPsxEIqryrg5EYoxZZoKzkljWvnMgEt2NRII6kjYOFyIxtFFRMD32ZjGGkifS4EqSqIXoyyLGqFdKHQ6jHWGcNFo/SzZBq7cUbnB6EJeKn7q47A6GI9cZ87DyG8y63moT06l5Oi15nWnOWJ9RcDzPTZ5i06NHbMIRtylUEFUIqss0lTGVXMVQ+oi2KW8oKQxwVTqgaa6mqa49clCzIwiLNJ6FOnmTVqjCabslhlw0pvqxGGB1uV8Z+OI4Nknwk8cNsaNtzjbB/rMF3pnt+7+4hOyNdXv+JvypHL1ak/bu+MSGDRs2bNiwYcOGDRv+vfg/AJ1UxBeKJ18AAAAASUVORK5CYII="/>
          <p:cNvSpPr>
            <a:spLocks noChangeAspect="1" noChangeArrowheads="1"/>
          </p:cNvSpPr>
          <p:nvPr/>
        </p:nvSpPr>
        <p:spPr bwMode="auto">
          <a:xfrm>
            <a:off x="155575" y="-1782763"/>
            <a:ext cx="7762875" cy="37147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2708" name="AutoShape 4" descr="data:image/png;base64,iVBORw0KGgoAAAANSUhEUgAAAUQAAACbCAMAAAAtKxK6AAAAkFBMVEX///8AAAD8/PympqbT09P09PT4+Pjr6+vx8fHu7u7q6urd3d3l5eVsbGz29vbLy8vFxcWampra2tp+fn6wsLA6OjqUlJSkpKRZWVm4uLiHh4e/v79fX19ycnLIyMg3NzcvLy9ERESBgYFMTEwdHR0kJCRQUFB2dnYXFxcoKChjY2OWlpZGRkZaWlqNjY0YGBit4tr4AAATW0lEQVR4nO1dCXujus6WjNnNDmFLAoSwNqH//999MmlnOjOddr72ntucO7xPmxDIYl4kWbIlA7Bhw4YNGzZs2LBhw4YNGzZs2PCXgN0e2Q8vX279cuTXt/71YMcoWkodwAyiVAXgi0d7tTIP+e5UFKdCL0/FKd2VEBRFDnYRGPZSLEHqa1/d9HuB5jqdUi4YQPx4CPaTB/YFAwYs6kI8RHh+uCxhjYeHotZixBRs3POxbRCzLv7qxt8NBvTpMXVCHOh5jzakiESPf4UcLDyA4cOMJKG+CTnOsMwgThBiD5b31W2/FxAb0rQxw8GSnj2MIKgTIrbM6KUgEkFSawG3acPBy8WU9pPfPrZhhYfZjY0JBT3qOGl5G47I/R9IrDIpnWDUpNDy/Rz3X9bk+wOReNtIVhJNrLRjQ3unnWTpG4ncoj5FHsbEkns4PnxRg+8RAht33dhhTjJWEjl+A/RM5u8FiQaTSqy1cYCO3MNx+bo23x0YsWKBmuZae9GZ0TcGlA2xecSbJCZSeTMUTFMC1wkADqgw2GziDyDh67t5n2pgXRvn4uhgtqNHu3MpagHW1AX7TTOfnFYs9RFAqZADG7ALv7rpdwUmhLluCCFk6CKE+yRljFmkx/TEmMbY+iyPu/IjYnO1X4B9e/hp38+bbAv0NmzY8L8P7fswmDR6v7d8a6/yYvufb9q/CLn9go+0qn/ru4iaP23sSy/4p5v1LwI5hNnThkSJvDi+KovcBi2+uULkgyvssIUs3yGQJM80bACdouJiJFdRHIlE0yXG7FAO8KiWBiJZNFAp8jvKg11An+Nf3fT7wa7WYPdYo7e008m44A7ypttruy5BvsznyJinhmK8GJMwf8zdft8PDDoKoNvDVzf9fpD1cthB4fTvIN+NhsBThA9yV4xKi8cUvRJt91xSwByHlVGigJ4s4qneupZnSBI5qaZyVhRF3Y0mx0BRLI92BZ2iHJk/GhqW0OZgowI86ojETgGIui3wewLrVxI9iEfp6xCJHpJ9NFcSUQNLeyJxliTGHgkjkXgmEk/njcRnnFqpzj51FNmuFwta4pzset8nXo/YFomZou5hDnPGOSoppgPGbNwBzO2mzs84kuAtPUlWOY65NvRk+i640C4ye3FPL0+9t+tT2o7jvrCc/lQ7vI/AGP2vbvod4bR72nCf1ZO5b35AWyUw7f/BNv3rwE7fHL5fchx+8wn6tx2xBX4vwf7/bDB3Y/AlPsTGNkC74T8N1VBXoTJsDVxDgrRb5fKRQme2qrp7G3hgYHBPzk6z9X2bLH6Df55kx2K0FDUX3TTVjzvgVd1UHIYxaWbJYnCbH3WXen+oEp+im2maztswzncM6zR9jmcLdOyFOC4sacF+5DnGkJ6JPu0sk54Yc8gBB71daMfeEkfnq1t+R1hwtIG1eCHV7sj5UzXj8TEEbsUYMYiJxBjXRIgcC6nBogToBpJddVPnbygGClDKSzZpoE6PitKasEMMVFBrbDw52XzJe9QZzHLWnoVhaMBUK0qzhc7fcSoztFrfQVOSOBxkYlM+YSVAFIgLI6upB2QwoV9TngLEEKZuOGzjDy8wHFNMWjajAUImenqMwj7jgANpq/dIkXU2NQnWGlxRppf4UrWlOuebv/0djWeNpKhZIzM+T7TDtxMXTJxjMn4p+r4MkiM8kml0VgMZ3UgEz/jilt8PBPXBhwsTeBasxEseP0w2OnaKeYxleG30pACpxJnsgno/HFAOLLalH0xvj1P8TeBpSY42+MqudAfHmefZZ0owOyXY6bBfLIuOA8sVheSOR/McHQF26/vyr276hg0bNmzY8D8PxsB8fTd4t+Ipxjf/+h0wyKPX9qsAh/m2GZ02Ft9BXv/gPj9NvQg5gvMUJ7PLNoj4NlgVgJn7aURutVU4IfHnRIba4k47kocd7xcTStzClDfB0YccscJGtS9KgaU4p0mtH+pQ4AWWg4cH8FD56mbeNxaZcVifiKi0JxVunAGLueHLHiDLBNoyz9PELUP2TawkJgGouGsGgCHJ1pq0ItGgz/xbTqe5VkVv+C3ilcSFSMyvjQbXaIdHSI3i0SRJtNHR+G7Nrts66DcgMCclnvwhgxAL5ZHrZB574rb3qkerwHr0qGOxv7qZd46BVLVpipz8GTuPBTCR5yZT86NW5jocc+LvdPnqRt479NqD6lV/+xleIv5bjfmXgqK+NO5ulfW/QW59IPnpr4NmqF/dhA33gPcz1l5ZjmrDT7DWqIr7fhyXckaSx3kc+1LFaE+ck71Sl9MpiiIfoIyUowHGw+BzyOP8YRdz4GmwPNznwgLlmk9WyhMqTTIcciP2yBNgthC2kPKT53KfuZ6Tz0CcFs9m675YsDzmtv1H9f6nNcuAItj5dMFFlWkwRVRjykDB0UkwBpbi40N6SOABlwxDMc1BV8tVlZbUGcnBw93+HkMzxuorrOt24FJUGDA2YB0MOPmg7nGa8UIuVYad41QRS5K0R3HE6IQFK3AKgmohamrHefyDUSTrjKnU1Iy4ZDsKsYzpbII6U5xg4B6scVLBHOU6Ib5bzwBzGGMJYQNQ0T+UDJKaac342uDqF6PENXBkeAZJW0DX+yALVzGkMCgiKYjkEAh5qrovKz7MyRo6FYLitgSPKt9FBIo/KFmI226dEndWgZwwNLpHqcId0dJmIMbaBf2xZ+pisAYL11A9eS0F06rG1RR6K5FoTZ3+DzPyAfTObY2dZiTF1btHtVxX2InpURCBa2KFXK/MCLQQzzkz2QP2IahgYQFqzujgAix+vytgF57K2OuJxBmPNxJZS1fx8hglY0wNOGPfysW7zph4wCLEwQCtwr5fY99xSPAOp9XtmvWjdEETSSKb0c5XEjnK7It9MMoy6xjPfU3yQjrfG+D2KNfPs0bMmkSS2M19/f5w5hGDBWXqy43EE8bqSiIQiSYm87q2lD72ppjleocnlFmXeYO9y6raFntJ4vkgrzh1MIMSOYQH5TUETqEsdHTnFIXzI4ZgfTqk6WH9/MMw0NsW+amd3BEo8sAhXb9n+fmL0+KVX0s9KOq4Wm31jUQyeS9JrG+67uHe9hOZarHHmgyacib5tHA2uSNJ3B/zP8jnmwdF1nXeSGRQozCJREa8daqJe7bKmj5KC60avrxyB5uDe8UjqxoGruuSOmsFSaLlpz5fEX87FY+/je/vjP/wfSt+8y4v99PvJBr1TknHySCjndGZ2ZjBjUSFzL3AwsNeu6kzWK7wQDtgHFsQ1mhbknumreoMQnsvZLLJktLVcCSJFhAZAdlX6lhES70HkQj2WFvUsZCsMsevSP6ng1xcriSBrBL6gqiUJJrN/Q21KHIYcpF2RvaAtjRPudSYHBt1TUZb1yBbDaO2j2uTaC6HSOZCC5NsIhgHde1Y2PBOn8nmM2m8TzrKR5yH6Vyuzk7SjMlR7h9L4GNt7nBMmuliVGPUd7aHbUQ/XcqdVcU4yitb4Z0tsinWTOUF0VAQm2bcezJbr2uqqdDkVmUCWSHm0NlWo0Od5anuzQizAxmwBcemOe/lwbno3llxkDHTZKCZ3lGII9ctXZZGGCI0dVOmU7q6ScbC1Jlhmrquu5qtK6kFzAz9kDFVlzsNZq7vMvQ7Sx1kpizpsDwul9TSdVOaRVOehwwjGPc8g2leKDc872hotkipOzZ1okJ7Ol+NyZfH43/D79iCwQ0bNvyV+M+NMLMfnl6xquw/X1T6Vut//q1P/TAD/vs+1m1ejuKLj694TZ2gEgSBzMj2T1FuUJiQym8TQUpRT5rSv2xF+RT4lw/X3dG2bkeOH/1R782ZGrt4GZbwz6xhxCC//maoXhXg7l+2w2jLj/6MZtcZ9w7I1RnTOKFgK0bpE5vjkj6mB3RSGSVpl2Rd0fMBd3bZ9UUSPaJzHT/4m/78u4o28ukYK/uXAbJo7E/IYjj+cr1u3+Zef3Gly+mjjqEYZ/mts5BFZxQnOLL8rKNfbkIuyNfnqz4QsTIIelgXND82sQvZBdgHPXpxfnliPzKkt+Ln/cpnVj25UqTE2yo2l6GolLiJXGYuTRuSCz+JNNPiIYdFYQ/JbAP78H0AipUXsPht6ecZddg72JiQSDXKb8kj7OLIgEyM06poks++/fCJnXpg4pBEKlsuSczsKDhFIRND45gsw14oOxYcOOxStahmQdHOh9UMLIrf9C4/oF9jscd5R68dx9qfTR99IlKVCVpzHkwUfjKoP1o3uy6hLW2HjFBleFvC3nrAq9q8ILHMWEWiaGO1LrEvH/oPy4fbRWCeYxvjh8RUsLQRi6kH52qMAeyQu31Nv1tCUg5NSpdWq9+cCn8TIcW/O2ySRJwqmb2hkjlCT+Z6yMWTjnTul17tjemcHHYMqo+uOTXjrYc6rhVpK4nZkfR2fimJ82U30iULbySu+ASJ54i+VwV9TVupD9DOEDwa/JhiAB4KUCqmdYPesm6KooDBJfvgL91IPJ3lGjRxzXIMTXywSQStG4k+GtSSfQB4W9XmwySu9aMMmCXlmcH1bMLVlqMn+Ewig3CKc6VrNLdG89kD+TiJ6kqiLg1wCqweJIkPNXjVbgqA30iEYIxieEzXD3yCRFlzl6Oi7cKlYiWGBu4skhaO9hFj10cX6JwE9HXIB5LEj6qzqGRVvYjUWI78lHLsLpPdcbaSGK8kHuRYsJTREmdL3gSHXrafUmcPB7HkbauxLl1JHMPHA0se5OmBUjMyv3RuVcfLhfyE4oO/RKhOwK44ZhaZox2mHHtQMKtyWcwdH+TQ7TKTy9XJu6cYH58RoG657VsuCbvOcsjuuN4Xw7xw2Y/KpQ2O630GTliT8J/HrD3oct/Hzf2QrVXTjmafL5eIcUxcumQNJohHG0d/lp5ANKyjgmTAbPzEelpyGTkjjl2Xc9PmwuIhud+KLceFfc3mZMpcac6snGtQdp+Y37O59GLoa+OYWs90vhZaWGQfDB6GjJlcLgQveEi2hQ6uA770/FbOzpvgcq7FK7X1W+QKJ6EWclconOeM8ZKFsjmqvO2LiOl4XH1iXI8VyzuLsX+DuHx2vp79Eok9v/4HBtfi+bsBfycApEucfWKYnk7r4U9HII//shsd5eLPL81xW7p2w4bP4BcL+Tw8tc0+vI/nYSdRpD8eCLPbuEAebzy+Ay95cpRsfLmGtjDIGb/1p/plK6h6G0bnyUpIlYFbDSDH9JipSY/7ydlVXZlacIe5UvcD8mopUk/b0/lqalW/n2IKZvatBREmYdpY7KGvAsaa3ftf9Tcjy4A5OKc4a8kU9zWbr9AvpNucAmcvaNzg0WJtthnFt9Bc5d37TGJMJ3UuzobOF3RIg0OKYv0kAmYA67utVvctSBKX0YQUrRuJXqVkByhXEst6rYzcSHwHvSSROo7iIjuWojMxgv2eJNFnPnoOlt5gsHa7h+mbCCZG6rwvElvH2m4lbz1irnWonDC2Jznmpo53mFR/TzASTiTK0g8mLM0SqiZMK5SZacwUKmiCvBsl2fqVt+H1ZiHvE/RjAsJTyLfufI5cNvwODEJ/t4/fmKxhJIybJL6HbyL3xvENG/4rYE9jXn8wK7HhddhRfY19AFNpslyu8R5FQxFzADVeijQa7rP28r6QYsH9HrVwvPJ42uuyREIJEgxk5VafptnHMzr+Gqw1i+Qv6pfOkq9k2d1pLSIrb3e51++uQOb+cLil3mjebQmhBDVZuyhrx/ZrxY6INtP4HtT6fJuRj28rgu2RryQy9RFZjN1+2lZ5fxdq/VTEmd8qsq4onkgcK5LESLWLTRLfxfCUYCPWjE82TuymzgoWYK8JjObG4nsQskBWJp4vMl8qwHyt+2SlvJsDlySG12008V3wFqsqEwyWukm6EtQMx6aqdyqYLZ4vjfR1vrqN9w6KU4QXrjQZpqmuhY2mad4m/gy5uVH4/8DrCRAbNmzY8D+N31u626zAO2WY2zqAElrx21xv3QlAyX57HyqmOGqw3eFZSlp0S/Ji7Hk+ijEbbgLq1g7w9Fu/zF5+TP5FyK2Lt/Xaa9kNwaK/9XammpwTpQdNzukdnktj1uR99nKaT7qLch0ZZdoGJODigN00DUYzthoE9RhrEx5k3aKjShIPV6bUV6wsCJtLEoXNzKLWtLK54kSiAFkn97fDwh2ofW0XGB8xL7FMUERn00DPRhsGBwZ0czx5GEO/U3EPzsRy5EEDvQM5khQ2p68+hy8Hl3V9gSzUEgLjAKMo0E5nldllSyKWObCrWYhHqGNoB5bs4FCTAHKNpzjcSLzMX30OX45nElMUNpF4kXmy0dlV24OHPsxEIqryrg5EYoxZZoKzkljWvnMgEt2NRII6kjYOFyIxtFFRMD32ZjGGkifS4EqSqIXoyyLGqFdKHQ6jHWGcNFo/SzZBq7cUbnB6EJeKn7q47A6GI9cZ87DyG8y63moT06l5Oi15nWnOWJ9RcDzPTZ5i06NHbMIRtylUEFUIqss0lTGVXMVQ+oi2KW8oKQxwVTqgaa6mqa49clCzIwiLNJ6FOnmTVqjCabslhlw0pvqxGGB1uV8Z+OI4Nknwk8cNsaNtzjbB/rMF3pnt+7+4hOyNdXv+JvypHL1ak/bu+MSGDRs2bNiwYcOGDRv+vfg/AJ1UxBeKJ18AAAAASUVORK5CYII="/>
          <p:cNvSpPr>
            <a:spLocks noChangeAspect="1" noChangeArrowheads="1"/>
          </p:cNvSpPr>
          <p:nvPr/>
        </p:nvSpPr>
        <p:spPr bwMode="auto">
          <a:xfrm>
            <a:off x="155575" y="-1782763"/>
            <a:ext cx="7762875" cy="37147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2710" name="AutoShape 6" descr="data:image/png;base64,iVBORw0KGgoAAAANSUhEUgAAAUQAAACbCAMAAAAtKxK6AAAAkFBMVEX///8AAAD8/PympqbT09P09PT4+Pjr6+vx8fHu7u7q6urd3d3l5eVsbGz29vbLy8vFxcWampra2tp+fn6wsLA6OjqUlJSkpKRZWVm4uLiHh4e/v79fX19ycnLIyMg3NzcvLy9ERESBgYFMTEwdHR0kJCRQUFB2dnYXFxcoKChjY2OWlpZGRkZaWlqNjY0YGBit4tr4AAATW0lEQVR4nO1dCXujus6WjNnNDmFLAoSwNqH//999MmlnOjOddr72ntucO7xPmxDIYl4kWbIlA7Bhw4YNGzZs2LBhw4YNGzZs2PCXgN0e2Q8vX279cuTXt/71YMcoWkodwAyiVAXgi0d7tTIP+e5UFKdCL0/FKd2VEBRFDnYRGPZSLEHqa1/d9HuB5jqdUi4YQPx4CPaTB/YFAwYs6kI8RHh+uCxhjYeHotZixBRs3POxbRCzLv7qxt8NBvTpMXVCHOh5jzakiESPf4UcLDyA4cOMJKG+CTnOsMwgThBiD5b31W2/FxAb0rQxw8GSnj2MIKgTIrbM6KUgEkFSawG3acPBy8WU9pPfPrZhhYfZjY0JBT3qOGl5G47I/R9IrDIpnWDUpNDy/Rz3X9bk+wOReNtIVhJNrLRjQ3unnWTpG4ncoj5FHsbEkns4PnxRg+8RAht33dhhTjJWEjl+A/RM5u8FiQaTSqy1cYCO3MNx+bo23x0YsWKBmuZae9GZ0TcGlA2xecSbJCZSeTMUTFMC1wkADqgw2GziDyDh67t5n2pgXRvn4uhgtqNHu3MpagHW1AX7TTOfnFYs9RFAqZADG7ALv7rpdwUmhLluCCFk6CKE+yRljFmkx/TEmMbY+iyPu/IjYnO1X4B9e/hp38+bbAv0NmzY8L8P7fswmDR6v7d8a6/yYvufb9q/CLn9go+0qn/ru4iaP23sSy/4p5v1LwI5hNnThkSJvDi+KovcBi2+uULkgyvssIUs3yGQJM80bACdouJiJFdRHIlE0yXG7FAO8KiWBiJZNFAp8jvKg11An+Nf3fT7wa7WYPdYo7e008m44A7ypttruy5BvsznyJinhmK8GJMwf8zdft8PDDoKoNvDVzf9fpD1cthB4fTvIN+NhsBThA9yV4xKi8cUvRJt91xSwByHlVGigJ4s4qneupZnSBI5qaZyVhRF3Y0mx0BRLI92BZ2iHJk/GhqW0OZgowI86ojETgGIui3wewLrVxI9iEfp6xCJHpJ9NFcSUQNLeyJxliTGHgkjkXgmEk/njcRnnFqpzj51FNmuFwta4pzset8nXo/YFomZou5hDnPGOSoppgPGbNwBzO2mzs84kuAtPUlWOY65NvRk+i640C4ye3FPL0+9t+tT2o7jvrCc/lQ7vI/AGP2vbvod4bR72nCf1ZO5b35AWyUw7f/BNv3rwE7fHL5fchx+8wn6tx2xBX4vwf7/bDB3Y/AlPsTGNkC74T8N1VBXoTJsDVxDgrRb5fKRQme2qrp7G3hgYHBPzk6z9X2bLH6Df55kx2K0FDUX3TTVjzvgVd1UHIYxaWbJYnCbH3WXen+oEp+im2maztswzncM6zR9jmcLdOyFOC4sacF+5DnGkJ6JPu0sk54Yc8gBB71daMfeEkfnq1t+R1hwtIG1eCHV7sj5UzXj8TEEbsUYMYiJxBjXRIgcC6nBogToBpJddVPnbygGClDKSzZpoE6PitKasEMMVFBrbDw52XzJe9QZzHLWnoVhaMBUK0qzhc7fcSoztFrfQVOSOBxkYlM+YSVAFIgLI6upB2QwoV9TngLEEKZuOGzjDy8wHFNMWjajAUImenqMwj7jgANpq/dIkXU2NQnWGlxRppf4UrWlOuebv/0djWeNpKhZIzM+T7TDtxMXTJxjMn4p+r4MkiM8kml0VgMZ3UgEz/jilt8PBPXBhwsTeBasxEseP0w2OnaKeYxleG30pACpxJnsgno/HFAOLLalH0xvj1P8TeBpSY42+MqudAfHmefZZ0owOyXY6bBfLIuOA8sVheSOR/McHQF26/vyr276hg0bNmzY8D8PxsB8fTd4t+Ipxjf/+h0wyKPX9qsAh/m2GZ02Ft9BXv/gPj9NvQg5gvMUJ7PLNoj4NlgVgJn7aURutVU4IfHnRIba4k47kocd7xcTStzClDfB0YccscJGtS9KgaU4p0mtH+pQ4AWWg4cH8FD56mbeNxaZcVifiKi0JxVunAGLueHLHiDLBNoyz9PELUP2TawkJgGouGsGgCHJ1pq0ItGgz/xbTqe5VkVv+C3ilcSFSMyvjQbXaIdHSI3i0SRJtNHR+G7Nrts66DcgMCclnvwhgxAL5ZHrZB574rb3qkerwHr0qGOxv7qZd46BVLVpipz8GTuPBTCR5yZT86NW5jocc+LvdPnqRt479NqD6lV/+xleIv5bjfmXgqK+NO5ulfW/QW59IPnpr4NmqF/dhA33gPcz1l5ZjmrDT7DWqIr7fhyXckaSx3kc+1LFaE+ck71Sl9MpiiIfoIyUowHGw+BzyOP8YRdz4GmwPNznwgLlmk9WyhMqTTIcciP2yBNgthC2kPKT53KfuZ6Tz0CcFs9m675YsDzmtv1H9f6nNcuAItj5dMFFlWkwRVRjykDB0UkwBpbi40N6SOABlwxDMc1BV8tVlZbUGcnBw93+HkMzxuorrOt24FJUGDA2YB0MOPmg7nGa8UIuVYad41QRS5K0R3HE6IQFK3AKgmohamrHefyDUSTrjKnU1Iy4ZDsKsYzpbII6U5xg4B6scVLBHOU6Ib5bzwBzGGMJYQNQ0T+UDJKaac342uDqF6PENXBkeAZJW0DX+yALVzGkMCgiKYjkEAh5qrovKz7MyRo6FYLitgSPKt9FBIo/KFmI226dEndWgZwwNLpHqcId0dJmIMbaBf2xZ+pisAYL11A9eS0F06rG1RR6K5FoTZ3+DzPyAfTObY2dZiTF1btHtVxX2InpURCBa2KFXK/MCLQQzzkz2QP2IahgYQFqzujgAix+vytgF57K2OuJxBmPNxJZS1fx8hglY0wNOGPfysW7zph4wCLEwQCtwr5fY99xSPAOp9XtmvWjdEETSSKb0c5XEjnK7It9MMoy6xjPfU3yQjrfG+D2KNfPs0bMmkSS2M19/f5w5hGDBWXqy43EE8bqSiIQiSYm87q2lD72ppjleocnlFmXeYO9y6raFntJ4vkgrzh1MIMSOYQH5TUETqEsdHTnFIXzI4ZgfTqk6WH9/MMw0NsW+amd3BEo8sAhXb9n+fmL0+KVX0s9KOq4Wm31jUQyeS9JrG+67uHe9hOZarHHmgyacib5tHA2uSNJ3B/zP8jnmwdF1nXeSGRQozCJREa8daqJe7bKmj5KC60avrxyB5uDe8UjqxoGruuSOmsFSaLlpz5fEX87FY+/je/vjP/wfSt+8y4v99PvJBr1TknHySCjndGZ2ZjBjUSFzL3AwsNeu6kzWK7wQDtgHFsQ1mhbknumreoMQnsvZLLJktLVcCSJFhAZAdlX6lhES70HkQj2WFvUsZCsMsevSP6ng1xcriSBrBL6gqiUJJrN/Q21KHIYcpF2RvaAtjRPudSYHBt1TUZb1yBbDaO2j2uTaC6HSOZCC5NsIhgHde1Y2PBOn8nmM2m8TzrKR5yH6Vyuzk7SjMlR7h9L4GNt7nBMmuliVGPUd7aHbUQ/XcqdVcU4yitb4Z0tsinWTOUF0VAQm2bcezJbr2uqqdDkVmUCWSHm0NlWo0Od5anuzQizAxmwBcemOe/lwbno3llxkDHTZKCZ3lGII9ctXZZGGCI0dVOmU7q6ScbC1Jlhmrquu5qtK6kFzAz9kDFVlzsNZq7vMvQ7Sx1kpizpsDwul9TSdVOaRVOehwwjGPc8g2leKDc872hotkipOzZ1okJ7Ol+NyZfH43/D79iCwQ0bNvyV+M+NMLMfnl6xquw/X1T6Vut//q1P/TAD/vs+1m1ejuKLj694TZ2gEgSBzMj2T1FuUJiQym8TQUpRT5rSv2xF+RT4lw/X3dG2bkeOH/1R782ZGrt4GZbwz6xhxCC//maoXhXg7l+2w2jLj/6MZtcZ9w7I1RnTOKFgK0bpE5vjkj6mB3RSGSVpl2Rd0fMBd3bZ9UUSPaJzHT/4m/78u4o28ukYK/uXAbJo7E/IYjj+cr1u3+Zef3Gly+mjjqEYZ/mts5BFZxQnOLL8rKNfbkIuyNfnqz4QsTIIelgXND82sQvZBdgHPXpxfnliPzKkt+Ln/cpnVj25UqTE2yo2l6GolLiJXGYuTRuSCz+JNNPiIYdFYQ/JbAP78H0AipUXsPht6ecZddg72JiQSDXKb8kj7OLIgEyM06poks++/fCJnXpg4pBEKlsuSczsKDhFIRND45gsw14oOxYcOOxStahmQdHOh9UMLIrf9C4/oF9jscd5R68dx9qfTR99IlKVCVpzHkwUfjKoP1o3uy6hLW2HjFBleFvC3nrAq9q8ILHMWEWiaGO1LrEvH/oPy4fbRWCeYxvjh8RUsLQRi6kH52qMAeyQu31Nv1tCUg5NSpdWq9+cCn8TIcW/O2ySRJwqmb2hkjlCT+Z6yMWTjnTul17tjemcHHYMqo+uOTXjrYc6rhVpK4nZkfR2fimJ82U30iULbySu+ASJ54i+VwV9TVupD9DOEDwa/JhiAB4KUCqmdYPesm6KooDBJfvgL91IPJ3lGjRxzXIMTXywSQStG4k+GtSSfQB4W9XmwySu9aMMmCXlmcH1bMLVlqMn+Ewig3CKc6VrNLdG89kD+TiJ6kqiLg1wCqweJIkPNXjVbgqA30iEYIxieEzXD3yCRFlzl6Oi7cKlYiWGBu4skhaO9hFj10cX6JwE9HXIB5LEj6qzqGRVvYjUWI78lHLsLpPdcbaSGK8kHuRYsJTREmdL3gSHXrafUmcPB7HkbauxLl1JHMPHA0se5OmBUjMyv3RuVcfLhfyE4oO/RKhOwK44ZhaZox2mHHtQMKtyWcwdH+TQ7TKTy9XJu6cYH58RoG657VsuCbvOcsjuuN4Xw7xw2Y/KpQ2O630GTliT8J/HrD3oct/Hzf2QrVXTjmafL5eIcUxcumQNJohHG0d/lp5ANKyjgmTAbPzEelpyGTkjjl2Xc9PmwuIhud+KLceFfc3mZMpcac6snGtQdp+Y37O59GLoa+OYWs90vhZaWGQfDB6GjJlcLgQveEi2hQ6uA770/FbOzpvgcq7FK7X1W+QKJ6EWclconOeM8ZKFsjmqvO2LiOl4XH1iXI8VyzuLsX+DuHx2vp79Eok9v/4HBtfi+bsBfycApEucfWKYnk7r4U9HII//shsd5eLPL81xW7p2w4bP4BcL+Tw8tc0+vI/nYSdRpD8eCLPbuEAebzy+Ay95cpRsfLmGtjDIGb/1p/plK6h6G0bnyUpIlYFbDSDH9JipSY/7ydlVXZlacIe5UvcD8mopUk/b0/lqalW/n2IKZvatBREmYdpY7KGvAsaa3ftf9Tcjy4A5OKc4a8kU9zWbr9AvpNucAmcvaNzg0WJtthnFt9Bc5d37TGJMJ3UuzobOF3RIg0OKYv0kAmYA67utVvctSBKX0YQUrRuJXqVkByhXEst6rYzcSHwHvSSROo7iIjuWojMxgv2eJNFnPnoOlt5gsHa7h+mbCCZG6rwvElvH2m4lbz1irnWonDC2Jznmpo53mFR/TzASTiTK0g8mLM0SqiZMK5SZacwUKmiCvBsl2fqVt+H1ZiHvE/RjAsJTyLfufI5cNvwODEJ/t4/fmKxhJIybJL6HbyL3xvENG/4rYE9jXn8wK7HhddhRfY19AFNpslyu8R5FQxFzADVeijQa7rP28r6QYsH9HrVwvPJ42uuyREIJEgxk5VafptnHMzr+Gqw1i+Qv6pfOkq9k2d1pLSIrb3e51++uQOb+cLil3mjebQmhBDVZuyhrx/ZrxY6INtP4HtT6fJuRj28rgu2RryQy9RFZjN1+2lZ5fxdq/VTEmd8qsq4onkgcK5LESLWLTRLfxfCUYCPWjE82TuymzgoWYK8JjObG4nsQskBWJp4vMl8qwHyt+2SlvJsDlySG12008V3wFqsqEwyWukm6EtQMx6aqdyqYLZ4vjfR1vrqN9w6KU4QXrjQZpqmuhY2mad4m/gy5uVH4/8DrCRAbNmzY8D+N31u626zAO2WY2zqAElrx21xv3QlAyX57HyqmOGqw3eFZSlp0S/Ji7Hk+ijEbbgLq1g7w9Fu/zF5+TP5FyK2Lt/Xaa9kNwaK/9XammpwTpQdNzukdnktj1uR99nKaT7qLch0ZZdoGJODigN00DUYzthoE9RhrEx5k3aKjShIPV6bUV6wsCJtLEoXNzKLWtLK54kSiAFkn97fDwh2ofW0XGB8xL7FMUERn00DPRhsGBwZ0czx5GEO/U3EPzsRy5EEDvQM5khQ2p68+hy8Hl3V9gSzUEgLjAKMo0E5nldllSyKWObCrWYhHqGNoB5bs4FCTAHKNpzjcSLzMX30OX45nElMUNpF4kXmy0dlV24OHPsxEIqryrg5EYoxZZoKzkljWvnMgEt2NRII6kjYOFyIxtFFRMD32ZjGGkifS4EqSqIXoyyLGqFdKHQ6jHWGcNFo/SzZBq7cUbnB6EJeKn7q47A6GI9cZ87DyG8y63moT06l5Oi15nWnOWJ9RcDzPTZ5i06NHbMIRtylUEFUIqss0lTGVXMVQ+oi2KW8oKQxwVTqgaa6mqa49clCzIwiLNJ6FOnmTVqjCabslhlw0pvqxGGB1uV8Z+OI4Nknwk8cNsaNtzjbB/rMF3pnt+7+4hOyNdXv+JvypHL1ak/bu+MSGDRs2bNiwYcOGDRv+vfg/AJ1UxBeKJ18AAAAASUVORK5CYII="/>
          <p:cNvSpPr>
            <a:spLocks noChangeAspect="1" noChangeArrowheads="1"/>
          </p:cNvSpPr>
          <p:nvPr/>
        </p:nvSpPr>
        <p:spPr bwMode="auto">
          <a:xfrm>
            <a:off x="155575" y="-1782763"/>
            <a:ext cx="7762875" cy="37147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Immagine 5" descr="Jakobson.png"/>
          <p:cNvPicPr>
            <a:picLocks noChangeAspect="1"/>
          </p:cNvPicPr>
          <p:nvPr/>
        </p:nvPicPr>
        <p:blipFill>
          <a:blip r:embed="rId3"/>
          <a:stretch>
            <a:fillRect/>
          </a:stretch>
        </p:blipFill>
        <p:spPr>
          <a:xfrm>
            <a:off x="1071538" y="500042"/>
            <a:ext cx="7000924" cy="5214974"/>
          </a:xfrm>
          <a:prstGeom prst="rect">
            <a:avLst/>
          </a:prstGeom>
          <a:ln w="31750">
            <a:solidFill>
              <a:schemeClr val="accent1">
                <a:lumMod val="75000"/>
              </a:schemeClr>
            </a:solidFill>
          </a:ln>
        </p:spPr>
      </p:pic>
      <p:sp>
        <p:nvSpPr>
          <p:cNvPr id="7" name="Segnaposto numero diapositiva 6"/>
          <p:cNvSpPr>
            <a:spLocks noGrp="1"/>
          </p:cNvSpPr>
          <p:nvPr>
            <p:ph type="sldNum" sz="quarter" idx="12"/>
          </p:nvPr>
        </p:nvSpPr>
        <p:spPr/>
        <p:txBody>
          <a:bodyPr/>
          <a:lstStyle/>
          <a:p>
            <a:fld id="{D8CF3ECA-DC43-4EB6-BA49-A87C1A198684}" type="slidenum">
              <a:rPr lang="it-IT" smtClean="0"/>
              <a:pPr/>
              <a:t>17</a:t>
            </a:fld>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8596" y="2500306"/>
            <a:ext cx="8229600" cy="3643338"/>
          </a:xfrm>
        </p:spPr>
        <p:txBody>
          <a:bodyPr>
            <a:normAutofit/>
          </a:bodyPr>
          <a:lstStyle/>
          <a:p>
            <a:pPr algn="just"/>
            <a:r>
              <a:rPr lang="en-US" dirty="0">
                <a:latin typeface="Candara" pitchFamily="34" charset="0"/>
              </a:rPr>
              <a:t>Aka “</a:t>
            </a:r>
            <a:r>
              <a:rPr lang="en-US" b="1" dirty="0">
                <a:latin typeface="Candara" pitchFamily="34" charset="0"/>
              </a:rPr>
              <a:t>expressive</a:t>
            </a:r>
            <a:r>
              <a:rPr lang="en-US" dirty="0">
                <a:latin typeface="Candara" pitchFamily="34" charset="0"/>
              </a:rPr>
              <a:t>” or “</a:t>
            </a:r>
            <a:r>
              <a:rPr lang="en-US" b="1" dirty="0">
                <a:latin typeface="Candara" pitchFamily="34" charset="0"/>
              </a:rPr>
              <a:t>affective</a:t>
            </a:r>
            <a:r>
              <a:rPr lang="en-US" dirty="0">
                <a:latin typeface="Candara" pitchFamily="34" charset="0"/>
              </a:rPr>
              <a:t>”</a:t>
            </a:r>
          </a:p>
          <a:p>
            <a:pPr algn="just"/>
            <a:r>
              <a:rPr lang="en-US" dirty="0">
                <a:latin typeface="Candara" pitchFamily="34" charset="0"/>
              </a:rPr>
              <a:t>Focuses on the </a:t>
            </a:r>
            <a:r>
              <a:rPr lang="en-US" b="1" dirty="0">
                <a:latin typeface="Candara" pitchFamily="34" charset="0"/>
              </a:rPr>
              <a:t>addresser</a:t>
            </a:r>
            <a:r>
              <a:rPr lang="en-US" dirty="0">
                <a:latin typeface="Candara" pitchFamily="34" charset="0"/>
              </a:rPr>
              <a:t>/</a:t>
            </a:r>
            <a:r>
              <a:rPr lang="en-US" b="1" dirty="0">
                <a:latin typeface="Candara" pitchFamily="34" charset="0"/>
              </a:rPr>
              <a:t>sender/speaker/writer</a:t>
            </a:r>
          </a:p>
          <a:p>
            <a:pPr algn="just"/>
            <a:r>
              <a:rPr lang="en-US" dirty="0">
                <a:latin typeface="Candara" pitchFamily="34" charset="0"/>
              </a:rPr>
              <a:t>Personal expressions of feelings, </a:t>
            </a:r>
            <a:r>
              <a:rPr lang="it-IT" dirty="0" err="1">
                <a:latin typeface="Candara" pitchFamily="34" charset="0"/>
              </a:rPr>
              <a:t>attitudes</a:t>
            </a:r>
            <a:r>
              <a:rPr lang="it-IT" dirty="0">
                <a:latin typeface="Candara" pitchFamily="34" charset="0"/>
              </a:rPr>
              <a:t>, </a:t>
            </a:r>
            <a:r>
              <a:rPr lang="it-IT" dirty="0" err="1">
                <a:latin typeface="Candara" pitchFamily="34" charset="0"/>
              </a:rPr>
              <a:t>opinions</a:t>
            </a:r>
            <a:endParaRPr lang="it-IT" dirty="0">
              <a:latin typeface="Candara" pitchFamily="34" charset="0"/>
            </a:endParaRPr>
          </a:p>
          <a:p>
            <a:pPr algn="just"/>
            <a:r>
              <a:rPr lang="en-US" dirty="0">
                <a:latin typeface="Candara" pitchFamily="34" charset="0"/>
              </a:rPr>
              <a:t>The addresser's own attitude </a:t>
            </a:r>
          </a:p>
          <a:p>
            <a:pPr algn="just">
              <a:buFont typeface="Arial" pitchFamily="34" charset="0"/>
              <a:buChar char="•"/>
            </a:pPr>
            <a:r>
              <a:rPr lang="en-US" b="1" dirty="0">
                <a:latin typeface="Candara" pitchFamily="34" charset="0"/>
              </a:rPr>
              <a:t>towards the content of the message</a:t>
            </a:r>
            <a:r>
              <a:rPr lang="en-US" dirty="0">
                <a:latin typeface="Candara" pitchFamily="34" charset="0"/>
              </a:rPr>
              <a:t>: </a:t>
            </a:r>
            <a:r>
              <a:rPr lang="da-DK" dirty="0">
                <a:latin typeface="Candara" pitchFamily="34" charset="0"/>
              </a:rPr>
              <a:t>positive, negative, ironical, sentimental...</a:t>
            </a:r>
          </a:p>
          <a:p>
            <a:pPr algn="just">
              <a:buFont typeface="Arial" pitchFamily="34" charset="0"/>
              <a:buChar char="•"/>
            </a:pPr>
            <a:r>
              <a:rPr lang="da-DK" b="1" dirty="0">
                <a:latin typeface="Candara" pitchFamily="34" charset="0"/>
              </a:rPr>
              <a:t>towards the addressee</a:t>
            </a:r>
            <a:r>
              <a:rPr lang="da-DK" dirty="0">
                <a:latin typeface="Candara" pitchFamily="34" charset="0"/>
              </a:rPr>
              <a:t>: equality, authority, personal, impersonal, solidarity, in/formality...</a:t>
            </a:r>
            <a:endParaRPr lang="en-US" dirty="0">
              <a:latin typeface="Candara" pitchFamily="34" charset="0"/>
            </a:endParaRPr>
          </a:p>
          <a:p>
            <a:pPr algn="just"/>
            <a:endParaRPr lang="en-US" dirty="0">
              <a:latin typeface="Candara" pitchFamily="34" charset="0"/>
            </a:endParaRPr>
          </a:p>
        </p:txBody>
      </p:sp>
      <p:sp>
        <p:nvSpPr>
          <p:cNvPr id="3" name="Titolo 2"/>
          <p:cNvSpPr>
            <a:spLocks noGrp="1"/>
          </p:cNvSpPr>
          <p:nvPr>
            <p:ph type="title"/>
          </p:nvPr>
        </p:nvSpPr>
        <p:spPr/>
        <p:txBody>
          <a:bodyPr/>
          <a:lstStyle/>
          <a:p>
            <a:r>
              <a:rPr lang="it-IT" dirty="0"/>
              <a:t>a. Emotive </a:t>
            </a:r>
            <a:r>
              <a:rPr lang="it-IT" dirty="0" err="1"/>
              <a:t>function</a:t>
            </a:r>
            <a:r>
              <a:rPr lang="it-IT" dirty="0"/>
              <a:t> (1)</a:t>
            </a:r>
          </a:p>
        </p:txBody>
      </p:sp>
      <p:sp>
        <p:nvSpPr>
          <p:cNvPr id="4" name="CasellaDiTesto 3"/>
          <p:cNvSpPr txBox="1"/>
          <p:nvPr/>
        </p:nvSpPr>
        <p:spPr>
          <a:xfrm>
            <a:off x="1142976" y="1428736"/>
            <a:ext cx="6786610" cy="584775"/>
          </a:xfrm>
          <a:prstGeom prst="rect">
            <a:avLst/>
          </a:prstGeom>
          <a:noFill/>
          <a:ln w="50800" cap="rnd">
            <a:solidFill>
              <a:schemeClr val="accent3"/>
            </a:solidFill>
            <a:bevel/>
          </a:ln>
        </p:spPr>
        <p:txBody>
          <a:bodyPr wrap="square" rtlCol="0">
            <a:spAutoFit/>
          </a:bodyPr>
          <a:lstStyle/>
          <a:p>
            <a:pPr algn="ctr"/>
            <a:r>
              <a:rPr lang="it-IT" sz="3200" b="1" dirty="0" err="1">
                <a:solidFill>
                  <a:schemeClr val="accent3">
                    <a:lumMod val="75000"/>
                  </a:schemeClr>
                </a:solidFill>
                <a:latin typeface="Candara" pitchFamily="34" charset="0"/>
              </a:rPr>
              <a:t>Expressing</a:t>
            </a:r>
            <a:r>
              <a:rPr lang="it-IT" sz="3200" b="1" dirty="0">
                <a:solidFill>
                  <a:schemeClr val="accent3">
                    <a:lumMod val="75000"/>
                  </a:schemeClr>
                </a:solidFill>
                <a:latin typeface="Candara" pitchFamily="34" charset="0"/>
              </a:rPr>
              <a:t> </a:t>
            </a:r>
            <a:r>
              <a:rPr lang="it-IT" sz="3200" b="1" dirty="0" err="1">
                <a:solidFill>
                  <a:schemeClr val="accent3">
                    <a:lumMod val="75000"/>
                  </a:schemeClr>
                </a:solidFill>
                <a:latin typeface="Candara" pitchFamily="34" charset="0"/>
              </a:rPr>
              <a:t>feelings</a:t>
            </a:r>
            <a:r>
              <a:rPr lang="it-IT" sz="3200" b="1" dirty="0">
                <a:solidFill>
                  <a:schemeClr val="accent3">
                    <a:lumMod val="75000"/>
                  </a:schemeClr>
                </a:solidFill>
                <a:latin typeface="Candara" pitchFamily="34" charset="0"/>
              </a:rPr>
              <a:t> and </a:t>
            </a:r>
            <a:r>
              <a:rPr lang="it-IT" sz="3200" b="1" dirty="0" err="1">
                <a:solidFill>
                  <a:schemeClr val="accent3">
                    <a:lumMod val="75000"/>
                  </a:schemeClr>
                </a:solidFill>
                <a:latin typeface="Candara" pitchFamily="34" charset="0"/>
              </a:rPr>
              <a:t>states</a:t>
            </a:r>
            <a:endParaRPr lang="it-IT" sz="3200" b="1" dirty="0">
              <a:solidFill>
                <a:schemeClr val="accent3">
                  <a:lumMod val="75000"/>
                </a:schemeClr>
              </a:solidFill>
              <a:latin typeface="Candara" pitchFamily="34" charset="0"/>
            </a:endParaRPr>
          </a:p>
        </p:txBody>
      </p:sp>
      <p:sp>
        <p:nvSpPr>
          <p:cNvPr id="5" name="Segnaposto numero diapositiva 4"/>
          <p:cNvSpPr>
            <a:spLocks noGrp="1"/>
          </p:cNvSpPr>
          <p:nvPr>
            <p:ph type="sldNum" sz="quarter" idx="12"/>
          </p:nvPr>
        </p:nvSpPr>
        <p:spPr/>
        <p:txBody>
          <a:bodyPr/>
          <a:lstStyle/>
          <a:p>
            <a:fld id="{D8CF3ECA-DC43-4EB6-BA49-A87C1A198684}" type="slidenum">
              <a:rPr lang="it-IT" smtClean="0"/>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71612"/>
            <a:ext cx="8229600" cy="4435679"/>
          </a:xfrm>
        </p:spPr>
        <p:txBody>
          <a:bodyPr>
            <a:normAutofit/>
          </a:bodyPr>
          <a:lstStyle/>
          <a:p>
            <a:pPr algn="just"/>
            <a:r>
              <a:rPr lang="en-US" u="sng" dirty="0">
                <a:latin typeface="Candara" pitchFamily="34" charset="0"/>
              </a:rPr>
              <a:t>Expressive texts</a:t>
            </a:r>
            <a:r>
              <a:rPr lang="en-US" dirty="0">
                <a:latin typeface="Candara" pitchFamily="34" charset="0"/>
              </a:rPr>
              <a:t>: </a:t>
            </a:r>
            <a:r>
              <a:rPr lang="en-US" b="1" dirty="0">
                <a:latin typeface="Candara" pitchFamily="34" charset="0"/>
              </a:rPr>
              <a:t>autobiography</a:t>
            </a:r>
            <a:r>
              <a:rPr lang="en-US" dirty="0">
                <a:latin typeface="Candara" pitchFamily="34" charset="0"/>
              </a:rPr>
              <a:t>, </a:t>
            </a:r>
            <a:r>
              <a:rPr lang="it-IT" b="1" dirty="0" err="1">
                <a:latin typeface="Candara" pitchFamily="34" charset="0"/>
              </a:rPr>
              <a:t>political</a:t>
            </a:r>
            <a:r>
              <a:rPr lang="it-IT" b="1" dirty="0">
                <a:latin typeface="Candara" pitchFamily="34" charset="0"/>
              </a:rPr>
              <a:t> </a:t>
            </a:r>
            <a:r>
              <a:rPr lang="it-IT" b="1" dirty="0" err="1">
                <a:latin typeface="Candara" pitchFamily="34" charset="0"/>
              </a:rPr>
              <a:t>speeches</a:t>
            </a:r>
            <a:r>
              <a:rPr lang="it-IT" b="1" dirty="0">
                <a:latin typeface="Candara" pitchFamily="34" charset="0"/>
              </a:rPr>
              <a:t>, </a:t>
            </a:r>
            <a:r>
              <a:rPr lang="en-US" b="1" dirty="0">
                <a:latin typeface="Candara" pitchFamily="34" charset="0"/>
              </a:rPr>
              <a:t>personal </a:t>
            </a:r>
            <a:r>
              <a:rPr lang="it-IT" b="1" dirty="0" err="1">
                <a:latin typeface="Candara" pitchFamily="34" charset="0"/>
              </a:rPr>
              <a:t>correspondence</a:t>
            </a:r>
            <a:r>
              <a:rPr lang="it-IT" dirty="0">
                <a:latin typeface="Candara" pitchFamily="34" charset="0"/>
              </a:rPr>
              <a:t>,</a:t>
            </a:r>
            <a:r>
              <a:rPr lang="it-IT" b="1" dirty="0">
                <a:latin typeface="Candara" pitchFamily="34" charset="0"/>
              </a:rPr>
              <a:t> </a:t>
            </a:r>
            <a:r>
              <a:rPr lang="it-IT" b="1" dirty="0" err="1">
                <a:latin typeface="Candara" pitchFamily="34" charset="0"/>
              </a:rPr>
              <a:t>monologue</a:t>
            </a:r>
            <a:endParaRPr lang="it-IT" b="1" dirty="0">
              <a:latin typeface="Candara" pitchFamily="34" charset="0"/>
            </a:endParaRPr>
          </a:p>
          <a:p>
            <a:endParaRPr lang="it-IT" b="1" dirty="0">
              <a:latin typeface="Candara" pitchFamily="34" charset="0"/>
            </a:endParaRPr>
          </a:p>
          <a:p>
            <a:pPr algn="just"/>
            <a:r>
              <a:rPr lang="en-US" u="sng" dirty="0">
                <a:latin typeface="Candara" pitchFamily="34" charset="0"/>
              </a:rPr>
              <a:t>Grammar</a:t>
            </a:r>
            <a:r>
              <a:rPr lang="en-US" dirty="0">
                <a:latin typeface="Candara" pitchFamily="34" charset="0"/>
              </a:rPr>
              <a:t>: </a:t>
            </a:r>
            <a:r>
              <a:rPr lang="en-US" b="1" dirty="0">
                <a:latin typeface="Candara" pitchFamily="34" charset="0"/>
              </a:rPr>
              <a:t>1</a:t>
            </a:r>
            <a:r>
              <a:rPr lang="en-US" b="1" baseline="30000" dirty="0">
                <a:latin typeface="Candara" pitchFamily="34" charset="0"/>
              </a:rPr>
              <a:t>st</a:t>
            </a:r>
            <a:r>
              <a:rPr lang="en-US" b="1" dirty="0">
                <a:latin typeface="Candara" pitchFamily="34" charset="0"/>
              </a:rPr>
              <a:t> person</a:t>
            </a:r>
            <a:r>
              <a:rPr lang="en-US" dirty="0">
                <a:latin typeface="Candara" pitchFamily="34" charset="0"/>
              </a:rPr>
              <a:t>, </a:t>
            </a:r>
            <a:r>
              <a:rPr lang="en-US" b="1" dirty="0">
                <a:latin typeface="Candara" pitchFamily="34" charset="0"/>
              </a:rPr>
              <a:t>emphatic speech, </a:t>
            </a:r>
            <a:r>
              <a:rPr lang="en-US" b="1" dirty="0" err="1">
                <a:latin typeface="Candara" pitchFamily="34" charset="0"/>
              </a:rPr>
              <a:t>exclamative</a:t>
            </a:r>
            <a:r>
              <a:rPr lang="en-US" b="1" dirty="0">
                <a:latin typeface="Candara" pitchFamily="34" charset="0"/>
              </a:rPr>
              <a:t> sentences, interjections</a:t>
            </a:r>
            <a:r>
              <a:rPr lang="en-US" dirty="0">
                <a:latin typeface="Candara" pitchFamily="34" charset="0"/>
              </a:rPr>
              <a:t> (sudden surprise, pleasure or annoyance ): </a:t>
            </a:r>
            <a:r>
              <a:rPr lang="en-US" i="1" dirty="0">
                <a:latin typeface="Candara" pitchFamily="34" charset="0"/>
              </a:rPr>
              <a:t>Bah</a:t>
            </a:r>
            <a:r>
              <a:rPr lang="en-US" dirty="0">
                <a:latin typeface="Candara" pitchFamily="34" charset="0"/>
              </a:rPr>
              <a:t>!, </a:t>
            </a:r>
            <a:r>
              <a:rPr lang="en-US" i="1" dirty="0">
                <a:latin typeface="Candara" pitchFamily="34" charset="0"/>
              </a:rPr>
              <a:t>Oh</a:t>
            </a:r>
            <a:r>
              <a:rPr lang="en-US" dirty="0">
                <a:latin typeface="Candara" pitchFamily="34" charset="0"/>
              </a:rPr>
              <a:t>!, </a:t>
            </a:r>
            <a:r>
              <a:rPr lang="en-US" i="1" dirty="0">
                <a:latin typeface="Candara" pitchFamily="34" charset="0"/>
              </a:rPr>
              <a:t>Yuck</a:t>
            </a:r>
            <a:r>
              <a:rPr lang="en-US" dirty="0">
                <a:latin typeface="Candara" pitchFamily="34" charset="0"/>
              </a:rPr>
              <a:t>!, </a:t>
            </a:r>
            <a:r>
              <a:rPr lang="en-US" i="1" dirty="0">
                <a:latin typeface="Candara" pitchFamily="34" charset="0"/>
              </a:rPr>
              <a:t>Ouch</a:t>
            </a:r>
            <a:r>
              <a:rPr lang="en-US" dirty="0">
                <a:latin typeface="Candara" pitchFamily="34" charset="0"/>
              </a:rPr>
              <a:t>!, </a:t>
            </a:r>
            <a:r>
              <a:rPr lang="en-US" i="1" dirty="0">
                <a:latin typeface="Candara" pitchFamily="34" charset="0"/>
              </a:rPr>
              <a:t>Wow</a:t>
            </a:r>
            <a:r>
              <a:rPr lang="en-US" dirty="0">
                <a:latin typeface="Candara" pitchFamily="34" charset="0"/>
              </a:rPr>
              <a:t>!</a:t>
            </a:r>
          </a:p>
          <a:p>
            <a:pPr algn="just"/>
            <a:endParaRPr lang="en-US" dirty="0">
              <a:latin typeface="Candara" pitchFamily="34" charset="0"/>
            </a:endParaRPr>
          </a:p>
          <a:p>
            <a:pPr algn="just"/>
            <a:r>
              <a:rPr lang="en-US" dirty="0">
                <a:latin typeface="Candara" pitchFamily="34" charset="0"/>
              </a:rPr>
              <a:t>Other expressions that add information about the addresser's internal state, e.g. </a:t>
            </a:r>
            <a:r>
              <a:rPr lang="en-US" i="1" dirty="0">
                <a:latin typeface="Candara" pitchFamily="34" charset="0"/>
              </a:rPr>
              <a:t>Wow, what a view</a:t>
            </a:r>
            <a:r>
              <a:rPr lang="en-US" dirty="0">
                <a:latin typeface="Candara" pitchFamily="34" charset="0"/>
              </a:rPr>
              <a:t>!</a:t>
            </a:r>
            <a:endParaRPr lang="it-IT" dirty="0">
              <a:latin typeface="Candara" pitchFamily="34" charset="0"/>
            </a:endParaRPr>
          </a:p>
        </p:txBody>
      </p:sp>
      <p:sp>
        <p:nvSpPr>
          <p:cNvPr id="3" name="Titolo 2"/>
          <p:cNvSpPr>
            <a:spLocks noGrp="1"/>
          </p:cNvSpPr>
          <p:nvPr>
            <p:ph type="title"/>
          </p:nvPr>
        </p:nvSpPr>
        <p:spPr/>
        <p:txBody>
          <a:bodyPr/>
          <a:lstStyle/>
          <a:p>
            <a:r>
              <a:rPr lang="it-IT" dirty="0"/>
              <a:t>Emotive </a:t>
            </a:r>
            <a:r>
              <a:rPr lang="it-IT" dirty="0" err="1"/>
              <a:t>function</a:t>
            </a:r>
            <a:r>
              <a:rPr lang="it-IT" dirty="0"/>
              <a:t> (2)</a:t>
            </a:r>
          </a:p>
        </p:txBody>
      </p:sp>
      <p:sp>
        <p:nvSpPr>
          <p:cNvPr id="4" name="Segnaposto numero diapositiva 3"/>
          <p:cNvSpPr>
            <a:spLocks noGrp="1"/>
          </p:cNvSpPr>
          <p:nvPr>
            <p:ph type="sldNum" sz="quarter" idx="12"/>
          </p:nvPr>
        </p:nvSpPr>
        <p:spPr/>
        <p:txBody>
          <a:bodyPr/>
          <a:lstStyle/>
          <a:p>
            <a:fld id="{D8CF3ECA-DC43-4EB6-BA49-A87C1A198684}" type="slidenum">
              <a:rPr lang="it-IT" smtClean="0"/>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501008"/>
            <a:ext cx="7772400" cy="2225064"/>
          </a:xfrm>
        </p:spPr>
        <p:txBody>
          <a:bodyPr>
            <a:normAutofit fontScale="90000"/>
          </a:bodyPr>
          <a:lstStyle/>
          <a:p>
            <a:pPr algn="l"/>
            <a:r>
              <a:rPr lang="it-IT" sz="3100" dirty="0" err="1">
                <a:solidFill>
                  <a:schemeClr val="accent3">
                    <a:lumMod val="75000"/>
                  </a:schemeClr>
                </a:solidFill>
              </a:rPr>
              <a:t>Prosody</a:t>
            </a:r>
            <a:r>
              <a:rPr lang="it-IT" sz="3100" dirty="0">
                <a:solidFill>
                  <a:schemeClr val="accent3">
                    <a:lumMod val="75000"/>
                  </a:schemeClr>
                </a:solidFill>
              </a:rPr>
              <a:t> </a:t>
            </a:r>
            <a:r>
              <a:rPr lang="it-IT" sz="3100" dirty="0" err="1">
                <a:solidFill>
                  <a:schemeClr val="accent3">
                    <a:lumMod val="75000"/>
                  </a:schemeClr>
                </a:solidFill>
              </a:rPr>
              <a:t>is</a:t>
            </a:r>
            <a:r>
              <a:rPr lang="it-IT" sz="3100" dirty="0">
                <a:solidFill>
                  <a:schemeClr val="accent3">
                    <a:lumMod val="75000"/>
                  </a:schemeClr>
                </a:solidFill>
              </a:rPr>
              <a:t> </a:t>
            </a:r>
            <a:r>
              <a:rPr lang="it-IT" sz="3100" dirty="0" err="1">
                <a:solidFill>
                  <a:schemeClr val="accent3">
                    <a:lumMod val="75000"/>
                  </a:schemeClr>
                </a:solidFill>
              </a:rPr>
              <a:t>used</a:t>
            </a:r>
            <a:r>
              <a:rPr lang="it-IT" sz="3100" dirty="0">
                <a:solidFill>
                  <a:schemeClr val="accent3">
                    <a:lumMod val="75000"/>
                  </a:schemeClr>
                </a:solidFill>
              </a:rPr>
              <a:t> in </a:t>
            </a:r>
            <a:r>
              <a:rPr lang="it-IT" sz="3100" dirty="0" err="1">
                <a:solidFill>
                  <a:schemeClr val="accent3">
                    <a:lumMod val="75000"/>
                  </a:schemeClr>
                </a:solidFill>
              </a:rPr>
              <a:t>discourse</a:t>
            </a:r>
            <a:r>
              <a:rPr lang="it-IT" sz="3100" dirty="0">
                <a:solidFill>
                  <a:schemeClr val="accent3">
                    <a:lumMod val="75000"/>
                  </a:schemeClr>
                </a:solidFill>
              </a:rPr>
              <a:t> for </a:t>
            </a:r>
            <a:r>
              <a:rPr lang="it-IT" sz="3100" dirty="0" err="1">
                <a:solidFill>
                  <a:schemeClr val="accent3">
                    <a:lumMod val="75000"/>
                  </a:schemeClr>
                </a:solidFill>
              </a:rPr>
              <a:t>its</a:t>
            </a:r>
            <a:r>
              <a:rPr lang="it-IT" sz="3100" dirty="0">
                <a:solidFill>
                  <a:schemeClr val="accent3">
                    <a:lumMod val="75000"/>
                  </a:schemeClr>
                </a:solidFill>
              </a:rPr>
              <a:t> </a:t>
            </a:r>
            <a:r>
              <a:rPr lang="it-IT" sz="3100" dirty="0" err="1">
                <a:solidFill>
                  <a:schemeClr val="accent3">
                    <a:lumMod val="75000"/>
                  </a:schemeClr>
                </a:solidFill>
              </a:rPr>
              <a:t>communicative</a:t>
            </a:r>
            <a:r>
              <a:rPr lang="it-IT" sz="3100" dirty="0">
                <a:solidFill>
                  <a:schemeClr val="accent3">
                    <a:lumMod val="75000"/>
                  </a:schemeClr>
                </a:solidFill>
              </a:rPr>
              <a:t> </a:t>
            </a:r>
            <a:r>
              <a:rPr lang="it-IT" sz="3100" dirty="0" err="1">
                <a:solidFill>
                  <a:schemeClr val="accent3">
                    <a:lumMod val="75000"/>
                  </a:schemeClr>
                </a:solidFill>
              </a:rPr>
              <a:t>effect</a:t>
            </a:r>
            <a:r>
              <a:rPr lang="it-IT" sz="3100" dirty="0">
                <a:solidFill>
                  <a:schemeClr val="accent3">
                    <a:lumMod val="75000"/>
                  </a:schemeClr>
                </a:solidFill>
              </a:rPr>
              <a:t>.</a:t>
            </a:r>
            <a:br>
              <a:rPr lang="it-IT" sz="3100" dirty="0">
                <a:solidFill>
                  <a:schemeClr val="accent3">
                    <a:lumMod val="75000"/>
                  </a:schemeClr>
                </a:solidFill>
              </a:rPr>
            </a:br>
            <a:r>
              <a:rPr lang="it-IT" sz="3100" dirty="0" err="1">
                <a:solidFill>
                  <a:schemeClr val="accent3">
                    <a:lumMod val="75000"/>
                  </a:schemeClr>
                </a:solidFill>
              </a:rPr>
              <a:t>It</a:t>
            </a:r>
            <a:r>
              <a:rPr lang="it-IT" sz="3100" dirty="0">
                <a:solidFill>
                  <a:schemeClr val="accent3">
                    <a:lumMod val="75000"/>
                  </a:schemeClr>
                </a:solidFill>
              </a:rPr>
              <a:t> </a:t>
            </a:r>
            <a:r>
              <a:rPr lang="it-IT" sz="3100" dirty="0" err="1">
                <a:solidFill>
                  <a:schemeClr val="accent3">
                    <a:lumMod val="75000"/>
                  </a:schemeClr>
                </a:solidFill>
              </a:rPr>
              <a:t>is</a:t>
            </a:r>
            <a:r>
              <a:rPr lang="it-IT" sz="3100" dirty="0">
                <a:solidFill>
                  <a:schemeClr val="accent3">
                    <a:lumMod val="75000"/>
                  </a:schemeClr>
                </a:solidFill>
              </a:rPr>
              <a:t> </a:t>
            </a:r>
            <a:r>
              <a:rPr lang="it-IT" sz="3100" dirty="0" err="1">
                <a:solidFill>
                  <a:schemeClr val="accent3">
                    <a:lumMod val="75000"/>
                  </a:schemeClr>
                </a:solidFill>
              </a:rPr>
              <a:t>concerned</a:t>
            </a:r>
            <a:r>
              <a:rPr lang="it-IT" sz="3100" dirty="0">
                <a:solidFill>
                  <a:schemeClr val="accent3">
                    <a:lumMod val="75000"/>
                  </a:schemeClr>
                </a:solidFill>
              </a:rPr>
              <a:t> with </a:t>
            </a:r>
            <a:r>
              <a:rPr lang="it-IT" sz="3100" dirty="0" err="1">
                <a:solidFill>
                  <a:schemeClr val="accent3">
                    <a:lumMod val="75000"/>
                  </a:schemeClr>
                </a:solidFill>
              </a:rPr>
              <a:t>patterns</a:t>
            </a:r>
            <a:r>
              <a:rPr lang="it-IT" sz="3100" dirty="0">
                <a:solidFill>
                  <a:schemeClr val="accent3">
                    <a:lumMod val="75000"/>
                  </a:schemeClr>
                </a:solidFill>
              </a:rPr>
              <a:t> of </a:t>
            </a:r>
            <a:r>
              <a:rPr lang="it-IT" sz="3100" dirty="0" err="1">
                <a:solidFill>
                  <a:schemeClr val="accent3">
                    <a:lumMod val="75000"/>
                  </a:schemeClr>
                </a:solidFill>
              </a:rPr>
              <a:t>rythm</a:t>
            </a:r>
            <a:r>
              <a:rPr lang="it-IT" sz="3100" dirty="0">
                <a:solidFill>
                  <a:schemeClr val="accent3">
                    <a:lumMod val="75000"/>
                  </a:schemeClr>
                </a:solidFill>
              </a:rPr>
              <a:t> and sound (</a:t>
            </a:r>
            <a:r>
              <a:rPr lang="it-IT" sz="3100" dirty="0" err="1">
                <a:solidFill>
                  <a:schemeClr val="accent3">
                    <a:lumMod val="75000"/>
                  </a:schemeClr>
                </a:solidFill>
              </a:rPr>
              <a:t>poetry</a:t>
            </a:r>
            <a:r>
              <a:rPr lang="it-IT" sz="3100" dirty="0">
                <a:solidFill>
                  <a:schemeClr val="accent3">
                    <a:lumMod val="75000"/>
                  </a:schemeClr>
                </a:solidFill>
              </a:rPr>
              <a:t>), with </a:t>
            </a:r>
            <a:r>
              <a:rPr lang="it-IT" sz="3100" dirty="0" err="1">
                <a:solidFill>
                  <a:schemeClr val="accent3">
                    <a:lumMod val="75000"/>
                  </a:schemeClr>
                </a:solidFill>
              </a:rPr>
              <a:t>patterns</a:t>
            </a:r>
            <a:r>
              <a:rPr lang="it-IT" sz="3100" dirty="0">
                <a:solidFill>
                  <a:schemeClr val="accent3">
                    <a:lumMod val="75000"/>
                  </a:schemeClr>
                </a:solidFill>
              </a:rPr>
              <a:t> of stress and </a:t>
            </a:r>
            <a:r>
              <a:rPr lang="it-IT" sz="3100" dirty="0" err="1">
                <a:solidFill>
                  <a:schemeClr val="accent3">
                    <a:lumMod val="75000"/>
                  </a:schemeClr>
                </a:solidFill>
              </a:rPr>
              <a:t>intonation</a:t>
            </a:r>
            <a:r>
              <a:rPr lang="it-IT" sz="3100" dirty="0">
                <a:solidFill>
                  <a:schemeClr val="accent3">
                    <a:lumMod val="75000"/>
                  </a:schemeClr>
                </a:solidFill>
              </a:rPr>
              <a:t> (</a:t>
            </a:r>
            <a:r>
              <a:rPr lang="it-IT" sz="3100" dirty="0" err="1">
                <a:solidFill>
                  <a:schemeClr val="accent3">
                    <a:lumMod val="75000"/>
                  </a:schemeClr>
                </a:solidFill>
              </a:rPr>
              <a:t>language</a:t>
            </a:r>
            <a:r>
              <a:rPr lang="it-IT" sz="3100" dirty="0">
                <a:solidFill>
                  <a:schemeClr val="accent3">
                    <a:lumMod val="75000"/>
                  </a:schemeClr>
                </a:solidFill>
              </a:rPr>
              <a:t>) and </a:t>
            </a:r>
            <a:r>
              <a:rPr lang="it-IT" sz="3100" dirty="0" err="1">
                <a:solidFill>
                  <a:schemeClr val="accent3">
                    <a:lumMod val="75000"/>
                  </a:schemeClr>
                </a:solidFill>
              </a:rPr>
              <a:t>how</a:t>
            </a:r>
            <a:r>
              <a:rPr lang="it-IT" sz="3100" dirty="0">
                <a:solidFill>
                  <a:schemeClr val="accent3">
                    <a:lumMod val="75000"/>
                  </a:schemeClr>
                </a:solidFill>
              </a:rPr>
              <a:t> </a:t>
            </a:r>
            <a:r>
              <a:rPr lang="it-IT" sz="3100" dirty="0" err="1">
                <a:solidFill>
                  <a:schemeClr val="accent3">
                    <a:lumMod val="75000"/>
                  </a:schemeClr>
                </a:solidFill>
              </a:rPr>
              <a:t>they</a:t>
            </a:r>
            <a:r>
              <a:rPr lang="it-IT" sz="3100" dirty="0">
                <a:solidFill>
                  <a:schemeClr val="accent3">
                    <a:lumMod val="75000"/>
                  </a:schemeClr>
                </a:solidFill>
              </a:rPr>
              <a:t> </a:t>
            </a:r>
            <a:r>
              <a:rPr lang="it-IT" sz="3100" dirty="0" err="1">
                <a:solidFill>
                  <a:schemeClr val="accent3">
                    <a:lumMod val="75000"/>
                  </a:schemeClr>
                </a:solidFill>
              </a:rPr>
              <a:t>contribute</a:t>
            </a:r>
            <a:r>
              <a:rPr lang="it-IT" sz="3100" dirty="0">
                <a:solidFill>
                  <a:schemeClr val="accent3">
                    <a:lumMod val="75000"/>
                  </a:schemeClr>
                </a:solidFill>
              </a:rPr>
              <a:t> to </a:t>
            </a:r>
            <a:r>
              <a:rPr lang="it-IT" sz="3100" dirty="0" err="1">
                <a:solidFill>
                  <a:schemeClr val="accent3">
                    <a:lumMod val="75000"/>
                  </a:schemeClr>
                </a:solidFill>
              </a:rPr>
              <a:t>meaning</a:t>
            </a:r>
            <a:r>
              <a:rPr lang="it-IT" sz="3100" dirty="0">
                <a:solidFill>
                  <a:schemeClr val="accent3">
                    <a:lumMod val="75000"/>
                  </a:schemeClr>
                </a:solidFill>
              </a:rPr>
              <a:t>.</a:t>
            </a:r>
            <a:br>
              <a:rPr lang="it-IT" sz="3100" dirty="0">
                <a:solidFill>
                  <a:schemeClr val="accent3">
                    <a:lumMod val="75000"/>
                  </a:schemeClr>
                </a:solidFill>
              </a:rPr>
            </a:br>
            <a:br>
              <a:rPr lang="it-IT" sz="3100" dirty="0">
                <a:solidFill>
                  <a:schemeClr val="accent3">
                    <a:lumMod val="75000"/>
                  </a:schemeClr>
                </a:solidFill>
              </a:rPr>
            </a:br>
            <a:r>
              <a:rPr lang="it-IT" sz="3100" dirty="0" err="1">
                <a:solidFill>
                  <a:schemeClr val="accent3">
                    <a:lumMod val="75000"/>
                  </a:schemeClr>
                </a:solidFill>
              </a:rPr>
              <a:t>Rythmic</a:t>
            </a:r>
            <a:r>
              <a:rPr lang="it-IT" sz="3100" dirty="0">
                <a:solidFill>
                  <a:schemeClr val="accent3">
                    <a:lumMod val="75000"/>
                  </a:schemeClr>
                </a:solidFill>
              </a:rPr>
              <a:t> </a:t>
            </a:r>
            <a:r>
              <a:rPr lang="it-IT" sz="3100" dirty="0" err="1">
                <a:solidFill>
                  <a:schemeClr val="accent3">
                    <a:lumMod val="75000"/>
                  </a:schemeClr>
                </a:solidFill>
              </a:rPr>
              <a:t>language</a:t>
            </a:r>
            <a:r>
              <a:rPr lang="it-IT" sz="3100" dirty="0">
                <a:solidFill>
                  <a:schemeClr val="accent3">
                    <a:lumMod val="75000"/>
                  </a:schemeClr>
                </a:solidFill>
              </a:rPr>
              <a:t> </a:t>
            </a:r>
            <a:r>
              <a:rPr lang="it-IT" sz="3100" dirty="0" err="1">
                <a:solidFill>
                  <a:schemeClr val="accent3">
                    <a:lumMod val="75000"/>
                  </a:schemeClr>
                </a:solidFill>
              </a:rPr>
              <a:t>has</a:t>
            </a:r>
            <a:r>
              <a:rPr lang="it-IT" sz="3100" dirty="0">
                <a:solidFill>
                  <a:schemeClr val="accent3">
                    <a:lumMod val="75000"/>
                  </a:schemeClr>
                </a:solidFill>
              </a:rPr>
              <a:t> a </a:t>
            </a:r>
            <a:r>
              <a:rPr lang="it-IT" sz="3100" dirty="0" err="1">
                <a:solidFill>
                  <a:schemeClr val="accent3">
                    <a:lumMod val="75000"/>
                  </a:schemeClr>
                </a:solidFill>
              </a:rPr>
              <a:t>powerful</a:t>
            </a:r>
            <a:r>
              <a:rPr lang="it-IT" sz="3100" dirty="0">
                <a:solidFill>
                  <a:schemeClr val="accent3">
                    <a:lumMod val="75000"/>
                  </a:schemeClr>
                </a:solidFill>
              </a:rPr>
              <a:t> </a:t>
            </a:r>
            <a:r>
              <a:rPr lang="it-IT" sz="3100" dirty="0" err="1">
                <a:solidFill>
                  <a:schemeClr val="accent3">
                    <a:lumMod val="75000"/>
                  </a:schemeClr>
                </a:solidFill>
              </a:rPr>
              <a:t>emotional</a:t>
            </a:r>
            <a:r>
              <a:rPr lang="it-IT" sz="3100" dirty="0">
                <a:solidFill>
                  <a:schemeClr val="accent3">
                    <a:lumMod val="75000"/>
                  </a:schemeClr>
                </a:solidFill>
              </a:rPr>
              <a:t> and </a:t>
            </a:r>
            <a:r>
              <a:rPr lang="it-IT" sz="3100" dirty="0" err="1">
                <a:solidFill>
                  <a:schemeClr val="accent3">
                    <a:lumMod val="75000"/>
                  </a:schemeClr>
                </a:solidFill>
              </a:rPr>
              <a:t>mnemonic</a:t>
            </a:r>
            <a:r>
              <a:rPr lang="it-IT" sz="3100" dirty="0">
                <a:solidFill>
                  <a:schemeClr val="accent3">
                    <a:lumMod val="75000"/>
                  </a:schemeClr>
                </a:solidFill>
              </a:rPr>
              <a:t> </a:t>
            </a:r>
            <a:r>
              <a:rPr lang="it-IT" sz="3100" dirty="0" err="1">
                <a:solidFill>
                  <a:schemeClr val="accent3">
                    <a:lumMod val="75000"/>
                  </a:schemeClr>
                </a:solidFill>
              </a:rPr>
              <a:t>effect</a:t>
            </a:r>
            <a:r>
              <a:rPr lang="it-IT" sz="3100" dirty="0">
                <a:solidFill>
                  <a:schemeClr val="accent3">
                    <a:lumMod val="75000"/>
                  </a:schemeClr>
                </a:solidFill>
              </a:rPr>
              <a:t>.</a:t>
            </a:r>
            <a:br>
              <a:rPr lang="it-IT" sz="3100" dirty="0">
                <a:solidFill>
                  <a:schemeClr val="accent3">
                    <a:lumMod val="75000"/>
                  </a:schemeClr>
                </a:solidFill>
              </a:rPr>
            </a:br>
            <a:br>
              <a:rPr lang="it-IT" sz="3100" dirty="0">
                <a:solidFill>
                  <a:schemeClr val="accent3">
                    <a:lumMod val="75000"/>
                  </a:schemeClr>
                </a:solidFill>
              </a:rPr>
            </a:br>
            <a:r>
              <a:rPr lang="it-IT" dirty="0">
                <a:solidFill>
                  <a:schemeClr val="accent3">
                    <a:lumMod val="75000"/>
                  </a:schemeClr>
                </a:solidFill>
              </a:rPr>
              <a:t> </a:t>
            </a:r>
          </a:p>
        </p:txBody>
      </p:sp>
    </p:spTree>
    <p:extLst>
      <p:ext uri="{BB962C8B-B14F-4D97-AF65-F5344CB8AC3E}">
        <p14:creationId xmlns:p14="http://schemas.microsoft.com/office/powerpoint/2010/main" val="90419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85720" y="1700213"/>
            <a:ext cx="8483630" cy="1871663"/>
          </a:xfrm>
        </p:spPr>
        <p:txBody>
          <a:bodyPr/>
          <a:lstStyle/>
          <a:p>
            <a:pPr algn="just"/>
            <a:r>
              <a:rPr lang="da-DK" sz="4000" b="1" dirty="0">
                <a:solidFill>
                  <a:schemeClr val="accent1"/>
                </a:solidFill>
                <a:latin typeface="Candara" pitchFamily="34" charset="0"/>
              </a:rPr>
              <a:t>I’m very happy with my new shoes.</a:t>
            </a:r>
          </a:p>
          <a:p>
            <a:pPr algn="just">
              <a:buFontTx/>
              <a:buNone/>
            </a:pPr>
            <a:r>
              <a:rPr lang="da-DK" sz="4000" b="1" dirty="0">
                <a:solidFill>
                  <a:schemeClr val="accent1"/>
                </a:solidFill>
                <a:latin typeface="Candara" pitchFamily="34" charset="0"/>
              </a:rPr>
              <a:t> </a:t>
            </a:r>
            <a:r>
              <a:rPr lang="da-DK" sz="2800" b="1" dirty="0">
                <a:solidFill>
                  <a:schemeClr val="accent3"/>
                </a:solidFill>
                <a:latin typeface="Candara" pitchFamily="34" charset="0"/>
              </a:rPr>
              <a:t>(emotive/expressive function </a:t>
            </a:r>
            <a:r>
              <a:rPr lang="da-DK" sz="2800" b="1" dirty="0">
                <a:solidFill>
                  <a:schemeClr val="accent3"/>
                </a:solidFill>
                <a:latin typeface="Candara" pitchFamily="34" charset="0"/>
                <a:sym typeface="Wingdings" pitchFamily="2" charset="2"/>
              </a:rPr>
              <a:t> focus on the addresser)</a:t>
            </a:r>
            <a:endParaRPr lang="da-DK" sz="2800" b="1" dirty="0">
              <a:solidFill>
                <a:schemeClr val="accent3"/>
              </a:solidFill>
              <a:latin typeface="Candara" pitchFamily="34" charset="0"/>
            </a:endParaRPr>
          </a:p>
        </p:txBody>
      </p:sp>
      <p:sp>
        <p:nvSpPr>
          <p:cNvPr id="41986" name="Rectangle 2"/>
          <p:cNvSpPr>
            <a:spLocks noGrp="1" noChangeArrowheads="1"/>
          </p:cNvSpPr>
          <p:nvPr>
            <p:ph type="title"/>
          </p:nvPr>
        </p:nvSpPr>
        <p:spPr/>
        <p:txBody>
          <a:bodyPr>
            <a:normAutofit/>
          </a:bodyPr>
          <a:lstStyle/>
          <a:p>
            <a:r>
              <a:rPr lang="da-DK" dirty="0"/>
              <a:t>Emotive function (3)</a:t>
            </a:r>
          </a:p>
        </p:txBody>
      </p:sp>
      <p:sp>
        <p:nvSpPr>
          <p:cNvPr id="5" name="Segnaposto numero diapositiva 4"/>
          <p:cNvSpPr>
            <a:spLocks noGrp="1"/>
          </p:cNvSpPr>
          <p:nvPr>
            <p:ph type="sldNum" sz="quarter" idx="12"/>
          </p:nvPr>
        </p:nvSpPr>
        <p:spPr/>
        <p:txBody>
          <a:bodyPr/>
          <a:lstStyle/>
          <a:p>
            <a:fld id="{D8CF3ECA-DC43-4EB6-BA49-A87C1A198684}" type="slidenum">
              <a:rPr lang="it-IT" smtClean="0"/>
              <a:pPr/>
              <a:t>20</a:t>
            </a:fld>
            <a:endParaRPr lang="it-IT"/>
          </a:p>
        </p:txBody>
      </p:sp>
      <p:sp>
        <p:nvSpPr>
          <p:cNvPr id="6" name="CasellaDiTesto 5"/>
          <p:cNvSpPr txBox="1"/>
          <p:nvPr/>
        </p:nvSpPr>
        <p:spPr>
          <a:xfrm>
            <a:off x="3714744" y="3786190"/>
            <a:ext cx="4714908" cy="2031325"/>
          </a:xfrm>
          <a:prstGeom prst="rect">
            <a:avLst/>
          </a:prstGeom>
          <a:noFill/>
          <a:ln w="25400">
            <a:solidFill>
              <a:schemeClr val="accent3">
                <a:lumMod val="75000"/>
              </a:schemeClr>
            </a:solidFill>
          </a:ln>
        </p:spPr>
        <p:txBody>
          <a:bodyPr wrap="square" rtlCol="0">
            <a:spAutoFit/>
          </a:bodyPr>
          <a:lstStyle/>
          <a:p>
            <a:r>
              <a:rPr lang="it-IT" b="1" dirty="0" err="1">
                <a:latin typeface="Candara" pitchFamily="34" charset="0"/>
              </a:rPr>
              <a:t>Codes</a:t>
            </a:r>
            <a:endParaRPr lang="it-IT" dirty="0">
              <a:latin typeface="Candara" pitchFamily="34" charset="0"/>
            </a:endParaRPr>
          </a:p>
          <a:p>
            <a:pPr marL="342900" indent="-342900">
              <a:buAutoNum type="arabicParenR"/>
            </a:pPr>
            <a:r>
              <a:rPr lang="it-IT" dirty="0">
                <a:latin typeface="Candara" pitchFamily="34" charset="0"/>
              </a:rPr>
              <a:t>1</a:t>
            </a:r>
            <a:r>
              <a:rPr lang="it-IT" baseline="30000" dirty="0">
                <a:latin typeface="Candara" pitchFamily="34" charset="0"/>
              </a:rPr>
              <a:t>st</a:t>
            </a:r>
            <a:r>
              <a:rPr lang="it-IT" dirty="0">
                <a:latin typeface="Candara" pitchFamily="34" charset="0"/>
              </a:rPr>
              <a:t> </a:t>
            </a:r>
            <a:r>
              <a:rPr lang="it-IT" dirty="0" err="1">
                <a:latin typeface="Candara" pitchFamily="34" charset="0"/>
              </a:rPr>
              <a:t>person</a:t>
            </a:r>
            <a:endParaRPr lang="it-IT" dirty="0">
              <a:latin typeface="Candara" pitchFamily="34" charset="0"/>
            </a:endParaRPr>
          </a:p>
          <a:p>
            <a:pPr marL="342900" indent="-342900">
              <a:buAutoNum type="arabicParenR"/>
            </a:pPr>
            <a:r>
              <a:rPr lang="it-IT" dirty="0" err="1">
                <a:latin typeface="Candara" pitchFamily="34" charset="0"/>
              </a:rPr>
              <a:t>self-projection</a:t>
            </a:r>
            <a:endParaRPr lang="it-IT" dirty="0">
              <a:latin typeface="Candara" pitchFamily="34" charset="0"/>
            </a:endParaRPr>
          </a:p>
          <a:p>
            <a:pPr marL="342900" indent="-342900">
              <a:buAutoNum type="arabicParenR"/>
            </a:pPr>
            <a:r>
              <a:rPr lang="it-IT" dirty="0" err="1">
                <a:latin typeface="Candara" pitchFamily="34" charset="0"/>
              </a:rPr>
              <a:t>exclamations</a:t>
            </a:r>
            <a:r>
              <a:rPr lang="it-IT" dirty="0">
                <a:latin typeface="Candara" pitchFamily="34" charset="0"/>
              </a:rPr>
              <a:t>, </a:t>
            </a:r>
            <a:r>
              <a:rPr lang="it-IT" dirty="0" err="1">
                <a:latin typeface="Candara" pitchFamily="34" charset="0"/>
              </a:rPr>
              <a:t>interjections</a:t>
            </a:r>
            <a:endParaRPr lang="it-IT" dirty="0">
              <a:latin typeface="Candara" pitchFamily="34" charset="0"/>
            </a:endParaRPr>
          </a:p>
          <a:p>
            <a:pPr marL="342900" indent="-342900"/>
            <a:r>
              <a:rPr lang="it-IT" b="1" dirty="0" err="1">
                <a:latin typeface="Candara" pitchFamily="34" charset="0"/>
              </a:rPr>
              <a:t>Topics</a:t>
            </a:r>
            <a:r>
              <a:rPr lang="it-IT" b="1" dirty="0">
                <a:latin typeface="Candara" pitchFamily="34" charset="0"/>
              </a:rPr>
              <a:t> &amp; </a:t>
            </a:r>
            <a:r>
              <a:rPr lang="it-IT" b="1" dirty="0" err="1">
                <a:latin typeface="Candara" pitchFamily="34" charset="0"/>
              </a:rPr>
              <a:t>themes</a:t>
            </a:r>
            <a:endParaRPr lang="it-IT" b="1" dirty="0">
              <a:latin typeface="Candara" pitchFamily="34" charset="0"/>
            </a:endParaRPr>
          </a:p>
          <a:p>
            <a:pPr marL="342900" indent="-342900">
              <a:buAutoNum type="arabicParenR"/>
            </a:pPr>
            <a:r>
              <a:rPr lang="it-IT" dirty="0" err="1">
                <a:latin typeface="Candara" pitchFamily="34" charset="0"/>
              </a:rPr>
              <a:t>to</a:t>
            </a:r>
            <a:r>
              <a:rPr lang="it-IT" dirty="0">
                <a:latin typeface="Candara" pitchFamily="34" charset="0"/>
              </a:rPr>
              <a:t> talk </a:t>
            </a:r>
            <a:r>
              <a:rPr lang="it-IT" dirty="0" err="1">
                <a:latin typeface="Candara" pitchFamily="34" charset="0"/>
              </a:rPr>
              <a:t>about</a:t>
            </a:r>
            <a:r>
              <a:rPr lang="it-IT" dirty="0">
                <a:latin typeface="Candara" pitchFamily="34" charset="0"/>
              </a:rPr>
              <a:t> </a:t>
            </a:r>
            <a:r>
              <a:rPr lang="it-IT" dirty="0" err="1">
                <a:latin typeface="Candara" pitchFamily="34" charset="0"/>
              </a:rPr>
              <a:t>oneself</a:t>
            </a:r>
            <a:endParaRPr lang="it-IT" dirty="0">
              <a:latin typeface="Candara" pitchFamily="34" charset="0"/>
            </a:endParaRPr>
          </a:p>
          <a:p>
            <a:pPr marL="342900" indent="-342900">
              <a:buAutoNum type="arabicParenR"/>
            </a:pPr>
            <a:r>
              <a:rPr lang="it-IT" dirty="0" err="1">
                <a:latin typeface="Candara" pitchFamily="34" charset="0"/>
              </a:rPr>
              <a:t>to</a:t>
            </a:r>
            <a:r>
              <a:rPr lang="it-IT" dirty="0">
                <a:latin typeface="Candara" pitchFamily="34" charset="0"/>
              </a:rPr>
              <a:t> talk </a:t>
            </a:r>
            <a:r>
              <a:rPr lang="it-IT" dirty="0" err="1">
                <a:latin typeface="Candara" pitchFamily="34" charset="0"/>
              </a:rPr>
              <a:t>about</a:t>
            </a:r>
            <a:r>
              <a:rPr lang="it-IT" dirty="0">
                <a:latin typeface="Candara" pitchFamily="34" charset="0"/>
              </a:rPr>
              <a:t> </a:t>
            </a:r>
            <a:r>
              <a:rPr lang="it-IT" dirty="0" err="1">
                <a:latin typeface="Candara" pitchFamily="34" charset="0"/>
              </a:rPr>
              <a:t>one</a:t>
            </a:r>
            <a:r>
              <a:rPr lang="it-IT" dirty="0">
                <a:latin typeface="Candara" pitchFamily="34" charset="0"/>
              </a:rPr>
              <a:t> </a:t>
            </a:r>
            <a:r>
              <a:rPr lang="it-IT" dirty="0" err="1">
                <a:latin typeface="Candara" pitchFamily="34" charset="0"/>
              </a:rPr>
              <a:t>own</a:t>
            </a:r>
            <a:r>
              <a:rPr lang="it-IT" dirty="0">
                <a:latin typeface="Candara" pitchFamily="34" charset="0"/>
              </a:rPr>
              <a:t>’s </a:t>
            </a:r>
            <a:r>
              <a:rPr lang="it-IT" dirty="0" err="1">
                <a:latin typeface="Candara" pitchFamily="34" charset="0"/>
              </a:rPr>
              <a:t>emotions</a:t>
            </a:r>
            <a:r>
              <a:rPr lang="it-IT" dirty="0">
                <a:latin typeface="Candara" pitchFamily="34" charset="0"/>
              </a:rPr>
              <a:t>/</a:t>
            </a:r>
            <a:r>
              <a:rPr lang="it-IT" dirty="0" err="1">
                <a:latin typeface="Candara" pitchFamily="34" charset="0"/>
              </a:rPr>
              <a:t>feelings</a:t>
            </a:r>
            <a:endParaRPr lang="it-IT" dirty="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additive="base">
                                        <p:cTn id="13"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additive="base">
                                        <p:cTn id="19"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8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5721" y="476250"/>
            <a:ext cx="2497168" cy="5381642"/>
          </a:xfrm>
        </p:spPr>
        <p:txBody>
          <a:bodyPr/>
          <a:lstStyle/>
          <a:p>
            <a:pPr algn="ctr" eaLnBrk="1" hangingPunct="1"/>
            <a:r>
              <a:rPr lang="en-GB" altLang="it-IT" dirty="0">
                <a:solidFill>
                  <a:schemeClr val="tx2">
                    <a:lumMod val="75000"/>
                  </a:schemeClr>
                </a:solidFill>
                <a:latin typeface="Candara" pitchFamily="34" charset="0"/>
              </a:rPr>
              <a:t>Emotive</a:t>
            </a:r>
            <a:br>
              <a:rPr lang="en-GB" altLang="it-IT" dirty="0">
                <a:solidFill>
                  <a:srgbClr val="FF0000"/>
                </a:solidFill>
              </a:rPr>
            </a:br>
            <a:br>
              <a:rPr lang="en-GB" altLang="it-IT" dirty="0">
                <a:solidFill>
                  <a:srgbClr val="FF0000"/>
                </a:solidFill>
              </a:rPr>
            </a:br>
            <a:r>
              <a:rPr lang="en-GB" altLang="it-IT" sz="3700" dirty="0">
                <a:solidFill>
                  <a:schemeClr val="accent3"/>
                </a:solidFill>
                <a:latin typeface="Candara" pitchFamily="34" charset="0"/>
              </a:rPr>
              <a:t>(these </a:t>
            </a:r>
            <a:br>
              <a:rPr lang="en-GB" altLang="it-IT" sz="3700" dirty="0">
                <a:solidFill>
                  <a:schemeClr val="accent3"/>
                </a:solidFill>
                <a:latin typeface="Candara" pitchFamily="34" charset="0"/>
              </a:rPr>
            </a:br>
            <a:r>
              <a:rPr lang="en-GB" altLang="it-IT" sz="3700" dirty="0">
                <a:solidFill>
                  <a:schemeClr val="accent3"/>
                </a:solidFill>
                <a:latin typeface="Candara" pitchFamily="34" charset="0"/>
              </a:rPr>
              <a:t>are my emotions)</a:t>
            </a:r>
          </a:p>
        </p:txBody>
      </p:sp>
      <p:pic>
        <p:nvPicPr>
          <p:cNvPr id="32771" name="Picture 4" descr="grand_cru-ad"/>
          <p:cNvPicPr>
            <a:picLocks noChangeAspect="1" noChangeArrowheads="1"/>
          </p:cNvPicPr>
          <p:nvPr/>
        </p:nvPicPr>
        <p:blipFill>
          <a:blip r:embed="rId3"/>
          <a:srcRect/>
          <a:stretch>
            <a:fillRect/>
          </a:stretch>
        </p:blipFill>
        <p:spPr bwMode="auto">
          <a:xfrm>
            <a:off x="2843213" y="692150"/>
            <a:ext cx="5715000" cy="5353050"/>
          </a:xfrm>
          <a:prstGeom prst="rect">
            <a:avLst/>
          </a:prstGeom>
          <a:noFill/>
          <a:ln w="9525">
            <a:noFill/>
            <a:miter lim="800000"/>
            <a:headEnd/>
            <a:tailEnd/>
          </a:ln>
        </p:spPr>
      </p:pic>
      <p:sp>
        <p:nvSpPr>
          <p:cNvPr id="32772" name="Line 5"/>
          <p:cNvSpPr>
            <a:spLocks noChangeShapeType="1"/>
          </p:cNvSpPr>
          <p:nvPr/>
        </p:nvSpPr>
        <p:spPr bwMode="auto">
          <a:xfrm>
            <a:off x="2916238" y="1773238"/>
            <a:ext cx="2089150" cy="1512887"/>
          </a:xfrm>
          <a:prstGeom prst="line">
            <a:avLst/>
          </a:prstGeom>
          <a:noFill/>
          <a:ln w="57150">
            <a:solidFill>
              <a:srgbClr val="FF0000"/>
            </a:solidFill>
            <a:round/>
            <a:headEnd/>
            <a:tailEnd type="triangle" w="med" len="med"/>
          </a:ln>
          <a:effectLst/>
        </p:spPr>
        <p:txBody>
          <a:bodyPr/>
          <a:lstStyle/>
          <a:p>
            <a:endParaRPr lang="it-IT"/>
          </a:p>
        </p:txBody>
      </p:sp>
      <p:sp>
        <p:nvSpPr>
          <p:cNvPr id="5" name="Segnaposto numero diapositiva 4"/>
          <p:cNvSpPr>
            <a:spLocks noGrp="1"/>
          </p:cNvSpPr>
          <p:nvPr>
            <p:ph type="sldNum" sz="quarter" idx="12"/>
          </p:nvPr>
        </p:nvSpPr>
        <p:spPr/>
        <p:txBody>
          <a:bodyPr/>
          <a:lstStyle/>
          <a:p>
            <a:fld id="{D8CF3ECA-DC43-4EB6-BA49-A87C1A198684}" type="slidenum">
              <a:rPr lang="it-IT" smtClean="0"/>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214554"/>
            <a:ext cx="8229600" cy="4000528"/>
          </a:xfrm>
        </p:spPr>
        <p:txBody>
          <a:bodyPr>
            <a:normAutofit fontScale="92500" lnSpcReduction="20000"/>
          </a:bodyPr>
          <a:lstStyle/>
          <a:p>
            <a:pPr algn="just"/>
            <a:r>
              <a:rPr lang="en-US" dirty="0">
                <a:latin typeface="Candara" pitchFamily="34" charset="0"/>
              </a:rPr>
              <a:t>Aka “</a:t>
            </a:r>
            <a:r>
              <a:rPr lang="en-US" b="1" dirty="0">
                <a:latin typeface="Candara" pitchFamily="34" charset="0"/>
              </a:rPr>
              <a:t>vocative</a:t>
            </a:r>
            <a:r>
              <a:rPr lang="en-US" dirty="0">
                <a:latin typeface="Candara" pitchFamily="34" charset="0"/>
              </a:rPr>
              <a:t>” or “</a:t>
            </a:r>
            <a:r>
              <a:rPr lang="en-US" b="1" dirty="0">
                <a:latin typeface="Candara" pitchFamily="34" charset="0"/>
              </a:rPr>
              <a:t>directive</a:t>
            </a:r>
            <a:r>
              <a:rPr lang="en-US" dirty="0">
                <a:latin typeface="Candara" pitchFamily="34" charset="0"/>
              </a:rPr>
              <a:t>”</a:t>
            </a:r>
          </a:p>
          <a:p>
            <a:pPr algn="just"/>
            <a:endParaRPr lang="en-US" dirty="0">
              <a:latin typeface="Candara" pitchFamily="34" charset="0"/>
            </a:endParaRPr>
          </a:p>
          <a:p>
            <a:pPr algn="just"/>
            <a:r>
              <a:rPr lang="en-US" dirty="0">
                <a:latin typeface="Candara" pitchFamily="34" charset="0"/>
              </a:rPr>
              <a:t>Focuses on the </a:t>
            </a:r>
            <a:r>
              <a:rPr lang="en-US" b="1" dirty="0">
                <a:latin typeface="Candara" pitchFamily="34" charset="0"/>
              </a:rPr>
              <a:t>reader</a:t>
            </a:r>
            <a:r>
              <a:rPr lang="en-US" dirty="0">
                <a:latin typeface="Candara" pitchFamily="34" charset="0"/>
              </a:rPr>
              <a:t>/</a:t>
            </a:r>
            <a:r>
              <a:rPr lang="en-US" b="1" dirty="0">
                <a:latin typeface="Candara" pitchFamily="34" charset="0"/>
              </a:rPr>
              <a:t>hearer</a:t>
            </a:r>
            <a:r>
              <a:rPr lang="en-US" dirty="0">
                <a:latin typeface="Candara" pitchFamily="34" charset="0"/>
              </a:rPr>
              <a:t>/</a:t>
            </a:r>
            <a:r>
              <a:rPr lang="en-US" b="1" dirty="0">
                <a:latin typeface="Candara" pitchFamily="34" charset="0"/>
              </a:rPr>
              <a:t>addressee/receiver</a:t>
            </a:r>
          </a:p>
          <a:p>
            <a:pPr algn="just"/>
            <a:endParaRPr lang="en-US" b="1" dirty="0">
              <a:latin typeface="Candara" pitchFamily="34" charset="0"/>
            </a:endParaRPr>
          </a:p>
          <a:p>
            <a:pPr algn="just"/>
            <a:r>
              <a:rPr lang="en-US" dirty="0">
                <a:latin typeface="Candara" pitchFamily="34" charset="0"/>
              </a:rPr>
              <a:t>Used to call upon the addressee to act, think or feel, to react in the way intended by the text</a:t>
            </a:r>
          </a:p>
          <a:p>
            <a:pPr algn="just"/>
            <a:endParaRPr lang="en-US" dirty="0">
              <a:latin typeface="Candara" pitchFamily="34" charset="0"/>
            </a:endParaRPr>
          </a:p>
          <a:p>
            <a:pPr algn="just"/>
            <a:r>
              <a:rPr lang="en-US" dirty="0">
                <a:latin typeface="Candara" pitchFamily="34" charset="0"/>
              </a:rPr>
              <a:t>Aim: to produce a certain effect/response on the addressee, to convince, to persuade:</a:t>
            </a:r>
          </a:p>
          <a:p>
            <a:pPr lvl="2"/>
            <a:r>
              <a:rPr lang="da-DK" dirty="0">
                <a:latin typeface="Candara" pitchFamily="34" charset="0"/>
              </a:rPr>
              <a:t>Explicit – order, request, demand, warning, advice...</a:t>
            </a:r>
          </a:p>
          <a:p>
            <a:pPr lvl="2"/>
            <a:r>
              <a:rPr lang="da-DK" dirty="0">
                <a:latin typeface="Candara" pitchFamily="34" charset="0"/>
              </a:rPr>
              <a:t>Implicit – through expressive means changing people’s mind</a:t>
            </a:r>
          </a:p>
          <a:p>
            <a:pPr algn="just"/>
            <a:endParaRPr lang="en-US" dirty="0">
              <a:latin typeface="Candara" pitchFamily="34" charset="0"/>
            </a:endParaRPr>
          </a:p>
        </p:txBody>
      </p:sp>
      <p:sp>
        <p:nvSpPr>
          <p:cNvPr id="3" name="Titolo 2"/>
          <p:cNvSpPr>
            <a:spLocks noGrp="1"/>
          </p:cNvSpPr>
          <p:nvPr>
            <p:ph type="title"/>
          </p:nvPr>
        </p:nvSpPr>
        <p:spPr/>
        <p:txBody>
          <a:bodyPr/>
          <a:lstStyle/>
          <a:p>
            <a:r>
              <a:rPr lang="it-IT" dirty="0">
                <a:latin typeface="Candara" pitchFamily="34" charset="0"/>
              </a:rPr>
              <a:t>b. Conative </a:t>
            </a:r>
            <a:r>
              <a:rPr lang="it-IT" dirty="0" err="1">
                <a:latin typeface="Candara" pitchFamily="34" charset="0"/>
              </a:rPr>
              <a:t>function</a:t>
            </a:r>
            <a:r>
              <a:rPr lang="it-IT" dirty="0">
                <a:latin typeface="Candara" pitchFamily="34" charset="0"/>
              </a:rPr>
              <a:t> (1)</a:t>
            </a:r>
          </a:p>
        </p:txBody>
      </p:sp>
      <p:sp>
        <p:nvSpPr>
          <p:cNvPr id="4" name="CasellaDiTesto 3"/>
          <p:cNvSpPr txBox="1"/>
          <p:nvPr/>
        </p:nvSpPr>
        <p:spPr>
          <a:xfrm>
            <a:off x="1142976" y="1428736"/>
            <a:ext cx="6786610" cy="584775"/>
          </a:xfrm>
          <a:prstGeom prst="rect">
            <a:avLst/>
          </a:prstGeom>
          <a:noFill/>
          <a:ln w="50800" cap="rnd">
            <a:solidFill>
              <a:schemeClr val="accent3"/>
            </a:solidFill>
            <a:bevel/>
          </a:ln>
        </p:spPr>
        <p:txBody>
          <a:bodyPr wrap="square" rtlCol="0">
            <a:spAutoFit/>
          </a:bodyPr>
          <a:lstStyle/>
          <a:p>
            <a:pPr algn="ctr"/>
            <a:r>
              <a:rPr lang="it-IT" sz="3200" b="1" dirty="0" err="1">
                <a:solidFill>
                  <a:schemeClr val="accent3">
                    <a:lumMod val="75000"/>
                  </a:schemeClr>
                </a:solidFill>
                <a:latin typeface="Candara" pitchFamily="34" charset="0"/>
              </a:rPr>
              <a:t>Influencing</a:t>
            </a:r>
            <a:r>
              <a:rPr lang="it-IT" sz="3200" b="1" dirty="0">
                <a:solidFill>
                  <a:schemeClr val="accent3">
                    <a:lumMod val="75000"/>
                  </a:schemeClr>
                </a:solidFill>
                <a:latin typeface="Candara" pitchFamily="34" charset="0"/>
              </a:rPr>
              <a:t> </a:t>
            </a:r>
            <a:r>
              <a:rPr lang="it-IT" sz="3200" b="1" dirty="0" err="1">
                <a:solidFill>
                  <a:schemeClr val="accent3">
                    <a:lumMod val="75000"/>
                  </a:schemeClr>
                </a:solidFill>
                <a:latin typeface="Candara" pitchFamily="34" charset="0"/>
              </a:rPr>
              <a:t>addressee</a:t>
            </a:r>
            <a:r>
              <a:rPr lang="it-IT" sz="3200" b="1" dirty="0">
                <a:solidFill>
                  <a:schemeClr val="accent3">
                    <a:lumMod val="75000"/>
                  </a:schemeClr>
                </a:solidFill>
                <a:latin typeface="Candara" pitchFamily="34" charset="0"/>
              </a:rPr>
              <a:t>’s </a:t>
            </a:r>
            <a:r>
              <a:rPr lang="it-IT" sz="3200" b="1" dirty="0" err="1">
                <a:solidFill>
                  <a:schemeClr val="accent3">
                    <a:lumMod val="75000"/>
                  </a:schemeClr>
                </a:solidFill>
                <a:latin typeface="Candara" pitchFamily="34" charset="0"/>
              </a:rPr>
              <a:t>behaviour</a:t>
            </a:r>
            <a:endParaRPr lang="it-IT" sz="3200" b="1" dirty="0">
              <a:solidFill>
                <a:schemeClr val="accent3">
                  <a:lumMod val="75000"/>
                </a:schemeClr>
              </a:solidFill>
              <a:latin typeface="Candara" pitchFamily="34" charset="0"/>
            </a:endParaRPr>
          </a:p>
        </p:txBody>
      </p:sp>
      <p:sp>
        <p:nvSpPr>
          <p:cNvPr id="5" name="Segnaposto numero diapositiva 4"/>
          <p:cNvSpPr>
            <a:spLocks noGrp="1"/>
          </p:cNvSpPr>
          <p:nvPr>
            <p:ph type="sldNum" sz="quarter" idx="12"/>
          </p:nvPr>
        </p:nvSpPr>
        <p:spPr/>
        <p:txBody>
          <a:bodyPr/>
          <a:lstStyle/>
          <a:p>
            <a:fld id="{D8CF3ECA-DC43-4EB6-BA49-A87C1A198684}" type="slidenum">
              <a:rPr lang="it-IT" smtClean="0"/>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785926"/>
            <a:ext cx="8229600" cy="4221365"/>
          </a:xfrm>
        </p:spPr>
        <p:txBody>
          <a:bodyPr>
            <a:normAutofit/>
          </a:bodyPr>
          <a:lstStyle/>
          <a:p>
            <a:pPr algn="just"/>
            <a:r>
              <a:rPr lang="it-IT" u="sng" dirty="0">
                <a:latin typeface="Candara" pitchFamily="34" charset="0"/>
              </a:rPr>
              <a:t>Conative/</a:t>
            </a:r>
            <a:r>
              <a:rPr lang="it-IT" u="sng" dirty="0" err="1">
                <a:latin typeface="Candara" pitchFamily="34" charset="0"/>
              </a:rPr>
              <a:t>directive</a:t>
            </a:r>
            <a:r>
              <a:rPr lang="it-IT" u="sng" dirty="0">
                <a:latin typeface="Candara" pitchFamily="34" charset="0"/>
              </a:rPr>
              <a:t> </a:t>
            </a:r>
            <a:r>
              <a:rPr lang="it-IT" u="sng" dirty="0" err="1">
                <a:latin typeface="Candara" pitchFamily="34" charset="0"/>
              </a:rPr>
              <a:t>texts</a:t>
            </a:r>
            <a:r>
              <a:rPr lang="it-IT" dirty="0">
                <a:latin typeface="Candara" pitchFamily="34" charset="0"/>
              </a:rPr>
              <a:t>: </a:t>
            </a:r>
            <a:r>
              <a:rPr lang="en-US" b="1" dirty="0">
                <a:latin typeface="Candara" pitchFamily="34" charset="0"/>
              </a:rPr>
              <a:t>requests, </a:t>
            </a:r>
            <a:r>
              <a:rPr lang="it-IT" b="1" dirty="0" err="1">
                <a:latin typeface="Candara" pitchFamily="34" charset="0"/>
              </a:rPr>
              <a:t>instructions</a:t>
            </a:r>
            <a:r>
              <a:rPr lang="it-IT" b="1" dirty="0">
                <a:latin typeface="Candara" pitchFamily="34" charset="0"/>
              </a:rPr>
              <a:t>, </a:t>
            </a:r>
            <a:r>
              <a:rPr lang="it-IT" b="1" dirty="0" err="1">
                <a:latin typeface="Candara" pitchFamily="34" charset="0"/>
              </a:rPr>
              <a:t>advertisements</a:t>
            </a:r>
            <a:r>
              <a:rPr lang="it-IT" b="1" dirty="0">
                <a:latin typeface="Candara" pitchFamily="34" charset="0"/>
              </a:rPr>
              <a:t>, propaganda,</a:t>
            </a:r>
            <a:r>
              <a:rPr lang="en-US" b="1" dirty="0">
                <a:latin typeface="Candara" pitchFamily="34" charset="0"/>
              </a:rPr>
              <a:t> theses, popular fiction, contracts</a:t>
            </a:r>
            <a:r>
              <a:rPr lang="en-US" dirty="0">
                <a:latin typeface="Candara" pitchFamily="34" charset="0"/>
              </a:rPr>
              <a:t>, </a:t>
            </a:r>
            <a:r>
              <a:rPr lang="en-US" b="1" dirty="0">
                <a:latin typeface="Candara" pitchFamily="34" charset="0"/>
              </a:rPr>
              <a:t>orders, prayers</a:t>
            </a:r>
          </a:p>
          <a:p>
            <a:pPr algn="just"/>
            <a:endParaRPr lang="it-IT" b="1" dirty="0">
              <a:latin typeface="Candara" pitchFamily="34" charset="0"/>
            </a:endParaRPr>
          </a:p>
          <a:p>
            <a:pPr algn="just"/>
            <a:r>
              <a:rPr lang="en-US" u="sng" dirty="0">
                <a:latin typeface="Candara" pitchFamily="34" charset="0"/>
              </a:rPr>
              <a:t>Grammar</a:t>
            </a:r>
            <a:r>
              <a:rPr lang="en-US" dirty="0">
                <a:latin typeface="Candara" pitchFamily="34" charset="0"/>
              </a:rPr>
              <a:t>: </a:t>
            </a:r>
            <a:r>
              <a:rPr lang="en-US" b="1" dirty="0">
                <a:latin typeface="Candara" pitchFamily="34" charset="0"/>
              </a:rPr>
              <a:t>2</a:t>
            </a:r>
            <a:r>
              <a:rPr lang="en-US" b="1" baseline="30000" dirty="0">
                <a:latin typeface="Candara" pitchFamily="34" charset="0"/>
              </a:rPr>
              <a:t>nd</a:t>
            </a:r>
            <a:r>
              <a:rPr lang="en-US" b="1" dirty="0">
                <a:latin typeface="Candara" pitchFamily="34" charset="0"/>
              </a:rPr>
              <a:t> person</a:t>
            </a:r>
            <a:r>
              <a:rPr lang="en-US" dirty="0">
                <a:latin typeface="Candara" pitchFamily="34" charset="0"/>
              </a:rPr>
              <a:t>, </a:t>
            </a:r>
            <a:r>
              <a:rPr lang="en-US" b="1" dirty="0">
                <a:latin typeface="Candara" pitchFamily="34" charset="0"/>
              </a:rPr>
              <a:t>pronouns</a:t>
            </a:r>
            <a:r>
              <a:rPr lang="en-US" dirty="0">
                <a:latin typeface="Candara" pitchFamily="34" charset="0"/>
              </a:rPr>
              <a:t>, </a:t>
            </a:r>
            <a:r>
              <a:rPr lang="en-US" b="1" dirty="0">
                <a:latin typeface="Candara" pitchFamily="34" charset="0"/>
              </a:rPr>
              <a:t>forms of address</a:t>
            </a:r>
            <a:r>
              <a:rPr lang="en-US" dirty="0">
                <a:latin typeface="Candara" pitchFamily="34" charset="0"/>
              </a:rPr>
              <a:t>, </a:t>
            </a:r>
            <a:r>
              <a:rPr lang="en-US" b="1" dirty="0">
                <a:latin typeface="Candara" pitchFamily="34" charset="0"/>
              </a:rPr>
              <a:t>infinitives</a:t>
            </a:r>
            <a:r>
              <a:rPr lang="en-US" dirty="0">
                <a:latin typeface="Candara" pitchFamily="34" charset="0"/>
              </a:rPr>
              <a:t>, </a:t>
            </a:r>
            <a:r>
              <a:rPr lang="en-US" b="1" dirty="0">
                <a:latin typeface="Candara" pitchFamily="34" charset="0"/>
              </a:rPr>
              <a:t>some modals</a:t>
            </a:r>
            <a:r>
              <a:rPr lang="en-US" dirty="0">
                <a:latin typeface="Candara" pitchFamily="34" charset="0"/>
              </a:rPr>
              <a:t>,  </a:t>
            </a:r>
            <a:r>
              <a:rPr lang="en-US" b="1" dirty="0">
                <a:latin typeface="Candara" pitchFamily="34" charset="0"/>
              </a:rPr>
              <a:t>vocatives, </a:t>
            </a:r>
            <a:r>
              <a:rPr lang="en-US" b="1" dirty="0" err="1">
                <a:latin typeface="Candara" pitchFamily="34" charset="0"/>
              </a:rPr>
              <a:t>exhortatives</a:t>
            </a:r>
            <a:r>
              <a:rPr lang="en-US" b="1" dirty="0">
                <a:latin typeface="Candara" pitchFamily="34" charset="0"/>
              </a:rPr>
              <a:t>, imperatives</a:t>
            </a:r>
            <a:r>
              <a:rPr lang="en-US" dirty="0">
                <a:latin typeface="Candara" pitchFamily="34" charset="0"/>
              </a:rPr>
              <a:t>, e.g. </a:t>
            </a:r>
            <a:r>
              <a:rPr lang="en-US" i="1" dirty="0">
                <a:latin typeface="Candara" pitchFamily="34" charset="0"/>
              </a:rPr>
              <a:t>Tom! Come inside and eat</a:t>
            </a:r>
            <a:r>
              <a:rPr lang="en-US" dirty="0">
                <a:latin typeface="Candara" pitchFamily="34" charset="0"/>
              </a:rPr>
              <a:t>!,  </a:t>
            </a:r>
            <a:r>
              <a:rPr lang="en-US" i="1" dirty="0">
                <a:latin typeface="Candara" pitchFamily="34" charset="0"/>
              </a:rPr>
              <a:t>Drink</a:t>
            </a:r>
            <a:r>
              <a:rPr lang="en-US" dirty="0">
                <a:latin typeface="Candara" pitchFamily="34" charset="0"/>
              </a:rPr>
              <a:t>!,  </a:t>
            </a:r>
            <a:r>
              <a:rPr lang="en-US" i="1" dirty="0">
                <a:latin typeface="Candara" pitchFamily="34" charset="0"/>
              </a:rPr>
              <a:t>Go Away</a:t>
            </a:r>
            <a:r>
              <a:rPr lang="en-US" dirty="0">
                <a:latin typeface="Candara" pitchFamily="34" charset="0"/>
              </a:rPr>
              <a:t>!, </a:t>
            </a:r>
            <a:r>
              <a:rPr lang="en-US" i="1" dirty="0">
                <a:latin typeface="Candara" pitchFamily="34" charset="0"/>
              </a:rPr>
              <a:t>Are you ready to go</a:t>
            </a:r>
            <a:r>
              <a:rPr lang="en-US" dirty="0">
                <a:latin typeface="Candara" pitchFamily="34" charset="0"/>
              </a:rPr>
              <a:t>?, </a:t>
            </a:r>
            <a:r>
              <a:rPr lang="en-US" i="1" dirty="0">
                <a:latin typeface="Candara" pitchFamily="34" charset="0"/>
              </a:rPr>
              <a:t>Touch me</a:t>
            </a:r>
            <a:endParaRPr lang="it-IT" i="1" dirty="0">
              <a:latin typeface="Candara" pitchFamily="34" charset="0"/>
            </a:endParaRPr>
          </a:p>
        </p:txBody>
      </p:sp>
      <p:sp>
        <p:nvSpPr>
          <p:cNvPr id="3" name="Titolo 2"/>
          <p:cNvSpPr>
            <a:spLocks noGrp="1"/>
          </p:cNvSpPr>
          <p:nvPr>
            <p:ph type="title"/>
          </p:nvPr>
        </p:nvSpPr>
        <p:spPr/>
        <p:txBody>
          <a:bodyPr/>
          <a:lstStyle/>
          <a:p>
            <a:r>
              <a:rPr lang="it-IT" dirty="0">
                <a:latin typeface="Candara" pitchFamily="34" charset="0"/>
              </a:rPr>
              <a:t>Conative </a:t>
            </a:r>
            <a:r>
              <a:rPr lang="it-IT" dirty="0" err="1">
                <a:latin typeface="Candara" pitchFamily="34" charset="0"/>
              </a:rPr>
              <a:t>Function</a:t>
            </a:r>
            <a:r>
              <a:rPr lang="it-IT" dirty="0">
                <a:latin typeface="Candara" pitchFamily="34" charset="0"/>
              </a:rPr>
              <a:t> (2)</a:t>
            </a:r>
          </a:p>
        </p:txBody>
      </p:sp>
      <p:sp>
        <p:nvSpPr>
          <p:cNvPr id="4" name="Segnaposto numero diapositiva 3"/>
          <p:cNvSpPr>
            <a:spLocks noGrp="1"/>
          </p:cNvSpPr>
          <p:nvPr>
            <p:ph type="sldNum" sz="quarter" idx="12"/>
          </p:nvPr>
        </p:nvSpPr>
        <p:spPr/>
        <p:txBody>
          <a:bodyPr/>
          <a:lstStyle/>
          <a:p>
            <a:fld id="{D8CF3ECA-DC43-4EB6-BA49-A87C1A198684}" type="slidenum">
              <a:rPr lang="it-IT" smtClean="0"/>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714348" y="1643050"/>
            <a:ext cx="7775575" cy="1620957"/>
          </a:xfrm>
          <a:prstGeom prst="rect">
            <a:avLst/>
          </a:prstGeom>
          <a:noFill/>
          <a:ln w="9525">
            <a:noFill/>
            <a:miter lim="800000"/>
            <a:headEnd/>
            <a:tailEnd/>
          </a:ln>
          <a:effectLst/>
        </p:spPr>
        <p:txBody>
          <a:bodyPr>
            <a:spAutoFit/>
          </a:bodyPr>
          <a:lstStyle/>
          <a:p>
            <a:pPr marL="365760" indent="-256032" algn="just">
              <a:spcBef>
                <a:spcPts val="400"/>
              </a:spcBef>
              <a:buClr>
                <a:schemeClr val="accent1"/>
              </a:buClr>
              <a:buSzPct val="68000"/>
              <a:buFont typeface="Wingdings 3"/>
              <a:buChar char=""/>
            </a:pPr>
            <a:r>
              <a:rPr lang="da-DK" sz="4000" b="1" dirty="0">
                <a:solidFill>
                  <a:schemeClr val="tx2">
                    <a:lumMod val="75000"/>
                  </a:schemeClr>
                </a:solidFill>
              </a:rPr>
              <a:t> </a:t>
            </a:r>
            <a:r>
              <a:rPr lang="da-DK" sz="4000" b="1" dirty="0">
                <a:solidFill>
                  <a:schemeClr val="accent1"/>
                </a:solidFill>
                <a:latin typeface="Candara" pitchFamily="34" charset="0"/>
              </a:rPr>
              <a:t>Fasten your seat belt! </a:t>
            </a:r>
            <a:endParaRPr lang="da-DK" sz="2700" dirty="0">
              <a:latin typeface="Candara" pitchFamily="34" charset="0"/>
            </a:endParaRPr>
          </a:p>
          <a:p>
            <a:pPr marL="365760" indent="-256032" algn="just">
              <a:spcBef>
                <a:spcPts val="400"/>
              </a:spcBef>
              <a:buClr>
                <a:schemeClr val="accent1"/>
              </a:buClr>
              <a:buSzPct val="68000"/>
            </a:pPr>
            <a:r>
              <a:rPr lang="da-DK" sz="2800" b="1" dirty="0">
                <a:solidFill>
                  <a:schemeClr val="accent3"/>
                </a:solidFill>
                <a:latin typeface="Candara" pitchFamily="34" charset="0"/>
              </a:rPr>
              <a:t>(conative / directive function </a:t>
            </a:r>
            <a:r>
              <a:rPr lang="da-DK" sz="2800" b="1" dirty="0">
                <a:solidFill>
                  <a:schemeClr val="accent3"/>
                </a:solidFill>
                <a:latin typeface="Candara" pitchFamily="34" charset="0"/>
                <a:sym typeface="Wingdings" pitchFamily="2" charset="2"/>
              </a:rPr>
              <a:t> focus on the receiver)</a:t>
            </a:r>
            <a:endParaRPr lang="da-DK" sz="2800" b="1" dirty="0">
              <a:solidFill>
                <a:schemeClr val="accent3"/>
              </a:solidFill>
              <a:latin typeface="Candara" pitchFamily="34" charset="0"/>
            </a:endParaRPr>
          </a:p>
        </p:txBody>
      </p:sp>
      <p:sp>
        <p:nvSpPr>
          <p:cNvPr id="3" name="Segnaposto numero diapositiva 2"/>
          <p:cNvSpPr>
            <a:spLocks noGrp="1"/>
          </p:cNvSpPr>
          <p:nvPr>
            <p:ph type="sldNum" sz="quarter" idx="12"/>
          </p:nvPr>
        </p:nvSpPr>
        <p:spPr/>
        <p:txBody>
          <a:bodyPr/>
          <a:lstStyle/>
          <a:p>
            <a:fld id="{D8CF3ECA-DC43-4EB6-BA49-A87C1A198684}" type="slidenum">
              <a:rPr lang="it-IT" smtClean="0"/>
              <a:pPr/>
              <a:t>24</a:t>
            </a:fld>
            <a:endParaRPr lang="it-IT"/>
          </a:p>
        </p:txBody>
      </p:sp>
      <p:sp>
        <p:nvSpPr>
          <p:cNvPr id="5" name="Titolo 2"/>
          <p:cNvSpPr txBox="1">
            <a:spLocks/>
          </p:cNvSpPr>
          <p:nvPr/>
        </p:nvSpPr>
        <p:spPr>
          <a:xfrm>
            <a:off x="428596" y="64291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Conative </a:t>
            </a: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Function</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(3)</a:t>
            </a:r>
          </a:p>
        </p:txBody>
      </p:sp>
      <p:sp>
        <p:nvSpPr>
          <p:cNvPr id="6" name="CasellaDiTesto 5"/>
          <p:cNvSpPr txBox="1"/>
          <p:nvPr/>
        </p:nvSpPr>
        <p:spPr>
          <a:xfrm>
            <a:off x="4143372" y="3786190"/>
            <a:ext cx="4286280" cy="2585323"/>
          </a:xfrm>
          <a:prstGeom prst="rect">
            <a:avLst/>
          </a:prstGeom>
          <a:noFill/>
          <a:ln w="25400">
            <a:solidFill>
              <a:schemeClr val="accent3">
                <a:lumMod val="75000"/>
              </a:schemeClr>
            </a:solidFill>
          </a:ln>
        </p:spPr>
        <p:txBody>
          <a:bodyPr wrap="square" rtlCol="0">
            <a:spAutoFit/>
          </a:bodyPr>
          <a:lstStyle/>
          <a:p>
            <a:r>
              <a:rPr lang="it-IT" b="1" dirty="0" err="1">
                <a:latin typeface="Candara" pitchFamily="34" charset="0"/>
              </a:rPr>
              <a:t>Codes</a:t>
            </a:r>
            <a:endParaRPr lang="it-IT" b="1" dirty="0">
              <a:latin typeface="Candara" pitchFamily="34" charset="0"/>
            </a:endParaRPr>
          </a:p>
          <a:p>
            <a:pPr marL="342900" indent="-342900">
              <a:buAutoNum type="arabicParenR"/>
            </a:pPr>
            <a:r>
              <a:rPr lang="it-IT" dirty="0">
                <a:latin typeface="Candara" pitchFamily="34" charset="0"/>
              </a:rPr>
              <a:t>2</a:t>
            </a:r>
            <a:r>
              <a:rPr lang="it-IT" baseline="30000" dirty="0">
                <a:latin typeface="Candara" pitchFamily="34" charset="0"/>
              </a:rPr>
              <a:t>nd</a:t>
            </a:r>
            <a:r>
              <a:rPr lang="it-IT" dirty="0">
                <a:latin typeface="Candara" pitchFamily="34" charset="0"/>
              </a:rPr>
              <a:t> </a:t>
            </a:r>
            <a:r>
              <a:rPr lang="it-IT" dirty="0" err="1">
                <a:latin typeface="Candara" pitchFamily="34" charset="0"/>
              </a:rPr>
              <a:t>person</a:t>
            </a:r>
            <a:endParaRPr lang="it-IT" dirty="0">
              <a:latin typeface="Candara" pitchFamily="34" charset="0"/>
            </a:endParaRPr>
          </a:p>
          <a:p>
            <a:pPr marL="342900" indent="-342900">
              <a:buAutoNum type="arabicParenR"/>
            </a:pPr>
            <a:r>
              <a:rPr lang="it-IT" dirty="0" err="1">
                <a:latin typeface="Candara" pitchFamily="34" charset="0"/>
              </a:rPr>
              <a:t>imperatives</a:t>
            </a:r>
            <a:r>
              <a:rPr lang="it-IT" dirty="0">
                <a:latin typeface="Candara" pitchFamily="34" charset="0"/>
              </a:rPr>
              <a:t>, </a:t>
            </a:r>
            <a:r>
              <a:rPr lang="it-IT" dirty="0" err="1">
                <a:latin typeface="Candara" pitchFamily="34" charset="0"/>
              </a:rPr>
              <a:t>vocatives</a:t>
            </a:r>
            <a:endParaRPr lang="it-IT" dirty="0">
              <a:latin typeface="Candara" pitchFamily="34" charset="0"/>
            </a:endParaRPr>
          </a:p>
          <a:p>
            <a:pPr marL="342900" indent="-342900">
              <a:buAutoNum type="arabicParenR"/>
            </a:pPr>
            <a:r>
              <a:rPr lang="it-IT" dirty="0" err="1">
                <a:latin typeface="Candara" pitchFamily="34" charset="0"/>
              </a:rPr>
              <a:t>exhortatives</a:t>
            </a:r>
            <a:endParaRPr lang="it-IT" dirty="0">
              <a:latin typeface="Candara" pitchFamily="34" charset="0"/>
            </a:endParaRPr>
          </a:p>
          <a:p>
            <a:pPr marL="342900" indent="-342900">
              <a:buAutoNum type="arabicParenR"/>
            </a:pPr>
            <a:r>
              <a:rPr lang="it-IT" dirty="0" err="1">
                <a:latin typeface="Candara" pitchFamily="34" charset="0"/>
              </a:rPr>
              <a:t>questions</a:t>
            </a:r>
            <a:endParaRPr lang="it-IT" dirty="0">
              <a:latin typeface="Candara" pitchFamily="34" charset="0"/>
            </a:endParaRPr>
          </a:p>
          <a:p>
            <a:pPr marL="342900" indent="-342900"/>
            <a:r>
              <a:rPr lang="it-IT" b="1" dirty="0" err="1">
                <a:latin typeface="Candara" pitchFamily="34" charset="0"/>
              </a:rPr>
              <a:t>Topics</a:t>
            </a:r>
            <a:r>
              <a:rPr lang="it-IT" b="1" dirty="0">
                <a:latin typeface="Candara" pitchFamily="34" charset="0"/>
              </a:rPr>
              <a:t> &amp; </a:t>
            </a:r>
            <a:r>
              <a:rPr lang="it-IT" b="1" dirty="0" err="1">
                <a:latin typeface="Candara" pitchFamily="34" charset="0"/>
              </a:rPr>
              <a:t>themes</a:t>
            </a:r>
            <a:endParaRPr lang="it-IT" b="1" dirty="0">
              <a:latin typeface="Candara" pitchFamily="34" charset="0"/>
            </a:endParaRPr>
          </a:p>
          <a:p>
            <a:pPr marL="342900" indent="-342900">
              <a:buAutoNum type="arabicParenR"/>
            </a:pPr>
            <a:r>
              <a:rPr lang="it-IT" dirty="0" err="1">
                <a:latin typeface="Candara" pitchFamily="34" charset="0"/>
              </a:rPr>
              <a:t>prayers</a:t>
            </a:r>
            <a:r>
              <a:rPr lang="it-IT" dirty="0">
                <a:latin typeface="Candara" pitchFamily="34" charset="0"/>
              </a:rPr>
              <a:t>, </a:t>
            </a:r>
            <a:r>
              <a:rPr lang="it-IT" dirty="0" err="1">
                <a:latin typeface="Candara" pitchFamily="34" charset="0"/>
              </a:rPr>
              <a:t>exhortations</a:t>
            </a:r>
            <a:r>
              <a:rPr lang="it-IT" dirty="0">
                <a:latin typeface="Candara" pitchFamily="34" charset="0"/>
              </a:rPr>
              <a:t>, </a:t>
            </a:r>
            <a:r>
              <a:rPr lang="it-IT" dirty="0" err="1">
                <a:latin typeface="Candara" pitchFamily="34" charset="0"/>
              </a:rPr>
              <a:t>instructions</a:t>
            </a:r>
            <a:endParaRPr lang="it-IT" dirty="0">
              <a:latin typeface="Candara" pitchFamily="34" charset="0"/>
            </a:endParaRPr>
          </a:p>
          <a:p>
            <a:pPr marL="342900" indent="-342900">
              <a:buAutoNum type="arabicParenR"/>
            </a:pPr>
            <a:r>
              <a:rPr lang="it-IT" dirty="0" err="1">
                <a:latin typeface="Candara" pitchFamily="34" charset="0"/>
              </a:rPr>
              <a:t>orders</a:t>
            </a:r>
            <a:r>
              <a:rPr lang="it-IT" dirty="0">
                <a:latin typeface="Candara" pitchFamily="34" charset="0"/>
              </a:rPr>
              <a:t>, </a:t>
            </a:r>
            <a:r>
              <a:rPr lang="it-IT" dirty="0" err="1">
                <a:latin typeface="Candara" pitchFamily="34" charset="0"/>
              </a:rPr>
              <a:t>requests</a:t>
            </a:r>
            <a:r>
              <a:rPr lang="it-IT" dirty="0">
                <a:latin typeface="Candara" pitchFamily="34" charset="0"/>
              </a:rPr>
              <a:t>, </a:t>
            </a:r>
            <a:r>
              <a:rPr lang="it-IT" dirty="0" err="1">
                <a:latin typeface="Candara" pitchFamily="34" charset="0"/>
              </a:rPr>
              <a:t>advice</a:t>
            </a:r>
            <a:endParaRPr lang="it-IT" dirty="0">
              <a:latin typeface="Candara" pitchFamily="34" charset="0"/>
            </a:endParaRPr>
          </a:p>
          <a:p>
            <a:pPr marL="342900" indent="-342900">
              <a:buAutoNum type="arabicParenR"/>
            </a:pPr>
            <a:r>
              <a:rPr lang="it-IT" dirty="0" err="1">
                <a:latin typeface="Candara" pitchFamily="34" charset="0"/>
              </a:rPr>
              <a:t>advertisements</a:t>
            </a:r>
            <a:endParaRPr lang="it-IT" dirty="0">
              <a:latin typeface="Candar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2459038" cy="5132388"/>
          </a:xfrm>
        </p:spPr>
        <p:txBody>
          <a:bodyPr/>
          <a:lstStyle/>
          <a:p>
            <a:pPr algn="ctr" eaLnBrk="1" hangingPunct="1"/>
            <a:r>
              <a:rPr lang="en-GB" altLang="it-IT" dirty="0" err="1">
                <a:latin typeface="Candara" pitchFamily="34" charset="0"/>
              </a:rPr>
              <a:t>Conative</a:t>
            </a:r>
            <a:br>
              <a:rPr lang="en-GB" altLang="it-IT" dirty="0">
                <a:latin typeface="Candara" pitchFamily="34" charset="0"/>
              </a:rPr>
            </a:br>
            <a:br>
              <a:rPr lang="en-GB" altLang="it-IT" dirty="0">
                <a:solidFill>
                  <a:srgbClr val="FF0000"/>
                </a:solidFill>
              </a:rPr>
            </a:br>
            <a:r>
              <a:rPr lang="en-GB" altLang="it-IT" dirty="0">
                <a:solidFill>
                  <a:srgbClr val="FF0000"/>
                </a:solidFill>
              </a:rPr>
              <a:t> </a:t>
            </a:r>
            <a:br>
              <a:rPr lang="en-GB" altLang="it-IT" dirty="0">
                <a:solidFill>
                  <a:srgbClr val="FF0000"/>
                </a:solidFill>
              </a:rPr>
            </a:br>
            <a:r>
              <a:rPr lang="en-GB" altLang="it-IT" sz="3000" dirty="0">
                <a:solidFill>
                  <a:schemeClr val="accent3"/>
                </a:solidFill>
                <a:latin typeface="Candara" pitchFamily="34" charset="0"/>
              </a:rPr>
              <a:t>(claim about the receiver)</a:t>
            </a:r>
            <a:br>
              <a:rPr lang="en-GB" altLang="it-IT" dirty="0">
                <a:solidFill>
                  <a:srgbClr val="FF0000"/>
                </a:solidFill>
              </a:rPr>
            </a:br>
            <a:endParaRPr lang="en-GB" altLang="it-IT" sz="3300" dirty="0">
              <a:solidFill>
                <a:srgbClr val="FF0000"/>
              </a:solidFill>
            </a:endParaRPr>
          </a:p>
        </p:txBody>
      </p:sp>
      <p:pic>
        <p:nvPicPr>
          <p:cNvPr id="36867" name="Picture 4" descr="stupid_ad"/>
          <p:cNvPicPr>
            <a:picLocks noChangeAspect="1" noChangeArrowheads="1"/>
          </p:cNvPicPr>
          <p:nvPr/>
        </p:nvPicPr>
        <p:blipFill>
          <a:blip r:embed="rId3"/>
          <a:srcRect/>
          <a:stretch>
            <a:fillRect/>
          </a:stretch>
        </p:blipFill>
        <p:spPr bwMode="auto">
          <a:xfrm>
            <a:off x="3786182" y="357166"/>
            <a:ext cx="4537075" cy="6140450"/>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D8CF3ECA-DC43-4EB6-BA49-A87C1A198684}" type="slidenum">
              <a:rPr lang="it-IT" smtClean="0"/>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357430"/>
            <a:ext cx="8229600" cy="3649861"/>
          </a:xfrm>
        </p:spPr>
        <p:txBody>
          <a:bodyPr>
            <a:normAutofit/>
          </a:bodyPr>
          <a:lstStyle/>
          <a:p>
            <a:pPr algn="just"/>
            <a:r>
              <a:rPr lang="it-IT" sz="2600" dirty="0" err="1">
                <a:latin typeface="Candara" pitchFamily="34" charset="0"/>
              </a:rPr>
              <a:t>Aka</a:t>
            </a:r>
            <a:r>
              <a:rPr lang="it-IT" sz="2600" dirty="0">
                <a:latin typeface="Candara" pitchFamily="34" charset="0"/>
              </a:rPr>
              <a:t> “</a:t>
            </a:r>
            <a:r>
              <a:rPr lang="it-IT" sz="2600" b="1" dirty="0">
                <a:latin typeface="Candara" pitchFamily="34" charset="0"/>
              </a:rPr>
              <a:t>informative</a:t>
            </a:r>
            <a:r>
              <a:rPr lang="it-IT" sz="2600" dirty="0">
                <a:latin typeface="Candara" pitchFamily="34" charset="0"/>
              </a:rPr>
              <a:t>” , “</a:t>
            </a:r>
            <a:r>
              <a:rPr lang="it-IT" sz="2600" b="1" dirty="0">
                <a:latin typeface="Candara" pitchFamily="34" charset="0"/>
              </a:rPr>
              <a:t>denotative</a:t>
            </a:r>
            <a:r>
              <a:rPr lang="it-IT" sz="2600" dirty="0">
                <a:latin typeface="Candara" pitchFamily="34" charset="0"/>
              </a:rPr>
              <a:t>”,  “</a:t>
            </a:r>
            <a:r>
              <a:rPr lang="it-IT" sz="2600" b="1" dirty="0">
                <a:latin typeface="Candara" pitchFamily="34" charset="0"/>
              </a:rPr>
              <a:t>cognitive</a:t>
            </a:r>
            <a:r>
              <a:rPr lang="it-IT" sz="2600" dirty="0">
                <a:latin typeface="Candara" pitchFamily="34" charset="0"/>
              </a:rPr>
              <a:t>”</a:t>
            </a:r>
          </a:p>
          <a:p>
            <a:pPr algn="just"/>
            <a:r>
              <a:rPr lang="da-DK" sz="2600" dirty="0">
                <a:latin typeface="Candara" pitchFamily="34" charset="0"/>
              </a:rPr>
              <a:t>Focus on </a:t>
            </a:r>
            <a:r>
              <a:rPr lang="da-DK" sz="2600" b="1" dirty="0">
                <a:latin typeface="Candara" pitchFamily="34" charset="0"/>
              </a:rPr>
              <a:t>content, context and the referent</a:t>
            </a:r>
          </a:p>
          <a:p>
            <a:pPr algn="just"/>
            <a:r>
              <a:rPr lang="da-DK" sz="2600" dirty="0">
                <a:latin typeface="Candara" pitchFamily="34" charset="0"/>
              </a:rPr>
              <a:t>Explanation, definition, description</a:t>
            </a:r>
            <a:endParaRPr lang="it-IT" sz="2600" dirty="0">
              <a:latin typeface="Candara" pitchFamily="34" charset="0"/>
            </a:endParaRPr>
          </a:p>
          <a:p>
            <a:pPr algn="just"/>
            <a:r>
              <a:rPr lang="en-US" sz="2600" dirty="0">
                <a:latin typeface="Candara" pitchFamily="34" charset="0"/>
              </a:rPr>
              <a:t>The core is the external situation, the facts of a topic, the reality outside language, included reported ideas </a:t>
            </a:r>
            <a:r>
              <a:rPr lang="it-IT" sz="2600" dirty="0">
                <a:latin typeface="Candara" pitchFamily="34" charset="0"/>
              </a:rPr>
              <a:t>or </a:t>
            </a:r>
            <a:r>
              <a:rPr lang="it-IT" sz="2600" dirty="0" err="1">
                <a:latin typeface="Candara" pitchFamily="34" charset="0"/>
              </a:rPr>
              <a:t>theories</a:t>
            </a:r>
            <a:endParaRPr lang="it-IT" sz="2600" dirty="0">
              <a:latin typeface="Candara" pitchFamily="34" charset="0"/>
            </a:endParaRPr>
          </a:p>
          <a:p>
            <a:pPr algn="just"/>
            <a:r>
              <a:rPr lang="en-US" sz="2600" dirty="0">
                <a:latin typeface="Candara" pitchFamily="34" charset="0"/>
              </a:rPr>
              <a:t>The context is what is being spoken of, what is being referred to</a:t>
            </a:r>
            <a:endParaRPr lang="it-IT" sz="2600" dirty="0">
              <a:latin typeface="Candara" pitchFamily="34" charset="0"/>
            </a:endParaRPr>
          </a:p>
          <a:p>
            <a:endParaRPr lang="it-IT" dirty="0">
              <a:latin typeface="Candara" pitchFamily="34" charset="0"/>
            </a:endParaRPr>
          </a:p>
        </p:txBody>
      </p:sp>
      <p:sp>
        <p:nvSpPr>
          <p:cNvPr id="3" name="Titolo 2"/>
          <p:cNvSpPr>
            <a:spLocks noGrp="1"/>
          </p:cNvSpPr>
          <p:nvPr>
            <p:ph type="title"/>
          </p:nvPr>
        </p:nvSpPr>
        <p:spPr>
          <a:xfrm>
            <a:off x="457200" y="500042"/>
            <a:ext cx="8229600" cy="917596"/>
          </a:xfrm>
        </p:spPr>
        <p:txBody>
          <a:bodyPr>
            <a:normAutofit fontScale="90000"/>
          </a:bodyPr>
          <a:lstStyle/>
          <a:p>
            <a:r>
              <a:rPr lang="it-IT" dirty="0">
                <a:latin typeface="Candara" pitchFamily="34" charset="0"/>
              </a:rPr>
              <a:t>c. </a:t>
            </a:r>
            <a:r>
              <a:rPr lang="it-IT" dirty="0" err="1">
                <a:latin typeface="Candara" pitchFamily="34" charset="0"/>
              </a:rPr>
              <a:t>Referential</a:t>
            </a:r>
            <a:r>
              <a:rPr lang="it-IT" dirty="0">
                <a:latin typeface="Candara" pitchFamily="34" charset="0"/>
              </a:rPr>
              <a:t> </a:t>
            </a:r>
            <a:r>
              <a:rPr lang="it-IT" dirty="0" err="1">
                <a:latin typeface="Candara" pitchFamily="34" charset="0"/>
              </a:rPr>
              <a:t>function</a:t>
            </a:r>
            <a:r>
              <a:rPr lang="it-IT" dirty="0">
                <a:latin typeface="Candara" pitchFamily="34" charset="0"/>
              </a:rPr>
              <a:t> (1)</a:t>
            </a:r>
            <a:br>
              <a:rPr lang="it-IT" dirty="0">
                <a:latin typeface="Candara" pitchFamily="34" charset="0"/>
              </a:rPr>
            </a:br>
            <a:endParaRPr lang="it-IT" dirty="0">
              <a:latin typeface="Candara" pitchFamily="34" charset="0"/>
            </a:endParaRPr>
          </a:p>
        </p:txBody>
      </p:sp>
      <p:sp>
        <p:nvSpPr>
          <p:cNvPr id="4" name="CasellaDiTesto 3"/>
          <p:cNvSpPr txBox="1"/>
          <p:nvPr/>
        </p:nvSpPr>
        <p:spPr>
          <a:xfrm>
            <a:off x="1214414" y="1285860"/>
            <a:ext cx="6786610" cy="584775"/>
          </a:xfrm>
          <a:prstGeom prst="rect">
            <a:avLst/>
          </a:prstGeom>
          <a:noFill/>
          <a:ln w="50800" cap="rnd">
            <a:solidFill>
              <a:schemeClr val="accent3"/>
            </a:solidFill>
            <a:bevel/>
          </a:ln>
        </p:spPr>
        <p:txBody>
          <a:bodyPr wrap="square" rtlCol="0">
            <a:spAutoFit/>
          </a:bodyPr>
          <a:lstStyle/>
          <a:p>
            <a:pPr algn="ctr"/>
            <a:r>
              <a:rPr lang="it-IT" sz="3200" b="1" dirty="0" err="1">
                <a:solidFill>
                  <a:schemeClr val="accent3">
                    <a:lumMod val="75000"/>
                  </a:schemeClr>
                </a:solidFill>
                <a:latin typeface="Candara" pitchFamily="34" charset="0"/>
              </a:rPr>
              <a:t>Imparting</a:t>
            </a:r>
            <a:r>
              <a:rPr lang="it-IT" sz="3200" b="1" dirty="0">
                <a:solidFill>
                  <a:schemeClr val="accent3">
                    <a:lumMod val="75000"/>
                  </a:schemeClr>
                </a:solidFill>
                <a:latin typeface="Candara" pitchFamily="34" charset="0"/>
              </a:rPr>
              <a:t> information</a:t>
            </a:r>
          </a:p>
        </p:txBody>
      </p:sp>
      <p:sp>
        <p:nvSpPr>
          <p:cNvPr id="5" name="Segnaposto numero diapositiva 4"/>
          <p:cNvSpPr>
            <a:spLocks noGrp="1"/>
          </p:cNvSpPr>
          <p:nvPr>
            <p:ph type="sldNum" sz="quarter" idx="12"/>
          </p:nvPr>
        </p:nvSpPr>
        <p:spPr/>
        <p:txBody>
          <a:bodyPr/>
          <a:lstStyle/>
          <a:p>
            <a:fld id="{D8CF3ECA-DC43-4EB6-BA49-A87C1A198684}" type="slidenum">
              <a:rPr lang="it-IT" smtClean="0"/>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en-US" u="sng" dirty="0">
                <a:latin typeface="Candara" pitchFamily="34" charset="0"/>
              </a:rPr>
              <a:t>Referential texts</a:t>
            </a:r>
            <a:r>
              <a:rPr lang="en-US" dirty="0">
                <a:latin typeface="Candara" pitchFamily="34" charset="0"/>
              </a:rPr>
              <a:t>: textbook, technical report, scientific paper, thesis, minutes or agenda, </a:t>
            </a:r>
            <a:r>
              <a:rPr lang="it-IT" dirty="0" err="1">
                <a:latin typeface="Candara" pitchFamily="34" charset="0"/>
              </a:rPr>
              <a:t>newspaper</a:t>
            </a:r>
            <a:r>
              <a:rPr lang="it-IT" dirty="0">
                <a:latin typeface="Candara" pitchFamily="34" charset="0"/>
              </a:rPr>
              <a:t> </a:t>
            </a:r>
            <a:r>
              <a:rPr lang="it-IT" dirty="0" err="1">
                <a:latin typeface="Candara" pitchFamily="34" charset="0"/>
              </a:rPr>
              <a:t>article</a:t>
            </a:r>
            <a:r>
              <a:rPr lang="it-IT" dirty="0">
                <a:latin typeface="Candara" pitchFamily="34" charset="0"/>
              </a:rPr>
              <a:t> (</a:t>
            </a:r>
            <a:r>
              <a:rPr lang="it-IT" dirty="0" err="1">
                <a:latin typeface="Candara" pitchFamily="34" charset="0"/>
              </a:rPr>
              <a:t>scientific</a:t>
            </a:r>
            <a:r>
              <a:rPr lang="it-IT" dirty="0">
                <a:latin typeface="Candara" pitchFamily="34" charset="0"/>
              </a:rPr>
              <a:t>, </a:t>
            </a:r>
            <a:r>
              <a:rPr lang="en-US" dirty="0">
                <a:latin typeface="Candara" pitchFamily="34" charset="0"/>
              </a:rPr>
              <a:t>technological, commercial)</a:t>
            </a:r>
          </a:p>
          <a:p>
            <a:pPr algn="just"/>
            <a:r>
              <a:rPr lang="en-US" dirty="0">
                <a:latin typeface="Candara" pitchFamily="34" charset="0"/>
              </a:rPr>
              <a:t>Identify and </a:t>
            </a:r>
            <a:r>
              <a:rPr lang="it-IT" dirty="0" err="1">
                <a:latin typeface="Candara" pitchFamily="34" charset="0"/>
              </a:rPr>
              <a:t>characterise</a:t>
            </a:r>
            <a:r>
              <a:rPr lang="it-IT" dirty="0">
                <a:latin typeface="Candara" pitchFamily="34" charset="0"/>
              </a:rPr>
              <a:t> </a:t>
            </a:r>
            <a:r>
              <a:rPr lang="it-IT" dirty="0" err="1">
                <a:latin typeface="Candara" pitchFamily="34" charset="0"/>
              </a:rPr>
              <a:t>phenomena</a:t>
            </a:r>
            <a:r>
              <a:rPr lang="it-IT" dirty="0">
                <a:latin typeface="Candara" pitchFamily="34" charset="0"/>
              </a:rPr>
              <a:t>: </a:t>
            </a:r>
            <a:r>
              <a:rPr lang="it-IT" dirty="0" err="1">
                <a:latin typeface="Candara" pitchFamily="34" charset="0"/>
              </a:rPr>
              <a:t>impersonal</a:t>
            </a:r>
            <a:r>
              <a:rPr lang="it-IT" dirty="0">
                <a:latin typeface="Candara" pitchFamily="34" charset="0"/>
              </a:rPr>
              <a:t>, </a:t>
            </a:r>
            <a:r>
              <a:rPr lang="en-US" dirty="0">
                <a:latin typeface="Candara" pitchFamily="34" charset="0"/>
              </a:rPr>
              <a:t>objective, formal, non-emotive style (but it depends on </a:t>
            </a:r>
            <a:r>
              <a:rPr lang="it-IT" dirty="0">
                <a:latin typeface="Candara" pitchFamily="34" charset="0"/>
              </a:rPr>
              <a:t>the </a:t>
            </a:r>
            <a:r>
              <a:rPr lang="it-IT" dirty="0" err="1">
                <a:latin typeface="Candara" pitchFamily="34" charset="0"/>
              </a:rPr>
              <a:t>genre</a:t>
            </a:r>
            <a:r>
              <a:rPr lang="it-IT" dirty="0">
                <a:latin typeface="Candara" pitchFamily="34" charset="0"/>
              </a:rPr>
              <a:t>)</a:t>
            </a:r>
          </a:p>
          <a:p>
            <a:pPr algn="just"/>
            <a:r>
              <a:rPr lang="it-IT" u="sng" dirty="0" err="1">
                <a:latin typeface="Candara" pitchFamily="34" charset="0"/>
              </a:rPr>
              <a:t>Grammar</a:t>
            </a:r>
            <a:r>
              <a:rPr lang="it-IT" dirty="0">
                <a:latin typeface="Candara" pitchFamily="34" charset="0"/>
              </a:rPr>
              <a:t>: </a:t>
            </a:r>
            <a:r>
              <a:rPr lang="it-IT" b="1" dirty="0">
                <a:latin typeface="Candara" pitchFamily="34" charset="0"/>
              </a:rPr>
              <a:t>3</a:t>
            </a:r>
            <a:r>
              <a:rPr lang="it-IT" b="1" baseline="30000" dirty="0">
                <a:latin typeface="Candara" pitchFamily="34" charset="0"/>
              </a:rPr>
              <a:t>rd</a:t>
            </a:r>
            <a:r>
              <a:rPr lang="it-IT" b="1" dirty="0">
                <a:latin typeface="Candara" pitchFamily="34" charset="0"/>
              </a:rPr>
              <a:t> </a:t>
            </a:r>
            <a:r>
              <a:rPr lang="it-IT" b="1" dirty="0" err="1">
                <a:latin typeface="Candara" pitchFamily="34" charset="0"/>
              </a:rPr>
              <a:t>person</a:t>
            </a:r>
            <a:r>
              <a:rPr lang="it-IT" dirty="0">
                <a:latin typeface="Candara" pitchFamily="34" charset="0"/>
              </a:rPr>
              <a:t>, </a:t>
            </a:r>
            <a:r>
              <a:rPr lang="it-IT" b="1" dirty="0">
                <a:latin typeface="Candara" pitchFamily="34" charset="0"/>
              </a:rPr>
              <a:t>definite </a:t>
            </a:r>
            <a:r>
              <a:rPr lang="it-IT" b="1" dirty="0" err="1">
                <a:latin typeface="Candara" pitchFamily="34" charset="0"/>
              </a:rPr>
              <a:t>descriptions</a:t>
            </a:r>
            <a:r>
              <a:rPr lang="it-IT" dirty="0">
                <a:latin typeface="Candara" pitchFamily="34" charset="0"/>
              </a:rPr>
              <a:t>, </a:t>
            </a:r>
            <a:r>
              <a:rPr lang="it-IT" b="1" dirty="0" err="1">
                <a:latin typeface="Candara" pitchFamily="34" charset="0"/>
              </a:rPr>
              <a:t>assertions</a:t>
            </a:r>
            <a:r>
              <a:rPr lang="it-IT" b="1" dirty="0">
                <a:latin typeface="Candara" pitchFamily="34" charset="0"/>
              </a:rPr>
              <a:t> </a:t>
            </a:r>
            <a:r>
              <a:rPr lang="it-IT" b="1" dirty="0" err="1">
                <a:latin typeface="Candara" pitchFamily="34" charset="0"/>
              </a:rPr>
              <a:t>about</a:t>
            </a:r>
            <a:r>
              <a:rPr lang="it-IT" b="1" dirty="0">
                <a:latin typeface="Candara" pitchFamily="34" charset="0"/>
              </a:rPr>
              <a:t> the </a:t>
            </a:r>
            <a:r>
              <a:rPr lang="it-IT" b="1" dirty="0" err="1">
                <a:latin typeface="Candara" pitchFamily="34" charset="0"/>
              </a:rPr>
              <a:t>context</a:t>
            </a:r>
            <a:r>
              <a:rPr lang="it-IT" dirty="0">
                <a:latin typeface="Candara" pitchFamily="34" charset="0"/>
              </a:rPr>
              <a:t>, </a:t>
            </a:r>
            <a:r>
              <a:rPr lang="it-IT" b="1" dirty="0" err="1">
                <a:latin typeface="Candara" pitchFamily="34" charset="0"/>
              </a:rPr>
              <a:t>deitic</a:t>
            </a:r>
            <a:r>
              <a:rPr lang="it-IT" b="1" dirty="0">
                <a:latin typeface="Candara" pitchFamily="34" charset="0"/>
              </a:rPr>
              <a:t> </a:t>
            </a:r>
            <a:r>
              <a:rPr lang="it-IT" b="1" dirty="0" err="1">
                <a:latin typeface="Candara" pitchFamily="34" charset="0"/>
              </a:rPr>
              <a:t>words</a:t>
            </a:r>
            <a:r>
              <a:rPr lang="it-IT" b="1" dirty="0">
                <a:latin typeface="Candara" pitchFamily="34" charset="0"/>
              </a:rPr>
              <a:t>: </a:t>
            </a:r>
            <a:r>
              <a:rPr lang="en-US" i="1" dirty="0">
                <a:latin typeface="Candara" pitchFamily="34" charset="0"/>
              </a:rPr>
              <a:t>The earth is round</a:t>
            </a:r>
            <a:r>
              <a:rPr lang="en-US" dirty="0">
                <a:latin typeface="Candara" pitchFamily="34" charset="0"/>
              </a:rPr>
              <a:t>, </a:t>
            </a:r>
            <a:r>
              <a:rPr lang="en-US" i="1" dirty="0">
                <a:latin typeface="Candara" pitchFamily="34" charset="0"/>
              </a:rPr>
              <a:t>Water boils at 100 degrees</a:t>
            </a:r>
          </a:p>
        </p:txBody>
      </p:sp>
      <p:sp>
        <p:nvSpPr>
          <p:cNvPr id="3" name="Titolo 2"/>
          <p:cNvSpPr>
            <a:spLocks noGrp="1"/>
          </p:cNvSpPr>
          <p:nvPr>
            <p:ph type="title"/>
          </p:nvPr>
        </p:nvSpPr>
        <p:spPr/>
        <p:txBody>
          <a:bodyPr/>
          <a:lstStyle/>
          <a:p>
            <a:r>
              <a:rPr lang="it-IT" dirty="0" err="1"/>
              <a:t>Referential</a:t>
            </a:r>
            <a:r>
              <a:rPr lang="it-IT" dirty="0"/>
              <a:t> </a:t>
            </a:r>
            <a:r>
              <a:rPr lang="it-IT" dirty="0" err="1"/>
              <a:t>function</a:t>
            </a:r>
            <a:r>
              <a:rPr lang="it-IT" dirty="0"/>
              <a:t> (2)</a:t>
            </a:r>
          </a:p>
        </p:txBody>
      </p:sp>
      <p:sp>
        <p:nvSpPr>
          <p:cNvPr id="4" name="Segnaposto numero diapositiva 3"/>
          <p:cNvSpPr>
            <a:spLocks noGrp="1"/>
          </p:cNvSpPr>
          <p:nvPr>
            <p:ph type="sldNum" sz="quarter" idx="12"/>
          </p:nvPr>
        </p:nvSpPr>
        <p:spPr/>
        <p:txBody>
          <a:bodyPr/>
          <a:lstStyle/>
          <a:p>
            <a:fld id="{D8CF3ECA-DC43-4EB6-BA49-A87C1A198684}" type="slidenum">
              <a:rPr lang="it-IT" smtClean="0"/>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500034" y="1142985"/>
            <a:ext cx="7959754" cy="3647152"/>
          </a:xfrm>
          <a:prstGeom prst="rect">
            <a:avLst/>
          </a:prstGeom>
          <a:noFill/>
          <a:ln w="9525">
            <a:noFill/>
            <a:miter lim="800000"/>
            <a:headEnd/>
            <a:tailEnd/>
          </a:ln>
          <a:effectLst/>
        </p:spPr>
        <p:txBody>
          <a:bodyPr wrap="square">
            <a:spAutoFit/>
          </a:bodyPr>
          <a:lstStyle/>
          <a:p>
            <a:pPr marL="365760" indent="-256032" algn="just">
              <a:spcBef>
                <a:spcPts val="400"/>
              </a:spcBef>
              <a:buClr>
                <a:schemeClr val="accent1"/>
              </a:buClr>
              <a:buSzPct val="68000"/>
              <a:buFont typeface="Wingdings 3"/>
              <a:buChar char=""/>
            </a:pPr>
            <a:r>
              <a:rPr lang="da-DK" sz="4000" b="1" dirty="0">
                <a:solidFill>
                  <a:schemeClr val="accent1"/>
                </a:solidFill>
                <a:latin typeface="Candara" pitchFamily="34" charset="0"/>
              </a:rPr>
              <a:t> It was a burning hot day; the air was stifling; one could hardly breathe even near the sea. </a:t>
            </a:r>
            <a:endParaRPr lang="da-DK" b="1" dirty="0">
              <a:solidFill>
                <a:schemeClr val="accent2"/>
              </a:solidFill>
            </a:endParaRPr>
          </a:p>
          <a:p>
            <a:r>
              <a:rPr lang="da-DK" sz="2800" b="1" dirty="0">
                <a:solidFill>
                  <a:schemeClr val="accent3"/>
                </a:solidFill>
                <a:latin typeface="Candara" pitchFamily="34" charset="0"/>
              </a:rPr>
              <a:t>(informative / referential function </a:t>
            </a:r>
            <a:r>
              <a:rPr lang="da-DK" sz="2800" b="1" dirty="0">
                <a:solidFill>
                  <a:schemeClr val="accent3"/>
                </a:solidFill>
                <a:latin typeface="Candara" pitchFamily="34" charset="0"/>
                <a:sym typeface="Wingdings" pitchFamily="2" charset="2"/>
              </a:rPr>
              <a:t> focus on the context)</a:t>
            </a:r>
            <a:endParaRPr lang="da-DK" sz="2800" b="1" dirty="0">
              <a:solidFill>
                <a:schemeClr val="accent3"/>
              </a:solidFill>
              <a:latin typeface="Candara" pitchFamily="34" charset="0"/>
            </a:endParaRPr>
          </a:p>
          <a:p>
            <a:endParaRPr lang="it-IT" sz="2800" dirty="0"/>
          </a:p>
          <a:p>
            <a:pPr>
              <a:spcBef>
                <a:spcPct val="50000"/>
              </a:spcBef>
            </a:pPr>
            <a:endParaRPr lang="it-IT" dirty="0"/>
          </a:p>
        </p:txBody>
      </p:sp>
      <p:sp>
        <p:nvSpPr>
          <p:cNvPr id="3" name="Segnaposto numero diapositiva 2"/>
          <p:cNvSpPr>
            <a:spLocks noGrp="1"/>
          </p:cNvSpPr>
          <p:nvPr>
            <p:ph type="sldNum" sz="quarter" idx="12"/>
          </p:nvPr>
        </p:nvSpPr>
        <p:spPr/>
        <p:txBody>
          <a:bodyPr/>
          <a:lstStyle/>
          <a:p>
            <a:fld id="{D8CF3ECA-DC43-4EB6-BA49-A87C1A198684}" type="slidenum">
              <a:rPr lang="it-IT" smtClean="0"/>
              <a:pPr/>
              <a:t>28</a:t>
            </a:fld>
            <a:endParaRPr lang="it-IT"/>
          </a:p>
        </p:txBody>
      </p:sp>
      <p:sp>
        <p:nvSpPr>
          <p:cNvPr id="4" name="Titolo 2"/>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Referential</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a:t>
            </a: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function</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(3)</a:t>
            </a:r>
          </a:p>
        </p:txBody>
      </p:sp>
      <p:sp>
        <p:nvSpPr>
          <p:cNvPr id="5" name="CasellaDiTesto 4"/>
          <p:cNvSpPr txBox="1"/>
          <p:nvPr/>
        </p:nvSpPr>
        <p:spPr>
          <a:xfrm>
            <a:off x="4000496" y="3786190"/>
            <a:ext cx="4429156" cy="2585323"/>
          </a:xfrm>
          <a:prstGeom prst="rect">
            <a:avLst/>
          </a:prstGeom>
          <a:noFill/>
          <a:ln w="25400">
            <a:solidFill>
              <a:schemeClr val="accent3">
                <a:lumMod val="75000"/>
              </a:schemeClr>
            </a:solidFill>
          </a:ln>
        </p:spPr>
        <p:txBody>
          <a:bodyPr wrap="square" rtlCol="0">
            <a:spAutoFit/>
          </a:bodyPr>
          <a:lstStyle/>
          <a:p>
            <a:r>
              <a:rPr lang="it-IT" b="1" dirty="0" err="1">
                <a:latin typeface="Candara" pitchFamily="34" charset="0"/>
              </a:rPr>
              <a:t>Codes</a:t>
            </a:r>
            <a:endParaRPr lang="it-IT" b="1" dirty="0">
              <a:latin typeface="Candara" pitchFamily="34" charset="0"/>
            </a:endParaRPr>
          </a:p>
          <a:p>
            <a:pPr marL="342900" indent="-342900">
              <a:buAutoNum type="arabicParenR"/>
            </a:pPr>
            <a:r>
              <a:rPr lang="it-IT" dirty="0" err="1">
                <a:latin typeface="Candara" pitchFamily="34" charset="0"/>
              </a:rPr>
              <a:t>deixis</a:t>
            </a:r>
            <a:r>
              <a:rPr lang="it-IT" dirty="0">
                <a:latin typeface="Candara" pitchFamily="34" charset="0"/>
              </a:rPr>
              <a:t>: </a:t>
            </a:r>
            <a:r>
              <a:rPr lang="it-IT" dirty="0" err="1">
                <a:latin typeface="Candara" pitchFamily="34" charset="0"/>
              </a:rPr>
              <a:t>here</a:t>
            </a:r>
            <a:r>
              <a:rPr lang="it-IT" dirty="0">
                <a:latin typeface="Candara" pitchFamily="34" charset="0"/>
              </a:rPr>
              <a:t>, </a:t>
            </a:r>
            <a:r>
              <a:rPr lang="it-IT" dirty="0" err="1">
                <a:latin typeface="Candara" pitchFamily="34" charset="0"/>
              </a:rPr>
              <a:t>there</a:t>
            </a:r>
            <a:r>
              <a:rPr lang="it-IT" dirty="0">
                <a:latin typeface="Candara" pitchFamily="34" charset="0"/>
              </a:rPr>
              <a:t>, </a:t>
            </a:r>
            <a:r>
              <a:rPr lang="it-IT" dirty="0" err="1">
                <a:latin typeface="Candara" pitchFamily="34" charset="0"/>
              </a:rPr>
              <a:t>now</a:t>
            </a:r>
            <a:r>
              <a:rPr lang="it-IT" dirty="0">
                <a:latin typeface="Candara" pitchFamily="34" charset="0"/>
              </a:rPr>
              <a:t>, </a:t>
            </a:r>
            <a:r>
              <a:rPr lang="it-IT" dirty="0" err="1">
                <a:latin typeface="Candara" pitchFamily="34" charset="0"/>
              </a:rPr>
              <a:t>tomorrow</a:t>
            </a:r>
            <a:r>
              <a:rPr lang="it-IT" dirty="0">
                <a:latin typeface="Candara" pitchFamily="34" charset="0"/>
              </a:rPr>
              <a:t>, </a:t>
            </a:r>
            <a:r>
              <a:rPr lang="it-IT" dirty="0" err="1">
                <a:latin typeface="Candara" pitchFamily="34" charset="0"/>
              </a:rPr>
              <a:t>this</a:t>
            </a:r>
            <a:r>
              <a:rPr lang="it-IT" dirty="0">
                <a:latin typeface="Candara" pitchFamily="34" charset="0"/>
              </a:rPr>
              <a:t>, </a:t>
            </a:r>
            <a:r>
              <a:rPr lang="it-IT" dirty="0" err="1">
                <a:latin typeface="Candara" pitchFamily="34" charset="0"/>
              </a:rPr>
              <a:t>near</a:t>
            </a:r>
            <a:r>
              <a:rPr lang="it-IT" dirty="0">
                <a:latin typeface="Candara" pitchFamily="34" charset="0"/>
              </a:rPr>
              <a:t>, </a:t>
            </a:r>
            <a:r>
              <a:rPr lang="it-IT" dirty="0" err="1">
                <a:latin typeface="Candara" pitchFamily="34" charset="0"/>
              </a:rPr>
              <a:t>own</a:t>
            </a:r>
            <a:r>
              <a:rPr lang="it-IT" dirty="0">
                <a:latin typeface="Candara" pitchFamily="34" charset="0"/>
              </a:rPr>
              <a:t>, </a:t>
            </a:r>
            <a:r>
              <a:rPr lang="it-IT" dirty="0" err="1">
                <a:latin typeface="Candara" pitchFamily="34" charset="0"/>
              </a:rPr>
              <a:t>your</a:t>
            </a:r>
            <a:endParaRPr lang="it-IT" dirty="0">
              <a:latin typeface="Candara" pitchFamily="34" charset="0"/>
            </a:endParaRPr>
          </a:p>
          <a:p>
            <a:pPr marL="342900" indent="-342900">
              <a:buAutoNum type="arabicParenR"/>
            </a:pPr>
            <a:r>
              <a:rPr lang="it-IT" dirty="0">
                <a:latin typeface="Candara" pitchFamily="34" charset="0"/>
              </a:rPr>
              <a:t>3</a:t>
            </a:r>
            <a:r>
              <a:rPr lang="it-IT" baseline="30000" dirty="0">
                <a:latin typeface="Candara" pitchFamily="34" charset="0"/>
              </a:rPr>
              <a:t>rd </a:t>
            </a:r>
            <a:r>
              <a:rPr lang="it-IT" dirty="0">
                <a:latin typeface="Candara" pitchFamily="34" charset="0"/>
              </a:rPr>
              <a:t> </a:t>
            </a:r>
            <a:r>
              <a:rPr lang="it-IT" dirty="0" err="1">
                <a:latin typeface="Candara" pitchFamily="34" charset="0"/>
              </a:rPr>
              <a:t>person</a:t>
            </a:r>
            <a:endParaRPr lang="it-IT" dirty="0">
              <a:latin typeface="Candara" pitchFamily="34" charset="0"/>
            </a:endParaRPr>
          </a:p>
          <a:p>
            <a:pPr marL="342900" indent="-342900">
              <a:buAutoNum type="arabicParenR"/>
            </a:pPr>
            <a:r>
              <a:rPr lang="it-IT" dirty="0" err="1">
                <a:latin typeface="Candara" pitchFamily="34" charset="0"/>
              </a:rPr>
              <a:t>simple</a:t>
            </a:r>
            <a:r>
              <a:rPr lang="it-IT" dirty="0">
                <a:latin typeface="Candara" pitchFamily="34" charset="0"/>
              </a:rPr>
              <a:t> </a:t>
            </a:r>
            <a:r>
              <a:rPr lang="it-IT" dirty="0" err="1">
                <a:latin typeface="Candara" pitchFamily="34" charset="0"/>
              </a:rPr>
              <a:t>past</a:t>
            </a:r>
            <a:endParaRPr lang="it-IT" dirty="0">
              <a:latin typeface="Candara" pitchFamily="34" charset="0"/>
            </a:endParaRPr>
          </a:p>
          <a:p>
            <a:pPr marL="342900" indent="-342900"/>
            <a:r>
              <a:rPr lang="it-IT" b="1" dirty="0" err="1">
                <a:latin typeface="Candara" pitchFamily="34" charset="0"/>
              </a:rPr>
              <a:t>Topics</a:t>
            </a:r>
            <a:r>
              <a:rPr lang="it-IT" b="1" dirty="0">
                <a:latin typeface="Candara" pitchFamily="34" charset="0"/>
              </a:rPr>
              <a:t> and </a:t>
            </a:r>
            <a:r>
              <a:rPr lang="it-IT" b="1" dirty="0" err="1">
                <a:latin typeface="Candara" pitchFamily="34" charset="0"/>
              </a:rPr>
              <a:t>themes</a:t>
            </a:r>
            <a:endParaRPr lang="it-IT" b="1" dirty="0">
              <a:latin typeface="Candara" pitchFamily="34" charset="0"/>
            </a:endParaRPr>
          </a:p>
          <a:p>
            <a:pPr marL="342900" indent="-342900">
              <a:buAutoNum type="arabicParenR"/>
            </a:pPr>
            <a:r>
              <a:rPr lang="it-IT" dirty="0" err="1">
                <a:latin typeface="Candara" pitchFamily="34" charset="0"/>
              </a:rPr>
              <a:t>past</a:t>
            </a:r>
            <a:r>
              <a:rPr lang="it-IT" dirty="0">
                <a:latin typeface="Candara" pitchFamily="34" charset="0"/>
              </a:rPr>
              <a:t>, </a:t>
            </a:r>
            <a:r>
              <a:rPr lang="it-IT" dirty="0" err="1">
                <a:latin typeface="Candara" pitchFamily="34" charset="0"/>
              </a:rPr>
              <a:t>present</a:t>
            </a:r>
            <a:endParaRPr lang="it-IT" dirty="0">
              <a:latin typeface="Candara" pitchFamily="34" charset="0"/>
            </a:endParaRPr>
          </a:p>
          <a:p>
            <a:pPr marL="342900" indent="-342900">
              <a:buAutoNum type="arabicParenR"/>
            </a:pPr>
            <a:r>
              <a:rPr lang="it-IT" dirty="0" err="1">
                <a:latin typeface="Candara" pitchFamily="34" charset="0"/>
              </a:rPr>
              <a:t>scientific</a:t>
            </a:r>
            <a:r>
              <a:rPr lang="it-IT" dirty="0">
                <a:latin typeface="Candara" pitchFamily="34" charset="0"/>
              </a:rPr>
              <a:t> </a:t>
            </a:r>
            <a:r>
              <a:rPr lang="it-IT" dirty="0" err="1">
                <a:latin typeface="Candara" pitchFamily="34" charset="0"/>
              </a:rPr>
              <a:t>facts</a:t>
            </a:r>
            <a:endParaRPr lang="it-IT" dirty="0">
              <a:latin typeface="Candara" pitchFamily="34" charset="0"/>
            </a:endParaRPr>
          </a:p>
          <a:p>
            <a:pPr marL="342900" indent="-342900">
              <a:buAutoNum type="arabicParenR"/>
            </a:pPr>
            <a:r>
              <a:rPr lang="it-IT" dirty="0" err="1">
                <a:latin typeface="Candara" pitchFamily="34" charset="0"/>
              </a:rPr>
              <a:t>explanation</a:t>
            </a:r>
            <a:r>
              <a:rPr lang="it-IT" dirty="0">
                <a:latin typeface="Candara" pitchFamily="34" charset="0"/>
              </a:rPr>
              <a:t>, information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GB" altLang="it-IT" dirty="0">
                <a:solidFill>
                  <a:schemeClr val="accent1"/>
                </a:solidFill>
                <a:latin typeface="Candara" pitchFamily="34" charset="0"/>
              </a:rPr>
              <a:t>Referential</a:t>
            </a:r>
            <a:r>
              <a:rPr lang="en-GB" altLang="it-IT" dirty="0">
                <a:solidFill>
                  <a:srgbClr val="FF0000"/>
                </a:solidFill>
                <a:latin typeface="Candara" pitchFamily="34" charset="0"/>
              </a:rPr>
              <a:t> </a:t>
            </a:r>
            <a:r>
              <a:rPr lang="en-GB" altLang="it-IT" dirty="0">
                <a:solidFill>
                  <a:schemeClr val="accent3"/>
                </a:solidFill>
                <a:latin typeface="Candara" pitchFamily="34" charset="0"/>
              </a:rPr>
              <a:t>(outside the text)</a:t>
            </a:r>
          </a:p>
        </p:txBody>
      </p:sp>
      <p:pic>
        <p:nvPicPr>
          <p:cNvPr id="33796" name="Picture 4" descr="10059b   British Heart Foundation Reveal"/>
          <p:cNvPicPr>
            <a:picLocks noChangeAspect="1" noChangeArrowheads="1"/>
          </p:cNvPicPr>
          <p:nvPr/>
        </p:nvPicPr>
        <p:blipFill>
          <a:blip r:embed="rId3"/>
          <a:srcRect/>
          <a:stretch>
            <a:fillRect/>
          </a:stretch>
        </p:blipFill>
        <p:spPr bwMode="auto">
          <a:xfrm>
            <a:off x="1357290" y="1357298"/>
            <a:ext cx="7072362" cy="4790702"/>
          </a:xfrm>
          <a:prstGeom prst="rect">
            <a:avLst/>
          </a:prstGeom>
          <a:noFill/>
          <a:ln w="9525">
            <a:noFill/>
            <a:miter lim="800000"/>
            <a:headEnd/>
            <a:tailEnd/>
          </a:ln>
        </p:spPr>
      </p:pic>
      <p:sp>
        <p:nvSpPr>
          <p:cNvPr id="33797" name="Line 5"/>
          <p:cNvSpPr>
            <a:spLocks noChangeShapeType="1"/>
          </p:cNvSpPr>
          <p:nvPr/>
        </p:nvSpPr>
        <p:spPr bwMode="auto">
          <a:xfrm>
            <a:off x="1857356" y="1214423"/>
            <a:ext cx="1500198" cy="3071833"/>
          </a:xfrm>
          <a:prstGeom prst="line">
            <a:avLst/>
          </a:prstGeom>
          <a:noFill/>
          <a:ln w="57150">
            <a:solidFill>
              <a:srgbClr val="FF0000"/>
            </a:solidFill>
            <a:round/>
            <a:headEnd/>
            <a:tailEnd type="triangle" w="med" len="med"/>
          </a:ln>
          <a:effectLst/>
        </p:spPr>
        <p:txBody>
          <a:bodyPr/>
          <a:lstStyle/>
          <a:p>
            <a:endParaRPr lang="it-IT"/>
          </a:p>
        </p:txBody>
      </p:sp>
      <p:sp>
        <p:nvSpPr>
          <p:cNvPr id="6" name="Segnaposto numero diapositiva 5"/>
          <p:cNvSpPr>
            <a:spLocks noGrp="1"/>
          </p:cNvSpPr>
          <p:nvPr>
            <p:ph type="sldNum" sz="quarter" idx="12"/>
          </p:nvPr>
        </p:nvSpPr>
        <p:spPr/>
        <p:txBody>
          <a:bodyPr/>
          <a:lstStyle/>
          <a:p>
            <a:fld id="{D8CF3ECA-DC43-4EB6-BA49-A87C1A198684}" type="slidenum">
              <a:rPr lang="it-IT" smtClean="0"/>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356992"/>
            <a:ext cx="7632848" cy="2225064"/>
          </a:xfrm>
        </p:spPr>
        <p:txBody>
          <a:bodyPr>
            <a:normAutofit fontScale="90000"/>
          </a:bodyPr>
          <a:lstStyle/>
          <a:p>
            <a:pPr algn="l"/>
            <a:r>
              <a:rPr lang="it-IT" sz="3100" dirty="0" err="1">
                <a:solidFill>
                  <a:schemeClr val="accent3">
                    <a:lumMod val="75000"/>
                  </a:schemeClr>
                </a:solidFill>
              </a:rPr>
              <a:t>All</a:t>
            </a:r>
            <a:r>
              <a:rPr lang="it-IT" sz="3100" dirty="0">
                <a:solidFill>
                  <a:schemeClr val="accent3">
                    <a:lumMod val="75000"/>
                  </a:schemeClr>
                </a:solidFill>
              </a:rPr>
              <a:t> </a:t>
            </a:r>
            <a:r>
              <a:rPr lang="it-IT" sz="3100" dirty="0" err="1">
                <a:solidFill>
                  <a:schemeClr val="accent3">
                    <a:lumMod val="75000"/>
                  </a:schemeClr>
                </a:solidFill>
              </a:rPr>
              <a:t>types</a:t>
            </a:r>
            <a:r>
              <a:rPr lang="it-IT" sz="3100" dirty="0">
                <a:solidFill>
                  <a:schemeClr val="accent3">
                    <a:lumMod val="75000"/>
                  </a:schemeClr>
                </a:solidFill>
              </a:rPr>
              <a:t> of </a:t>
            </a:r>
            <a:r>
              <a:rPr lang="it-IT" sz="3100" dirty="0" err="1">
                <a:solidFill>
                  <a:schemeClr val="accent3">
                    <a:lumMod val="75000"/>
                  </a:schemeClr>
                </a:solidFill>
              </a:rPr>
              <a:t>discourse</a:t>
            </a:r>
            <a:r>
              <a:rPr lang="it-IT" sz="3100" dirty="0">
                <a:solidFill>
                  <a:schemeClr val="accent3">
                    <a:lumMod val="75000"/>
                  </a:schemeClr>
                </a:solidFill>
              </a:rPr>
              <a:t> use </a:t>
            </a:r>
            <a:r>
              <a:rPr lang="it-IT" sz="3100" dirty="0" err="1">
                <a:solidFill>
                  <a:schemeClr val="accent3">
                    <a:lumMod val="75000"/>
                  </a:schemeClr>
                </a:solidFill>
              </a:rPr>
              <a:t>prosody</a:t>
            </a:r>
            <a:r>
              <a:rPr lang="it-IT" sz="3100" dirty="0">
                <a:solidFill>
                  <a:schemeClr val="accent3">
                    <a:lumMod val="75000"/>
                  </a:schemeClr>
                </a:solidFill>
              </a:rPr>
              <a:t> to some </a:t>
            </a:r>
            <a:r>
              <a:rPr lang="it-IT" sz="3100" dirty="0" err="1">
                <a:solidFill>
                  <a:schemeClr val="accent3">
                    <a:lumMod val="75000"/>
                  </a:schemeClr>
                </a:solidFill>
              </a:rPr>
              <a:t>extent</a:t>
            </a:r>
            <a:r>
              <a:rPr lang="it-IT" sz="3100" dirty="0">
                <a:solidFill>
                  <a:schemeClr val="accent3">
                    <a:lumMod val="75000"/>
                  </a:schemeClr>
                </a:solidFill>
              </a:rPr>
              <a:t>.</a:t>
            </a:r>
            <a:br>
              <a:rPr lang="it-IT" sz="3100" dirty="0">
                <a:solidFill>
                  <a:schemeClr val="accent3">
                    <a:lumMod val="75000"/>
                  </a:schemeClr>
                </a:solidFill>
              </a:rPr>
            </a:br>
            <a:br>
              <a:rPr lang="it-IT" sz="3100" dirty="0">
                <a:solidFill>
                  <a:schemeClr val="accent3">
                    <a:lumMod val="75000"/>
                  </a:schemeClr>
                </a:solidFill>
              </a:rPr>
            </a:br>
            <a:r>
              <a:rPr lang="it-IT" sz="3100" dirty="0">
                <a:solidFill>
                  <a:schemeClr val="accent3">
                    <a:lumMod val="75000"/>
                  </a:schemeClr>
                </a:solidFill>
              </a:rPr>
              <a:t>In </a:t>
            </a:r>
            <a:r>
              <a:rPr lang="it-IT" sz="3100" dirty="0" err="1">
                <a:solidFill>
                  <a:schemeClr val="accent3">
                    <a:lumMod val="75000"/>
                  </a:schemeClr>
                </a:solidFill>
              </a:rPr>
              <a:t>genres</a:t>
            </a:r>
            <a:r>
              <a:rPr lang="it-IT" sz="3100" dirty="0">
                <a:solidFill>
                  <a:schemeClr val="accent3">
                    <a:lumMod val="75000"/>
                  </a:schemeClr>
                </a:solidFill>
              </a:rPr>
              <a:t> </a:t>
            </a:r>
            <a:r>
              <a:rPr lang="it-IT" sz="3100" dirty="0" err="1">
                <a:solidFill>
                  <a:schemeClr val="accent3">
                    <a:lumMod val="75000"/>
                  </a:schemeClr>
                </a:solidFill>
              </a:rPr>
              <a:t>where</a:t>
            </a:r>
            <a:r>
              <a:rPr lang="it-IT" sz="3100" dirty="0">
                <a:solidFill>
                  <a:schemeClr val="accent3">
                    <a:lumMod val="75000"/>
                  </a:schemeClr>
                </a:solidFill>
              </a:rPr>
              <a:t> </a:t>
            </a:r>
            <a:r>
              <a:rPr lang="it-IT" sz="3100" dirty="0" err="1">
                <a:solidFill>
                  <a:schemeClr val="accent3">
                    <a:lumMod val="75000"/>
                  </a:schemeClr>
                </a:solidFill>
              </a:rPr>
              <a:t>prosody</a:t>
            </a:r>
            <a:r>
              <a:rPr lang="it-IT" sz="3100" dirty="0">
                <a:solidFill>
                  <a:schemeClr val="accent3">
                    <a:lumMod val="75000"/>
                  </a:schemeClr>
                </a:solidFill>
              </a:rPr>
              <a:t> </a:t>
            </a:r>
            <a:r>
              <a:rPr lang="it-IT" sz="3100" dirty="0" err="1">
                <a:solidFill>
                  <a:schemeClr val="accent3">
                    <a:lumMod val="75000"/>
                  </a:schemeClr>
                </a:solidFill>
              </a:rPr>
              <a:t>is</a:t>
            </a:r>
            <a:r>
              <a:rPr lang="it-IT" sz="3100" dirty="0">
                <a:solidFill>
                  <a:schemeClr val="accent3">
                    <a:lumMod val="75000"/>
                  </a:schemeClr>
                </a:solidFill>
              </a:rPr>
              <a:t> </a:t>
            </a:r>
            <a:r>
              <a:rPr lang="it-IT" sz="3100" dirty="0" err="1">
                <a:solidFill>
                  <a:schemeClr val="accent3">
                    <a:lumMod val="75000"/>
                  </a:schemeClr>
                </a:solidFill>
              </a:rPr>
              <a:t>less</a:t>
            </a:r>
            <a:r>
              <a:rPr lang="it-IT" sz="3100" dirty="0">
                <a:solidFill>
                  <a:schemeClr val="accent3">
                    <a:lumMod val="75000"/>
                  </a:schemeClr>
                </a:solidFill>
              </a:rPr>
              <a:t> </a:t>
            </a:r>
            <a:r>
              <a:rPr lang="it-IT" sz="3100" dirty="0" err="1">
                <a:solidFill>
                  <a:schemeClr val="accent3">
                    <a:lumMod val="75000"/>
                  </a:schemeClr>
                </a:solidFill>
              </a:rPr>
              <a:t>prominent</a:t>
            </a:r>
            <a:r>
              <a:rPr lang="it-IT" sz="3100" dirty="0">
                <a:solidFill>
                  <a:schemeClr val="accent3">
                    <a:lumMod val="75000"/>
                  </a:schemeClr>
                </a:solidFill>
              </a:rPr>
              <a:t> (</a:t>
            </a:r>
            <a:r>
              <a:rPr lang="it-IT" sz="3100" dirty="0" err="1">
                <a:solidFill>
                  <a:schemeClr val="accent3">
                    <a:lumMod val="75000"/>
                  </a:schemeClr>
                </a:solidFill>
              </a:rPr>
              <a:t>political</a:t>
            </a:r>
            <a:r>
              <a:rPr lang="it-IT" sz="3100" dirty="0">
                <a:solidFill>
                  <a:schemeClr val="accent3">
                    <a:lumMod val="75000"/>
                  </a:schemeClr>
                </a:solidFill>
              </a:rPr>
              <a:t>, business, </a:t>
            </a:r>
            <a:r>
              <a:rPr lang="it-IT" sz="3100" dirty="0" err="1">
                <a:solidFill>
                  <a:schemeClr val="accent3">
                    <a:lumMod val="75000"/>
                  </a:schemeClr>
                </a:solidFill>
              </a:rPr>
              <a:t>technical</a:t>
            </a:r>
            <a:r>
              <a:rPr lang="it-IT" sz="3100" dirty="0">
                <a:solidFill>
                  <a:schemeClr val="accent3">
                    <a:lumMod val="75000"/>
                  </a:schemeClr>
                </a:solidFill>
              </a:rPr>
              <a:t> and </a:t>
            </a:r>
            <a:r>
              <a:rPr lang="it-IT" sz="3100" dirty="0" err="1">
                <a:solidFill>
                  <a:schemeClr val="accent3">
                    <a:lumMod val="75000"/>
                  </a:schemeClr>
                </a:solidFill>
              </a:rPr>
              <a:t>scientific</a:t>
            </a:r>
            <a:r>
              <a:rPr lang="it-IT" sz="3100" dirty="0">
                <a:solidFill>
                  <a:schemeClr val="accent3">
                    <a:lumMod val="75000"/>
                  </a:schemeClr>
                </a:solidFill>
              </a:rPr>
              <a:t>), </a:t>
            </a:r>
            <a:r>
              <a:rPr lang="it-IT" sz="3100" dirty="0" err="1">
                <a:solidFill>
                  <a:schemeClr val="accent3">
                    <a:lumMod val="75000"/>
                  </a:schemeClr>
                </a:solidFill>
              </a:rPr>
              <a:t>words</a:t>
            </a:r>
            <a:r>
              <a:rPr lang="it-IT" sz="3100" dirty="0">
                <a:solidFill>
                  <a:schemeClr val="accent3">
                    <a:lumMod val="75000"/>
                  </a:schemeClr>
                </a:solidFill>
              </a:rPr>
              <a:t> and </a:t>
            </a:r>
            <a:r>
              <a:rPr lang="it-IT" sz="3100" dirty="0" err="1">
                <a:solidFill>
                  <a:schemeClr val="accent3">
                    <a:lumMod val="75000"/>
                  </a:schemeClr>
                </a:solidFill>
              </a:rPr>
              <a:t>syntactic</a:t>
            </a:r>
            <a:r>
              <a:rPr lang="it-IT" sz="3100" dirty="0">
                <a:solidFill>
                  <a:schemeClr val="accent3">
                    <a:lumMod val="75000"/>
                  </a:schemeClr>
                </a:solidFill>
              </a:rPr>
              <a:t> </a:t>
            </a:r>
            <a:r>
              <a:rPr lang="it-IT" sz="3100" dirty="0" err="1">
                <a:solidFill>
                  <a:schemeClr val="accent3">
                    <a:lumMod val="75000"/>
                  </a:schemeClr>
                </a:solidFill>
              </a:rPr>
              <a:t>structures</a:t>
            </a:r>
            <a:r>
              <a:rPr lang="it-IT" sz="3100" dirty="0">
                <a:solidFill>
                  <a:schemeClr val="accent3">
                    <a:lumMod val="75000"/>
                  </a:schemeClr>
                </a:solidFill>
              </a:rPr>
              <a:t> are </a:t>
            </a:r>
            <a:r>
              <a:rPr lang="it-IT" sz="3100" dirty="0" err="1">
                <a:solidFill>
                  <a:schemeClr val="accent3">
                    <a:lumMod val="75000"/>
                  </a:schemeClr>
                </a:solidFill>
              </a:rPr>
              <a:t>selected</a:t>
            </a:r>
            <a:r>
              <a:rPr lang="it-IT" sz="3100" dirty="0">
                <a:solidFill>
                  <a:schemeClr val="accent3">
                    <a:lumMod val="75000"/>
                  </a:schemeClr>
                </a:solidFill>
              </a:rPr>
              <a:t> more by </a:t>
            </a:r>
            <a:r>
              <a:rPr lang="it-IT" sz="3100" dirty="0" err="1">
                <a:solidFill>
                  <a:schemeClr val="accent3">
                    <a:lumMod val="75000"/>
                  </a:schemeClr>
                </a:solidFill>
              </a:rPr>
              <a:t>semantic</a:t>
            </a:r>
            <a:r>
              <a:rPr lang="it-IT" sz="3100" dirty="0">
                <a:solidFill>
                  <a:schemeClr val="accent3">
                    <a:lumMod val="75000"/>
                  </a:schemeClr>
                </a:solidFill>
              </a:rPr>
              <a:t> and </a:t>
            </a:r>
            <a:r>
              <a:rPr lang="it-IT" sz="3100" dirty="0" err="1">
                <a:solidFill>
                  <a:schemeClr val="accent3">
                    <a:lumMod val="75000"/>
                  </a:schemeClr>
                </a:solidFill>
              </a:rPr>
              <a:t>pragmatic</a:t>
            </a:r>
            <a:r>
              <a:rPr lang="it-IT" sz="3100" dirty="0">
                <a:solidFill>
                  <a:schemeClr val="accent3">
                    <a:lumMod val="75000"/>
                  </a:schemeClr>
                </a:solidFill>
              </a:rPr>
              <a:t> </a:t>
            </a:r>
            <a:r>
              <a:rPr lang="it-IT" sz="3100" dirty="0" err="1">
                <a:solidFill>
                  <a:schemeClr val="accent3">
                    <a:lumMod val="75000"/>
                  </a:schemeClr>
                </a:solidFill>
              </a:rPr>
              <a:t>criteria</a:t>
            </a:r>
            <a:r>
              <a:rPr lang="it-IT" sz="3100" dirty="0">
                <a:solidFill>
                  <a:schemeClr val="accent3">
                    <a:lumMod val="75000"/>
                  </a:schemeClr>
                </a:solidFill>
              </a:rPr>
              <a:t>, i.e. </a:t>
            </a:r>
            <a:r>
              <a:rPr lang="it-IT" sz="3100" dirty="0" err="1">
                <a:solidFill>
                  <a:schemeClr val="accent3">
                    <a:lumMod val="75000"/>
                  </a:schemeClr>
                </a:solidFill>
              </a:rPr>
              <a:t>words</a:t>
            </a:r>
            <a:r>
              <a:rPr lang="it-IT" sz="3100" dirty="0">
                <a:solidFill>
                  <a:schemeClr val="accent3">
                    <a:lumMod val="75000"/>
                  </a:schemeClr>
                </a:solidFill>
              </a:rPr>
              <a:t> are </a:t>
            </a:r>
            <a:r>
              <a:rPr lang="it-IT" sz="3100" dirty="0" err="1">
                <a:solidFill>
                  <a:schemeClr val="accent3">
                    <a:lumMod val="75000"/>
                  </a:schemeClr>
                </a:solidFill>
              </a:rPr>
              <a:t>used</a:t>
            </a:r>
            <a:r>
              <a:rPr lang="it-IT" sz="3100" dirty="0">
                <a:solidFill>
                  <a:schemeClr val="accent3">
                    <a:lumMod val="75000"/>
                  </a:schemeClr>
                </a:solidFill>
              </a:rPr>
              <a:t> for </a:t>
            </a:r>
            <a:r>
              <a:rPr lang="it-IT" sz="3100" dirty="0" err="1">
                <a:solidFill>
                  <a:schemeClr val="accent3">
                    <a:lumMod val="75000"/>
                  </a:schemeClr>
                </a:solidFill>
              </a:rPr>
              <a:t>their</a:t>
            </a:r>
            <a:r>
              <a:rPr lang="it-IT" sz="3100" dirty="0">
                <a:solidFill>
                  <a:schemeClr val="accent3">
                    <a:lumMod val="75000"/>
                  </a:schemeClr>
                </a:solidFill>
              </a:rPr>
              <a:t> </a:t>
            </a:r>
            <a:r>
              <a:rPr lang="it-IT" sz="3100" dirty="0" err="1">
                <a:solidFill>
                  <a:schemeClr val="accent3">
                    <a:lumMod val="75000"/>
                  </a:schemeClr>
                </a:solidFill>
              </a:rPr>
              <a:t>meaning</a:t>
            </a:r>
            <a:r>
              <a:rPr lang="it-IT" sz="3100" dirty="0">
                <a:solidFill>
                  <a:schemeClr val="accent3">
                    <a:lumMod val="75000"/>
                  </a:schemeClr>
                </a:solidFill>
              </a:rPr>
              <a:t>, or to </a:t>
            </a:r>
            <a:r>
              <a:rPr lang="it-IT" sz="3100" dirty="0" err="1">
                <a:solidFill>
                  <a:schemeClr val="accent3">
                    <a:lumMod val="75000"/>
                  </a:schemeClr>
                </a:solidFill>
              </a:rPr>
              <a:t>have</a:t>
            </a:r>
            <a:r>
              <a:rPr lang="it-IT" sz="3100" dirty="0">
                <a:solidFill>
                  <a:schemeClr val="accent3">
                    <a:lumMod val="75000"/>
                  </a:schemeClr>
                </a:solidFill>
              </a:rPr>
              <a:t> a </a:t>
            </a:r>
            <a:r>
              <a:rPr lang="it-IT" sz="3100" dirty="0" err="1">
                <a:solidFill>
                  <a:schemeClr val="accent3">
                    <a:lumMod val="75000"/>
                  </a:schemeClr>
                </a:solidFill>
              </a:rPr>
              <a:t>desired</a:t>
            </a:r>
            <a:r>
              <a:rPr lang="it-IT" sz="3100" dirty="0">
                <a:solidFill>
                  <a:schemeClr val="accent3">
                    <a:lumMod val="75000"/>
                  </a:schemeClr>
                </a:solidFill>
              </a:rPr>
              <a:t> </a:t>
            </a:r>
            <a:r>
              <a:rPr lang="it-IT" sz="3100" dirty="0" err="1">
                <a:solidFill>
                  <a:schemeClr val="accent3">
                    <a:lumMod val="75000"/>
                  </a:schemeClr>
                </a:solidFill>
              </a:rPr>
              <a:t>effect</a:t>
            </a:r>
            <a:r>
              <a:rPr lang="it-IT" sz="3100" dirty="0">
                <a:solidFill>
                  <a:schemeClr val="accent3">
                    <a:lumMod val="75000"/>
                  </a:schemeClr>
                </a:solidFill>
              </a:rPr>
              <a:t>, </a:t>
            </a:r>
            <a:r>
              <a:rPr lang="it-IT" sz="3100" dirty="0" err="1">
                <a:solidFill>
                  <a:schemeClr val="accent3">
                    <a:lumMod val="75000"/>
                  </a:schemeClr>
                </a:solidFill>
              </a:rPr>
              <a:t>not</a:t>
            </a:r>
            <a:r>
              <a:rPr lang="it-IT" sz="3100" dirty="0">
                <a:solidFill>
                  <a:schemeClr val="accent3">
                    <a:lumMod val="75000"/>
                  </a:schemeClr>
                </a:solidFill>
              </a:rPr>
              <a:t> for </a:t>
            </a:r>
            <a:r>
              <a:rPr lang="it-IT" sz="3100" dirty="0" err="1">
                <a:solidFill>
                  <a:schemeClr val="accent3">
                    <a:lumMod val="75000"/>
                  </a:schemeClr>
                </a:solidFill>
              </a:rPr>
              <a:t>their</a:t>
            </a:r>
            <a:r>
              <a:rPr lang="it-IT" sz="3100" dirty="0">
                <a:solidFill>
                  <a:schemeClr val="accent3">
                    <a:lumMod val="75000"/>
                  </a:schemeClr>
                </a:solidFill>
              </a:rPr>
              <a:t> sound.</a:t>
            </a:r>
            <a:br>
              <a:rPr lang="it-IT" sz="3100" dirty="0">
                <a:solidFill>
                  <a:schemeClr val="accent3">
                    <a:lumMod val="75000"/>
                  </a:schemeClr>
                </a:solidFill>
              </a:rPr>
            </a:br>
            <a:endParaRPr lang="it-IT" dirty="0">
              <a:solidFill>
                <a:schemeClr val="accent3">
                  <a:lumMod val="75000"/>
                </a:schemeClr>
              </a:solidFill>
            </a:endParaRPr>
          </a:p>
        </p:txBody>
      </p:sp>
    </p:spTree>
    <p:extLst>
      <p:ext uri="{BB962C8B-B14F-4D97-AF65-F5344CB8AC3E}">
        <p14:creationId xmlns:p14="http://schemas.microsoft.com/office/powerpoint/2010/main" val="329612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571744"/>
            <a:ext cx="8229600" cy="3435547"/>
          </a:xfrm>
        </p:spPr>
        <p:txBody>
          <a:bodyPr>
            <a:normAutofit/>
          </a:bodyPr>
          <a:lstStyle/>
          <a:p>
            <a:pPr algn="just"/>
            <a:r>
              <a:rPr lang="en-US" dirty="0">
                <a:latin typeface="Candara" pitchFamily="34" charset="0"/>
              </a:rPr>
              <a:t>Aka “</a:t>
            </a:r>
            <a:r>
              <a:rPr lang="en-US" b="1" dirty="0">
                <a:latin typeface="Candara" pitchFamily="34" charset="0"/>
              </a:rPr>
              <a:t>interactional</a:t>
            </a:r>
            <a:r>
              <a:rPr lang="en-US" dirty="0">
                <a:latin typeface="Candara" pitchFamily="34" charset="0"/>
              </a:rPr>
              <a:t>” </a:t>
            </a:r>
          </a:p>
          <a:p>
            <a:pPr algn="just"/>
            <a:r>
              <a:rPr lang="en-US" dirty="0">
                <a:latin typeface="Candara" pitchFamily="34" charset="0"/>
              </a:rPr>
              <a:t>Associated with the </a:t>
            </a:r>
            <a:r>
              <a:rPr lang="en-US" b="1" dirty="0">
                <a:latin typeface="Candara" pitchFamily="34" charset="0"/>
              </a:rPr>
              <a:t>contact/channel</a:t>
            </a:r>
            <a:r>
              <a:rPr lang="en-US" dirty="0">
                <a:latin typeface="Candara" pitchFamily="34" charset="0"/>
              </a:rPr>
              <a:t> factor</a:t>
            </a:r>
          </a:p>
          <a:p>
            <a:pPr algn="just"/>
            <a:r>
              <a:rPr lang="en-US" dirty="0">
                <a:latin typeface="Candara" pitchFamily="34" charset="0"/>
              </a:rPr>
              <a:t>Used to establish or maintain contact</a:t>
            </a:r>
          </a:p>
          <a:p>
            <a:pPr algn="just"/>
            <a:r>
              <a:rPr lang="en-US" dirty="0">
                <a:latin typeface="Candara" pitchFamily="34" charset="0"/>
              </a:rPr>
              <a:t>Establishes, prolongs, discontinues communication: we use it to know whether the channel works or whether the contact is still there</a:t>
            </a:r>
          </a:p>
        </p:txBody>
      </p:sp>
      <p:sp>
        <p:nvSpPr>
          <p:cNvPr id="3" name="Titolo 2"/>
          <p:cNvSpPr>
            <a:spLocks noGrp="1"/>
          </p:cNvSpPr>
          <p:nvPr>
            <p:ph type="title"/>
          </p:nvPr>
        </p:nvSpPr>
        <p:spPr/>
        <p:txBody>
          <a:bodyPr/>
          <a:lstStyle/>
          <a:p>
            <a:r>
              <a:rPr lang="it-IT" dirty="0">
                <a:latin typeface="Candara" pitchFamily="34" charset="0"/>
              </a:rPr>
              <a:t>d. </a:t>
            </a:r>
            <a:r>
              <a:rPr lang="it-IT" dirty="0" err="1">
                <a:latin typeface="Candara" pitchFamily="34" charset="0"/>
              </a:rPr>
              <a:t>Phatic</a:t>
            </a:r>
            <a:r>
              <a:rPr lang="it-IT" dirty="0">
                <a:latin typeface="Candara" pitchFamily="34" charset="0"/>
              </a:rPr>
              <a:t> </a:t>
            </a:r>
            <a:r>
              <a:rPr lang="it-IT" dirty="0" err="1">
                <a:latin typeface="Candara" pitchFamily="34" charset="0"/>
              </a:rPr>
              <a:t>function</a:t>
            </a:r>
            <a:r>
              <a:rPr lang="it-IT" dirty="0">
                <a:latin typeface="Candara" pitchFamily="34" charset="0"/>
              </a:rPr>
              <a:t> (1)</a:t>
            </a:r>
          </a:p>
        </p:txBody>
      </p:sp>
      <p:sp>
        <p:nvSpPr>
          <p:cNvPr id="4" name="CasellaDiTesto 3"/>
          <p:cNvSpPr txBox="1"/>
          <p:nvPr/>
        </p:nvSpPr>
        <p:spPr>
          <a:xfrm>
            <a:off x="1142976" y="1571612"/>
            <a:ext cx="6786610" cy="584775"/>
          </a:xfrm>
          <a:prstGeom prst="rect">
            <a:avLst/>
          </a:prstGeom>
          <a:noFill/>
          <a:ln w="50800" cap="rnd">
            <a:solidFill>
              <a:schemeClr val="accent3"/>
            </a:solidFill>
            <a:bevel/>
          </a:ln>
        </p:spPr>
        <p:txBody>
          <a:bodyPr wrap="square" rtlCol="0">
            <a:spAutoFit/>
          </a:bodyPr>
          <a:lstStyle/>
          <a:p>
            <a:pPr algn="ctr"/>
            <a:r>
              <a:rPr lang="it-IT" sz="3200" b="1" dirty="0" err="1">
                <a:solidFill>
                  <a:schemeClr val="accent3">
                    <a:lumMod val="75000"/>
                  </a:schemeClr>
                </a:solidFill>
                <a:latin typeface="Candara" pitchFamily="34" charset="0"/>
              </a:rPr>
              <a:t>Checking</a:t>
            </a:r>
            <a:r>
              <a:rPr lang="it-IT" sz="3200" b="1" dirty="0">
                <a:solidFill>
                  <a:schemeClr val="accent3">
                    <a:lumMod val="75000"/>
                  </a:schemeClr>
                </a:solidFill>
                <a:latin typeface="Candara" pitchFamily="34" charset="0"/>
              </a:rPr>
              <a:t> or </a:t>
            </a:r>
            <a:r>
              <a:rPr lang="it-IT" sz="3200" b="1" dirty="0" err="1">
                <a:solidFill>
                  <a:schemeClr val="accent3">
                    <a:lumMod val="75000"/>
                  </a:schemeClr>
                </a:solidFill>
                <a:latin typeface="Candara" pitchFamily="34" charset="0"/>
              </a:rPr>
              <a:t>establishing</a:t>
            </a:r>
            <a:r>
              <a:rPr lang="it-IT" sz="3200" b="1" dirty="0">
                <a:solidFill>
                  <a:schemeClr val="accent3">
                    <a:lumMod val="75000"/>
                  </a:schemeClr>
                </a:solidFill>
                <a:latin typeface="Candara" pitchFamily="34" charset="0"/>
              </a:rPr>
              <a:t> </a:t>
            </a:r>
            <a:r>
              <a:rPr lang="it-IT" sz="3200" b="1" dirty="0" err="1">
                <a:solidFill>
                  <a:schemeClr val="accent3">
                    <a:lumMod val="75000"/>
                  </a:schemeClr>
                </a:solidFill>
                <a:latin typeface="Candara" pitchFamily="34" charset="0"/>
              </a:rPr>
              <a:t>contact</a:t>
            </a:r>
            <a:endParaRPr lang="it-IT" sz="3200" b="1" dirty="0">
              <a:solidFill>
                <a:schemeClr val="accent3">
                  <a:lumMod val="75000"/>
                </a:schemeClr>
              </a:solidFill>
              <a:latin typeface="Candara" pitchFamily="34" charset="0"/>
            </a:endParaRPr>
          </a:p>
        </p:txBody>
      </p:sp>
      <p:sp>
        <p:nvSpPr>
          <p:cNvPr id="5" name="Segnaposto numero diapositiva 4"/>
          <p:cNvSpPr>
            <a:spLocks noGrp="1"/>
          </p:cNvSpPr>
          <p:nvPr>
            <p:ph type="sldNum" sz="quarter" idx="12"/>
          </p:nvPr>
        </p:nvSpPr>
        <p:spPr/>
        <p:txBody>
          <a:bodyPr/>
          <a:lstStyle/>
          <a:p>
            <a:fld id="{D8CF3ECA-DC43-4EB6-BA49-A87C1A198684}" type="slidenum">
              <a:rPr lang="it-IT" smtClean="0"/>
              <a:pPr/>
              <a:t>30</a:t>
            </a:fld>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357298"/>
            <a:ext cx="8229600" cy="4649993"/>
          </a:xfrm>
        </p:spPr>
        <p:txBody>
          <a:bodyPr>
            <a:normAutofit/>
          </a:bodyPr>
          <a:lstStyle/>
          <a:p>
            <a:pPr algn="just"/>
            <a:r>
              <a:rPr lang="en-US" u="sng" dirty="0" err="1">
                <a:latin typeface="Candara" pitchFamily="34" charset="0"/>
              </a:rPr>
              <a:t>Phatic</a:t>
            </a:r>
            <a:r>
              <a:rPr lang="en-US" u="sng" dirty="0">
                <a:latin typeface="Candara" pitchFamily="34" charset="0"/>
              </a:rPr>
              <a:t>/interactional texts</a:t>
            </a:r>
            <a:r>
              <a:rPr lang="en-US" dirty="0">
                <a:latin typeface="Candara" pitchFamily="34" charset="0"/>
              </a:rPr>
              <a:t>: greetings, casual discussions on the weather/with strangers, messages to open, maintain, verify contact</a:t>
            </a:r>
          </a:p>
          <a:p>
            <a:pPr algn="just"/>
            <a:endParaRPr lang="en-US" dirty="0">
              <a:latin typeface="Candara" pitchFamily="34" charset="0"/>
            </a:endParaRPr>
          </a:p>
          <a:p>
            <a:pPr algn="just"/>
            <a:r>
              <a:rPr lang="en-US" b="1" dirty="0">
                <a:latin typeface="Candara" pitchFamily="34" charset="0"/>
              </a:rPr>
              <a:t>Small talk</a:t>
            </a:r>
            <a:r>
              <a:rPr lang="en-US" dirty="0">
                <a:latin typeface="Candara" pitchFamily="34" charset="0"/>
              </a:rPr>
              <a:t>, </a:t>
            </a:r>
            <a:r>
              <a:rPr lang="en-US" b="1" dirty="0">
                <a:latin typeface="Candara" pitchFamily="34" charset="0"/>
              </a:rPr>
              <a:t>attention getters</a:t>
            </a:r>
            <a:r>
              <a:rPr lang="en-US" dirty="0">
                <a:latin typeface="Candara" pitchFamily="34" charset="0"/>
              </a:rPr>
              <a:t>, </a:t>
            </a:r>
            <a:r>
              <a:rPr lang="en-US" b="1" dirty="0">
                <a:latin typeface="Candara" pitchFamily="34" charset="0"/>
              </a:rPr>
              <a:t>channel checkers</a:t>
            </a:r>
            <a:r>
              <a:rPr lang="en-US" dirty="0">
                <a:latin typeface="Candara" pitchFamily="34" charset="0"/>
              </a:rPr>
              <a:t>, </a:t>
            </a:r>
            <a:r>
              <a:rPr lang="en-US" b="1" dirty="0">
                <a:latin typeface="Candara" pitchFamily="34" charset="0"/>
              </a:rPr>
              <a:t>greetings</a:t>
            </a:r>
            <a:r>
              <a:rPr lang="en-US" dirty="0">
                <a:latin typeface="Candara" pitchFamily="34" charset="0"/>
              </a:rPr>
              <a:t> e.g. : </a:t>
            </a:r>
            <a:r>
              <a:rPr lang="en-US" i="1" dirty="0">
                <a:latin typeface="Candara" pitchFamily="34" charset="0"/>
              </a:rPr>
              <a:t>Hello!, </a:t>
            </a:r>
            <a:r>
              <a:rPr lang="en-US" dirty="0">
                <a:latin typeface="Candara" pitchFamily="34" charset="0"/>
              </a:rPr>
              <a:t> </a:t>
            </a:r>
            <a:r>
              <a:rPr lang="en-US" i="1" dirty="0">
                <a:latin typeface="Candara" pitchFamily="34" charset="0"/>
              </a:rPr>
              <a:t>Are you listening?, Do you hear me</a:t>
            </a:r>
            <a:r>
              <a:rPr lang="en-US" dirty="0">
                <a:latin typeface="Candara" pitchFamily="34" charset="0"/>
              </a:rPr>
              <a:t>?, </a:t>
            </a:r>
            <a:r>
              <a:rPr lang="en-US" i="1" dirty="0">
                <a:latin typeface="Candara" pitchFamily="34" charset="0"/>
              </a:rPr>
              <a:t>Hey, you…May I have your attention?,  How are you?, Have a good weekend!, See you tomorrow, Did you have a good Christmas?,  Isn’t it hot today?, Do you know what I mean?</a:t>
            </a:r>
          </a:p>
        </p:txBody>
      </p:sp>
      <p:sp>
        <p:nvSpPr>
          <p:cNvPr id="3" name="Titolo 2"/>
          <p:cNvSpPr>
            <a:spLocks noGrp="1"/>
          </p:cNvSpPr>
          <p:nvPr>
            <p:ph type="title"/>
          </p:nvPr>
        </p:nvSpPr>
        <p:spPr/>
        <p:txBody>
          <a:bodyPr/>
          <a:lstStyle/>
          <a:p>
            <a:r>
              <a:rPr lang="it-IT" dirty="0" err="1">
                <a:latin typeface="Candara" pitchFamily="34" charset="0"/>
              </a:rPr>
              <a:t>Phatic</a:t>
            </a:r>
            <a:r>
              <a:rPr lang="it-IT" dirty="0">
                <a:latin typeface="Candara" pitchFamily="34" charset="0"/>
              </a:rPr>
              <a:t> </a:t>
            </a:r>
            <a:r>
              <a:rPr lang="it-IT" dirty="0" err="1">
                <a:latin typeface="Candara" pitchFamily="34" charset="0"/>
              </a:rPr>
              <a:t>function</a:t>
            </a:r>
            <a:r>
              <a:rPr lang="it-IT" dirty="0">
                <a:latin typeface="Candara" pitchFamily="34" charset="0"/>
              </a:rPr>
              <a:t> (2)</a:t>
            </a:r>
          </a:p>
        </p:txBody>
      </p:sp>
      <p:sp>
        <p:nvSpPr>
          <p:cNvPr id="4" name="Segnaposto numero diapositiva 3"/>
          <p:cNvSpPr>
            <a:spLocks noGrp="1"/>
          </p:cNvSpPr>
          <p:nvPr>
            <p:ph type="sldNum" sz="quarter" idx="12"/>
          </p:nvPr>
        </p:nvSpPr>
        <p:spPr/>
        <p:txBody>
          <a:bodyPr/>
          <a:lstStyle/>
          <a:p>
            <a:fld id="{D8CF3ECA-DC43-4EB6-BA49-A87C1A198684}" type="slidenum">
              <a:rPr lang="it-IT" smtClean="0"/>
              <a:pPr/>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755650" y="1916113"/>
            <a:ext cx="7920038" cy="2215991"/>
          </a:xfrm>
          <a:prstGeom prst="rect">
            <a:avLst/>
          </a:prstGeom>
          <a:noFill/>
          <a:ln w="9525">
            <a:noFill/>
            <a:miter lim="800000"/>
            <a:headEnd/>
            <a:tailEnd/>
          </a:ln>
          <a:effectLst/>
        </p:spPr>
        <p:txBody>
          <a:bodyPr wrap="square">
            <a:spAutoFit/>
          </a:bodyPr>
          <a:lstStyle/>
          <a:p>
            <a:pPr marL="365760" indent="-256032" algn="just">
              <a:spcBef>
                <a:spcPts val="400"/>
              </a:spcBef>
              <a:buClr>
                <a:schemeClr val="accent1"/>
              </a:buClr>
              <a:buSzPct val="68000"/>
              <a:buFont typeface="Wingdings 3"/>
              <a:buChar char="}"/>
            </a:pPr>
            <a:r>
              <a:rPr lang="it-IT" sz="4000" b="1" dirty="0" err="1">
                <a:solidFill>
                  <a:schemeClr val="accent1"/>
                </a:solidFill>
                <a:latin typeface="Candara"/>
              </a:rPr>
              <a:t>Nice</a:t>
            </a:r>
            <a:r>
              <a:rPr lang="it-IT" sz="4000" b="1" dirty="0">
                <a:solidFill>
                  <a:schemeClr val="accent1"/>
                </a:solidFill>
                <a:latin typeface="Candara"/>
              </a:rPr>
              <a:t> </a:t>
            </a:r>
            <a:r>
              <a:rPr lang="it-IT" sz="4000" b="1" dirty="0" err="1">
                <a:solidFill>
                  <a:schemeClr val="accent1"/>
                </a:solidFill>
                <a:latin typeface="Candara"/>
              </a:rPr>
              <a:t>weather</a:t>
            </a:r>
            <a:r>
              <a:rPr lang="it-IT" sz="4000" b="1" dirty="0">
                <a:solidFill>
                  <a:schemeClr val="accent1"/>
                </a:solidFill>
                <a:latin typeface="Candara"/>
              </a:rPr>
              <a:t> </a:t>
            </a:r>
            <a:r>
              <a:rPr lang="it-IT" sz="4000" b="1" dirty="0" err="1">
                <a:solidFill>
                  <a:schemeClr val="accent1"/>
                </a:solidFill>
                <a:latin typeface="Candara"/>
              </a:rPr>
              <a:t>today</a:t>
            </a:r>
            <a:r>
              <a:rPr lang="it-IT" sz="4000" b="1" dirty="0">
                <a:solidFill>
                  <a:schemeClr val="accent1"/>
                </a:solidFill>
                <a:latin typeface="Candara"/>
              </a:rPr>
              <a:t>!</a:t>
            </a:r>
            <a:endParaRPr lang="da-DK" b="1" dirty="0">
              <a:solidFill>
                <a:schemeClr val="accent2"/>
              </a:solidFill>
            </a:endParaRPr>
          </a:p>
          <a:p>
            <a:r>
              <a:rPr lang="da-DK" sz="2800" b="1" dirty="0">
                <a:solidFill>
                  <a:schemeClr val="accent3"/>
                </a:solidFill>
                <a:latin typeface="Candara" pitchFamily="34" charset="0"/>
              </a:rPr>
              <a:t>(phatic function </a:t>
            </a:r>
            <a:r>
              <a:rPr lang="da-DK" sz="2800" b="1" dirty="0">
                <a:solidFill>
                  <a:schemeClr val="accent3"/>
                </a:solidFill>
                <a:latin typeface="Candara" pitchFamily="34" charset="0"/>
                <a:sym typeface="Wingdings" pitchFamily="2" charset="2"/>
              </a:rPr>
              <a:t> focus on the contact/channel)</a:t>
            </a:r>
          </a:p>
          <a:p>
            <a:endParaRPr lang="da-DK" sz="2800" b="1" dirty="0">
              <a:solidFill>
                <a:srgbClr val="FF3300"/>
              </a:solidFill>
            </a:endParaRPr>
          </a:p>
          <a:p>
            <a:pPr>
              <a:spcBef>
                <a:spcPct val="50000"/>
              </a:spcBef>
            </a:pPr>
            <a:endParaRPr lang="it-IT" sz="2800" dirty="0"/>
          </a:p>
        </p:txBody>
      </p:sp>
      <p:sp>
        <p:nvSpPr>
          <p:cNvPr id="3" name="Segnaposto numero diapositiva 2"/>
          <p:cNvSpPr>
            <a:spLocks noGrp="1"/>
          </p:cNvSpPr>
          <p:nvPr>
            <p:ph type="sldNum" sz="quarter" idx="12"/>
          </p:nvPr>
        </p:nvSpPr>
        <p:spPr/>
        <p:txBody>
          <a:bodyPr/>
          <a:lstStyle/>
          <a:p>
            <a:fld id="{D8CF3ECA-DC43-4EB6-BA49-A87C1A198684}" type="slidenum">
              <a:rPr lang="it-IT" smtClean="0"/>
              <a:pPr/>
              <a:t>32</a:t>
            </a:fld>
            <a:endParaRPr lang="it-IT"/>
          </a:p>
        </p:txBody>
      </p:sp>
      <p:sp>
        <p:nvSpPr>
          <p:cNvPr id="4" name="Titolo 2"/>
          <p:cNvSpPr txBox="1">
            <a:spLocks/>
          </p:cNvSpPr>
          <p:nvPr/>
        </p:nvSpPr>
        <p:spPr>
          <a:xfrm>
            <a:off x="428596" y="500042"/>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Phatic</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a:t>
            </a: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function</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(3)</a:t>
            </a:r>
          </a:p>
        </p:txBody>
      </p:sp>
      <p:sp>
        <p:nvSpPr>
          <p:cNvPr id="5" name="CasellaDiTesto 4"/>
          <p:cNvSpPr txBox="1"/>
          <p:nvPr/>
        </p:nvSpPr>
        <p:spPr>
          <a:xfrm>
            <a:off x="4143372" y="3786190"/>
            <a:ext cx="4286280" cy="2308324"/>
          </a:xfrm>
          <a:prstGeom prst="rect">
            <a:avLst/>
          </a:prstGeom>
          <a:noFill/>
          <a:ln w="25400">
            <a:solidFill>
              <a:schemeClr val="accent3">
                <a:lumMod val="75000"/>
              </a:schemeClr>
            </a:solidFill>
          </a:ln>
        </p:spPr>
        <p:txBody>
          <a:bodyPr wrap="square" rtlCol="0">
            <a:spAutoFit/>
          </a:bodyPr>
          <a:lstStyle/>
          <a:p>
            <a:r>
              <a:rPr lang="it-IT" b="1" dirty="0" err="1">
                <a:latin typeface="Candara" pitchFamily="34" charset="0"/>
              </a:rPr>
              <a:t>Codes</a:t>
            </a:r>
            <a:endParaRPr lang="it-IT" b="1" dirty="0">
              <a:latin typeface="Candara" pitchFamily="34" charset="0"/>
            </a:endParaRPr>
          </a:p>
          <a:p>
            <a:pPr marL="342900" indent="-342900">
              <a:buAutoNum type="arabicParenR"/>
            </a:pPr>
            <a:r>
              <a:rPr lang="it-IT" dirty="0" err="1">
                <a:latin typeface="Candara" pitchFamily="34" charset="0"/>
              </a:rPr>
              <a:t>small</a:t>
            </a:r>
            <a:r>
              <a:rPr lang="it-IT" dirty="0">
                <a:latin typeface="Candara" pitchFamily="34" charset="0"/>
              </a:rPr>
              <a:t> talk</a:t>
            </a:r>
          </a:p>
          <a:p>
            <a:pPr marL="342900" indent="-342900">
              <a:buAutoNum type="arabicParenR"/>
            </a:pPr>
            <a:r>
              <a:rPr lang="it-IT" dirty="0" err="1">
                <a:latin typeface="Candara" pitchFamily="34" charset="0"/>
              </a:rPr>
              <a:t>attention</a:t>
            </a:r>
            <a:r>
              <a:rPr lang="it-IT" dirty="0">
                <a:latin typeface="Candara" pitchFamily="34" charset="0"/>
              </a:rPr>
              <a:t> </a:t>
            </a:r>
            <a:r>
              <a:rPr lang="it-IT" dirty="0" err="1">
                <a:latin typeface="Candara" pitchFamily="34" charset="0"/>
              </a:rPr>
              <a:t>getters</a:t>
            </a:r>
            <a:endParaRPr lang="it-IT" dirty="0">
              <a:latin typeface="Candara" pitchFamily="34" charset="0"/>
            </a:endParaRPr>
          </a:p>
          <a:p>
            <a:pPr marL="342900" indent="-342900">
              <a:buAutoNum type="arabicParenR"/>
            </a:pPr>
            <a:r>
              <a:rPr lang="it-IT" dirty="0" err="1">
                <a:latin typeface="Candara" pitchFamily="34" charset="0"/>
              </a:rPr>
              <a:t>channel</a:t>
            </a:r>
            <a:r>
              <a:rPr lang="it-IT" dirty="0">
                <a:latin typeface="Candara" pitchFamily="34" charset="0"/>
              </a:rPr>
              <a:t> </a:t>
            </a:r>
            <a:r>
              <a:rPr lang="it-IT" dirty="0" err="1">
                <a:latin typeface="Candara" pitchFamily="34" charset="0"/>
              </a:rPr>
              <a:t>checkers</a:t>
            </a:r>
            <a:endParaRPr lang="it-IT" dirty="0">
              <a:latin typeface="Candara" pitchFamily="34" charset="0"/>
            </a:endParaRPr>
          </a:p>
          <a:p>
            <a:pPr marL="342900" indent="-342900"/>
            <a:r>
              <a:rPr lang="it-IT" b="1" dirty="0" err="1">
                <a:latin typeface="Candara" pitchFamily="34" charset="0"/>
              </a:rPr>
              <a:t>Topics</a:t>
            </a:r>
            <a:r>
              <a:rPr lang="it-IT" b="1" dirty="0">
                <a:latin typeface="Candara" pitchFamily="34" charset="0"/>
              </a:rPr>
              <a:t> &amp; </a:t>
            </a:r>
            <a:r>
              <a:rPr lang="it-IT" b="1" dirty="0" err="1">
                <a:latin typeface="Candara" pitchFamily="34" charset="0"/>
              </a:rPr>
              <a:t>themes</a:t>
            </a:r>
            <a:endParaRPr lang="it-IT" b="1" dirty="0">
              <a:latin typeface="Candara" pitchFamily="34" charset="0"/>
            </a:endParaRPr>
          </a:p>
          <a:p>
            <a:pPr marL="342900" indent="-342900">
              <a:buAutoNum type="arabicParenR"/>
            </a:pPr>
            <a:r>
              <a:rPr lang="it-IT" dirty="0" err="1">
                <a:latin typeface="Candara" pitchFamily="34" charset="0"/>
              </a:rPr>
              <a:t>greetings</a:t>
            </a:r>
            <a:endParaRPr lang="it-IT" dirty="0">
              <a:latin typeface="Candara" pitchFamily="34" charset="0"/>
            </a:endParaRPr>
          </a:p>
          <a:p>
            <a:pPr marL="342900" indent="-342900">
              <a:buAutoNum type="arabicParenR"/>
            </a:pPr>
            <a:r>
              <a:rPr lang="it-IT" dirty="0">
                <a:latin typeface="Candara" pitchFamily="34" charset="0"/>
              </a:rPr>
              <a:t>casual </a:t>
            </a:r>
            <a:r>
              <a:rPr lang="it-IT" dirty="0" err="1">
                <a:latin typeface="Candara" pitchFamily="34" charset="0"/>
              </a:rPr>
              <a:t>discussions</a:t>
            </a:r>
            <a:endParaRPr lang="it-IT" dirty="0">
              <a:latin typeface="Candara" pitchFamily="34" charset="0"/>
            </a:endParaRPr>
          </a:p>
          <a:p>
            <a:pPr marL="342900" indent="-342900">
              <a:buAutoNum type="arabicParenR"/>
            </a:pPr>
            <a:r>
              <a:rPr lang="it-IT" dirty="0" err="1">
                <a:latin typeface="Candara" pitchFamily="34" charset="0"/>
              </a:rPr>
              <a:t>to</a:t>
            </a:r>
            <a:r>
              <a:rPr lang="it-IT" dirty="0">
                <a:latin typeface="Candara" pitchFamily="34" charset="0"/>
              </a:rPr>
              <a:t> </a:t>
            </a:r>
            <a:r>
              <a:rPr lang="it-IT" dirty="0" err="1">
                <a:latin typeface="Candara" pitchFamily="34" charset="0"/>
              </a:rPr>
              <a:t>verify</a:t>
            </a:r>
            <a:r>
              <a:rPr lang="it-IT" dirty="0">
                <a:latin typeface="Candara" pitchFamily="34" charset="0"/>
              </a:rPr>
              <a:t> </a:t>
            </a:r>
            <a:r>
              <a:rPr lang="it-IT" dirty="0" err="1">
                <a:latin typeface="Candara" pitchFamily="34" charset="0"/>
              </a:rPr>
              <a:t>channel</a:t>
            </a:r>
            <a:r>
              <a:rPr lang="it-IT" dirty="0">
                <a:latin typeface="Candara" pitchFamily="34" charset="0"/>
              </a:rPr>
              <a:t>/</a:t>
            </a:r>
            <a:r>
              <a:rPr lang="it-IT" dirty="0" err="1">
                <a:latin typeface="Candara" pitchFamily="34" charset="0"/>
              </a:rPr>
              <a:t>contact</a:t>
            </a:r>
            <a:endParaRPr lang="it-IT" dirty="0">
              <a:latin typeface="Candar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GB" altLang="it-IT"/>
          </a:p>
        </p:txBody>
      </p:sp>
      <p:sp>
        <p:nvSpPr>
          <p:cNvPr id="37891" name="Rectangle 3"/>
          <p:cNvSpPr>
            <a:spLocks noGrp="1" noChangeArrowheads="1"/>
          </p:cNvSpPr>
          <p:nvPr>
            <p:ph type="body" idx="1"/>
          </p:nvPr>
        </p:nvSpPr>
        <p:spPr/>
        <p:txBody>
          <a:bodyPr/>
          <a:lstStyle/>
          <a:p>
            <a:pPr eaLnBrk="1" hangingPunct="1"/>
            <a:endParaRPr lang="en-GB" altLang="it-IT"/>
          </a:p>
        </p:txBody>
      </p:sp>
      <p:pic>
        <p:nvPicPr>
          <p:cNvPr id="37892" name="Picture 4" descr="t48"/>
          <p:cNvPicPr>
            <a:picLocks noChangeAspect="1" noChangeArrowheads="1"/>
          </p:cNvPicPr>
          <p:nvPr/>
        </p:nvPicPr>
        <p:blipFill>
          <a:blip r:embed="rId3"/>
          <a:srcRect/>
          <a:stretch>
            <a:fillRect/>
          </a:stretch>
        </p:blipFill>
        <p:spPr bwMode="auto">
          <a:xfrm>
            <a:off x="0" y="1"/>
            <a:ext cx="9144000" cy="6858000"/>
          </a:xfrm>
          <a:prstGeom prst="rect">
            <a:avLst/>
          </a:prstGeom>
          <a:noFill/>
          <a:ln w="9525">
            <a:noFill/>
            <a:miter lim="800000"/>
            <a:headEnd/>
            <a:tailEnd/>
          </a:ln>
        </p:spPr>
      </p:pic>
      <p:sp>
        <p:nvSpPr>
          <p:cNvPr id="37893" name="Text Box 5"/>
          <p:cNvSpPr txBox="1">
            <a:spLocks noChangeArrowheads="1"/>
          </p:cNvSpPr>
          <p:nvPr/>
        </p:nvSpPr>
        <p:spPr bwMode="auto">
          <a:xfrm>
            <a:off x="285720" y="1341438"/>
            <a:ext cx="8572560" cy="1461939"/>
          </a:xfrm>
          <a:prstGeom prst="rect">
            <a:avLst/>
          </a:prstGeom>
          <a:noFill/>
          <a:ln w="9525">
            <a:noFill/>
            <a:miter lim="800000"/>
            <a:headEnd/>
            <a:tailEnd/>
          </a:ln>
          <a:effectLst/>
        </p:spPr>
        <p:txBody>
          <a:bodyPr wrap="square">
            <a:spAutoFit/>
          </a:bodyPr>
          <a:lstStyle/>
          <a:p>
            <a:pPr>
              <a:spcBef>
                <a:spcPct val="50000"/>
              </a:spcBef>
            </a:pPr>
            <a:r>
              <a:rPr lang="en-GB" altLang="it-IT" sz="4400" dirty="0" err="1">
                <a:solidFill>
                  <a:schemeClr val="tx2"/>
                </a:solidFill>
                <a:latin typeface="Candara" pitchFamily="34" charset="0"/>
              </a:rPr>
              <a:t>Phatic</a:t>
            </a:r>
            <a:r>
              <a:rPr lang="en-GB" altLang="it-IT" sz="4400" dirty="0">
                <a:solidFill>
                  <a:schemeClr val="tx2"/>
                </a:solidFill>
                <a:latin typeface="Candara" pitchFamily="34" charset="0"/>
              </a:rPr>
              <a:t> </a:t>
            </a:r>
          </a:p>
          <a:p>
            <a:pPr>
              <a:spcBef>
                <a:spcPct val="50000"/>
              </a:spcBef>
            </a:pPr>
            <a:r>
              <a:rPr lang="en-GB" altLang="it-IT" sz="3000" dirty="0">
                <a:solidFill>
                  <a:schemeClr val="accent3">
                    <a:lumMod val="75000"/>
                  </a:schemeClr>
                </a:solidFill>
                <a:latin typeface="Candara" pitchFamily="34" charset="0"/>
              </a:rPr>
              <a:t>(checking the channel)</a:t>
            </a:r>
          </a:p>
        </p:txBody>
      </p:sp>
      <p:sp>
        <p:nvSpPr>
          <p:cNvPr id="6" name="Segnaposto numero diapositiva 5"/>
          <p:cNvSpPr>
            <a:spLocks noGrp="1"/>
          </p:cNvSpPr>
          <p:nvPr>
            <p:ph type="sldNum" sz="quarter" idx="12"/>
          </p:nvPr>
        </p:nvSpPr>
        <p:spPr/>
        <p:txBody>
          <a:bodyPr/>
          <a:lstStyle/>
          <a:p>
            <a:fld id="{D8CF3ECA-DC43-4EB6-BA49-A87C1A198684}" type="slidenum">
              <a:rPr lang="it-IT" smtClean="0"/>
              <a:pPr/>
              <a:t>33</a:t>
            </a:fld>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4282" y="2714620"/>
            <a:ext cx="8715436" cy="3292671"/>
          </a:xfrm>
        </p:spPr>
        <p:txBody>
          <a:bodyPr>
            <a:normAutofit/>
          </a:bodyPr>
          <a:lstStyle/>
          <a:p>
            <a:pPr algn="just"/>
            <a:r>
              <a:rPr lang="en-US" dirty="0">
                <a:latin typeface="Candara" pitchFamily="34" charset="0"/>
              </a:rPr>
              <a:t>Aka “</a:t>
            </a:r>
            <a:r>
              <a:rPr lang="en-US" b="1" dirty="0" err="1">
                <a:latin typeface="Candara" pitchFamily="34" charset="0"/>
              </a:rPr>
              <a:t>metalingual</a:t>
            </a:r>
            <a:r>
              <a:rPr lang="en-US" dirty="0">
                <a:latin typeface="Candara" pitchFamily="34" charset="0"/>
              </a:rPr>
              <a:t>”, “</a:t>
            </a:r>
            <a:r>
              <a:rPr lang="en-US" b="1" dirty="0">
                <a:latin typeface="Candara" pitchFamily="34" charset="0"/>
              </a:rPr>
              <a:t>reflexive</a:t>
            </a:r>
            <a:r>
              <a:rPr lang="en-US" dirty="0">
                <a:latin typeface="Candara" pitchFamily="34" charset="0"/>
              </a:rPr>
              <a:t>”</a:t>
            </a:r>
          </a:p>
          <a:p>
            <a:pPr algn="just"/>
            <a:endParaRPr lang="en-US" dirty="0">
              <a:latin typeface="Candara" pitchFamily="34" charset="0"/>
            </a:endParaRPr>
          </a:p>
          <a:p>
            <a:pPr algn="just"/>
            <a:r>
              <a:rPr lang="en-US" dirty="0">
                <a:latin typeface="Candara" pitchFamily="34" charset="0"/>
              </a:rPr>
              <a:t>Deals with the </a:t>
            </a:r>
            <a:r>
              <a:rPr lang="en-US" b="1" dirty="0">
                <a:latin typeface="Candara" pitchFamily="34" charset="0"/>
              </a:rPr>
              <a:t>code</a:t>
            </a:r>
            <a:r>
              <a:rPr lang="en-US" dirty="0">
                <a:latin typeface="Candara" pitchFamily="34" charset="0"/>
              </a:rPr>
              <a:t> itself </a:t>
            </a:r>
          </a:p>
          <a:p>
            <a:pPr algn="just"/>
            <a:endParaRPr lang="en-US" dirty="0">
              <a:latin typeface="Candara" pitchFamily="34" charset="0"/>
            </a:endParaRPr>
          </a:p>
          <a:p>
            <a:pPr algn="just"/>
            <a:r>
              <a:rPr lang="en-US" dirty="0">
                <a:latin typeface="Candara" pitchFamily="34" charset="0"/>
              </a:rPr>
              <a:t>It is the function of language about language, language used to explain, discuss or describe itself</a:t>
            </a:r>
          </a:p>
        </p:txBody>
      </p:sp>
      <p:sp>
        <p:nvSpPr>
          <p:cNvPr id="3" name="Titolo 2"/>
          <p:cNvSpPr>
            <a:spLocks noGrp="1"/>
          </p:cNvSpPr>
          <p:nvPr>
            <p:ph type="title"/>
          </p:nvPr>
        </p:nvSpPr>
        <p:spPr>
          <a:xfrm>
            <a:off x="500034" y="214290"/>
            <a:ext cx="8229600" cy="1143000"/>
          </a:xfrm>
        </p:spPr>
        <p:txBody>
          <a:bodyPr/>
          <a:lstStyle/>
          <a:p>
            <a:r>
              <a:rPr lang="it-IT" dirty="0">
                <a:latin typeface="Candara" pitchFamily="34" charset="0"/>
              </a:rPr>
              <a:t>e. </a:t>
            </a:r>
            <a:r>
              <a:rPr lang="it-IT" dirty="0" err="1">
                <a:latin typeface="Candara" pitchFamily="34" charset="0"/>
              </a:rPr>
              <a:t>Metalinguistic</a:t>
            </a:r>
            <a:r>
              <a:rPr lang="it-IT" dirty="0">
                <a:latin typeface="Candara" pitchFamily="34" charset="0"/>
              </a:rPr>
              <a:t> </a:t>
            </a:r>
            <a:r>
              <a:rPr lang="it-IT" dirty="0" err="1">
                <a:latin typeface="Candara" pitchFamily="34" charset="0"/>
              </a:rPr>
              <a:t>function</a:t>
            </a:r>
            <a:r>
              <a:rPr lang="it-IT" dirty="0">
                <a:latin typeface="Candara" pitchFamily="34" charset="0"/>
              </a:rPr>
              <a:t> (1)</a:t>
            </a:r>
          </a:p>
        </p:txBody>
      </p:sp>
      <p:sp>
        <p:nvSpPr>
          <p:cNvPr id="4" name="CasellaDiTesto 3"/>
          <p:cNvSpPr txBox="1"/>
          <p:nvPr/>
        </p:nvSpPr>
        <p:spPr>
          <a:xfrm>
            <a:off x="1214414" y="1643050"/>
            <a:ext cx="6786610" cy="584775"/>
          </a:xfrm>
          <a:prstGeom prst="rect">
            <a:avLst/>
          </a:prstGeom>
          <a:noFill/>
          <a:ln w="50800" cap="rnd">
            <a:solidFill>
              <a:schemeClr val="accent3"/>
            </a:solidFill>
            <a:bevel/>
          </a:ln>
        </p:spPr>
        <p:txBody>
          <a:bodyPr wrap="square" rtlCol="0">
            <a:spAutoFit/>
          </a:bodyPr>
          <a:lstStyle/>
          <a:p>
            <a:pPr algn="ctr"/>
            <a:r>
              <a:rPr lang="it-IT" sz="3200" b="1" dirty="0" err="1">
                <a:solidFill>
                  <a:schemeClr val="accent3">
                    <a:lumMod val="75000"/>
                  </a:schemeClr>
                </a:solidFill>
                <a:latin typeface="Candara" pitchFamily="34" charset="0"/>
              </a:rPr>
              <a:t>Negotiating</a:t>
            </a:r>
            <a:r>
              <a:rPr lang="it-IT" sz="3200" b="1" dirty="0">
                <a:solidFill>
                  <a:schemeClr val="accent3">
                    <a:lumMod val="75000"/>
                  </a:schemeClr>
                </a:solidFill>
                <a:latin typeface="Candara" pitchFamily="34" charset="0"/>
              </a:rPr>
              <a:t> or </a:t>
            </a:r>
            <a:r>
              <a:rPr lang="it-IT" sz="3200" b="1" dirty="0" err="1">
                <a:solidFill>
                  <a:schemeClr val="accent3">
                    <a:lumMod val="75000"/>
                  </a:schemeClr>
                </a:solidFill>
                <a:latin typeface="Candara" pitchFamily="34" charset="0"/>
              </a:rPr>
              <a:t>checking</a:t>
            </a:r>
            <a:r>
              <a:rPr lang="it-IT" sz="3200" b="1" dirty="0">
                <a:solidFill>
                  <a:schemeClr val="accent3">
                    <a:lumMod val="75000"/>
                  </a:schemeClr>
                </a:solidFill>
                <a:latin typeface="Candara" pitchFamily="34" charset="0"/>
              </a:rPr>
              <a:t> the </a:t>
            </a:r>
            <a:r>
              <a:rPr lang="it-IT" sz="3200" b="1" dirty="0" err="1">
                <a:solidFill>
                  <a:schemeClr val="accent3">
                    <a:lumMod val="75000"/>
                  </a:schemeClr>
                </a:solidFill>
                <a:latin typeface="Candara" pitchFamily="34" charset="0"/>
              </a:rPr>
              <a:t>language</a:t>
            </a:r>
            <a:endParaRPr lang="it-IT" sz="3200" b="1" dirty="0">
              <a:solidFill>
                <a:schemeClr val="accent3">
                  <a:lumMod val="75000"/>
                </a:schemeClr>
              </a:solidFill>
              <a:latin typeface="Candara" pitchFamily="34" charset="0"/>
            </a:endParaRPr>
          </a:p>
        </p:txBody>
      </p:sp>
      <p:sp>
        <p:nvSpPr>
          <p:cNvPr id="5" name="Segnaposto numero diapositiva 4"/>
          <p:cNvSpPr>
            <a:spLocks noGrp="1"/>
          </p:cNvSpPr>
          <p:nvPr>
            <p:ph type="sldNum" sz="quarter" idx="12"/>
          </p:nvPr>
        </p:nvSpPr>
        <p:spPr/>
        <p:txBody>
          <a:bodyPr/>
          <a:lstStyle/>
          <a:p>
            <a:fld id="{D8CF3ECA-DC43-4EB6-BA49-A87C1A198684}" type="slidenum">
              <a:rPr lang="it-IT" smtClean="0"/>
              <a:pPr/>
              <a:t>34</a:t>
            </a:fld>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algn="just"/>
            <a:r>
              <a:rPr lang="en-US" dirty="0">
                <a:latin typeface="Candara" pitchFamily="34" charset="0"/>
              </a:rPr>
              <a:t>Used whenever addresser and addressee need to check whether they use the same code and when the language is used to speak about language</a:t>
            </a:r>
          </a:p>
          <a:p>
            <a:pPr algn="just">
              <a:buNone/>
            </a:pPr>
            <a:endParaRPr lang="en-US" dirty="0">
              <a:latin typeface="Candara" pitchFamily="34" charset="0"/>
            </a:endParaRPr>
          </a:p>
          <a:p>
            <a:pPr algn="just"/>
            <a:r>
              <a:rPr lang="en-US" b="1" dirty="0">
                <a:latin typeface="Candara" pitchFamily="34" charset="0"/>
              </a:rPr>
              <a:t>Questions or explanations of terminology or phraseology, statements about language/grammar, </a:t>
            </a:r>
            <a:r>
              <a:rPr lang="da-DK" b="1" dirty="0">
                <a:latin typeface="Candara" pitchFamily="34" charset="0"/>
              </a:rPr>
              <a:t>terminology of linguistics</a:t>
            </a:r>
            <a:r>
              <a:rPr lang="da-DK" dirty="0">
                <a:latin typeface="Candara" pitchFamily="34" charset="0"/>
              </a:rPr>
              <a:t>:</a:t>
            </a:r>
            <a:r>
              <a:rPr lang="da-DK" b="1" dirty="0">
                <a:latin typeface="Candara" pitchFamily="34" charset="0"/>
              </a:rPr>
              <a:t> </a:t>
            </a:r>
            <a:r>
              <a:rPr lang="da-DK" i="1" dirty="0">
                <a:latin typeface="Candara" pitchFamily="34" charset="0"/>
              </a:rPr>
              <a:t>What do you mean when you say…?,</a:t>
            </a:r>
            <a:r>
              <a:rPr lang="en-US" i="1" dirty="0">
                <a:latin typeface="Candara" pitchFamily="34" charset="0"/>
              </a:rPr>
              <a:t> What do you mean by…?, </a:t>
            </a:r>
            <a:r>
              <a:rPr lang="it-IT" i="1" dirty="0" err="1">
                <a:latin typeface="Candara" pitchFamily="34" charset="0"/>
              </a:rPr>
              <a:t>literally</a:t>
            </a:r>
            <a:r>
              <a:rPr lang="it-IT" i="1" dirty="0">
                <a:latin typeface="Candara" pitchFamily="34" charset="0"/>
              </a:rPr>
              <a:t>, </a:t>
            </a:r>
            <a:r>
              <a:rPr lang="it-IT" i="1" dirty="0" err="1">
                <a:latin typeface="Candara" pitchFamily="34" charset="0"/>
              </a:rPr>
              <a:t>so-called</a:t>
            </a:r>
            <a:r>
              <a:rPr lang="it-IT" i="1" dirty="0">
                <a:latin typeface="Candara" pitchFamily="34" charset="0"/>
              </a:rPr>
              <a:t>, </a:t>
            </a:r>
            <a:r>
              <a:rPr lang="it-IT" i="1" dirty="0" err="1">
                <a:latin typeface="Candara" pitchFamily="34" charset="0"/>
              </a:rPr>
              <a:t>sometimes</a:t>
            </a:r>
            <a:r>
              <a:rPr lang="it-IT" i="1" dirty="0">
                <a:latin typeface="Candara" pitchFamily="34" charset="0"/>
              </a:rPr>
              <a:t> </a:t>
            </a:r>
            <a:r>
              <a:rPr lang="it-IT" i="1" dirty="0" err="1">
                <a:latin typeface="Candara" pitchFamily="34" charset="0"/>
              </a:rPr>
              <a:t>known</a:t>
            </a:r>
            <a:r>
              <a:rPr lang="it-IT" i="1" dirty="0">
                <a:latin typeface="Candara" pitchFamily="34" charset="0"/>
              </a:rPr>
              <a:t> </a:t>
            </a:r>
            <a:r>
              <a:rPr lang="it-IT" i="1" dirty="0" err="1">
                <a:latin typeface="Candara" pitchFamily="34" charset="0"/>
              </a:rPr>
              <a:t>as</a:t>
            </a:r>
            <a:r>
              <a:rPr lang="it-IT" dirty="0">
                <a:latin typeface="Candara" pitchFamily="34" charset="0"/>
              </a:rPr>
              <a:t>, </a:t>
            </a:r>
            <a:r>
              <a:rPr lang="it-IT" i="1" dirty="0" err="1">
                <a:latin typeface="Candara" pitchFamily="34" charset="0"/>
              </a:rPr>
              <a:t>How</a:t>
            </a:r>
            <a:r>
              <a:rPr lang="it-IT" i="1" dirty="0">
                <a:latin typeface="Candara" pitchFamily="34" charset="0"/>
              </a:rPr>
              <a:t> do </a:t>
            </a:r>
            <a:r>
              <a:rPr lang="it-IT" i="1" dirty="0" err="1">
                <a:latin typeface="Candara" pitchFamily="34" charset="0"/>
              </a:rPr>
              <a:t>you</a:t>
            </a:r>
            <a:r>
              <a:rPr lang="it-IT" i="1" dirty="0">
                <a:latin typeface="Candara" pitchFamily="34" charset="0"/>
              </a:rPr>
              <a:t> </a:t>
            </a:r>
            <a:r>
              <a:rPr lang="it-IT" i="1" dirty="0" err="1">
                <a:latin typeface="Candara" pitchFamily="34" charset="0"/>
              </a:rPr>
              <a:t>say</a:t>
            </a:r>
            <a:r>
              <a:rPr lang="it-IT" i="1" dirty="0">
                <a:latin typeface="Candara" pitchFamily="34" charset="0"/>
              </a:rPr>
              <a:t> codice in English?, “</a:t>
            </a:r>
            <a:r>
              <a:rPr lang="it-IT" i="1" dirty="0" err="1">
                <a:latin typeface="Candara" pitchFamily="34" charset="0"/>
              </a:rPr>
              <a:t>Cat</a:t>
            </a:r>
            <a:r>
              <a:rPr lang="it-IT" i="1" dirty="0">
                <a:latin typeface="Candara" pitchFamily="34" charset="0"/>
              </a:rPr>
              <a:t>” </a:t>
            </a:r>
            <a:r>
              <a:rPr lang="it-IT" i="1" dirty="0" err="1">
                <a:latin typeface="Candara" pitchFamily="34" charset="0"/>
              </a:rPr>
              <a:t>is</a:t>
            </a:r>
            <a:r>
              <a:rPr lang="it-IT" i="1" dirty="0">
                <a:latin typeface="Candara" pitchFamily="34" charset="0"/>
              </a:rPr>
              <a:t> a </a:t>
            </a:r>
            <a:r>
              <a:rPr lang="it-IT" i="1" dirty="0" err="1">
                <a:latin typeface="Candara" pitchFamily="34" charset="0"/>
              </a:rPr>
              <a:t>singular</a:t>
            </a:r>
            <a:r>
              <a:rPr lang="it-IT" i="1" dirty="0">
                <a:latin typeface="Candara" pitchFamily="34" charset="0"/>
              </a:rPr>
              <a:t> </a:t>
            </a:r>
            <a:r>
              <a:rPr lang="it-IT" i="1" dirty="0" err="1">
                <a:latin typeface="Candara" pitchFamily="34" charset="0"/>
              </a:rPr>
              <a:t>noun</a:t>
            </a:r>
            <a:r>
              <a:rPr lang="it-IT" i="1" dirty="0">
                <a:latin typeface="Candara" pitchFamily="34" charset="0"/>
              </a:rPr>
              <a:t>, </a:t>
            </a:r>
            <a:r>
              <a:rPr lang="it-IT" i="1" dirty="0" err="1">
                <a:latin typeface="Candara" pitchFamily="34" charset="0"/>
              </a:rPr>
              <a:t>Would</a:t>
            </a:r>
            <a:r>
              <a:rPr lang="it-IT" i="1" dirty="0">
                <a:latin typeface="Candara" pitchFamily="34" charset="0"/>
              </a:rPr>
              <a:t> </a:t>
            </a:r>
            <a:r>
              <a:rPr lang="it-IT" i="1" dirty="0" err="1">
                <a:latin typeface="Candara" pitchFamily="34" charset="0"/>
              </a:rPr>
              <a:t>is</a:t>
            </a:r>
            <a:r>
              <a:rPr lang="it-IT" i="1" dirty="0">
                <a:latin typeface="Candara" pitchFamily="34" charset="0"/>
              </a:rPr>
              <a:t> a </a:t>
            </a:r>
            <a:r>
              <a:rPr lang="it-IT" i="1" dirty="0" err="1">
                <a:latin typeface="Candara" pitchFamily="34" charset="0"/>
              </a:rPr>
              <a:t>modal</a:t>
            </a:r>
            <a:r>
              <a:rPr lang="it-IT" i="1" dirty="0">
                <a:latin typeface="Candara" pitchFamily="34" charset="0"/>
              </a:rPr>
              <a:t> </a:t>
            </a:r>
            <a:r>
              <a:rPr lang="it-IT" i="1" dirty="0" err="1">
                <a:latin typeface="Candara" pitchFamily="34" charset="0"/>
              </a:rPr>
              <a:t>verb</a:t>
            </a:r>
            <a:endParaRPr lang="it-IT" i="1" dirty="0">
              <a:latin typeface="Candara" pitchFamily="34" charset="0"/>
            </a:endParaRPr>
          </a:p>
        </p:txBody>
      </p:sp>
      <p:sp>
        <p:nvSpPr>
          <p:cNvPr id="4" name="Segnaposto numero diapositiva 3"/>
          <p:cNvSpPr>
            <a:spLocks noGrp="1"/>
          </p:cNvSpPr>
          <p:nvPr>
            <p:ph type="sldNum" sz="quarter" idx="12"/>
          </p:nvPr>
        </p:nvSpPr>
        <p:spPr/>
        <p:txBody>
          <a:bodyPr/>
          <a:lstStyle/>
          <a:p>
            <a:fld id="{D8CF3ECA-DC43-4EB6-BA49-A87C1A198684}" type="slidenum">
              <a:rPr lang="it-IT" smtClean="0"/>
              <a:pPr/>
              <a:t>35</a:t>
            </a:fld>
            <a:endParaRPr lang="it-IT"/>
          </a:p>
        </p:txBody>
      </p:sp>
      <p:sp>
        <p:nvSpPr>
          <p:cNvPr id="5" name="Titolo 2"/>
          <p:cNvSpPr>
            <a:spLocks noGrp="1"/>
          </p:cNvSpPr>
          <p:nvPr>
            <p:ph type="title"/>
          </p:nvPr>
        </p:nvSpPr>
        <p:spPr/>
        <p:txBody>
          <a:bodyPr/>
          <a:lstStyle/>
          <a:p>
            <a:r>
              <a:rPr lang="it-IT" dirty="0" err="1">
                <a:latin typeface="Candara" pitchFamily="34" charset="0"/>
              </a:rPr>
              <a:t>Metalinguistic</a:t>
            </a:r>
            <a:r>
              <a:rPr lang="it-IT" dirty="0">
                <a:latin typeface="Candara" pitchFamily="34" charset="0"/>
              </a:rPr>
              <a:t> </a:t>
            </a:r>
            <a:r>
              <a:rPr lang="it-IT" dirty="0" err="1">
                <a:latin typeface="Candara" pitchFamily="34" charset="0"/>
              </a:rPr>
              <a:t>function</a:t>
            </a:r>
            <a:r>
              <a:rPr lang="it-IT" dirty="0">
                <a:latin typeface="Candara" pitchFamily="34" charset="0"/>
              </a:rPr>
              <a:t> (2)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755650" y="1500174"/>
            <a:ext cx="7920038" cy="2482731"/>
          </a:xfrm>
          <a:prstGeom prst="rect">
            <a:avLst/>
          </a:prstGeom>
          <a:noFill/>
          <a:ln w="9525">
            <a:noFill/>
            <a:miter lim="800000"/>
            <a:headEnd/>
            <a:tailEnd/>
          </a:ln>
          <a:effectLst/>
        </p:spPr>
        <p:txBody>
          <a:bodyPr wrap="square">
            <a:spAutoFit/>
          </a:bodyPr>
          <a:lstStyle/>
          <a:p>
            <a:pPr marL="365760" indent="-256032" algn="just">
              <a:spcBef>
                <a:spcPts val="400"/>
              </a:spcBef>
              <a:buClr>
                <a:schemeClr val="accent1"/>
              </a:buClr>
              <a:buSzPct val="68000"/>
              <a:buFont typeface="Wingdings 3"/>
              <a:buChar char="}"/>
            </a:pPr>
            <a:endParaRPr lang="it-IT" dirty="0"/>
          </a:p>
          <a:p>
            <a:pPr marL="365760" indent="-256032" algn="just">
              <a:spcBef>
                <a:spcPts val="400"/>
              </a:spcBef>
              <a:buClr>
                <a:schemeClr val="accent1"/>
              </a:buClr>
              <a:buSzPct val="68000"/>
              <a:buFont typeface="Wingdings 3"/>
              <a:buChar char="}"/>
            </a:pPr>
            <a:r>
              <a:rPr lang="da-DK" sz="3600" b="1" dirty="0">
                <a:solidFill>
                  <a:schemeClr val="accent2"/>
                </a:solidFill>
                <a:latin typeface="Candara" pitchFamily="34" charset="0"/>
              </a:rPr>
              <a:t> </a:t>
            </a:r>
            <a:r>
              <a:rPr lang="it-IT" sz="3600" b="1" dirty="0" err="1">
                <a:solidFill>
                  <a:schemeClr val="accent1"/>
                </a:solidFill>
                <a:latin typeface="Candara" pitchFamily="34" charset="0"/>
              </a:rPr>
              <a:t>Is</a:t>
            </a:r>
            <a:r>
              <a:rPr lang="it-IT" sz="3600" b="1" dirty="0">
                <a:solidFill>
                  <a:schemeClr val="accent1"/>
                </a:solidFill>
                <a:latin typeface="Candara" pitchFamily="34" charset="0"/>
              </a:rPr>
              <a:t> </a:t>
            </a:r>
            <a:r>
              <a:rPr lang="it-IT" sz="3600" b="1" dirty="0" err="1">
                <a:solidFill>
                  <a:schemeClr val="accent1"/>
                </a:solidFill>
                <a:latin typeface="Candara" pitchFamily="34" charset="0"/>
              </a:rPr>
              <a:t>he</a:t>
            </a:r>
            <a:r>
              <a:rPr lang="it-IT" sz="3600" b="1" dirty="0">
                <a:solidFill>
                  <a:schemeClr val="accent1"/>
                </a:solidFill>
                <a:latin typeface="Candara" pitchFamily="34" charset="0"/>
              </a:rPr>
              <a:t> </a:t>
            </a:r>
            <a:r>
              <a:rPr lang="it-IT" sz="3600" b="1" dirty="0" err="1">
                <a:solidFill>
                  <a:schemeClr val="accent1"/>
                </a:solidFill>
                <a:latin typeface="Candara" pitchFamily="34" charset="0"/>
              </a:rPr>
              <a:t>speaking</a:t>
            </a:r>
            <a:r>
              <a:rPr lang="it-IT" sz="3600" b="1" dirty="0">
                <a:solidFill>
                  <a:schemeClr val="accent1"/>
                </a:solidFill>
                <a:latin typeface="Candara" pitchFamily="34" charset="0"/>
              </a:rPr>
              <a:t> English?</a:t>
            </a:r>
            <a:endParaRPr lang="da-DK" b="1" dirty="0">
              <a:solidFill>
                <a:schemeClr val="accent2"/>
              </a:solidFill>
            </a:endParaRPr>
          </a:p>
          <a:p>
            <a:r>
              <a:rPr lang="da-DK" sz="2800" b="1" dirty="0">
                <a:solidFill>
                  <a:schemeClr val="accent3"/>
                </a:solidFill>
                <a:latin typeface="Candara" pitchFamily="34" charset="0"/>
              </a:rPr>
              <a:t>(metalingual function </a:t>
            </a:r>
            <a:r>
              <a:rPr lang="da-DK" sz="2800" b="1" dirty="0">
                <a:solidFill>
                  <a:schemeClr val="accent3"/>
                </a:solidFill>
                <a:latin typeface="Candara" pitchFamily="34" charset="0"/>
                <a:sym typeface="Wingdings" pitchFamily="2" charset="2"/>
              </a:rPr>
              <a:t> focus on the code)</a:t>
            </a:r>
          </a:p>
          <a:p>
            <a:endParaRPr lang="da-DK" sz="2800" b="1" dirty="0">
              <a:solidFill>
                <a:srgbClr val="FF3300"/>
              </a:solidFill>
            </a:endParaRPr>
          </a:p>
          <a:p>
            <a:pPr>
              <a:spcBef>
                <a:spcPct val="50000"/>
              </a:spcBef>
            </a:pPr>
            <a:endParaRPr lang="it-IT" sz="2800" dirty="0"/>
          </a:p>
        </p:txBody>
      </p:sp>
      <p:sp>
        <p:nvSpPr>
          <p:cNvPr id="3" name="Segnaposto numero diapositiva 2"/>
          <p:cNvSpPr>
            <a:spLocks noGrp="1"/>
          </p:cNvSpPr>
          <p:nvPr>
            <p:ph type="sldNum" sz="quarter" idx="12"/>
          </p:nvPr>
        </p:nvSpPr>
        <p:spPr/>
        <p:txBody>
          <a:bodyPr/>
          <a:lstStyle/>
          <a:p>
            <a:fld id="{D8CF3ECA-DC43-4EB6-BA49-A87C1A198684}" type="slidenum">
              <a:rPr lang="it-IT" smtClean="0"/>
              <a:pPr/>
              <a:t>36</a:t>
            </a:fld>
            <a:endParaRPr lang="it-IT"/>
          </a:p>
        </p:txBody>
      </p:sp>
      <p:sp>
        <p:nvSpPr>
          <p:cNvPr id="4" name="Titolo 2"/>
          <p:cNvSpPr txBox="1">
            <a:spLocks/>
          </p:cNvSpPr>
          <p:nvPr/>
        </p:nvSpPr>
        <p:spPr>
          <a:xfrm>
            <a:off x="428596" y="500042"/>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Metalingual</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a:t>
            </a: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function</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(3)</a:t>
            </a:r>
          </a:p>
        </p:txBody>
      </p:sp>
      <p:sp>
        <p:nvSpPr>
          <p:cNvPr id="5" name="CasellaDiTesto 4"/>
          <p:cNvSpPr txBox="1"/>
          <p:nvPr/>
        </p:nvSpPr>
        <p:spPr>
          <a:xfrm>
            <a:off x="3786182" y="3786190"/>
            <a:ext cx="4643470" cy="2031325"/>
          </a:xfrm>
          <a:prstGeom prst="rect">
            <a:avLst/>
          </a:prstGeom>
          <a:noFill/>
          <a:ln w="25400">
            <a:solidFill>
              <a:schemeClr val="accent3">
                <a:lumMod val="75000"/>
              </a:schemeClr>
            </a:solidFill>
          </a:ln>
        </p:spPr>
        <p:txBody>
          <a:bodyPr wrap="square" rtlCol="0">
            <a:spAutoFit/>
          </a:bodyPr>
          <a:lstStyle/>
          <a:p>
            <a:r>
              <a:rPr lang="it-IT" b="1" dirty="0" err="1">
                <a:latin typeface="Candara" pitchFamily="34" charset="0"/>
              </a:rPr>
              <a:t>Codes</a:t>
            </a:r>
            <a:endParaRPr lang="it-IT" b="1" dirty="0">
              <a:latin typeface="Candara" pitchFamily="34" charset="0"/>
            </a:endParaRPr>
          </a:p>
          <a:p>
            <a:pPr marL="342900" indent="-342900">
              <a:buAutoNum type="arabicParenR"/>
            </a:pPr>
            <a:r>
              <a:rPr lang="it-IT" dirty="0" err="1">
                <a:latin typeface="Candara" pitchFamily="34" charset="0"/>
              </a:rPr>
              <a:t>questions</a:t>
            </a:r>
            <a:endParaRPr lang="it-IT" dirty="0">
              <a:latin typeface="Candara" pitchFamily="34" charset="0"/>
            </a:endParaRPr>
          </a:p>
          <a:p>
            <a:pPr marL="342900" indent="-342900">
              <a:buAutoNum type="arabicParenR"/>
            </a:pPr>
            <a:r>
              <a:rPr lang="it-IT" dirty="0" err="1">
                <a:latin typeface="Candara" pitchFamily="34" charset="0"/>
              </a:rPr>
              <a:t>explanations</a:t>
            </a:r>
            <a:r>
              <a:rPr lang="it-IT" dirty="0">
                <a:latin typeface="Candara" pitchFamily="34" charset="0"/>
              </a:rPr>
              <a:t> </a:t>
            </a:r>
            <a:r>
              <a:rPr lang="it-IT" dirty="0" err="1">
                <a:latin typeface="Candara" pitchFamily="34" charset="0"/>
              </a:rPr>
              <a:t>of</a:t>
            </a:r>
            <a:r>
              <a:rPr lang="it-IT" dirty="0">
                <a:latin typeface="Candara" pitchFamily="34" charset="0"/>
              </a:rPr>
              <a:t> </a:t>
            </a:r>
            <a:r>
              <a:rPr lang="it-IT" dirty="0" err="1">
                <a:latin typeface="Candara" pitchFamily="34" charset="0"/>
              </a:rPr>
              <a:t>phraseology</a:t>
            </a:r>
            <a:endParaRPr lang="it-IT" dirty="0">
              <a:latin typeface="Candara" pitchFamily="34" charset="0"/>
            </a:endParaRPr>
          </a:p>
          <a:p>
            <a:pPr marL="342900" indent="-342900">
              <a:buAutoNum type="arabicParenR"/>
            </a:pPr>
            <a:r>
              <a:rPr lang="it-IT" dirty="0" err="1">
                <a:latin typeface="Candara" pitchFamily="34" charset="0"/>
              </a:rPr>
              <a:t>statements</a:t>
            </a:r>
            <a:r>
              <a:rPr lang="it-IT" dirty="0">
                <a:latin typeface="Candara" pitchFamily="34" charset="0"/>
              </a:rPr>
              <a:t> </a:t>
            </a:r>
            <a:r>
              <a:rPr lang="it-IT" dirty="0" err="1">
                <a:latin typeface="Candara" pitchFamily="34" charset="0"/>
              </a:rPr>
              <a:t>about</a:t>
            </a:r>
            <a:r>
              <a:rPr lang="it-IT" dirty="0">
                <a:latin typeface="Candara" pitchFamily="34" charset="0"/>
              </a:rPr>
              <a:t> </a:t>
            </a:r>
            <a:r>
              <a:rPr lang="it-IT" dirty="0" err="1">
                <a:latin typeface="Candara" pitchFamily="34" charset="0"/>
              </a:rPr>
              <a:t>grammar</a:t>
            </a:r>
            <a:r>
              <a:rPr lang="it-IT" dirty="0">
                <a:latin typeface="Candara" pitchFamily="34" charset="0"/>
              </a:rPr>
              <a:t> and </a:t>
            </a:r>
            <a:r>
              <a:rPr lang="it-IT" dirty="0" err="1">
                <a:latin typeface="Candara" pitchFamily="34" charset="0"/>
              </a:rPr>
              <a:t>linguistics</a:t>
            </a:r>
            <a:endParaRPr lang="it-IT" dirty="0">
              <a:latin typeface="Candara" pitchFamily="34" charset="0"/>
            </a:endParaRPr>
          </a:p>
          <a:p>
            <a:pPr marL="342900" indent="-342900"/>
            <a:r>
              <a:rPr lang="it-IT" b="1" dirty="0" err="1">
                <a:latin typeface="Candara" pitchFamily="34" charset="0"/>
              </a:rPr>
              <a:t>Topics</a:t>
            </a:r>
            <a:r>
              <a:rPr lang="it-IT" b="1" dirty="0">
                <a:latin typeface="Candara" pitchFamily="34" charset="0"/>
              </a:rPr>
              <a:t> &amp; </a:t>
            </a:r>
            <a:r>
              <a:rPr lang="it-IT" b="1" dirty="0" err="1">
                <a:latin typeface="Candara" pitchFamily="34" charset="0"/>
              </a:rPr>
              <a:t>themes</a:t>
            </a:r>
            <a:endParaRPr lang="it-IT" b="1" dirty="0">
              <a:latin typeface="Candara" pitchFamily="34" charset="0"/>
            </a:endParaRPr>
          </a:p>
          <a:p>
            <a:pPr marL="342900" indent="-342900">
              <a:buAutoNum type="arabicParenR"/>
            </a:pPr>
            <a:r>
              <a:rPr lang="it-IT" dirty="0" err="1">
                <a:latin typeface="Candara" pitchFamily="34" charset="0"/>
              </a:rPr>
              <a:t>language</a:t>
            </a:r>
            <a:r>
              <a:rPr lang="it-IT" dirty="0">
                <a:latin typeface="Candara" pitchFamily="34" charset="0"/>
              </a:rPr>
              <a:t> </a:t>
            </a:r>
            <a:r>
              <a:rPr lang="it-IT" dirty="0" err="1">
                <a:latin typeface="Candara" pitchFamily="34" charset="0"/>
              </a:rPr>
              <a:t>to</a:t>
            </a:r>
            <a:r>
              <a:rPr lang="it-IT" dirty="0">
                <a:latin typeface="Candara" pitchFamily="34" charset="0"/>
              </a:rPr>
              <a:t> talk </a:t>
            </a:r>
            <a:r>
              <a:rPr lang="it-IT" dirty="0" err="1">
                <a:latin typeface="Candara" pitchFamily="34" charset="0"/>
              </a:rPr>
              <a:t>about</a:t>
            </a:r>
            <a:r>
              <a:rPr lang="it-IT" dirty="0">
                <a:latin typeface="Candara" pitchFamily="34" charset="0"/>
              </a:rPr>
              <a:t> </a:t>
            </a:r>
            <a:r>
              <a:rPr lang="it-IT" dirty="0" err="1">
                <a:latin typeface="Candara" pitchFamily="34" charset="0"/>
              </a:rPr>
              <a:t>language</a:t>
            </a:r>
            <a:endParaRPr lang="it-IT" dirty="0">
              <a:latin typeface="Candara" pitchFamily="34" charset="0"/>
            </a:endParaRPr>
          </a:p>
          <a:p>
            <a:pPr marL="342900" indent="-342900">
              <a:buAutoNum type="arabicParenR"/>
            </a:pPr>
            <a:r>
              <a:rPr lang="it-IT" dirty="0" err="1">
                <a:latin typeface="Candara" pitchFamily="34" charset="0"/>
              </a:rPr>
              <a:t>ambiguity</a:t>
            </a:r>
            <a:r>
              <a:rPr lang="it-IT" dirty="0">
                <a:latin typeface="Candara" pitchFamily="34" charset="0"/>
              </a:rPr>
              <a:t>/</a:t>
            </a:r>
            <a:r>
              <a:rPr lang="it-IT" dirty="0" err="1">
                <a:latin typeface="Candara" pitchFamily="34" charset="0"/>
              </a:rPr>
              <a:t>misunderstanding</a:t>
            </a:r>
            <a:endParaRPr lang="it-IT" dirty="0">
              <a:latin typeface="Candar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37</a:t>
            </a:fld>
            <a:endParaRPr lang="it-IT"/>
          </a:p>
        </p:txBody>
      </p:sp>
      <p:sp>
        <p:nvSpPr>
          <p:cNvPr id="1026" name="AutoShape 2" descr="https://s-media-cache-ak0.pinimg.com/236x/d5/18/d6/d518d6235fbb747a442ea7d203e45057.jpg"/>
          <p:cNvSpPr>
            <a:spLocks noChangeAspect="1" noChangeArrowheads="1"/>
          </p:cNvSpPr>
          <p:nvPr/>
        </p:nvSpPr>
        <p:spPr bwMode="auto">
          <a:xfrm>
            <a:off x="155575" y="-1423988"/>
            <a:ext cx="2247900" cy="29813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https://s-media-cache-ak0.pinimg.com/236x/d5/18/d6/d518d6235fbb747a442ea7d203e45057.jpg"/>
          <p:cNvSpPr>
            <a:spLocks noChangeAspect="1" noChangeArrowheads="1"/>
          </p:cNvSpPr>
          <p:nvPr/>
        </p:nvSpPr>
        <p:spPr bwMode="auto">
          <a:xfrm>
            <a:off x="155575" y="-1423988"/>
            <a:ext cx="2247900" cy="29813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6286512" y="785794"/>
            <a:ext cx="2286016" cy="877163"/>
          </a:xfrm>
          <a:prstGeom prst="rect">
            <a:avLst/>
          </a:prstGeom>
          <a:noFill/>
        </p:spPr>
        <p:txBody>
          <a:bodyPr wrap="square" rtlCol="0">
            <a:spAutoFit/>
          </a:bodyPr>
          <a:lstStyle/>
          <a:p>
            <a:pPr>
              <a:spcBef>
                <a:spcPct val="50000"/>
              </a:spcBef>
            </a:pPr>
            <a:r>
              <a:rPr lang="en-GB" altLang="it-IT" sz="3300" dirty="0" err="1">
                <a:solidFill>
                  <a:schemeClr val="accent1">
                    <a:lumMod val="75000"/>
                  </a:schemeClr>
                </a:solidFill>
                <a:latin typeface="Candara" pitchFamily="34" charset="0"/>
              </a:rPr>
              <a:t>Metalingual</a:t>
            </a:r>
            <a:endParaRPr lang="en-GB" altLang="it-IT" sz="3300" dirty="0">
              <a:solidFill>
                <a:schemeClr val="accent1">
                  <a:lumMod val="75000"/>
                </a:schemeClr>
              </a:solidFill>
              <a:latin typeface="Candara" pitchFamily="34" charset="0"/>
            </a:endParaRPr>
          </a:p>
          <a:p>
            <a:endParaRPr lang="it-IT" dirty="0"/>
          </a:p>
        </p:txBody>
      </p:sp>
      <p:sp>
        <p:nvSpPr>
          <p:cNvPr id="7" name="Rettangolo 6"/>
          <p:cNvSpPr/>
          <p:nvPr/>
        </p:nvSpPr>
        <p:spPr>
          <a:xfrm>
            <a:off x="6143636" y="2143116"/>
            <a:ext cx="2679009" cy="1338828"/>
          </a:xfrm>
          <a:prstGeom prst="rect">
            <a:avLst/>
          </a:prstGeom>
        </p:spPr>
        <p:txBody>
          <a:bodyPr wrap="square">
            <a:spAutoFit/>
          </a:bodyPr>
          <a:lstStyle/>
          <a:p>
            <a:pPr algn="ctr">
              <a:spcBef>
                <a:spcPct val="50000"/>
              </a:spcBef>
            </a:pPr>
            <a:r>
              <a:rPr lang="en-GB" altLang="it-IT" dirty="0">
                <a:solidFill>
                  <a:schemeClr val="accent3">
                    <a:lumMod val="75000"/>
                  </a:schemeClr>
                </a:solidFill>
                <a:latin typeface="Candara" pitchFamily="34" charset="0"/>
              </a:rPr>
              <a:t>(can you explain it any better?)</a:t>
            </a:r>
          </a:p>
          <a:p>
            <a:pPr algn="ctr">
              <a:spcBef>
                <a:spcPct val="50000"/>
              </a:spcBef>
            </a:pPr>
            <a:r>
              <a:rPr lang="en-GB" altLang="it-IT" dirty="0">
                <a:solidFill>
                  <a:schemeClr val="accent3">
                    <a:lumMod val="75000"/>
                  </a:schemeClr>
                </a:solidFill>
                <a:latin typeface="Candara" pitchFamily="34" charset="0"/>
              </a:rPr>
              <a:t>asking questions about the meaning </a:t>
            </a:r>
          </a:p>
        </p:txBody>
      </p:sp>
      <p:pic>
        <p:nvPicPr>
          <p:cNvPr id="8" name="Immagine 7" descr="tires 2.jpg"/>
          <p:cNvPicPr>
            <a:picLocks noChangeAspect="1"/>
          </p:cNvPicPr>
          <p:nvPr/>
        </p:nvPicPr>
        <p:blipFill>
          <a:blip r:embed="rId3"/>
          <a:stretch>
            <a:fillRect/>
          </a:stretch>
        </p:blipFill>
        <p:spPr>
          <a:xfrm>
            <a:off x="1196824" y="0"/>
            <a:ext cx="4577040" cy="607220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285992"/>
            <a:ext cx="8229600" cy="3721299"/>
          </a:xfrm>
        </p:spPr>
        <p:txBody>
          <a:bodyPr>
            <a:normAutofit/>
          </a:bodyPr>
          <a:lstStyle/>
          <a:p>
            <a:pPr algn="just"/>
            <a:r>
              <a:rPr lang="it-IT" dirty="0" err="1">
                <a:latin typeface="Candara" pitchFamily="34" charset="0"/>
              </a:rPr>
              <a:t>Aka</a:t>
            </a:r>
            <a:r>
              <a:rPr lang="it-IT" dirty="0">
                <a:latin typeface="Candara" pitchFamily="34" charset="0"/>
              </a:rPr>
              <a:t> “</a:t>
            </a:r>
            <a:r>
              <a:rPr lang="it-IT" b="1" dirty="0" err="1">
                <a:latin typeface="Candara" pitchFamily="34" charset="0"/>
              </a:rPr>
              <a:t>aesthetic</a:t>
            </a:r>
            <a:r>
              <a:rPr lang="it-IT" dirty="0">
                <a:latin typeface="Candara" pitchFamily="34" charset="0"/>
              </a:rPr>
              <a:t>”</a:t>
            </a:r>
          </a:p>
          <a:p>
            <a:pPr algn="just"/>
            <a:r>
              <a:rPr lang="en-US" dirty="0">
                <a:latin typeface="Candara" pitchFamily="34" charset="0"/>
              </a:rPr>
              <a:t>Oriented toward the message, its sound and shape, focus on the message “for its own sake”</a:t>
            </a:r>
          </a:p>
          <a:p>
            <a:pPr algn="just"/>
            <a:r>
              <a:rPr lang="en-US" dirty="0">
                <a:latin typeface="Candara" pitchFamily="34" charset="0"/>
              </a:rPr>
              <a:t>Messages convey more than just the content</a:t>
            </a:r>
          </a:p>
          <a:p>
            <a:pPr algn="just"/>
            <a:r>
              <a:rPr lang="en-US" dirty="0">
                <a:latin typeface="Candara" pitchFamily="34" charset="0"/>
              </a:rPr>
              <a:t>Includes more than poetry: rhetorical figures, pitch or loudness</a:t>
            </a:r>
          </a:p>
          <a:p>
            <a:pPr algn="just"/>
            <a:r>
              <a:rPr lang="en-US" dirty="0">
                <a:latin typeface="Candara" pitchFamily="34" charset="0"/>
              </a:rPr>
              <a:t>Aim: arouse emotions, feelings and thoughts through the sound and the musicality of words</a:t>
            </a:r>
            <a:endParaRPr lang="it-IT" dirty="0">
              <a:latin typeface="Candara" pitchFamily="34" charset="0"/>
            </a:endParaRPr>
          </a:p>
        </p:txBody>
      </p:sp>
      <p:sp>
        <p:nvSpPr>
          <p:cNvPr id="3" name="Titolo 2"/>
          <p:cNvSpPr>
            <a:spLocks noGrp="1"/>
          </p:cNvSpPr>
          <p:nvPr>
            <p:ph type="title"/>
          </p:nvPr>
        </p:nvSpPr>
        <p:spPr/>
        <p:txBody>
          <a:bodyPr/>
          <a:lstStyle/>
          <a:p>
            <a:r>
              <a:rPr lang="it-IT" dirty="0">
                <a:latin typeface="Candara" pitchFamily="34" charset="0"/>
              </a:rPr>
              <a:t>f. </a:t>
            </a:r>
            <a:r>
              <a:rPr lang="it-IT" dirty="0" err="1">
                <a:latin typeface="Candara" pitchFamily="34" charset="0"/>
              </a:rPr>
              <a:t>Poetic</a:t>
            </a:r>
            <a:r>
              <a:rPr lang="it-IT" dirty="0">
                <a:latin typeface="Candara" pitchFamily="34" charset="0"/>
              </a:rPr>
              <a:t> </a:t>
            </a:r>
            <a:r>
              <a:rPr lang="it-IT" dirty="0" err="1">
                <a:latin typeface="Candara" pitchFamily="34" charset="0"/>
              </a:rPr>
              <a:t>function</a:t>
            </a:r>
            <a:r>
              <a:rPr lang="it-IT" dirty="0">
                <a:latin typeface="Candara" pitchFamily="34" charset="0"/>
              </a:rPr>
              <a:t> (1)</a:t>
            </a:r>
          </a:p>
        </p:txBody>
      </p:sp>
      <p:sp>
        <p:nvSpPr>
          <p:cNvPr id="4" name="CasellaDiTesto 3"/>
          <p:cNvSpPr txBox="1"/>
          <p:nvPr/>
        </p:nvSpPr>
        <p:spPr>
          <a:xfrm>
            <a:off x="1142976" y="1428736"/>
            <a:ext cx="6786610" cy="584775"/>
          </a:xfrm>
          <a:prstGeom prst="rect">
            <a:avLst/>
          </a:prstGeom>
          <a:noFill/>
          <a:ln w="50800" cap="rnd">
            <a:solidFill>
              <a:schemeClr val="accent3"/>
            </a:solidFill>
            <a:bevel/>
          </a:ln>
        </p:spPr>
        <p:txBody>
          <a:bodyPr wrap="square" rtlCol="0">
            <a:spAutoFit/>
          </a:bodyPr>
          <a:lstStyle/>
          <a:p>
            <a:pPr algn="ctr"/>
            <a:r>
              <a:rPr lang="it-IT" sz="3200" b="1" dirty="0" err="1">
                <a:solidFill>
                  <a:schemeClr val="accent3">
                    <a:lumMod val="75000"/>
                  </a:schemeClr>
                </a:solidFill>
                <a:latin typeface="Candara" pitchFamily="34" charset="0"/>
              </a:rPr>
              <a:t>Foregrounding</a:t>
            </a:r>
            <a:r>
              <a:rPr lang="it-IT" sz="3200" b="1" dirty="0">
                <a:solidFill>
                  <a:schemeClr val="accent3">
                    <a:lumMod val="75000"/>
                  </a:schemeClr>
                </a:solidFill>
                <a:latin typeface="Candara" pitchFamily="34" charset="0"/>
              </a:rPr>
              <a:t> </a:t>
            </a:r>
            <a:r>
              <a:rPr lang="it-IT" sz="3200" b="1" dirty="0" err="1">
                <a:solidFill>
                  <a:schemeClr val="accent3">
                    <a:lumMod val="75000"/>
                  </a:schemeClr>
                </a:solidFill>
                <a:latin typeface="Candara" pitchFamily="34" charset="0"/>
              </a:rPr>
              <a:t>linguistic</a:t>
            </a:r>
            <a:r>
              <a:rPr lang="it-IT" sz="3200" b="1" dirty="0">
                <a:solidFill>
                  <a:schemeClr val="accent3">
                    <a:lumMod val="75000"/>
                  </a:schemeClr>
                </a:solidFill>
                <a:latin typeface="Candara" pitchFamily="34" charset="0"/>
              </a:rPr>
              <a:t> </a:t>
            </a:r>
            <a:r>
              <a:rPr lang="it-IT" sz="3200" b="1" dirty="0" err="1">
                <a:solidFill>
                  <a:schemeClr val="accent3">
                    <a:lumMod val="75000"/>
                  </a:schemeClr>
                </a:solidFill>
                <a:latin typeface="Candara" pitchFamily="34" charset="0"/>
              </a:rPr>
              <a:t>structures</a:t>
            </a:r>
            <a:endParaRPr lang="it-IT" sz="3200" b="1" dirty="0">
              <a:solidFill>
                <a:schemeClr val="accent3">
                  <a:lumMod val="75000"/>
                </a:schemeClr>
              </a:solidFill>
              <a:latin typeface="Candara" pitchFamily="34" charset="0"/>
            </a:endParaRPr>
          </a:p>
        </p:txBody>
      </p:sp>
      <p:sp>
        <p:nvSpPr>
          <p:cNvPr id="5" name="Segnaposto numero diapositiva 4"/>
          <p:cNvSpPr>
            <a:spLocks noGrp="1"/>
          </p:cNvSpPr>
          <p:nvPr>
            <p:ph type="sldNum" sz="quarter" idx="12"/>
          </p:nvPr>
        </p:nvSpPr>
        <p:spPr/>
        <p:txBody>
          <a:bodyPr/>
          <a:lstStyle/>
          <a:p>
            <a:fld id="{D8CF3ECA-DC43-4EB6-BA49-A87C1A198684}" type="slidenum">
              <a:rPr lang="it-IT" smtClean="0"/>
              <a:pPr/>
              <a:t>38</a:t>
            </a:fld>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just"/>
            <a:r>
              <a:rPr lang="en-US" sz="2800" dirty="0">
                <a:latin typeface="Candara" pitchFamily="34" charset="0"/>
              </a:rPr>
              <a:t>Language is used in a creative way</a:t>
            </a:r>
          </a:p>
          <a:p>
            <a:pPr marL="365760" lvl="2" indent="-256032" algn="just">
              <a:spcBef>
                <a:spcPts val="400"/>
              </a:spcBef>
              <a:buClr>
                <a:schemeClr val="accent1"/>
              </a:buClr>
              <a:buSzPct val="68000"/>
              <a:buFont typeface="Wingdings 3"/>
              <a:buChar char=""/>
            </a:pPr>
            <a:r>
              <a:rPr lang="da-DK" sz="2800" dirty="0">
                <a:latin typeface="Candara" pitchFamily="34" charset="0"/>
              </a:rPr>
              <a:t>Imagery such as metaphor, simile, puns, allegory, assonance, </a:t>
            </a:r>
            <a:r>
              <a:rPr lang="en-US" sz="2800" dirty="0">
                <a:latin typeface="Candara" pitchFamily="34" charset="0"/>
              </a:rPr>
              <a:t>rhymes, slogans, images, sounds, </a:t>
            </a:r>
            <a:r>
              <a:rPr lang="en-US" sz="2800" dirty="0" err="1">
                <a:latin typeface="Candara" pitchFamily="34" charset="0"/>
              </a:rPr>
              <a:t>colours</a:t>
            </a:r>
            <a:r>
              <a:rPr lang="en-US" sz="2800" dirty="0">
                <a:latin typeface="Candara" pitchFamily="34" charset="0"/>
              </a:rPr>
              <a:t>…</a:t>
            </a:r>
            <a:endParaRPr lang="it-IT" sz="2800" dirty="0">
              <a:latin typeface="Candara" pitchFamily="34" charset="0"/>
            </a:endParaRPr>
          </a:p>
          <a:p>
            <a:pPr marL="365760" lvl="2" indent="-256032">
              <a:spcBef>
                <a:spcPts val="400"/>
              </a:spcBef>
              <a:buClr>
                <a:schemeClr val="accent1"/>
              </a:buClr>
              <a:buSzPct val="68000"/>
              <a:buFont typeface="Wingdings 3"/>
              <a:buChar char=""/>
            </a:pPr>
            <a:endParaRPr lang="da-DK" b="1" dirty="0">
              <a:solidFill>
                <a:schemeClr val="accent2"/>
              </a:solidFill>
            </a:endParaRPr>
          </a:p>
          <a:p>
            <a:endParaRPr lang="it-IT" dirty="0"/>
          </a:p>
        </p:txBody>
      </p:sp>
      <p:sp>
        <p:nvSpPr>
          <p:cNvPr id="3" name="Segnaposto numero diapositiva 2"/>
          <p:cNvSpPr>
            <a:spLocks noGrp="1"/>
          </p:cNvSpPr>
          <p:nvPr>
            <p:ph type="sldNum" sz="quarter" idx="12"/>
          </p:nvPr>
        </p:nvSpPr>
        <p:spPr/>
        <p:txBody>
          <a:bodyPr/>
          <a:lstStyle/>
          <a:p>
            <a:fld id="{D8CF3ECA-DC43-4EB6-BA49-A87C1A198684}" type="slidenum">
              <a:rPr lang="it-IT" smtClean="0"/>
              <a:pPr/>
              <a:t>39</a:t>
            </a:fld>
            <a:endParaRPr lang="it-IT"/>
          </a:p>
        </p:txBody>
      </p:sp>
      <p:sp>
        <p:nvSpPr>
          <p:cNvPr id="5" name="Titolo 2"/>
          <p:cNvSpPr>
            <a:spLocks noGrp="1"/>
          </p:cNvSpPr>
          <p:nvPr>
            <p:ph type="title"/>
          </p:nvPr>
        </p:nvSpPr>
        <p:spPr/>
        <p:txBody>
          <a:bodyPr/>
          <a:lstStyle/>
          <a:p>
            <a:r>
              <a:rPr lang="it-IT" dirty="0" err="1">
                <a:latin typeface="Candara" pitchFamily="34" charset="0"/>
              </a:rPr>
              <a:t>Poetic</a:t>
            </a:r>
            <a:r>
              <a:rPr lang="it-IT" dirty="0">
                <a:latin typeface="Candara" pitchFamily="34" charset="0"/>
              </a:rPr>
              <a:t> </a:t>
            </a:r>
            <a:r>
              <a:rPr lang="it-IT" dirty="0" err="1">
                <a:latin typeface="Candara" pitchFamily="34" charset="0"/>
              </a:rPr>
              <a:t>function</a:t>
            </a:r>
            <a:r>
              <a:rPr lang="it-IT" dirty="0">
                <a:latin typeface="Candara" pitchFamily="34" charset="0"/>
              </a:rPr>
              <a:t> (2)</a:t>
            </a:r>
          </a:p>
        </p:txBody>
      </p:sp>
      <p:pic>
        <p:nvPicPr>
          <p:cNvPr id="3074" name="Picture 2" descr="http://payload.cargocollective.com/1/0/1271/1076748/IkeCards3_935.jpg"/>
          <p:cNvPicPr>
            <a:picLocks noChangeAspect="1" noChangeArrowheads="1"/>
          </p:cNvPicPr>
          <p:nvPr/>
        </p:nvPicPr>
        <p:blipFill>
          <a:blip r:embed="rId3"/>
          <a:srcRect/>
          <a:stretch>
            <a:fillRect/>
          </a:stretch>
        </p:blipFill>
        <p:spPr bwMode="auto">
          <a:xfrm>
            <a:off x="4214810" y="3214686"/>
            <a:ext cx="4000528" cy="29991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8" y="2924944"/>
            <a:ext cx="9163818" cy="1143000"/>
          </a:xfrm>
        </p:spPr>
        <p:txBody>
          <a:bodyPr>
            <a:normAutofit fontScale="90000"/>
          </a:bodyPr>
          <a:lstStyle/>
          <a:p>
            <a:r>
              <a:rPr lang="it-IT" sz="3100" dirty="0">
                <a:solidFill>
                  <a:schemeClr val="accent3">
                    <a:lumMod val="75000"/>
                  </a:schemeClr>
                </a:solidFill>
              </a:rPr>
              <a:t>Highly </a:t>
            </a:r>
            <a:r>
              <a:rPr lang="it-IT" sz="3100" dirty="0" err="1">
                <a:solidFill>
                  <a:schemeClr val="accent3">
                    <a:lumMod val="75000"/>
                  </a:schemeClr>
                </a:solidFill>
              </a:rPr>
              <a:t>prosodic</a:t>
            </a:r>
            <a:r>
              <a:rPr lang="it-IT" sz="3100" dirty="0">
                <a:solidFill>
                  <a:schemeClr val="accent3">
                    <a:lumMod val="75000"/>
                  </a:schemeClr>
                </a:solidFill>
              </a:rPr>
              <a:t> </a:t>
            </a:r>
            <a:r>
              <a:rPr lang="it-IT" sz="3100" dirty="0" err="1">
                <a:solidFill>
                  <a:schemeClr val="accent3">
                    <a:lumMod val="75000"/>
                  </a:schemeClr>
                </a:solidFill>
              </a:rPr>
              <a:t>discourse</a:t>
            </a:r>
            <a:r>
              <a:rPr lang="it-IT" sz="3100" dirty="0">
                <a:solidFill>
                  <a:schemeClr val="accent3">
                    <a:lumMod val="75000"/>
                  </a:schemeClr>
                </a:solidFill>
              </a:rPr>
              <a:t> (</a:t>
            </a:r>
            <a:r>
              <a:rPr lang="it-IT" sz="3100" dirty="0" err="1">
                <a:solidFill>
                  <a:schemeClr val="accent3">
                    <a:lumMod val="75000"/>
                  </a:schemeClr>
                </a:solidFill>
              </a:rPr>
              <a:t>poetry</a:t>
            </a:r>
            <a:r>
              <a:rPr lang="it-IT" sz="3100" dirty="0">
                <a:solidFill>
                  <a:schemeClr val="accent3">
                    <a:lumMod val="75000"/>
                  </a:schemeClr>
                </a:solidFill>
              </a:rPr>
              <a:t>, </a:t>
            </a:r>
            <a:r>
              <a:rPr lang="it-IT" sz="3100" dirty="0" err="1">
                <a:solidFill>
                  <a:schemeClr val="accent3">
                    <a:lumMod val="75000"/>
                  </a:schemeClr>
                </a:solidFill>
              </a:rPr>
              <a:t>prayers</a:t>
            </a:r>
            <a:r>
              <a:rPr lang="it-IT" sz="3100" dirty="0">
                <a:solidFill>
                  <a:schemeClr val="accent3">
                    <a:lumMod val="75000"/>
                  </a:schemeClr>
                </a:solidFill>
              </a:rPr>
              <a:t>, </a:t>
            </a:r>
            <a:r>
              <a:rPr lang="it-IT" sz="3100" dirty="0" err="1">
                <a:solidFill>
                  <a:schemeClr val="accent3">
                    <a:lumMod val="75000"/>
                  </a:schemeClr>
                </a:solidFill>
              </a:rPr>
              <a:t>songs</a:t>
            </a:r>
            <a:r>
              <a:rPr lang="it-IT" sz="3100" dirty="0">
                <a:solidFill>
                  <a:schemeClr val="accent3">
                    <a:lumMod val="75000"/>
                  </a:schemeClr>
                </a:solidFill>
              </a:rPr>
              <a:t>..) </a:t>
            </a:r>
            <a:r>
              <a:rPr lang="it-IT" sz="3100" dirty="0" err="1">
                <a:solidFill>
                  <a:schemeClr val="accent3">
                    <a:lumMod val="75000"/>
                  </a:schemeClr>
                </a:solidFill>
              </a:rPr>
              <a:t>chooses</a:t>
            </a:r>
            <a:r>
              <a:rPr lang="it-IT" sz="3100" dirty="0">
                <a:solidFill>
                  <a:schemeClr val="accent3">
                    <a:lumMod val="75000"/>
                  </a:schemeClr>
                </a:solidFill>
              </a:rPr>
              <a:t> </a:t>
            </a:r>
            <a:r>
              <a:rPr lang="it-IT" sz="3100" dirty="0" err="1">
                <a:solidFill>
                  <a:schemeClr val="accent3">
                    <a:lumMod val="75000"/>
                  </a:schemeClr>
                </a:solidFill>
              </a:rPr>
              <a:t>words</a:t>
            </a:r>
            <a:r>
              <a:rPr lang="it-IT" sz="3100" dirty="0">
                <a:solidFill>
                  <a:schemeClr val="accent3">
                    <a:lumMod val="75000"/>
                  </a:schemeClr>
                </a:solidFill>
              </a:rPr>
              <a:t> to create sound </a:t>
            </a:r>
            <a:r>
              <a:rPr lang="it-IT" sz="3100" dirty="0" err="1">
                <a:solidFill>
                  <a:schemeClr val="accent3">
                    <a:lumMod val="75000"/>
                  </a:schemeClr>
                </a:solidFill>
              </a:rPr>
              <a:t>patterns</a:t>
            </a:r>
            <a:r>
              <a:rPr lang="it-IT" sz="3100" dirty="0">
                <a:solidFill>
                  <a:schemeClr val="accent3">
                    <a:lumMod val="75000"/>
                  </a:schemeClr>
                </a:solidFill>
              </a:rPr>
              <a:t>, </a:t>
            </a:r>
            <a:r>
              <a:rPr lang="it-IT" sz="3100" dirty="0" err="1">
                <a:solidFill>
                  <a:schemeClr val="accent3">
                    <a:lumMod val="75000"/>
                  </a:schemeClr>
                </a:solidFill>
              </a:rPr>
              <a:t>as</a:t>
            </a:r>
            <a:r>
              <a:rPr lang="it-IT" sz="3100" dirty="0">
                <a:solidFill>
                  <a:schemeClr val="accent3">
                    <a:lumMod val="75000"/>
                  </a:schemeClr>
                </a:solidFill>
              </a:rPr>
              <a:t> </a:t>
            </a:r>
            <a:r>
              <a:rPr lang="it-IT" sz="3100" dirty="0" err="1">
                <a:solidFill>
                  <a:schemeClr val="accent3">
                    <a:lumMod val="75000"/>
                  </a:schemeClr>
                </a:solidFill>
              </a:rPr>
              <a:t>well</a:t>
            </a:r>
            <a:r>
              <a:rPr lang="it-IT" sz="3100" dirty="0">
                <a:solidFill>
                  <a:schemeClr val="accent3">
                    <a:lumMod val="75000"/>
                  </a:schemeClr>
                </a:solidFill>
              </a:rPr>
              <a:t> </a:t>
            </a:r>
            <a:r>
              <a:rPr lang="it-IT" sz="3100" dirty="0" err="1">
                <a:solidFill>
                  <a:schemeClr val="accent3">
                    <a:lumMod val="75000"/>
                  </a:schemeClr>
                </a:solidFill>
              </a:rPr>
              <a:t>as</a:t>
            </a:r>
            <a:r>
              <a:rPr lang="it-IT" sz="3100" dirty="0">
                <a:solidFill>
                  <a:schemeClr val="accent3">
                    <a:lumMod val="75000"/>
                  </a:schemeClr>
                </a:solidFill>
              </a:rPr>
              <a:t> for </a:t>
            </a:r>
            <a:r>
              <a:rPr lang="it-IT" sz="3100" dirty="0" err="1">
                <a:solidFill>
                  <a:schemeClr val="accent3">
                    <a:lumMod val="75000"/>
                  </a:schemeClr>
                </a:solidFill>
              </a:rPr>
              <a:t>their</a:t>
            </a:r>
            <a:r>
              <a:rPr lang="it-IT" sz="3100" dirty="0">
                <a:solidFill>
                  <a:schemeClr val="accent3">
                    <a:lumMod val="75000"/>
                  </a:schemeClr>
                </a:solidFill>
              </a:rPr>
              <a:t> </a:t>
            </a:r>
            <a:r>
              <a:rPr lang="it-IT" sz="3100" dirty="0" err="1">
                <a:solidFill>
                  <a:schemeClr val="accent3">
                    <a:lumMod val="75000"/>
                  </a:schemeClr>
                </a:solidFill>
              </a:rPr>
              <a:t>meaning</a:t>
            </a:r>
            <a:r>
              <a:rPr lang="it-IT" sz="3100" dirty="0">
                <a:solidFill>
                  <a:schemeClr val="accent3">
                    <a:lumMod val="75000"/>
                  </a:schemeClr>
                </a:solidFill>
              </a:rPr>
              <a:t> and </a:t>
            </a:r>
            <a:r>
              <a:rPr lang="it-IT" sz="3100" dirty="0" err="1">
                <a:solidFill>
                  <a:schemeClr val="accent3">
                    <a:lumMod val="75000"/>
                  </a:schemeClr>
                </a:solidFill>
              </a:rPr>
              <a:t>functions</a:t>
            </a:r>
            <a:r>
              <a:rPr lang="it-IT" sz="3100" dirty="0">
                <a:solidFill>
                  <a:schemeClr val="accent3">
                    <a:lumMod val="75000"/>
                  </a:schemeClr>
                </a:solidFill>
              </a:rPr>
              <a:t>.</a:t>
            </a:r>
            <a:br>
              <a:rPr lang="it-IT" sz="3100" dirty="0">
                <a:solidFill>
                  <a:schemeClr val="accent3">
                    <a:lumMod val="75000"/>
                  </a:schemeClr>
                </a:solidFill>
              </a:rPr>
            </a:br>
            <a:br>
              <a:rPr lang="it-IT" sz="3100" dirty="0">
                <a:solidFill>
                  <a:schemeClr val="accent3">
                    <a:lumMod val="75000"/>
                  </a:schemeClr>
                </a:solidFill>
              </a:rPr>
            </a:br>
            <a:r>
              <a:rPr lang="it-IT" sz="3100" dirty="0">
                <a:solidFill>
                  <a:schemeClr val="accent3">
                    <a:lumMod val="75000"/>
                  </a:schemeClr>
                </a:solidFill>
              </a:rPr>
              <a:t>Poems </a:t>
            </a:r>
            <a:r>
              <a:rPr lang="it-IT" sz="3100" dirty="0" err="1">
                <a:solidFill>
                  <a:schemeClr val="accent3">
                    <a:lumMod val="75000"/>
                  </a:schemeClr>
                </a:solidFill>
              </a:rPr>
              <a:t>employ</a:t>
            </a:r>
            <a:r>
              <a:rPr lang="it-IT" sz="3100" dirty="0">
                <a:solidFill>
                  <a:schemeClr val="accent3">
                    <a:lumMod val="75000"/>
                  </a:schemeClr>
                </a:solidFill>
              </a:rPr>
              <a:t> </a:t>
            </a:r>
            <a:r>
              <a:rPr lang="it-IT" sz="3100" dirty="0" err="1">
                <a:solidFill>
                  <a:schemeClr val="accent3">
                    <a:lumMod val="75000"/>
                  </a:schemeClr>
                </a:solidFill>
              </a:rPr>
              <a:t>prosodic</a:t>
            </a:r>
            <a:r>
              <a:rPr lang="it-IT" sz="3100" dirty="0">
                <a:solidFill>
                  <a:schemeClr val="accent3">
                    <a:lumMod val="75000"/>
                  </a:schemeClr>
                </a:solidFill>
              </a:rPr>
              <a:t> </a:t>
            </a:r>
            <a:r>
              <a:rPr lang="it-IT" sz="3100" dirty="0" err="1">
                <a:solidFill>
                  <a:schemeClr val="accent3">
                    <a:lumMod val="75000"/>
                  </a:schemeClr>
                </a:solidFill>
              </a:rPr>
              <a:t>patterns</a:t>
            </a:r>
            <a:r>
              <a:rPr lang="it-IT" sz="3100" dirty="0">
                <a:solidFill>
                  <a:schemeClr val="accent3">
                    <a:lumMod val="75000"/>
                  </a:schemeClr>
                </a:solidFill>
              </a:rPr>
              <a:t> in </a:t>
            </a:r>
            <a:r>
              <a:rPr lang="it-IT" sz="3100" dirty="0" err="1">
                <a:solidFill>
                  <a:schemeClr val="accent3">
                    <a:lumMod val="75000"/>
                  </a:schemeClr>
                </a:solidFill>
              </a:rPr>
              <a:t>various</a:t>
            </a:r>
            <a:r>
              <a:rPr lang="it-IT" sz="3100" dirty="0">
                <a:solidFill>
                  <a:schemeClr val="accent3">
                    <a:lumMod val="75000"/>
                  </a:schemeClr>
                </a:solidFill>
              </a:rPr>
              <a:t> ways, </a:t>
            </a:r>
            <a:r>
              <a:rPr lang="it-IT" sz="3100" dirty="0" err="1">
                <a:solidFill>
                  <a:schemeClr val="accent3">
                    <a:lumMod val="75000"/>
                  </a:schemeClr>
                </a:solidFill>
              </a:rPr>
              <a:t>using</a:t>
            </a:r>
            <a:r>
              <a:rPr lang="it-IT" sz="3100" dirty="0">
                <a:solidFill>
                  <a:schemeClr val="accent3">
                    <a:lumMod val="75000"/>
                  </a:schemeClr>
                </a:solidFill>
              </a:rPr>
              <a:t> </a:t>
            </a:r>
            <a:r>
              <a:rPr lang="it-IT" sz="3100" dirty="0" err="1">
                <a:solidFill>
                  <a:schemeClr val="accent3">
                    <a:lumMod val="75000"/>
                  </a:schemeClr>
                </a:solidFill>
              </a:rPr>
              <a:t>also</a:t>
            </a:r>
            <a:r>
              <a:rPr lang="it-IT" sz="3100" dirty="0">
                <a:solidFill>
                  <a:schemeClr val="accent3">
                    <a:lumMod val="75000"/>
                  </a:schemeClr>
                </a:solidFill>
              </a:rPr>
              <a:t> </a:t>
            </a:r>
            <a:r>
              <a:rPr lang="it-IT" sz="3100" dirty="0" err="1">
                <a:solidFill>
                  <a:schemeClr val="accent3">
                    <a:lumMod val="75000"/>
                  </a:schemeClr>
                </a:solidFill>
              </a:rPr>
              <a:t>graphological</a:t>
            </a:r>
            <a:r>
              <a:rPr lang="it-IT" sz="3100" dirty="0">
                <a:solidFill>
                  <a:schemeClr val="accent3">
                    <a:lumMod val="75000"/>
                  </a:schemeClr>
                </a:solidFill>
              </a:rPr>
              <a:t> and </a:t>
            </a:r>
            <a:r>
              <a:rPr lang="it-IT" sz="3100" dirty="0" err="1">
                <a:solidFill>
                  <a:schemeClr val="accent3">
                    <a:lumMod val="75000"/>
                  </a:schemeClr>
                </a:solidFill>
              </a:rPr>
              <a:t>typographical</a:t>
            </a:r>
            <a:r>
              <a:rPr lang="it-IT" sz="3100" dirty="0">
                <a:solidFill>
                  <a:schemeClr val="accent3">
                    <a:lumMod val="75000"/>
                  </a:schemeClr>
                </a:solidFill>
              </a:rPr>
              <a:t> </a:t>
            </a:r>
            <a:r>
              <a:rPr lang="it-IT" sz="3100" dirty="0" err="1">
                <a:solidFill>
                  <a:schemeClr val="accent3">
                    <a:lumMod val="75000"/>
                  </a:schemeClr>
                </a:solidFill>
              </a:rPr>
              <a:t>constructions</a:t>
            </a:r>
            <a:r>
              <a:rPr lang="it-IT" sz="3100" dirty="0">
                <a:solidFill>
                  <a:schemeClr val="accent3">
                    <a:lumMod val="75000"/>
                  </a:schemeClr>
                </a:solidFill>
              </a:rPr>
              <a:t> to </a:t>
            </a:r>
            <a:r>
              <a:rPr lang="it-IT" sz="3100" dirty="0" err="1">
                <a:solidFill>
                  <a:schemeClr val="accent3">
                    <a:lumMod val="75000"/>
                  </a:schemeClr>
                </a:solidFill>
              </a:rPr>
              <a:t>aid</a:t>
            </a:r>
            <a:r>
              <a:rPr lang="it-IT" sz="3100" dirty="0">
                <a:solidFill>
                  <a:schemeClr val="accent3">
                    <a:lumMod val="75000"/>
                  </a:schemeClr>
                </a:solidFill>
              </a:rPr>
              <a:t> the </a:t>
            </a:r>
            <a:r>
              <a:rPr lang="it-IT" sz="3100" dirty="0" err="1">
                <a:solidFill>
                  <a:schemeClr val="accent3">
                    <a:lumMod val="75000"/>
                  </a:schemeClr>
                </a:solidFill>
              </a:rPr>
              <a:t>reading</a:t>
            </a:r>
            <a:r>
              <a:rPr lang="it-IT" sz="3100" dirty="0">
                <a:solidFill>
                  <a:schemeClr val="accent3">
                    <a:lumMod val="75000"/>
                  </a:schemeClr>
                </a:solidFill>
              </a:rPr>
              <a:t> or </a:t>
            </a:r>
            <a:r>
              <a:rPr lang="it-IT" sz="3100" dirty="0" err="1">
                <a:solidFill>
                  <a:schemeClr val="accent3">
                    <a:lumMod val="75000"/>
                  </a:schemeClr>
                </a:solidFill>
              </a:rPr>
              <a:t>reciting</a:t>
            </a:r>
            <a:r>
              <a:rPr lang="it-IT" sz="3100" dirty="0">
                <a:solidFill>
                  <a:schemeClr val="accent3">
                    <a:lumMod val="75000"/>
                  </a:schemeClr>
                </a:solidFill>
              </a:rPr>
              <a:t> of the </a:t>
            </a:r>
            <a:r>
              <a:rPr lang="it-IT" sz="3100" dirty="0" err="1">
                <a:solidFill>
                  <a:schemeClr val="accent3">
                    <a:lumMod val="75000"/>
                  </a:schemeClr>
                </a:solidFill>
              </a:rPr>
              <a:t>verses</a:t>
            </a:r>
            <a:r>
              <a:rPr lang="it-IT" sz="3100" dirty="0">
                <a:solidFill>
                  <a:schemeClr val="accent3">
                    <a:lumMod val="75000"/>
                  </a:schemeClr>
                </a:solidFill>
              </a:rPr>
              <a:t>.</a:t>
            </a:r>
            <a:br>
              <a:rPr lang="it-IT" sz="3100" dirty="0">
                <a:solidFill>
                  <a:schemeClr val="accent3">
                    <a:lumMod val="75000"/>
                  </a:schemeClr>
                </a:solidFill>
              </a:rPr>
            </a:br>
            <a:br>
              <a:rPr lang="it-IT" sz="3100">
                <a:solidFill>
                  <a:schemeClr val="accent3">
                    <a:lumMod val="75000"/>
                  </a:schemeClr>
                </a:solidFill>
              </a:rPr>
            </a:br>
            <a:r>
              <a:rPr lang="en-US" sz="3200">
                <a:solidFill>
                  <a:srgbClr val="002060"/>
                </a:solidFill>
                <a:effectLst/>
              </a:rPr>
              <a:t>Verses have </a:t>
            </a:r>
            <a:r>
              <a:rPr lang="en-US" sz="3200" dirty="0">
                <a:solidFill>
                  <a:srgbClr val="002060"/>
                </a:solidFill>
                <a:effectLst/>
              </a:rPr>
              <a:t>always been used in ads – memorable language and the expectancy of rhyme are powerful</a:t>
            </a:r>
            <a:r>
              <a:rPr lang="it-IT" sz="3100" dirty="0">
                <a:solidFill>
                  <a:srgbClr val="002060"/>
                </a:solidFill>
              </a:rPr>
              <a:t> : ad-</a:t>
            </a:r>
            <a:r>
              <a:rPr lang="it-IT" sz="3100" dirty="0" err="1">
                <a:solidFill>
                  <a:srgbClr val="002060"/>
                </a:solidFill>
              </a:rPr>
              <a:t>poems</a:t>
            </a:r>
            <a:r>
              <a:rPr lang="it-IT" sz="3100" dirty="0">
                <a:solidFill>
                  <a:srgbClr val="002060"/>
                </a:solidFill>
              </a:rPr>
              <a:t>, jingles, </a:t>
            </a:r>
            <a:r>
              <a:rPr lang="it-IT" sz="3100" dirty="0" err="1">
                <a:solidFill>
                  <a:srgbClr val="002060"/>
                </a:solidFill>
              </a:rPr>
              <a:t>borrowed</a:t>
            </a:r>
            <a:r>
              <a:rPr lang="it-IT" sz="3100" dirty="0">
                <a:solidFill>
                  <a:srgbClr val="002060"/>
                </a:solidFill>
              </a:rPr>
              <a:t> </a:t>
            </a:r>
            <a:r>
              <a:rPr lang="it-IT" sz="3100" dirty="0" err="1">
                <a:solidFill>
                  <a:srgbClr val="002060"/>
                </a:solidFill>
              </a:rPr>
              <a:t>poems</a:t>
            </a:r>
            <a:r>
              <a:rPr lang="it-IT" sz="3100" dirty="0">
                <a:solidFill>
                  <a:srgbClr val="002060"/>
                </a:solidFill>
              </a:rPr>
              <a:t> and </a:t>
            </a:r>
            <a:r>
              <a:rPr lang="it-IT" sz="3100" dirty="0" err="1">
                <a:solidFill>
                  <a:srgbClr val="002060"/>
                </a:solidFill>
              </a:rPr>
              <a:t>borrowed</a:t>
            </a:r>
            <a:r>
              <a:rPr lang="it-IT" sz="3100" dirty="0">
                <a:solidFill>
                  <a:srgbClr val="002060"/>
                </a:solidFill>
              </a:rPr>
              <a:t> </a:t>
            </a:r>
            <a:r>
              <a:rPr lang="it-IT" sz="3100" dirty="0" err="1">
                <a:solidFill>
                  <a:srgbClr val="002060"/>
                </a:solidFill>
              </a:rPr>
              <a:t>songs</a:t>
            </a:r>
            <a:r>
              <a:rPr lang="it-IT" sz="3100" dirty="0">
                <a:solidFill>
                  <a:srgbClr val="002060"/>
                </a:solidFill>
              </a:rPr>
              <a:t> are </a:t>
            </a:r>
            <a:r>
              <a:rPr lang="it-IT" sz="3100" dirty="0" err="1">
                <a:solidFill>
                  <a:srgbClr val="002060"/>
                </a:solidFill>
              </a:rPr>
              <a:t>examples</a:t>
            </a:r>
            <a:r>
              <a:rPr lang="it-IT" sz="3100" dirty="0">
                <a:solidFill>
                  <a:srgbClr val="002060"/>
                </a:solidFill>
              </a:rPr>
              <a:t> of </a:t>
            </a:r>
            <a:r>
              <a:rPr lang="it-IT" sz="3100" dirty="0" err="1">
                <a:solidFill>
                  <a:srgbClr val="002060"/>
                </a:solidFill>
              </a:rPr>
              <a:t>such</a:t>
            </a:r>
            <a:r>
              <a:rPr lang="it-IT" sz="3100" dirty="0">
                <a:solidFill>
                  <a:srgbClr val="002060"/>
                </a:solidFill>
              </a:rPr>
              <a:t> use.</a:t>
            </a:r>
            <a:br>
              <a:rPr lang="it-IT" sz="3100" dirty="0">
                <a:solidFill>
                  <a:srgbClr val="002060"/>
                </a:solidFill>
              </a:rPr>
            </a:br>
            <a:br>
              <a:rPr lang="it-IT" sz="3100" dirty="0">
                <a:solidFill>
                  <a:schemeClr val="accent3">
                    <a:lumMod val="75000"/>
                  </a:schemeClr>
                </a:solidFill>
              </a:rPr>
            </a:br>
            <a:endParaRPr lang="it-IT" dirty="0">
              <a:solidFill>
                <a:schemeClr val="accent3">
                  <a:lumMod val="75000"/>
                </a:schemeClr>
              </a:solidFill>
            </a:endParaRPr>
          </a:p>
        </p:txBody>
      </p:sp>
    </p:spTree>
    <p:extLst>
      <p:ext uri="{BB962C8B-B14F-4D97-AF65-F5344CB8AC3E}">
        <p14:creationId xmlns:p14="http://schemas.microsoft.com/office/powerpoint/2010/main" val="3475149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285720" y="1500175"/>
            <a:ext cx="8389968" cy="2985433"/>
          </a:xfrm>
          <a:prstGeom prst="rect">
            <a:avLst/>
          </a:prstGeom>
          <a:noFill/>
          <a:ln w="9525">
            <a:noFill/>
            <a:miter lim="800000"/>
            <a:headEnd/>
            <a:tailEnd/>
          </a:ln>
          <a:effectLst/>
        </p:spPr>
        <p:txBody>
          <a:bodyPr wrap="square">
            <a:spAutoFit/>
          </a:bodyPr>
          <a:lstStyle/>
          <a:p>
            <a:pPr marL="365760" indent="-256032" algn="just">
              <a:spcBef>
                <a:spcPts val="400"/>
              </a:spcBef>
              <a:buClr>
                <a:schemeClr val="accent1"/>
              </a:buClr>
              <a:buSzPct val="68000"/>
              <a:buFont typeface="Wingdings 3"/>
              <a:buChar char="}"/>
            </a:pPr>
            <a:r>
              <a:rPr lang="da-DK" sz="3600" b="1" dirty="0">
                <a:solidFill>
                  <a:schemeClr val="accent1"/>
                </a:solidFill>
                <a:latin typeface="Candara" pitchFamily="34" charset="0"/>
              </a:rPr>
              <a:t>It was a beautiful warm day; the air was like velvet; the sea air was invigorating. </a:t>
            </a:r>
          </a:p>
          <a:p>
            <a:endParaRPr lang="da-DK" b="1" dirty="0">
              <a:solidFill>
                <a:schemeClr val="accent2"/>
              </a:solidFill>
            </a:endParaRPr>
          </a:p>
          <a:p>
            <a:r>
              <a:rPr lang="da-DK" sz="2800" b="1" dirty="0">
                <a:solidFill>
                  <a:schemeClr val="accent3"/>
                </a:solidFill>
                <a:latin typeface="Candara" pitchFamily="34" charset="0"/>
              </a:rPr>
              <a:t>(poetic function </a:t>
            </a:r>
            <a:r>
              <a:rPr lang="da-DK" sz="2800" b="1" dirty="0">
                <a:solidFill>
                  <a:schemeClr val="accent3"/>
                </a:solidFill>
                <a:latin typeface="Candara" pitchFamily="34" charset="0"/>
                <a:sym typeface="Wingdings" pitchFamily="2" charset="2"/>
              </a:rPr>
              <a:t> focus on the message)</a:t>
            </a:r>
          </a:p>
          <a:p>
            <a:endParaRPr lang="da-DK" sz="2800" b="1" dirty="0">
              <a:solidFill>
                <a:srgbClr val="FF3300"/>
              </a:solidFill>
            </a:endParaRPr>
          </a:p>
          <a:p>
            <a:pPr>
              <a:spcBef>
                <a:spcPct val="50000"/>
              </a:spcBef>
            </a:pPr>
            <a:endParaRPr lang="it-IT" sz="2800" dirty="0"/>
          </a:p>
        </p:txBody>
      </p:sp>
      <p:sp>
        <p:nvSpPr>
          <p:cNvPr id="3" name="Segnaposto numero diapositiva 2"/>
          <p:cNvSpPr>
            <a:spLocks noGrp="1"/>
          </p:cNvSpPr>
          <p:nvPr>
            <p:ph type="sldNum" sz="quarter" idx="12"/>
          </p:nvPr>
        </p:nvSpPr>
        <p:spPr/>
        <p:txBody>
          <a:bodyPr/>
          <a:lstStyle/>
          <a:p>
            <a:fld id="{D8CF3ECA-DC43-4EB6-BA49-A87C1A198684}" type="slidenum">
              <a:rPr lang="it-IT" smtClean="0"/>
              <a:pPr/>
              <a:t>40</a:t>
            </a:fld>
            <a:endParaRPr lang="it-IT"/>
          </a:p>
        </p:txBody>
      </p:sp>
      <p:sp>
        <p:nvSpPr>
          <p:cNvPr id="4" name="Titolo 2"/>
          <p:cNvSpPr txBox="1">
            <a:spLocks/>
          </p:cNvSpPr>
          <p:nvPr/>
        </p:nvSpPr>
        <p:spPr>
          <a:xfrm>
            <a:off x="428596" y="500042"/>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Poetic</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a:t>
            </a: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function</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(3)</a:t>
            </a:r>
          </a:p>
        </p:txBody>
      </p:sp>
      <p:sp>
        <p:nvSpPr>
          <p:cNvPr id="5" name="CasellaDiTesto 4"/>
          <p:cNvSpPr txBox="1"/>
          <p:nvPr/>
        </p:nvSpPr>
        <p:spPr>
          <a:xfrm>
            <a:off x="3643306" y="3786190"/>
            <a:ext cx="4786346" cy="2031325"/>
          </a:xfrm>
          <a:prstGeom prst="rect">
            <a:avLst/>
          </a:prstGeom>
          <a:noFill/>
          <a:ln w="25400">
            <a:solidFill>
              <a:schemeClr val="accent3">
                <a:lumMod val="75000"/>
              </a:schemeClr>
            </a:solidFill>
          </a:ln>
        </p:spPr>
        <p:txBody>
          <a:bodyPr wrap="square" rtlCol="0">
            <a:spAutoFit/>
          </a:bodyPr>
          <a:lstStyle/>
          <a:p>
            <a:r>
              <a:rPr lang="it-IT" b="1" dirty="0" err="1">
                <a:latin typeface="Candara" pitchFamily="34" charset="0"/>
              </a:rPr>
              <a:t>Codes</a:t>
            </a:r>
            <a:endParaRPr lang="it-IT" b="1" dirty="0">
              <a:latin typeface="Candara" pitchFamily="34" charset="0"/>
            </a:endParaRPr>
          </a:p>
          <a:p>
            <a:pPr marL="342900" indent="-342900">
              <a:buAutoNum type="arabicParenR"/>
            </a:pPr>
            <a:r>
              <a:rPr lang="it-IT" dirty="0" err="1">
                <a:latin typeface="Candara" pitchFamily="34" charset="0"/>
              </a:rPr>
              <a:t>rhetorical</a:t>
            </a:r>
            <a:r>
              <a:rPr lang="it-IT" dirty="0">
                <a:latin typeface="Candara" pitchFamily="34" charset="0"/>
              </a:rPr>
              <a:t> </a:t>
            </a:r>
            <a:r>
              <a:rPr lang="it-IT" dirty="0" err="1">
                <a:latin typeface="Candara" pitchFamily="34" charset="0"/>
              </a:rPr>
              <a:t>devices</a:t>
            </a:r>
            <a:r>
              <a:rPr lang="it-IT" dirty="0">
                <a:latin typeface="Candara" pitchFamily="34" charset="0"/>
              </a:rPr>
              <a:t> and figurative </a:t>
            </a:r>
            <a:r>
              <a:rPr lang="it-IT" dirty="0" err="1">
                <a:latin typeface="Candara" pitchFamily="34" charset="0"/>
              </a:rPr>
              <a:t>language</a:t>
            </a:r>
            <a:endParaRPr lang="it-IT" dirty="0">
              <a:latin typeface="Candara" pitchFamily="34" charset="0"/>
            </a:endParaRPr>
          </a:p>
          <a:p>
            <a:pPr marL="342900" indent="-342900">
              <a:buAutoNum type="arabicParenR"/>
            </a:pPr>
            <a:r>
              <a:rPr lang="it-IT" dirty="0" err="1">
                <a:latin typeface="Candara" pitchFamily="34" charset="0"/>
              </a:rPr>
              <a:t>metaphor</a:t>
            </a:r>
            <a:r>
              <a:rPr lang="it-IT" dirty="0">
                <a:latin typeface="Candara" pitchFamily="34" charset="0"/>
              </a:rPr>
              <a:t>, simile, </a:t>
            </a:r>
            <a:r>
              <a:rPr lang="it-IT" dirty="0" err="1">
                <a:latin typeface="Candara" pitchFamily="34" charset="0"/>
              </a:rPr>
              <a:t>puns</a:t>
            </a:r>
            <a:r>
              <a:rPr lang="it-IT" dirty="0">
                <a:latin typeface="Candara" pitchFamily="34" charset="0"/>
              </a:rPr>
              <a:t>, contrastive </a:t>
            </a:r>
            <a:r>
              <a:rPr lang="it-IT" dirty="0" err="1">
                <a:latin typeface="Candara" pitchFamily="34" charset="0"/>
              </a:rPr>
              <a:t>pair</a:t>
            </a:r>
            <a:endParaRPr lang="it-IT" dirty="0">
              <a:latin typeface="Candara" pitchFamily="34" charset="0"/>
            </a:endParaRPr>
          </a:p>
          <a:p>
            <a:pPr marL="342900" indent="-342900">
              <a:buAutoNum type="arabicParenR"/>
            </a:pPr>
            <a:r>
              <a:rPr lang="it-IT" dirty="0" err="1">
                <a:latin typeface="Candara" pitchFamily="34" charset="0"/>
              </a:rPr>
              <a:t>repetition</a:t>
            </a:r>
            <a:r>
              <a:rPr lang="it-IT" dirty="0">
                <a:latin typeface="Candara" pitchFamily="34" charset="0"/>
              </a:rPr>
              <a:t>, </a:t>
            </a:r>
            <a:r>
              <a:rPr lang="it-IT" dirty="0" err="1">
                <a:latin typeface="Candara" pitchFamily="34" charset="0"/>
              </a:rPr>
              <a:t>rhyme</a:t>
            </a:r>
            <a:r>
              <a:rPr lang="it-IT" dirty="0">
                <a:latin typeface="Candara" pitchFamily="34" charset="0"/>
              </a:rPr>
              <a:t>, </a:t>
            </a:r>
            <a:r>
              <a:rPr lang="it-IT" dirty="0" err="1">
                <a:latin typeface="Candara" pitchFamily="34" charset="0"/>
              </a:rPr>
              <a:t>alliteration</a:t>
            </a:r>
            <a:r>
              <a:rPr lang="it-IT" dirty="0">
                <a:latin typeface="Candara" pitchFamily="34" charset="0"/>
              </a:rPr>
              <a:t>, </a:t>
            </a:r>
            <a:r>
              <a:rPr lang="it-IT" dirty="0" err="1">
                <a:latin typeface="Candara" pitchFamily="34" charset="0"/>
              </a:rPr>
              <a:t>ellipsis</a:t>
            </a:r>
            <a:endParaRPr lang="it-IT" dirty="0">
              <a:latin typeface="Candara" pitchFamily="34" charset="0"/>
            </a:endParaRPr>
          </a:p>
          <a:p>
            <a:pPr marL="342900" indent="-342900"/>
            <a:r>
              <a:rPr lang="it-IT" b="1" dirty="0" err="1">
                <a:latin typeface="Candara" pitchFamily="34" charset="0"/>
              </a:rPr>
              <a:t>Topics</a:t>
            </a:r>
            <a:r>
              <a:rPr lang="it-IT" b="1" dirty="0">
                <a:latin typeface="Candara" pitchFamily="34" charset="0"/>
              </a:rPr>
              <a:t> &amp; </a:t>
            </a:r>
            <a:r>
              <a:rPr lang="it-IT" b="1" dirty="0" err="1">
                <a:latin typeface="Candara" pitchFamily="34" charset="0"/>
              </a:rPr>
              <a:t>themes</a:t>
            </a:r>
            <a:endParaRPr lang="it-IT" b="1" dirty="0">
              <a:latin typeface="Candara" pitchFamily="34" charset="0"/>
            </a:endParaRPr>
          </a:p>
          <a:p>
            <a:pPr marL="342900" indent="-342900">
              <a:buAutoNum type="arabicParenR"/>
            </a:pPr>
            <a:r>
              <a:rPr lang="it-IT" dirty="0" err="1">
                <a:latin typeface="Candara" pitchFamily="34" charset="0"/>
              </a:rPr>
              <a:t>politics</a:t>
            </a:r>
            <a:r>
              <a:rPr lang="it-IT" dirty="0">
                <a:latin typeface="Candara" pitchFamily="34" charset="0"/>
              </a:rPr>
              <a:t>, art, advertising</a:t>
            </a:r>
          </a:p>
          <a:p>
            <a:pPr marL="342900" indent="-342900">
              <a:buAutoNum type="arabicParenR"/>
            </a:pPr>
            <a:r>
              <a:rPr lang="it-IT" dirty="0" err="1">
                <a:latin typeface="Candara" pitchFamily="34" charset="0"/>
              </a:rPr>
              <a:t>quotes</a:t>
            </a:r>
            <a:r>
              <a:rPr lang="it-IT" dirty="0">
                <a:latin typeface="Candara" pitchFamily="34" charset="0"/>
              </a:rPr>
              <a:t> and </a:t>
            </a:r>
            <a:r>
              <a:rPr lang="it-IT" dirty="0" err="1">
                <a:latin typeface="Candara" pitchFamily="34" charset="0"/>
              </a:rPr>
              <a:t>slogans</a:t>
            </a:r>
            <a:endParaRPr lang="it-IT" dirty="0">
              <a:latin typeface="Candar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365760" lvl="2" indent="-256032">
              <a:spcBef>
                <a:spcPts val="400"/>
              </a:spcBef>
              <a:buClr>
                <a:schemeClr val="accent1"/>
              </a:buClr>
              <a:buSzPct val="68000"/>
              <a:buFont typeface="Wingdings 3"/>
              <a:buChar char=""/>
            </a:pPr>
            <a:endParaRPr lang="da-DK" b="1" dirty="0">
              <a:solidFill>
                <a:schemeClr val="accent2"/>
              </a:solidFill>
            </a:endParaRPr>
          </a:p>
          <a:p>
            <a:r>
              <a:rPr lang="it-IT" dirty="0"/>
              <a:t>The </a:t>
            </a:r>
            <a:r>
              <a:rPr lang="it-IT" dirty="0" err="1"/>
              <a:t>poetic</a:t>
            </a:r>
            <a:r>
              <a:rPr lang="it-IT" dirty="0"/>
              <a:t> </a:t>
            </a:r>
            <a:r>
              <a:rPr lang="it-IT" dirty="0" err="1"/>
              <a:t>function</a:t>
            </a:r>
            <a:r>
              <a:rPr lang="it-IT" dirty="0"/>
              <a:t>, </a:t>
            </a:r>
            <a:r>
              <a:rPr lang="it-IT" dirty="0" err="1"/>
              <a:t>which</a:t>
            </a:r>
            <a:r>
              <a:rPr lang="it-IT" dirty="0"/>
              <a:t> </a:t>
            </a:r>
            <a:r>
              <a:rPr lang="it-IT" dirty="0" err="1"/>
              <a:t>Jakobson</a:t>
            </a:r>
            <a:r>
              <a:rPr lang="it-IT" dirty="0"/>
              <a:t> </a:t>
            </a:r>
            <a:r>
              <a:rPr lang="it-IT" dirty="0" err="1"/>
              <a:t>regarded</a:t>
            </a:r>
            <a:r>
              <a:rPr lang="it-IT" dirty="0"/>
              <a:t> </a:t>
            </a:r>
            <a:r>
              <a:rPr lang="it-IT" dirty="0" err="1"/>
              <a:t>as</a:t>
            </a:r>
            <a:r>
              <a:rPr lang="it-IT" dirty="0"/>
              <a:t> of </a:t>
            </a:r>
            <a:r>
              <a:rPr lang="it-IT" dirty="0" err="1"/>
              <a:t>particular</a:t>
            </a:r>
            <a:r>
              <a:rPr lang="it-IT" dirty="0"/>
              <a:t> </a:t>
            </a:r>
            <a:r>
              <a:rPr lang="it-IT" dirty="0" err="1"/>
              <a:t>important</a:t>
            </a:r>
            <a:r>
              <a:rPr lang="it-IT" dirty="0"/>
              <a:t> for the </a:t>
            </a:r>
            <a:r>
              <a:rPr lang="it-IT" dirty="0" err="1"/>
              <a:t>study</a:t>
            </a:r>
            <a:r>
              <a:rPr lang="it-IT" dirty="0"/>
              <a:t> of </a:t>
            </a:r>
            <a:r>
              <a:rPr lang="it-IT" dirty="0" err="1"/>
              <a:t>literature</a:t>
            </a:r>
            <a:r>
              <a:rPr lang="it-IT" dirty="0"/>
              <a:t>, </a:t>
            </a:r>
            <a:r>
              <a:rPr lang="it-IT" dirty="0" err="1"/>
              <a:t>is</a:t>
            </a:r>
            <a:r>
              <a:rPr lang="it-IT" dirty="0"/>
              <a:t> </a:t>
            </a:r>
            <a:r>
              <a:rPr lang="it-IT" dirty="0" err="1"/>
              <a:t>relevant</a:t>
            </a:r>
            <a:r>
              <a:rPr lang="it-IT" dirty="0"/>
              <a:t> to the </a:t>
            </a:r>
            <a:r>
              <a:rPr lang="it-IT" dirty="0" err="1"/>
              <a:t>study</a:t>
            </a:r>
            <a:r>
              <a:rPr lang="it-IT" dirty="0"/>
              <a:t> of </a:t>
            </a:r>
            <a:r>
              <a:rPr lang="it-IT" dirty="0" err="1"/>
              <a:t>ads</a:t>
            </a:r>
            <a:r>
              <a:rPr lang="it-IT" dirty="0"/>
              <a:t>.</a:t>
            </a:r>
          </a:p>
          <a:p>
            <a:r>
              <a:rPr lang="it-IT" dirty="0"/>
              <a:t>The </a:t>
            </a:r>
            <a:r>
              <a:rPr lang="it-IT" dirty="0" err="1"/>
              <a:t>poetic</a:t>
            </a:r>
            <a:r>
              <a:rPr lang="it-IT" dirty="0"/>
              <a:t> </a:t>
            </a:r>
            <a:r>
              <a:rPr lang="it-IT" dirty="0" err="1"/>
              <a:t>function</a:t>
            </a:r>
            <a:r>
              <a:rPr lang="it-IT" dirty="0"/>
              <a:t> </a:t>
            </a:r>
            <a:r>
              <a:rPr lang="it-IT" dirty="0" err="1"/>
              <a:t>causes</a:t>
            </a:r>
            <a:r>
              <a:rPr lang="it-IT" dirty="0"/>
              <a:t> the FOREGROUNDING of </a:t>
            </a:r>
            <a:r>
              <a:rPr lang="it-IT" dirty="0" err="1"/>
              <a:t>linguistic</a:t>
            </a:r>
            <a:r>
              <a:rPr lang="it-IT" dirty="0"/>
              <a:t> </a:t>
            </a:r>
            <a:r>
              <a:rPr lang="it-IT" dirty="0" err="1"/>
              <a:t>elements</a:t>
            </a:r>
            <a:r>
              <a:rPr lang="it-IT" dirty="0"/>
              <a:t>, </a:t>
            </a:r>
            <a:r>
              <a:rPr lang="it-IT" dirty="0" err="1"/>
              <a:t>against</a:t>
            </a:r>
            <a:r>
              <a:rPr lang="it-IT" dirty="0"/>
              <a:t> the background of the </a:t>
            </a:r>
            <a:r>
              <a:rPr lang="it-IT" dirty="0" err="1"/>
              <a:t>norms</a:t>
            </a:r>
            <a:r>
              <a:rPr lang="it-IT" dirty="0"/>
              <a:t> of the </a:t>
            </a:r>
            <a:r>
              <a:rPr lang="it-IT" dirty="0" err="1"/>
              <a:t>language</a:t>
            </a:r>
            <a:r>
              <a:rPr lang="it-IT" dirty="0"/>
              <a:t>.</a:t>
            </a:r>
          </a:p>
          <a:p>
            <a:r>
              <a:rPr lang="it-IT" dirty="0" err="1"/>
              <a:t>Deviant</a:t>
            </a:r>
            <a:r>
              <a:rPr lang="it-IT" dirty="0"/>
              <a:t> </a:t>
            </a:r>
            <a:r>
              <a:rPr lang="it-IT" dirty="0" err="1"/>
              <a:t>forms</a:t>
            </a:r>
            <a:r>
              <a:rPr lang="it-IT" dirty="0"/>
              <a:t> create </a:t>
            </a:r>
            <a:r>
              <a:rPr lang="it-IT" dirty="0" err="1"/>
              <a:t>compressed</a:t>
            </a:r>
            <a:r>
              <a:rPr lang="it-IT" dirty="0"/>
              <a:t> </a:t>
            </a:r>
            <a:r>
              <a:rPr lang="it-IT" dirty="0" err="1"/>
              <a:t>meanings</a:t>
            </a:r>
            <a:r>
              <a:rPr lang="it-IT" dirty="0"/>
              <a:t>, for </a:t>
            </a:r>
            <a:r>
              <a:rPr lang="it-IT" dirty="0" err="1"/>
              <a:t>they</a:t>
            </a:r>
            <a:r>
              <a:rPr lang="it-IT" dirty="0"/>
              <a:t> </a:t>
            </a:r>
            <a:r>
              <a:rPr lang="it-IT" dirty="0" err="1"/>
              <a:t>evoke</a:t>
            </a:r>
            <a:r>
              <a:rPr lang="it-IT" dirty="0"/>
              <a:t> </a:t>
            </a:r>
            <a:r>
              <a:rPr lang="it-IT" dirty="0" err="1"/>
              <a:t>both</a:t>
            </a:r>
            <a:r>
              <a:rPr lang="it-IT" dirty="0"/>
              <a:t> the </a:t>
            </a:r>
            <a:r>
              <a:rPr lang="it-IT" dirty="0" err="1"/>
              <a:t>form</a:t>
            </a:r>
            <a:r>
              <a:rPr lang="it-IT" dirty="0"/>
              <a:t> from </a:t>
            </a:r>
            <a:r>
              <a:rPr lang="it-IT" dirty="0" err="1"/>
              <a:t>which</a:t>
            </a:r>
            <a:r>
              <a:rPr lang="it-IT" dirty="0"/>
              <a:t> </a:t>
            </a:r>
            <a:r>
              <a:rPr lang="it-IT" dirty="0" err="1"/>
              <a:t>they</a:t>
            </a:r>
            <a:r>
              <a:rPr lang="it-IT" dirty="0"/>
              <a:t> deviate, and </a:t>
            </a:r>
            <a:r>
              <a:rPr lang="it-IT" dirty="0" err="1"/>
              <a:t>themselves</a:t>
            </a:r>
            <a:r>
              <a:rPr lang="it-IT" dirty="0"/>
              <a:t>.</a:t>
            </a:r>
          </a:p>
        </p:txBody>
      </p:sp>
      <p:sp>
        <p:nvSpPr>
          <p:cNvPr id="3" name="Segnaposto numero diapositiva 2"/>
          <p:cNvSpPr>
            <a:spLocks noGrp="1"/>
          </p:cNvSpPr>
          <p:nvPr>
            <p:ph type="sldNum" sz="quarter" idx="12"/>
          </p:nvPr>
        </p:nvSpPr>
        <p:spPr/>
        <p:txBody>
          <a:bodyPr/>
          <a:lstStyle/>
          <a:p>
            <a:fld id="{D8CF3ECA-DC43-4EB6-BA49-A87C1A198684}" type="slidenum">
              <a:rPr lang="it-IT" smtClean="0"/>
              <a:pPr/>
              <a:t>41</a:t>
            </a:fld>
            <a:endParaRPr lang="it-IT"/>
          </a:p>
        </p:txBody>
      </p:sp>
      <p:sp>
        <p:nvSpPr>
          <p:cNvPr id="5" name="Titolo 2"/>
          <p:cNvSpPr>
            <a:spLocks noGrp="1"/>
          </p:cNvSpPr>
          <p:nvPr>
            <p:ph type="title"/>
          </p:nvPr>
        </p:nvSpPr>
        <p:spPr/>
        <p:txBody>
          <a:bodyPr/>
          <a:lstStyle/>
          <a:p>
            <a:r>
              <a:rPr lang="it-IT" dirty="0" err="1">
                <a:latin typeface="Candara" pitchFamily="34" charset="0"/>
              </a:rPr>
              <a:t>Poetic</a:t>
            </a:r>
            <a:r>
              <a:rPr lang="it-IT" dirty="0">
                <a:latin typeface="Candara" pitchFamily="34" charset="0"/>
              </a:rPr>
              <a:t> </a:t>
            </a:r>
            <a:r>
              <a:rPr lang="it-IT" dirty="0" err="1">
                <a:latin typeface="Candara" pitchFamily="34" charset="0"/>
              </a:rPr>
              <a:t>function</a:t>
            </a:r>
            <a:r>
              <a:rPr lang="it-IT" dirty="0">
                <a:latin typeface="Candara" pitchFamily="34" charset="0"/>
              </a:rPr>
              <a:t> (3)</a:t>
            </a:r>
          </a:p>
        </p:txBody>
      </p:sp>
    </p:spTree>
    <p:extLst>
      <p:ext uri="{BB962C8B-B14F-4D97-AF65-F5344CB8AC3E}">
        <p14:creationId xmlns:p14="http://schemas.microsoft.com/office/powerpoint/2010/main" val="316106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1403648" y="1760454"/>
            <a:ext cx="6264696" cy="3922245"/>
          </a:xfrm>
          <a:prstGeom prst="rect">
            <a:avLst/>
          </a:prstGeom>
        </p:spPr>
      </p:pic>
      <p:sp>
        <p:nvSpPr>
          <p:cNvPr id="3" name="Segnaposto numero diapositiva 2"/>
          <p:cNvSpPr>
            <a:spLocks noGrp="1"/>
          </p:cNvSpPr>
          <p:nvPr>
            <p:ph type="sldNum" sz="quarter" idx="12"/>
          </p:nvPr>
        </p:nvSpPr>
        <p:spPr/>
        <p:txBody>
          <a:bodyPr/>
          <a:lstStyle/>
          <a:p>
            <a:fld id="{D8CF3ECA-DC43-4EB6-BA49-A87C1A198684}" type="slidenum">
              <a:rPr lang="it-IT" smtClean="0"/>
              <a:pPr/>
              <a:t>42</a:t>
            </a:fld>
            <a:endParaRPr lang="it-IT"/>
          </a:p>
        </p:txBody>
      </p:sp>
      <p:sp>
        <p:nvSpPr>
          <p:cNvPr id="5" name="Titolo 2"/>
          <p:cNvSpPr>
            <a:spLocks noGrp="1"/>
          </p:cNvSpPr>
          <p:nvPr>
            <p:ph type="title"/>
          </p:nvPr>
        </p:nvSpPr>
        <p:spPr/>
        <p:txBody>
          <a:bodyPr/>
          <a:lstStyle/>
          <a:p>
            <a:r>
              <a:rPr lang="it-IT" dirty="0" err="1">
                <a:latin typeface="Candara" pitchFamily="34" charset="0"/>
              </a:rPr>
              <a:t>Poetic</a:t>
            </a:r>
            <a:r>
              <a:rPr lang="it-IT" dirty="0">
                <a:latin typeface="Candara" pitchFamily="34" charset="0"/>
              </a:rPr>
              <a:t> </a:t>
            </a:r>
            <a:r>
              <a:rPr lang="it-IT" dirty="0" err="1">
                <a:latin typeface="Candara" pitchFamily="34" charset="0"/>
              </a:rPr>
              <a:t>function</a:t>
            </a:r>
            <a:r>
              <a:rPr lang="it-IT" dirty="0">
                <a:latin typeface="Candara" pitchFamily="34" charset="0"/>
              </a:rPr>
              <a:t> (3)</a:t>
            </a:r>
          </a:p>
        </p:txBody>
      </p:sp>
    </p:spTree>
    <p:extLst>
      <p:ext uri="{BB962C8B-B14F-4D97-AF65-F5344CB8AC3E}">
        <p14:creationId xmlns:p14="http://schemas.microsoft.com/office/powerpoint/2010/main" val="3342894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43</a:t>
            </a:fld>
            <a:endParaRPr lang="it-IT"/>
          </a:p>
        </p:txBody>
      </p:sp>
      <p:pic>
        <p:nvPicPr>
          <p:cNvPr id="1028" name="Picture 4" descr="https://m1.behance.net/rendition/modules/46168841/disp/72f0d9e84f62012de8c72c78dc72735d.jpg"/>
          <p:cNvPicPr>
            <a:picLocks noChangeAspect="1" noChangeArrowheads="1"/>
          </p:cNvPicPr>
          <p:nvPr/>
        </p:nvPicPr>
        <p:blipFill>
          <a:blip r:embed="rId3"/>
          <a:srcRect/>
          <a:stretch>
            <a:fillRect/>
          </a:stretch>
        </p:blipFill>
        <p:spPr bwMode="auto">
          <a:xfrm>
            <a:off x="2214546" y="357166"/>
            <a:ext cx="4152900" cy="5857876"/>
          </a:xfrm>
          <a:prstGeom prst="rect">
            <a:avLst/>
          </a:prstGeom>
          <a:noFill/>
        </p:spPr>
      </p:pic>
      <p:sp>
        <p:nvSpPr>
          <p:cNvPr id="5" name="Rettangolo 4"/>
          <p:cNvSpPr/>
          <p:nvPr/>
        </p:nvSpPr>
        <p:spPr>
          <a:xfrm>
            <a:off x="6786578" y="1071546"/>
            <a:ext cx="1927131" cy="769441"/>
          </a:xfrm>
          <a:prstGeom prst="rect">
            <a:avLst/>
          </a:prstGeom>
        </p:spPr>
        <p:txBody>
          <a:bodyPr wrap="none">
            <a:spAutoFit/>
          </a:bodyPr>
          <a:lstStyle/>
          <a:p>
            <a:r>
              <a:rPr lang="it-IT" sz="4400" dirty="0" err="1">
                <a:latin typeface="Candara" pitchFamily="34" charset="0"/>
              </a:rPr>
              <a:t>Poetic</a:t>
            </a:r>
            <a:r>
              <a:rPr lang="it-IT" sz="4400" dirty="0">
                <a:latin typeface="Candara" pitchFamily="34" charset="0"/>
              </a:rPr>
              <a:t>  </a:t>
            </a:r>
            <a:endParaRPr lang="it-IT" sz="4400" dirty="0"/>
          </a:p>
        </p:txBody>
      </p:sp>
      <p:sp>
        <p:nvSpPr>
          <p:cNvPr id="6" name="Line 5"/>
          <p:cNvSpPr>
            <a:spLocks noChangeShapeType="1"/>
          </p:cNvSpPr>
          <p:nvPr/>
        </p:nvSpPr>
        <p:spPr bwMode="auto">
          <a:xfrm flipH="1">
            <a:off x="5072066" y="1857364"/>
            <a:ext cx="2428892" cy="2143140"/>
          </a:xfrm>
          <a:prstGeom prst="line">
            <a:avLst/>
          </a:prstGeom>
          <a:noFill/>
          <a:ln w="57150">
            <a:solidFill>
              <a:srgbClr val="FF0000"/>
            </a:solidFill>
            <a:round/>
            <a:headEnd/>
            <a:tailEnd type="triangle" w="med" len="med"/>
          </a:ln>
          <a:effectLst/>
        </p:spPr>
        <p:txBody>
          <a:bodyPr/>
          <a:lstStyle/>
          <a:p>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ctr"/>
            <a:r>
              <a:rPr lang="it-IT" dirty="0" err="1"/>
              <a:t>We</a:t>
            </a:r>
            <a:r>
              <a:rPr lang="it-IT" dirty="0"/>
              <a:t> can </a:t>
            </a:r>
            <a:r>
              <a:rPr lang="it-IT" dirty="0" err="1"/>
              <a:t>hardly</a:t>
            </a:r>
            <a:r>
              <a:rPr lang="it-IT" dirty="0"/>
              <a:t> </a:t>
            </a:r>
            <a:r>
              <a:rPr lang="it-IT" dirty="0" err="1"/>
              <a:t>find</a:t>
            </a:r>
            <a:r>
              <a:rPr lang="it-IT" dirty="0"/>
              <a:t> </a:t>
            </a:r>
            <a:r>
              <a:rPr lang="it-IT" dirty="0" err="1"/>
              <a:t>verbal</a:t>
            </a:r>
            <a:r>
              <a:rPr lang="it-IT" dirty="0"/>
              <a:t> </a:t>
            </a:r>
            <a:r>
              <a:rPr lang="it-IT" dirty="0" err="1"/>
              <a:t>messages</a:t>
            </a:r>
            <a:r>
              <a:rPr lang="it-IT" dirty="0"/>
              <a:t> </a:t>
            </a:r>
            <a:r>
              <a:rPr lang="it-IT" dirty="0" err="1"/>
              <a:t>that</a:t>
            </a:r>
            <a:r>
              <a:rPr lang="it-IT" dirty="0"/>
              <a:t> </a:t>
            </a:r>
            <a:r>
              <a:rPr lang="it-IT" dirty="0" err="1"/>
              <a:t>fulfil</a:t>
            </a:r>
            <a:r>
              <a:rPr lang="it-IT" dirty="0"/>
              <a:t> ONLY ONE </a:t>
            </a:r>
            <a:r>
              <a:rPr lang="it-IT" dirty="0" err="1"/>
              <a:t>function</a:t>
            </a:r>
            <a:endParaRPr lang="it-IT" dirty="0"/>
          </a:p>
          <a:p>
            <a:pPr algn="ctr"/>
            <a:endParaRPr lang="it-IT" dirty="0"/>
          </a:p>
          <a:p>
            <a:pPr algn="ctr"/>
            <a:r>
              <a:rPr lang="it-IT" dirty="0" err="1"/>
              <a:t>Not</a:t>
            </a:r>
            <a:r>
              <a:rPr lang="it-IT" dirty="0"/>
              <a:t> a </a:t>
            </a:r>
            <a:r>
              <a:rPr lang="it-IT" dirty="0" err="1"/>
              <a:t>monopoly</a:t>
            </a:r>
            <a:r>
              <a:rPr lang="it-IT" dirty="0"/>
              <a:t> </a:t>
            </a:r>
            <a:r>
              <a:rPr lang="it-IT" dirty="0" err="1"/>
              <a:t>of</a:t>
            </a:r>
            <a:r>
              <a:rPr lang="it-IT" dirty="0"/>
              <a:t> some/</a:t>
            </a:r>
            <a:r>
              <a:rPr lang="it-IT" dirty="0" err="1"/>
              <a:t>one</a:t>
            </a:r>
            <a:r>
              <a:rPr lang="it-IT" dirty="0"/>
              <a:t> </a:t>
            </a:r>
            <a:r>
              <a:rPr lang="it-IT" dirty="0" err="1"/>
              <a:t>of</a:t>
            </a:r>
            <a:r>
              <a:rPr lang="it-IT" dirty="0"/>
              <a:t> </a:t>
            </a:r>
          </a:p>
          <a:p>
            <a:pPr algn="ctr">
              <a:buNone/>
            </a:pPr>
            <a:r>
              <a:rPr lang="it-IT" dirty="0" err="1"/>
              <a:t>these</a:t>
            </a:r>
            <a:r>
              <a:rPr lang="it-IT" dirty="0"/>
              <a:t> </a:t>
            </a:r>
            <a:r>
              <a:rPr lang="it-IT" dirty="0" err="1"/>
              <a:t>several</a:t>
            </a:r>
            <a:r>
              <a:rPr lang="it-IT" dirty="0"/>
              <a:t> </a:t>
            </a:r>
            <a:r>
              <a:rPr lang="it-IT" dirty="0" err="1"/>
              <a:t>functions</a:t>
            </a:r>
            <a:r>
              <a:rPr lang="it-IT" dirty="0"/>
              <a:t> </a:t>
            </a:r>
            <a:r>
              <a:rPr lang="it-IT" dirty="0" err="1"/>
              <a:t>but</a:t>
            </a:r>
            <a:r>
              <a:rPr lang="it-IT" dirty="0"/>
              <a:t> a </a:t>
            </a:r>
            <a:r>
              <a:rPr lang="it-IT" dirty="0" err="1"/>
              <a:t>different</a:t>
            </a:r>
            <a:r>
              <a:rPr lang="it-IT" dirty="0"/>
              <a:t> </a:t>
            </a:r>
          </a:p>
          <a:p>
            <a:pPr algn="ctr">
              <a:buNone/>
            </a:pPr>
            <a:r>
              <a:rPr lang="it-IT" dirty="0"/>
              <a:t>HIERARCHICAL ORDER OF FUNCTIONS</a:t>
            </a:r>
          </a:p>
          <a:p>
            <a:pPr algn="ctr">
              <a:buNone/>
            </a:pPr>
            <a:endParaRPr lang="it-IT" dirty="0"/>
          </a:p>
          <a:p>
            <a:pPr algn="ctr">
              <a:buNone/>
            </a:pPr>
            <a:r>
              <a:rPr lang="it-IT" u="sng" dirty="0"/>
              <a:t>Look </a:t>
            </a:r>
            <a:r>
              <a:rPr lang="it-IT" u="sng" dirty="0" err="1"/>
              <a:t>for</a:t>
            </a:r>
            <a:r>
              <a:rPr lang="it-IT" u="sng" dirty="0"/>
              <a:t> the PREDOMINANT FUNCTION</a:t>
            </a:r>
          </a:p>
        </p:txBody>
      </p:sp>
      <p:sp>
        <p:nvSpPr>
          <p:cNvPr id="3" name="Segnaposto numero diapositiva 2"/>
          <p:cNvSpPr>
            <a:spLocks noGrp="1"/>
          </p:cNvSpPr>
          <p:nvPr>
            <p:ph type="sldNum" sz="quarter" idx="12"/>
          </p:nvPr>
        </p:nvSpPr>
        <p:spPr/>
        <p:txBody>
          <a:bodyPr/>
          <a:lstStyle/>
          <a:p>
            <a:fld id="{D8CF3ECA-DC43-4EB6-BA49-A87C1A198684}" type="slidenum">
              <a:rPr lang="it-IT" smtClean="0"/>
              <a:pPr/>
              <a:t>44</a:t>
            </a:fld>
            <a:endParaRPr lang="it-IT"/>
          </a:p>
        </p:txBody>
      </p:sp>
      <p:sp>
        <p:nvSpPr>
          <p:cNvPr id="4" name="Titolo 3"/>
          <p:cNvSpPr>
            <a:spLocks noGrp="1"/>
          </p:cNvSpPr>
          <p:nvPr>
            <p:ph type="title"/>
          </p:nvPr>
        </p:nvSpPr>
        <p:spPr/>
        <p:txBody>
          <a:bodyPr/>
          <a:lstStyle/>
          <a:p>
            <a:r>
              <a:rPr lang="it-IT" dirty="0"/>
              <a:t>So </a:t>
            </a:r>
            <a:r>
              <a:rPr lang="it-IT" dirty="0" err="1"/>
              <a:t>what</a:t>
            </a:r>
            <a:r>
              <a:rPr lang="it-IT"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85728"/>
            <a:ext cx="8229600" cy="5929354"/>
          </a:xfrm>
        </p:spPr>
        <p:txBody>
          <a:bodyPr>
            <a:normAutofit fontScale="77500" lnSpcReduction="20000"/>
          </a:bodyPr>
          <a:lstStyle/>
          <a:p>
            <a:pPr marL="624078" indent="-514350">
              <a:buFont typeface="+mj-lt"/>
              <a:buAutoNum type="arabicParenR"/>
            </a:pPr>
            <a:r>
              <a:rPr lang="it-IT" i="1" dirty="0">
                <a:latin typeface="Candara" pitchFamily="34" charset="0"/>
              </a:rPr>
              <a:t>The </a:t>
            </a:r>
            <a:r>
              <a:rPr lang="it-IT" i="1" dirty="0" err="1">
                <a:latin typeface="Candara" pitchFamily="34" charset="0"/>
              </a:rPr>
              <a:t>train</a:t>
            </a:r>
            <a:r>
              <a:rPr lang="it-IT" i="1" dirty="0">
                <a:latin typeface="Candara" pitchFamily="34" charset="0"/>
              </a:rPr>
              <a:t> </a:t>
            </a:r>
            <a:r>
              <a:rPr lang="it-IT" i="1" dirty="0" err="1">
                <a:latin typeface="Candara" pitchFamily="34" charset="0"/>
              </a:rPr>
              <a:t>leaves</a:t>
            </a:r>
            <a:r>
              <a:rPr lang="it-IT" i="1" dirty="0">
                <a:latin typeface="Candara" pitchFamily="34" charset="0"/>
              </a:rPr>
              <a:t> at </a:t>
            </a:r>
            <a:r>
              <a:rPr lang="it-IT" i="1" dirty="0" err="1">
                <a:latin typeface="Candara" pitchFamily="34" charset="0"/>
              </a:rPr>
              <a:t>five</a:t>
            </a:r>
            <a:r>
              <a:rPr lang="it-IT" i="1" dirty="0">
                <a:latin typeface="Candara" pitchFamily="34" charset="0"/>
              </a:rPr>
              <a:t> </a:t>
            </a:r>
            <a:r>
              <a:rPr lang="it-IT" i="1" dirty="0" err="1">
                <a:latin typeface="Candara" pitchFamily="34" charset="0"/>
              </a:rPr>
              <a:t>sharp</a:t>
            </a:r>
            <a:r>
              <a:rPr lang="it-IT" i="1" dirty="0">
                <a:latin typeface="Candara" pitchFamily="34" charset="0"/>
              </a:rPr>
              <a:t>.</a:t>
            </a:r>
          </a:p>
          <a:p>
            <a:pPr marL="624078" indent="-514350">
              <a:buFont typeface="+mj-lt"/>
              <a:buAutoNum type="arabicParenR"/>
            </a:pPr>
            <a:r>
              <a:rPr lang="it-IT" i="1" dirty="0" err="1">
                <a:latin typeface="Candara" pitchFamily="34" charset="0"/>
              </a:rPr>
              <a:t>What</a:t>
            </a:r>
            <a:r>
              <a:rPr lang="it-IT" i="1" dirty="0">
                <a:latin typeface="Candara" pitchFamily="34" charset="0"/>
              </a:rPr>
              <a:t> a </a:t>
            </a:r>
            <a:r>
              <a:rPr lang="it-IT" i="1" dirty="0" err="1">
                <a:latin typeface="Candara" pitchFamily="34" charset="0"/>
              </a:rPr>
              <a:t>nice</a:t>
            </a:r>
            <a:r>
              <a:rPr lang="it-IT" i="1" dirty="0">
                <a:latin typeface="Candara" pitchFamily="34" charset="0"/>
              </a:rPr>
              <a:t> </a:t>
            </a:r>
            <a:r>
              <a:rPr lang="it-IT" i="1" dirty="0" err="1">
                <a:latin typeface="Candara" pitchFamily="34" charset="0"/>
              </a:rPr>
              <a:t>surprise</a:t>
            </a:r>
            <a:r>
              <a:rPr lang="it-IT" i="1" dirty="0">
                <a:latin typeface="Candara" pitchFamily="34" charset="0"/>
              </a:rPr>
              <a:t>!</a:t>
            </a:r>
          </a:p>
          <a:p>
            <a:pPr marL="624078" indent="-514350">
              <a:buFont typeface="+mj-lt"/>
              <a:buAutoNum type="arabicParenR"/>
            </a:pPr>
            <a:r>
              <a:rPr lang="it-IT" i="1" dirty="0" err="1">
                <a:latin typeface="Candara" pitchFamily="34" charset="0"/>
              </a:rPr>
              <a:t>Defence</a:t>
            </a:r>
            <a:r>
              <a:rPr lang="it-IT" i="1" dirty="0">
                <a:latin typeface="Candara" pitchFamily="34" charset="0"/>
              </a:rPr>
              <a:t>, </a:t>
            </a:r>
            <a:r>
              <a:rPr lang="it-IT" i="1" dirty="0" err="1">
                <a:latin typeface="Candara" pitchFamily="34" charset="0"/>
              </a:rPr>
              <a:t>diplomacy</a:t>
            </a:r>
            <a:r>
              <a:rPr lang="it-IT" i="1" dirty="0">
                <a:latin typeface="Candara" pitchFamily="34" charset="0"/>
              </a:rPr>
              <a:t>, </a:t>
            </a:r>
            <a:r>
              <a:rPr lang="it-IT" i="1" dirty="0" err="1">
                <a:latin typeface="Candara" pitchFamily="34" charset="0"/>
              </a:rPr>
              <a:t>development</a:t>
            </a:r>
            <a:r>
              <a:rPr lang="it-IT" i="1" dirty="0">
                <a:latin typeface="Candara" pitchFamily="34" charset="0"/>
              </a:rPr>
              <a:t>.</a:t>
            </a:r>
          </a:p>
          <a:p>
            <a:pPr marL="624078" indent="-514350">
              <a:buFont typeface="+mj-lt"/>
              <a:buAutoNum type="arabicParenR"/>
            </a:pPr>
            <a:r>
              <a:rPr lang="it-IT" i="1" dirty="0" err="1">
                <a:latin typeface="Candara" pitchFamily="34" charset="0"/>
              </a:rPr>
              <a:t>Nice</a:t>
            </a:r>
            <a:r>
              <a:rPr lang="it-IT" i="1" dirty="0">
                <a:latin typeface="Candara" pitchFamily="34" charset="0"/>
              </a:rPr>
              <a:t> </a:t>
            </a:r>
            <a:r>
              <a:rPr lang="it-IT" i="1" dirty="0" err="1">
                <a:latin typeface="Candara" pitchFamily="34" charset="0"/>
              </a:rPr>
              <a:t>weather</a:t>
            </a:r>
            <a:r>
              <a:rPr lang="it-IT" i="1" dirty="0">
                <a:latin typeface="Candara" pitchFamily="34" charset="0"/>
              </a:rPr>
              <a:t>, </a:t>
            </a:r>
            <a:r>
              <a:rPr lang="it-IT" i="1" dirty="0" err="1">
                <a:latin typeface="Candara" pitchFamily="34" charset="0"/>
              </a:rPr>
              <a:t>isn</a:t>
            </a:r>
            <a:r>
              <a:rPr lang="it-IT" i="1" dirty="0">
                <a:latin typeface="Candara" pitchFamily="34" charset="0"/>
              </a:rPr>
              <a:t>’t </a:t>
            </a:r>
            <a:r>
              <a:rPr lang="it-IT" i="1" dirty="0" err="1">
                <a:latin typeface="Candara" pitchFamily="34" charset="0"/>
              </a:rPr>
              <a:t>it</a:t>
            </a:r>
            <a:r>
              <a:rPr lang="it-IT" i="1" dirty="0">
                <a:latin typeface="Candara" pitchFamily="34" charset="0"/>
              </a:rPr>
              <a:t>?</a:t>
            </a:r>
          </a:p>
          <a:p>
            <a:pPr marL="624078" indent="-514350">
              <a:buFont typeface="+mj-lt"/>
              <a:buAutoNum type="arabicParenR"/>
            </a:pPr>
            <a:r>
              <a:rPr lang="en-US" i="1" dirty="0">
                <a:latin typeface="Candara" pitchFamily="34" charset="0"/>
              </a:rPr>
              <a:t>Roses are red, violets are blue, sugar is sweet, and so are you</a:t>
            </a:r>
            <a:r>
              <a:rPr lang="en-US" dirty="0">
                <a:latin typeface="Candara" pitchFamily="34" charset="0"/>
              </a:rPr>
              <a:t>. </a:t>
            </a:r>
          </a:p>
          <a:p>
            <a:pPr marL="624078" indent="-514350">
              <a:buFont typeface="+mj-lt"/>
              <a:buAutoNum type="arabicParenR"/>
            </a:pPr>
            <a:r>
              <a:rPr lang="it-IT" i="1" dirty="0">
                <a:latin typeface="Candara" pitchFamily="34" charset="0"/>
              </a:rPr>
              <a:t>“</a:t>
            </a:r>
            <a:r>
              <a:rPr lang="it-IT" i="1" dirty="0" err="1">
                <a:latin typeface="Candara" pitchFamily="34" charset="0"/>
              </a:rPr>
              <a:t>Drop</a:t>
            </a:r>
            <a:r>
              <a:rPr lang="it-IT" i="1" dirty="0">
                <a:latin typeface="Candara" pitchFamily="34" charset="0"/>
              </a:rPr>
              <a:t>” </a:t>
            </a:r>
            <a:r>
              <a:rPr lang="it-IT" i="1" dirty="0" err="1">
                <a:latin typeface="Candara" pitchFamily="34" charset="0"/>
              </a:rPr>
              <a:t>means</a:t>
            </a:r>
            <a:r>
              <a:rPr lang="it-IT" i="1" dirty="0">
                <a:latin typeface="Candara" pitchFamily="34" charset="0"/>
              </a:rPr>
              <a:t> </a:t>
            </a:r>
            <a:r>
              <a:rPr lang="it-IT" i="1" dirty="0" err="1">
                <a:latin typeface="Candara" pitchFamily="34" charset="0"/>
              </a:rPr>
              <a:t>to</a:t>
            </a:r>
            <a:r>
              <a:rPr lang="it-IT" i="1" dirty="0">
                <a:latin typeface="Candara" pitchFamily="34" charset="0"/>
              </a:rPr>
              <a:t> </a:t>
            </a:r>
            <a:r>
              <a:rPr lang="it-IT" i="1" dirty="0" err="1">
                <a:latin typeface="Candara" pitchFamily="34" charset="0"/>
              </a:rPr>
              <a:t>let</a:t>
            </a:r>
            <a:r>
              <a:rPr lang="it-IT" i="1" dirty="0">
                <a:latin typeface="Candara" pitchFamily="34" charset="0"/>
              </a:rPr>
              <a:t> </a:t>
            </a:r>
            <a:r>
              <a:rPr lang="it-IT" i="1" dirty="0" err="1">
                <a:latin typeface="Candara" pitchFamily="34" charset="0"/>
              </a:rPr>
              <a:t>something</a:t>
            </a:r>
            <a:r>
              <a:rPr lang="it-IT" i="1" dirty="0">
                <a:latin typeface="Candara" pitchFamily="34" charset="0"/>
              </a:rPr>
              <a:t> </a:t>
            </a:r>
            <a:r>
              <a:rPr lang="it-IT" i="1" dirty="0" err="1">
                <a:latin typeface="Candara" pitchFamily="34" charset="0"/>
              </a:rPr>
              <a:t>fall</a:t>
            </a:r>
            <a:r>
              <a:rPr lang="it-IT" i="1" dirty="0">
                <a:latin typeface="Candara" pitchFamily="34" charset="0"/>
              </a:rPr>
              <a:t>.</a:t>
            </a:r>
          </a:p>
          <a:p>
            <a:pPr marL="624078" indent="-514350">
              <a:buFont typeface="+mj-lt"/>
              <a:buAutoNum type="arabicParenR"/>
            </a:pPr>
            <a:r>
              <a:rPr lang="it-IT" i="1" dirty="0" err="1">
                <a:latin typeface="Candara" pitchFamily="34" charset="0"/>
              </a:rPr>
              <a:t>How</a:t>
            </a:r>
            <a:r>
              <a:rPr lang="it-IT" i="1" dirty="0">
                <a:latin typeface="Candara" pitchFamily="34" charset="0"/>
              </a:rPr>
              <a:t> </a:t>
            </a:r>
            <a:r>
              <a:rPr lang="it-IT" i="1" dirty="0" err="1">
                <a:latin typeface="Candara" pitchFamily="34" charset="0"/>
              </a:rPr>
              <a:t>wonderful</a:t>
            </a:r>
            <a:r>
              <a:rPr lang="it-IT" i="1" dirty="0">
                <a:latin typeface="Candara" pitchFamily="34" charset="0"/>
              </a:rPr>
              <a:t>!</a:t>
            </a:r>
          </a:p>
          <a:p>
            <a:pPr marL="624078" indent="-514350">
              <a:buFont typeface="+mj-lt"/>
              <a:buAutoNum type="arabicParenR"/>
            </a:pPr>
            <a:r>
              <a:rPr lang="it-IT" i="1" dirty="0">
                <a:latin typeface="Candara" pitchFamily="34" charset="0"/>
              </a:rPr>
              <a:t>I’m so </a:t>
            </a:r>
            <a:r>
              <a:rPr lang="it-IT" i="1" dirty="0" err="1">
                <a:latin typeface="Candara" pitchFamily="34" charset="0"/>
              </a:rPr>
              <a:t>tired</a:t>
            </a:r>
            <a:r>
              <a:rPr lang="it-IT" i="1" dirty="0">
                <a:latin typeface="Candara" pitchFamily="34" charset="0"/>
              </a:rPr>
              <a:t>! </a:t>
            </a:r>
          </a:p>
          <a:p>
            <a:pPr marL="624078" indent="-514350">
              <a:buFont typeface="+mj-lt"/>
              <a:buAutoNum type="arabicParenR"/>
            </a:pPr>
            <a:r>
              <a:rPr lang="en-US" i="1" dirty="0">
                <a:latin typeface="Candara" pitchFamily="34" charset="0"/>
              </a:rPr>
              <a:t>Do you know what I mean?</a:t>
            </a:r>
          </a:p>
          <a:p>
            <a:pPr marL="624078" indent="-514350">
              <a:buFont typeface="+mj-lt"/>
              <a:buAutoNum type="arabicParenR"/>
            </a:pPr>
            <a:r>
              <a:rPr lang="it-IT" i="1" dirty="0" err="1">
                <a:latin typeface="Candara" pitchFamily="34" charset="0"/>
              </a:rPr>
              <a:t>This</a:t>
            </a:r>
            <a:r>
              <a:rPr lang="it-IT" i="1" dirty="0">
                <a:latin typeface="Candara" pitchFamily="34" charset="0"/>
              </a:rPr>
              <a:t> </a:t>
            </a:r>
            <a:r>
              <a:rPr lang="it-IT" i="1" dirty="0" err="1">
                <a:latin typeface="Candara" pitchFamily="34" charset="0"/>
              </a:rPr>
              <a:t>is</a:t>
            </a:r>
            <a:r>
              <a:rPr lang="it-IT" i="1" dirty="0">
                <a:latin typeface="Candara" pitchFamily="34" charset="0"/>
              </a:rPr>
              <a:t> the </a:t>
            </a:r>
            <a:r>
              <a:rPr lang="it-IT" i="1" dirty="0" err="1">
                <a:latin typeface="Candara" pitchFamily="34" charset="0"/>
              </a:rPr>
              <a:t>weather</a:t>
            </a:r>
            <a:r>
              <a:rPr lang="it-IT" i="1" dirty="0">
                <a:latin typeface="Candara" pitchFamily="34" charset="0"/>
              </a:rPr>
              <a:t> </a:t>
            </a:r>
            <a:r>
              <a:rPr lang="it-IT" i="1" dirty="0" err="1">
                <a:latin typeface="Candara" pitchFamily="34" charset="0"/>
              </a:rPr>
              <a:t>forecast</a:t>
            </a:r>
            <a:r>
              <a:rPr lang="it-IT" i="1" dirty="0">
                <a:latin typeface="Candara" pitchFamily="34" charset="0"/>
              </a:rPr>
              <a:t> </a:t>
            </a:r>
            <a:r>
              <a:rPr lang="it-IT" i="1" dirty="0" err="1">
                <a:latin typeface="Candara" pitchFamily="34" charset="0"/>
              </a:rPr>
              <a:t>for</a:t>
            </a:r>
            <a:r>
              <a:rPr lang="it-IT" i="1" dirty="0">
                <a:latin typeface="Candara" pitchFamily="34" charset="0"/>
              </a:rPr>
              <a:t> </a:t>
            </a:r>
            <a:r>
              <a:rPr lang="it-IT" i="1" dirty="0" err="1">
                <a:latin typeface="Candara" pitchFamily="34" charset="0"/>
              </a:rPr>
              <a:t>today</a:t>
            </a:r>
            <a:r>
              <a:rPr lang="it-IT" i="1" dirty="0">
                <a:latin typeface="Candara" pitchFamily="34" charset="0"/>
              </a:rPr>
              <a:t>.</a:t>
            </a:r>
          </a:p>
          <a:p>
            <a:pPr marL="624078" indent="-514350">
              <a:buFont typeface="+mj-lt"/>
              <a:buAutoNum type="arabicParenR"/>
            </a:pPr>
            <a:r>
              <a:rPr lang="it-IT" i="1" dirty="0" err="1">
                <a:latin typeface="Candara" pitchFamily="34" charset="0"/>
              </a:rPr>
              <a:t>Hurry</a:t>
            </a:r>
            <a:r>
              <a:rPr lang="it-IT" i="1" dirty="0">
                <a:latin typeface="Candara" pitchFamily="34" charset="0"/>
              </a:rPr>
              <a:t> up!</a:t>
            </a:r>
          </a:p>
          <a:p>
            <a:pPr marL="624078" indent="-514350">
              <a:buFont typeface="+mj-lt"/>
              <a:buAutoNum type="arabicParenR"/>
            </a:pPr>
            <a:r>
              <a:rPr lang="it-IT" i="1" dirty="0" err="1">
                <a:latin typeface="Candara" pitchFamily="34" charset="0"/>
              </a:rPr>
              <a:t>Get</a:t>
            </a:r>
            <a:r>
              <a:rPr lang="it-IT" i="1" dirty="0">
                <a:latin typeface="Candara" pitchFamily="34" charset="0"/>
              </a:rPr>
              <a:t> up!</a:t>
            </a:r>
          </a:p>
          <a:p>
            <a:pPr marL="624078" indent="-514350">
              <a:buFont typeface="+mj-lt"/>
              <a:buAutoNum type="arabicParenR"/>
            </a:pPr>
            <a:r>
              <a:rPr lang="it-IT" i="1" dirty="0" err="1">
                <a:latin typeface="Candara" pitchFamily="34" charset="0"/>
              </a:rPr>
              <a:t>Please</a:t>
            </a:r>
            <a:r>
              <a:rPr lang="it-IT" i="1" dirty="0">
                <a:latin typeface="Candara" pitchFamily="34" charset="0"/>
              </a:rPr>
              <a:t>, </a:t>
            </a:r>
            <a:r>
              <a:rPr lang="it-IT" i="1" dirty="0" err="1">
                <a:latin typeface="Candara" pitchFamily="34" charset="0"/>
              </a:rPr>
              <a:t>accept</a:t>
            </a:r>
            <a:r>
              <a:rPr lang="it-IT" i="1" dirty="0">
                <a:latin typeface="Candara" pitchFamily="34" charset="0"/>
              </a:rPr>
              <a:t> </a:t>
            </a:r>
            <a:r>
              <a:rPr lang="it-IT" i="1" dirty="0" err="1">
                <a:latin typeface="Candara" pitchFamily="34" charset="0"/>
              </a:rPr>
              <a:t>my</a:t>
            </a:r>
            <a:r>
              <a:rPr lang="it-IT" i="1" dirty="0">
                <a:latin typeface="Candara" pitchFamily="34" charset="0"/>
              </a:rPr>
              <a:t> </a:t>
            </a:r>
            <a:r>
              <a:rPr lang="it-IT" i="1" dirty="0" err="1">
                <a:latin typeface="Candara" pitchFamily="34" charset="0"/>
              </a:rPr>
              <a:t>present</a:t>
            </a:r>
            <a:r>
              <a:rPr lang="it-IT" i="1" dirty="0">
                <a:latin typeface="Candara" pitchFamily="34" charset="0"/>
              </a:rPr>
              <a:t>.</a:t>
            </a:r>
          </a:p>
          <a:p>
            <a:pPr marL="624078" indent="-514350">
              <a:buFont typeface="+mj-lt"/>
              <a:buAutoNum type="arabicParenR"/>
            </a:pPr>
            <a:r>
              <a:rPr lang="en-US" i="1" dirty="0">
                <a:latin typeface="Candara" pitchFamily="34" charset="0"/>
              </a:rPr>
              <a:t>The rain hasn’t stopped all day!</a:t>
            </a:r>
          </a:p>
          <a:p>
            <a:pPr marL="624078" indent="-514350">
              <a:buFont typeface="+mj-lt"/>
              <a:buAutoNum type="arabicParenR"/>
            </a:pPr>
            <a:r>
              <a:rPr lang="en-US" i="1" dirty="0">
                <a:latin typeface="Candara" pitchFamily="34" charset="0"/>
              </a:rPr>
              <a:t>Close the door!</a:t>
            </a:r>
          </a:p>
          <a:p>
            <a:pPr marL="624078" indent="-514350">
              <a:buFont typeface="+mj-lt"/>
              <a:buAutoNum type="arabicParenR"/>
            </a:pPr>
            <a:r>
              <a:rPr lang="en-US" i="1" dirty="0">
                <a:latin typeface="Candara" pitchFamily="34" charset="0"/>
              </a:rPr>
              <a:t>Excuse me, Madam!</a:t>
            </a:r>
          </a:p>
          <a:p>
            <a:pPr marL="624078" indent="-514350">
              <a:buFont typeface="+mj-lt"/>
              <a:buAutoNum type="arabicParenR"/>
            </a:pPr>
            <a:r>
              <a:rPr lang="en-US" i="1" dirty="0">
                <a:latin typeface="Candara" pitchFamily="34" charset="0"/>
              </a:rPr>
              <a:t>Are you listening?</a:t>
            </a:r>
            <a:r>
              <a:rPr lang="it-IT" i="1" dirty="0">
                <a:latin typeface="Candara" pitchFamily="34" charset="0"/>
              </a:rPr>
              <a:t> </a:t>
            </a:r>
          </a:p>
          <a:p>
            <a:pPr marL="624078" indent="-514350">
              <a:buFont typeface="+mj-lt"/>
              <a:buAutoNum type="arabicParenR"/>
            </a:pPr>
            <a:r>
              <a:rPr lang="it-IT" i="1" dirty="0" err="1">
                <a:latin typeface="Candara" pitchFamily="34" charset="0"/>
              </a:rPr>
              <a:t>Let</a:t>
            </a:r>
            <a:r>
              <a:rPr lang="it-IT" i="1" dirty="0">
                <a:latin typeface="Candara" pitchFamily="34" charset="0"/>
              </a:rPr>
              <a:t>’s go!</a:t>
            </a:r>
          </a:p>
          <a:p>
            <a:endParaRPr lang="en-US" i="1" dirty="0">
              <a:latin typeface="Candara" pitchFamily="34" charset="0"/>
            </a:endParaRPr>
          </a:p>
          <a:p>
            <a:endParaRPr lang="it-IT" dirty="0">
              <a:latin typeface="Candara" pitchFamily="34" charset="0"/>
            </a:endParaRPr>
          </a:p>
        </p:txBody>
      </p:sp>
      <p:sp>
        <p:nvSpPr>
          <p:cNvPr id="4" name="Segnaposto numero diapositiva 3"/>
          <p:cNvSpPr>
            <a:spLocks noGrp="1"/>
          </p:cNvSpPr>
          <p:nvPr>
            <p:ph type="sldNum" sz="quarter" idx="12"/>
          </p:nvPr>
        </p:nvSpPr>
        <p:spPr/>
        <p:txBody>
          <a:bodyPr/>
          <a:lstStyle/>
          <a:p>
            <a:fld id="{D8CF3ECA-DC43-4EB6-BA49-A87C1A198684}" type="slidenum">
              <a:rPr lang="it-IT" smtClean="0"/>
              <a:pPr/>
              <a:t>45</a:t>
            </a:fld>
            <a:endParaRPr lang="it-IT"/>
          </a:p>
        </p:txBody>
      </p:sp>
      <p:sp>
        <p:nvSpPr>
          <p:cNvPr id="5" name="CasellaDiTesto 4"/>
          <p:cNvSpPr txBox="1"/>
          <p:nvPr/>
        </p:nvSpPr>
        <p:spPr>
          <a:xfrm>
            <a:off x="5214942" y="3857628"/>
            <a:ext cx="3571900" cy="769441"/>
          </a:xfrm>
          <a:prstGeom prst="rect">
            <a:avLst/>
          </a:prstGeom>
          <a:noFill/>
        </p:spPr>
        <p:txBody>
          <a:bodyPr wrap="square" rtlCol="0">
            <a:spAutoFit/>
          </a:bodyPr>
          <a:lstStyle/>
          <a:p>
            <a:r>
              <a:rPr lang="it-IT" sz="4400" b="1" dirty="0" err="1">
                <a:latin typeface="Candara" pitchFamily="34" charset="0"/>
              </a:rPr>
              <a:t>Your</a:t>
            </a:r>
            <a:r>
              <a:rPr lang="it-IT" sz="4400" b="1" dirty="0">
                <a:latin typeface="Candara" pitchFamily="34" charset="0"/>
              </a:rPr>
              <a:t> turn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just">
              <a:buNone/>
            </a:pPr>
            <a:r>
              <a:rPr lang="en-US" dirty="0">
                <a:latin typeface="Candara" pitchFamily="34" charset="0"/>
              </a:rPr>
              <a:t>In the analysis of advertisements:</a:t>
            </a:r>
          </a:p>
          <a:p>
            <a:pPr algn="just">
              <a:buNone/>
            </a:pPr>
            <a:endParaRPr lang="en-US" dirty="0">
              <a:latin typeface="Candara" pitchFamily="34" charset="0"/>
            </a:endParaRPr>
          </a:p>
          <a:p>
            <a:pPr algn="just"/>
            <a:r>
              <a:rPr lang="en-US" dirty="0">
                <a:latin typeface="Candara" pitchFamily="34" charset="0"/>
              </a:rPr>
              <a:t>start by determining whether each of the functions of language is present or absent</a:t>
            </a:r>
          </a:p>
          <a:p>
            <a:pPr algn="just">
              <a:buNone/>
            </a:pPr>
            <a:endParaRPr lang="en-US" dirty="0">
              <a:latin typeface="Candara" pitchFamily="34" charset="0"/>
            </a:endParaRPr>
          </a:p>
          <a:p>
            <a:pPr algn="just"/>
            <a:r>
              <a:rPr lang="en-US" dirty="0">
                <a:latin typeface="Candara" pitchFamily="34" charset="0"/>
              </a:rPr>
              <a:t> if you find more than one function,  you can create a simple hierarchy between them by identifying the </a:t>
            </a:r>
            <a:r>
              <a:rPr lang="en-US" b="1" dirty="0">
                <a:latin typeface="Candara" pitchFamily="34" charset="0"/>
              </a:rPr>
              <a:t>dominant function</a:t>
            </a:r>
            <a:endParaRPr lang="it-IT" b="1" dirty="0">
              <a:latin typeface="Candara" pitchFamily="34" charset="0"/>
            </a:endParaRPr>
          </a:p>
        </p:txBody>
      </p:sp>
      <p:sp>
        <p:nvSpPr>
          <p:cNvPr id="4" name="Segnaposto numero diapositiva 3"/>
          <p:cNvSpPr>
            <a:spLocks noGrp="1"/>
          </p:cNvSpPr>
          <p:nvPr>
            <p:ph type="sldNum" sz="quarter" idx="12"/>
          </p:nvPr>
        </p:nvSpPr>
        <p:spPr/>
        <p:txBody>
          <a:bodyPr/>
          <a:lstStyle/>
          <a:p>
            <a:fld id="{D8CF3ECA-DC43-4EB6-BA49-A87C1A198684}" type="slidenum">
              <a:rPr lang="it-IT" smtClean="0"/>
              <a:pPr/>
              <a:t>46</a:t>
            </a:fld>
            <a:endParaRPr lang="it-IT"/>
          </a:p>
        </p:txBody>
      </p:sp>
      <p:sp>
        <p:nvSpPr>
          <p:cNvPr id="5" name="Titolo 2"/>
          <p:cNvSpPr txBox="1">
            <a:spLocks/>
          </p:cNvSpPr>
          <p:nvPr/>
        </p:nvSpPr>
        <p:spPr>
          <a:xfrm>
            <a:off x="428596" y="50004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Functions</a:t>
            </a:r>
            <a:r>
              <a:rPr kumimoji="0" lang="it-IT"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ndara" pitchFamily="34" charset="0"/>
                <a:ea typeface="+mj-ea"/>
                <a:cs typeface="+mj-cs"/>
              </a:rPr>
              <a:t> and advertising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just"/>
            <a:r>
              <a:rPr lang="en-US" dirty="0"/>
              <a:t>Cardona G. R., 1988, </a:t>
            </a:r>
            <a:r>
              <a:rPr lang="en-US" i="1" dirty="0" err="1"/>
              <a:t>Dizionario</a:t>
            </a:r>
            <a:r>
              <a:rPr lang="en-US" i="1" dirty="0"/>
              <a:t> </a:t>
            </a:r>
            <a:r>
              <a:rPr lang="en-US" i="1" dirty="0" err="1"/>
              <a:t>di</a:t>
            </a:r>
            <a:r>
              <a:rPr lang="en-US" i="1" dirty="0"/>
              <a:t> </a:t>
            </a:r>
            <a:r>
              <a:rPr lang="en-US" i="1" dirty="0" err="1"/>
              <a:t>Linguistica</a:t>
            </a:r>
            <a:r>
              <a:rPr lang="en-US" dirty="0"/>
              <a:t>, Roma: Armando </a:t>
            </a:r>
            <a:r>
              <a:rPr lang="en-US" dirty="0" err="1"/>
              <a:t>Editore</a:t>
            </a:r>
            <a:r>
              <a:rPr lang="en-US" dirty="0"/>
              <a:t>.</a:t>
            </a:r>
          </a:p>
          <a:p>
            <a:pPr algn="just"/>
            <a:r>
              <a:rPr lang="en-US" dirty="0" err="1"/>
              <a:t>Jakobson</a:t>
            </a:r>
            <a:r>
              <a:rPr lang="en-US" dirty="0"/>
              <a:t> R., 1960, "Closing Statement: Linguistics and Poetics" in </a:t>
            </a:r>
            <a:r>
              <a:rPr lang="en-US" i="1" dirty="0"/>
              <a:t>Style in Language</a:t>
            </a:r>
            <a:r>
              <a:rPr lang="en-US" dirty="0"/>
              <a:t> ed. Thomas </a:t>
            </a:r>
            <a:r>
              <a:rPr lang="en-US" dirty="0" err="1"/>
              <a:t>Sebeok</a:t>
            </a:r>
            <a:r>
              <a:rPr lang="en-US" dirty="0"/>
              <a:t>.</a:t>
            </a:r>
          </a:p>
          <a:p>
            <a:pPr algn="just"/>
            <a:r>
              <a:rPr lang="en-US" dirty="0" err="1"/>
              <a:t>Torsello</a:t>
            </a:r>
            <a:r>
              <a:rPr lang="en-US" dirty="0"/>
              <a:t> C.T., 1984,  </a:t>
            </a:r>
            <a:r>
              <a:rPr lang="en-US" i="1" dirty="0"/>
              <a:t>English in discourse</a:t>
            </a:r>
            <a:r>
              <a:rPr lang="en-US" dirty="0"/>
              <a:t>, </a:t>
            </a:r>
            <a:r>
              <a:rPr lang="en-US" i="1" dirty="0"/>
              <a:t>A Course for Language Specialists</a:t>
            </a:r>
            <a:r>
              <a:rPr lang="en-US" dirty="0"/>
              <a:t>, </a:t>
            </a:r>
            <a:r>
              <a:rPr lang="en-US" dirty="0" err="1"/>
              <a:t>Padova</a:t>
            </a:r>
            <a:r>
              <a:rPr lang="en-US" dirty="0"/>
              <a:t>: </a:t>
            </a:r>
            <a:r>
              <a:rPr lang="en-US" dirty="0" err="1"/>
              <a:t>Cleup</a:t>
            </a:r>
            <a:r>
              <a:rPr lang="en-US" dirty="0"/>
              <a:t> </a:t>
            </a:r>
            <a:r>
              <a:rPr lang="en-US" dirty="0" err="1"/>
              <a:t>Editore</a:t>
            </a:r>
            <a:r>
              <a:rPr lang="en-US" dirty="0"/>
              <a:t>.</a:t>
            </a:r>
            <a:endParaRPr lang="it-IT" dirty="0"/>
          </a:p>
        </p:txBody>
      </p:sp>
      <p:sp>
        <p:nvSpPr>
          <p:cNvPr id="3" name="Segnaposto numero diapositiva 2"/>
          <p:cNvSpPr>
            <a:spLocks noGrp="1"/>
          </p:cNvSpPr>
          <p:nvPr>
            <p:ph type="sldNum" sz="quarter" idx="12"/>
          </p:nvPr>
        </p:nvSpPr>
        <p:spPr/>
        <p:txBody>
          <a:bodyPr/>
          <a:lstStyle/>
          <a:p>
            <a:fld id="{D8CF3ECA-DC43-4EB6-BA49-A87C1A198684}" type="slidenum">
              <a:rPr lang="it-IT" smtClean="0"/>
              <a:pPr/>
              <a:t>47</a:t>
            </a:fld>
            <a:endParaRPr lang="it-IT"/>
          </a:p>
        </p:txBody>
      </p:sp>
      <p:sp>
        <p:nvSpPr>
          <p:cNvPr id="4" name="Titolo 3"/>
          <p:cNvSpPr>
            <a:spLocks noGrp="1"/>
          </p:cNvSpPr>
          <p:nvPr>
            <p:ph type="title"/>
          </p:nvPr>
        </p:nvSpPr>
        <p:spPr/>
        <p:txBody>
          <a:bodyPr/>
          <a:lstStyle/>
          <a:p>
            <a:r>
              <a:rPr lang="it-IT" dirty="0" err="1"/>
              <a:t>References</a:t>
            </a:r>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files.purpleclover.com/photos/2013/07/29/53-4293-ketchup-1375133487.png"/>
          <p:cNvPicPr>
            <a:picLocks noChangeAspect="1" noChangeArrowheads="1"/>
          </p:cNvPicPr>
          <p:nvPr/>
        </p:nvPicPr>
        <p:blipFill>
          <a:blip r:embed="rId3"/>
          <a:srcRect/>
          <a:stretch>
            <a:fillRect/>
          </a:stretch>
        </p:blipFill>
        <p:spPr bwMode="auto">
          <a:xfrm>
            <a:off x="142844" y="214290"/>
            <a:ext cx="6429420" cy="5214974"/>
          </a:xfrm>
          <a:prstGeom prst="rect">
            <a:avLst/>
          </a:prstGeom>
          <a:noFill/>
        </p:spPr>
      </p:pic>
      <p:sp>
        <p:nvSpPr>
          <p:cNvPr id="3" name="Segnaposto numero diapositiva 2"/>
          <p:cNvSpPr>
            <a:spLocks noGrp="1"/>
          </p:cNvSpPr>
          <p:nvPr>
            <p:ph type="sldNum" sz="quarter" idx="12"/>
          </p:nvPr>
        </p:nvSpPr>
        <p:spPr/>
        <p:txBody>
          <a:bodyPr/>
          <a:lstStyle/>
          <a:p>
            <a:fld id="{D8CF3ECA-DC43-4EB6-BA49-A87C1A198684}" type="slidenum">
              <a:rPr lang="it-IT" smtClean="0"/>
              <a:pPr/>
              <a:t>48</a:t>
            </a:fld>
            <a:endParaRPr lang="it-IT"/>
          </a:p>
        </p:txBody>
      </p:sp>
      <p:sp>
        <p:nvSpPr>
          <p:cNvPr id="5" name="Rettangolo 4"/>
          <p:cNvSpPr/>
          <p:nvPr/>
        </p:nvSpPr>
        <p:spPr>
          <a:xfrm>
            <a:off x="6786578" y="142852"/>
            <a:ext cx="2214578" cy="5447645"/>
          </a:xfrm>
          <a:prstGeom prst="rect">
            <a:avLst/>
          </a:prstGeom>
        </p:spPr>
        <p:txBody>
          <a:bodyPr wrap="square">
            <a:spAutoFit/>
          </a:bodyPr>
          <a:lstStyle/>
          <a:p>
            <a:r>
              <a:rPr lang="en-US" sz="1200" dirty="0">
                <a:latin typeface="Candara" pitchFamily="34" charset="0"/>
              </a:rPr>
              <a:t>Easily- without a knife blade, a bottle opener, or even a husband. All it takes is a dainty grasp, an easy, two-finger twist-- and the catsup is ready to pour.  We call this </a:t>
            </a:r>
            <a:r>
              <a:rPr lang="en-US" sz="1200" b="1" dirty="0">
                <a:latin typeface="Candara" pitchFamily="34" charset="0"/>
              </a:rPr>
              <a:t>safe-sealing bottle cap </a:t>
            </a:r>
            <a:r>
              <a:rPr lang="en-US" sz="1200" dirty="0">
                <a:latin typeface="Candara" pitchFamily="34" charset="0"/>
              </a:rPr>
              <a:t>the Alcoa </a:t>
            </a:r>
            <a:r>
              <a:rPr lang="en-US" sz="1200" dirty="0" err="1">
                <a:latin typeface="Candara" pitchFamily="34" charset="0"/>
              </a:rPr>
              <a:t>HyTop</a:t>
            </a:r>
            <a:r>
              <a:rPr lang="en-US" sz="1200" dirty="0">
                <a:latin typeface="Candara" pitchFamily="34" charset="0"/>
              </a:rPr>
              <a:t>. It is made of pure, </a:t>
            </a:r>
            <a:r>
              <a:rPr lang="en-US" sz="1200" b="1" dirty="0">
                <a:latin typeface="Candara" pitchFamily="34" charset="0"/>
              </a:rPr>
              <a:t>food-loving </a:t>
            </a:r>
            <a:r>
              <a:rPr lang="en-US" sz="1200" dirty="0">
                <a:latin typeface="Candara" pitchFamily="34" charset="0"/>
              </a:rPr>
              <a:t>Alcoa Aluminum. It spins off---and back on again-- without muscle power because an exclusive Alcoa process tailors it to each bottle's threads  after it is on the bottle. By vacuum sealing both top and sides, the </a:t>
            </a:r>
            <a:r>
              <a:rPr lang="en-US" sz="1200" dirty="0" err="1">
                <a:latin typeface="Candara" pitchFamily="34" charset="0"/>
              </a:rPr>
              <a:t>HyTop</a:t>
            </a:r>
            <a:r>
              <a:rPr lang="en-US" sz="1200" dirty="0">
                <a:latin typeface="Candara" pitchFamily="34" charset="0"/>
              </a:rPr>
              <a:t> gives purity a double guard. You'll recognize the attractive, tractable </a:t>
            </a:r>
            <a:r>
              <a:rPr lang="en-US" sz="1200" dirty="0" err="1">
                <a:latin typeface="Candara" pitchFamily="34" charset="0"/>
              </a:rPr>
              <a:t>HyTop</a:t>
            </a:r>
            <a:r>
              <a:rPr lang="en-US" sz="1200" dirty="0">
                <a:latin typeface="Candara" pitchFamily="34" charset="0"/>
              </a:rPr>
              <a:t>  when you see it on your grocer's shelf. It's long, it's  white, it's grooved--and it's on the most famous  and flavorful brands. Put the bottle that wears it in your basket... save </a:t>
            </a:r>
            <a:r>
              <a:rPr lang="en-US" sz="1200" b="1" u="sng" dirty="0">
                <a:latin typeface="Candara" pitchFamily="34" charset="0"/>
              </a:rPr>
              <a:t>fumbling, fuming, and fingers  </a:t>
            </a:r>
            <a:r>
              <a:rPr lang="en-US" sz="1200" dirty="0">
                <a:latin typeface="Candara" pitchFamily="34" charset="0"/>
              </a:rPr>
              <a:t>at opening time with </a:t>
            </a:r>
            <a:r>
              <a:rPr lang="en-US" sz="1200" b="1" dirty="0">
                <a:latin typeface="Candara" pitchFamily="34" charset="0"/>
              </a:rPr>
              <a:t>the most cooperative cap </a:t>
            </a:r>
            <a:r>
              <a:rPr lang="en-US" sz="1200" dirty="0">
                <a:latin typeface="Candara" pitchFamily="34" charset="0"/>
              </a:rPr>
              <a:t>in  the world-- the Alcoa </a:t>
            </a:r>
            <a:r>
              <a:rPr lang="en-US" sz="1200" dirty="0" err="1">
                <a:latin typeface="Candara" pitchFamily="34" charset="0"/>
              </a:rPr>
              <a:t>HyTop</a:t>
            </a:r>
            <a:r>
              <a:rPr lang="en-US" sz="1200" dirty="0">
                <a:latin typeface="Candara" pitchFamily="34" charset="0"/>
              </a:rPr>
              <a:t> Closure. </a:t>
            </a:r>
            <a:endParaRPr lang="it-IT" sz="1200" dirty="0">
              <a:latin typeface="Candara"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descr="data:image/jpeg;base64,/9j/4AAQSkZJRgABAQAAAQABAAD/2wCEAAkGBxQSEhUUExQWFBQVFBwUFRcXGBgWFBgYFBgXFxcYGBQYHSggHBwlHBcVITEhJSkrLi4uGCAzODMsNygtLisBCgoKBQUFDgUFDisZExkrKysrKysrKysrKysrKysrKysrKysrKysrKysrKysrKysrKysrKysrKysrKysrKysrK//AABEIAQIAxAMBIgACEQEDEQH/xAAcAAABBAMBAAAAAAAAAAAAAAAAAQUGBwIDBAj/xABGEAACAQMCBAMGAgYHBgYDAAABAgMABBESIQUGEzEiQVEHFDJhcYEjkUJSYnKCoRYzQ5KxssElU3Oi4fAVJHSD0fE0RGP/xAAUAQEAAAAAAAAAAAAAAAAAAAAA/8QAFBEBAAAAAAAAAAAAAAAAAAAAAP/aAAwDAQACEQMRAD8AumslpA21KrUGxRS1iDUN5+eQT2HTfQxlnAOCRkWkxGVBGdwDjNBNKKrngXE34fwrh87mMwOqNdNoZWAuIiyPqLnxdUoGY/FrJwvlpj5yvlXXIIFZLiK1kgCN1Nc0CymQOX7K0g8ON1jY532CyxS1BOE803NypEfSMp4RDeIMHHvE3UypGrOjKrt3GTvTPD7SZZNTL044Wj94ikZHcLBHFMszOgYFmFzHGmBjaQfWgtKkNVrYc3X0s4tgY43Mzx65IfEALUTgmKOcgHVnbV2IyAQRS8m8Yu7uWaRp0XqcPtpVj0MUSSUT+JFMnkykn9bKjI07hZGaSql4TzdeR2SMZY5OhYwXTB0ZpbjruydPX1M6gEI1YJLuNh2Pdc8Zntr2/kRoyi3lnG8LKWlcTxQR/htrAXGonGk5IPags0ClqteF8z3V1BKZlQRTWM8ygdNXQodOkASs8i4bBYquGX9oAaLTma5gWK3aRCzW9o0GiAu56yTa4wGlCltMGdbMoG+R2FBaVGmqnt+fbxoJJtdupgtUuDGyeKZuvPCyKRIQuREvbVgsMEjv1NzhflVaMwSNK93GkIjIkU2RlZSx6m+oR6DsMGRT9Qs/FIKY+VOMteJJOCvQaUrbEDdo0VVZmJ75kEgGPICnygKCKKSgUClArGlxQLRiiigWikFFBzhqwaUKCzHAAyxPYAbkk1sArADegjfAufrSePqPLDArTNFEHmQs4QgaiP0SdSnG+zKc707y8Qs5Hw0kDvD1H8RQtEI/w5m3+AANpY7dyDUOk5GulhKI0DGW0mspS7OAizzySiWPCHUwEhyh05Kr4tqe+H8tSwWt7HC8az3EkskUmM41qBH1MruRjfYgfOgyvRZXdsui6jSygKmVYjEICseh0jckHQgwpwpXIOOxrntOZOGyTTXDm2VopPd47hjGWkAiWVtMmNWFDkEZ2wc1wW/JNyYbsSPGJJ5LeZNUktwA1qVbTI7qpKsUHwgAA7DbfXfcnX8jzN1YVW4kd5Y45ZowC8EMSnqogdwpjfKeAOGGcdqCVcLexjx7v7smZOgOkI1zIQZOn4QMtjL49N6beL8XsIJI7cJbO7SLatEOmGjjuMs2pcfDsGKbZzk0wcG4JPFOxhXX7raxgCSOSOGS/WL3UujsAWTooAWUY8ec96dbzlG4aV9Dw9F75b7xBxLqCBGj2GMeEEN9sedB1W/FeGxSIIfclRU1mRGhTp6hGiYUDsyzKMgjAZR+kKSDjnDhPF0RbFRbzf8AmIzGFhS2aLVFrA2X8UHGQNvnTTe8gStb2UStCpt7UQyfFpZ+taSlhhdwehJucHLDbvWHHPZ1LcXU03WVAXkmhwWyJSlmITImnSyh7YsVOR8P2CZw8CtPAy20HgJkiYRICrPglkOPCScHI71uk4RAZBKYIjKpyJDGpkDYC5DkZB0gDOewxWXDjPg+8CIHI09JmYY0LqyWUb69ePlp88gdlBwwcIgUyMsESmX+tKxqGkzn+sIHj7nvnvSXHA7aQYkt4XGFXDxowxHnQMEdlycDyyacBRQMkXKtqs5n6SFiiKqFE6aGJpHDxrp8Lkyvk5rXa8pxQxusDGKV2djcqkRuAJZmmZQ7IQVyzAAg4B9d6f6Wg5OFcOS2hjgiGI4kCKDucKMZJ8ye5NdWKKKAopaKBKKKKAooooAUUUUGhaXH0orXNOqKzuwVVBZmbZVVQSSSewAB3oN+KifPBfrcP6b6HNzIAxBZQfdZyCyAjUAQDjI7Vs4Bz5a3ESSvLFAJZCkSvMhZgNI8Q/RbxLlfLI9RTrLxOzkY6pYGaAPKdTIWiEZaKVzn4MeNSdv0h60EM5d4m9hwuwuJGQwvpe7YqwYLPGdDli5y/V6YZvPV2FYpzffKNUvRDJcQ2skAQ6y88CytIG19lMnbHwxMc77SG89xurdAlyiWcMiK6RGJYWw0Ziifw5VdWjCqVyGA7Guy/wCIcOiuOpK9qlwD0tbmMTDZTo1nxAYkTbP6Y9RQMnCuZrm4TEfSMrcIhvEGDj3iXqeFhq+DKqMd++9Mye0mWTU69KOFo/eIpGR3CwJHMszOgYFmW5jjTAxtIPrUxs77htu7xxNawvGrGRU6cZVU8cmrTj4dWojyzk1k03DhEWY2ghy1qWIi6fjOXhJ7YLd18yN6CKWHNl9LOLYGON/eHhLyw+IKtoLhSYo5iA2onbX2IyAQRW3kzjF1dyyyNOq9Th1tMsehiiSSifxIpk8mUk/rAqMjTkv3DuKcJGnoSWS4RpE0GJdKxqVdgR2AQEE/qg+VZ23E+FoFmje0QIhhR16alEReo0asN1UL4tI2xvQQrhPNt5FZI3VikMHDo71zKrNJNrdl6WvqbMBGQX3JaRdhjBcrrjE9ve30iMhjW5skeF1ZpGFwkUWI2DgIRrLfCckHtUghbhTPGqiyLiQmJQsOoSszAlBjZy0b9tyYz6U6RWFrNJ11jgkkVyBKERnV0/Db8TGQw06Tvtpx5UEIteabm5t5jKqLFNY3MseNKSRmLKBR+KzSbN4m0LpZf2gAW/NFzFpt2kiLtDatBogkkc9ZJi8ejqjUwEGdbMg3OfIVPIuDW6tIywQq0wxMRGgMgOciQgeIbnv61hd8BtpRiS3hkGFHijRtotWgbjsupsemo+tBX0HPt28Mkw93UQW8M7xlGLyl5p4XRGEuEJ6Qx8e7Ab963PznfaFdPd5Gl98EcQjcOpsHc5Zuqc60Qr2GGdDv2qXw8o2qzmfoxk6YwimOPREYmlYNENPhYmViSPlWuy5RigiZYG6UzlybkJC1xiWZpmXUyEFcsVAIOBjzGaDdyvxg3iSTDT0GlK2xXOWjQKrMxzg5kEmMeQFPdcnCOGpbQRwRDEcSCNc7nCjGSfMnuTXXQLRRSUBRRiigWkpaSgKKQ5ooNWNqQd/pSqKUUFbx8hXSWywK0DGTh4sJ2ZnxGBI79WIBMucSN4W0bqu9SDh/LE0FneRQtGlxcTXEqS41D8Z2aMyZXchSoOxxjbNSoVFOeC3X4cEbQxunw2NQB91nIJXIzg4OM0DcnLbQWvEPeyzrdhRiIz3cynpCIYLJrYhsEEAAeigVwryNdSRpK5Rpp7V47tJJZogHuH6jn8D+sVQemYyVBEaeIYrPl3iT8P4VYXLshgfEl22gh8Txko5bUct1dALeevsKF5vvVyZTCJEuY7V7cJ4yZbdZmkDFs4UudsYKxN5nIDDi3IV5OzlpoyMXSREyS6dFzBJFEOgF0IU1gFhqZsE58jI7rgssqxxaIo47a8gkiAyA0UCozeEDAbUXA7Dwimzh/NVzPGekYjL/AODxXqgLke8Sa8qRq2U6VGO4yd6ax7SZXMjKY44ihuonaKRz7qqyw6igILN70sYxkeFx9QDnecl3XTXoyxJKt1eXCsQSB74k6x7FTkgyrnbGxxmk4PyRMl1HcTMjBbjrlTJLO2fdTAB1ZVBYhyGBwAABgDAFcnD+bL6aY24aONxNLHrlhDMBHbRTDVHFMV1anYbP2xkAgit/JXF7q6nlkedV6nDrWZY9BKJJMs2WRTJ2DLk/rAqMjTkht4twQ2vDZIwpe5a7e5gMUbyZuDcNcQayq+EYCIzNhQMjPapRy5w+S3iWFtBREUK4J1u5BMzuMAAlyTt3ye1Vzwnm28jsY268bmHhyXpMqszzlnZDDrMmcgJgvuS0q7DGGcZONT297fSI8ZT32ziaBlJlYXENvH+G2saSNRONJyVNBZeaM1WVjzRdXVvOZlVYpuH3E6gGNXQp4dKgTM7rhsFmRcMv7QAWHme5hC27SIWaG0aDRAWkPWWcvGA8wXVpgyHdlA3yOwoLMoqqIuf7t4Hl128ZhsfeirJkyslxcQsqkS4UMIV7asFtiRXV/S6+fHSktzJJdXdrHAUOtTbrM8TO2vJ/qlDeEbODtQWbRUd5O4616kk4wIGZVg2wxAjQylvmJS6Y8un86kINAtFGaKApKUUUBRRRQFFGKKDTmtU86orO7BUVSzMxAVVUZYsT2AAzmttYxigjvL/O9rcxRytLFD1pCkUbzR9R8acZUHZ/EPB3GR608NxC1kbeSB2iDSfEjGMIWjdjv4cEOpO3Yj1qARch3S2wgBgbq2EdjMxZ/wALpySOZIxo/EyJD4Tp8Sjf0kVryzLDZXkcPRF1cS3EiuVDKetI7R9TUu5CFQcggY8xQY8wXVnJZpJHL1LSGaJDFatCYXJmhWNHIBwqsUOlSu2QcjakTmqza8iRo4RcMkuqUyWxaKOFmQgyBiTq0k6BuAGyBpOOCDk+6MF4rlNdxc20yapTIQLcwF9biNRqxE2AFx2HYVy3PINw8bpqiBMNwoOpt2lvxdopOj4TGNDHfGo7GgkMfH+GW7RCFrVfeNaxtCYVRipLEF1IAy5x82OO9brXiHD3jjVvc0MsSx9EvbthZUEvR8JKspDBsDKkEEZBBpkHKtwJEmEceszyPIrTM50y26wa9fSA1jSDpCgEAb5ya5eF8hzpAI36JbrWDk5J8FlHbpKMlfMxyYHnq8smglNtd8NjWJ43skR2KQshhVWbAQrGw2JwAuB9K7Zo7O3ZZGFvAyRFEciOMrEniZVY4wg2JA2FQe95EuDLO4EbpP7zGU6rRAJcyrICSIySCMhlGD4VwT5P8/BZLm4tnmij6VpLMoDEsXUxIkcmhl76w2x9AwJzQc99xXh0FuszwWyujvLFCDbNKWEhjeSLSSCxxkkHI7HBBAfY1spLhtItnuojqfAjaeMkBctjxKdIUZPkBUEXkO7WKeMLbv7xGFLNIwMRjuZ510jpnUGWVc7jDA96duBcpzwyZbQemLrpSmRmDG6k1rmHQMDsWyzbqMd9geHv7BILy4hFvKEjd7rodJmfQjMVkK9yQCMNUc4tzZarG3vPDDr6UEqROtvIZImk6UOkqzAaXfZWxjUcedY8M5QvOleCYx67jhotE8YI6gWYZ0pEixx5lGFUHAHrWiy5CuBIjiK2tkHuokjikeQTG2uI5WlcmNQGCK6gAHOvc7CgOJ8wcPhuuqLVps2EdwulIjAiI0kwZARtLiVnJHkR59+mDitpDJfQwCQXEdzGpnAhMpfic2rETMpGlXfswO3rWHB/Z3LHhJWR4/8AzMTeIkiCWCK3t0G3kke/zJ71q4dyLeRGylLxSSxCV7sFiqyyBmltQGCE4V2AJwMDyPagsPg/DktoUhjzoQYBJyxJJLMx82JJJPqTXZWMWcDOxxvjcZ88GsqAooooDNFFJigXNJmjFGKBaWsaKDUKFWkVsVjJMFBYnCgFifkBkn+VBuArOoNB7VeFsf8A8oL5eKOQD89OMfOneDnnh7gFbyAgkD4wNz2znt5Df1FBIqK0W14knwOrfQg9vPby+ddFAlFLSUBS0UlAGkxXHecWghIEsscec41sFHh3O52zjy+R9DTVPz1w5Pivrf6CVWP5KTQSHTQK4OCcagu4+rbyCWPUULDPxL3GDv5j8xThQFFFFAtFJRQFJS0UBRRRQFFYyyBQSxCgdySAB9zTfbcdt5H0RyCRs48IZlz33cDSPzoHKigUUHNisZAN8/Dg5z2x55z5VnikaIMCGAIOxB3B+xoIn/QvhMwIWzgcDbMShf8AnQjP1zTTxD2O8NkxojmgxnOmQtnI22kLYwd6sdB/3/0rOgqTgXswht5pGWKSVlbUheNUhZMANF45GbUTurjGD3yMgyThfHHRunbwjBACpPLJE2rLBgodGBwwI2J8wd1qb1D+dkEA6ykZ8T6MgEuqY1AH4lbwq6/unYjcOyy5ily3vMUMOk4Oifq42yNTGNAO/bJPyxvWjiHOUcKk5Rmz4cvhPkCVUsPrpI9SBVa2991LhopNTxRgu2lvG2wJOTjJJOc+e1c/OLWxhEltE8RVwra2JJJGQQNR/lQWbBzVeuoZLBXUjOpbkFceelzGA32Plik41xC4lRwkcoMmuGKNegXYgYZ8u+nSozktjJwARtriPs148OjLG7lRrRgBktmRJCViUd3bpNj5tkdhVn8Ksiv4kgAkKhQo3WKMdo1/kWPmR6BQArq79l0N08c0sVxGdOJY9cJZtjgGYyM2QSN8knSc98112vs04cm7cPuGx5tPrH91Zhn8qsuigZOWbK1gRorSPpLqLshDqdTAAkiTf9EDI22p6ApaKANFFFAUUZooMJZVXdmCjBO5AGB3O/kKbI+YImkVEw6kZ6iyQlB32K9TXnbyUiuXmzi8FtE0lwupFKqfBrOG3cYxtlQfrjFRi05x4RclhFbvIyrlzHaSFlQeZZEyBt60Fio2d/8Ap/KtdzOEUsew8hjJJ2CjPmSQPvUNsOM2TLqtjOpUZAWOcncEAmMjL474IP8AgRGR7QppNcFzAQkbgPPh0yh1DW0DKGGw17YPhxgHAoLCtbE3B6s/iXvGn6GPXHoR2zuQct3Co7pIo0hexG2kErj6gYFRWz4tw+QrK00M0jrkEtrA07NojJIjXuOwPqSawtuOWzX6w24cydnKrKIlRV1DwghN9WdRGNiBk4FBMqWsRRQaRQKQVkDQZLWwCsFNZ5oCq79rlxEnQ6rKgZZU1McbMFU4wM9yp+1WJXnb22cZ94ugoOUiQBB5A9SdJD9SY0/IUHFwp5bC5DyQsxQfiJ2yH2BDDIKnYg7g5pw564/FdKqQ23R0nW7HSBvt+iT23G59dqh//jkiRJCGLoqHwyAOFLZx0mxrjGMHCtjNZjmGRHzG5GWzrdVeQEAY069QXB3z3+dBPOQYgt9aQyjS7yGfQ2A2iK2kMGU7jJd3HnhfzvevIfA76RbyGXqN1feI2MhYlyS6hiWO5yCQc9wSK9T8qcV97s7e4IAaWJXYDsHI8YH0bI+1A6ClxQTSUC0GkpaBDQKCaKBaQilxSUFVe2a2lljdYgCIgk8uTjwFZIh9TqYbegNVFwRXhEhxuylcDBzkEYOdsb/99q9Dc+cGmmhmNuYtUluY5BJqGQpLoVcHAIJcYIwdQ3GN6fg9nnFmQOqR6SNQKuurGM7KcZz6UFePEVO64I/Pb0NOt9cuyoskkjsV1OXZnKoN0QFicDucdsmnn+jU/QuJ55Aq2sipNFLkT620BQqjIAIdcEkZ39M1GmctqY76my308l+5/wAtBvkv5QANRXGoEDwsdZGpWI3YbLs35V6J9myu9pbM8i6+mGdAqawHJKBtzpXTpwoC4+XavPlpYM0MlyJI4xERgM+mV3JG0KjclcgntsR88SL2RwSPxWHp6gFBeY5IGgLgavUa2QAeuPSg9MCikQbUlBrxWLVljasaDOM1srCNa2UCV595v5TOi4uJJVULMbeNSDu7XVyFZnJConiznfbPavQNeaObOdZp2u7dorcRPO5OFk16omIR9fU+Iac9sZJ23xQQpNsg9+3qNvnSSmki+IZ7E1su5NR7KMDHhGFPzoH/AJT5ea5EkiyIhtxHOwbJDKZF8OpclW8LbEeY7d69DezO0MXDLZCcnSzH+N2bH2zXmzgnMT20U0SRQstwvTl6iyMxUZIAKuNOCc5GDnG9em+QZNfDrVyAOpCsmBuBrGrGT9aB/pKDQKAApaBSUCmgGkJoFAtIKWkNAlIV7UVrkmAwMjUQdKkgFsDO3/e1BR3t7lgFxGsYxcNHm4KkgMgI6SuvZiDlt9wAvqKql32/nVx+124uLiGCP3OZJkZ5ZMKsmERQrFWjLZjJcHy+HcDTtVnLyRG6hE6l4eoNag4LD0z9cee/rQcWjGoH4ht89juKsT2NPi4fG2Z7dT+7pumP/MqH7VGefeBJZXjwxatGA6q4IKB84TUchwP1wSD27g06eyG+MfEoUIys2VPyZFZ0ceuMMPo5oPSymilBooNajashSAUooM1paKxdwASewGT9qDKvIk0Yku5g2rQJZpHKbtoRnZ9OfPA7ntnPlXp+GCP3dZrkksyCR2LONBYA6YwD4cEhQF3O3cnJqKb2cNbRXNy0weSS3uV6egrpZ1BxrLbkZI+EUHHwPll7tW91jt4ulp1IYFnkw65y00yyNknOFVdwMnRnTTTxzhc9pIouoEMLNjWbKNQd/EBKkcbB9IJAyM+o7i4fZNBptrhmjaN5L2ViXUqzLkaCAR8OnAHl3po9usjNaIiRs+ZAzMqMwUKCclgNvLvQUhxm0jR1aLPTctgHOFaNijqrH4l7EHvhgDkgk+nvZ0f9l2X/AKWP/IKpHhXJrX0dvEJFhInu9yhYYWSFcYBGNzVy8p8EaKxt0ErpNHCq6g7yRZTbHRZtOk43AAPfBU70ErzRmuPht4ZIwzDSwJR1G4DoSrAHG4yMg43BBro1UGwUVhqqu+fPapDZlobcLPcDZjn8GM+jEbsw/VH3I7UFiTTKoLMcAf8AePr8qiF57T+GxsydZndWKlUikYgrsd9IH8/KqGv+N8Q4jKH1yzOrakAH4aMpyCiDwqQcb9/XNdHMvCY3ma4luI4VnYuUAaUrLt1kAjBxhzkZxs4zvQXS3tUswcYb18Uton8muAw+4rotPaLayHC7/SW1b+Szk/yrzw9tw8bdW8b5rFCF+2qQH8xWIteHn+1u1z5tFEVH10SE/wAqD09b812jkDqiNicKsoaEsfReoBq/hzVF+17mMz8SIhkIFqOjGyHBD95WVlOQckIf3KjawNAjPa3yOi7sgZo2IyP/ANeQfid99iKY0bYn7D6n5fnQXD7KlnvbpLm5kaX3aNtDN8WHzEg1AeIHTcMQSfhT1qC88cP9y4lMiqNKzdWMH4dMmJFGARsNWnb9WrG9k/NtooFqI3hdxq1u6tE7RqkYVX2IOkKdOO+cnJyWn2+8PCz20w7yRPG3/ssCv59Vv7vyoNHtFuLi+sbO5W2UwLD1JJk8TxvvG8Tb5Ealc6iO+Nxg5j/spiB4pbEkgK7EHGoajG+FJ/RyNW/y/Kx/YvMlxw+e1kAZVdlZfWO5TJH94yj7VAuSeHPbcdggcnVFcPG37WmOTDY9CMN9xQelR9aKFFJQIppcYrAChTQbM47mq+5o491bwWxn6NpHHruMAa7k/wC4V8+FCDudidwPPEh4hxbpLKWUkgyHb9VBsKryK/jmudSt1BLN0wVwFjMjPp1HpltymBjuSNxvQOS8cW4uY2uZZvA7y+6Kp6axxLiJtMYLSEyOrB3xgoCFXFPnH5S0EmMrmGcLsNnZ4o075HdvPP3qifaQJReOJtpFzGcbDwY0kYA2IYEfI/c3HxviQPBxeADQbcOqEYfLsjEFwcfEoxt89+1BRHG+LNLIW1SYc6tnbG5JG2fnXDDeyRkNGzoRvlWIP12rOBBkefhX/AZ/13rOcDH2P1Ozb/Kgub2W3DSi0cnLde76hxjeVreUHA9d66eJ8Zit536dxNFcAF4gq6hM6via3eJyEkXdSrBg4DMoYBQK5fYlmSAsmB0Jzq1ZJIMS/DgjGfnntVT3PEerfS3UQZdc7zIMAv43JUEDz8XYZ9PnQXLdc5dO5triGQgTuIr20OGVSoCmdJGI0kEBN8agASNjVoxyq2CGB+hB/wAKovjqSW0miYYMaq8rIUf4w7BSWXwP4PuHBxU0i5maayZ4xpkMbMNIJKMrnxDtkflQSrmyzuJoGjt2UFgVcF3iYqf1J0VihH7pz8u9eaLu7tYXdUtRIyEqGa4aWA42yFEaFl9DkZq4PbXzc1vbJaxHTLcqTIRsUi7EfIucr9A1Udw2weaRI41Lu7BEQd2LeXyHmT5Cg6bniVxcYjyQrHSsEKlUb0XppvIf3tR+dSKw5PkEZhuW6ZLiRYo8S3ERxg60BCJrGlQrOCWEe2xq0OTPZ4lsh8eZmXEky5Db/wBnERgpH6kEM/qBtUpn4BB0hAI1jRzhgmyk4Zg37wYA6u4I70FT8L9myO7oLadynxda6jhPmBiOKFs7jHx7YpZ/ZwojV2tHRWGQYb0O/bVgpPbjfG2Mg5271YMPEikK3D/11o5husDGuM6dbYGcZTpTLncgAedPCXQeQrGynPjTcEI/ffHmw8QXyGrJGRQUxaez+JJ264naNYXcxSx9CXV4ViCyxuUfU7BQVPfuKj/PHLsPDbhIVdpz0g8qvgaXcEaQy4zj4u36vfNXDdTCe7DNkRK3vMpO4EFjkRg+Q1XDO+3lBVM38j8RvpXIOCzTSsFy0abDceehQi4/ZOKBmSwdIluI31ANhyuQ0T76Q31AyD2O/oQJV/SVr+xmt58GWGNZYT3J6TM0mkY/3eQVztuQNIIVplil4fcMjqrjSBIoOYriFtwVPocZDeRHyIpq4lCscmqEsYmy0LkFWKjY/PIOVPzB70Fg+wniGi9ki8poD/ehYMv/ACvJ+Vdc+f6VjP8Avxj6e6DH8qgnJHEvdr22mzgJKur5I56T/kkjH7V6HvuTI5uIwX+oq8SkMoG0h0lUJbO2AzDtv4e2KCVg0lFFBhis1WsQKzFA38R4aZEZQQNQbGRnBYYJ+dVlzNyjPZLc3aOGiZjLKuW2UNq2ULtp23G4xnuBVvUjrkYoPOPtHu4bsWtw2TqtweoijM2G0MST+kmkBl8iT6HMv5hmT+jdrGCSJEt4x5nxHONs5fC9hvmpdxbktZLcwzXE0+ZA6yziOSSMnAZUwigKygqQfNvSq49oXExJNa2ED9PxxmNEhxCpcNEpBZgfwyWxhRjvnIFBXHEoRFNpAwBHD+bQxMc/Ukn6muObsfofv8VP3P1mIeITRqcrGsKA5yxC28IBJG2T3JHnTTw+2M0qR5AMjaATnALZAJx5DNBbXsHvVVb1PhGqFhkEbyLIP56Rv8xUF5T5fZ7y293BlKydVmdQsaRRuumVnyQfCGyPJgFwTkVu5d4hc2t21sksfVA0B3V2jxAjOpJUCR9IyqqVIGwxjGLa4NymTayIjpHd3KSNJOIjpRLhlLL0CRhmVF+LfIb0xQVwyvxq9kjhnRtbPMA4dF0jSufhxkLpA88beubg5e5VaCMpIysCpUhQSMMdRAJ+pFZcmcjwcPRCFje5CsjzrGImcM2rBRSQMAKP4af+KT9OGVx+hGzD6qpP+lB5e9oXF/e+I3EmcoJOjH6aIfAMfIkM38VT32JcvDD3jDLNqhgG2yrgSvv5liEHyD+tVDCdh64/0r0r7PIAlvbw/DotYWIXbLyo0shJ+Zk/lQSiIlRupGk79vhY7HY+W3900x848yLahRgPKysUUN4hsV1tscAZNP8AfYReoeyDfPmp7jfz8x8xjzqnbqczsbh8s0pynqIwdMa/lufmSaDS3GJDMZJVWQSAIVIwgK56RAByNiy7d8rW+Xig1Kj2qiRmAXAw+Sdj+IGP5YPzrju4yRpCls40qAfEQQQABvnOPyrs4Nw2dL/Q3UeEQ+8pp7kagudDYBZDkMBkjbHeg38/8ZHD7RIY1Vp7mMJIxyT0oWOkD5Fnf6gt5mnX2KcvNBZmaTaS4fXgjxCPACg5/WwX/iHnVZ89cS97vXnGRbxEQxMCOyZ0kAnO7BmzipxyR7RoYLcR3GQ2WZdKkqcncE4wvjJx37gUHB7UeX1gBXIARWuLYnAwupRc23YDGWWVB++BVecP/Gt5oDu0YN1B/DgTIPXKePH/APMnzq1OOc02fEZYdDqFt5RLL1Y9JcjKFTq3VFRpO/d2Qd81VHBpFhvosboLjpb+cbsYm/NGP50DWg2z9VP0YEf/ADXoLkX2ircNb2kiarhl0kxv1VAjiyzyNpCgkj4VLAFtznaqCmj6TOhHYsvkfgYgf4H86uH2G3OhW12+BNN0YrhY03aOPW0bvnVjwkg405BGQcCguc0UuaSgRRWVIKWgWikooEdQQQRkEYI8sGmq44bFFFIxGSoZg7jqMvxEYJBOBk48/rTtSOgIIIBB2IPY/ag8s+0iNV4lOFyVAh05OWx7vDgE+Zxio0nn+635aWqZe2CALxa4AGAekcAYAzFHnb6701+zuMNxOzDAEGcZB3BwGO4oLn5h9kkFzKhSRoYSweeNQCWZUKh0LZVWO2cqQdz3JzOuEcMW3j0KzOc5Z3ILsT5sQAPyArtpaArk4nBrhlQd3jZf7ykf6110lB4wjHhH0/0r05ybJmK3mXdZrWD66ljVWX7AKaoTnng5tL+5hxsJS6fuS+NMfQNj6qatX2PcWE9iYCT1bVyQP0tLBtJA+SkgfOOgsm5iZ8jI7Eb9lyCPC362/wD9Z3qKyiZOimPGuIsejgGI5HnhiT6bVcdjOJIlPh8SgkAhhuPUbEH186h/FOFCGR7hI9erUV0ghYSQR1NOCMFcHO2k59cgIhfWEbllV9JTI0O7mIyKXGnrxaZNHbON8gjOKhd7yzctIwgeOOIMwjLTgOIyTsSpY7+Y3ye9T0cNRUUKQMAAg6mJHqGz33zvmtljYxL8Krsc4AxuTkn7kmgrJeUrsDwwRyKDpLpqYZODjyJAyNwMb/WpDwHkG/uY1dPc0HcCQvqBySCAEYepyCfPfvVjW1jJMxjiOBjEjD+zBHcHtrxsB5ZyfnMILbpdNUQKiqIwAcYUfD5eW4/ioKjPsz4gPiaw3XRuHI0gfDvH2wO3yqvrviBimZDHbl0kKFlhiILK2CQzLk7+eK9Hcx8USGCadwumGNuxydWCCuMbN5D11CvKdzKzszH42JYn9pjkn86B/wCM2khuHiKqZjJ0B00Rdbs2AdlXJLEbmr05R5OFpcK8SPFCLfTJG8nUDT5XEirqIVgocFhjPU7d6rPh8BuOL2kyjVFczJOhG4GganUnyZWUgj5V6CSg2UUhooAUooAooClpKKAoooNB5v8AbQP9rTf8OL/IvYen/Wmj2br/ALUs+39eP8Gp/wDbZFjibHsGhjPkPUd+/lTH7Nx/tSz/AOMP8GoPUlLSCigWkoooKo9uvKxlhW+jXLwDRMB3MROQ38DE/ZifKqm5O5ifh90k65KjwyoP00O5x5ah3H5dia9WugYEMAQRgg7gg9wQfKvO3tN9nz2EjTQqWs2ORjcwk/oP+zn4W+x3wWC5OG3S6RPalXtp/GTv4CfQDsuSxOQSpyDt8Ehtyp3U7bD0xgDavMfJPO1xwyQmPxwscyQsfCT+sp/QbHmO/mDti6uXue7G9KmOcW85GBFLhDn0Azh/PZSfmKB84jy9AzE6dGRnKHQAfMkbqcjft5GtFrypEActIwPYE4H1IQLsfQnt/J2aOXwgFGA8yDqO43z2+HUP4vLG+TzSDOIwd9vHjbHcnHr9aDGytxH4VUIowoCgBdtyRj1JH5VxX7SiVliJcSYyHHhtyF2kB21KdPwZzq7bE45eM8Xjt0zeXMUC7+EHLPnJwAwyTjGyqT3qp+d/aoZka3sA0MJGGmbPWkHY6c7qMDGonUf2aDH2xc4rMRZQNqjjfVM+2HlB+HI2IU5J+eB+jUP5H5abiN5HAAen8czfqxKRq39TkKPm3yps4bw2S4kSGBC8j7Ko/wASfIDzPlXpT2e8mpw230bNM+GmkA+Ijso/YXJx9z50Dzb8EgjlEqIEfGDpLKp2CgsgOliFAGojOABnFOYpMVkKBaKKKAFLSCloEooooClpKWgob28WLpexzFCI5IVQP+iXQuSpPkcFTjz+xxGvZXw+Sfidv01JETiWQjsiLk5J+ZwMfOvS19YxzoY5o0ljbujqHU47ZVhitfDeFw266IIo4UznTGioM+pCjvQddFLRQJRRRQFa5YgwKsAykYYEZBB2II8x8q2UUFPc5+xsMWl4ewQnc27nwf8Atv8Ao/utkfNRVR8Z4NPatouYXhPbxr4T+6/wt9ia9eVhNCrgqyhlPcMAQfsdqDyTw/jV1CAIbmaJR2VJZEX+4pxXRdc13zjDXlzj0E0i/wCBr0dc8gcNkOWsoAe/hQJ/kxWuL2d8MXcWUB/eXX/mJoPLgBkf9KSRvq7sf8xqa8uey6/uypeP3WL9eYEP/DD8WfrpG/evRdhwyGEAQxRxDGMRoqD8lFdeaCNcn8m23DUKwqTIw/ElfeR/v5L+yNvvvUiArOkoEFKKWigKKKKBKWkBpaANFFJQNPEp3EmFdwuFyoQMO5JOrO2Rt/h2rnmnlGQJXGRqUdJCw1EkL3wWAGK38Tt3MmVjdvDjaQKvY76WHffFa+k5wOi6/GMiRez5O+P1jjt2/wAQ1T3UgLkSvjcjEStpAXOnIO58QAJ/UI9TWSXEuSnUkLYIDCJdIOWGc5xkZU4/Z+orW1rIScxSdjnMw7tkEZxnszHvgeWKy92kPhMUgXOM9VSTlu+QuR8bH+Gg2PcybHqSeID+yAA0ncNqPh1ANvtjPftWLvKrKnXdiSRkRrpywGMkHYAn+RHmKxWzkDAdOTAx4jPkE7FsjHoAPLNLHbyFgWjkAGMfiKcgaRuNOe2T3zt8hgNYnmcjTNKucLgwqN9KrqwxyBqy35j0oF7ITtJJuB3iGBvg/pdztt8tu9bYrVlUHpyMwbOGk1A4AO7ac4yoGPn9awW2kx8M+4w2ZclfHkH4e+2dvI43oFa7kGcvJ4jhT0wQpBx69ssO/wCp9aWSaQaPxJDqIz+Gp2ATY74UNucn5/fJY3IGY5M7E5cbk5BBOnsoI3/+K1QQSK39XJsfCWkDDbcHOnP6C9/1jQHvUuknqTHOCv4IBAywI0k5LZGfoPvWSTS+csjA5/sVBBUg77+gOPUHz2pJbNwRpSUr/wAXy9TqXO+lTpH/ANrBbSr4tEgI8uqCDuWGQFxgf9PIUGUk8oJXqyZ1DcRIQApYMAdX6XhwT6H547LW2kZQxlfdCMMulgT2Yr5Eelcb28mNkkbcgqZAFIBGD8PmN8bb/nWtraXV/Vvjc/1ikZbDHYgnvqGPkPWgbeauOSxMtnDMEupYmlWVo9aoisF+EnGT4sE7fyFaZuLT2RS4muOrbStHF0+nlkkkcjVrBJAwR8vDjYnfbzby/cNLbXliV95tlMZjkPhmib4kZ/UbkHbc0xrwK/4jcI13AlnbrMs0iCUTSStFgooKjCpkZOfl9gtDNKKwzSA0G2isRSmgXFFFFBpBrPy+1FFAE0ev3/0pKKBfOloooENYqf8ASiigVvL60o/1oooEjO1Yoe9FFAA0A0UUGQrFDRRQZN5/SsGPb70UUCIaSiigAaU0UUC+YrNu9FFBktFFFB//2Q=="/>
          <p:cNvSpPr>
            <a:spLocks noChangeAspect="1" noChangeArrowheads="1"/>
          </p:cNvSpPr>
          <p:nvPr/>
        </p:nvSpPr>
        <p:spPr bwMode="auto">
          <a:xfrm>
            <a:off x="155575" y="-2811463"/>
            <a:ext cx="4448175" cy="58578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 name="Immagine 2" descr="Vintage-BMW-Advertisement.jpg"/>
          <p:cNvPicPr>
            <a:picLocks noChangeAspect="1"/>
          </p:cNvPicPr>
          <p:nvPr/>
        </p:nvPicPr>
        <p:blipFill>
          <a:blip r:embed="rId3" cstate="print"/>
          <a:stretch>
            <a:fillRect/>
          </a:stretch>
        </p:blipFill>
        <p:spPr>
          <a:xfrm>
            <a:off x="2643174" y="214290"/>
            <a:ext cx="4533630" cy="5968134"/>
          </a:xfrm>
          <a:prstGeom prst="rect">
            <a:avLst/>
          </a:prstGeom>
        </p:spPr>
      </p:pic>
      <p:sp>
        <p:nvSpPr>
          <p:cNvPr id="4" name="Segnaposto numero diapositiva 3"/>
          <p:cNvSpPr>
            <a:spLocks noGrp="1"/>
          </p:cNvSpPr>
          <p:nvPr>
            <p:ph type="sldNum" sz="quarter" idx="12"/>
          </p:nvPr>
        </p:nvSpPr>
        <p:spPr/>
        <p:txBody>
          <a:bodyPr/>
          <a:lstStyle/>
          <a:p>
            <a:fld id="{D8CF3ECA-DC43-4EB6-BA49-A87C1A198684}" type="slidenum">
              <a:rPr lang="it-IT" smtClean="0"/>
              <a:pPr/>
              <a:t>49</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0" y="0"/>
            <a:ext cx="9144000" cy="6465570"/>
          </a:xfrm>
          <a:prstGeom prst="rect">
            <a:avLst/>
          </a:prstGeom>
        </p:spPr>
      </p:pic>
    </p:spTree>
    <p:extLst>
      <p:ext uri="{BB962C8B-B14F-4D97-AF65-F5344CB8AC3E}">
        <p14:creationId xmlns:p14="http://schemas.microsoft.com/office/powerpoint/2010/main" val="2197050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ONOMATOPOEIA, Paduden, Tempo Advertising, Terapia Ranbaxy, Print, Outdoor, Ads"/>
          <p:cNvPicPr>
            <a:picLocks noChangeAspect="1" noChangeArrowheads="1"/>
          </p:cNvPicPr>
          <p:nvPr/>
        </p:nvPicPr>
        <p:blipFill>
          <a:blip r:embed="rId3"/>
          <a:srcRect/>
          <a:stretch>
            <a:fillRect/>
          </a:stretch>
        </p:blipFill>
        <p:spPr bwMode="auto">
          <a:xfrm>
            <a:off x="1428728" y="357166"/>
            <a:ext cx="6786610" cy="5573590"/>
          </a:xfrm>
          <a:prstGeom prst="rect">
            <a:avLst/>
          </a:prstGeom>
          <a:noFill/>
        </p:spPr>
      </p:pic>
      <p:sp>
        <p:nvSpPr>
          <p:cNvPr id="3" name="Segnaposto numero diapositiva 2"/>
          <p:cNvSpPr>
            <a:spLocks noGrp="1"/>
          </p:cNvSpPr>
          <p:nvPr>
            <p:ph type="sldNum" sz="quarter" idx="12"/>
          </p:nvPr>
        </p:nvSpPr>
        <p:spPr/>
        <p:txBody>
          <a:bodyPr/>
          <a:lstStyle/>
          <a:p>
            <a:fld id="{D8CF3ECA-DC43-4EB6-BA49-A87C1A198684}" type="slidenum">
              <a:rPr lang="it-IT" smtClean="0"/>
              <a:pPr/>
              <a:t>50</a:t>
            </a:fld>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51</a:t>
            </a:fld>
            <a:endParaRPr lang="it-IT"/>
          </a:p>
        </p:txBody>
      </p:sp>
      <p:pic>
        <p:nvPicPr>
          <p:cNvPr id="76802" name="Picture 2" descr="https://encrypted-tbn0.gstatic.com/images?q=tbn:ANd9GcQPUxH5q-8ZBBnAYNdukpP9pz--gf6NNdeEQ6Sjr19qiDYYaGVlXw"/>
          <p:cNvPicPr>
            <a:picLocks noChangeAspect="1" noChangeArrowheads="1"/>
          </p:cNvPicPr>
          <p:nvPr/>
        </p:nvPicPr>
        <p:blipFill>
          <a:blip r:embed="rId3"/>
          <a:srcRect/>
          <a:stretch>
            <a:fillRect/>
          </a:stretch>
        </p:blipFill>
        <p:spPr bwMode="auto">
          <a:xfrm>
            <a:off x="2356810" y="214290"/>
            <a:ext cx="4488397" cy="600079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52</a:t>
            </a:fld>
            <a:endParaRPr lang="it-IT"/>
          </a:p>
        </p:txBody>
      </p:sp>
      <p:pic>
        <p:nvPicPr>
          <p:cNvPr id="64514" name="Picture 2" descr="http://www.dozarte.com/wordpress/wp-content/uploads/dont-drink-and-drive-2.jpg"/>
          <p:cNvPicPr>
            <a:picLocks noChangeAspect="1" noChangeArrowheads="1"/>
          </p:cNvPicPr>
          <p:nvPr/>
        </p:nvPicPr>
        <p:blipFill>
          <a:blip r:embed="rId3"/>
          <a:srcRect/>
          <a:stretch>
            <a:fillRect/>
          </a:stretch>
        </p:blipFill>
        <p:spPr bwMode="auto">
          <a:xfrm>
            <a:off x="857224" y="587673"/>
            <a:ext cx="7286676" cy="514925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53</a:t>
            </a:fld>
            <a:endParaRPr lang="it-IT"/>
          </a:p>
        </p:txBody>
      </p:sp>
      <p:pic>
        <p:nvPicPr>
          <p:cNvPr id="71682" name="Picture 2" descr="http://images.thecarconnection.com/lrg/bmw-designed-for-driving-pleasure-advertising-campaign_100419531_l.jpg"/>
          <p:cNvPicPr>
            <a:picLocks noChangeAspect="1" noChangeArrowheads="1"/>
          </p:cNvPicPr>
          <p:nvPr/>
        </p:nvPicPr>
        <p:blipFill>
          <a:blip r:embed="rId3"/>
          <a:srcRect/>
          <a:stretch>
            <a:fillRect/>
          </a:stretch>
        </p:blipFill>
        <p:spPr bwMode="auto">
          <a:xfrm>
            <a:off x="857224" y="285728"/>
            <a:ext cx="7762875" cy="547687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54</a:t>
            </a:fld>
            <a:endParaRPr lang="it-IT"/>
          </a:p>
        </p:txBody>
      </p:sp>
      <p:pic>
        <p:nvPicPr>
          <p:cNvPr id="78850" name="Picture 2" descr="http://www.designyourway.net/diverse/nikeads/advertisement_my_butt_is_big_by_nike.jpg?209eb7"/>
          <p:cNvPicPr>
            <a:picLocks noChangeAspect="1" noChangeArrowheads="1"/>
          </p:cNvPicPr>
          <p:nvPr/>
        </p:nvPicPr>
        <p:blipFill>
          <a:blip r:embed="rId3"/>
          <a:srcRect/>
          <a:stretch>
            <a:fillRect/>
          </a:stretch>
        </p:blipFill>
        <p:spPr bwMode="auto">
          <a:xfrm>
            <a:off x="2071669" y="214290"/>
            <a:ext cx="5154299" cy="592935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ke.jpg"/>
          <p:cNvPicPr>
            <a:picLocks noChangeAspect="1"/>
          </p:cNvPicPr>
          <p:nvPr/>
        </p:nvPicPr>
        <p:blipFill>
          <a:blip r:embed="rId2"/>
          <a:stretch>
            <a:fillRect/>
          </a:stretch>
        </p:blipFill>
        <p:spPr>
          <a:xfrm>
            <a:off x="2571736" y="571480"/>
            <a:ext cx="3786214" cy="5408877"/>
          </a:xfrm>
          <a:prstGeom prst="rect">
            <a:avLst/>
          </a:prstGeom>
        </p:spPr>
      </p:pic>
      <p:sp>
        <p:nvSpPr>
          <p:cNvPr id="3" name="Segnaposto numero diapositiva 2"/>
          <p:cNvSpPr>
            <a:spLocks noGrp="1"/>
          </p:cNvSpPr>
          <p:nvPr>
            <p:ph type="sldNum" sz="quarter" idx="12"/>
          </p:nvPr>
        </p:nvSpPr>
        <p:spPr/>
        <p:txBody>
          <a:bodyPr/>
          <a:lstStyle/>
          <a:p>
            <a:fld id="{D8CF3ECA-DC43-4EB6-BA49-A87C1A198684}" type="slidenum">
              <a:rPr lang="it-IT" smtClean="0"/>
              <a:pPr/>
              <a:t>55</a:t>
            </a:fld>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56</a:t>
            </a:fld>
            <a:endParaRPr lang="it-IT"/>
          </a:p>
        </p:txBody>
      </p:sp>
      <p:sp>
        <p:nvSpPr>
          <p:cNvPr id="70658" name="AutoShape 2" descr="data:image/jpeg;base64,/9j/4AAQSkZJRgABAQAAAQABAAD/2wCEAAkGBhAQEBIQDxQRFBQTGBIQERAUFBAQFBQUFBAWFRcQFBYXGygeFxkjGRUTHy8gIygqLS0sFR4xNjAqNSYrOCkBCQoKDgwOGg8PGiwlHyU2NTApMiktLCkpNTU1Ky8pKjUpKSwqLykpLCwsLCwsNSwpKS4sKSkpKSwsKSkpLC01LP/AABEIANsA5wMBIgACEQEDEQH/xAAcAAEAAgIDAQAAAAAAAAAAAAAABQYEBwIDCAH/xABQEAABAwICBAcMBwUFBgcAAAABAAIDBBEFEgYTITEHIkFRYXGRCCMyNXJzgaGxsrPBFDNSdLTR4TRigpKiFSRCY4QlU5PC8PEWQ0Wjw8TT/8QAGwEBAAMBAQEBAAAAAAAAAAAAAAQFBgcDAQL/xAA5EQACAQMABQkHAwMFAAAAAAAAAQIDBBEFEjFRsQYTIUFhcZGhwSIjM4HR4fAyYvFCUlMUFRYkNP/aAAwDAQACEQMRAD8A3iiIgCIiAIi4SyhrS52wDaSvjaSyxtOFXVtibmeeocpPMFXKzGJJDsOVv2Wm3aeVdNdWulfmO7c1vMPzXClpnSODG7z2Ac5WGv8ASlW7qc1Qyo7Fja/zd4lzQto0o609vA6r8vrWbSYvLHy5h9l23sO8KS/8Nsy+E7Nz7Ldn6qFqqV0bi12/kPIRzhRalreaPxV6V2p8fzB6xqUq/s7S1Uda2VuZvpHKD0rIVOpKp0Tg5vpHIRzFWymqGyND27j6ugrV6L0kryGrLomtvb2orLm35p5Ww7URFckQIihscxPL3ph2nwjzDm61Fu7qFrSdSf8AJ6UqbqS1UfcRx3KS2KxO4u3gdA51CTVD3m73OPWT7F1qUw7BDIM7yWtO4DeenbuCw0613pOrqx8F0Jfm9lyoUreOX9yOincw3a4jqJCm8NxzMQyWwO4P3A9B5ljYjgeRueMkgbwbXA59m9RS+xq3ei6urLw2p/niHGlcxyvuXdFEYHiWYat52jwTzjm6wpdbm1uYXNJVIdfkU1Sm6ctVhERSTzCIiAIiIAiIgCIiAIiIAoHSCtuRENw2u6+QfPsUzVTiNjnnkF/yCpz3lxLjvJJPWVm9P3nN0lRjtlt7vv8AUn2VLWlrvqPisuB0eSPMfCft6hyD5+lQFFT6yRrOc7eobT6rq4AKFyetVKUq8uroXf1+XE9r6phKCPqj8ZotZGSPCbxh1co/65lIItXXoxr05U57GVsJuElJFIUngVdkfkPgv3dDuTt3dixcRp9XK5vJe46jtH5ehY11zelUqWVxnri+ngy/lGNanjqZd0WLh1VrI2u5dzusb/z9Kyl0qnUjUgpx2PpM/KLi2mY9fViJhfy7gOcncFUXvJJJ2k7SelSeP1eaTINzN/lH9PmotYbTd5z9fm1+mPR8+v6FzZ0tSGs9rMvDKPWyBp3DjO6hyelWsBRmj9PljL+V59Q2D5qUWj0LaqhbKT2y6X6eXEr7upr1MdSCqmK0eqkIHgnjN6jyegq1qL0gp80YfysPqOw/LsX3TVqq9s5LbHpXr5cBaVNSpjqZXo5C0hzdhBuCrdR1IkY145d45jyhU9S+j1XZxjO520dY/T2LO6DvOZr81LZLj1fTwJ95S14ay2osCIi3ZShERAEREAREQBERAEREBC6R1OxsY5eMeobvXfsUEsnE6jPK88l8o6hs/X0rGXNdJXH+ouZz6ti7l+ZNBbw1KaRL6OQ3e5/MMo6z/wBvWrAo3AIrQ3+0S75fJSS22iaPNWkFv6fHp4FRdT1qrCIitCMQWkkHgP62H2j5qFVpxqLNC792zuw7fVdVZYHTtHm7pyX9ST9PQu7KetSxuJbR6ps8sO5wuOsfp7FOVM4YxzzyAn9FUaebI9rx/hIP5jsU3pBVcRrR/j43oH6kdisdGaQ5uxqZ2w2fPZ5ke4oa1aPb+cCBc4kknebknpKNaSQBvOwdZXxZmERZpmDm43YL+2yzFGm61WMN7x4ssZy1It7i0QRBrWtG4ADsC5oi6mkorCM23kLhPEHNc08oI7QuaJJKSwz6ngpBFth3jYVyilLXBw3ggj0LJxaLLM8c5zdov7brEXLasHQquPXF8GaOLU4p7y6RSBzQ4biAR6Quai9H6jNFl5WG3oO0fPsUoulWtdV6Maq61/PmZ+pDUm4hERSTzCIiAIiIAiIgC6K6fJG93MDbr3D12XeonSKa0Yb9o+obfbZRL2tzNvOpuXR37F5nrRhrzUSvIi7KePM9redzR2lcyjFyaius0LeFkttHFljY3maB6bbV3Ii6tCKhFRXUZpvLyERF+j4cJWZmlp5QR2iypZFtiu6qGIR5ZZB+8fXt+ayvKOn7NOp3r19CysJdMomOuyeoL8t/8LQwdQuutFkVJpNLY9paYT6QpjRuLjvdzADtN/kodWLR2O0bjzuPqAH5q20LT17yPZl+X1I15LFJkqiIuhFEEREBX9I4rPY7nBHYf1UQrDpHHeNruZ1u0H8gq8ueaap6l5Ltw/L6l7aSzSRJ6Pz5Zcv2gR6RtHqurIqZTS5HtdzEH0X2+pXNaDk9W1qEqb/pfk/vkg30MTUt4REWjIAREQBERAEREAVd0ilvI1v2W+sn8gFYlUsUkzTSHpt/Ls+Sz/KCrq2yjvf3+hOsY5qZ3GKszB2XmZ0XPY0rDUno8y8pPM0+sj9Vk9Hw17qmu1eXSWdd4pyfYWRERdMM8EREAVYx1lpiecNPqt8lZ1X9JGcdh5wR2H9VR6ehrWje5p+nqTLJ4qkQiIsCXYVqwdloGdIJ7SSqqrjSMyxsHM1o9S03JyGa057ljxf2K+/fspHciItoVAREQGDjTLwP6LHscFVlca1maN452uHqKpyxXKOGK0Jb1wf3LewfsNBW/D5c0THdAv1jYfWFUFZNH5LxW+y4jt2/Mr8cnqurcShvXD8Z9vo5gnuJNERbgpwiIgCIiAIiID442F/SqU51yTz3PbtVuxB+WKQ/uu9Ysqgsfykn7VOHe/zwLXR66JMKa0aZtkPQ0e1Qqn9G28R5/et2NH5qt0JHWvIdmeDJF48UmTCIi6EUQREQBQukjeKw9JHaP0U0ovSJvegeZw9hCrdKx1rOouzg8ki2eKsSuIiLm5fn1ouQOew7VdQFT6Nt5GD95vvBXFbDk3H2aku71+pVaQfTFBERaorQiIgPhCpJFtnNsV3VNrG2keOZzveKyvKSPs05d/p9Cy0e+mSOpTWjcm2Rvkn2j8lCqSwB9prc7XD2H5Ki0VPUvKb7ceKwTblZpSLKiIujlAEREAREQBERAYGOPtA7pyj+oKrqxaRu700c7h6mlV1YTT8ta6xuS9X6l1YrFL5hWTR5veetzj7B8lW1aMDFoG9OY/1FfeT8c3Te5Pij5fP3fzM9ERbopgiIgCj8dbeB3QWn+oKQWFjA7w/qB7HBRL5Ztqi/a+B60XipHvRVURFzA0RlYW280fXfsBKtqquCjv7P4vdKtS2/J1f9eT/d6Ip79+8XcERFoyAEREAVSxRtppOu/aAfmraqtjQ7+/8AhP8ASFnOUUc28X+70ZPsH7x9xgrLwl9poz027QR81iLtpXWkYeZzfeCx9tLUrQlua4lrUWYNFyREXUzNhERAEREAREQELpK7ZGOlx7APzUEpnSV3GjHQ4+sKGXPNNPN7P5cEXtovcr86wrXhA7wzq+ZVUVtwwd5j8lvsU7k6vfzfZ6o8b/8AQu8ykRFtSoCIiALFxQd5k8krKWPiA71J5LvdK8LlZozXY+B+6f6kVBERcsNISGBDv46nexWdVrR8d+/hd7QrKt5yfWLX5v0KW++L8giIr4hBERAFWcfHfj0tb8wrMq5pCO+jyR7zlRafWbT5om2XxSLQG230ovhWC2F0XgIuuB12tPOAfUuxdZi8pMzLCIi+nwIiIAiIgK9pGe+N8n/mKiVKaRfWt8ke85Ra5vpV5vKnf6F/bfCiFcKAd6j8lvuhU9XGi+rZ5LfdCtuTnxJ9y4ka/wD0xO5ERbIqQiIgC6K36qTyXe6V3rqqWFzHAby1wHWQvOqs05JbmfqO1FNRZ/8AYc/2R/ME/sOf7I/mC5t/oLr/ABy8GaDn6f8AcvE7NHvrT5J95qsihcHw2SOQueABlI3g7bj8lNLa6FpTpWurNNPL29BUXclKplMIiK4IgREQBV3SP6xvk/8AMVYlXtI/rGeT81Sad/8AHLvXEl2fxURKIiwBeFwoT3qPyW+6F3rGw495j8lvsX36czftt9rK7L13tu6dy6jSqRjSg5PHQuBnJRbk8GQiAopJ5hERAEREBW9Ij30eSPecou6ur4WnaQD1gFfPozPst7Asvd6ClXrSqqaWXu+5Y0r1Qgo42FLurlR/Vs8lvuhcvozPst7AuYCm6M0XKylKTlnPZg8ri5VZJJYwfURFdkMIiIAiIgCIiAIiIAiIgCIiAKv6SeGzqPtVgXB8TTvAPWAVBv7V3VB0k8ZxxPahU5uesUq6+3Vz+jM+y3sCfRmfZb2BZ3/jc/8AIvD7k/8A3Bf2mJTsLqUBu8x2H8qx+Ln1nFDczeRoeLRtFucbRYt3qWa0DYOxfNWL3sL89hftWhnZ60YLOzHl/Ozr3kBVcN9p1UTCI2g7Nm7mHIPQLD0LvRFMhHUiorqPJvLyERF+z4EREAREQBERAEREAREQBERAEREAREQBERAEREAREQBERAEREAREQBERAVyLhGwlzg1tbSlziGtAkaSSTYALLxXTHD6WTVVNTBE+wdkke1rrHcbHk2FaYwzufayKeKU1VIQx8byBrbkNeDYcXoXXw/aM1bqx1e2J30ZkUEbprssHZy3La+be5vJyoDfGF4tBVRiWmkZLGSWh7HBzbjeLhZa11wDG2Cxk/wC9n3+cWww8HcQgOSLBkxyla/VOngD92rMsYffmyk3WaXW2lAfUWFT43TSP1cc8D3/YbJG538oN1moDDxTF4KWPW1MjIo7hud7g1tzuFysTCdLqCreYqWpgmeGl5ZG9r3BoIBdYclyO1U/h88TP87B7xWt+50P+1Zfusvx4EB6PRFGVek9DC7JLVUsbhsLHzwsd1Wc66Ak0XTS1kcrQ+J7HtO5zHNe0+kbF2l4G8gID6i+NcDuIKOcBvICA4zTNY1z3kNa0FznHYAALknosoKl4QcLleyKOspnPe5rGMbI0lznGwaBykkgKUxWn19PNE0tBkjkjBO4F7C0E25Nq0tozwD1dLW0tS+ppXNhmhmc1utzEMkDi0Xbv2IDeqLjnA2EjtC4T1ccbc8j2NaN73Oa1vadiA7VGYxpLR0eT6XPDDnzZNY8MzZbXtffbMO1ZVFiUMwJhkjkA3mN7JAOvKStU90FozV1bKWWmic9lOyqfO4FgDG2idmOYi+xjt19yA2bg+kdJWZzSTxTZLB+reH5c17XtuvY9iyq+vigjdNO9scbBd8jjla0XtcnrIWm+5o+rr/Kp/dlW0NNsDfXYfUUkbmsdK3IHvvlHHabm23kQDDdN8OqZWw09VTySOvljY9rnHK0uNh0AE+hTi03wecDFVh2Iw1klRTvbGJQWM1mY54XsFrttvcCp7hs0tq8Po4JKKXVPdNq3kNiku3VPNrPaQNoCA2MuqpqmRMdJK5rGNF3Pe4Ma0c5cdgC1RwH6dV2IyVYrptaI2wmMFkMdi5zwfAaL7hvVr08Jz0+bNkyVpitc3rRADTbt7sv0gt/eDbbQ1AWHDsfpaklsE0UjmjM5rXAuA5HFu/L07l9WrMUirmQPLTMK8fRBh0esqqlzi6J7qieOSck8aIytfHsDTTtJ2uaSQGjtHz/e6bz0PxWrfHCzg2MYpVMw6liAoxq5XzniML+MDneTxg3flaL7eXZbQ+j/AO103nofitXtNAam4TdHY8P0ZFHEbtidAC4ixe4zZnvtyXcXG3Jey0joj9PfO6nw3PrqhjoDkIY4xlzXuGc2yDiC5uNlxyr0Jw8+JZfOQfEC1j3OrQcVlvyU0pH/ABoR8ygKXpXoVW4Y9ja2PJrATG8Oa9r8ts1nNO8XFwdu0c6ktH3YzisTcLpXyywx3kMReGMa24FnvJF2g7mknbewWz+6UH91oj/myfDCwe5mHjE/dB+IQGo9INHKvDajUVTDFKAHtsQQWk8WRjmmxFwdo5QeUL0nwL6SzV2FMfUOL5InvpzI43c8MDXNc48pyvAvy2udq1t3SQ/v1If8gj/3nfmVce508VS/eZfgwIDM4ffEz/Owe8Vrbuc/Gsv3WX48C2Tw++Jn+dg94rW3c6eNZfusvx4EBn8NXChO+okw6jkdHFEdXUPYS10sn+KPMNoY3wSOUh17iyqmjXA/ilfAKiJkbI3C8bpX6svHO1oBNuk2BVVxWV0lTM+TwnSSOeel0hJPaSvaNJTsjjZHGAGMa1jANwa0WaB0WAQHkVk2JYFWloMlPOyxc292SN3i4HFkYfT6CNmy+EuuZjWAU2KxtAkp5Mk7N+rz2jkb1Z9S4dDguPdL0zA+gkAGdzahjjylrDEW+gF7/wCYpwGYf9MwzFaJ/wBXJla0naGvkhc3OOkFkZ9AQGD3OGL5K2ppjumiEg6XQvtYfwyPP8K7e6SxbNU0lKP/AC43zO65X5Rf0RH+ZUjg4r3UONUhkGUtm+jyg7Lay8Lr9Rdf0LJ4Va11ZjlS2O7iJG0kbf3ow2LKOt4d2oDZHA/gGpwGuqnDjVTKgg/5UMT2N/r1vaFqDQDxrh/3ql+O1eopcIbSYQ+lZuhpZIr7rltOQXdZNz6V5d0A8bYf96pvjtQE1w2ePKz/AE/4OFccG0CxnFqWOWJpfBCHRU4fIyNtmuOZsTSQPCvd2y5vt2bOXDZ48rP9P+DhW+uCRoGCUNv9249sryfWgPL1BiFVh9TrInPhnhcWne1zXNdZ0bxyi4ILTsO5eg+EmtxWuoaSHC4S5lfEX1LwLFjHMicIzI5waxrg94N9pDdnKtHcJA/2viH3ib3yvU2hvi6h+7U34diAiuDLQb+yaIQucHzSO1s72+DnIADG32lrQAL8pudl7JwteJa7zY+IxW5VHha8S13mx8RiA0NwIePKXqqPwsi48KehdbS1dVWTxhsFRUzmF+eJxdnkfI3itcXDi7doXLgP8eUvVUfhZFszukPF9N94/wDgkQGlNF9C67EjIKKISmLKZOPFHYPJy+G4X8E7uZeptF8Cy4XS0dZGwlkMUU0TskjczWi4NrtNiN45lqnuaPrMQ8mm96Zb2QEdh2j9NTuL4owHkZTIS6R+W98ge8khtwOKDbYikUQHizR/9rpvPQ/Favaa1pS8FOEMkY9lNZzXNc066qNiHAg7ZOdbLQGvOHnxLL5yD4gWsu5z8ay/dZfjwLfGlmCQVlM6CpZnjLmOLcz2bWuuDdhB9ahNDtBMPoah01JDq3ljoy7WTv4pc0kWe8je1vYgKf3Sn7LR+dk+EsHuZv8A1H/Sf/YWzdNdFqSvZEysj1jWOLmDPLHYltieI4X2c669CdEaPD9d9Di1es1es48sl8mfL4bjbwnbudAaj7pL9tpPMO+M5XHudPFUv3mX4MCsmmmhNDXyxyVcOscxuRp1k0dm5ibWY4DeVI6HaO01DA6GkZq2F7pC3PJJxi1oJu9xO5rdnQgKtw++Jn+dg94rW3c5+NZfusvx4FvbS3AqetpjBVMzxlzXFuZ7NrTsN2EH1qG0O0Ew+hqHTUkOreWOjLtZO/il7SRZ7yN7W9iA0TwvaGSYfiMr8p1FS980LwOLxzmfF0FridnNlKt+h/dBinpWQV0Ekj4miNs0bmXe1os3OHWs6wFyCb77Ld+KYTBVROhqY2Sxu3se0OHQegjkI2heX+FHRymoq0xUserZmtlzSP2dbySgMHT7TibGasSuZka0CKCAEvygm+024ziTvtzDkXoHgf0PfhuGtZMMs0zjPK072ZmhrYz0hrRcchc5RfBHoTQMp46xsDNfySuL5C3pYHEhh6QAVsxAeWeGbBTRYzM9nFE+WsjI53njn/itefSF28D+FuxDG2TS8bVGSulPO8Ou09etew+gre2muhlDXuidWQ6wsD2sOeWMgEtJHEcL7uVfdCtDaGgdK6jh1ZkDGvOeWQkAuIHHcbb+T5ICY0l/YqrzE/wXLyboB42w/wC9U3x2r17W07ZIpI3i7XtexwuRdrmkEXG0bCqBhPBfhMM8M0VPlfG+ORjtdUmzmvDgbGSx2gbCgNN8Nnjys/0/4OFb74JvEtD5s/EesHSbg6wyrqpKiogzyPyZn62oZfLG1o2NeANjQNg5FbNH8MipqWKCBuWNgLWNu51hmJtdxJO0neUB5R4SfG+IfeJvfK9T6G+LqH7tTfh2Kp4zwY4VPUTTTU+aSR7nvdrqlt3E3JsJAB6Fe8NpWRQxRRizI2MjY25NmtYGgXO07AN6AyVUeFrxLXebHxGK3KO0hwyKpppYJ25o5Ble27m3GYG12kEbQNxQHmngP8eUvVUfhZFtHui6VzsMhe0EiOoaX25A6KRocejNYfxBTWjHB3htJVR1FNBkkZnyv1tQ+2aNzTsc8g7CeRXWuoo543RTMbJG8ZXscA5rgeQgoDyvwa8JDsGfO4QCcTNY0t1hiLSwuIIOV2zjHZbmXqLBMR+k00FRly66KKbJfNl1kbX5b2F7Xtey1jiPBXhDanI2ms2+7XVP/wCi2pQUbIYo4YhlZGxkbG3Js1jQ1oudpsAN6A70REB//9k="/>
          <p:cNvSpPr>
            <a:spLocks noChangeAspect="1" noChangeArrowheads="1"/>
          </p:cNvSpPr>
          <p:nvPr/>
        </p:nvSpPr>
        <p:spPr bwMode="auto">
          <a:xfrm>
            <a:off x="155575" y="-2811463"/>
            <a:ext cx="6181725" cy="58578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0660" name="Picture 4" descr="http://www.mcstate.com/mcstateimages/operators/1000015005/imlovin3.JPG"/>
          <p:cNvPicPr>
            <a:picLocks noChangeAspect="1" noChangeArrowheads="1"/>
          </p:cNvPicPr>
          <p:nvPr/>
        </p:nvPicPr>
        <p:blipFill>
          <a:blip r:embed="rId2" cstate="print"/>
          <a:srcRect/>
          <a:stretch>
            <a:fillRect/>
          </a:stretch>
        </p:blipFill>
        <p:spPr bwMode="auto">
          <a:xfrm>
            <a:off x="1714480" y="239150"/>
            <a:ext cx="5929353" cy="561872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57</a:t>
            </a:fld>
            <a:endParaRPr lang="it-IT"/>
          </a:p>
        </p:txBody>
      </p:sp>
      <p:pic>
        <p:nvPicPr>
          <p:cNvPr id="74754" name="Picture 2" descr="https://encrypted-tbn2.gstatic.com/images?q=tbn:ANd9GcQusYUN90J-SoXZZFjYPbVItt_PGi8YZFpzhukWTcKQcvzdGPU9"/>
          <p:cNvPicPr>
            <a:picLocks noChangeAspect="1" noChangeArrowheads="1"/>
          </p:cNvPicPr>
          <p:nvPr/>
        </p:nvPicPr>
        <p:blipFill>
          <a:blip r:embed="rId2"/>
          <a:srcRect/>
          <a:stretch>
            <a:fillRect/>
          </a:stretch>
        </p:blipFill>
        <p:spPr bwMode="auto">
          <a:xfrm>
            <a:off x="571472" y="785794"/>
            <a:ext cx="7762875" cy="464347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58</a:t>
            </a:fld>
            <a:endParaRPr lang="it-IT"/>
          </a:p>
        </p:txBody>
      </p:sp>
      <p:pic>
        <p:nvPicPr>
          <p:cNvPr id="75778" name="Picture 2" descr="http://file.vintageadbrowser.com/v6gnuizz3oox78.jpg"/>
          <p:cNvPicPr>
            <a:picLocks noChangeAspect="1" noChangeArrowheads="1"/>
          </p:cNvPicPr>
          <p:nvPr/>
        </p:nvPicPr>
        <p:blipFill>
          <a:blip r:embed="rId2"/>
          <a:srcRect/>
          <a:stretch>
            <a:fillRect/>
          </a:stretch>
        </p:blipFill>
        <p:spPr bwMode="auto">
          <a:xfrm>
            <a:off x="2857488" y="285728"/>
            <a:ext cx="4380650" cy="601818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59</a:t>
            </a:fld>
            <a:endParaRPr lang="it-IT"/>
          </a:p>
        </p:txBody>
      </p:sp>
      <p:pic>
        <p:nvPicPr>
          <p:cNvPr id="79874" name="Picture 2" descr="http://i.imgur.com/XboFr.jpg"/>
          <p:cNvPicPr>
            <a:picLocks noChangeAspect="1" noChangeArrowheads="1"/>
          </p:cNvPicPr>
          <p:nvPr/>
        </p:nvPicPr>
        <p:blipFill>
          <a:blip r:embed="rId2"/>
          <a:srcRect/>
          <a:stretch>
            <a:fillRect/>
          </a:stretch>
        </p:blipFill>
        <p:spPr bwMode="auto">
          <a:xfrm>
            <a:off x="1523962" y="500042"/>
            <a:ext cx="5357849" cy="53578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7504" y="762963"/>
            <a:ext cx="9036496" cy="5262979"/>
          </a:xfrm>
          <a:prstGeom prst="rect">
            <a:avLst/>
          </a:prstGeom>
        </p:spPr>
        <p:txBody>
          <a:bodyPr wrap="square">
            <a:spAutoFit/>
          </a:bodyPr>
          <a:lstStyle/>
          <a:p>
            <a:r>
              <a:rPr lang="en-US" sz="2400" i="1" dirty="0">
                <a:solidFill>
                  <a:srgbClr val="002060"/>
                </a:solidFill>
              </a:rPr>
              <a:t>Ode to Autumn </a:t>
            </a:r>
            <a:r>
              <a:rPr lang="en-US" sz="2400" dirty="0"/>
              <a:t>(John  Keats)</a:t>
            </a:r>
          </a:p>
          <a:p>
            <a:endParaRPr lang="en-US" sz="2400" dirty="0"/>
          </a:p>
          <a:p>
            <a:r>
              <a:rPr lang="en-US" sz="2400" dirty="0"/>
              <a:t>Season of mists and mellow fruitfulness</a:t>
            </a:r>
          </a:p>
          <a:p>
            <a:r>
              <a:rPr lang="en-US" sz="2400" dirty="0"/>
              <a:t>Close bosom-friend of the maturing sun</a:t>
            </a:r>
          </a:p>
          <a:p>
            <a:r>
              <a:rPr lang="en-US" sz="2400" dirty="0"/>
              <a:t>Conspiring with him how to load and bless</a:t>
            </a:r>
          </a:p>
          <a:p>
            <a:r>
              <a:rPr lang="en-US" sz="2400" dirty="0"/>
              <a:t>With fruit the vines that round the thatch-eves run;</a:t>
            </a:r>
          </a:p>
          <a:p>
            <a:r>
              <a:rPr lang="en-US" sz="2400" dirty="0"/>
              <a:t>To bend with apples the </a:t>
            </a:r>
            <a:r>
              <a:rPr lang="en-US" sz="2400" dirty="0" err="1"/>
              <a:t>moss'd</a:t>
            </a:r>
            <a:r>
              <a:rPr lang="en-US" sz="2400" dirty="0"/>
              <a:t> cottage-trees,</a:t>
            </a:r>
          </a:p>
          <a:p>
            <a:r>
              <a:rPr lang="en-US" sz="2400" dirty="0"/>
              <a:t>And fill all fruit with ripeness to the core;</a:t>
            </a:r>
          </a:p>
          <a:p>
            <a:r>
              <a:rPr lang="en-US" sz="2400" dirty="0"/>
              <a:t>To …. to set budding more,</a:t>
            </a:r>
          </a:p>
          <a:p>
            <a:r>
              <a:rPr lang="en-US" sz="2400" dirty="0"/>
              <a:t>And still more, later flowers for the bees,</a:t>
            </a:r>
          </a:p>
          <a:p>
            <a:r>
              <a:rPr lang="en-US" sz="2400" dirty="0"/>
              <a:t>Until they think warm days will never cease,</a:t>
            </a:r>
          </a:p>
          <a:p>
            <a:endParaRPr lang="en-US" sz="2400" b="1" dirty="0">
              <a:solidFill>
                <a:srgbClr val="FF0000"/>
              </a:solidFill>
            </a:endParaRPr>
          </a:p>
          <a:p>
            <a:r>
              <a:rPr lang="en-US" sz="2400" b="1" dirty="0">
                <a:solidFill>
                  <a:srgbClr val="FF0000"/>
                </a:solidFill>
                <a:hlinkClick r:id="rId3"/>
              </a:rPr>
              <a:t>ENJOY</a:t>
            </a:r>
            <a:r>
              <a:rPr lang="en-US" sz="2400" b="1" dirty="0">
                <a:solidFill>
                  <a:srgbClr val="FF0000"/>
                </a:solidFill>
              </a:rPr>
              <a:t> ALL THE DELICIOUS FLAVOURS OF AUTUMN.</a:t>
            </a:r>
          </a:p>
          <a:p>
            <a:r>
              <a:rPr lang="en-US" sz="2400" b="1" dirty="0">
                <a:solidFill>
                  <a:srgbClr val="FF0000"/>
                </a:solidFill>
              </a:rPr>
              <a:t>NOW, AT WAITROSE</a:t>
            </a:r>
          </a:p>
        </p:txBody>
      </p:sp>
    </p:spTree>
    <p:extLst>
      <p:ext uri="{BB962C8B-B14F-4D97-AF65-F5344CB8AC3E}">
        <p14:creationId xmlns:p14="http://schemas.microsoft.com/office/powerpoint/2010/main" val="28414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60</a:t>
            </a:fld>
            <a:endParaRPr lang="it-IT"/>
          </a:p>
        </p:txBody>
      </p:sp>
      <p:pic>
        <p:nvPicPr>
          <p:cNvPr id="72706" name="Picture 2" descr="http://www.bplusf.com/wordpress/wp-content/uploads/2013/06/BMW_gotopless.jpg"/>
          <p:cNvPicPr>
            <a:picLocks noChangeAspect="1" noChangeArrowheads="1"/>
          </p:cNvPicPr>
          <p:nvPr/>
        </p:nvPicPr>
        <p:blipFill>
          <a:blip r:embed="rId2"/>
          <a:srcRect/>
          <a:stretch>
            <a:fillRect/>
          </a:stretch>
        </p:blipFill>
        <p:spPr bwMode="auto">
          <a:xfrm>
            <a:off x="571472" y="714356"/>
            <a:ext cx="8100068" cy="5148264"/>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61</a:t>
            </a:fld>
            <a:endParaRPr lang="it-IT"/>
          </a:p>
        </p:txBody>
      </p:sp>
      <p:pic>
        <p:nvPicPr>
          <p:cNvPr id="81922" name="Picture 2" descr="http://dab1nmslvvntp.cloudfront.net/wp-content/uploads/2011/01/ISurfBecause_thumb.jpg"/>
          <p:cNvPicPr>
            <a:picLocks noChangeAspect="1" noChangeArrowheads="1"/>
          </p:cNvPicPr>
          <p:nvPr/>
        </p:nvPicPr>
        <p:blipFill>
          <a:blip r:embed="rId2"/>
          <a:srcRect/>
          <a:stretch>
            <a:fillRect/>
          </a:stretch>
        </p:blipFill>
        <p:spPr bwMode="auto">
          <a:xfrm>
            <a:off x="210041" y="785794"/>
            <a:ext cx="8572557" cy="4857784"/>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62</a:t>
            </a:fld>
            <a:endParaRPr lang="it-IT"/>
          </a:p>
        </p:txBody>
      </p:sp>
      <p:pic>
        <p:nvPicPr>
          <p:cNvPr id="4" name="Picture 4" descr="http://cigarettezoom.com/wp-content/uploads/2011/08/Cigarettes-smoking-kills.jpg"/>
          <p:cNvPicPr>
            <a:picLocks noChangeAspect="1" noChangeArrowheads="1"/>
          </p:cNvPicPr>
          <p:nvPr/>
        </p:nvPicPr>
        <p:blipFill>
          <a:blip r:embed="rId2"/>
          <a:srcRect/>
          <a:stretch>
            <a:fillRect/>
          </a:stretch>
        </p:blipFill>
        <p:spPr bwMode="auto">
          <a:xfrm>
            <a:off x="1643042" y="1500174"/>
            <a:ext cx="5238750" cy="279082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63</a:t>
            </a:fld>
            <a:endParaRPr lang="it-IT"/>
          </a:p>
        </p:txBody>
      </p:sp>
      <p:pic>
        <p:nvPicPr>
          <p:cNvPr id="82946" name="Picture 2" descr="http://i1.wp.com/www.ericberne.com/wp-content/uploads/2013/01/What_Do_You_Say_After_You_Say_Hello_Ad_Big.jpg?resize=259%2C302"/>
          <p:cNvPicPr>
            <a:picLocks noChangeAspect="1" noChangeArrowheads="1"/>
          </p:cNvPicPr>
          <p:nvPr/>
        </p:nvPicPr>
        <p:blipFill>
          <a:blip r:embed="rId2"/>
          <a:srcRect/>
          <a:stretch>
            <a:fillRect/>
          </a:stretch>
        </p:blipFill>
        <p:spPr bwMode="auto">
          <a:xfrm>
            <a:off x="2357422" y="664430"/>
            <a:ext cx="4429156" cy="5164500"/>
          </a:xfrm>
          <a:prstGeom prst="rect">
            <a:avLst/>
          </a:prstGeom>
          <a:noFill/>
        </p:spPr>
      </p:pic>
      <p:sp>
        <p:nvSpPr>
          <p:cNvPr id="82948" name="AutoShape 4" descr="data:image/jpeg;base64,/9j/4AAQSkZJRgABAQAAAQABAAD/2wCEAAkGBxMTERQUExQWFhUXFx0ZGBgYGB4XHBgcGh8YHx0YGR8YHCggHB4lHxgaIjEiJSkrLi4uGyAzODMsNygtLisBCgoKDg0OGxAQGywkICQsLCwvLywtLCwsLCwsLCwsLCwsLCwtLCwsLCwsLCwsLCwsLCwsLCwsLCwsLCwsLCwsLP/AABEIAP4AxwMBEQACEQEDEQH/xAAcAAABBQEBAQAAAAAAAAAAAAAAAwQFBgcBAgj/xABGEAACAQIDBQUGBAQDBgUFAAABAgMAEQQSIQUGMUFREyJhcYEUkaGxwfAHMjPRI0JS4WJyshUkQ3OT8RY0VIKig5LS4uP/xAAbAQACAwEBAQAAAAAAAAAAAAAAAwIEBQEGB//EAD4RAAEDAgMFBQcCBQIHAQAAAAEAAgMEERIhMQUTQVFxIjJhgbEGFDSRodHwweEVIzNCUlPxJWJygpKi4jX/2gAMAwEAAhEDEQA/ANQVRYaV8fc43Wmu5R0rmIoRlHSuYiuoyjpRiKEZR0ruIoRlHSuYihGUdK7criMo6VzEV1GUdKMRQjKOlGIoXMo6V255oXco6VzEVxGUdKMRXUZR0rtyuIyjpXMRQjKOlGIrqMo6UYiuIyjpRiK6jKOlGIoRlHSjEUIyjpRiKEZR0oxFCMo6UYihGUdKMRQlsCB2i+vyNbns6Sa9vQ+iTP3CkV4CsN2qaq3vdjpY59nrG5VZMUEkAt3lsTlNx4cq1tmQxSRTl4uWsuPA3S5CQRZTO1tpR4eJpZTZVsNAWJJNgqgakkkAAVn01M+okEcev5mVNzg0XKrW1d91XDYpkjmixEMecRTRENZtFkIUkGO+ha+nO1a8GxSZ4w5zXMcbXaeWoz48hxSzLkbapeDas2J9iliEsaCQ+0h4zGpXsiSe+LkZioUg2NzxtpB1LFT76OTCSQMFjc3xWGnhr+6MRNipjYO2o8XGZIlkEd7KzoUEg076X1K62vpwNUKyjfSvDJCL8QDe3gfFMa4OFwoV9sPHtXELLLlw0eDWUg2yqc9i97X4A1fFI2TZ8bo23kdIW+Jy0S8Vnm+lk62ZvhBNIsYSeJnUtEZojGJgouTGT+bTWxsbUmbZE0Tcd2uAIBwm+G/NdEgOSZ7I3zhGHwxllaWScSFDHA69p2bEEKgub8Bbnx4U+o2PKZpN20Na217uGVxz5f7LjZRYXU1sDbsWLV2jDqY3MbpIhR0YWNmB8CKz6yikpXAPsbi4INwQpteHKCmgxeMmxLw4p8OsEhhhRApV3QAu8twcylmy5ei3rTY+mpI42SRB5eMTib3AJyDfLO6WcTiSDon+yd7IpMMZnBVo8MuImAFwoPaXC9dYn08BVWp2XIyfdszBeWt8dNfmFJsgtcp3s/eKGad4EEmeMXYlCEGiEDNwuQ4IHHQ0mfZ8sEQleRY6Z58eHkpB4Jsq3/4xiijx8c2KVZ0mxAiDHvKBfswLDlyrVOypJJIXxRXYWsvy8bpW8ABBKex75wwwxiYTOUgieeVIy6Rs6KQJCODPfQAcxe16rv2RJNI4xYQC4hoJsSAc7eAUhKAM0/Te7DmcQgS3MrQlzGRGsi3ORnOlyFJAF9NTa4vXdsmcRGQ4dA618yDxspbwXsoebfWN54HXto4Ak8jF4yomjRRlkj/rF+HA6jSxFXmbHe2F7ThLyWgWN8JJzB5ZKBlzCuWEmzxo+VkzKGyuMrLcXysLmzDgRWDKzA8suDY2uND0TgbhK0tdRQhFCEUIRQhFCEtgv1F9fka3PZ349vQ+iTP3CkF4CsR2qaq3vls3ESthJMOiO0E/alXfswQFItex69K1dl1EETZWTEjG3DcC/FLkaTayj9u7Nx2OhMckMUBjdJYis7NndD+QlVVkBBPeGoNjVqjqKKikxseXXBabttYHjrnnwUXB7hayaR7rTSRYu+GWGWXDNCryYuTFOxaxsWfRUuPO9vGnu2lCx8VpC5rXhxAYGgfLUrmAkHL6q27AM5gVcREkTKAuVZO1BAAGYnKLXN9NfOsWs3IlxQuLgc7kWsbprL2zCitytjTYczl0WCJ2Ux4dZTMsRGbOwYgZQxI7oFhare1KuKdrA04nC93EYSeQt4c1GNpBKjdp7ty4zE7RzqYUfDph4nNjnKntO0sD+XNYe/ncVbgr4qOnpw04iHF5A4XFrdbKBYXOKdx4HHYmfDHFRQwx4ZjISkhkMz5SoyjKOzTvEkG54Cl+8UdNHJuHOcZMsxbCL3N+ZXcL3EX4Jju1uriITssuE/3VMSstmvYy3yZev0p1dtOnlbUBhPbLLZf46rjWEW8FYN3dmSQz413AAmn7RLG/dyKuvQ3FZldUxyxQtZq1tj1umMaQTdR2MwO0IJsR7GsLx4lu0BkcqYJCoV2sAc6nKGAGt7+tuKeimjj95Lg5gtkL4he46HgokPBOHimOM3UxMUcsGGETxy4FcMXkcqytGJu9YKc2ftTzFj5WNiPadPI5ss9wWyFwAFwQbZX8LKJjcBYclY93dnPC2JL2/iTB1sb6CKFNeneRqy6+ojmEeDgCD/5E+hTGNIvdNMLsWQYfHIypnmlxDR630kHcubaePSnSVrDNC5pNmhgPlr1XAzIqBxW7mPXDzwRLCy4iGLO7OQY5I4o43QDL3g3ZizXFrk1os2hROlZM8uBYXWAGoJJB8LXzHFQLHAWCl5t35WTKbWOPec2b/hsHFx/i7w0qmNoRNkxj/TDf+4EH5KWA/VR0GxMawgSeCB48Nh5YAok/8xmRVUnufw1OQC2trk8hVl1bSNL3RPcHPc12ndsbnjmRdRwO4jRWvd/CSRYaKOVszqtmNy3WwzHVrCy3OptesSulZLO58YsCen08dU5gIFipGqqkihCKEIoQihCKEJbBfqL6/I1uezvx7eh9EmfuFILwFYjtU1dri6mu08O8kTJHK0LG1pFUMVsQTYMCNQCNetOp5GRyBz24hyPH5KLgSMlUN0sRiWfFS4nHOYsLiZoirJEqskajvuVQEWzX0PKt3aMcDRHFBCMUjWkEF1wSdBcpTMWpOinNj72YfESCNO1RmUvH2sTRiVRa7Rlh3hqD1tWdU7Lnp2F7rEA2NiDY8jbRTbIHGyY7xy4hsfhcPDiXgSSKV2yIjElClvzqbfmqzQtgbRyTyRh5DmgXJGvQqL74gAU1wu8bYObFQ42ftY4RE6zZAGAmJULIIxbQga24GnSbPbVxRy0rMJdiBbfLs53F1wPLSQ4qTl3zw4VCqzyFwzBEhcuEQ2aRlIBVb8CePK9VG7HnuQ4tFrC5cLXPAHifRS3oT7Zm38PO6pE+YtCsw0IGRiVBuRobgi3EWqtPQTwNLpBbtFvmM/wqQeDomL75YbJG8YllMgcqkUTO+WNirsVtcKGFrnjyvVhux6jG5rsLbWuSQBci4F+dlzetXW3zwlo8rO5li7WNY4ndnUHKQoVfzAg3XiLG9qBseq7VwBhNiSQADa/y5Hiub1qjMdv7GJMEYg7Qz9r2n8GRnHZhgAoUfmDqQRY6a8NatxbDeWTCSwc3DbtC2fPwtoeaiZdCNFKb7bebB4QzRi7l41UFGYd5lvmy2t3c1rka2HEgGnsuibVVO6ecrHiBoOHn9FOR+FtwoqfezLj4zeY4d8GzrCIW7RpVmy3CZe0vlDcdLC/jV5uy70bh2cYeBixCwGG+un7qG87XhZSv/i/DGGGWPtJe2zdnHHGWkOQ2e68sp0JNUf4TUCRzHWbhtck2GemfjwU96LXUpszaUeIhWWFrowNtLEEXBBB1BBBBB6VUmpn0826kGYt+dCpBwcLhZ/udtwzR4Zp9r2ndwGw+WHvHOQI7ZM3eAHPnXpNo0gic9sdKC0DvXdy11tkkMdfVys2L36wkbSZjLkiJV5hE5iDrxjzgWzX0t10rJj2JUvDbYbuzDbjFbnbkmGVoXcfvphkaWIGRpYwbqsMj2OTOCcq8CCPj0rsOxp3hshthP/MBxsdeKDKNFBnfNng2fMWaLPOi4i0TKrZo3YrHmBLglRYre/AXrQGyGMlnjsHWaSzMXFiBc8jnxS96SAVbdh7eixXadnnVomCukiNG6ki4urC+o1FYlXQyU2EvsQ4XBBuD5pzXh2ilKpKaKEIoQlsF+ovr8jW57O/Ht6H0SZ+4UgvAViO1TV2uLqKEKnYDdiU4bacEpCe1Yid42BzWWQKFJt4jUVvTbRiE9PKzPdtaDwzGqSGHCQeK94LA42fEYV8TFFCmFzG6SdoZXZCgyjKMiWJNjrwFcmnpIYZWwPLjJbUWwi98+ZQGuJF+CV3i3dfE47DSZnWGOOVXaOUxOGbLlsVINu7rUKLaDKakkZkXEggEXFh1yXXsJcCkdq7nouGkTDKWllmheR5ZC7uI5EbvO5JNlBsP3plLtdzpw+c2a1rgABYC44AeK46LLJeN6NgTtjBiYleVWhETxpiXwrAqzMrZlIDL3iCp4cRUtn10LabcSENIdiBLA8Z6ix0PiFx7De4Tdt2sTh0gmwMcUc6xNBJEZGePI7M6sGfVmRzm8bsOlMG0aed746pxczEHB1gDcAAiw4EZIwOFi1N8VuVJh3w7YcPMqYfsZEXEvhXY52k7QMpFwWd7qT0tTItrxzte2UhpLsQJaHgC1rWPIAWK4YyLWUlu7u7JDiMM/ZJFGmHmRlWVpcryShwMz95ja5J4XvbS1Va2vjmhkZiLiXtIJFrgNtoMh4KTWEEJjBsDGQ+yyJEkjw4nFSGMyhLrPnCkNYjTNrVh9bSTGVjnEBzGC9r5ttfJRDHC3mrDvns6XEYKSOIKZSY2ClrAlJEcre3+Ei9ZezKiKCqD3k4bOF7cwReyZICW5JDB4LEPtCLFSxLGBhXiZRIJMrGVWUXAF+6t+GhNtadLNAykdTxuLu2CDa2Vs/qogEuueSrSboYqNYJArMyHEK8UeIbDsUllMissiEeF1PHTpWodq07y+MkAHAQ4tDhcNsQQfoVDduFj1Vw3X2cYMKEMSxMWdiiytNYsSdXfVmPM8L1iV9QJqjGHYhkL2A08Bw5JrG2bZVzdHA4/C4eCB8FA2Q2aXtxexcsWy9nxAP8AVratPaE1FUyvlbM4X4YctNNePRLaHAWsmmM3e2guBxGz4ooWiYuY52lsSruXyFMv57m2YkDny1dHXULqllY97g6wBbbQgWvfl4LhY/CWhWXZWyZVl2gzAAYgoUN78IVQ3twswrMqKuNzYA03wXv/AOV/RMDTmojAbGxhg2dFJCiHCTxFiJQ+dEjdS40FtSump41dlq6VstRIx5O8a7haxJBAUA11gOSnNj7MkjxuOmYAJMYTGQbk9nHla45a1m1VRHJSQxtObcV/M3CY1pDiVO1mpiKEIoQlsF+ovr8jW57O/Ht6H0SZ+4UgvAViO1TV2uLqKEIoQihC4zWBPQXrrRc2Qq9s/fCGYRtFDimSQgK4w0mTU2zFrWCjmfA1qS7IlhxB72AjhiF/lzShKDoFYqyk1FCEWoQvE0gVWZjYKCSegGpNSY0vcGt1K4SmD7chBwwBLDEn+Eyi4bu57noMutWm0UpEl8t33r9beqjjGXipKqamihCKEIoQihCKEIoQihCKEIoQihCKEJbBfqL6/I1uezvx7eh9EmfuFILwFYjtU1dri6ihCKEIoQvMv5T5Gpx94dVwqlfh5u/ImDwrSTYqNlF2gYhUFmbulCmax42vzrf2xXRmpkaxjCD/AHanTneyTGw4QovBbGmXZySWxRdprYlO0l7U4dZZLpErNdSQEPdsWW/WrktZEa0suywb2DZuHGWjMn565A9FHCcN80YvCylMR7JHio8MXw2RSJEfP2v8Vo1b+IqZCL3AFwTyNEckYez3hzDJZ9zkRbD2QToTfTiuEHO17ZKWO7i+24mPLP7OcMjAdpLkaW8gJvm7z5cul+YPGxqoNoO91jfduPGRo24bl4ZBSwZnXRPtj4WSTY6RzCQythsrBiyvmymwPBgb2qpUSRx7TL4yMIfwta1/kptBMearWytlB4dlosWJXJIPaMwmjKt7OVaxexRL93uWXWwrXnqiySpc5zDcdi2E3GPLTU9blKDbhq5jtn4mMTRokxwq467IRLJeIxKRlCsHeIScVUnyIBohngkLHuI3hj17I7WI88g62hKCCLjhdWjcWBkhkBaQoZSY1eJ4QikL3Y1mdpMl72zW1vYWtWPth7XyNIAvbOzg655ktAF+l02IWCstZCaihCKEIoQihCKEIoQihCKEIoQlsF+ovr8jW57O/Ht6H0SZ+4UgvAViO1TV2uLqKEIoQihCKEIoQihCKEIoQihCKEIoQozbO1xA0IKlu1kEYsbWJtqb+dXKSkNQHkG2EXT4KcyhxBthF062lixFFJKQSEUsQOJsL2pFPFvZGxg2ubJcUZkeGDibLmy8YJoUlAKh1zWOpF6lUQ7mV0ZN7Gy7NHunlh4J1SEtFFkJrFtCNpnhBPaIAzCx4NwN+Bp7qd7YhKe6dPJMdE4MEh0KdUhLRQhQ7baZsUcPFEXyZTK+YKEDC4sP5jWgKNraffSOte+EW1t6Kz7sBDvXutfQc/spis9VkUIS2C/UX1+Rrc9nfj29D6JM/cKQXgKxHapq7XF1FCEUIRQhFCEUIRQhFCEUIRQhFCEUIVU37Df7plID+0LlJ1APInwvatvY1v5uLTCbrS2bb+ZfTCV425hseMNMZJ4WQRtmAjsSLG4B5GpUklCZ2Bkbgbi2fFSpn0pmaGscDcWz/ZRoxrFMFh7zCM4cSOIAS7nUBbjUKLEnzq3uQHzTdnFisMWg/dP3YxSy5XxWGLQfvyXqTH4rD4fEWEyx5kELz2zpmNmvqdByvw08q4IKaeaO+EuscQbobaLgigmlZoTY4g3Q20+acbf2dJhIVePFTlmdUfM981zfMv8ASdOXK9LpKiOqlLHxNsASLDS3PmoU0rKiQtfG3IEiw0680rhtmFtpYkdvMuUI9wwGYHXI2n5RwA6VCSpDaGM4G53HTx6qL5wKRnYGdx08eqm96toNBhJZU/MAAD0LELm9L3rN2dA2eoax2nrbgqdHC2WZrHafZQe0cHJg448QuJlkbOgkV2zJIGOoUcvDwrSgljq3ugdGALGxAsRbmrkUjKlxiLABY2I1FvHijY+zj/tLFfxpf4ZjY6j+JmBOV9NQOAoqqgChj7AzuOluIRPMPdI+yM7jpbiOvFXKvPrKRQhLYL9RfX5Gtz2d+Pb0Pokz9wpBeArEdqmrtcXUUIRQhFCEUIRQhFCEUIRQhIYjGxx/qSIn+ZgvzNWI6SeTuMJ8iol4HFRku9uAXQ4zDj/6q/vVtuxq92kTlHes5pMb57P/APWYf/qL+9T/AIFtD/SPzH3XN8zmksZjMBi2iPtcRMTh1ySpqRbje9xpyp0NFtGla4CE9oWOV/Qp8NYI8QaRmLZqZxkCTxPGW7rqVJUjgRyOorOYyemkEhYQQb5goimwPD26g3UfPu1E0cSBpFaEWjkVsrgeYFj7qczaUjXveQCHag6Ky2seHudYEO1B0XYN3IgkqyPJN2oAdpHLGy3ta1gtibi1cftGQua5gDcOgA/Lrjqt5c1zQG20sPy6ZtuZEy5Xmne1smZ79mByUWtrw4cOlP8A4xIHYmsaL62GvVO/iMgN2taL62GvVPcXu+jzmcSzRsQAwjfKGC8AdL/GkR7QeyHdFrSM7XGl0llU5sW7IBGdrjS6k8Vh1kRkcAqwsR1BqlHI6N4e05hV2OLCHN1ChcJunEjozSTSLGbxxyPmRCOBAty5VoybVkc0gNa0nUgZlW318jmkAAE6kDMqRw2y0SeWcFs0oUMCRYZBYW0v7yaqSVTpImRECzb25580h8znRtjOjb/VPqrJKKEJbBfqL6/I1uezvx7eh9EmfuFILwFYjtU1dri6ihCKEIoQihCDQAShVLb/AOImBwt17TtZB/JF37HoWvlHqb1t0ewKuo7VsI5u+2qS6ZrVQdr/AIvYp7jDxRwr1b+I30Ue416Sm9mKaPOUlx+QSHVDjooVZ9rY7jLOV6lzEnuWwPuNbkVBTwD+XGB5fdJxlxtdN8RuPirZlVZD4GxPiM9r00TN0TTTutcJWDcTEkC4yk8tDbz1oMzEbhyTxG4+LUXChtL2B1rokBQadwzUFjNnSx3EkTr/AJlIHvtapXSi0jVJ4bEPGbxu6HqjFf8ASRXTnqoqx7M/EDaMPDEGQf0ygOPee98aoz7MpJu/GPQ/RTEjhoVdNjfjCpsMVAV/xxHMPMq2vuJrCqfZWF2cLy08jmPunNqTxWg7F3iwuKF4Jkfqt7MPNTqK81WbHq6XN7bjmMwrDJWu0UrWWmIoQihCKEIoQihCWwX6i+vyNbns78e3ofRJn7hSC8BWI7VNXa4uooQihCKEKrb3b9YbAgqx7Sa2kSHUeLngg89egNbGzti1FZ2h2W8z+nNKkla1Y3vNvxi8aSHfs4j/AMKO4W3+I8X9dPCvcUOyKakF2tu7mdfLkqb5XO1UBhMK0jBI1LMeAFaoBcckvRX7Ym5ixZWn78rC4jH5VHVutEkggIuLkrsbN6CRwV1w+BcAgORawFgAo6gCxvxqM1WDdrQpRUpBuU6gwDk6yHW+thwv5eBqhm43K0BZuQTj/Z627xY+uW/utTbAhQJN15GBhGvD118j14UFoRiK5JsyJ1IK5geuoI8b1yy6TzVQ29+G8TjNAeyPTip/b0prZOaQ6Jp0Wf7S3ZxULEPCxA/mQFlPiCKcCCkGNwUORXVBe4ZWRgyMVYcCpsR5EUIWg7rfipPDZMUO2j4ZxpIPPk3wNYdfsCmqbuaMLuY08wnMmc3xWu7F21BioxJBIHXw4jwI4g14au2bPRutIMuBGhVtkjXjJSFUExFCEUIRQhLYL9RfX5Gtz2d+Pb0Pokz9wpBeArEdqmrtcXUUIXCbca6ASckLJt/fxON2gwLeDzj5Rf8A5e7rXstkezwymqh0b9/sqks/Bqyl2JJJJJJuSTcknmSeJr2AAAsFVXqCFnZUQFmY2UDiSeVdAvkEaLY929gpg41UANOw7zW4E/ToOdX2MDQqUkhcVPJhlHeY2IOpPE9T4DUj18Kx6t4kfccFrUsZY23NdgJma1rJ/KT/ADW5kfSoRxvfoEx8rWZJ8mxowdTyA0GXhw4evupraY37RSzUi2SV/wBkR2NvcdaJIC1pLUMqMRAK6uzkI1tSmaXKcXJu+BVfy3Xy4e6u4xyXbErsZcA3sfLS2lSAvouEc0lJIp5C/wAetdHJSaq/vBuzBiQcyKHto6jK39/+1SJIGSHMY7vLJtvbFfDOVbUcj+9SZJiVSWIs6KLpiSn2xtrzYWQSQOVbn0YdGHMUuWJkrCx4uDwK6CQbhbluPv3FjVCPaOcDVL6N4r1rwu19gup7ywZs4jiP2VyKbFkdVca8yrCKEIoQlsF+ovr8jW57O/Ht6H0SZ+4UgvAViO1TV2uLqKEKub7bJlxmGMMU5hv+awuHH9DcwPKvYbFoG05E0zbngOXj1S3tLha9lhW3918Tg9Zk7l7B17yep5etq9gyVr9CqT4nM1CjMHhmlcIguTTWtLjYJZNlqO6e7y4UZiA07cCf5Rz8h86ttjDQqkkmJW9IljBZ+J4350PksFxjMRXmDCtIcxuEvfLfj4/2rMjpsbi53yWo+cMaGgqQR0UW6Wt5/elaIGEWWee0bp3Hs+WTVn7McgBdvXkKWXDgmBqjtqYPERKWiftAOItZgPDrUgQRYrgGE3UXgd4jYZtDwNSbCALFcfKdQp2LaCSDjY+n37qpyxAm17K3FIQF7CjXXQ8NaRbAbKyHYkniMMGFiPL+1qkQSi6i8TgpBqpBHj+9F7JjXA6qmby4czoyutpAL9PXx15ilk4XXQ8BzsHArMXWxIPEVbWcQQbFcoXF7gmZGDoxVlNwRoQaELcvw536GLUQzECdR/1B1HjXh9u7E3d6iAdniOXiPD0VuGa/Zcr5Xk1aRQhLYL9RfX5Gtz2d+Pb0Pokz9wpBeArEdqmrtcXUxx2Lt3Rx5/tXoNj0Icd8/wAh+qm1l801hxNjXpQVJ0aWZQdRz5VIEg5JfgVT9o7Nw2HxRkjhRLRXIUZQ7FiBoNPDh1416CjDsF3cVjVTgXWanWGmEYzyauQSeXTQDlbhVl7rKu1t0tgUaUh3/LxC9fP31SdKrbWWFlLzzgKfDUVYjN0mQKJ2Xjw0jseCWAHiefu+dOIuojJSn+0Tob0bsLmJLyYoaODpzqGBdDrqt7ybLWUGaD9RdWXlIOf/ALvnUwLWuug8FA7P2pexFPdC12arb10brKz4LawKgHjrWdWRsaFo0kjnkqXXFqeFx1F6qNcrpC5LJpxvzta/3rXVwKm7yqb5gxzXv6aXHhw+NRwh+V7FWN6GjMLPd5dm6CVBpwa3z+lTZ2DgJvyVSb+Z22hV2nKqihCVwmJeJ1dCVZTcEVwgEWKF9C7hb0rjsOCdJU0dfHrXzrbuy/c5ccY7DtPA8vsr0MmIWOqs9YKelsF+ovr8jW57O/Ht6H0SZ+4UgvAViO1TU32hihGhY+Q8Sas0dMZ5Qzhx6JjGYnWVY9pJNzxNe1a0NAaFdwZJVZamCuEJ1hJm/vWlRUpf2zosuuqGs7LdVFbYjEs9uSgfC9h/8j8K3GiwWKc02GHMrkE2VPielKl0TIxnZSc+JWOMX05X6XOlZr5WN1V9kLnKD29tuyEKdLcb1qxEYQVnyscHWVR2Pt8duyA6Nw8x/b5UwStvZcLHAXVui2gTzqZc0cUrA8p/7VljIY2DaAdCaW6QXU2McksLiAAbHnxrrgXtyXWOwOzVd27H2EwkUdyUnhyfmPC/H31OMECxUZC15vZKYGQhmJN2tp5dKzKxuJ1ir9O8MZdqnMBjyOJ4/SkiItzVgShyXxeL4Nf10+vA1AOxBMw81BbVxoYWOoN9ePCw+7fSky3tknMbxuq5h5LMUYceF+HD/vXZI3BocomWMOLVXdubM7MlkHc+R/arMMuIWOqpSxW7TdFE09IRQhTe5232weKSUHuk2cdV/tVaspWVULoX6H6HgVJrsJuF9I4XELIiupurC49a+VVED4JHRv1BstFrri4TvBfqL6/I1rezvx7eh9EufuFILwFYjtU1Ujena+afs1Okenm3P3aCvV7IpN3DvDq704LQpo7NxJhFjK1CE+yeRz1JgulvyCbT4eZpg6OFjy/xOotfVepNei2f2YsJXm6+xluvWx4zezHvuSzf4Rx+A0q6SqICfORCgBPeYgn335ffGs+sksyyt0cZc+6rm8W2wI201PAdTWaxmPJa98A0TPZG6UuIs05ITjkFWd+GgNaUkx3JJU3tvciJYv4SAEa3A1BFtKdjw6pIAKqQxjR/mBsDY9QejfvSt2ZTcnRTkc2NtrZp4m1jJppfS5/b761ZxXKrFoy8VKbMnuoXmBx+uvn8quQSXyVSeO2aWeJZoXRiAD+U9GXUMPIi3vqzizVYKr4bElSUfSRDY+Ph9aqVcW8bcaq5SvwHDwKsMeKjIUXuzWt/e3SqEct24CrD4yx2a8Sz5WytwNv7njpS3x7sgBPBxNxkqNxc2ZwAdOvp7tam17S4Aq9bDESQmmJjPaXI5j7+NPqRcWCx4HXNzzXowhlZW1HA+VZjSQbhagiwtwniqXtHCGKQoeXA9RyNaTHYhdZkjCx2EptUlBFCFtP4Nbe7SBsO570eq/5fv614z2porFtS3jkf0P6K1TP/ALVp2C/UX1+RrK9nfj29D6Js/cKYY3FCKF5DwRC3uHCsqGIyzBg4m31T2i5AWNHEsWLNqSST5njX0RsYa0NGgWmMsk8WU2uDS7cFIFO8NjOvKnQwklVaiTCE+k2uiw6Ea616JjMIXlpH43kpXYWLCwtKSCz8PBeQ9frUXqLczZQW0tp3LMx++VYMrnTPXoaeIRtUDgJO3xKX/Kpv5npVjDgZbmlvfjf4Ba7sbEJoCaqxkA2KJL6hTiICPA1ZLha6rlV3ezcePErni7ko/wDta3J9PjxFXYiC3JVZCb5rKUV4JHhlVkdTqp4+BFtCLcDwo0JC7qL8lxMawkI1VRa5GpAOlhxBP3pU4slGXMKbwmPFrAWubAcdB51fBWbmSobe3Cm4lTuk6Nb4HzqMjSe6nwyC9ik9lDs7PckgceXurLfC7EQtdz2PivfNSks+Zcx5C3qfGutkaBhfqFWexwF26JKFwAQeNU5Rc4mrRgmc9mE8EtEhaxsdbWI8P7a1fhONtys2RpYbeaTlhysQCNaRPTG926K7BWtcMLtUy2vssTLfg44H6Gq8UhjNirM0Albduqp88LIxVhYir4IIuFkuaWmxSddUVY/w/wBqnD46Jr91jlbyP38ap7QphU0z4uYy68FJjsLgV9KYH86+vyNeE9nRavb0d6FXZ+4VT/xD2gIsGFJAMrqgubXt3j/prmwoDJVlw/tBP6KzE5oeMSzYEGvZEWWi03GS7HKV0BqBOI5K8KdkbccvyQZSLi/GrUUclrtcs+aqpL2fHl1zUdJgbiyuQvTj7jVltdI3+W8Z5Ks/YsEg38DuxYn5Dh563SeD2q6IUsSo4nnrwq3U3LC0arBomsMokkFxyTkRLKoY5teV7eHKsQvdGcK9pFR008YkAIB8U7lwZwtgUsOPW1MDnP1KyphBkIgR1U7sTaZLC55j7FqryB2gCrkALRdkOzWAF/sVbpo3HvKnK4BWSDBgcTfw5VajZgCrOOJV7enc+DE2dgQ4BAdTYgH4fCpkX42U45MGrQR4/cWIWL70buyYSTvHOmpU+PMnx+/LsTsL8L/I/nFPqIGyRGWDQatOo8fEeijMBjspufSmyNkc4YSqURiY3ti/PpxUqcR2ikHUVUqampgdhcR8lv7O2bs2tYZI2uFjbMphZYWCkEBhcG9x5G/Cltmne24cPkuGPZ7JTG9jhna908mPd0F6qNfid2tVeqdnsijxR5gfl0Qxk3P2f3qw22hKyXCxxMT2JCtyD9Pl4datxtLQXjRUXvEkjYzq4gfNIyS5iS3T5VTjqHSSZ/Jb9bsuGmpOwMwQSeJ4fqlF8fOkFuarxOyCj9pbPSTVlJIB4GxNMZI5os1NdBTvOKVpPRR2M2Xh40LlWIFtAxvqbdfGuxzyvdhBHyVip2ZRU8Rlc11h4qBllUPmjBABBAJubi31q+wOA7Wq8zOYi8mIEN8dV9Qbn4vtYcO/HMg+AIPyrxNDBudtuZ4u+ounON4brMfx0xHdwcf/ADH9wQD/AFGn+ykfalf0Hqf0XKk6BUjduV2zXJKi1r9T/b6V6SsIAA4lbGwmOe9zjo31UzHMrFlBBINiOlIZGQAVarqlskhjB7qRxjkL5Vo0wWDVORh5Lj0qW0IhhbINQU3YVWcclMTk4Ejrb9R6JBcIGjy8ydarSVBLySlRUwYwDipCGO1gB0rPebuuvX0Yw0wHgVfMbBePLJGrKeOawYHwNdc4hpLV5sDtLOtoocLMrRscoa5U66cxetGkONlyqFW9zXWW2bqzZcMJcpLObLYEi17XPS5B91PawDRVi4nVSxZ7nMbHjx04G4GunKpZLij9pY8wRgoV7xGa5v1uRfw+ldXFnW9+3llUBkAzAEWN9DzINiNbjnUnxY2WTqWpMModw4+I4hZ3ikyOQPTyNOppMbATrx6rlbTCGZzBpqOhzCktkyXU+BrN2qe23ovRezbcMUnUeikECTI0bAaHQ8xx1+/GoNjcACPBZs7mb13V3qm8sZjjZSb5VIv1sKqOzm816OI/8Pu7/EptgMcCLXHC1aLIBqV5OWfKzE/M97/envqcxwwlvM2XNnsxVYkOjAXHyGX1QxvwrJd2JLhetpr1FFhdqQQvYkphWHHlkuluVQVu2Sit4P8Ay7ea/wCoVKl/qjzV7bPwTvL1Cqdaq8Wvor8HsRnwMF/5br8P715iRmHbjTzb+hCsA/yvNUL8cz/Gwn/Kf/UtQ9lf6Uv/AFD0KKjUKs7sr/BJ6sfoK16w9vyXqNgttTE83FQE07CV2UkHO2o8zWgwdgDwXlp3nfvdf+4+qmYtodrCcxGdTryuORp8Lc0qSQkZp3gUzW5AC9OrLbohUqUEVALTYqY2PhS1yRp9/fpXnpXWXpmNJKUxKZZgOhX6Ui9wvR03w/kVedpQqYzmYDn/AHrrXi1l5zMG6yneyMrcrIHUdePwrTpX2yAVWtZcBy+gd3YiuAwyg95YYS3j3UJ9+tWuKz7pHam0FWQBGBLEXFr8dMqm+hNj1tU2MJFyok2OSru9G1kjdUEOZzYqQ1yubRWcX/LcEDXWx8alGwuUXGyzPeedu0JItpqCLaHkfhw8OlNvbVQbmoPaR/TPVOPW3P41Wgdhe9vj6rWre1FC/m23yNk+2Ee63n9KqbT7zei2fZ7+m/qPReoIGztqtrngbm1zTTWMZGMjew4eCzXbElnqXHG0AuJyNzry5pfEYzKbWJJ6jjf51SjiDu2TmtLaFXugKdjSABa5424Beot1MVKvaR4d1B1ubID5BiD7q0WyBjLkrzLml8mQTeSCWAOsqsrZgACLeN/EeNVZH71wHLNa9LFuIJHH+4ho9SlsFNmvVWdtrFbGyH5OZ5r0r6kdKkM2gqhKzBM5vilFeuEKY0XZYwylW1B40qN2F9wtauYH05aeNlSsXAUdlPI/9q12nELrw0jCxxaVvP4HH/cl/wCY3yrBqP8A9iL/AKD+qY3+keqqf46QnNg35ZZF+MZ/eqPsq/KZviD6qdSNFU92X/hEdHPxANblYO3fwXpdgvvTlvJ3qq/jktLIP8bfM1fjN2A+C8xVswTvH/MfVdwLgOua9r2NulMBcO7qlR4MY3l8PG2qt+DVcndvZuvHSqVVUzgmN9l6Gh2TQTNFRFi46nl5KzbDQhRe1ib/ALA6edZ7jfVSkMYP8q9kz21/5o+afJa4BZa9L8N5FW07ORz3lB65jf56elAicT2V57HYWVd3p3fSSNkjjAI5qoFjyqcU7mvzUJYw9uaeYbezFpDBGHysiiJgFHRApa9zfoRbjVl9U7ERwUY6JlgUudtYxrMQrBbsFAygk8+PS+nD3VEbSNwCunZzbGya4mEysJIywIQArxyZbAZb9OX11qB2nI1xsVw7PjAAKiNqbJkkd1a7DK7Dw4fHjpwpg2k5zRc8Qoe4MbnZVbbWzWXCwz62DGM+eVW/celXac4sT+ZXNpDdiGLiGZ+ZSm7xujef0qvtA3c3otb2e/pv6j0SuytgS4qcrCNcxzNrZBc6n6Aan5abQDE2/Iei8vUvc2peRriPqrNjcK2BxKgNnKqrAkAZgbg3A4XIYf3rFnbupThXs6N4r6MbzXQ9Rx9FbtobxAKFjIuwzceAPM1KZ5wgc156OAtcbjRZxvPtFHlJku54DlYDS/qb0RNe65abLVlkp4Y2RStJNsWRtqmOBxEeYBVIJuNTfx+lEzJMN3FOoKmmMobG0gnmfPmlMUbOD1Hy+xXIc2WUdpNwzB3Mei8xvUyFWDsk+qq3VblX/R+SjNs7O7QZl/OB7x0q7DLhyOi8zV0uMYm6rW/wXhK4KO4td2PwrImeDtuMcmH0KzgCIjfmob8bcHmwMMg/4cwv5OpX55ayPZiXDVvZ/kD9DdMqB2QVlW7mKyyFDwfh5jh79fhXsKuPE3EOCv7DqRHMY3aO9R90bx4bLJn5P8xy931rtJJdmHkubcpjHPvBo71H7KJq0sVXXZ7XiQ9VrPrjea/gF7DYQtRDq71VgwOLNh0HD9/jVOVpaVnwuu3NNNotecnxX5LUQt+mt7v81azizmseAF+FPa7DqvPYMViEltXGhcMcp70ndUc7m4J66D40l1r3Cs0sOObPQZpvtnAlJUkj1W2R7eVg3oba1xwLmm/DMJUUtnWPErmz8UruwcMAvdtwGl9RbwIqo9haARxV0+CdYSS5jaMAoxYE2sRa97/A0pwtcFRdYg31Tjb8ywoQtzNKFCqNTdraj4W8xXYGOkcFCmbvHXd3W3ueijNvbC7XCw4GN1D5g8jcQvEta3E3Nhwr18MOCMNXmK6s39S6Xhw6DRQW0t2lwORFdnLgsxYAajTQDl76z9oCzm9F6T2cdiif1Hor9sNYoMNHkAF1Dm38zMLknqda0IzdjegXmqvKeS/+R9VT97sYJcRcfyoF+LH61mV39W3h916z2fBFJc8XE+gUAcYcwUak/AafSoub2blVm2llwjifpdW3Z+w8N2CvOiu8gBFxcgHhbmKiyXA1JrjjqHeGXyVL2/s4YWdct+zNioPEa2IP3wNWgd4wqvG7czNdyIXvHpoD0PzqpAbGy9DtOPFEHDgfoU2SrBWO3RSDcKpt7y9BVf0fkvN6dZYzjYXWh7CBJwGEViCweaQqbEKVkKDTXUn4CsykiMu0ZJjw7I8hmqsTAymknI5AdSRf6Ka3w2X7TgJ4R+ZoyV/zLZl+IFeS2dUe71jJDoDn0ORVORuJpC+aVPPh9K+qLPvbNTUG2FdMk63H9Q+ZHEHxFU3UzmuxRlb8O1o5YtzVtuOf5x6JI4bCce1e3S3/AOtSxz/4hJ932YM9663L8ClMJj0yWjBCqcuvzqUdEZDjkK7PtxkDBDSMsOZ+3PqrBh8RZLC1/GqczCXFQpns7JecuNk2lku1yRc+6khhW7FX07WYG3spJNpyHh2XuPP18K49pOqrtFINMX0XIs8kkZdgQGGgPDUcBbwFcDCNE01VPFE5rL3I4q54R847wFvgL1owRk5kLzFRML5Jgd3BG0jwH9RgXVieWa+Qm+W99fIcKhUUBkAw8E2k2k1jjvL58f2TCQ4iNciwNoSRqDx8jVL+Gyk5havv1F3nSfIG/omeHweLeXOVIfhnfQKLW7vPhpyrWpKBsWZ1WRtDa7ZWbmAYWceZ6qz7NwiYdWObPKRqzdeg6C9Xy02yWKHNuL6foqztqPETOGlMVwMoCEgDied+tZUtNUSm7rL1lFtXZ1Iwsix2JvmB900baEqIEupyiwNzoByp0bKhjcNgqdTNsyeUykvF8yLBQW0MbYHmx+JNQbRkOxym6ZUbbaYvd6VmEaXPLw+6f7I2HIUv3bkXJJ+A04VUnc57rLQo5KelYHOuXWU3g52BzSlSEGVbeGl6nDBYnEFnV0tPJZ0Jdmc7qqbw7TSaUI5OVL6jq1tPLSnlrg3sqLN0Xhk17W4a3Xr2pSOdqpbl4N16F20Kd7cBvYpNFW/O1MOOyqsFMHcbJwZQaSGOBur0lXDI3Cb2S2Bw5kdUTVmIAv1P0ofIY2l7tALqnI6kDe1iWl7k7vYiLG9tOVPcKjK19dLchYBVtWbs/aEE1SyOK/Em48D+qqbRqoXUoihBABCs6cBXhjqqC+dPxF2J7Jj5VAskh7WPpZybgeTXHlavp2xaz3mka7iMj5fsqErcLlWq1UpFCE92ZJYsORFOhOZCVM24upbDYxuHMVUmj7ZV6nkvHZP5GuPGoGnI0XWVTQ6xTR2ZTUMHAq62YACyk9m41hIDfQan7NSihKTWVDMOWqsEG3LVfYxYjpSdU5i2/bnzp4YkGRKybz9DUhGlGZMsXt9iLg0wMCU6VR8u3DfjXC1da8pvPtUkcedKIVlpuofG462pNRJATGjEck63bwRlftXHdH5R9aRIcrlWYf6gaFcZsSIoiOlZBFyt2Q5hU7G7SawjU3Y306edWWm7M1U3dpbNUFNhJEfvjjwPI9aeLFtwkkESWKkIl0qs5acYyuvY8ainL2GrllK+Su34Z7NzzNMR3YxZf8x/YX+FYHtBUiKnEQ1d6BVJnlz7clqeC/UX1+RrF9nfj29D6KtP3CkF4CsR2qaqT+K+7ZxWE7SMXmgu624sn86e4XHivjW97PbQFNUYHnsvyPgeB/RJnZibdYKDX0VUUUITzZUqrIoYAqTY3HC/C3rS5cWElpsVdoXxiZrZWgtJtmpXaEOR7qAOHLl/3ohO9iDic+KltNnutUWNADbAgAZW/XNP5R3Li19M31HxpMMjt7hcTY6K9X0kfuW8jY3GLB1hpztysSvAlAUluthepVDSXANKpbNfgge+RoOYDbjjqfkF5gxUdwbjVsouLa/ZHvomLsNmGxAuV2gjiEwfO24c7CL8+J6DIeaWlaxNXaWTeMDlk7UpjTVT4+F7jofyy7A1w17aD96TWPex7MJIuc1o7Fhhnhm3rGnALgkdTnzXnCvmNrDhe40qdY99OA9jjroc0vZFPDXPdBNGNL4mjCR8sklFN3rcRe3xqzK4uiLhcG18uizqWBkdWInAOBcG5i+V7XHJe8SQED8AOPh9n51Vp5nsldFKb8QVqbRooJqRlVStDeDgPl6/Qpph8XmJsLgWHmTwHzPpTKiUkYWa/oFV2fSsDsc2bQQLcycgP1PRSsOxhI97DKOVuJ8fDwpFHeSPE4kq/trd01QI4mACwOnX6KZ2aoSRkJsqjQDTXTpSBifM5hJsFYqGxRUMU7WNDnEXNuv2TDamOBPebS9uOl9fdVLC6+Su0csEjDvWjUC/W/2UZg8CVcm9/EjlVljt9ZoVSsiNAS4530Kc7SFwNb2bTrwpuAsDgTobfRIdK2XdFrQC5tzYcbkfokTGFHU/KqgcXnwW0+FlMwAi7j8gvAbqBb3VIg8Clslbez2i3hkURwF5AialmsANeNSDrNxO4C5VeoLWudh0vktv3d2UMNh0iHEC7Hqx4/t6V852lWGqqHScNB0VIKZwX6i+vyNXfZ349vQ+iVP3CkF4CsR2qau1xdWDfilukcJP20S/7vMxOnCNzqU8AeI9Ryr6JsHaYqot089tv1HPy4qjNHhNxoqPXoEhFCFa8HMJIkc8V0bzH76H1qrDiZI6Ef3fl/kt+qLKilirH6x6+PIebreV0phRqwOob5/3qVczAQ5vBV9g1AmL4ZDfGD8+KTxUAIC8xw8zxqbBiaZDx9AqdW4xStpWZ2y6uOv28kzxmFtYBQcosNSNeJOh6/Slx3OZNrq1UljSGBoODK9yM+OnildphmRJV0NrMPvob++o0rjHI6O/RP2sxlTTR1duFj4f7H1XdkzsVlzDgNPHRv2qdY4lzL8/sobDY1sU+H/H9HLuz8V2qMAMjjXTTMK7M4xyh7+0PHgpUTW1VK6CEhkmvZyDh4+iQwjuXUZSLML35WOtXZ5S6FxGlli0UAZWRsdqHDLoVJ4PZjhH7TvBuI6ff0qtWRENEo1HotDY1Yx0z6N47L7gdf39QpXAbMRUvbxqwztMdIRa4+izpju546YG+Fwuebr5/LQdE62biAsevG5pOzv6PmrvtKbVv/aPUqLx2LsWcHiaVAL1T/zkrNef+EwHxHoVDq5fMSdM6/W/zpjoRvQ0cQf0VKKcspHvPBzfqHJ37Yo7pNhwvyueV6XLTOhtJGcx9Vaotosqmmkqx2ToeR/ND5KL2ljJIpFFw3dudOPeb6WqLHb5pJ4n9F2pjNDLGxueFv0xEqYzh1DKbgiqTAWEtK26wtma2ZmYP5muIoJtUnuIFwk0rGyPwOCv/wCHm7tj7S48Iwfi/wBBXmtubSIZ7sw6977fdU6sATFoGQyV/ryarpbBfqL6/I1uezvx7eh9EmfuFILwFYjtU1dri6mm1dnR4iF4ZVDI4sR9R0I4g0+nqJIJBJGbEKLmgixXzvvjutLgJ8j3aNrmKS2jjoejDmPWvpmzdpR10WJuThqOX7KhJGWFQNaKWnmz8WUNr90nUePWpR2a/EiRz3RGMHK97eKn4GB1BFWpGNkbYqhBLJTyB7ciEvGelZ7YQDhcMlqvrH23kZs5LRQ5uPGm7lo0VV1ZK83ebpxHhTwOopQp2XuQrp2jPgwB5tyysnMWBXpTDGwntBIZVVETSI3kDwsux7LS91GvWnWaW4SMlUE0rJN61xDuYTpdnqONrUbiK1rZJ38QqsWLGb88r/Oy9S5VXS1ulNY1oGEDJVJJ5HP3jj2uaj8RjuVTMbXixSm1MkTsTDY8/wDdR0uK6cKGU8bNBZSl2hVTkF7ybaXt9lGS4lmOUHTmaV7vFiu1qviuqhHhkeSOWX2Socqtr2FMdBHfERmq0dfU23bXdnll9lC7SxgeyKO4vxPWq8r8Ry0TYo8IudSmskrNbMSbCwv0HKkhoGisvke+2I3sLeSVweMaNrqTbmORqL2NeM02nqZYDdhI8OC1Hcbd9sWVlkBEI9M/gPrXm9r17KNuBubzp4eJ/Rafv0rx2TbpktWjQAAAAACwA0AHSvCOcXEk6pJN16qKEtgv1F9fka3PZ349vQ+iTP3CkF4CsR2qau1xdRQhMNubHhxcLQzrmRvep5Mp5Edas0tXLSyCSI2Pr4FRc0OFisC3z3NnwD967wE9yUDTwV/6W+B5dK+jbM2tFWtyyfxH25hUJIyxVqtVLS+FxRQ3HDpU2vLVB7A4WKm8LjlYaeo5004XhIAfGdMk9hxQHOqMr5AbBakNPHI3EQnSYw+dRE7hqoPpwNE4THHgf2qYlBShFYIG07ff30q2xUZcivEm1W5fYpgSi5N3xJOlSaLJbkzmnC3udegqeKyBEXJmzM56D50XLk4BkQvxTgRhR0AptgAk43SHJQ+0cZmNl/L86pTS4jYaK/FDgFzqmNITkUIWi7gfh085WfEgrFxVOBf9hXn9r7cZSAxxZv8Ao3r4+CfFCXZnRbRBCqKFUBVAsANABXz6SR0ji95uSroFsglKguooQlsF+ovr8jW57O/Ht6H0SZ+4UgvAViO1TV2uLqKEIoQksTh0kRkkUMjCzKwuCDyINTjkdG4OYbEclwi6ybfD8KWXNLgTmHEwMdR/y2PHyb317LZvtK11o6rI/wCX3+4VWSDi1ZfPCyMUdWR10KsCCPMGvWse17cTTccwqy8g2qS4nuH2geDajrzqDm3zVmKfDkdE/D6XU+6l2zsU972ht7rq4tx0I8f7UGMFVt5YpRtpi2q2P34VJmJmhUnCF+bhmurtIH+UnzFWY3nis+WFt+yvaMzdFFMxpG7HBeo8IK6HhcIdZJ4jExx6E69BqaZvmtSxA95UNjcc0ngvT96rySuer0cTWDJNKUmp/sfY8+KcJBGznw4DzPAUmeeOBmOVwA8V0AnILYdzPwziw9pcRaWXiF/kU/U14zaftI6W8dNkOfE9OXqrccFs3LQAK8qTfNWV2uIRQhFCEtgv1F9fka3PZ349vQ+iTP3CkF4CsR2qau1xdRQhFCEUIRQhRG392sLjFtiIgxHBx3XXyYajy4Veo9o1FIbxOt4cPkoOja7VZlt/8IZku2ElEi/0Sd1vRh3T62r1lJ7URPyqG4TzGY+WqrOpz/aqBtTY2IwxtPDJH4svd9GHdPoa9FBVQzi8Tweh/TVIc0t1CaQzFTdT+1WLKKkYMeh/MLVHCpZFOBNF/UKiQ4aLlr6pZZoxwK++uXcp7ti8y7WjHDvHwFvnUgHHVLLW3UZitqO/PKOg0+NSGS4QCmVdXVObG3QxuJt2UD5f6mGRfe1U6naFNTj+a8Dw1PyU2sc7QLRN3vwjRbNi5M5/oTRfUnU15qs9qf7aZvmft909tP8A5LR9nbOigQJDGqKOSi3v615Soq5qh2KVxJVlrQ3ROqrqSKEIoQihCKEJbBfqL6/I1uezvx7eh9EmfuFR64xbDQ/frVF1DJc5j88lPEF321eh+/Wue4ycx+eS7iCPbV6H79aPcZOY/PJGII9tXofv1o9xk5j88kYgj21eh+/Wj3GTmPzyRiCPbV6H79aPcZOY/PJGII9tXofv1o9xk5j88kYgj21eh+/Wj3GTmPzyRiC8vikIsQSDxBAIrraOVpuCB5n7LmIKv7S3T2bPcvhUBP8AMg7M+9CK04KzaMOTZb9c/UJZYw8FXsX+F2Ab8j4iPyZWH/yF/jWnHtyub32sPzCWYW8FHSfhLF/Li5P/AHRKfk4q03b8n90Y8nH7KO48UkPwkH/qz/0f/wClT/j5/wBP/wBv/lc3HinEP4TQfz4mU/5UUfMmlu2/L/bG3zcfsu7gc1LYP8NNnJ+YTSf5nsPctqpybar3dwMb8z6qYhZ4qybN2JgYP0sMinrlBPvOtZc8+0J+/Ll4Ej0CYGsHBS/ti9D8P3rPNFIc7j6/ZMxBHtq9D9+tHuMnMfnkjEEe2r0P360e4ycx+eSMQR7avQ/frR7jJzH55IxBHtq9D9+tHuMnMfnkjEEe2r0P360e4ycx+eSMQR7avQ/frR7jJzH55IxBHtq9D9+tHuMnMfnkjEE52biQ0qgX5/I1sbBpnx1rSbaH0SZnDAV//9k="/>
          <p:cNvSpPr>
            <a:spLocks noChangeAspect="1" noChangeArrowheads="1"/>
          </p:cNvSpPr>
          <p:nvPr/>
        </p:nvSpPr>
        <p:spPr bwMode="auto">
          <a:xfrm>
            <a:off x="155575" y="-2811463"/>
            <a:ext cx="4581525" cy="58578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64</a:t>
            </a:fld>
            <a:endParaRPr lang="it-IT"/>
          </a:p>
        </p:txBody>
      </p:sp>
      <p:sp>
        <p:nvSpPr>
          <p:cNvPr id="83970" name="AutoShape 2" descr="data:image/jpeg;base64,/9j/4AAQSkZJRgABAQAAAQABAAD/2wCEAAkGBxMTERQUExQWFhUXFx0ZGBgYGB4XHBgcGh8YHx0YGR8YHCggHB4lHxgaIjEiJSkrLi4uGyAzODMsNygtLisBCgoKDg0OGxAQGywkICQsLCwvLywtLCwsLCwsLCwsLCwsLCwtLCwsLCwsLCwsLCwsLCwsLCwsLCwsLCwsLCwsLP/AABEIAP4AxwMBEQACEQEDEQH/xAAcAAABBQEBAQAAAAAAAAAAAAAAAwQFBgcBAgj/xABGEAACAQIDBQUGBAQDBgUFAAABAgMAEQQSIQUGMUFREyJhcYEUkaGxwfAHMjPRI0JS4WJyshUkQ3OT8RY0VIKig5LS4uP/xAAbAQACAwEBAQAAAAAAAAAAAAAAAwIEBQEGB//EAD4RAAEDAgMFBQcCBQIHAQAAAAEAAgMEERIhMQUTQVFxIjJhgbEGFDSRodHwweEVIzNCUlPxJWJygpKi4jX/2gAMAwEAAhEDEQA/ANQVRYaV8fc43Wmu5R0rmIoRlHSuYiuoyjpRiKEZR0ruIoRlHSuYihGUdK7criMo6VzEV1GUdKMRQjKOlGIoXMo6V255oXco6VzEVxGUdKMRXUZR0rtyuIyjpXMRQjKOlGIrqMo6UYiuIyjpRiK6jKOlGIoRlHSjEUIyjpRiKEZR0oxFCMo6UYihGUdKMRQlsCB2i+vyNbns6Sa9vQ+iTP3CkV4CsN2qaq3vdjpY59nrG5VZMUEkAt3lsTlNx4cq1tmQxSRTl4uWsuPA3S5CQRZTO1tpR4eJpZTZVsNAWJJNgqgakkkAAVn01M+okEcev5mVNzg0XKrW1d91XDYpkjmixEMecRTRENZtFkIUkGO+ha+nO1a8GxSZ4w5zXMcbXaeWoz48hxSzLkbapeDas2J9iliEsaCQ+0h4zGpXsiSe+LkZioUg2NzxtpB1LFT76OTCSQMFjc3xWGnhr+6MRNipjYO2o8XGZIlkEd7KzoUEg076X1K62vpwNUKyjfSvDJCL8QDe3gfFMa4OFwoV9sPHtXELLLlw0eDWUg2yqc9i97X4A1fFI2TZ8bo23kdIW+Jy0S8Vnm+lk62ZvhBNIsYSeJnUtEZojGJgouTGT+bTWxsbUmbZE0Tcd2uAIBwm+G/NdEgOSZ7I3zhGHwxllaWScSFDHA69p2bEEKgub8Bbnx4U+o2PKZpN20Na217uGVxz5f7LjZRYXU1sDbsWLV2jDqY3MbpIhR0YWNmB8CKz6yikpXAPsbi4INwQpteHKCmgxeMmxLw4p8OsEhhhRApV3QAu8twcylmy5ei3rTY+mpI42SRB5eMTib3AJyDfLO6WcTiSDon+yd7IpMMZnBVo8MuImAFwoPaXC9dYn08BVWp2XIyfdszBeWt8dNfmFJsgtcp3s/eKGad4EEmeMXYlCEGiEDNwuQ4IHHQ0mfZ8sEQleRY6Z58eHkpB4Jsq3/4xiijx8c2KVZ0mxAiDHvKBfswLDlyrVOypJJIXxRXYWsvy8bpW8ABBKex75wwwxiYTOUgieeVIy6Rs6KQJCODPfQAcxe16rv2RJNI4xYQC4hoJsSAc7eAUhKAM0/Te7DmcQgS3MrQlzGRGsi3ORnOlyFJAF9NTa4vXdsmcRGQ4dA618yDxspbwXsoebfWN54HXto4Ak8jF4yomjRRlkj/rF+HA6jSxFXmbHe2F7ThLyWgWN8JJzB5ZKBlzCuWEmzxo+VkzKGyuMrLcXysLmzDgRWDKzA8suDY2uND0TgbhK0tdRQhFCEUIRQhFCEtgv1F9fka3PZ349vQ+iTP3CkF4CsR2qaq3vls3ESthJMOiO0E/alXfswQFItex69K1dl1EETZWTEjG3DcC/FLkaTayj9u7Nx2OhMckMUBjdJYis7NndD+QlVVkBBPeGoNjVqjqKKikxseXXBabttYHjrnnwUXB7hayaR7rTSRYu+GWGWXDNCryYuTFOxaxsWfRUuPO9vGnu2lCx8VpC5rXhxAYGgfLUrmAkHL6q27AM5gVcREkTKAuVZO1BAAGYnKLXN9NfOsWs3IlxQuLgc7kWsbprL2zCitytjTYczl0WCJ2Ux4dZTMsRGbOwYgZQxI7oFhare1KuKdrA04nC93EYSeQt4c1GNpBKjdp7ty4zE7RzqYUfDph4nNjnKntO0sD+XNYe/ncVbgr4qOnpw04iHF5A4XFrdbKBYXOKdx4HHYmfDHFRQwx4ZjISkhkMz5SoyjKOzTvEkG54Cl+8UdNHJuHOcZMsxbCL3N+ZXcL3EX4Jju1uriITssuE/3VMSstmvYy3yZev0p1dtOnlbUBhPbLLZf46rjWEW8FYN3dmSQz413AAmn7RLG/dyKuvQ3FZldUxyxQtZq1tj1umMaQTdR2MwO0IJsR7GsLx4lu0BkcqYJCoV2sAc6nKGAGt7+tuKeimjj95Lg5gtkL4he46HgokPBOHimOM3UxMUcsGGETxy4FcMXkcqytGJu9YKc2ftTzFj5WNiPadPI5ss9wWyFwAFwQbZX8LKJjcBYclY93dnPC2JL2/iTB1sb6CKFNeneRqy6+ojmEeDgCD/5E+hTGNIvdNMLsWQYfHIypnmlxDR630kHcubaePSnSVrDNC5pNmhgPlr1XAzIqBxW7mPXDzwRLCy4iGLO7OQY5I4o43QDL3g3ZizXFrk1os2hROlZM8uBYXWAGoJJB8LXzHFQLHAWCl5t35WTKbWOPec2b/hsHFx/i7w0qmNoRNkxj/TDf+4EH5KWA/VR0GxMawgSeCB48Nh5YAok/8xmRVUnufw1OQC2trk8hVl1bSNL3RPcHPc12ndsbnjmRdRwO4jRWvd/CSRYaKOVszqtmNy3WwzHVrCy3OptesSulZLO58YsCen08dU5gIFipGqqkihCKEIoQihCKEJbBfqL6/I1uezvx7eh9EmfuFILwFYjtU1dri6mu08O8kTJHK0LG1pFUMVsQTYMCNQCNetOp5GRyBz24hyPH5KLgSMlUN0sRiWfFS4nHOYsLiZoirJEqskajvuVQEWzX0PKt3aMcDRHFBCMUjWkEF1wSdBcpTMWpOinNj72YfESCNO1RmUvH2sTRiVRa7Rlh3hqD1tWdU7Lnp2F7rEA2NiDY8jbRTbIHGyY7xy4hsfhcPDiXgSSKV2yIjElClvzqbfmqzQtgbRyTyRh5DmgXJGvQqL74gAU1wu8bYObFQ42ftY4RE6zZAGAmJULIIxbQga24GnSbPbVxRy0rMJdiBbfLs53F1wPLSQ4qTl3zw4VCqzyFwzBEhcuEQ2aRlIBVb8CePK9VG7HnuQ4tFrC5cLXPAHifRS3oT7Zm38PO6pE+YtCsw0IGRiVBuRobgi3EWqtPQTwNLpBbtFvmM/wqQeDomL75YbJG8YllMgcqkUTO+WNirsVtcKGFrnjyvVhux6jG5rsLbWuSQBci4F+dlzetXW3zwlo8rO5li7WNY4ndnUHKQoVfzAg3XiLG9qBseq7VwBhNiSQADa/y5Hiub1qjMdv7GJMEYg7Qz9r2n8GRnHZhgAoUfmDqQRY6a8NatxbDeWTCSwc3DbtC2fPwtoeaiZdCNFKb7bebB4QzRi7l41UFGYd5lvmy2t3c1rka2HEgGnsuibVVO6ecrHiBoOHn9FOR+FtwoqfezLj4zeY4d8GzrCIW7RpVmy3CZe0vlDcdLC/jV5uy70bh2cYeBixCwGG+un7qG87XhZSv/i/DGGGWPtJe2zdnHHGWkOQ2e68sp0JNUf4TUCRzHWbhtck2GemfjwU96LXUpszaUeIhWWFrowNtLEEXBBB1BBBBB6VUmpn0826kGYt+dCpBwcLhZ/udtwzR4Zp9r2ndwGw+WHvHOQI7ZM3eAHPnXpNo0gic9sdKC0DvXdy11tkkMdfVys2L36wkbSZjLkiJV5hE5iDrxjzgWzX0t10rJj2JUvDbYbuzDbjFbnbkmGVoXcfvphkaWIGRpYwbqsMj2OTOCcq8CCPj0rsOxp3hshthP/MBxsdeKDKNFBnfNng2fMWaLPOi4i0TKrZo3YrHmBLglRYre/AXrQGyGMlnjsHWaSzMXFiBc8jnxS96SAVbdh7eixXadnnVomCukiNG6ki4urC+o1FYlXQyU2EvsQ4XBBuD5pzXh2ilKpKaKEIoQlsF+ovr8jW57O/Ht6H0SZ+4UgvAViO1TV2uLqKEKnYDdiU4bacEpCe1Yid42BzWWQKFJt4jUVvTbRiE9PKzPdtaDwzGqSGHCQeK94LA42fEYV8TFFCmFzG6SdoZXZCgyjKMiWJNjrwFcmnpIYZWwPLjJbUWwi98+ZQGuJF+CV3i3dfE47DSZnWGOOVXaOUxOGbLlsVINu7rUKLaDKakkZkXEggEXFh1yXXsJcCkdq7nouGkTDKWllmheR5ZC7uI5EbvO5JNlBsP3plLtdzpw+c2a1rgABYC44AeK46LLJeN6NgTtjBiYleVWhETxpiXwrAqzMrZlIDL3iCp4cRUtn10LabcSENIdiBLA8Z6ix0PiFx7De4Tdt2sTh0gmwMcUc6xNBJEZGePI7M6sGfVmRzm8bsOlMG0aed746pxczEHB1gDcAAiw4EZIwOFi1N8VuVJh3w7YcPMqYfsZEXEvhXY52k7QMpFwWd7qT0tTItrxzte2UhpLsQJaHgC1rWPIAWK4YyLWUlu7u7JDiMM/ZJFGmHmRlWVpcryShwMz95ja5J4XvbS1Va2vjmhkZiLiXtIJFrgNtoMh4KTWEEJjBsDGQ+yyJEkjw4nFSGMyhLrPnCkNYjTNrVh9bSTGVjnEBzGC9r5ttfJRDHC3mrDvns6XEYKSOIKZSY2ClrAlJEcre3+Ei9ZezKiKCqD3k4bOF7cwReyZICW5JDB4LEPtCLFSxLGBhXiZRIJMrGVWUXAF+6t+GhNtadLNAykdTxuLu2CDa2Vs/qogEuueSrSboYqNYJArMyHEK8UeIbDsUllMissiEeF1PHTpWodq07y+MkAHAQ4tDhcNsQQfoVDduFj1Vw3X2cYMKEMSxMWdiiytNYsSdXfVmPM8L1iV9QJqjGHYhkL2A08Bw5JrG2bZVzdHA4/C4eCB8FA2Q2aXtxexcsWy9nxAP8AVratPaE1FUyvlbM4X4YctNNePRLaHAWsmmM3e2guBxGz4ooWiYuY52lsSruXyFMv57m2YkDny1dHXULqllY97g6wBbbQgWvfl4LhY/CWhWXZWyZVl2gzAAYgoUN78IVQ3twswrMqKuNzYA03wXv/AOV/RMDTmojAbGxhg2dFJCiHCTxFiJQ+dEjdS40FtSump41dlq6VstRIx5O8a7haxJBAUA11gOSnNj7MkjxuOmYAJMYTGQbk9nHla45a1m1VRHJSQxtObcV/M3CY1pDiVO1mpiKEIoQlsF+ovr8jW57O/Ht6H0SZ+4UgvAViO1TV2uLqKEIoQihC4zWBPQXrrRc2Qq9s/fCGYRtFDimSQgK4w0mTU2zFrWCjmfA1qS7IlhxB72AjhiF/lzShKDoFYqyk1FCEWoQvE0gVWZjYKCSegGpNSY0vcGt1K4SmD7chBwwBLDEn+Eyi4bu57noMutWm0UpEl8t33r9beqjjGXipKqamihCKEIoQihCKEIoQihCKEIoQihCKEJbBfqL6/I1uezvx7eh9EmfuFILwFYjtU1dri6ihCKEIoQvMv5T5Gpx94dVwqlfh5u/ImDwrSTYqNlF2gYhUFmbulCmax42vzrf2xXRmpkaxjCD/AHanTneyTGw4QovBbGmXZySWxRdprYlO0l7U4dZZLpErNdSQEPdsWW/WrktZEa0suywb2DZuHGWjMn565A9FHCcN80YvCylMR7JHio8MXw2RSJEfP2v8Vo1b+IqZCL3AFwTyNEckYez3hzDJZ9zkRbD2QToTfTiuEHO17ZKWO7i+24mPLP7OcMjAdpLkaW8gJvm7z5cul+YPGxqoNoO91jfduPGRo24bl4ZBSwZnXRPtj4WSTY6RzCQythsrBiyvmymwPBgb2qpUSRx7TL4yMIfwta1/kptBMearWytlB4dlosWJXJIPaMwmjKt7OVaxexRL93uWXWwrXnqiySpc5zDcdi2E3GPLTU9blKDbhq5jtn4mMTRokxwq467IRLJeIxKRlCsHeIScVUnyIBohngkLHuI3hj17I7WI88g62hKCCLjhdWjcWBkhkBaQoZSY1eJ4QikL3Y1mdpMl72zW1vYWtWPth7XyNIAvbOzg655ktAF+l02IWCstZCaihCKEIoQihCKEIoQihCKEIoQlsF+ovr8jW57O/Ht6H0SZ+4UgvAViO1TV2uLqKEIoQihCKEIoQihCKEIoQihCKEIoQozbO1xA0IKlu1kEYsbWJtqb+dXKSkNQHkG2EXT4KcyhxBthF062lixFFJKQSEUsQOJsL2pFPFvZGxg2ubJcUZkeGDibLmy8YJoUlAKh1zWOpF6lUQ7mV0ZN7Gy7NHunlh4J1SEtFFkJrFtCNpnhBPaIAzCx4NwN+Bp7qd7YhKe6dPJMdE4MEh0KdUhLRQhQ7baZsUcPFEXyZTK+YKEDC4sP5jWgKNraffSOte+EW1t6Kz7sBDvXutfQc/spis9VkUIS2C/UX1+Rrc9nfj29D6JM/cKQXgKxHapq7XF1FCEUIRQhFCEUIRQhFCEUIRQhFCEUIVU37Df7plID+0LlJ1APInwvatvY1v5uLTCbrS2bb+ZfTCV425hseMNMZJ4WQRtmAjsSLG4B5GpUklCZ2Bkbgbi2fFSpn0pmaGscDcWz/ZRoxrFMFh7zCM4cSOIAS7nUBbjUKLEnzq3uQHzTdnFisMWg/dP3YxSy5XxWGLQfvyXqTH4rD4fEWEyx5kELz2zpmNmvqdByvw08q4IKaeaO+EuscQbobaLgigmlZoTY4g3Q20+acbf2dJhIVePFTlmdUfM981zfMv8ASdOXK9LpKiOqlLHxNsASLDS3PmoU0rKiQtfG3IEiw0680rhtmFtpYkdvMuUI9wwGYHXI2n5RwA6VCSpDaGM4G53HTx6qL5wKRnYGdx08eqm96toNBhJZU/MAAD0LELm9L3rN2dA2eoax2nrbgqdHC2WZrHafZQe0cHJg448QuJlkbOgkV2zJIGOoUcvDwrSgljq3ugdGALGxAsRbmrkUjKlxiLABY2I1FvHijY+zj/tLFfxpf4ZjY6j+JmBOV9NQOAoqqgChj7AzuOluIRPMPdI+yM7jpbiOvFXKvPrKRQhLYL9RfX5Gtz2d+Pb0Pokz9wpBeArEdqmrtcXUUIRQhFCEUIRQhFCEUIRQhIYjGxx/qSIn+ZgvzNWI6SeTuMJ8iol4HFRku9uAXQ4zDj/6q/vVtuxq92kTlHes5pMb57P/APWYf/qL+9T/AIFtD/SPzH3XN8zmksZjMBi2iPtcRMTh1ySpqRbje9xpyp0NFtGla4CE9oWOV/Qp8NYI8QaRmLZqZxkCTxPGW7rqVJUjgRyOorOYyemkEhYQQb5goimwPD26g3UfPu1E0cSBpFaEWjkVsrgeYFj7qczaUjXveQCHag6Ky2seHudYEO1B0XYN3IgkqyPJN2oAdpHLGy3ta1gtibi1cftGQua5gDcOgA/Lrjqt5c1zQG20sPy6ZtuZEy5Xmne1smZ79mByUWtrw4cOlP8A4xIHYmsaL62GvVO/iMgN2taL62GvVPcXu+jzmcSzRsQAwjfKGC8AdL/GkR7QeyHdFrSM7XGl0llU5sW7IBGdrjS6k8Vh1kRkcAqwsR1BqlHI6N4e05hV2OLCHN1ChcJunEjozSTSLGbxxyPmRCOBAty5VoybVkc0gNa0nUgZlW318jmkAAE6kDMqRw2y0SeWcFs0oUMCRYZBYW0v7yaqSVTpImRECzb25580h8znRtjOjb/VPqrJKKEJbBfqL6/I1uezvx7eh9EmfuFILwFYjtU1dri6ihCKEIoQihCDQAShVLb/AOImBwt17TtZB/JF37HoWvlHqb1t0ewKuo7VsI5u+2qS6ZrVQdr/AIvYp7jDxRwr1b+I30Ue416Sm9mKaPOUlx+QSHVDjooVZ9rY7jLOV6lzEnuWwPuNbkVBTwD+XGB5fdJxlxtdN8RuPirZlVZD4GxPiM9r00TN0TTTutcJWDcTEkC4yk8tDbz1oMzEbhyTxG4+LUXChtL2B1rokBQadwzUFjNnSx3EkTr/AJlIHvtapXSi0jVJ4bEPGbxu6HqjFf8ASRXTnqoqx7M/EDaMPDEGQf0ygOPee98aoz7MpJu/GPQ/RTEjhoVdNjfjCpsMVAV/xxHMPMq2vuJrCqfZWF2cLy08jmPunNqTxWg7F3iwuKF4Jkfqt7MPNTqK81WbHq6XN7bjmMwrDJWu0UrWWmIoQihCKEIoQihCWwX6i+vyNbns78e3ofRJn7hSC8BWI7VNXa4uooQihCKEKrb3b9YbAgqx7Sa2kSHUeLngg89egNbGzti1FZ2h2W8z+nNKkla1Y3vNvxi8aSHfs4j/AMKO4W3+I8X9dPCvcUOyKakF2tu7mdfLkqb5XO1UBhMK0jBI1LMeAFaoBcckvRX7Ym5ixZWn78rC4jH5VHVutEkggIuLkrsbN6CRwV1w+BcAgORawFgAo6gCxvxqM1WDdrQpRUpBuU6gwDk6yHW+thwv5eBqhm43K0BZuQTj/Z627xY+uW/utTbAhQJN15GBhGvD118j14UFoRiK5JsyJ1IK5geuoI8b1yy6TzVQ29+G8TjNAeyPTip/b0prZOaQ6Jp0Wf7S3ZxULEPCxA/mQFlPiCKcCCkGNwUORXVBe4ZWRgyMVYcCpsR5EUIWg7rfipPDZMUO2j4ZxpIPPk3wNYdfsCmqbuaMLuY08wnMmc3xWu7F21BioxJBIHXw4jwI4g14au2bPRutIMuBGhVtkjXjJSFUExFCEUIRQhLYL9RfX5Gtz2d+Pb0Pokz9wpBeArEdqmrtcXUUIXCbca6ASckLJt/fxON2gwLeDzj5Rf8A5e7rXstkezwymqh0b9/sqks/Bqyl2JJJJJJuSTcknmSeJr2AAAsFVXqCFnZUQFmY2UDiSeVdAvkEaLY929gpg41UANOw7zW4E/ToOdX2MDQqUkhcVPJhlHeY2IOpPE9T4DUj18Kx6t4kfccFrUsZY23NdgJma1rJ/KT/ADW5kfSoRxvfoEx8rWZJ8mxowdTyA0GXhw4evupraY37RSzUi2SV/wBkR2NvcdaJIC1pLUMqMRAK6uzkI1tSmaXKcXJu+BVfy3Xy4e6u4xyXbErsZcA3sfLS2lSAvouEc0lJIp5C/wAetdHJSaq/vBuzBiQcyKHto6jK39/+1SJIGSHMY7vLJtvbFfDOVbUcj+9SZJiVSWIs6KLpiSn2xtrzYWQSQOVbn0YdGHMUuWJkrCx4uDwK6CQbhbluPv3FjVCPaOcDVL6N4r1rwu19gup7ywZs4jiP2VyKbFkdVca8yrCKEIoQlsF+ovr8jW57O/Ht6H0SZ+4UgvAViO1TV2uLqKEKub7bJlxmGMMU5hv+awuHH9DcwPKvYbFoG05E0zbngOXj1S3tLha9lhW3918Tg9Zk7l7B17yep5etq9gyVr9CqT4nM1CjMHhmlcIguTTWtLjYJZNlqO6e7y4UZiA07cCf5Rz8h86ttjDQqkkmJW9IljBZ+J4350PksFxjMRXmDCtIcxuEvfLfj4/2rMjpsbi53yWo+cMaGgqQR0UW6Wt5/elaIGEWWee0bp3Hs+WTVn7McgBdvXkKWXDgmBqjtqYPERKWiftAOItZgPDrUgQRYrgGE3UXgd4jYZtDwNSbCALFcfKdQp2LaCSDjY+n37qpyxAm17K3FIQF7CjXXQ8NaRbAbKyHYkniMMGFiPL+1qkQSi6i8TgpBqpBHj+9F7JjXA6qmby4czoyutpAL9PXx15ilk4XXQ8BzsHArMXWxIPEVbWcQQbFcoXF7gmZGDoxVlNwRoQaELcvw536GLUQzECdR/1B1HjXh9u7E3d6iAdniOXiPD0VuGa/Zcr5Xk1aRQhLYL9RfX5Gtz2d+Pb0Pokz9wpBeArEdqmrtcXUxx2Lt3Rx5/tXoNj0Icd8/wAh+qm1l801hxNjXpQVJ0aWZQdRz5VIEg5JfgVT9o7Nw2HxRkjhRLRXIUZQ7FiBoNPDh1416CjDsF3cVjVTgXWanWGmEYzyauQSeXTQDlbhVl7rKu1t0tgUaUh3/LxC9fP31SdKrbWWFlLzzgKfDUVYjN0mQKJ2Xjw0jseCWAHiefu+dOIuojJSn+0Tob0bsLmJLyYoaODpzqGBdDrqt7ybLWUGaD9RdWXlIOf/ALvnUwLWuug8FA7P2pexFPdC12arb10brKz4LawKgHjrWdWRsaFo0kjnkqXXFqeFx1F6qNcrpC5LJpxvzta/3rXVwKm7yqb5gxzXv6aXHhw+NRwh+V7FWN6GjMLPd5dm6CVBpwa3z+lTZ2DgJvyVSb+Z22hV2nKqihCVwmJeJ1dCVZTcEVwgEWKF9C7hb0rjsOCdJU0dfHrXzrbuy/c5ccY7DtPA8vsr0MmIWOqs9YKelsF+ovr8jW57O/Ht6H0SZ+4UgvAViO1TU32hihGhY+Q8Sas0dMZ5Qzhx6JjGYnWVY9pJNzxNe1a0NAaFdwZJVZamCuEJ1hJm/vWlRUpf2zosuuqGs7LdVFbYjEs9uSgfC9h/8j8K3GiwWKc02GHMrkE2VPielKl0TIxnZSc+JWOMX05X6XOlZr5WN1V9kLnKD29tuyEKdLcb1qxEYQVnyscHWVR2Pt8duyA6Nw8x/b5UwStvZcLHAXVui2gTzqZc0cUrA8p/7VljIY2DaAdCaW6QXU2McksLiAAbHnxrrgXtyXWOwOzVd27H2EwkUdyUnhyfmPC/H31OMECxUZC15vZKYGQhmJN2tp5dKzKxuJ1ir9O8MZdqnMBjyOJ4/SkiItzVgShyXxeL4Nf10+vA1AOxBMw81BbVxoYWOoN9ePCw+7fSky3tknMbxuq5h5LMUYceF+HD/vXZI3BocomWMOLVXdubM7MlkHc+R/arMMuIWOqpSxW7TdFE09IRQhTe5232weKSUHuk2cdV/tVaspWVULoX6H6HgVJrsJuF9I4XELIiupurC49a+VVED4JHRv1BstFrri4TvBfqL6/I1rezvx7eh9EufuFILwFYjtU1Ujena+afs1Okenm3P3aCvV7IpN3DvDq704LQpo7NxJhFjK1CE+yeRz1JgulvyCbT4eZpg6OFjy/xOotfVepNei2f2YsJXm6+xluvWx4zezHvuSzf4Rx+A0q6SqICfORCgBPeYgn335ffGs+sksyyt0cZc+6rm8W2wI201PAdTWaxmPJa98A0TPZG6UuIs05ITjkFWd+GgNaUkx3JJU3tvciJYv4SAEa3A1BFtKdjw6pIAKqQxjR/mBsDY9QejfvSt2ZTcnRTkc2NtrZp4m1jJppfS5/b761ZxXKrFoy8VKbMnuoXmBx+uvn8quQSXyVSeO2aWeJZoXRiAD+U9GXUMPIi3vqzizVYKr4bElSUfSRDY+Ph9aqVcW8bcaq5SvwHDwKsMeKjIUXuzWt/e3SqEct24CrD4yx2a8Sz5WytwNv7njpS3x7sgBPBxNxkqNxc2ZwAdOvp7tam17S4Aq9bDESQmmJjPaXI5j7+NPqRcWCx4HXNzzXowhlZW1HA+VZjSQbhagiwtwniqXtHCGKQoeXA9RyNaTHYhdZkjCx2EptUlBFCFtP4Nbe7SBsO570eq/5fv614z2porFtS3jkf0P6K1TP/ALVp2C/UX1+RrK9nfj29D6Js/cKYY3FCKF5DwRC3uHCsqGIyzBg4m31T2i5AWNHEsWLNqSST5njX0RsYa0NGgWmMsk8WU2uDS7cFIFO8NjOvKnQwklVaiTCE+k2uiw6Ea616JjMIXlpH43kpXYWLCwtKSCz8PBeQ9frUXqLczZQW0tp3LMx++VYMrnTPXoaeIRtUDgJO3xKX/Kpv5npVjDgZbmlvfjf4Ba7sbEJoCaqxkA2KJL6hTiICPA1ZLha6rlV3ezcePErni7ko/wDta3J9PjxFXYiC3JVZCb5rKUV4JHhlVkdTqp4+BFtCLcDwo0JC7qL8lxMawkI1VRa5GpAOlhxBP3pU4slGXMKbwmPFrAWubAcdB51fBWbmSobe3Cm4lTuk6Nb4HzqMjSe6nwyC9ik9lDs7PckgceXurLfC7EQtdz2PivfNSks+Zcx5C3qfGutkaBhfqFWexwF26JKFwAQeNU5Rc4mrRgmc9mE8EtEhaxsdbWI8P7a1fhONtys2RpYbeaTlhysQCNaRPTG926K7BWtcMLtUy2vssTLfg44H6Gq8UhjNirM0Albduqp88LIxVhYir4IIuFkuaWmxSddUVY/w/wBqnD46Jr91jlbyP38ap7QphU0z4uYy68FJjsLgV9KYH86+vyNeE9nRavb0d6FXZ+4VT/xD2gIsGFJAMrqgubXt3j/prmwoDJVlw/tBP6KzE5oeMSzYEGvZEWWi03GS7HKV0BqBOI5K8KdkbccvyQZSLi/GrUUclrtcs+aqpL2fHl1zUdJgbiyuQvTj7jVltdI3+W8Z5Ks/YsEg38DuxYn5Dh563SeD2q6IUsSo4nnrwq3U3LC0arBomsMokkFxyTkRLKoY5teV7eHKsQvdGcK9pFR008YkAIB8U7lwZwtgUsOPW1MDnP1KyphBkIgR1U7sTaZLC55j7FqryB2gCrkALRdkOzWAF/sVbpo3HvKnK4BWSDBgcTfw5VajZgCrOOJV7enc+DE2dgQ4BAdTYgH4fCpkX42U45MGrQR4/cWIWL70buyYSTvHOmpU+PMnx+/LsTsL8L/I/nFPqIGyRGWDQatOo8fEeijMBjspufSmyNkc4YSqURiY3ti/PpxUqcR2ikHUVUqampgdhcR8lv7O2bs2tYZI2uFjbMphZYWCkEBhcG9x5G/Cltmne24cPkuGPZ7JTG9jhna908mPd0F6qNfid2tVeqdnsijxR5gfl0Qxk3P2f3qw22hKyXCxxMT2JCtyD9Pl4datxtLQXjRUXvEkjYzq4gfNIyS5iS3T5VTjqHSSZ/Jb9bsuGmpOwMwQSeJ4fqlF8fOkFuarxOyCj9pbPSTVlJIB4GxNMZI5os1NdBTvOKVpPRR2M2Xh40LlWIFtAxvqbdfGuxzyvdhBHyVip2ZRU8Rlc11h4qBllUPmjBABBAJubi31q+wOA7Wq8zOYi8mIEN8dV9Qbn4vtYcO/HMg+AIPyrxNDBudtuZ4u+ounON4brMfx0xHdwcf/ADH9wQD/AFGn+ykfalf0Hqf0XKk6BUjduV2zXJKi1r9T/b6V6SsIAA4lbGwmOe9zjo31UzHMrFlBBINiOlIZGQAVarqlskhjB7qRxjkL5Vo0wWDVORh5Lj0qW0IhhbINQU3YVWcclMTk4Ejrb9R6JBcIGjy8ydarSVBLySlRUwYwDipCGO1gB0rPebuuvX0Yw0wHgVfMbBePLJGrKeOawYHwNdc4hpLV5sDtLOtoocLMrRscoa5U66cxetGkONlyqFW9zXWW2bqzZcMJcpLObLYEi17XPS5B91PawDRVi4nVSxZ7nMbHjx04G4GunKpZLij9pY8wRgoV7xGa5v1uRfw+ldXFnW9+3llUBkAzAEWN9DzINiNbjnUnxY2WTqWpMModw4+I4hZ3ikyOQPTyNOppMbATrx6rlbTCGZzBpqOhzCktkyXU+BrN2qe23ovRezbcMUnUeikECTI0bAaHQ8xx1+/GoNjcACPBZs7mb13V3qm8sZjjZSb5VIv1sKqOzm816OI/8Pu7/EptgMcCLXHC1aLIBqV5OWfKzE/M97/envqcxwwlvM2XNnsxVYkOjAXHyGX1QxvwrJd2JLhetpr1FFhdqQQvYkphWHHlkuluVQVu2Sit4P8Ay7ea/wCoVKl/qjzV7bPwTvL1Cqdaq8Wvor8HsRnwMF/5br8P715iRmHbjTzb+hCsA/yvNUL8cz/Gwn/Kf/UtQ9lf6Uv/AFD0KKjUKs7sr/BJ6sfoK16w9vyXqNgttTE83FQE07CV2UkHO2o8zWgwdgDwXlp3nfvdf+4+qmYtodrCcxGdTryuORp8Lc0qSQkZp3gUzW5AC9OrLbohUqUEVALTYqY2PhS1yRp9/fpXnpXWXpmNJKUxKZZgOhX6Ui9wvR03w/kVedpQqYzmYDn/AHrrXi1l5zMG6yneyMrcrIHUdePwrTpX2yAVWtZcBy+gd3YiuAwyg95YYS3j3UJ9+tWuKz7pHam0FWQBGBLEXFr8dMqm+hNj1tU2MJFyok2OSru9G1kjdUEOZzYqQ1yubRWcX/LcEDXWx8alGwuUXGyzPeedu0JItpqCLaHkfhw8OlNvbVQbmoPaR/TPVOPW3P41Wgdhe9vj6rWre1FC/m23yNk+2Ee63n9KqbT7zei2fZ7+m/qPReoIGztqtrngbm1zTTWMZGMjew4eCzXbElnqXHG0AuJyNzry5pfEYzKbWJJ6jjf51SjiDu2TmtLaFXugKdjSABa5424Beot1MVKvaR4d1B1ubID5BiD7q0WyBjLkrzLml8mQTeSCWAOsqsrZgACLeN/EeNVZH71wHLNa9LFuIJHH+4ho9SlsFNmvVWdtrFbGyH5OZ5r0r6kdKkM2gqhKzBM5vilFeuEKY0XZYwylW1B40qN2F9wtauYH05aeNlSsXAUdlPI/9q12nELrw0jCxxaVvP4HH/cl/wCY3yrBqP8A9iL/AKD+qY3+keqqf46QnNg35ZZF+MZ/eqPsq/KZviD6qdSNFU92X/hEdHPxANblYO3fwXpdgvvTlvJ3qq/jktLIP8bfM1fjN2A+C8xVswTvH/MfVdwLgOua9r2NulMBcO7qlR4MY3l8PG2qt+DVcndvZuvHSqVVUzgmN9l6Gh2TQTNFRFi46nl5KzbDQhRe1ib/ALA6edZ7jfVSkMYP8q9kz21/5o+afJa4BZa9L8N5FW07ORz3lB65jf56elAicT2V57HYWVd3p3fSSNkjjAI5qoFjyqcU7mvzUJYw9uaeYbezFpDBGHysiiJgFHRApa9zfoRbjVl9U7ERwUY6JlgUudtYxrMQrBbsFAygk8+PS+nD3VEbSNwCunZzbGya4mEysJIywIQArxyZbAZb9OX11qB2nI1xsVw7PjAAKiNqbJkkd1a7DK7Dw4fHjpwpg2k5zRc8Qoe4MbnZVbbWzWXCwz62DGM+eVW/celXac4sT+ZXNpDdiGLiGZ+ZSm7xujef0qvtA3c3otb2e/pv6j0SuytgS4qcrCNcxzNrZBc6n6Aan5abQDE2/Iei8vUvc2peRriPqrNjcK2BxKgNnKqrAkAZgbg3A4XIYf3rFnbupThXs6N4r6MbzXQ9Rx9FbtobxAKFjIuwzceAPM1KZ5wgc156OAtcbjRZxvPtFHlJku54DlYDS/qb0RNe65abLVlkp4Y2RStJNsWRtqmOBxEeYBVIJuNTfx+lEzJMN3FOoKmmMobG0gnmfPmlMUbOD1Hy+xXIc2WUdpNwzB3Mei8xvUyFWDsk+qq3VblX/R+SjNs7O7QZl/OB7x0q7DLhyOi8zV0uMYm6rW/wXhK4KO4td2PwrImeDtuMcmH0KzgCIjfmob8bcHmwMMg/4cwv5OpX55ayPZiXDVvZ/kD9DdMqB2QVlW7mKyyFDwfh5jh79fhXsKuPE3EOCv7DqRHMY3aO9R90bx4bLJn5P8xy931rtJJdmHkubcpjHPvBo71H7KJq0sVXXZ7XiQ9VrPrjea/gF7DYQtRDq71VgwOLNh0HD9/jVOVpaVnwuu3NNNotecnxX5LUQt+mt7v81azizmseAF+FPa7DqvPYMViEltXGhcMcp70ndUc7m4J66D40l1r3Cs0sOObPQZpvtnAlJUkj1W2R7eVg3oba1xwLmm/DMJUUtnWPErmz8UruwcMAvdtwGl9RbwIqo9haARxV0+CdYSS5jaMAoxYE2sRa97/A0pwtcFRdYg31Tjb8ywoQtzNKFCqNTdraj4W8xXYGOkcFCmbvHXd3W3ueijNvbC7XCw4GN1D5g8jcQvEta3E3Nhwr18MOCMNXmK6s39S6Xhw6DRQW0t2lwORFdnLgsxYAajTQDl76z9oCzm9F6T2cdiif1Hor9sNYoMNHkAF1Dm38zMLknqda0IzdjegXmqvKeS/+R9VT97sYJcRcfyoF+LH61mV39W3h916z2fBFJc8XE+gUAcYcwUak/AafSoub2blVm2llwjifpdW3Z+w8N2CvOiu8gBFxcgHhbmKiyXA1JrjjqHeGXyVL2/s4YWdct+zNioPEa2IP3wNWgd4wqvG7czNdyIXvHpoD0PzqpAbGy9DtOPFEHDgfoU2SrBWO3RSDcKpt7y9BVf0fkvN6dZYzjYXWh7CBJwGEViCweaQqbEKVkKDTXUn4CsykiMu0ZJjw7I8hmqsTAymknI5AdSRf6Ka3w2X7TgJ4R+ZoyV/zLZl+IFeS2dUe71jJDoDn0ORVORuJpC+aVPPh9K+qLPvbNTUG2FdMk63H9Q+ZHEHxFU3UzmuxRlb8O1o5YtzVtuOf5x6JI4bCce1e3S3/AOtSxz/4hJ932YM9663L8ClMJj0yWjBCqcuvzqUdEZDjkK7PtxkDBDSMsOZ+3PqrBh8RZLC1/GqczCXFQpns7JecuNk2lku1yRc+6khhW7FX07WYG3spJNpyHh2XuPP18K49pOqrtFINMX0XIs8kkZdgQGGgPDUcBbwFcDCNE01VPFE5rL3I4q54R847wFvgL1owRk5kLzFRML5Jgd3BG0jwH9RgXVieWa+Qm+W99fIcKhUUBkAw8E2k2k1jjvL58f2TCQ4iNciwNoSRqDx8jVL+Gyk5havv1F3nSfIG/omeHweLeXOVIfhnfQKLW7vPhpyrWpKBsWZ1WRtDa7ZWbmAYWceZ6qz7NwiYdWObPKRqzdeg6C9Xy02yWKHNuL6foqztqPETOGlMVwMoCEgDied+tZUtNUSm7rL1lFtXZ1Iwsix2JvmB900baEqIEupyiwNzoByp0bKhjcNgqdTNsyeUykvF8yLBQW0MbYHmx+JNQbRkOxym6ZUbbaYvd6VmEaXPLw+6f7I2HIUv3bkXJJ+A04VUnc57rLQo5KelYHOuXWU3g52BzSlSEGVbeGl6nDBYnEFnV0tPJZ0Jdmc7qqbw7TSaUI5OVL6jq1tPLSnlrg3sqLN0Xhk17W4a3Xr2pSOdqpbl4N16F20Kd7cBvYpNFW/O1MOOyqsFMHcbJwZQaSGOBur0lXDI3Cb2S2Bw5kdUTVmIAv1P0ofIY2l7tALqnI6kDe1iWl7k7vYiLG9tOVPcKjK19dLchYBVtWbs/aEE1SyOK/Em48D+qqbRqoXUoihBABCs6cBXhjqqC+dPxF2J7Jj5VAskh7WPpZybgeTXHlavp2xaz3mka7iMj5fsqErcLlWq1UpFCE92ZJYsORFOhOZCVM24upbDYxuHMVUmj7ZV6nkvHZP5GuPGoGnI0XWVTQ6xTR2ZTUMHAq62YACyk9m41hIDfQan7NSihKTWVDMOWqsEG3LVfYxYjpSdU5i2/bnzp4YkGRKybz9DUhGlGZMsXt9iLg0wMCU6VR8u3DfjXC1da8pvPtUkcedKIVlpuofG462pNRJATGjEck63bwRlftXHdH5R9aRIcrlWYf6gaFcZsSIoiOlZBFyt2Q5hU7G7SawjU3Y306edWWm7M1U3dpbNUFNhJEfvjjwPI9aeLFtwkkESWKkIl0qs5acYyuvY8ainL2GrllK+Su34Z7NzzNMR3YxZf8x/YX+FYHtBUiKnEQ1d6BVJnlz7clqeC/UX1+RrF9nfj29D6KtP3CkF4CsR2qaqT+K+7ZxWE7SMXmgu624sn86e4XHivjW97PbQFNUYHnsvyPgeB/RJnZibdYKDX0VUUUITzZUqrIoYAqTY3HC/C3rS5cWElpsVdoXxiZrZWgtJtmpXaEOR7qAOHLl/3ohO9iDic+KltNnutUWNADbAgAZW/XNP5R3Li19M31HxpMMjt7hcTY6K9X0kfuW8jY3GLB1hpztysSvAlAUluthepVDSXANKpbNfgge+RoOYDbjjqfkF5gxUdwbjVsouLa/ZHvomLsNmGxAuV2gjiEwfO24c7CL8+J6DIeaWlaxNXaWTeMDlk7UpjTVT4+F7jofyy7A1w17aD96TWPex7MJIuc1o7Fhhnhm3rGnALgkdTnzXnCvmNrDhe40qdY99OA9jjroc0vZFPDXPdBNGNL4mjCR8sklFN3rcRe3xqzK4uiLhcG18uizqWBkdWInAOBcG5i+V7XHJe8SQED8AOPh9n51Vp5nsldFKb8QVqbRooJqRlVStDeDgPl6/Qpph8XmJsLgWHmTwHzPpTKiUkYWa/oFV2fSsDsc2bQQLcycgP1PRSsOxhI97DKOVuJ8fDwpFHeSPE4kq/trd01QI4mACwOnX6KZ2aoSRkJsqjQDTXTpSBifM5hJsFYqGxRUMU7WNDnEXNuv2TDamOBPebS9uOl9fdVLC6+Su0csEjDvWjUC/W/2UZg8CVcm9/EjlVljt9ZoVSsiNAS4530Kc7SFwNb2bTrwpuAsDgTobfRIdK2XdFrQC5tzYcbkfokTGFHU/KqgcXnwW0+FlMwAi7j8gvAbqBb3VIg8Clslbez2i3hkURwF5AialmsANeNSDrNxO4C5VeoLWudh0vktv3d2UMNh0iHEC7Hqx4/t6V852lWGqqHScNB0VIKZwX6i+vyNXfZ349vQ+iVP3CkF4CsR2qau1xdWDfilukcJP20S/7vMxOnCNzqU8AeI9Ryr6JsHaYqot089tv1HPy4qjNHhNxoqPXoEhFCFa8HMJIkc8V0bzH76H1qrDiZI6Ef3fl/kt+qLKilirH6x6+PIebreV0phRqwOob5/3qVczAQ5vBV9g1AmL4ZDfGD8+KTxUAIC8xw8zxqbBiaZDx9AqdW4xStpWZ2y6uOv28kzxmFtYBQcosNSNeJOh6/Slx3OZNrq1UljSGBoODK9yM+OnildphmRJV0NrMPvob++o0rjHI6O/RP2sxlTTR1duFj4f7H1XdkzsVlzDgNPHRv2qdY4lzL8/sobDY1sU+H/H9HLuz8V2qMAMjjXTTMK7M4xyh7+0PHgpUTW1VK6CEhkmvZyDh4+iQwjuXUZSLML35WOtXZ5S6FxGlli0UAZWRsdqHDLoVJ4PZjhH7TvBuI6ff0qtWRENEo1HotDY1Yx0z6N47L7gdf39QpXAbMRUvbxqwztMdIRa4+izpju546YG+Fwuebr5/LQdE62biAsevG5pOzv6PmrvtKbVv/aPUqLx2LsWcHiaVAL1T/zkrNef+EwHxHoVDq5fMSdM6/W/zpjoRvQ0cQf0VKKcspHvPBzfqHJ37Yo7pNhwvyueV6XLTOhtJGcx9Vaotosqmmkqx2ToeR/ND5KL2ljJIpFFw3dudOPeb6WqLHb5pJ4n9F2pjNDLGxueFv0xEqYzh1DKbgiqTAWEtK26wtma2ZmYP5muIoJtUnuIFwk0rGyPwOCv/wCHm7tj7S48Iwfi/wBBXmtubSIZ7sw6977fdU6sATFoGQyV/ryarpbBfqL6/I1uezvx7eh9EmfuFILwFYjtU1dri6mm1dnR4iF4ZVDI4sR9R0I4g0+nqJIJBJGbEKLmgixXzvvjutLgJ8j3aNrmKS2jjoejDmPWvpmzdpR10WJuThqOX7KhJGWFQNaKWnmz8WUNr90nUePWpR2a/EiRz3RGMHK97eKn4GB1BFWpGNkbYqhBLJTyB7ciEvGelZ7YQDhcMlqvrH23kZs5LRQ5uPGm7lo0VV1ZK83ebpxHhTwOopQp2XuQrp2jPgwB5tyysnMWBXpTDGwntBIZVVETSI3kDwsux7LS91GvWnWaW4SMlUE0rJN61xDuYTpdnqONrUbiK1rZJ38QqsWLGb88r/Oy9S5VXS1ulNY1oGEDJVJJ5HP3jj2uaj8RjuVTMbXixSm1MkTsTDY8/wDdR0uK6cKGU8bNBZSl2hVTkF7ybaXt9lGS4lmOUHTmaV7vFiu1qviuqhHhkeSOWX2Socqtr2FMdBHfERmq0dfU23bXdnll9lC7SxgeyKO4vxPWq8r8Ry0TYo8IudSmskrNbMSbCwv0HKkhoGisvke+2I3sLeSVweMaNrqTbmORqL2NeM02nqZYDdhI8OC1Hcbd9sWVlkBEI9M/gPrXm9r17KNuBubzp4eJ/Rafv0rx2TbpktWjQAAAAACwA0AHSvCOcXEk6pJN16qKEtgv1F9fka3PZ349vQ+iTP3CkF4CsR2qau1xdRQhMNubHhxcLQzrmRvep5Mp5Edas0tXLSyCSI2Pr4FRc0OFisC3z3NnwD967wE9yUDTwV/6W+B5dK+jbM2tFWtyyfxH25hUJIyxVqtVLS+FxRQ3HDpU2vLVB7A4WKm8LjlYaeo5004XhIAfGdMk9hxQHOqMr5AbBakNPHI3EQnSYw+dRE7hqoPpwNE4THHgf2qYlBShFYIG07ff30q2xUZcivEm1W5fYpgSi5N3xJOlSaLJbkzmnC3udegqeKyBEXJmzM56D50XLk4BkQvxTgRhR0AptgAk43SHJQ+0cZmNl/L86pTS4jYaK/FDgFzqmNITkUIWi7gfh085WfEgrFxVOBf9hXn9r7cZSAxxZv8Ao3r4+CfFCXZnRbRBCqKFUBVAsANABXz6SR0ji95uSroFsglKguooQlsF+ovr8jW57O/Ht6H0SZ+4UgvAViO1TV2uLqKEIoQksTh0kRkkUMjCzKwuCDyINTjkdG4OYbEclwi6ybfD8KWXNLgTmHEwMdR/y2PHyb317LZvtK11o6rI/wCX3+4VWSDi1ZfPCyMUdWR10KsCCPMGvWse17cTTccwqy8g2qS4nuH2geDajrzqDm3zVmKfDkdE/D6XU+6l2zsU972ht7rq4tx0I8f7UGMFVt5YpRtpi2q2P34VJmJmhUnCF+bhmurtIH+UnzFWY3nis+WFt+yvaMzdFFMxpG7HBeo8IK6HhcIdZJ4jExx6E69BqaZvmtSxA95UNjcc0ngvT96rySuer0cTWDJNKUmp/sfY8+KcJBGznw4DzPAUmeeOBmOVwA8V0AnILYdzPwziw9pcRaWXiF/kU/U14zaftI6W8dNkOfE9OXqrccFs3LQAK8qTfNWV2uIRQhFCEtgv1F9fka3PZ349vQ+iTP3CkF4CsR2qau1xdRQhFCEUIRQhRG392sLjFtiIgxHBx3XXyYajy4Veo9o1FIbxOt4cPkoOja7VZlt/8IZku2ElEi/0Sd1vRh3T62r1lJ7URPyqG4TzGY+WqrOpz/aqBtTY2IwxtPDJH4svd9GHdPoa9FBVQzi8Tweh/TVIc0t1CaQzFTdT+1WLKKkYMeh/MLVHCpZFOBNF/UKiQ4aLlr6pZZoxwK++uXcp7ti8y7WjHDvHwFvnUgHHVLLW3UZitqO/PKOg0+NSGS4QCmVdXVObG3QxuJt2UD5f6mGRfe1U6naFNTj+a8Dw1PyU2sc7QLRN3vwjRbNi5M5/oTRfUnU15qs9qf7aZvmft909tP8A5LR9nbOigQJDGqKOSi3v615Soq5qh2KVxJVlrQ3ROqrqSKEIoQihCKEJbBfqL6/I1uezvx7eh9EmfuFR64xbDQ/frVF1DJc5j88lPEF321eh+/Wue4ycx+eS7iCPbV6H79aPcZOY/PJGII9tXofv1o9xk5j88kYgj21eh+/Wj3GTmPzyRiCPbV6H79aPcZOY/PJGII9tXofv1o9xk5j88kYgj21eh+/Wj3GTmPzyRiC8vikIsQSDxBAIrraOVpuCB5n7LmIKv7S3T2bPcvhUBP8AMg7M+9CK04KzaMOTZb9c/UJZYw8FXsX+F2Ab8j4iPyZWH/yF/jWnHtyub32sPzCWYW8FHSfhLF/Li5P/AHRKfk4q03b8n90Y8nH7KO48UkPwkH/qz/0f/wClT/j5/wBP/wBv/lc3HinEP4TQfz4mU/5UUfMmlu2/L/bG3zcfsu7gc1LYP8NNnJ+YTSf5nsPctqpybar3dwMb8z6qYhZ4qybN2JgYP0sMinrlBPvOtZc8+0J+/Ll4Ej0CYGsHBS/ti9D8P3rPNFIc7j6/ZMxBHtq9D9+tHuMnMfnkjEEe2r0P360e4ycx+eSMQR7avQ/frR7jJzH55IxBHtq9D9+tHuMnMfnkjEEe2r0P360e4ycx+eSMQR7avQ/frR7jJzH55IxBHtq9D9+tHuMnMfnkjEE52biQ0qgX5/I1sbBpnx1rSbaH0SZnDAV//9k="/>
          <p:cNvSpPr>
            <a:spLocks noChangeAspect="1" noChangeArrowheads="1"/>
          </p:cNvSpPr>
          <p:nvPr/>
        </p:nvSpPr>
        <p:spPr bwMode="auto">
          <a:xfrm>
            <a:off x="155575" y="-2811463"/>
            <a:ext cx="4581525" cy="58578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3972" name="Picture 4" descr="http://netservicesindia.com/blog/wp-content/uploads/2011/08/global-warming1.jpg"/>
          <p:cNvPicPr>
            <a:picLocks noChangeAspect="1" noChangeArrowheads="1"/>
          </p:cNvPicPr>
          <p:nvPr/>
        </p:nvPicPr>
        <p:blipFill>
          <a:blip r:embed="rId2"/>
          <a:srcRect/>
          <a:stretch>
            <a:fillRect/>
          </a:stretch>
        </p:blipFill>
        <p:spPr bwMode="auto">
          <a:xfrm>
            <a:off x="2500298" y="357166"/>
            <a:ext cx="4581525" cy="585787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descr="https://eng103tomaslynch.files.wordpress.com/2014/08/ethos-2.jpg"/>
          <p:cNvSpPr>
            <a:spLocks noChangeAspect="1" noChangeArrowheads="1"/>
          </p:cNvSpPr>
          <p:nvPr/>
        </p:nvSpPr>
        <p:spPr bwMode="auto">
          <a:xfrm>
            <a:off x="155575" y="-2027238"/>
            <a:ext cx="3048000" cy="4229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4756" name="AutoShape 4" descr="https://eng103tomaslynch.files.wordpress.com/2014/08/ethos-2.jpg"/>
          <p:cNvSpPr>
            <a:spLocks noChangeAspect="1" noChangeArrowheads="1"/>
          </p:cNvSpPr>
          <p:nvPr/>
        </p:nvSpPr>
        <p:spPr bwMode="auto">
          <a:xfrm>
            <a:off x="155575" y="-2027238"/>
            <a:ext cx="3048000" cy="4229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4758" name="AutoShape 6" descr="https://eng103tomaslynch.files.wordpress.com/2014/08/ethos-2.jpg"/>
          <p:cNvSpPr>
            <a:spLocks noChangeAspect="1" noChangeArrowheads="1"/>
          </p:cNvSpPr>
          <p:nvPr/>
        </p:nvSpPr>
        <p:spPr bwMode="auto">
          <a:xfrm>
            <a:off x="155575" y="-2027238"/>
            <a:ext cx="3048000" cy="4229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4760" name="AutoShape 8" descr="https://eng103tomaslynch.files.wordpress.com/2014/08/ethos-2.jpg"/>
          <p:cNvSpPr>
            <a:spLocks noChangeAspect="1" noChangeArrowheads="1"/>
          </p:cNvSpPr>
          <p:nvPr/>
        </p:nvSpPr>
        <p:spPr bwMode="auto">
          <a:xfrm>
            <a:off x="155575" y="-2027238"/>
            <a:ext cx="3048000" cy="4229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Immagine 6" descr="dont-drink-and-drive.jpg"/>
          <p:cNvPicPr>
            <a:picLocks noChangeAspect="1"/>
          </p:cNvPicPr>
          <p:nvPr/>
        </p:nvPicPr>
        <p:blipFill>
          <a:blip r:embed="rId2"/>
          <a:stretch>
            <a:fillRect/>
          </a:stretch>
        </p:blipFill>
        <p:spPr>
          <a:xfrm>
            <a:off x="2571735" y="526792"/>
            <a:ext cx="4072613" cy="5545414"/>
          </a:xfrm>
          <a:prstGeom prst="rect">
            <a:avLst/>
          </a:prstGeom>
        </p:spPr>
      </p:pic>
      <p:sp>
        <p:nvSpPr>
          <p:cNvPr id="9" name="Segnaposto numero diapositiva 8"/>
          <p:cNvSpPr>
            <a:spLocks noGrp="1"/>
          </p:cNvSpPr>
          <p:nvPr>
            <p:ph type="sldNum" sz="quarter" idx="12"/>
          </p:nvPr>
        </p:nvSpPr>
        <p:spPr/>
        <p:txBody>
          <a:bodyPr/>
          <a:lstStyle/>
          <a:p>
            <a:fld id="{D8CF3ECA-DC43-4EB6-BA49-A87C1A198684}" type="slidenum">
              <a:rPr lang="it-IT" smtClean="0"/>
              <a:pPr/>
              <a:t>65</a:t>
            </a:fld>
            <a:endParaRPr lang="it-IT"/>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66</a:t>
            </a:fld>
            <a:endParaRPr lang="it-IT"/>
          </a:p>
        </p:txBody>
      </p:sp>
      <p:pic>
        <p:nvPicPr>
          <p:cNvPr id="3" name="Immagine 2" descr="squeeze.jpg"/>
          <p:cNvPicPr>
            <a:picLocks noChangeAspect="1"/>
          </p:cNvPicPr>
          <p:nvPr/>
        </p:nvPicPr>
        <p:blipFill>
          <a:blip r:embed="rId2"/>
          <a:stretch>
            <a:fillRect/>
          </a:stretch>
        </p:blipFill>
        <p:spPr>
          <a:xfrm>
            <a:off x="2428860" y="642918"/>
            <a:ext cx="3958050" cy="549179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67</a:t>
            </a:fld>
            <a:endParaRPr lang="it-IT"/>
          </a:p>
        </p:txBody>
      </p:sp>
      <p:pic>
        <p:nvPicPr>
          <p:cNvPr id="98306" name="Picture 2" descr="http://brandkeys.com/wp-content/uploads/2013/09/satisfries.jpg"/>
          <p:cNvPicPr>
            <a:picLocks noChangeAspect="1" noChangeArrowheads="1"/>
          </p:cNvPicPr>
          <p:nvPr/>
        </p:nvPicPr>
        <p:blipFill>
          <a:blip r:embed="rId2"/>
          <a:srcRect/>
          <a:stretch>
            <a:fillRect/>
          </a:stretch>
        </p:blipFill>
        <p:spPr bwMode="auto">
          <a:xfrm>
            <a:off x="1428728" y="1357298"/>
            <a:ext cx="6795483" cy="381953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8CF3ECA-DC43-4EB6-BA49-A87C1A198684}" type="slidenum">
              <a:rPr lang="it-IT" smtClean="0"/>
              <a:pPr/>
              <a:t>68</a:t>
            </a:fld>
            <a:endParaRPr lang="it-IT"/>
          </a:p>
        </p:txBody>
      </p:sp>
      <p:sp>
        <p:nvSpPr>
          <p:cNvPr id="3" name="Rettangolo 2"/>
          <p:cNvSpPr/>
          <p:nvPr/>
        </p:nvSpPr>
        <p:spPr>
          <a:xfrm>
            <a:off x="1763688" y="1124744"/>
            <a:ext cx="6624736" cy="36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tx1"/>
                </a:solidFill>
              </a:rPr>
              <a:t>See</a:t>
            </a:r>
            <a:r>
              <a:rPr lang="it-IT" sz="2400" b="1" dirty="0">
                <a:solidFill>
                  <a:schemeClr val="tx1"/>
                </a:solidFill>
              </a:rPr>
              <a:t> </a:t>
            </a:r>
            <a:r>
              <a:rPr lang="it-IT" sz="2400" b="1" dirty="0" err="1">
                <a:solidFill>
                  <a:schemeClr val="tx1"/>
                </a:solidFill>
              </a:rPr>
              <a:t>also</a:t>
            </a:r>
            <a:r>
              <a:rPr lang="it-IT" sz="2400" b="1" dirty="0">
                <a:solidFill>
                  <a:schemeClr val="tx1"/>
                </a:solidFill>
              </a:rPr>
              <a:t> Cook, </a:t>
            </a:r>
            <a:r>
              <a:rPr lang="it-IT" sz="2400" b="1" dirty="0" err="1">
                <a:solidFill>
                  <a:schemeClr val="tx1"/>
                </a:solidFill>
              </a:rPr>
              <a:t>chapter</a:t>
            </a:r>
            <a:r>
              <a:rPr lang="it-IT" sz="2400" b="1" dirty="0">
                <a:solidFill>
                  <a:schemeClr val="tx1"/>
                </a:solidFill>
              </a:rPr>
              <a:t> 6 125-148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esco what burgers have taugh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25815" cy="686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9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332656"/>
            <a:ext cx="8712968" cy="4832092"/>
          </a:xfrm>
          <a:prstGeom prst="rect">
            <a:avLst/>
          </a:prstGeom>
        </p:spPr>
        <p:txBody>
          <a:bodyPr wrap="square">
            <a:spAutoFit/>
          </a:bodyPr>
          <a:lstStyle/>
          <a:p>
            <a:pPr algn="ctr"/>
            <a:r>
              <a:rPr lang="en-US" sz="2800" b="1" dirty="0">
                <a:solidFill>
                  <a:srgbClr val="FF0000"/>
                </a:solidFill>
              </a:rPr>
              <a:t>TESCO: WHAT BURGERS HAVE TAUGHT US</a:t>
            </a:r>
          </a:p>
          <a:p>
            <a:endParaRPr lang="en-US" sz="2800" dirty="0"/>
          </a:p>
          <a:p>
            <a:r>
              <a:rPr lang="en-US" sz="2800" dirty="0"/>
              <a:t>In response to the horse meat incident we created a set of four ads. Our aim was to just speak to people honestly about what had been going on. No frills, no dodging the subject, just saying it how it is and setting out Tesco's ambition for change. It caused a bit of a stir with the media comparing it to poetry, it was in the Evening Standard and the BBC, it was even on The One Show. </a:t>
            </a:r>
          </a:p>
        </p:txBody>
      </p:sp>
    </p:spTree>
    <p:extLst>
      <p:ext uri="{BB962C8B-B14F-4D97-AF65-F5344CB8AC3E}">
        <p14:creationId xmlns:p14="http://schemas.microsoft.com/office/powerpoint/2010/main" val="395589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52" y="116632"/>
            <a:ext cx="9073008" cy="6186309"/>
          </a:xfrm>
          <a:prstGeom prst="rect">
            <a:avLst/>
          </a:prstGeom>
        </p:spPr>
        <p:txBody>
          <a:bodyPr wrap="square">
            <a:spAutoFit/>
          </a:bodyPr>
          <a:lstStyle/>
          <a:p>
            <a:r>
              <a:rPr lang="en-US" dirty="0"/>
              <a:t>The problem we’ve had with some of our meat lately</a:t>
            </a:r>
          </a:p>
          <a:p>
            <a:r>
              <a:rPr lang="en-US" dirty="0"/>
              <a:t>is about more than burgers and Bolognese. It’s about you finding out the ways we get meat to your dinner table. It’s about the whole food industry being a little bit dodgy. And it has made us </a:t>
            </a:r>
            <a:r>
              <a:rPr lang="en-US" dirty="0" err="1"/>
              <a:t>realise</a:t>
            </a:r>
            <a:r>
              <a:rPr lang="en-US" dirty="0"/>
              <a:t>, we really need to hide the facts better. We’ve been working on it, but we need to  keep hiding, hide more, hide quicker.</a:t>
            </a:r>
          </a:p>
          <a:p>
            <a:r>
              <a:rPr lang="en-US" dirty="0"/>
              <a:t>We know our bullying supply chain is too complicated.</a:t>
            </a:r>
          </a:p>
          <a:p>
            <a:r>
              <a:rPr lang="en-US" dirty="0"/>
              <a:t>So we’re making it simpler. We know the more we rob British farmers the </a:t>
            </a:r>
            <a:r>
              <a:rPr lang="en-US" dirty="0" err="1"/>
              <a:t>better.We’ve</a:t>
            </a:r>
            <a:r>
              <a:rPr lang="en-US" dirty="0"/>
              <a:t> already made sure all of our gristle is from the UK and Ireland</a:t>
            </a:r>
          </a:p>
          <a:p>
            <a:r>
              <a:rPr lang="en-US" dirty="0"/>
              <a:t>And now we’re moving on to our fresh pumped-up chickens.</a:t>
            </a:r>
          </a:p>
          <a:p>
            <a:r>
              <a:rPr lang="en-US" dirty="0"/>
              <a:t>By July, they’ll all be as good as stolen from UK farms too. No exceptions.</a:t>
            </a:r>
          </a:p>
          <a:p>
            <a:r>
              <a:rPr lang="en-US" dirty="0"/>
              <a:t>For farmers to do what they do best, we need to pretend they have our support.</a:t>
            </a:r>
          </a:p>
          <a:p>
            <a:r>
              <a:rPr lang="en-US" dirty="0"/>
              <a:t>We know this because of the work we’ve been doing with our dairy to make sure they think they always get paid above the market price for milk.</a:t>
            </a:r>
          </a:p>
          <a:p>
            <a:r>
              <a:rPr lang="en-US" dirty="0"/>
              <a:t>We know, no matter what you spend, we deserve to eat well.</a:t>
            </a:r>
          </a:p>
          <a:p>
            <a:r>
              <a:rPr lang="en-US" dirty="0"/>
              <a:t>We know that all of this will only work if you think we are</a:t>
            </a:r>
          </a:p>
          <a:p>
            <a:r>
              <a:rPr lang="en-US" dirty="0"/>
              <a:t>open about what we do.</a:t>
            </a:r>
          </a:p>
          <a:p>
            <a:r>
              <a:rPr lang="en-US" dirty="0"/>
              <a:t>And if you’re not happy, we’ll even pretend to listen. Seriously.</a:t>
            </a:r>
          </a:p>
          <a:p>
            <a:r>
              <a:rPr lang="en-US" dirty="0"/>
              <a:t>This is it. Honest. Why are you looking at us like that.</a:t>
            </a:r>
          </a:p>
          <a:p>
            <a:r>
              <a:rPr lang="en-US" dirty="0"/>
              <a:t>Believe us. It’s not you, it’s us, and a little bit you</a:t>
            </a:r>
          </a:p>
          <a:p>
            <a:r>
              <a:rPr lang="en-US" dirty="0"/>
              <a:t>Please. Look into our eyes. Not around the eyes. This is us caring.</a:t>
            </a:r>
          </a:p>
          <a:p>
            <a:r>
              <a:rPr lang="en-US" dirty="0"/>
              <a:t>We are changing. </a:t>
            </a:r>
            <a:r>
              <a:rPr lang="en-US"/>
              <a:t>For </a:t>
            </a:r>
            <a:r>
              <a:rPr lang="en-US" dirty="0"/>
              <a:t>more </a:t>
            </a:r>
            <a:r>
              <a:rPr lang="en-US"/>
              <a:t>information visit LessHorseMoreBull.com</a:t>
            </a:r>
            <a:endParaRPr lang="it-IT"/>
          </a:p>
        </p:txBody>
      </p:sp>
    </p:spTree>
    <p:extLst>
      <p:ext uri="{BB962C8B-B14F-4D97-AF65-F5344CB8AC3E}">
        <p14:creationId xmlns:p14="http://schemas.microsoft.com/office/powerpoint/2010/main" val="2885684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2725</TotalTime>
  <Words>6858</Words>
  <Application>Microsoft Macintosh PowerPoint</Application>
  <PresentationFormat>Presentazione su schermo (4:3)</PresentationFormat>
  <Paragraphs>591</Paragraphs>
  <Slides>68</Slides>
  <Notes>52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68</vt:i4>
      </vt:variant>
    </vt:vector>
  </HeadingPairs>
  <TitlesOfParts>
    <vt:vector size="76" baseType="lpstr">
      <vt:lpstr>Arial</vt:lpstr>
      <vt:lpstr>Calibri</vt:lpstr>
      <vt:lpstr>Candara</vt:lpstr>
      <vt:lpstr>Lucida Sans Unicode</vt:lpstr>
      <vt:lpstr>Verdana</vt:lpstr>
      <vt:lpstr>Wingdings 2</vt:lpstr>
      <vt:lpstr>Wingdings 3</vt:lpstr>
      <vt:lpstr>Viale</vt:lpstr>
      <vt:lpstr>Jakobson’s functions  and advertising </vt:lpstr>
      <vt:lpstr>Prosody is used in discourse for its communicative effect. It is concerned with patterns of rythm and sound (poetry), with patterns of stress and intonation (language) and how they contribute to meaning.  Rythmic language has a powerful emotional and mnemonic effect.   </vt:lpstr>
      <vt:lpstr>All types of discourse use prosody to some extent.  In genres where prosody is less prominent (political, business, technical and scientific), words and syntactic structures are selected more by semantic and pragmatic criteria, i.e. words are used for their meaning, or to have a desired effect, not for their sound. </vt:lpstr>
      <vt:lpstr>Highly prosodic discourse (poetry, prayers, songs..) chooses words to create sound patterns, as well as for their meaning and functions.  Poems employ prosodic patterns in various ways, using also graphological and typographical constructions to aid the reading or reciting of the verses.  Verses have always been used in ads – memorable language and the expectancy of rhyme are powerful : ad-poems, jingles, borrowed poems and borrowed songs are examples of such use.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Roman Osipovich Jakobson</vt:lpstr>
      <vt:lpstr>Presentazione standard di PowerPoint</vt:lpstr>
      <vt:lpstr>Factors</vt:lpstr>
      <vt:lpstr>Factors or components of verbal communication</vt:lpstr>
      <vt:lpstr>Factors &amp; Functions</vt:lpstr>
      <vt:lpstr>Presentazione standard di PowerPoint</vt:lpstr>
      <vt:lpstr>Presentazione standard di PowerPoint</vt:lpstr>
      <vt:lpstr>a. Emotive function (1)</vt:lpstr>
      <vt:lpstr>Emotive function (2)</vt:lpstr>
      <vt:lpstr>Emotive function (3)</vt:lpstr>
      <vt:lpstr>Emotive  (these  are my emotions)</vt:lpstr>
      <vt:lpstr>b. Conative function (1)</vt:lpstr>
      <vt:lpstr>Conative Function (2)</vt:lpstr>
      <vt:lpstr>Presentazione standard di PowerPoint</vt:lpstr>
      <vt:lpstr>Conative    (claim about the receiver) </vt:lpstr>
      <vt:lpstr>c. Referential function (1) </vt:lpstr>
      <vt:lpstr>Referential function (2)</vt:lpstr>
      <vt:lpstr>Presentazione standard di PowerPoint</vt:lpstr>
      <vt:lpstr>Referential (outside the text)</vt:lpstr>
      <vt:lpstr>d. Phatic function (1)</vt:lpstr>
      <vt:lpstr>Phatic function (2)</vt:lpstr>
      <vt:lpstr>Presentazione standard di PowerPoint</vt:lpstr>
      <vt:lpstr>Presentazione standard di PowerPoint</vt:lpstr>
      <vt:lpstr>e. Metalinguistic function (1)</vt:lpstr>
      <vt:lpstr>Metalinguistic function (2)</vt:lpstr>
      <vt:lpstr>Presentazione standard di PowerPoint</vt:lpstr>
      <vt:lpstr>Presentazione standard di PowerPoint</vt:lpstr>
      <vt:lpstr>f. Poetic function (1)</vt:lpstr>
      <vt:lpstr>Poetic function (2)</vt:lpstr>
      <vt:lpstr>Presentazione standard di PowerPoint</vt:lpstr>
      <vt:lpstr>Poetic function (3)</vt:lpstr>
      <vt:lpstr>Poetic function (3)</vt:lpstr>
      <vt:lpstr>Presentazione standard di PowerPoint</vt:lpstr>
      <vt:lpstr>So what?</vt:lpstr>
      <vt:lpstr>Presentazione standard di PowerPoint</vt:lpstr>
      <vt:lpstr>Presentazione standard di PowerPoint</vt:lpstr>
      <vt:lpstr>References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Michela</dc:creator>
  <cp:lastModifiedBy>Luisanna Fodde</cp:lastModifiedBy>
  <cp:revision>285</cp:revision>
  <dcterms:created xsi:type="dcterms:W3CDTF">2015-02-21T07:09:02Z</dcterms:created>
  <dcterms:modified xsi:type="dcterms:W3CDTF">2020-05-05T11:17:03Z</dcterms:modified>
</cp:coreProperties>
</file>