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208"/>
  </p:normalViewPr>
  <p:slideViewPr>
    <p:cSldViewPr snapToGrid="0" snapToObjects="1">
      <p:cViewPr varScale="1">
        <p:scale>
          <a:sx n="121" d="100"/>
          <a:sy n="121" d="100"/>
        </p:scale>
        <p:origin x="20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hyperlink" Target="https://www.bbc.com/news/uk-5206079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v.com/transcript-editor/shared/cqSi4ZXHp9y-S75ri-f0Cy90xJ9aSAZa59TZBL1jhI_SDp94Hng67TiCwZv5iacNtt2Ghk37jodmt247GH-mSWoOeL0?loadFrom=PastedDeeplink&amp;ts=51.84" TargetMode="External"/><Relationship Id="rId2" Type="http://schemas.openxmlformats.org/officeDocument/2006/relationships/hyperlink" Target="https://www.rev.com/transcript-editor/shared/cqSi4ZXHp9y-S75ri-f0Cy90xJ9aSAZa59TZBL1jhI_SDp94Hng67TiCwZv5iacNtt2Ghk37jodmt247GH-mSWoOeL0?loadFrom=PastedDeeplink&amp;ts=1.14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rev.com/transcript-editor/shared/cqSi4ZXHp9y-S75ri-f0Cy90xJ9aSAZa59TZBL1jhI_SDp94Hng67TiCwZv5iacNtt2Ghk37jodmt247GH-mSWoOeL0?loadFrom=PastedDeeplink&amp;ts=111.4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036163-2D25-0549-8B00-0F9F95DE17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345594"/>
            <a:ext cx="8689976" cy="2509213"/>
          </a:xfrm>
        </p:spPr>
        <p:txBody>
          <a:bodyPr/>
          <a:lstStyle/>
          <a:p>
            <a:r>
              <a:rPr lang="it-IT" dirty="0"/>
              <a:t>Pm B. JOHNSON TESTS POSITIVE</a:t>
            </a:r>
          </a:p>
        </p:txBody>
      </p:sp>
      <p:pic>
        <p:nvPicPr>
          <p:cNvPr id="4" name="Immagine 3">
            <a:hlinkClick r:id="rId2"/>
            <a:extLst>
              <a:ext uri="{FF2B5EF4-FFF2-40B4-BE49-F238E27FC236}">
                <a16:creationId xmlns:a16="http://schemas.microsoft.com/office/drawing/2014/main" id="{5BC6CD78-73F8-5A41-8034-AEA4382EFB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550" y="2854807"/>
            <a:ext cx="2374900" cy="3429000"/>
          </a:xfrm>
          <a:prstGeom prst="rect">
            <a:avLst/>
          </a:prstGeom>
        </p:spPr>
      </p:pic>
      <p:sp>
        <p:nvSpPr>
          <p:cNvPr id="3" name="Sottotitolo 2">
            <a:extLst>
              <a:ext uri="{FF2B5EF4-FFF2-40B4-BE49-F238E27FC236}">
                <a16:creationId xmlns:a16="http://schemas.microsoft.com/office/drawing/2014/main" id="{AB9E14FB-C071-AD49-8059-53EB98C041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3000376"/>
            <a:ext cx="8689976" cy="1314450"/>
          </a:xfrm>
        </p:spPr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3526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741F49-7B51-4644-8B43-8C0D02B1B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3930869"/>
            <a:ext cx="10364451" cy="758674"/>
          </a:xfrm>
        </p:spPr>
        <p:txBody>
          <a:bodyPr>
            <a:normAutofit fontScale="90000"/>
          </a:bodyPr>
          <a:lstStyle/>
          <a:p>
            <a:r>
              <a:rPr lang="it-IT" dirty="0"/>
              <a:t>WHAT TYPE OF COMMUNICATION?</a:t>
            </a:r>
            <a:br>
              <a:rPr lang="it-IT" dirty="0"/>
            </a:br>
            <a:r>
              <a:rPr lang="it-IT" dirty="0"/>
              <a:t>WHAT MEANS/TOOLS WERE USED?</a:t>
            </a:r>
            <a:br>
              <a:rPr lang="it-IT" dirty="0"/>
            </a:br>
            <a:br>
              <a:rPr lang="it-IT" dirty="0"/>
            </a:br>
            <a:r>
              <a:rPr lang="it-IT" dirty="0"/>
              <a:t>IS HE EFFECTIVE IN RELAYING THE RELEVANT INFORMATION?</a:t>
            </a:r>
            <a:br>
              <a:rPr lang="it-IT" dirty="0"/>
            </a:br>
            <a:br>
              <a:rPr lang="it-IT" dirty="0"/>
            </a:br>
            <a:r>
              <a:rPr lang="it-IT" dirty="0"/>
              <a:t>YES/NO? WHY?</a:t>
            </a: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91771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741F49-7B51-4644-8B43-8C0D02B1B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3930869"/>
            <a:ext cx="10364451" cy="758674"/>
          </a:xfrm>
        </p:spPr>
        <p:txBody>
          <a:bodyPr>
            <a:normAutofit fontScale="90000"/>
          </a:bodyPr>
          <a:lstStyle/>
          <a:p>
            <a:r>
              <a:rPr lang="it-IT" dirty="0"/>
              <a:t>WHAT ARE THE MAIN FEATURES OF HIS SPEECH?</a:t>
            </a:r>
            <a:br>
              <a:rPr lang="it-IT" dirty="0"/>
            </a:br>
            <a:br>
              <a:rPr lang="it-IT" dirty="0"/>
            </a:br>
            <a:r>
              <a:rPr lang="it-IT" dirty="0"/>
              <a:t>VERBAL COMMUNICATION?</a:t>
            </a:r>
            <a:br>
              <a:rPr lang="it-IT" dirty="0"/>
            </a:br>
            <a:br>
              <a:rPr lang="it-IT" dirty="0"/>
            </a:br>
            <a:r>
              <a:rPr lang="it-IT" dirty="0"/>
              <a:t>NON VERBAL COMMUNICATION?</a:t>
            </a: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79300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741F49-7B51-4644-8B43-8C0D02B1B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848304"/>
            <a:ext cx="10364451" cy="758674"/>
          </a:xfrm>
        </p:spPr>
        <p:txBody>
          <a:bodyPr>
            <a:normAutofit fontScale="90000"/>
          </a:bodyPr>
          <a:lstStyle/>
          <a:p>
            <a:r>
              <a:rPr lang="it-IT" dirty="0"/>
              <a:t>IS THIS SPEECH POLITICAL?</a:t>
            </a:r>
            <a:br>
              <a:rPr lang="it-IT" dirty="0"/>
            </a:br>
            <a:r>
              <a:rPr lang="it-IT" dirty="0"/>
              <a:t>YES/NO?</a:t>
            </a:r>
            <a:br>
              <a:rPr lang="it-IT" dirty="0"/>
            </a:br>
            <a:r>
              <a:rPr lang="it-IT" dirty="0"/>
              <a:t>WHY?</a:t>
            </a:r>
            <a:br>
              <a:rPr lang="it-IT" dirty="0"/>
            </a:br>
            <a:br>
              <a:rPr lang="it-IT" dirty="0"/>
            </a:br>
            <a:r>
              <a:rPr lang="it-IT" dirty="0"/>
              <a:t>WHAT TYPE OF LANGUAGE DOES HE USE?</a:t>
            </a:r>
            <a:br>
              <a:rPr lang="it-IT" dirty="0"/>
            </a:br>
            <a:br>
              <a:rPr lang="it-IT" dirty="0"/>
            </a:br>
            <a:r>
              <a:rPr lang="it-IT" dirty="0"/>
              <a:t>SIMPLE? COMPLEX? WHAT TYPE OF WORDS?</a:t>
            </a: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35516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741F49-7B51-4644-8B43-8C0D02B1B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027" y="3039153"/>
            <a:ext cx="10731687" cy="758674"/>
          </a:xfrm>
        </p:spPr>
        <p:txBody>
          <a:bodyPr>
            <a:normAutofit fontScale="90000"/>
          </a:bodyPr>
          <a:lstStyle/>
          <a:p>
            <a:r>
              <a:rPr lang="it-IT" dirty="0">
                <a:solidFill>
                  <a:srgbClr val="0070C0"/>
                </a:solidFill>
              </a:rPr>
              <a:t>ENGLISH LANGUAGE ISSUES</a:t>
            </a:r>
            <a:br>
              <a:rPr lang="it-IT" dirty="0"/>
            </a:br>
            <a:br>
              <a:rPr lang="it-IT" dirty="0"/>
            </a:br>
            <a:r>
              <a:rPr lang="it-IT" dirty="0"/>
              <a:t>ACRONYMS:</a:t>
            </a:r>
            <a:br>
              <a:rPr lang="it-IT" dirty="0"/>
            </a:br>
            <a:r>
              <a:rPr lang="it-IT" dirty="0"/>
              <a:t>WHAT IS NHS?</a:t>
            </a:r>
            <a:br>
              <a:rPr lang="it-IT" dirty="0"/>
            </a:br>
            <a:r>
              <a:rPr lang="it-IT" dirty="0"/>
              <a:t>WHAT IS DWP?</a:t>
            </a:r>
            <a:br>
              <a:rPr lang="it-IT" dirty="0"/>
            </a:br>
            <a:br>
              <a:rPr lang="it-IT" dirty="0"/>
            </a:br>
            <a:br>
              <a:rPr lang="it-IT" dirty="0"/>
            </a:br>
            <a:r>
              <a:rPr lang="it-IT" dirty="0"/>
              <a:t>HE MENTIONS «THE WIZARDRY OF MODERN TECHNOLOGY». WHAT DOES HE MEAN BY IT?</a:t>
            </a: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69635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741F49-7B51-4644-8B43-8C0D02B1B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027" y="3039153"/>
            <a:ext cx="10731687" cy="758674"/>
          </a:xfrm>
        </p:spPr>
        <p:txBody>
          <a:bodyPr>
            <a:normAutofit fontScale="90000"/>
          </a:bodyPr>
          <a:lstStyle/>
          <a:p>
            <a:r>
              <a:rPr lang="it-IT" dirty="0">
                <a:solidFill>
                  <a:srgbClr val="0070C0"/>
                </a:solidFill>
              </a:rPr>
              <a:t>ENGLISH LANGUAGE ISSUES</a:t>
            </a:r>
            <a:br>
              <a:rPr lang="it-IT" dirty="0"/>
            </a:br>
            <a:br>
              <a:rPr lang="it-IT" dirty="0"/>
            </a:br>
            <a:br>
              <a:rPr lang="it-IT" dirty="0"/>
            </a:br>
            <a:r>
              <a:rPr lang="it-IT" dirty="0"/>
              <a:t>«</a:t>
            </a:r>
            <a:r>
              <a:rPr lang="it-IT" i="1" dirty="0"/>
              <a:t>Be in no </a:t>
            </a:r>
            <a:r>
              <a:rPr lang="it-IT" i="1" dirty="0" err="1"/>
              <a:t>doubt</a:t>
            </a:r>
            <a:r>
              <a:rPr lang="it-IT" i="1" dirty="0"/>
              <a:t> </a:t>
            </a:r>
            <a:r>
              <a:rPr lang="it-IT" i="1" dirty="0" err="1"/>
              <a:t>that</a:t>
            </a:r>
            <a:r>
              <a:rPr lang="it-IT" i="1" dirty="0"/>
              <a:t> I can continue </a:t>
            </a:r>
            <a:r>
              <a:rPr lang="it-IT" i="1" dirty="0" err="1"/>
              <a:t>thanks</a:t>
            </a:r>
            <a:r>
              <a:rPr lang="it-IT" i="1" dirty="0"/>
              <a:t> to the </a:t>
            </a:r>
            <a:r>
              <a:rPr lang="it-IT" i="1" dirty="0" err="1"/>
              <a:t>wizardry</a:t>
            </a:r>
            <a:r>
              <a:rPr lang="it-IT" i="1" dirty="0"/>
              <a:t> of </a:t>
            </a:r>
            <a:r>
              <a:rPr lang="it-IT" i="1" dirty="0" err="1"/>
              <a:t>modern</a:t>
            </a:r>
            <a:r>
              <a:rPr lang="it-IT" i="1" dirty="0"/>
              <a:t> </a:t>
            </a:r>
            <a:r>
              <a:rPr lang="it-IT" i="1" dirty="0" err="1"/>
              <a:t>technology</a:t>
            </a:r>
            <a:r>
              <a:rPr lang="it-IT" i="1" dirty="0"/>
              <a:t> to </a:t>
            </a:r>
            <a:r>
              <a:rPr lang="it-IT" i="1" dirty="0" err="1"/>
              <a:t>communicate</a:t>
            </a:r>
            <a:r>
              <a:rPr lang="it-IT" i="1" dirty="0"/>
              <a:t> with </a:t>
            </a:r>
            <a:r>
              <a:rPr lang="it-IT" i="1" dirty="0" err="1"/>
              <a:t>all</a:t>
            </a:r>
            <a:r>
              <a:rPr lang="it-IT" i="1" dirty="0"/>
              <a:t> </a:t>
            </a:r>
            <a:r>
              <a:rPr lang="it-IT" i="1" dirty="0" err="1"/>
              <a:t>my</a:t>
            </a:r>
            <a:r>
              <a:rPr lang="it-IT" i="1" dirty="0"/>
              <a:t> top team to </a:t>
            </a:r>
            <a:r>
              <a:rPr lang="it-IT" i="1" dirty="0" err="1"/>
              <a:t>lead</a:t>
            </a:r>
            <a:r>
              <a:rPr lang="it-IT" i="1" dirty="0"/>
              <a:t> the </a:t>
            </a:r>
            <a:r>
              <a:rPr lang="it-IT" i="1" dirty="0" err="1"/>
              <a:t>national</a:t>
            </a:r>
            <a:r>
              <a:rPr lang="it-IT" i="1" dirty="0"/>
              <a:t> </a:t>
            </a:r>
            <a:r>
              <a:rPr lang="it-IT" i="1" dirty="0" err="1"/>
              <a:t>fight</a:t>
            </a:r>
            <a:r>
              <a:rPr lang="it-IT" i="1" dirty="0"/>
              <a:t>-back </a:t>
            </a:r>
            <a:r>
              <a:rPr lang="it-IT" i="1" dirty="0" err="1"/>
              <a:t>against</a:t>
            </a:r>
            <a:r>
              <a:rPr lang="it-IT" i="1" dirty="0"/>
              <a:t> coronavirus».</a:t>
            </a:r>
            <a:br>
              <a:rPr lang="it-IT" dirty="0"/>
            </a:b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56438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763BF07B-6924-D44C-BD91-43B09B9FEB88}"/>
              </a:ext>
            </a:extLst>
          </p:cNvPr>
          <p:cNvSpPr/>
          <p:nvPr/>
        </p:nvSpPr>
        <p:spPr>
          <a:xfrm>
            <a:off x="273270" y="280070"/>
            <a:ext cx="1061544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it-IT" dirty="0"/>
            </a:br>
            <a:endParaRPr lang="it-IT" dirty="0">
              <a:solidFill>
                <a:srgbClr val="4A4A4A"/>
              </a:solidFill>
              <a:latin typeface="Rubik"/>
            </a:endParaRPr>
          </a:p>
          <a:p>
            <a:r>
              <a:rPr lang="it-IT" dirty="0">
                <a:solidFill>
                  <a:srgbClr val="4A4A4A"/>
                </a:solidFill>
                <a:latin typeface="Rubik"/>
              </a:rPr>
              <a:t>: (</a:t>
            </a:r>
            <a:r>
              <a:rPr lang="it-IT" dirty="0">
                <a:solidFill>
                  <a:srgbClr val="4E92DF"/>
                </a:solidFill>
                <a:latin typeface="Rubik"/>
                <a:hlinkClick r:id="rId2"/>
              </a:rPr>
              <a:t>00:01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)</a:t>
            </a:r>
            <a:br>
              <a:rPr lang="it-IT" dirty="0">
                <a:solidFill>
                  <a:srgbClr val="4A4A4A"/>
                </a:solidFill>
                <a:latin typeface="Rubik"/>
              </a:rPr>
            </a:br>
            <a:r>
              <a:rPr lang="it-IT" dirty="0">
                <a:solidFill>
                  <a:srgbClr val="4A4A4A"/>
                </a:solidFill>
                <a:latin typeface="Rubik"/>
              </a:rPr>
              <a:t>Hi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folks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, I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want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to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bring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b="1" dirty="0" err="1">
                <a:solidFill>
                  <a:srgbClr val="00B0F0"/>
                </a:solidFill>
                <a:latin typeface="Rubik"/>
              </a:rPr>
              <a:t>you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up to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speed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with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something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that’s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happening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today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,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which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is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that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b="1" dirty="0" err="1">
                <a:solidFill>
                  <a:srgbClr val="FF0000"/>
                </a:solidFill>
                <a:latin typeface="Rubik"/>
              </a:rPr>
              <a:t>I’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ve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developed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mild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symptoms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of the coronavirus,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that’s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to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say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a temperature and a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persistent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cough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. On the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advice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of the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Chief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Medical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Officer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, </a:t>
            </a:r>
            <a:r>
              <a:rPr lang="it-IT" b="1" dirty="0" err="1">
                <a:solidFill>
                  <a:srgbClr val="FF0000"/>
                </a:solidFill>
                <a:latin typeface="Rubik"/>
              </a:rPr>
              <a:t>I’ve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taken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a test.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That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has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come out positive. So, </a:t>
            </a:r>
            <a:r>
              <a:rPr lang="it-IT" b="1" dirty="0">
                <a:solidFill>
                  <a:srgbClr val="FF0000"/>
                </a:solidFill>
                <a:latin typeface="Rubik"/>
              </a:rPr>
              <a:t>I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am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working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from home. </a:t>
            </a:r>
            <a:r>
              <a:rPr lang="it-IT" b="1" dirty="0" err="1">
                <a:solidFill>
                  <a:srgbClr val="FF0000"/>
                </a:solidFill>
                <a:latin typeface="Rubik"/>
              </a:rPr>
              <a:t>I’m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self-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isolating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, and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that’s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entirely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the right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thing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to do.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But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, be in no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doubt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that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b="1" dirty="0">
                <a:solidFill>
                  <a:srgbClr val="FF0000"/>
                </a:solidFill>
                <a:latin typeface="Rubik"/>
              </a:rPr>
              <a:t>I 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can continue,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thanks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to the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wizardry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of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modern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technology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, to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communicate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with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all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b="1" dirty="0" err="1">
                <a:solidFill>
                  <a:srgbClr val="FF0000"/>
                </a:solidFill>
                <a:latin typeface="Rubik"/>
              </a:rPr>
              <a:t>my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top team to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lead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the </a:t>
            </a:r>
            <a:r>
              <a:rPr lang="it-IT" b="1" dirty="0" err="1">
                <a:solidFill>
                  <a:schemeClr val="accent2"/>
                </a:solidFill>
                <a:latin typeface="Rubik"/>
              </a:rPr>
              <a:t>national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fightback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against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coronavirus. </a:t>
            </a:r>
            <a:r>
              <a:rPr lang="it-IT" b="1" dirty="0">
                <a:solidFill>
                  <a:srgbClr val="FF0000"/>
                </a:solidFill>
                <a:latin typeface="Rubik"/>
              </a:rPr>
              <a:t>I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want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to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thank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everybody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who’s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involved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. </a:t>
            </a:r>
            <a:r>
              <a:rPr lang="it-IT" b="1" dirty="0">
                <a:solidFill>
                  <a:srgbClr val="FF0000"/>
                </a:solidFill>
                <a:latin typeface="Rubik"/>
              </a:rPr>
              <a:t>I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want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to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thank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, of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course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,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above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all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b="1" dirty="0" err="1">
                <a:solidFill>
                  <a:schemeClr val="accent6">
                    <a:lumMod val="75000"/>
                  </a:schemeClr>
                </a:solidFill>
                <a:latin typeface="Rubik"/>
              </a:rPr>
              <a:t>our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amazing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NHS staff.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It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was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very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moving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last night to join in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that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national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clap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for the NHS.</a:t>
            </a:r>
          </a:p>
          <a:p>
            <a:r>
              <a:rPr lang="it-IT" dirty="0">
                <a:solidFill>
                  <a:srgbClr val="4A4A4A"/>
                </a:solidFill>
                <a:latin typeface="Rubik"/>
              </a:rPr>
              <a:t>Boris Johnson: (</a:t>
            </a:r>
            <a:r>
              <a:rPr lang="it-IT" dirty="0">
                <a:solidFill>
                  <a:srgbClr val="4E92DF"/>
                </a:solidFill>
                <a:latin typeface="Rubik"/>
                <a:hlinkClick r:id="rId3"/>
              </a:rPr>
              <a:t>00:51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)</a:t>
            </a:r>
            <a:br>
              <a:rPr lang="it-IT" dirty="0">
                <a:solidFill>
                  <a:srgbClr val="4A4A4A"/>
                </a:solidFill>
                <a:latin typeface="Rubik"/>
              </a:rPr>
            </a:br>
            <a:r>
              <a:rPr lang="it-IT" dirty="0" err="1">
                <a:solidFill>
                  <a:srgbClr val="4A4A4A"/>
                </a:solidFill>
                <a:latin typeface="Rubik"/>
              </a:rPr>
              <a:t>But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it’s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not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just the NHS.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It’s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police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, social care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workers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,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teachers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,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everybody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who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works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in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schools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, DWP staff. An </a:t>
            </a:r>
            <a:r>
              <a:rPr lang="it-IT" b="1" dirty="0" err="1">
                <a:solidFill>
                  <a:schemeClr val="accent2"/>
                </a:solidFill>
                <a:latin typeface="Rubik"/>
              </a:rPr>
              <a:t>amazing</a:t>
            </a:r>
            <a:r>
              <a:rPr lang="it-IT" b="1" dirty="0">
                <a:solidFill>
                  <a:schemeClr val="accent2"/>
                </a:solidFill>
                <a:latin typeface="Rubik"/>
              </a:rPr>
              <a:t> </a:t>
            </a:r>
            <a:r>
              <a:rPr lang="it-IT" b="1" dirty="0" err="1">
                <a:solidFill>
                  <a:schemeClr val="accent2"/>
                </a:solidFill>
                <a:latin typeface="Rubik"/>
              </a:rPr>
              <a:t>national</a:t>
            </a:r>
            <a:r>
              <a:rPr lang="it-IT" b="1" dirty="0">
                <a:solidFill>
                  <a:schemeClr val="accent2"/>
                </a:solidFill>
                <a:latin typeface="Rubik"/>
              </a:rPr>
              <a:t> </a:t>
            </a:r>
            <a:r>
              <a:rPr lang="it-IT" b="1" dirty="0" err="1">
                <a:solidFill>
                  <a:schemeClr val="accent2"/>
                </a:solidFill>
                <a:latin typeface="Rubik"/>
              </a:rPr>
              <a:t>effort</a:t>
            </a:r>
            <a:r>
              <a:rPr lang="it-IT" b="1" dirty="0">
                <a:solidFill>
                  <a:schemeClr val="accent2"/>
                </a:solidFill>
                <a:latin typeface="Rubik"/>
              </a:rPr>
              <a:t> 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by the public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services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but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also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by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every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member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of the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British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public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who’s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volunteering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.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Incredible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response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. 600,000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people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have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volunteered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to take part in a </a:t>
            </a:r>
            <a:r>
              <a:rPr lang="it-IT" dirty="0" err="1">
                <a:solidFill>
                  <a:schemeClr val="accent2"/>
                </a:solidFill>
                <a:latin typeface="Rubik"/>
              </a:rPr>
              <a:t>great</a:t>
            </a:r>
            <a:r>
              <a:rPr lang="it-IT" dirty="0">
                <a:solidFill>
                  <a:schemeClr val="accent2"/>
                </a:solidFill>
                <a:latin typeface="Rubik"/>
              </a:rPr>
              <a:t> </a:t>
            </a:r>
            <a:r>
              <a:rPr lang="it-IT" dirty="0" err="1">
                <a:solidFill>
                  <a:schemeClr val="accent2"/>
                </a:solidFill>
                <a:latin typeface="Rubik"/>
              </a:rPr>
              <a:t>national</a:t>
            </a:r>
            <a:r>
              <a:rPr lang="it-IT" dirty="0">
                <a:solidFill>
                  <a:schemeClr val="accent2"/>
                </a:solidFill>
                <a:latin typeface="Rubik"/>
              </a:rPr>
              <a:t> </a:t>
            </a:r>
            <a:r>
              <a:rPr lang="it-IT" dirty="0" err="1">
                <a:solidFill>
                  <a:schemeClr val="accent2"/>
                </a:solidFill>
                <a:latin typeface="Rubik"/>
              </a:rPr>
              <a:t>effort</a:t>
            </a:r>
            <a:r>
              <a:rPr lang="it-IT" dirty="0">
                <a:solidFill>
                  <a:schemeClr val="accent2"/>
                </a:solidFill>
                <a:latin typeface="Rubik"/>
              </a:rPr>
              <a:t> 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to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protect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people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from the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consequences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of coronavirus. </a:t>
            </a:r>
            <a:r>
              <a:rPr lang="it-IT" b="1" dirty="0">
                <a:solidFill>
                  <a:srgbClr val="FF0000"/>
                </a:solidFill>
                <a:latin typeface="Rubik"/>
              </a:rPr>
              <a:t>I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want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to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thank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b="1" dirty="0" err="1">
                <a:solidFill>
                  <a:srgbClr val="00B0F0"/>
                </a:solidFill>
                <a:latin typeface="Rubik"/>
              </a:rPr>
              <a:t>you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b="1" dirty="0">
                <a:solidFill>
                  <a:srgbClr val="FF0000"/>
                </a:solidFill>
                <a:latin typeface="Rubik"/>
              </a:rPr>
              <a:t>. I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want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to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thank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everybody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who’s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working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to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keep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b="1" dirty="0" err="1">
                <a:solidFill>
                  <a:schemeClr val="accent6">
                    <a:lumMod val="75000"/>
                  </a:schemeClr>
                </a:solidFill>
                <a:latin typeface="Rubik"/>
              </a:rPr>
              <a:t>our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  <a:latin typeface="Rubik"/>
              </a:rPr>
              <a:t> 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country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going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through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this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epidemic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. And </a:t>
            </a:r>
            <a:r>
              <a:rPr lang="it-IT" b="1" dirty="0" err="1">
                <a:solidFill>
                  <a:schemeClr val="accent6">
                    <a:lumMod val="75000"/>
                  </a:schemeClr>
                </a:solidFill>
                <a:latin typeface="Rubik"/>
              </a:rPr>
              <a:t>we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will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get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through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it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. And the way </a:t>
            </a:r>
            <a:r>
              <a:rPr lang="it-IT" b="1" dirty="0" err="1">
                <a:solidFill>
                  <a:schemeClr val="accent6">
                    <a:lumMod val="75000"/>
                  </a:schemeClr>
                </a:solidFill>
                <a:latin typeface="Rubik"/>
              </a:rPr>
              <a:t>we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’re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going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to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get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through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it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is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, of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course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, by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applying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the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measures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that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b="1" dirty="0" err="1">
                <a:solidFill>
                  <a:srgbClr val="00B0F0"/>
                </a:solidFill>
                <a:latin typeface="Rubik"/>
              </a:rPr>
              <a:t>you’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ll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have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heard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so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much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about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. The more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effectively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b="1" dirty="0" err="1">
                <a:solidFill>
                  <a:schemeClr val="accent6">
                    <a:lumMod val="75000"/>
                  </a:schemeClr>
                </a:solidFill>
                <a:latin typeface="Rubik"/>
              </a:rPr>
              <a:t>we</a:t>
            </a:r>
            <a:r>
              <a:rPr lang="it-IT" b="1" dirty="0">
                <a:solidFill>
                  <a:schemeClr val="accent6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all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comply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with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those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measures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, the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faster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b="1" dirty="0" err="1">
                <a:solidFill>
                  <a:schemeClr val="accent6"/>
                </a:solidFill>
                <a:latin typeface="Rubik"/>
              </a:rPr>
              <a:t>our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country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will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come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through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this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epidemic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and the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faster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b="1" dirty="0" err="1">
                <a:solidFill>
                  <a:schemeClr val="accent6">
                    <a:lumMod val="75000"/>
                  </a:schemeClr>
                </a:solidFill>
                <a:latin typeface="Rubik"/>
              </a:rPr>
              <a:t>we</a:t>
            </a:r>
            <a:r>
              <a:rPr lang="it-IT" b="1" dirty="0" err="1">
                <a:solidFill>
                  <a:schemeClr val="accent6"/>
                </a:solidFill>
                <a:latin typeface="Rubik"/>
              </a:rPr>
              <a:t>’ll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bounce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back.</a:t>
            </a:r>
          </a:p>
          <a:p>
            <a:r>
              <a:rPr lang="it-IT" dirty="0">
                <a:solidFill>
                  <a:srgbClr val="4A4A4A"/>
                </a:solidFill>
                <a:latin typeface="Rubik"/>
              </a:rPr>
              <a:t>Boris Johnson: (</a:t>
            </a:r>
            <a:r>
              <a:rPr lang="it-IT" dirty="0">
                <a:solidFill>
                  <a:srgbClr val="4E92DF"/>
                </a:solidFill>
                <a:latin typeface="Rubik"/>
                <a:hlinkClick r:id="rId4"/>
              </a:rPr>
              <a:t>01:51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)</a:t>
            </a:r>
            <a:br>
              <a:rPr lang="it-IT" dirty="0">
                <a:solidFill>
                  <a:srgbClr val="4A4A4A"/>
                </a:solidFill>
                <a:latin typeface="Rubik"/>
              </a:rPr>
            </a:br>
            <a:r>
              <a:rPr lang="it-IT" dirty="0">
                <a:solidFill>
                  <a:srgbClr val="4A4A4A"/>
                </a:solidFill>
                <a:latin typeface="Rubik"/>
              </a:rPr>
              <a:t>So,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thank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b="1" dirty="0" err="1">
                <a:solidFill>
                  <a:schemeClr val="accent1"/>
                </a:solidFill>
                <a:latin typeface="Rubik"/>
              </a:rPr>
              <a:t>you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to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everybody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who’s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doing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what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b="1" dirty="0" err="1">
                <a:solidFill>
                  <a:srgbClr val="FF0000"/>
                </a:solidFill>
                <a:latin typeface="Rubik"/>
              </a:rPr>
              <a:t>I’m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doing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,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working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from home, to stop the spread of the virus from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household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to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household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.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That’s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the way </a:t>
            </a:r>
            <a:r>
              <a:rPr lang="it-IT" b="1" dirty="0" err="1">
                <a:solidFill>
                  <a:schemeClr val="accent6">
                    <a:lumMod val="75000"/>
                  </a:schemeClr>
                </a:solidFill>
                <a:latin typeface="Rubik"/>
              </a:rPr>
              <a:t>we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’re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going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to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win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. </a:t>
            </a:r>
            <a:r>
              <a:rPr lang="it-IT" b="1" dirty="0" err="1">
                <a:solidFill>
                  <a:schemeClr val="accent6">
                    <a:lumMod val="75000"/>
                  </a:schemeClr>
                </a:solidFill>
                <a:latin typeface="Rubik"/>
              </a:rPr>
              <a:t>We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’re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going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to beat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it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and </a:t>
            </a:r>
            <a:r>
              <a:rPr lang="it-IT" b="1" dirty="0" err="1">
                <a:solidFill>
                  <a:schemeClr val="accent6">
                    <a:lumMod val="75000"/>
                  </a:schemeClr>
                </a:solidFill>
                <a:latin typeface="Rubik"/>
              </a:rPr>
              <a:t>we</a:t>
            </a:r>
            <a:r>
              <a:rPr lang="it-IT" b="1" dirty="0" err="1">
                <a:solidFill>
                  <a:schemeClr val="accent6"/>
                </a:solidFill>
                <a:latin typeface="Rubik"/>
              </a:rPr>
              <a:t>’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re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going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to beat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it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latin typeface="Rubik"/>
              </a:rPr>
              <a:t>together</a:t>
            </a:r>
            <a:r>
              <a:rPr lang="it-IT" dirty="0">
                <a:solidFill>
                  <a:srgbClr val="4A4A4A"/>
                </a:solidFill>
                <a:latin typeface="Rubik"/>
              </a:rPr>
              <a:t>. </a:t>
            </a:r>
            <a:r>
              <a:rPr lang="it-IT" dirty="0">
                <a:solidFill>
                  <a:srgbClr val="4A4A4A"/>
                </a:solidFill>
                <a:highlight>
                  <a:srgbClr val="FFFF00"/>
                </a:highlight>
                <a:latin typeface="Rubik"/>
              </a:rPr>
              <a:t>Stay </a:t>
            </a:r>
            <a:r>
              <a:rPr lang="it-IT" dirty="0" err="1">
                <a:solidFill>
                  <a:srgbClr val="4A4A4A"/>
                </a:solidFill>
                <a:highlight>
                  <a:srgbClr val="FFFF00"/>
                </a:highlight>
                <a:latin typeface="Rubik"/>
              </a:rPr>
              <a:t>at</a:t>
            </a:r>
            <a:r>
              <a:rPr lang="it-IT" dirty="0">
                <a:solidFill>
                  <a:srgbClr val="4A4A4A"/>
                </a:solidFill>
                <a:highlight>
                  <a:srgbClr val="FFFF00"/>
                </a:highlight>
                <a:latin typeface="Rubik"/>
              </a:rPr>
              <a:t> home. </a:t>
            </a:r>
            <a:r>
              <a:rPr lang="it-IT" dirty="0" err="1">
                <a:solidFill>
                  <a:srgbClr val="4A4A4A"/>
                </a:solidFill>
                <a:highlight>
                  <a:srgbClr val="FFFF00"/>
                </a:highlight>
                <a:latin typeface="Rubik"/>
              </a:rPr>
              <a:t>Protect</a:t>
            </a:r>
            <a:r>
              <a:rPr lang="it-IT" dirty="0">
                <a:solidFill>
                  <a:srgbClr val="4A4A4A"/>
                </a:solidFill>
                <a:highlight>
                  <a:srgbClr val="FFFF00"/>
                </a:highlight>
                <a:latin typeface="Rubik"/>
              </a:rPr>
              <a:t> the NHS. And </a:t>
            </a:r>
            <a:r>
              <a:rPr lang="it-IT" dirty="0" err="1">
                <a:solidFill>
                  <a:srgbClr val="4A4A4A"/>
                </a:solidFill>
                <a:highlight>
                  <a:srgbClr val="FFFF00"/>
                </a:highlight>
                <a:latin typeface="Rubik"/>
              </a:rPr>
              <a:t>save</a:t>
            </a:r>
            <a:r>
              <a:rPr lang="it-IT" dirty="0">
                <a:solidFill>
                  <a:srgbClr val="4A4A4A"/>
                </a:solidFill>
                <a:highlight>
                  <a:srgbClr val="FFFF00"/>
                </a:highlight>
                <a:latin typeface="Rubik"/>
              </a:rPr>
              <a:t> </a:t>
            </a:r>
            <a:r>
              <a:rPr lang="it-IT" dirty="0" err="1">
                <a:solidFill>
                  <a:srgbClr val="4A4A4A"/>
                </a:solidFill>
                <a:highlight>
                  <a:srgbClr val="FFFF00"/>
                </a:highlight>
                <a:latin typeface="Rubik"/>
              </a:rPr>
              <a:t>lives</a:t>
            </a:r>
            <a:r>
              <a:rPr lang="it-IT" dirty="0">
                <a:solidFill>
                  <a:srgbClr val="4A4A4A"/>
                </a:solidFill>
                <a:highlight>
                  <a:srgbClr val="FFFF00"/>
                </a:highlight>
                <a:latin typeface="Rubik"/>
              </a:rPr>
              <a:t>.</a:t>
            </a:r>
            <a:endParaRPr lang="it-IT" b="0" i="0" dirty="0">
              <a:solidFill>
                <a:srgbClr val="4A4A4A"/>
              </a:solidFill>
              <a:effectLst/>
              <a:highlight>
                <a:srgbClr val="FFFF00"/>
              </a:highlight>
              <a:latin typeface="Rubik"/>
            </a:endParaRPr>
          </a:p>
        </p:txBody>
      </p:sp>
    </p:spTree>
    <p:extLst>
      <p:ext uri="{BB962C8B-B14F-4D97-AF65-F5344CB8AC3E}">
        <p14:creationId xmlns:p14="http://schemas.microsoft.com/office/powerpoint/2010/main" val="1820908636"/>
      </p:ext>
    </p:extLst>
  </p:cSld>
  <p:clrMapOvr>
    <a:masterClrMapping/>
  </p:clrMapOvr>
</p:sld>
</file>

<file path=ppt/theme/theme1.xml><?xml version="1.0" encoding="utf-8"?>
<a:theme xmlns:a="http://schemas.openxmlformats.org/drawingml/2006/main" name="Gocci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Goccia</Template>
  <TotalTime>108</TotalTime>
  <Words>567</Words>
  <Application>Microsoft Macintosh PowerPoint</Application>
  <PresentationFormat>Widescreen</PresentationFormat>
  <Paragraphs>10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Rubik</vt:lpstr>
      <vt:lpstr>Tw Cen MT</vt:lpstr>
      <vt:lpstr>Goccia</vt:lpstr>
      <vt:lpstr>Pm B. JOHNSON TESTS POSITIVE</vt:lpstr>
      <vt:lpstr>WHAT TYPE OF COMMUNICATION? WHAT MEANS/TOOLS WERE USED?  IS HE EFFECTIVE IN RELAYING THE RELEVANT INFORMATION?  YES/NO? WHY?     </vt:lpstr>
      <vt:lpstr>WHAT ARE THE MAIN FEATURES OF HIS SPEECH?  VERBAL COMMUNICATION?  NON VERBAL COMMUNICATION?     </vt:lpstr>
      <vt:lpstr>IS THIS SPEECH POLITICAL? YES/NO? WHY?  WHAT TYPE OF LANGUAGE DOES HE USE?  SIMPLE? COMPLEX? WHAT TYPE OF WORDS?    </vt:lpstr>
      <vt:lpstr>ENGLISH LANGUAGE ISSUES  ACRONYMS: WHAT IS NHS? WHAT IS DWP?   HE MENTIONS «THE WIZARDRY OF MODERN TECHNOLOGY». WHAT DOES HE MEAN BY IT?    </vt:lpstr>
      <vt:lpstr>ENGLISH LANGUAGE ISSUES   «Be in no doubt that I can continue thanks to the wizardry of modern technology to communicate with all my top team to lead the national fight-back against coronavirus».  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 B. JOHNSON TESTS POSITIVE</dc:title>
  <dc:creator>Luisanna Fodde</dc:creator>
  <cp:lastModifiedBy>Luisanna Fodde</cp:lastModifiedBy>
  <cp:revision>5</cp:revision>
  <dcterms:created xsi:type="dcterms:W3CDTF">2020-03-30T08:43:09Z</dcterms:created>
  <dcterms:modified xsi:type="dcterms:W3CDTF">2020-03-30T10:31:37Z</dcterms:modified>
</cp:coreProperties>
</file>