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9" r:id="rId2"/>
    <p:sldId id="256" r:id="rId3"/>
    <p:sldId id="258" r:id="rId4"/>
    <p:sldId id="260" r:id="rId5"/>
    <p:sldId id="259" r:id="rId6"/>
    <p:sldId id="261" r:id="rId7"/>
    <p:sldId id="268" r:id="rId8"/>
    <p:sldId id="269" r:id="rId9"/>
    <p:sldId id="270" r:id="rId10"/>
    <p:sldId id="274" r:id="rId11"/>
    <p:sldId id="275" r:id="rId12"/>
    <p:sldId id="286" r:id="rId13"/>
    <p:sldId id="257" r:id="rId14"/>
    <p:sldId id="262" r:id="rId15"/>
    <p:sldId id="276" r:id="rId16"/>
    <p:sldId id="263" r:id="rId17"/>
    <p:sldId id="266" r:id="rId18"/>
    <p:sldId id="265" r:id="rId19"/>
    <p:sldId id="264" r:id="rId20"/>
    <p:sldId id="267" r:id="rId21"/>
    <p:sldId id="272" r:id="rId22"/>
    <p:sldId id="271" r:id="rId23"/>
    <p:sldId id="273" r:id="rId24"/>
    <p:sldId id="277" r:id="rId25"/>
    <p:sldId id="282" r:id="rId26"/>
    <p:sldId id="278" r:id="rId27"/>
    <p:sldId id="279" r:id="rId28"/>
    <p:sldId id="280" r:id="rId29"/>
    <p:sldId id="281" r:id="rId30"/>
    <p:sldId id="283" r:id="rId31"/>
    <p:sldId id="284" r:id="rId32"/>
    <p:sldId id="285" r:id="rId33"/>
    <p:sldId id="288" r:id="rId34"/>
    <p:sldId id="287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1.wmf"/><Relationship Id="rId5" Type="http://schemas.openxmlformats.org/officeDocument/2006/relationships/image" Target="../media/image53.wmf"/><Relationship Id="rId4" Type="http://schemas.openxmlformats.org/officeDocument/2006/relationships/image" Target="../media/image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7.wmf"/><Relationship Id="rId1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60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21.wmf"/><Relationship Id="rId4" Type="http://schemas.openxmlformats.org/officeDocument/2006/relationships/image" Target="../media/image1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2.wmf"/><Relationship Id="rId1" Type="http://schemas.openxmlformats.org/officeDocument/2006/relationships/image" Target="../media/image113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3.wmf"/><Relationship Id="rId7" Type="http://schemas.openxmlformats.org/officeDocument/2006/relationships/image" Target="../media/image125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21.wmf"/><Relationship Id="rId5" Type="http://schemas.openxmlformats.org/officeDocument/2006/relationships/image" Target="../media/image11.wmf"/><Relationship Id="rId4" Type="http://schemas.openxmlformats.org/officeDocument/2006/relationships/image" Target="../media/image124.wmf"/><Relationship Id="rId9" Type="http://schemas.openxmlformats.org/officeDocument/2006/relationships/image" Target="../media/image12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3.wmf"/><Relationship Id="rId5" Type="http://schemas.openxmlformats.org/officeDocument/2006/relationships/image" Target="../media/image30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00C5C-482A-484D-8593-2ADBAB15597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D45B9-D155-4244-9E78-1057373F49E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D45B9-D155-4244-9E78-1057373F49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1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4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9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2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0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5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6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1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3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C702B-4AA4-4589-ACB9-5419F71D6C5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60FA-98AA-484D-B23D-3AE0706955C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7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6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5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11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8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oleObject" Target="../embeddings/oleObject85.bin"/><Relationship Id="rId7" Type="http://schemas.openxmlformats.org/officeDocument/2006/relationships/image" Target="../media/image72.wmf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88.bin"/><Relationship Id="rId5" Type="http://schemas.openxmlformats.org/officeDocument/2006/relationships/image" Target="../media/image75.png"/><Relationship Id="rId10" Type="http://schemas.openxmlformats.org/officeDocument/2006/relationships/image" Target="../media/image76.jpeg"/><Relationship Id="rId4" Type="http://schemas.openxmlformats.org/officeDocument/2006/relationships/image" Target="../media/image71.wmf"/><Relationship Id="rId9" Type="http://schemas.openxmlformats.org/officeDocument/2006/relationships/image" Target="../media/image7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7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9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00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97.wmf"/><Relationship Id="rId3" Type="http://schemas.openxmlformats.org/officeDocument/2006/relationships/image" Target="../media/image76.jpeg"/><Relationship Id="rId7" Type="http://schemas.openxmlformats.org/officeDocument/2006/relationships/image" Target="../media/image94.wmf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108.bin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9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99.wmf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9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14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1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5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0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1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15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2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8.wmf"/><Relationship Id="rId5" Type="http://schemas.openxmlformats.org/officeDocument/2006/relationships/oleObject" Target="../embeddings/oleObject132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34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126.wmf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39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10" Type="http://schemas.openxmlformats.org/officeDocument/2006/relationships/image" Target="../media/image124.wmf"/><Relationship Id="rId19" Type="http://schemas.openxmlformats.org/officeDocument/2006/relationships/oleObject" Target="../embeddings/oleObject143.bin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2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29.wmf"/><Relationship Id="rId5" Type="http://schemas.openxmlformats.org/officeDocument/2006/relationships/oleObject" Target="../embeddings/oleObject145.bin"/><Relationship Id="rId10" Type="http://schemas.openxmlformats.org/officeDocument/2006/relationships/image" Target="../media/image131.wmf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4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1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FETs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Anche per queste </a:t>
            </a:r>
            <a:r>
              <a:rPr lang="it-IT" dirty="0" err="1" smtClean="0"/>
              <a:t>slides</a:t>
            </a:r>
            <a:r>
              <a:rPr lang="it-IT" dirty="0" smtClean="0"/>
              <a:t> va inteso il loro scopo: NON sono dispense di spiegazione. </a:t>
            </a:r>
          </a:p>
          <a:p>
            <a:pPr marL="0" indent="0">
              <a:buNone/>
            </a:pPr>
            <a:r>
              <a:rPr lang="it-IT" dirty="0" smtClean="0"/>
              <a:t>Sono un aiuto a mettere in chiaro molti passaggi matematici non del tutto espliciti nel </a:t>
            </a:r>
            <a:r>
              <a:rPr lang="it-IT" dirty="0" err="1" smtClean="0"/>
              <a:t>libro,che</a:t>
            </a:r>
            <a:r>
              <a:rPr lang="it-IT" dirty="0" smtClean="0"/>
              <a:t> rimane il testo </a:t>
            </a:r>
            <a:r>
              <a:rPr lang="it-IT" smtClean="0"/>
              <a:t>di riferimento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Per questo, le parti del capitolo 5 non trattate qui, si intendono accettabili nella versione del libro, e fanno parte del programma.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5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9815"/>
            <a:ext cx="93446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della Tensione di Soglia </a:t>
            </a:r>
          </a:p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nelle formule della corrente I</a:t>
            </a:r>
            <a:r>
              <a:rPr lang="it-IT" sz="4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40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778414"/>
              </p:ext>
            </p:extLst>
          </p:nvPr>
        </p:nvGraphicFramePr>
        <p:xfrm>
          <a:off x="0" y="1491374"/>
          <a:ext cx="3779782" cy="110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2" name="Equazione" r:id="rId3" imgW="1600200" imgH="469800" progId="Equation.3">
                  <p:embed/>
                </p:oleObj>
              </mc:Choice>
              <mc:Fallback>
                <p:oleObj name="Equazione" r:id="rId3" imgW="16002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491374"/>
                        <a:ext cx="3779782" cy="1109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433163"/>
              </p:ext>
            </p:extLst>
          </p:nvPr>
        </p:nvGraphicFramePr>
        <p:xfrm>
          <a:off x="420743" y="3123158"/>
          <a:ext cx="2054443" cy="531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3" name="Equazione" r:id="rId5" imgW="736560" imgH="190440" progId="Equation.3">
                  <p:embed/>
                </p:oleObj>
              </mc:Choice>
              <mc:Fallback>
                <p:oleObj name="Equazione" r:id="rId5" imgW="736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0743" y="3123158"/>
                        <a:ext cx="2054443" cy="531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ccia in giù 7"/>
          <p:cNvSpPr/>
          <p:nvPr/>
        </p:nvSpPr>
        <p:spPr>
          <a:xfrm rot="16200000">
            <a:off x="3216166" y="3087255"/>
            <a:ext cx="441435" cy="425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562883"/>
              </p:ext>
            </p:extLst>
          </p:nvPr>
        </p:nvGraphicFramePr>
        <p:xfrm>
          <a:off x="4113158" y="2998781"/>
          <a:ext cx="4857422" cy="8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4" name="Equazione" r:id="rId7" imgW="2145960" imgH="380880" progId="Equation.3">
                  <p:embed/>
                </p:oleObj>
              </mc:Choice>
              <mc:Fallback>
                <p:oleObj name="Equazione" r:id="rId7" imgW="2145960" imgH="3808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158" y="2998781"/>
                        <a:ext cx="4857422" cy="8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259627"/>
              </p:ext>
            </p:extLst>
          </p:nvPr>
        </p:nvGraphicFramePr>
        <p:xfrm>
          <a:off x="191047" y="3992563"/>
          <a:ext cx="4110038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5" name="Equazione" r:id="rId9" imgW="1739880" imgH="469800" progId="Equation.3">
                  <p:embed/>
                </p:oleObj>
              </mc:Choice>
              <mc:Fallback>
                <p:oleObj name="Equazione" r:id="rId9" imgW="1739880" imgH="4698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47" y="3992563"/>
                        <a:ext cx="4110038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514927"/>
              </p:ext>
            </p:extLst>
          </p:nvPr>
        </p:nvGraphicFramePr>
        <p:xfrm>
          <a:off x="4471988" y="1485900"/>
          <a:ext cx="4824412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6" name="Equazione" r:id="rId11" imgW="2260440" imgH="622080" progId="Equation.3">
                  <p:embed/>
                </p:oleObj>
              </mc:Choice>
              <mc:Fallback>
                <p:oleObj name="Equazione" r:id="rId11" imgW="2260440" imgH="6220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1485900"/>
                        <a:ext cx="4824412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5770179" y="4954892"/>
            <a:ext cx="2918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Questa può andare bene così</a:t>
            </a:r>
            <a:endParaRPr lang="en-US" dirty="0"/>
          </a:p>
        </p:txBody>
      </p:sp>
      <p:grpSp>
        <p:nvGrpSpPr>
          <p:cNvPr id="15" name="Gruppo 14"/>
          <p:cNvGrpSpPr/>
          <p:nvPr/>
        </p:nvGrpSpPr>
        <p:grpSpPr>
          <a:xfrm>
            <a:off x="84138" y="5243513"/>
            <a:ext cx="8933738" cy="1327150"/>
            <a:chOff x="84138" y="5243513"/>
            <a:chExt cx="8933738" cy="1327150"/>
          </a:xfrm>
        </p:grpSpPr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3173776"/>
                </p:ext>
              </p:extLst>
            </p:nvPr>
          </p:nvGraphicFramePr>
          <p:xfrm>
            <a:off x="84138" y="5243513"/>
            <a:ext cx="5665787" cy="1327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7" name="Equazione" r:id="rId13" imgW="2654280" imgH="622080" progId="Equation.3">
                    <p:embed/>
                  </p:oleObj>
                </mc:Choice>
                <mc:Fallback>
                  <p:oleObj name="Equazione" r:id="rId13" imgW="2654280" imgH="6220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4138" y="5243513"/>
                          <a:ext cx="5665787" cy="13271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CasellaDiTesto 13"/>
            <p:cNvSpPr txBox="1"/>
            <p:nvPr/>
          </p:nvSpPr>
          <p:spPr>
            <a:xfrm>
              <a:off x="6031342" y="5517195"/>
              <a:ext cx="298653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Questa può essere sviluppata per cercare una forma più semplice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921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745291"/>
              </p:ext>
            </p:extLst>
          </p:nvPr>
        </p:nvGraphicFramePr>
        <p:xfrm>
          <a:off x="279755" y="548070"/>
          <a:ext cx="5193726" cy="1217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0" name="Equazione" r:id="rId3" imgW="2654280" imgH="622080" progId="Equation.3">
                  <p:embed/>
                </p:oleObj>
              </mc:Choice>
              <mc:Fallback>
                <p:oleObj name="Equazione" r:id="rId3" imgW="265428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755" y="548070"/>
                        <a:ext cx="5193726" cy="1217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e 4"/>
          <p:cNvSpPr/>
          <p:nvPr/>
        </p:nvSpPr>
        <p:spPr>
          <a:xfrm>
            <a:off x="3531476" y="252248"/>
            <a:ext cx="1876096" cy="17657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90048"/>
              </p:ext>
            </p:extLst>
          </p:nvPr>
        </p:nvGraphicFramePr>
        <p:xfrm>
          <a:off x="828675" y="2017713"/>
          <a:ext cx="8007350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1" name="Equazione" r:id="rId5" imgW="3860640" imgH="825480" progId="Equation.3">
                  <p:embed/>
                </p:oleObj>
              </mc:Choice>
              <mc:Fallback>
                <p:oleObj name="Equazione" r:id="rId5" imgW="3860640" imgH="825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8675" y="2017713"/>
                        <a:ext cx="8007350" cy="171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703522"/>
              </p:ext>
            </p:extLst>
          </p:nvPr>
        </p:nvGraphicFramePr>
        <p:xfrm>
          <a:off x="370489" y="3759912"/>
          <a:ext cx="3766829" cy="131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2" name="Equazione" r:id="rId7" imgW="1269720" imgH="444240" progId="Equation.3">
                  <p:embed/>
                </p:oleObj>
              </mc:Choice>
              <mc:Fallback>
                <p:oleObj name="Equazione" r:id="rId7" imgW="1269720" imgH="444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89" y="3759912"/>
                        <a:ext cx="3766829" cy="13165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518188"/>
              </p:ext>
            </p:extLst>
          </p:nvPr>
        </p:nvGraphicFramePr>
        <p:xfrm>
          <a:off x="136525" y="5175250"/>
          <a:ext cx="79613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3" name="Equazione" r:id="rId9" imgW="2869920" imgH="469800" progId="Equation.3">
                  <p:embed/>
                </p:oleObj>
              </mc:Choice>
              <mc:Fallback>
                <p:oleObj name="Equazione" r:id="rId9" imgW="2869920" imgH="46980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5175250"/>
                        <a:ext cx="7961313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16193"/>
              </p:ext>
            </p:extLst>
          </p:nvPr>
        </p:nvGraphicFramePr>
        <p:xfrm>
          <a:off x="6723063" y="719138"/>
          <a:ext cx="15843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4" name="Equazione" r:id="rId11" imgW="723600" imgH="380880" progId="Equation.3">
                  <p:embed/>
                </p:oleObj>
              </mc:Choice>
              <mc:Fallback>
                <p:oleObj name="Equazione" r:id="rId11" imgW="7236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23063" y="719138"/>
                        <a:ext cx="1584325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3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36848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Conduttanza e </a:t>
            </a:r>
            <a:r>
              <a:rPr lang="it-IT" sz="4000" dirty="0" err="1" smtClean="0"/>
              <a:t>transconduttanza</a:t>
            </a:r>
            <a:r>
              <a:rPr lang="it-IT" sz="4000" dirty="0" smtClean="0"/>
              <a:t> </a:t>
            </a:r>
          </a:p>
          <a:p>
            <a:pPr algn="ctr"/>
            <a:r>
              <a:rPr lang="it-IT" sz="4000" dirty="0" smtClean="0"/>
              <a:t>usando la tensione di soglia</a:t>
            </a:r>
            <a:endParaRPr lang="en-US" sz="40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657191"/>
              </p:ext>
            </p:extLst>
          </p:nvPr>
        </p:nvGraphicFramePr>
        <p:xfrm>
          <a:off x="356240" y="4591714"/>
          <a:ext cx="3767137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8" name="Equazione" r:id="rId3" imgW="1269720" imgH="444240" progId="Equation.3">
                  <p:embed/>
                </p:oleObj>
              </mc:Choice>
              <mc:Fallback>
                <p:oleObj name="Equazione" r:id="rId3" imgW="1269720" imgH="4442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40" y="4591714"/>
                        <a:ext cx="3767137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048856"/>
              </p:ext>
            </p:extLst>
          </p:nvPr>
        </p:nvGraphicFramePr>
        <p:xfrm>
          <a:off x="125413" y="1928813"/>
          <a:ext cx="3944937" cy="116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9" name="Equazione" r:id="rId5" imgW="1422360" imgH="419040" progId="Equation.3">
                  <p:embed/>
                </p:oleObj>
              </mc:Choice>
              <mc:Fallback>
                <p:oleObj name="Equazione" r:id="rId5" imgW="1422360" imgH="4190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3" y="1928813"/>
                        <a:ext cx="3944937" cy="116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1707"/>
              </p:ext>
            </p:extLst>
          </p:nvPr>
        </p:nvGraphicFramePr>
        <p:xfrm>
          <a:off x="5616575" y="1770063"/>
          <a:ext cx="264160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zione" r:id="rId7" imgW="1143000" imgH="850680" progId="Equation.3">
                  <p:embed/>
                </p:oleObj>
              </mc:Choice>
              <mc:Fallback>
                <p:oleObj name="Equazione" r:id="rId7" imgW="1143000" imgH="8506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5" y="1770063"/>
                        <a:ext cx="2641600" cy="197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525017"/>
              </p:ext>
            </p:extLst>
          </p:nvPr>
        </p:nvGraphicFramePr>
        <p:xfrm>
          <a:off x="5661025" y="4546600"/>
          <a:ext cx="26400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Equazione" r:id="rId9" imgW="1143000" imgH="622080" progId="Equation.3">
                  <p:embed/>
                </p:oleObj>
              </mc:Choice>
              <mc:Fallback>
                <p:oleObj name="Equazione" r:id="rId9" imgW="1143000" imgH="6220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025" y="4546600"/>
                        <a:ext cx="2640013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5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igura a mano libera 19"/>
          <p:cNvSpPr/>
          <p:nvPr/>
        </p:nvSpPr>
        <p:spPr>
          <a:xfrm flipV="1">
            <a:off x="2826980" y="2540037"/>
            <a:ext cx="3490039" cy="520461"/>
          </a:xfrm>
          <a:custGeom>
            <a:avLst/>
            <a:gdLst>
              <a:gd name="connsiteX0" fmla="*/ 0 w 3962400"/>
              <a:gd name="connsiteY0" fmla="*/ 0 h 631259"/>
              <a:gd name="connsiteX1" fmla="*/ 55418 w 3962400"/>
              <a:gd name="connsiteY1" fmla="*/ 263236 h 631259"/>
              <a:gd name="connsiteX2" fmla="*/ 290946 w 3962400"/>
              <a:gd name="connsiteY2" fmla="*/ 443345 h 631259"/>
              <a:gd name="connsiteX3" fmla="*/ 748146 w 3962400"/>
              <a:gd name="connsiteY3" fmla="*/ 512618 h 631259"/>
              <a:gd name="connsiteX4" fmla="*/ 3214255 w 3962400"/>
              <a:gd name="connsiteY4" fmla="*/ 623455 h 631259"/>
              <a:gd name="connsiteX5" fmla="*/ 3810000 w 3962400"/>
              <a:gd name="connsiteY5" fmla="*/ 277091 h 631259"/>
              <a:gd name="connsiteX6" fmla="*/ 3962400 w 3962400"/>
              <a:gd name="connsiteY6" fmla="*/ 0 h 631259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29778"/>
              <a:gd name="connsiteX1" fmla="*/ 55418 w 3962400"/>
              <a:gd name="connsiteY1" fmla="*/ 263236 h 629778"/>
              <a:gd name="connsiteX2" fmla="*/ 290946 w 3962400"/>
              <a:gd name="connsiteY2" fmla="*/ 469224 h 629778"/>
              <a:gd name="connsiteX3" fmla="*/ 748146 w 3962400"/>
              <a:gd name="connsiteY3" fmla="*/ 512618 h 629778"/>
              <a:gd name="connsiteX4" fmla="*/ 3214255 w 3962400"/>
              <a:gd name="connsiteY4" fmla="*/ 623455 h 629778"/>
              <a:gd name="connsiteX5" fmla="*/ 3835879 w 3962400"/>
              <a:gd name="connsiteY5" fmla="*/ 302970 h 629778"/>
              <a:gd name="connsiteX6" fmla="*/ 3962400 w 3962400"/>
              <a:gd name="connsiteY6" fmla="*/ 0 h 629778"/>
              <a:gd name="connsiteX0" fmla="*/ 0 w 3962400"/>
              <a:gd name="connsiteY0" fmla="*/ 0 h 629369"/>
              <a:gd name="connsiteX1" fmla="*/ 55418 w 3962400"/>
              <a:gd name="connsiteY1" fmla="*/ 263236 h 629369"/>
              <a:gd name="connsiteX2" fmla="*/ 290946 w 3962400"/>
              <a:gd name="connsiteY2" fmla="*/ 469224 h 629369"/>
              <a:gd name="connsiteX3" fmla="*/ 748146 w 3962400"/>
              <a:gd name="connsiteY3" fmla="*/ 512618 h 629369"/>
              <a:gd name="connsiteX4" fmla="*/ 3214255 w 3962400"/>
              <a:gd name="connsiteY4" fmla="*/ 623455 h 629369"/>
              <a:gd name="connsiteX5" fmla="*/ 3861758 w 3962400"/>
              <a:gd name="connsiteY5" fmla="*/ 311596 h 629369"/>
              <a:gd name="connsiteX6" fmla="*/ 3962400 w 3962400"/>
              <a:gd name="connsiteY6" fmla="*/ 0 h 6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400" h="629369">
                <a:moveTo>
                  <a:pt x="0" y="0"/>
                </a:moveTo>
                <a:cubicBezTo>
                  <a:pt x="3463" y="94672"/>
                  <a:pt x="6927" y="185032"/>
                  <a:pt x="55418" y="263236"/>
                </a:cubicBezTo>
                <a:cubicBezTo>
                  <a:pt x="103909" y="341440"/>
                  <a:pt x="158238" y="427660"/>
                  <a:pt x="290946" y="469224"/>
                </a:cubicBezTo>
                <a:cubicBezTo>
                  <a:pt x="423654" y="510788"/>
                  <a:pt x="260928" y="486913"/>
                  <a:pt x="748146" y="512618"/>
                </a:cubicBezTo>
                <a:cubicBezTo>
                  <a:pt x="1235364" y="538323"/>
                  <a:pt x="2695320" y="656959"/>
                  <a:pt x="3214255" y="623455"/>
                </a:cubicBezTo>
                <a:cubicBezTo>
                  <a:pt x="3733190" y="589951"/>
                  <a:pt x="3754319" y="441385"/>
                  <a:pt x="3861758" y="311596"/>
                </a:cubicBezTo>
                <a:cubicBezTo>
                  <a:pt x="3969197" y="181807"/>
                  <a:pt x="3948545" y="86591"/>
                  <a:pt x="3962400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igura a mano libera 18"/>
          <p:cNvSpPr/>
          <p:nvPr/>
        </p:nvSpPr>
        <p:spPr>
          <a:xfrm>
            <a:off x="2798618" y="1636824"/>
            <a:ext cx="3490039" cy="520461"/>
          </a:xfrm>
          <a:custGeom>
            <a:avLst/>
            <a:gdLst>
              <a:gd name="connsiteX0" fmla="*/ 0 w 3962400"/>
              <a:gd name="connsiteY0" fmla="*/ 0 h 631259"/>
              <a:gd name="connsiteX1" fmla="*/ 55418 w 3962400"/>
              <a:gd name="connsiteY1" fmla="*/ 263236 h 631259"/>
              <a:gd name="connsiteX2" fmla="*/ 290946 w 3962400"/>
              <a:gd name="connsiteY2" fmla="*/ 443345 h 631259"/>
              <a:gd name="connsiteX3" fmla="*/ 748146 w 3962400"/>
              <a:gd name="connsiteY3" fmla="*/ 512618 h 631259"/>
              <a:gd name="connsiteX4" fmla="*/ 3214255 w 3962400"/>
              <a:gd name="connsiteY4" fmla="*/ 623455 h 631259"/>
              <a:gd name="connsiteX5" fmla="*/ 3810000 w 3962400"/>
              <a:gd name="connsiteY5" fmla="*/ 277091 h 631259"/>
              <a:gd name="connsiteX6" fmla="*/ 3962400 w 3962400"/>
              <a:gd name="connsiteY6" fmla="*/ 0 h 631259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29778"/>
              <a:gd name="connsiteX1" fmla="*/ 55418 w 3962400"/>
              <a:gd name="connsiteY1" fmla="*/ 263236 h 629778"/>
              <a:gd name="connsiteX2" fmla="*/ 290946 w 3962400"/>
              <a:gd name="connsiteY2" fmla="*/ 469224 h 629778"/>
              <a:gd name="connsiteX3" fmla="*/ 748146 w 3962400"/>
              <a:gd name="connsiteY3" fmla="*/ 512618 h 629778"/>
              <a:gd name="connsiteX4" fmla="*/ 3214255 w 3962400"/>
              <a:gd name="connsiteY4" fmla="*/ 623455 h 629778"/>
              <a:gd name="connsiteX5" fmla="*/ 3835879 w 3962400"/>
              <a:gd name="connsiteY5" fmla="*/ 302970 h 629778"/>
              <a:gd name="connsiteX6" fmla="*/ 3962400 w 3962400"/>
              <a:gd name="connsiteY6" fmla="*/ 0 h 629778"/>
              <a:gd name="connsiteX0" fmla="*/ 0 w 3962400"/>
              <a:gd name="connsiteY0" fmla="*/ 0 h 629369"/>
              <a:gd name="connsiteX1" fmla="*/ 55418 w 3962400"/>
              <a:gd name="connsiteY1" fmla="*/ 263236 h 629369"/>
              <a:gd name="connsiteX2" fmla="*/ 290946 w 3962400"/>
              <a:gd name="connsiteY2" fmla="*/ 469224 h 629369"/>
              <a:gd name="connsiteX3" fmla="*/ 748146 w 3962400"/>
              <a:gd name="connsiteY3" fmla="*/ 512618 h 629369"/>
              <a:gd name="connsiteX4" fmla="*/ 3214255 w 3962400"/>
              <a:gd name="connsiteY4" fmla="*/ 623455 h 629369"/>
              <a:gd name="connsiteX5" fmla="*/ 3861758 w 3962400"/>
              <a:gd name="connsiteY5" fmla="*/ 311596 h 629369"/>
              <a:gd name="connsiteX6" fmla="*/ 3962400 w 3962400"/>
              <a:gd name="connsiteY6" fmla="*/ 0 h 6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400" h="629369">
                <a:moveTo>
                  <a:pt x="0" y="0"/>
                </a:moveTo>
                <a:cubicBezTo>
                  <a:pt x="3463" y="94672"/>
                  <a:pt x="6927" y="185032"/>
                  <a:pt x="55418" y="263236"/>
                </a:cubicBezTo>
                <a:cubicBezTo>
                  <a:pt x="103909" y="341440"/>
                  <a:pt x="158238" y="427660"/>
                  <a:pt x="290946" y="469224"/>
                </a:cubicBezTo>
                <a:cubicBezTo>
                  <a:pt x="423654" y="510788"/>
                  <a:pt x="260928" y="486913"/>
                  <a:pt x="748146" y="512618"/>
                </a:cubicBezTo>
                <a:cubicBezTo>
                  <a:pt x="1235364" y="538323"/>
                  <a:pt x="2695320" y="656959"/>
                  <a:pt x="3214255" y="623455"/>
                </a:cubicBezTo>
                <a:cubicBezTo>
                  <a:pt x="3733190" y="589951"/>
                  <a:pt x="3754319" y="441385"/>
                  <a:pt x="3861758" y="311596"/>
                </a:cubicBezTo>
                <a:cubicBezTo>
                  <a:pt x="3969197" y="181807"/>
                  <a:pt x="3948545" y="86591"/>
                  <a:pt x="3962400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1691680" y="1644465"/>
            <a:ext cx="57606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po 10"/>
          <p:cNvGrpSpPr/>
          <p:nvPr/>
        </p:nvGrpSpPr>
        <p:grpSpPr>
          <a:xfrm>
            <a:off x="1835696" y="1342578"/>
            <a:ext cx="5400600" cy="517911"/>
            <a:chOff x="1835696" y="1686953"/>
            <a:chExt cx="5400600" cy="517911"/>
          </a:xfrm>
        </p:grpSpPr>
        <p:sp>
          <p:nvSpPr>
            <p:cNvPr id="5" name="Rettangolo arrotondato 4"/>
            <p:cNvSpPr/>
            <p:nvPr/>
          </p:nvSpPr>
          <p:spPr>
            <a:xfrm>
              <a:off x="3131840" y="1844824"/>
              <a:ext cx="2736304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1835696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6444208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987824" y="1686953"/>
              <a:ext cx="302433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3243807" y="1844823"/>
              <a:ext cx="2478119" cy="1301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uppo 11"/>
          <p:cNvGrpSpPr/>
          <p:nvPr/>
        </p:nvGrpSpPr>
        <p:grpSpPr>
          <a:xfrm flipV="1">
            <a:off x="1849546" y="2880478"/>
            <a:ext cx="5400600" cy="517911"/>
            <a:chOff x="1835696" y="1686953"/>
            <a:chExt cx="5400600" cy="517911"/>
          </a:xfrm>
        </p:grpSpPr>
        <p:sp>
          <p:nvSpPr>
            <p:cNvPr id="13" name="Rettangolo arrotondato 12"/>
            <p:cNvSpPr/>
            <p:nvPr/>
          </p:nvSpPr>
          <p:spPr>
            <a:xfrm>
              <a:off x="3131840" y="1844824"/>
              <a:ext cx="2736304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1835696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6444208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2987824" y="1686953"/>
              <a:ext cx="302433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243807" y="1844823"/>
              <a:ext cx="2478119" cy="1301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Connettore 1 21"/>
          <p:cNvCxnSpPr/>
          <p:nvPr/>
        </p:nvCxnSpPr>
        <p:spPr>
          <a:xfrm>
            <a:off x="1380226" y="2364545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o 64"/>
          <p:cNvGrpSpPr/>
          <p:nvPr/>
        </p:nvGrpSpPr>
        <p:grpSpPr>
          <a:xfrm>
            <a:off x="3131840" y="570016"/>
            <a:ext cx="2745424" cy="2670502"/>
            <a:chOff x="3131840" y="1483726"/>
            <a:chExt cx="2745424" cy="1756792"/>
          </a:xfrm>
        </p:grpSpPr>
        <p:cxnSp>
          <p:nvCxnSpPr>
            <p:cNvPr id="24" name="Connettore 1 23"/>
            <p:cNvCxnSpPr/>
            <p:nvPr/>
          </p:nvCxnSpPr>
          <p:spPr>
            <a:xfrm>
              <a:off x="3131840" y="1486594"/>
              <a:ext cx="13850" cy="17539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>
              <a:off x="5863414" y="1483726"/>
              <a:ext cx="13850" cy="17539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Figura a mano libera 44"/>
          <p:cNvSpPr/>
          <p:nvPr/>
        </p:nvSpPr>
        <p:spPr>
          <a:xfrm>
            <a:off x="2796643" y="3796099"/>
            <a:ext cx="3490039" cy="520461"/>
          </a:xfrm>
          <a:custGeom>
            <a:avLst/>
            <a:gdLst>
              <a:gd name="connsiteX0" fmla="*/ 0 w 3962400"/>
              <a:gd name="connsiteY0" fmla="*/ 0 h 631259"/>
              <a:gd name="connsiteX1" fmla="*/ 55418 w 3962400"/>
              <a:gd name="connsiteY1" fmla="*/ 263236 h 631259"/>
              <a:gd name="connsiteX2" fmla="*/ 290946 w 3962400"/>
              <a:gd name="connsiteY2" fmla="*/ 443345 h 631259"/>
              <a:gd name="connsiteX3" fmla="*/ 748146 w 3962400"/>
              <a:gd name="connsiteY3" fmla="*/ 512618 h 631259"/>
              <a:gd name="connsiteX4" fmla="*/ 3214255 w 3962400"/>
              <a:gd name="connsiteY4" fmla="*/ 623455 h 631259"/>
              <a:gd name="connsiteX5" fmla="*/ 3810000 w 3962400"/>
              <a:gd name="connsiteY5" fmla="*/ 277091 h 631259"/>
              <a:gd name="connsiteX6" fmla="*/ 3962400 w 3962400"/>
              <a:gd name="connsiteY6" fmla="*/ 0 h 631259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29778"/>
              <a:gd name="connsiteX1" fmla="*/ 55418 w 3962400"/>
              <a:gd name="connsiteY1" fmla="*/ 263236 h 629778"/>
              <a:gd name="connsiteX2" fmla="*/ 290946 w 3962400"/>
              <a:gd name="connsiteY2" fmla="*/ 469224 h 629778"/>
              <a:gd name="connsiteX3" fmla="*/ 748146 w 3962400"/>
              <a:gd name="connsiteY3" fmla="*/ 512618 h 629778"/>
              <a:gd name="connsiteX4" fmla="*/ 3214255 w 3962400"/>
              <a:gd name="connsiteY4" fmla="*/ 623455 h 629778"/>
              <a:gd name="connsiteX5" fmla="*/ 3835879 w 3962400"/>
              <a:gd name="connsiteY5" fmla="*/ 302970 h 629778"/>
              <a:gd name="connsiteX6" fmla="*/ 3962400 w 3962400"/>
              <a:gd name="connsiteY6" fmla="*/ 0 h 629778"/>
              <a:gd name="connsiteX0" fmla="*/ 0 w 3962400"/>
              <a:gd name="connsiteY0" fmla="*/ 0 h 629369"/>
              <a:gd name="connsiteX1" fmla="*/ 55418 w 3962400"/>
              <a:gd name="connsiteY1" fmla="*/ 263236 h 629369"/>
              <a:gd name="connsiteX2" fmla="*/ 290946 w 3962400"/>
              <a:gd name="connsiteY2" fmla="*/ 469224 h 629369"/>
              <a:gd name="connsiteX3" fmla="*/ 748146 w 3962400"/>
              <a:gd name="connsiteY3" fmla="*/ 512618 h 629369"/>
              <a:gd name="connsiteX4" fmla="*/ 3214255 w 3962400"/>
              <a:gd name="connsiteY4" fmla="*/ 623455 h 629369"/>
              <a:gd name="connsiteX5" fmla="*/ 3861758 w 3962400"/>
              <a:gd name="connsiteY5" fmla="*/ 311596 h 629369"/>
              <a:gd name="connsiteX6" fmla="*/ 3962400 w 3962400"/>
              <a:gd name="connsiteY6" fmla="*/ 0 h 6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400" h="629369">
                <a:moveTo>
                  <a:pt x="0" y="0"/>
                </a:moveTo>
                <a:cubicBezTo>
                  <a:pt x="3463" y="94672"/>
                  <a:pt x="6927" y="185032"/>
                  <a:pt x="55418" y="263236"/>
                </a:cubicBezTo>
                <a:cubicBezTo>
                  <a:pt x="103909" y="341440"/>
                  <a:pt x="158238" y="427660"/>
                  <a:pt x="290946" y="469224"/>
                </a:cubicBezTo>
                <a:cubicBezTo>
                  <a:pt x="423654" y="510788"/>
                  <a:pt x="260928" y="486913"/>
                  <a:pt x="748146" y="512618"/>
                </a:cubicBezTo>
                <a:cubicBezTo>
                  <a:pt x="1235364" y="538323"/>
                  <a:pt x="2695320" y="656959"/>
                  <a:pt x="3214255" y="623455"/>
                </a:cubicBezTo>
                <a:cubicBezTo>
                  <a:pt x="3733190" y="589951"/>
                  <a:pt x="3754319" y="441385"/>
                  <a:pt x="3861758" y="311596"/>
                </a:cubicBezTo>
                <a:cubicBezTo>
                  <a:pt x="3969197" y="181807"/>
                  <a:pt x="3948545" y="86591"/>
                  <a:pt x="3962400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ttangolo 45"/>
          <p:cNvSpPr/>
          <p:nvPr/>
        </p:nvSpPr>
        <p:spPr>
          <a:xfrm>
            <a:off x="1689705" y="3803740"/>
            <a:ext cx="57606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ttangolo 48"/>
          <p:cNvSpPr/>
          <p:nvPr/>
        </p:nvSpPr>
        <p:spPr>
          <a:xfrm>
            <a:off x="1833721" y="3659724"/>
            <a:ext cx="792088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ttangolo 49"/>
          <p:cNvSpPr/>
          <p:nvPr/>
        </p:nvSpPr>
        <p:spPr>
          <a:xfrm>
            <a:off x="6442233" y="3659724"/>
            <a:ext cx="792088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ttangolo 51"/>
          <p:cNvSpPr/>
          <p:nvPr/>
        </p:nvSpPr>
        <p:spPr>
          <a:xfrm>
            <a:off x="3241832" y="3659723"/>
            <a:ext cx="2478119" cy="130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nettore 1 58"/>
          <p:cNvCxnSpPr/>
          <p:nvPr/>
        </p:nvCxnSpPr>
        <p:spPr>
          <a:xfrm>
            <a:off x="1378251" y="4523820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>
            <a:off x="3129865" y="3645869"/>
            <a:ext cx="13850" cy="1753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>
            <a:off x="5861439" y="3643001"/>
            <a:ext cx="13850" cy="1753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tangolo 61"/>
          <p:cNvSpPr/>
          <p:nvPr/>
        </p:nvSpPr>
        <p:spPr>
          <a:xfrm>
            <a:off x="1689705" y="4523820"/>
            <a:ext cx="5760640" cy="72008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Substrato semi-isolante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391886" y="375730"/>
            <a:ext cx="16690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/>
              <a:t>JFET</a:t>
            </a:r>
            <a:endParaRPr lang="en-US" sz="6600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396409" y="5399793"/>
            <a:ext cx="29175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/>
              <a:t>MESFET</a:t>
            </a:r>
            <a:endParaRPr lang="en-US" sz="6600" dirty="0"/>
          </a:p>
        </p:txBody>
      </p:sp>
      <p:cxnSp>
        <p:nvCxnSpPr>
          <p:cNvPr id="67" name="Connettore 2 66"/>
          <p:cNvCxnSpPr/>
          <p:nvPr/>
        </p:nvCxnSpPr>
        <p:spPr>
          <a:xfrm>
            <a:off x="3145690" y="929728"/>
            <a:ext cx="271574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4404983" y="59602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</a:t>
            </a:r>
            <a:endParaRPr lang="en-US" dirty="0"/>
          </a:p>
        </p:txBody>
      </p:sp>
      <p:cxnSp>
        <p:nvCxnSpPr>
          <p:cNvPr id="69" name="Connettore 1 68"/>
          <p:cNvCxnSpPr/>
          <p:nvPr/>
        </p:nvCxnSpPr>
        <p:spPr>
          <a:xfrm>
            <a:off x="1390126" y="1851945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 flipH="1">
            <a:off x="2987100" y="1842651"/>
            <a:ext cx="724" cy="5218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2630306" y="189705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endParaRPr lang="en-US" dirty="0"/>
          </a:p>
        </p:txBody>
      </p:sp>
      <p:cxnSp>
        <p:nvCxnSpPr>
          <p:cNvPr id="73" name="Connettore 2 72"/>
          <p:cNvCxnSpPr/>
          <p:nvPr/>
        </p:nvCxnSpPr>
        <p:spPr>
          <a:xfrm>
            <a:off x="2798618" y="3803740"/>
            <a:ext cx="0" cy="72008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2478172" y="397911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endParaRPr lang="en-US" dirty="0"/>
          </a:p>
        </p:txBody>
      </p:sp>
      <p:cxnSp>
        <p:nvCxnSpPr>
          <p:cNvPr id="80" name="Connettore 2 79"/>
          <p:cNvCxnSpPr/>
          <p:nvPr/>
        </p:nvCxnSpPr>
        <p:spPr>
          <a:xfrm flipH="1">
            <a:off x="4270607" y="1859289"/>
            <a:ext cx="724" cy="2609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/>
          <p:cNvSpPr txBox="1"/>
          <p:nvPr/>
        </p:nvSpPr>
        <p:spPr>
          <a:xfrm>
            <a:off x="4323921" y="180509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W(y)</a:t>
            </a:r>
            <a:endParaRPr lang="en-US" dirty="0"/>
          </a:p>
        </p:txBody>
      </p:sp>
      <p:cxnSp>
        <p:nvCxnSpPr>
          <p:cNvPr id="83" name="Connettore 2 82"/>
          <p:cNvCxnSpPr/>
          <p:nvPr/>
        </p:nvCxnSpPr>
        <p:spPr>
          <a:xfrm flipH="1">
            <a:off x="4270607" y="2081720"/>
            <a:ext cx="1448" cy="2828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ttangolo 84"/>
          <p:cNvSpPr/>
          <p:nvPr/>
        </p:nvSpPr>
        <p:spPr>
          <a:xfrm>
            <a:off x="4323921" y="2038466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  <a:r>
              <a:rPr lang="it-IT" dirty="0" smtClean="0"/>
              <a:t>-W(y)</a:t>
            </a:r>
            <a:endParaRPr lang="en-US" dirty="0"/>
          </a:p>
        </p:txBody>
      </p:sp>
      <p:cxnSp>
        <p:nvCxnSpPr>
          <p:cNvPr id="86" name="Connettore 2 85"/>
          <p:cNvCxnSpPr/>
          <p:nvPr/>
        </p:nvCxnSpPr>
        <p:spPr>
          <a:xfrm>
            <a:off x="4251557" y="3803740"/>
            <a:ext cx="0" cy="46914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sellaDiTesto 86"/>
          <p:cNvSpPr txBox="1"/>
          <p:nvPr/>
        </p:nvSpPr>
        <p:spPr>
          <a:xfrm>
            <a:off x="4272055" y="3871663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W(y)</a:t>
            </a:r>
            <a:endParaRPr lang="en-US" dirty="0"/>
          </a:p>
        </p:txBody>
      </p:sp>
      <p:cxnSp>
        <p:nvCxnSpPr>
          <p:cNvPr id="88" name="Connettore 2 87"/>
          <p:cNvCxnSpPr/>
          <p:nvPr/>
        </p:nvCxnSpPr>
        <p:spPr>
          <a:xfrm flipH="1">
            <a:off x="4251557" y="4234370"/>
            <a:ext cx="1448" cy="2828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ttangolo 88"/>
          <p:cNvSpPr/>
          <p:nvPr/>
        </p:nvSpPr>
        <p:spPr>
          <a:xfrm>
            <a:off x="4304871" y="4191116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  <a:r>
              <a:rPr lang="it-IT" dirty="0" smtClean="0"/>
              <a:t>-W(y)</a:t>
            </a:r>
            <a:endParaRPr lang="en-US" dirty="0"/>
          </a:p>
        </p:txBody>
      </p:sp>
      <p:grpSp>
        <p:nvGrpSpPr>
          <p:cNvPr id="102" name="Gruppo 101"/>
          <p:cNvGrpSpPr/>
          <p:nvPr/>
        </p:nvGrpSpPr>
        <p:grpSpPr>
          <a:xfrm>
            <a:off x="7441717" y="33132"/>
            <a:ext cx="860686" cy="1381244"/>
            <a:chOff x="7441717" y="33132"/>
            <a:chExt cx="860686" cy="1381244"/>
          </a:xfrm>
        </p:grpSpPr>
        <p:grpSp>
          <p:nvGrpSpPr>
            <p:cNvPr id="98" name="Gruppo 97"/>
            <p:cNvGrpSpPr/>
            <p:nvPr/>
          </p:nvGrpSpPr>
          <p:grpSpPr>
            <a:xfrm>
              <a:off x="7441717" y="204952"/>
              <a:ext cx="677524" cy="1024758"/>
              <a:chOff x="7441717" y="204952"/>
              <a:chExt cx="677524" cy="1024758"/>
            </a:xfrm>
          </p:grpSpPr>
          <p:cxnSp>
            <p:nvCxnSpPr>
              <p:cNvPr id="92" name="Connettore 2 91"/>
              <p:cNvCxnSpPr/>
              <p:nvPr/>
            </p:nvCxnSpPr>
            <p:spPr>
              <a:xfrm>
                <a:off x="7450345" y="570016"/>
                <a:ext cx="66889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2 92"/>
              <p:cNvCxnSpPr/>
              <p:nvPr/>
            </p:nvCxnSpPr>
            <p:spPr>
              <a:xfrm>
                <a:off x="7441717" y="570016"/>
                <a:ext cx="0" cy="6596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2 95"/>
              <p:cNvCxnSpPr/>
              <p:nvPr/>
            </p:nvCxnSpPr>
            <p:spPr>
              <a:xfrm flipV="1">
                <a:off x="7452320" y="204952"/>
                <a:ext cx="545640" cy="3610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CasellaDiTesto 98"/>
            <p:cNvSpPr txBox="1"/>
            <p:nvPr/>
          </p:nvSpPr>
          <p:spPr>
            <a:xfrm>
              <a:off x="7997960" y="59137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y</a:t>
              </a:r>
              <a:endParaRPr lang="en-US" dirty="0"/>
            </a:p>
          </p:txBody>
        </p:sp>
        <p:sp>
          <p:nvSpPr>
            <p:cNvPr id="100" name="CasellaDiTesto 99"/>
            <p:cNvSpPr txBox="1"/>
            <p:nvPr/>
          </p:nvSpPr>
          <p:spPr>
            <a:xfrm>
              <a:off x="7495931" y="104504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x</a:t>
              </a:r>
              <a:endParaRPr lang="en-US" dirty="0"/>
            </a:p>
          </p:txBody>
        </p:sp>
        <p:sp>
          <p:nvSpPr>
            <p:cNvPr id="101" name="CasellaDiTesto 100"/>
            <p:cNvSpPr txBox="1"/>
            <p:nvPr/>
          </p:nvSpPr>
          <p:spPr>
            <a:xfrm>
              <a:off x="8026365" y="33132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3342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380091"/>
              </p:ext>
            </p:extLst>
          </p:nvPr>
        </p:nvGraphicFramePr>
        <p:xfrm>
          <a:off x="-23455" y="3398389"/>
          <a:ext cx="41687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" name="Equazione" r:id="rId3" imgW="1447560" imgH="393480" progId="Equation.3">
                  <p:embed/>
                </p:oleObj>
              </mc:Choice>
              <mc:Fallback>
                <p:oleObj name="Equazione" r:id="rId3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3455" y="3398389"/>
                        <a:ext cx="4168775" cy="1133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366153"/>
              </p:ext>
            </p:extLst>
          </p:nvPr>
        </p:nvGraphicFramePr>
        <p:xfrm>
          <a:off x="1245902" y="4557435"/>
          <a:ext cx="55943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7" name="Equazione" r:id="rId5" imgW="1942920" imgH="380880" progId="Equation.3">
                  <p:embed/>
                </p:oleObj>
              </mc:Choice>
              <mc:Fallback>
                <p:oleObj name="Equazione" r:id="rId5" imgW="194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902" y="4557435"/>
                        <a:ext cx="5594350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583915" y="306970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871931"/>
              </p:ext>
            </p:extLst>
          </p:nvPr>
        </p:nvGraphicFramePr>
        <p:xfrm>
          <a:off x="1312863" y="4562475"/>
          <a:ext cx="5741987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8" name="Equazione" r:id="rId7" imgW="1993680" imgH="380880" progId="Equation.3">
                  <p:embed/>
                </p:oleObj>
              </mc:Choice>
              <mc:Fallback>
                <p:oleObj name="Equazione" r:id="rId7" imgW="19936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4562475"/>
                        <a:ext cx="5741987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328838"/>
              </p:ext>
            </p:extLst>
          </p:nvPr>
        </p:nvGraphicFramePr>
        <p:xfrm>
          <a:off x="6248827" y="5761038"/>
          <a:ext cx="26701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9" name="Equazione" r:id="rId9" imgW="927000" imgH="380880" progId="Equation.3">
                  <p:embed/>
                </p:oleObj>
              </mc:Choice>
              <mc:Fallback>
                <p:oleObj name="Equazione" r:id="rId9" imgW="9270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827" y="5761038"/>
                        <a:ext cx="2670175" cy="1096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678474" y="3673364"/>
            <a:ext cx="4351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Qui è la Area della sezione che dipende da y.</a:t>
            </a:r>
          </a:p>
          <a:p>
            <a:r>
              <a:rPr lang="it-IT" dirty="0" smtClean="0"/>
              <a:t>Tutto il resto è costante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610249"/>
              </p:ext>
            </p:extLst>
          </p:nvPr>
        </p:nvGraphicFramePr>
        <p:xfrm>
          <a:off x="1588" y="5614988"/>
          <a:ext cx="508635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0" name="Equazione" r:id="rId11" imgW="1765080" imgH="431640" progId="Equation.3">
                  <p:embed/>
                </p:oleObj>
              </mc:Choice>
              <mc:Fallback>
                <p:oleObj name="Equazione" r:id="rId11" imgW="1765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5614988"/>
                        <a:ext cx="5086350" cy="1243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igura a mano libera 14"/>
          <p:cNvSpPr/>
          <p:nvPr/>
        </p:nvSpPr>
        <p:spPr>
          <a:xfrm>
            <a:off x="2796643" y="1068581"/>
            <a:ext cx="3490039" cy="520461"/>
          </a:xfrm>
          <a:custGeom>
            <a:avLst/>
            <a:gdLst>
              <a:gd name="connsiteX0" fmla="*/ 0 w 3962400"/>
              <a:gd name="connsiteY0" fmla="*/ 0 h 631259"/>
              <a:gd name="connsiteX1" fmla="*/ 55418 w 3962400"/>
              <a:gd name="connsiteY1" fmla="*/ 263236 h 631259"/>
              <a:gd name="connsiteX2" fmla="*/ 290946 w 3962400"/>
              <a:gd name="connsiteY2" fmla="*/ 443345 h 631259"/>
              <a:gd name="connsiteX3" fmla="*/ 748146 w 3962400"/>
              <a:gd name="connsiteY3" fmla="*/ 512618 h 631259"/>
              <a:gd name="connsiteX4" fmla="*/ 3214255 w 3962400"/>
              <a:gd name="connsiteY4" fmla="*/ 623455 h 631259"/>
              <a:gd name="connsiteX5" fmla="*/ 3810000 w 3962400"/>
              <a:gd name="connsiteY5" fmla="*/ 277091 h 631259"/>
              <a:gd name="connsiteX6" fmla="*/ 3962400 w 3962400"/>
              <a:gd name="connsiteY6" fmla="*/ 0 h 631259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29778"/>
              <a:gd name="connsiteX1" fmla="*/ 55418 w 3962400"/>
              <a:gd name="connsiteY1" fmla="*/ 263236 h 629778"/>
              <a:gd name="connsiteX2" fmla="*/ 290946 w 3962400"/>
              <a:gd name="connsiteY2" fmla="*/ 469224 h 629778"/>
              <a:gd name="connsiteX3" fmla="*/ 748146 w 3962400"/>
              <a:gd name="connsiteY3" fmla="*/ 512618 h 629778"/>
              <a:gd name="connsiteX4" fmla="*/ 3214255 w 3962400"/>
              <a:gd name="connsiteY4" fmla="*/ 623455 h 629778"/>
              <a:gd name="connsiteX5" fmla="*/ 3835879 w 3962400"/>
              <a:gd name="connsiteY5" fmla="*/ 302970 h 629778"/>
              <a:gd name="connsiteX6" fmla="*/ 3962400 w 3962400"/>
              <a:gd name="connsiteY6" fmla="*/ 0 h 629778"/>
              <a:gd name="connsiteX0" fmla="*/ 0 w 3962400"/>
              <a:gd name="connsiteY0" fmla="*/ 0 h 629369"/>
              <a:gd name="connsiteX1" fmla="*/ 55418 w 3962400"/>
              <a:gd name="connsiteY1" fmla="*/ 263236 h 629369"/>
              <a:gd name="connsiteX2" fmla="*/ 290946 w 3962400"/>
              <a:gd name="connsiteY2" fmla="*/ 469224 h 629369"/>
              <a:gd name="connsiteX3" fmla="*/ 748146 w 3962400"/>
              <a:gd name="connsiteY3" fmla="*/ 512618 h 629369"/>
              <a:gd name="connsiteX4" fmla="*/ 3214255 w 3962400"/>
              <a:gd name="connsiteY4" fmla="*/ 623455 h 629369"/>
              <a:gd name="connsiteX5" fmla="*/ 3861758 w 3962400"/>
              <a:gd name="connsiteY5" fmla="*/ 311596 h 629369"/>
              <a:gd name="connsiteX6" fmla="*/ 3962400 w 3962400"/>
              <a:gd name="connsiteY6" fmla="*/ 0 h 6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400" h="629369">
                <a:moveTo>
                  <a:pt x="0" y="0"/>
                </a:moveTo>
                <a:cubicBezTo>
                  <a:pt x="3463" y="94672"/>
                  <a:pt x="6927" y="185032"/>
                  <a:pt x="55418" y="263236"/>
                </a:cubicBezTo>
                <a:cubicBezTo>
                  <a:pt x="103909" y="341440"/>
                  <a:pt x="158238" y="427660"/>
                  <a:pt x="290946" y="469224"/>
                </a:cubicBezTo>
                <a:cubicBezTo>
                  <a:pt x="423654" y="510788"/>
                  <a:pt x="260928" y="486913"/>
                  <a:pt x="748146" y="512618"/>
                </a:cubicBezTo>
                <a:cubicBezTo>
                  <a:pt x="1235364" y="538323"/>
                  <a:pt x="2695320" y="656959"/>
                  <a:pt x="3214255" y="623455"/>
                </a:cubicBezTo>
                <a:cubicBezTo>
                  <a:pt x="3733190" y="589951"/>
                  <a:pt x="3754319" y="441385"/>
                  <a:pt x="3861758" y="311596"/>
                </a:cubicBezTo>
                <a:cubicBezTo>
                  <a:pt x="3969197" y="181807"/>
                  <a:pt x="3948545" y="86591"/>
                  <a:pt x="3962400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ttangolo 15"/>
          <p:cNvSpPr/>
          <p:nvPr/>
        </p:nvSpPr>
        <p:spPr>
          <a:xfrm>
            <a:off x="1689705" y="1076222"/>
            <a:ext cx="57606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16"/>
          <p:cNvSpPr/>
          <p:nvPr/>
        </p:nvSpPr>
        <p:spPr>
          <a:xfrm>
            <a:off x="1833721" y="932206"/>
            <a:ext cx="792088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tangolo 17"/>
          <p:cNvSpPr/>
          <p:nvPr/>
        </p:nvSpPr>
        <p:spPr>
          <a:xfrm>
            <a:off x="6442233" y="932206"/>
            <a:ext cx="792088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3241832" y="932205"/>
            <a:ext cx="2478119" cy="1301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nettore 1 19"/>
          <p:cNvCxnSpPr/>
          <p:nvPr/>
        </p:nvCxnSpPr>
        <p:spPr>
          <a:xfrm>
            <a:off x="1378251" y="1796302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3129865" y="918351"/>
            <a:ext cx="13850" cy="1753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5861439" y="915483"/>
            <a:ext cx="13850" cy="17539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1689705" y="1796302"/>
            <a:ext cx="5760640" cy="72008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Substrato semi-isolante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2798618" y="1076222"/>
            <a:ext cx="0" cy="72008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2478172" y="12515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endParaRPr lang="en-US" dirty="0"/>
          </a:p>
        </p:txBody>
      </p:sp>
      <p:cxnSp>
        <p:nvCxnSpPr>
          <p:cNvPr id="26" name="Connettore 2 25"/>
          <p:cNvCxnSpPr/>
          <p:nvPr/>
        </p:nvCxnSpPr>
        <p:spPr>
          <a:xfrm>
            <a:off x="4251557" y="1076222"/>
            <a:ext cx="0" cy="46914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4272055" y="1144145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W(y)</a:t>
            </a:r>
            <a:endParaRPr lang="en-US" dirty="0"/>
          </a:p>
        </p:txBody>
      </p:sp>
      <p:cxnSp>
        <p:nvCxnSpPr>
          <p:cNvPr id="28" name="Connettore 2 27"/>
          <p:cNvCxnSpPr/>
          <p:nvPr/>
        </p:nvCxnSpPr>
        <p:spPr>
          <a:xfrm flipH="1">
            <a:off x="4251557" y="1506852"/>
            <a:ext cx="1448" cy="2828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4304871" y="1463598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  <a:r>
              <a:rPr lang="it-IT" dirty="0" smtClean="0"/>
              <a:t>-W(y)</a:t>
            </a:r>
            <a:endParaRPr lang="en-US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-80514" y="-39415"/>
            <a:ext cx="29175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/>
              <a:t>MESFET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361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MESFET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Essenzialmente resta tutto identico al caso del JFET con due differenze: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canale è dimezzato longitudinalmente: c’è solo la parte superiore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Spesso il canale è di partenza chiuso, per cui occorre invertire il segno di V</a:t>
            </a:r>
            <a:r>
              <a:rPr lang="it-IT" baseline="-25000" dirty="0" smtClean="0"/>
              <a:t>G</a:t>
            </a:r>
            <a:r>
              <a:rPr lang="it-IT" dirty="0" smtClean="0"/>
              <a:t> nelle equazioni.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04968" y="5745707"/>
            <a:ext cx="84889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Le seguenti cinque </a:t>
            </a:r>
            <a:r>
              <a:rPr lang="it-IT" dirty="0" err="1" smtClean="0"/>
              <a:t>slides,con</a:t>
            </a:r>
            <a:r>
              <a:rPr lang="it-IT" dirty="0" smtClean="0"/>
              <a:t> sfondo verde, sono quindi essenzialmente una ripetizione di quanto visto per il JFET, una volta adattati i segni.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1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693109"/>
              </p:ext>
            </p:extLst>
          </p:nvPr>
        </p:nvGraphicFramePr>
        <p:xfrm>
          <a:off x="354013" y="404813"/>
          <a:ext cx="8154987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5" name="Equazione" r:id="rId3" imgW="2831760" imgH="622080" progId="Equation.3">
                  <p:embed/>
                </p:oleObj>
              </mc:Choice>
              <mc:Fallback>
                <p:oleObj name="Equazione" r:id="rId3" imgW="2831760" imgH="6220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404813"/>
                        <a:ext cx="8154987" cy="1789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095365"/>
              </p:ext>
            </p:extLst>
          </p:nvPr>
        </p:nvGraphicFramePr>
        <p:xfrm>
          <a:off x="299544" y="2151117"/>
          <a:ext cx="2663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6" name="Equazione" r:id="rId5" imgW="1066680" imgH="406080" progId="Equation.3">
                  <p:embed/>
                </p:oleObj>
              </mc:Choice>
              <mc:Fallback>
                <p:oleObj name="Equazione" r:id="rId5" imgW="1066680" imgH="4060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44" y="2151117"/>
                        <a:ext cx="26638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938892"/>
              </p:ext>
            </p:extLst>
          </p:nvPr>
        </p:nvGraphicFramePr>
        <p:xfrm>
          <a:off x="5591065" y="2199290"/>
          <a:ext cx="21971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7" name="Equazione" r:id="rId7" imgW="761669" imgH="380835" progId="Equation.3">
                  <p:embed/>
                </p:oleObj>
              </mc:Choice>
              <mc:Fallback>
                <p:oleObj name="Equazione" r:id="rId7" imgW="761669" imgH="380835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065" y="2199290"/>
                        <a:ext cx="2197100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504301" y="3230479"/>
            <a:ext cx="6135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Regione </a:t>
            </a:r>
            <a:r>
              <a:rPr lang="it-IT" sz="3200" b="1" dirty="0" smtClean="0">
                <a:solidFill>
                  <a:srgbClr val="FF0000"/>
                </a:solidFill>
              </a:rPr>
              <a:t>lineare</a:t>
            </a:r>
            <a:r>
              <a:rPr lang="it-IT" sz="3200" dirty="0" smtClean="0"/>
              <a:t> = piccoli valori di V</a:t>
            </a:r>
            <a:r>
              <a:rPr lang="it-IT" sz="3200" baseline="-25000" dirty="0" smtClean="0"/>
              <a:t>D</a:t>
            </a:r>
            <a:endParaRPr lang="en-US" sz="3200" baseline="-25000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992202"/>
              </p:ext>
            </p:extLst>
          </p:nvPr>
        </p:nvGraphicFramePr>
        <p:xfrm>
          <a:off x="2432050" y="4013200"/>
          <a:ext cx="42799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8" name="Equazione" r:id="rId9" imgW="1485720" imgH="469800" progId="Equation.3">
                  <p:embed/>
                </p:oleObj>
              </mc:Choice>
              <mc:Fallback>
                <p:oleObj name="Equazione" r:id="rId9" imgW="1485720" imgH="4698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4013200"/>
                        <a:ext cx="4279900" cy="1350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810618" y="5479675"/>
            <a:ext cx="7040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Tensione di soglia V</a:t>
            </a:r>
            <a:r>
              <a:rPr lang="it-IT" sz="2800" baseline="-25000" dirty="0" smtClean="0"/>
              <a:t>T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</a:t>
            </a:r>
            <a:r>
              <a:rPr lang="it-IT" sz="2800" dirty="0" smtClean="0"/>
              <a:t>= valore di V</a:t>
            </a:r>
            <a:r>
              <a:rPr lang="en-US" sz="2800" baseline="-25000" dirty="0" smtClean="0"/>
              <a:t>G</a:t>
            </a:r>
            <a:r>
              <a:rPr lang="it-IT" sz="2800" dirty="0" smtClean="0"/>
              <a:t> per cui I</a:t>
            </a:r>
            <a:r>
              <a:rPr lang="it-IT" sz="2800" baseline="-25000" dirty="0" smtClean="0"/>
              <a:t>D</a:t>
            </a:r>
            <a:r>
              <a:rPr lang="en-US" sz="2800" baseline="-25000" dirty="0" smtClean="0"/>
              <a:t> </a:t>
            </a:r>
            <a:r>
              <a:rPr lang="it-IT" sz="2800" dirty="0" smtClean="0"/>
              <a:t>=0</a:t>
            </a:r>
            <a:endParaRPr lang="en-US" sz="2800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019912"/>
              </p:ext>
            </p:extLst>
          </p:nvPr>
        </p:nvGraphicFramePr>
        <p:xfrm>
          <a:off x="3580904" y="6002895"/>
          <a:ext cx="1982192" cy="51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89" name="Equazione" r:id="rId11" imgW="736560" imgH="190440" progId="Equation.3">
                  <p:embed/>
                </p:oleObj>
              </mc:Choice>
              <mc:Fallback>
                <p:oleObj name="Equazione" r:id="rId11" imgW="736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80904" y="6002895"/>
                        <a:ext cx="1982192" cy="51271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602251"/>
              </p:ext>
            </p:extLst>
          </p:nvPr>
        </p:nvGraphicFramePr>
        <p:xfrm>
          <a:off x="1804769" y="2909669"/>
          <a:ext cx="4975225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2" name="Equazione" r:id="rId3" imgW="1726920" imgH="469800" progId="Equation.3">
                  <p:embed/>
                </p:oleObj>
              </mc:Choice>
              <mc:Fallback>
                <p:oleObj name="Equazione" r:id="rId3" imgW="1726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769" y="2909669"/>
                        <a:ext cx="4975225" cy="1350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386637"/>
              </p:ext>
            </p:extLst>
          </p:nvPr>
        </p:nvGraphicFramePr>
        <p:xfrm>
          <a:off x="5740779" y="1036757"/>
          <a:ext cx="1982192" cy="512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3" name="Equazione" r:id="rId5" imgW="736560" imgH="190440" progId="Equation.3">
                  <p:embed/>
                </p:oleObj>
              </mc:Choice>
              <mc:Fallback>
                <p:oleObj name="Equazione" r:id="rId5" imgW="7365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40779" y="1036757"/>
                        <a:ext cx="1982192" cy="51271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76139"/>
              </p:ext>
            </p:extLst>
          </p:nvPr>
        </p:nvGraphicFramePr>
        <p:xfrm>
          <a:off x="524422" y="607848"/>
          <a:ext cx="4279900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4" name="Equazione" r:id="rId7" imgW="1485720" imgH="469800" progId="Equation.3">
                  <p:embed/>
                </p:oleObj>
              </mc:Choice>
              <mc:Fallback>
                <p:oleObj name="Equazione" r:id="rId7" imgW="1485720" imgH="4698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22" y="607848"/>
                        <a:ext cx="4279900" cy="1350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0" y="0"/>
            <a:ext cx="2433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Combinando: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40865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633566"/>
              </p:ext>
            </p:extLst>
          </p:nvPr>
        </p:nvGraphicFramePr>
        <p:xfrm>
          <a:off x="354013" y="404813"/>
          <a:ext cx="8154987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2" name="Equazione" r:id="rId3" imgW="2831760" imgH="622080" progId="Equation.3">
                  <p:embed/>
                </p:oleObj>
              </mc:Choice>
              <mc:Fallback>
                <p:oleObj name="Equazione" r:id="rId3" imgW="28317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404813"/>
                        <a:ext cx="8154987" cy="1789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038488"/>
              </p:ext>
            </p:extLst>
          </p:nvPr>
        </p:nvGraphicFramePr>
        <p:xfrm>
          <a:off x="299544" y="2151117"/>
          <a:ext cx="2663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3" name="Equazione" r:id="rId5" imgW="1066337" imgH="406224" progId="Equation.3">
                  <p:embed/>
                </p:oleObj>
              </mc:Choice>
              <mc:Fallback>
                <p:oleObj name="Equazione" r:id="rId5" imgW="1066337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44" y="2151117"/>
                        <a:ext cx="26638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45556"/>
              </p:ext>
            </p:extLst>
          </p:nvPr>
        </p:nvGraphicFramePr>
        <p:xfrm>
          <a:off x="5591065" y="2199290"/>
          <a:ext cx="21971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4" name="Equazione" r:id="rId7" imgW="761669" imgH="380835" progId="Equation.3">
                  <p:embed/>
                </p:oleObj>
              </mc:Choice>
              <mc:Fallback>
                <p:oleObj name="Equazione" r:id="rId7" imgW="761669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065" y="2199290"/>
                        <a:ext cx="2197100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02754" y="3451288"/>
            <a:ext cx="8538491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Regione di </a:t>
            </a:r>
            <a:r>
              <a:rPr lang="it-IT" sz="3200" b="1" dirty="0" smtClean="0">
                <a:solidFill>
                  <a:srgbClr val="FF0000"/>
                </a:solidFill>
              </a:rPr>
              <a:t>saturazione</a:t>
            </a:r>
            <a:r>
              <a:rPr lang="it-IT" sz="3200" dirty="0" smtClean="0"/>
              <a:t> = comincia quando W(L)=a</a:t>
            </a:r>
          </a:p>
          <a:p>
            <a:r>
              <a:rPr lang="it-IT" sz="3200" baseline="-25000" dirty="0" smtClean="0"/>
              <a:t>ossia quando</a:t>
            </a:r>
            <a:endParaRPr lang="en-US" sz="3200" baseline="-25000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904866"/>
              </p:ext>
            </p:extLst>
          </p:nvPr>
        </p:nvGraphicFramePr>
        <p:xfrm>
          <a:off x="2246938" y="3907823"/>
          <a:ext cx="3129103" cy="58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5" name="Equazione" r:id="rId9" imgW="1015920" imgH="190440" progId="Equation.3">
                  <p:embed/>
                </p:oleObj>
              </mc:Choice>
              <mc:Fallback>
                <p:oleObj name="Equazione" r:id="rId9" imgW="10159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46938" y="3907823"/>
                        <a:ext cx="3129103" cy="587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47215"/>
              </p:ext>
            </p:extLst>
          </p:nvPr>
        </p:nvGraphicFramePr>
        <p:xfrm>
          <a:off x="1114425" y="4656138"/>
          <a:ext cx="6435725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6" name="Equazione" r:id="rId11" imgW="2234880" imgH="622080" progId="Equation.3">
                  <p:embed/>
                </p:oleObj>
              </mc:Choice>
              <mc:Fallback>
                <p:oleObj name="Equazione" r:id="rId11" imgW="2234880" imgH="622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4656138"/>
                        <a:ext cx="6435725" cy="1789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5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0" y="0"/>
            <a:ext cx="2433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Combinando:</a:t>
            </a:r>
            <a:endParaRPr lang="en-US" sz="3200" baseline="-25000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746239"/>
              </p:ext>
            </p:extLst>
          </p:nvPr>
        </p:nvGraphicFramePr>
        <p:xfrm>
          <a:off x="88900" y="584200"/>
          <a:ext cx="4587875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2" name="Equazione" r:id="rId3" imgW="2234880" imgH="622080" progId="Equation.3">
                  <p:embed/>
                </p:oleObj>
              </mc:Choice>
              <mc:Fallback>
                <p:oleObj name="Equazione" r:id="rId3" imgW="2234880" imgH="62208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584200"/>
                        <a:ext cx="4587875" cy="12763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160546"/>
              </p:ext>
            </p:extLst>
          </p:nvPr>
        </p:nvGraphicFramePr>
        <p:xfrm>
          <a:off x="5630917" y="878546"/>
          <a:ext cx="19812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3" name="Equazione" r:id="rId5" imgW="736560" imgH="190440" progId="Equation.3">
                  <p:embed/>
                </p:oleObj>
              </mc:Choice>
              <mc:Fallback>
                <p:oleObj name="Equazione" r:id="rId5" imgW="736560" imgH="1904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917" y="878546"/>
                        <a:ext cx="1981200" cy="512762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221355"/>
              </p:ext>
            </p:extLst>
          </p:nvPr>
        </p:nvGraphicFramePr>
        <p:xfrm>
          <a:off x="472692" y="2159874"/>
          <a:ext cx="5754687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4" name="Equazione" r:id="rId7" imgW="2463480" imgH="622080" progId="Equation.3">
                  <p:embed/>
                </p:oleObj>
              </mc:Choice>
              <mc:Fallback>
                <p:oleObj name="Equazione" r:id="rId7" imgW="2463480" imgH="6220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92" y="2159874"/>
                        <a:ext cx="5754687" cy="1450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276893"/>
              </p:ext>
            </p:extLst>
          </p:nvPr>
        </p:nvGraphicFramePr>
        <p:xfrm>
          <a:off x="7684376" y="2727325"/>
          <a:ext cx="13335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5" name="Equazione" r:id="rId9" imgW="723600" imgH="380880" progId="Equation.3">
                  <p:embed/>
                </p:oleObj>
              </mc:Choice>
              <mc:Fallback>
                <p:oleObj name="Equazione" r:id="rId9" imgW="72360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84376" y="2727325"/>
                        <a:ext cx="1333500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2 11"/>
          <p:cNvCxnSpPr/>
          <p:nvPr/>
        </p:nvCxnSpPr>
        <p:spPr>
          <a:xfrm flipH="1">
            <a:off x="5108028" y="1403131"/>
            <a:ext cx="614855" cy="740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4572000" y="1773619"/>
            <a:ext cx="491360" cy="370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846618"/>
              </p:ext>
            </p:extLst>
          </p:nvPr>
        </p:nvGraphicFramePr>
        <p:xfrm>
          <a:off x="100013" y="3756025"/>
          <a:ext cx="894397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6" name="Equazione" r:id="rId11" imgW="3365280" imgH="520560" progId="Equation.3">
                  <p:embed/>
                </p:oleObj>
              </mc:Choice>
              <mc:Fallback>
                <p:oleObj name="Equazione" r:id="rId11" imgW="3365280" imgH="52056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3756025"/>
                        <a:ext cx="8943975" cy="1381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ttangolo 15"/>
          <p:cNvSpPr/>
          <p:nvPr/>
        </p:nvSpPr>
        <p:spPr>
          <a:xfrm>
            <a:off x="4051738" y="3862552"/>
            <a:ext cx="4635062" cy="1037656"/>
          </a:xfrm>
          <a:prstGeom prst="rect">
            <a:avLst/>
          </a:prstGeom>
          <a:solidFill>
            <a:srgbClr val="92D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6905246" y="2254469"/>
            <a:ext cx="223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Se consideriamo</a:t>
            </a:r>
            <a:endParaRPr lang="en-US" sz="2400" baseline="-25000" dirty="0"/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230553"/>
              </p:ext>
            </p:extLst>
          </p:nvPr>
        </p:nvGraphicFramePr>
        <p:xfrm>
          <a:off x="3163505" y="5301758"/>
          <a:ext cx="330835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" name="Equazione" r:id="rId13" imgW="1244520" imgH="444240" progId="Equation.3">
                  <p:embed/>
                </p:oleObj>
              </mc:Choice>
              <mc:Fallback>
                <p:oleObj name="Equazione" r:id="rId13" imgW="1244520" imgH="444240" progId="Equation.3">
                  <p:embed/>
                  <p:pic>
                    <p:nvPicPr>
                      <p:cNvPr id="0" name="Ogget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505" y="5301758"/>
                        <a:ext cx="3308350" cy="11795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18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igura a mano libera 19"/>
          <p:cNvSpPr/>
          <p:nvPr/>
        </p:nvSpPr>
        <p:spPr>
          <a:xfrm flipV="1">
            <a:off x="2826980" y="2540037"/>
            <a:ext cx="3490039" cy="520461"/>
          </a:xfrm>
          <a:custGeom>
            <a:avLst/>
            <a:gdLst>
              <a:gd name="connsiteX0" fmla="*/ 0 w 3962400"/>
              <a:gd name="connsiteY0" fmla="*/ 0 h 631259"/>
              <a:gd name="connsiteX1" fmla="*/ 55418 w 3962400"/>
              <a:gd name="connsiteY1" fmla="*/ 263236 h 631259"/>
              <a:gd name="connsiteX2" fmla="*/ 290946 w 3962400"/>
              <a:gd name="connsiteY2" fmla="*/ 443345 h 631259"/>
              <a:gd name="connsiteX3" fmla="*/ 748146 w 3962400"/>
              <a:gd name="connsiteY3" fmla="*/ 512618 h 631259"/>
              <a:gd name="connsiteX4" fmla="*/ 3214255 w 3962400"/>
              <a:gd name="connsiteY4" fmla="*/ 623455 h 631259"/>
              <a:gd name="connsiteX5" fmla="*/ 3810000 w 3962400"/>
              <a:gd name="connsiteY5" fmla="*/ 277091 h 631259"/>
              <a:gd name="connsiteX6" fmla="*/ 3962400 w 3962400"/>
              <a:gd name="connsiteY6" fmla="*/ 0 h 631259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29778"/>
              <a:gd name="connsiteX1" fmla="*/ 55418 w 3962400"/>
              <a:gd name="connsiteY1" fmla="*/ 263236 h 629778"/>
              <a:gd name="connsiteX2" fmla="*/ 290946 w 3962400"/>
              <a:gd name="connsiteY2" fmla="*/ 469224 h 629778"/>
              <a:gd name="connsiteX3" fmla="*/ 748146 w 3962400"/>
              <a:gd name="connsiteY3" fmla="*/ 512618 h 629778"/>
              <a:gd name="connsiteX4" fmla="*/ 3214255 w 3962400"/>
              <a:gd name="connsiteY4" fmla="*/ 623455 h 629778"/>
              <a:gd name="connsiteX5" fmla="*/ 3835879 w 3962400"/>
              <a:gd name="connsiteY5" fmla="*/ 302970 h 629778"/>
              <a:gd name="connsiteX6" fmla="*/ 3962400 w 3962400"/>
              <a:gd name="connsiteY6" fmla="*/ 0 h 629778"/>
              <a:gd name="connsiteX0" fmla="*/ 0 w 3962400"/>
              <a:gd name="connsiteY0" fmla="*/ 0 h 629369"/>
              <a:gd name="connsiteX1" fmla="*/ 55418 w 3962400"/>
              <a:gd name="connsiteY1" fmla="*/ 263236 h 629369"/>
              <a:gd name="connsiteX2" fmla="*/ 290946 w 3962400"/>
              <a:gd name="connsiteY2" fmla="*/ 469224 h 629369"/>
              <a:gd name="connsiteX3" fmla="*/ 748146 w 3962400"/>
              <a:gd name="connsiteY3" fmla="*/ 512618 h 629369"/>
              <a:gd name="connsiteX4" fmla="*/ 3214255 w 3962400"/>
              <a:gd name="connsiteY4" fmla="*/ 623455 h 629369"/>
              <a:gd name="connsiteX5" fmla="*/ 3861758 w 3962400"/>
              <a:gd name="connsiteY5" fmla="*/ 311596 h 629369"/>
              <a:gd name="connsiteX6" fmla="*/ 3962400 w 3962400"/>
              <a:gd name="connsiteY6" fmla="*/ 0 h 6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400" h="629369">
                <a:moveTo>
                  <a:pt x="0" y="0"/>
                </a:moveTo>
                <a:cubicBezTo>
                  <a:pt x="3463" y="94672"/>
                  <a:pt x="6927" y="185032"/>
                  <a:pt x="55418" y="263236"/>
                </a:cubicBezTo>
                <a:cubicBezTo>
                  <a:pt x="103909" y="341440"/>
                  <a:pt x="158238" y="427660"/>
                  <a:pt x="290946" y="469224"/>
                </a:cubicBezTo>
                <a:cubicBezTo>
                  <a:pt x="423654" y="510788"/>
                  <a:pt x="260928" y="486913"/>
                  <a:pt x="748146" y="512618"/>
                </a:cubicBezTo>
                <a:cubicBezTo>
                  <a:pt x="1235364" y="538323"/>
                  <a:pt x="2695320" y="656959"/>
                  <a:pt x="3214255" y="623455"/>
                </a:cubicBezTo>
                <a:cubicBezTo>
                  <a:pt x="3733190" y="589951"/>
                  <a:pt x="3754319" y="441385"/>
                  <a:pt x="3861758" y="311596"/>
                </a:cubicBezTo>
                <a:cubicBezTo>
                  <a:pt x="3969197" y="181807"/>
                  <a:pt x="3948545" y="86591"/>
                  <a:pt x="3962400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igura a mano libera 18"/>
          <p:cNvSpPr/>
          <p:nvPr/>
        </p:nvSpPr>
        <p:spPr>
          <a:xfrm>
            <a:off x="2798618" y="1636824"/>
            <a:ext cx="3490039" cy="520461"/>
          </a:xfrm>
          <a:custGeom>
            <a:avLst/>
            <a:gdLst>
              <a:gd name="connsiteX0" fmla="*/ 0 w 3962400"/>
              <a:gd name="connsiteY0" fmla="*/ 0 h 631259"/>
              <a:gd name="connsiteX1" fmla="*/ 55418 w 3962400"/>
              <a:gd name="connsiteY1" fmla="*/ 263236 h 631259"/>
              <a:gd name="connsiteX2" fmla="*/ 290946 w 3962400"/>
              <a:gd name="connsiteY2" fmla="*/ 443345 h 631259"/>
              <a:gd name="connsiteX3" fmla="*/ 748146 w 3962400"/>
              <a:gd name="connsiteY3" fmla="*/ 512618 h 631259"/>
              <a:gd name="connsiteX4" fmla="*/ 3214255 w 3962400"/>
              <a:gd name="connsiteY4" fmla="*/ 623455 h 631259"/>
              <a:gd name="connsiteX5" fmla="*/ 3810000 w 3962400"/>
              <a:gd name="connsiteY5" fmla="*/ 277091 h 631259"/>
              <a:gd name="connsiteX6" fmla="*/ 3962400 w 3962400"/>
              <a:gd name="connsiteY6" fmla="*/ 0 h 631259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31051"/>
              <a:gd name="connsiteX1" fmla="*/ 55418 w 3962400"/>
              <a:gd name="connsiteY1" fmla="*/ 263236 h 631051"/>
              <a:gd name="connsiteX2" fmla="*/ 290946 w 3962400"/>
              <a:gd name="connsiteY2" fmla="*/ 469224 h 631051"/>
              <a:gd name="connsiteX3" fmla="*/ 748146 w 3962400"/>
              <a:gd name="connsiteY3" fmla="*/ 512618 h 631051"/>
              <a:gd name="connsiteX4" fmla="*/ 3214255 w 3962400"/>
              <a:gd name="connsiteY4" fmla="*/ 623455 h 631051"/>
              <a:gd name="connsiteX5" fmla="*/ 3810000 w 3962400"/>
              <a:gd name="connsiteY5" fmla="*/ 277091 h 631051"/>
              <a:gd name="connsiteX6" fmla="*/ 3962400 w 3962400"/>
              <a:gd name="connsiteY6" fmla="*/ 0 h 631051"/>
              <a:gd name="connsiteX0" fmla="*/ 0 w 3962400"/>
              <a:gd name="connsiteY0" fmla="*/ 0 h 629778"/>
              <a:gd name="connsiteX1" fmla="*/ 55418 w 3962400"/>
              <a:gd name="connsiteY1" fmla="*/ 263236 h 629778"/>
              <a:gd name="connsiteX2" fmla="*/ 290946 w 3962400"/>
              <a:gd name="connsiteY2" fmla="*/ 469224 h 629778"/>
              <a:gd name="connsiteX3" fmla="*/ 748146 w 3962400"/>
              <a:gd name="connsiteY3" fmla="*/ 512618 h 629778"/>
              <a:gd name="connsiteX4" fmla="*/ 3214255 w 3962400"/>
              <a:gd name="connsiteY4" fmla="*/ 623455 h 629778"/>
              <a:gd name="connsiteX5" fmla="*/ 3835879 w 3962400"/>
              <a:gd name="connsiteY5" fmla="*/ 302970 h 629778"/>
              <a:gd name="connsiteX6" fmla="*/ 3962400 w 3962400"/>
              <a:gd name="connsiteY6" fmla="*/ 0 h 629778"/>
              <a:gd name="connsiteX0" fmla="*/ 0 w 3962400"/>
              <a:gd name="connsiteY0" fmla="*/ 0 h 629369"/>
              <a:gd name="connsiteX1" fmla="*/ 55418 w 3962400"/>
              <a:gd name="connsiteY1" fmla="*/ 263236 h 629369"/>
              <a:gd name="connsiteX2" fmla="*/ 290946 w 3962400"/>
              <a:gd name="connsiteY2" fmla="*/ 469224 h 629369"/>
              <a:gd name="connsiteX3" fmla="*/ 748146 w 3962400"/>
              <a:gd name="connsiteY3" fmla="*/ 512618 h 629369"/>
              <a:gd name="connsiteX4" fmla="*/ 3214255 w 3962400"/>
              <a:gd name="connsiteY4" fmla="*/ 623455 h 629369"/>
              <a:gd name="connsiteX5" fmla="*/ 3861758 w 3962400"/>
              <a:gd name="connsiteY5" fmla="*/ 311596 h 629369"/>
              <a:gd name="connsiteX6" fmla="*/ 3962400 w 3962400"/>
              <a:gd name="connsiteY6" fmla="*/ 0 h 62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2400" h="629369">
                <a:moveTo>
                  <a:pt x="0" y="0"/>
                </a:moveTo>
                <a:cubicBezTo>
                  <a:pt x="3463" y="94672"/>
                  <a:pt x="6927" y="185032"/>
                  <a:pt x="55418" y="263236"/>
                </a:cubicBezTo>
                <a:cubicBezTo>
                  <a:pt x="103909" y="341440"/>
                  <a:pt x="158238" y="427660"/>
                  <a:pt x="290946" y="469224"/>
                </a:cubicBezTo>
                <a:cubicBezTo>
                  <a:pt x="423654" y="510788"/>
                  <a:pt x="260928" y="486913"/>
                  <a:pt x="748146" y="512618"/>
                </a:cubicBezTo>
                <a:cubicBezTo>
                  <a:pt x="1235364" y="538323"/>
                  <a:pt x="2695320" y="656959"/>
                  <a:pt x="3214255" y="623455"/>
                </a:cubicBezTo>
                <a:cubicBezTo>
                  <a:pt x="3733190" y="589951"/>
                  <a:pt x="3754319" y="441385"/>
                  <a:pt x="3861758" y="311596"/>
                </a:cubicBezTo>
                <a:cubicBezTo>
                  <a:pt x="3969197" y="181807"/>
                  <a:pt x="3948545" y="86591"/>
                  <a:pt x="3962400" y="0"/>
                </a:cubicBezTo>
              </a:path>
            </a:pathLst>
          </a:custGeom>
          <a:solidFill>
            <a:schemeClr val="bg1">
              <a:lumMod val="95000"/>
            </a:schemeClr>
          </a:solidFill>
          <a:ln w="317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1691680" y="1644465"/>
            <a:ext cx="57606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po 10"/>
          <p:cNvGrpSpPr/>
          <p:nvPr/>
        </p:nvGrpSpPr>
        <p:grpSpPr>
          <a:xfrm>
            <a:off x="1835696" y="1342578"/>
            <a:ext cx="5400600" cy="517911"/>
            <a:chOff x="1835696" y="1686953"/>
            <a:chExt cx="5400600" cy="517911"/>
          </a:xfrm>
        </p:grpSpPr>
        <p:sp>
          <p:nvSpPr>
            <p:cNvPr id="5" name="Rettangolo arrotondato 4"/>
            <p:cNvSpPr/>
            <p:nvPr/>
          </p:nvSpPr>
          <p:spPr>
            <a:xfrm>
              <a:off x="3131840" y="1844824"/>
              <a:ext cx="2736304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ttangolo 6"/>
            <p:cNvSpPr/>
            <p:nvPr/>
          </p:nvSpPr>
          <p:spPr>
            <a:xfrm>
              <a:off x="1835696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6444208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2987824" y="1686953"/>
              <a:ext cx="302433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3243807" y="1844823"/>
              <a:ext cx="2478119" cy="1301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uppo 11"/>
          <p:cNvGrpSpPr/>
          <p:nvPr/>
        </p:nvGrpSpPr>
        <p:grpSpPr>
          <a:xfrm flipV="1">
            <a:off x="1849546" y="2880478"/>
            <a:ext cx="5400600" cy="517911"/>
            <a:chOff x="1835696" y="1686953"/>
            <a:chExt cx="5400600" cy="517911"/>
          </a:xfrm>
        </p:grpSpPr>
        <p:sp>
          <p:nvSpPr>
            <p:cNvPr id="13" name="Rettangolo arrotondato 12"/>
            <p:cNvSpPr/>
            <p:nvPr/>
          </p:nvSpPr>
          <p:spPr>
            <a:xfrm>
              <a:off x="3131840" y="1844824"/>
              <a:ext cx="2736304" cy="36004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1835696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6444208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2987824" y="1686953"/>
              <a:ext cx="302433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3243807" y="1844823"/>
              <a:ext cx="2478119" cy="1301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Connettore 1 21"/>
          <p:cNvCxnSpPr/>
          <p:nvPr/>
        </p:nvCxnSpPr>
        <p:spPr>
          <a:xfrm>
            <a:off x="1380226" y="2364545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o 64"/>
          <p:cNvGrpSpPr/>
          <p:nvPr/>
        </p:nvGrpSpPr>
        <p:grpSpPr>
          <a:xfrm>
            <a:off x="3131840" y="570016"/>
            <a:ext cx="2745424" cy="2670502"/>
            <a:chOff x="3131840" y="1483726"/>
            <a:chExt cx="2745424" cy="1756792"/>
          </a:xfrm>
        </p:grpSpPr>
        <p:cxnSp>
          <p:nvCxnSpPr>
            <p:cNvPr id="24" name="Connettore 1 23"/>
            <p:cNvCxnSpPr/>
            <p:nvPr/>
          </p:nvCxnSpPr>
          <p:spPr>
            <a:xfrm>
              <a:off x="3131840" y="1486594"/>
              <a:ext cx="13850" cy="17539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>
              <a:off x="5863414" y="1483726"/>
              <a:ext cx="13850" cy="17539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CasellaDiTesto 62"/>
          <p:cNvSpPr txBox="1"/>
          <p:nvPr/>
        </p:nvSpPr>
        <p:spPr>
          <a:xfrm>
            <a:off x="391886" y="375730"/>
            <a:ext cx="16690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/>
              <a:t>JFET</a:t>
            </a:r>
            <a:endParaRPr lang="en-US" sz="6600" dirty="0"/>
          </a:p>
        </p:txBody>
      </p:sp>
      <p:cxnSp>
        <p:nvCxnSpPr>
          <p:cNvPr id="67" name="Connettore 2 66"/>
          <p:cNvCxnSpPr/>
          <p:nvPr/>
        </p:nvCxnSpPr>
        <p:spPr>
          <a:xfrm>
            <a:off x="3145690" y="929728"/>
            <a:ext cx="271574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/>
          <p:cNvSpPr txBox="1"/>
          <p:nvPr/>
        </p:nvSpPr>
        <p:spPr>
          <a:xfrm>
            <a:off x="4404983" y="59602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</a:t>
            </a:r>
            <a:endParaRPr lang="en-US" dirty="0"/>
          </a:p>
        </p:txBody>
      </p:sp>
      <p:cxnSp>
        <p:nvCxnSpPr>
          <p:cNvPr id="69" name="Connettore 1 68"/>
          <p:cNvCxnSpPr/>
          <p:nvPr/>
        </p:nvCxnSpPr>
        <p:spPr>
          <a:xfrm>
            <a:off x="1390126" y="1851945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/>
          <p:cNvCxnSpPr/>
          <p:nvPr/>
        </p:nvCxnSpPr>
        <p:spPr>
          <a:xfrm flipH="1">
            <a:off x="2987100" y="1842651"/>
            <a:ext cx="724" cy="5218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2630306" y="189705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endParaRPr lang="en-US" dirty="0"/>
          </a:p>
        </p:txBody>
      </p:sp>
      <p:cxnSp>
        <p:nvCxnSpPr>
          <p:cNvPr id="80" name="Connettore 2 79"/>
          <p:cNvCxnSpPr/>
          <p:nvPr/>
        </p:nvCxnSpPr>
        <p:spPr>
          <a:xfrm flipH="1">
            <a:off x="4270607" y="1859289"/>
            <a:ext cx="724" cy="26094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sellaDiTesto 81"/>
          <p:cNvSpPr txBox="1"/>
          <p:nvPr/>
        </p:nvSpPr>
        <p:spPr>
          <a:xfrm>
            <a:off x="4323921" y="1805096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W(y)</a:t>
            </a:r>
            <a:endParaRPr lang="en-US" dirty="0"/>
          </a:p>
        </p:txBody>
      </p:sp>
      <p:cxnSp>
        <p:nvCxnSpPr>
          <p:cNvPr id="83" name="Connettore 2 82"/>
          <p:cNvCxnSpPr/>
          <p:nvPr/>
        </p:nvCxnSpPr>
        <p:spPr>
          <a:xfrm flipH="1">
            <a:off x="4270607" y="2081720"/>
            <a:ext cx="1448" cy="28282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ttangolo 84"/>
          <p:cNvSpPr/>
          <p:nvPr/>
        </p:nvSpPr>
        <p:spPr>
          <a:xfrm>
            <a:off x="4323921" y="2038466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a</a:t>
            </a:r>
            <a:r>
              <a:rPr lang="it-IT" dirty="0" smtClean="0"/>
              <a:t>-W(y)</a:t>
            </a:r>
            <a:endParaRPr lang="en-US" dirty="0"/>
          </a:p>
        </p:txBody>
      </p:sp>
      <p:grpSp>
        <p:nvGrpSpPr>
          <p:cNvPr id="102" name="Gruppo 101"/>
          <p:cNvGrpSpPr/>
          <p:nvPr/>
        </p:nvGrpSpPr>
        <p:grpSpPr>
          <a:xfrm>
            <a:off x="7441717" y="33132"/>
            <a:ext cx="860686" cy="1381244"/>
            <a:chOff x="7441717" y="33132"/>
            <a:chExt cx="860686" cy="1381244"/>
          </a:xfrm>
        </p:grpSpPr>
        <p:grpSp>
          <p:nvGrpSpPr>
            <p:cNvPr id="98" name="Gruppo 97"/>
            <p:cNvGrpSpPr/>
            <p:nvPr/>
          </p:nvGrpSpPr>
          <p:grpSpPr>
            <a:xfrm>
              <a:off x="7441717" y="204952"/>
              <a:ext cx="677524" cy="1024758"/>
              <a:chOff x="7441717" y="204952"/>
              <a:chExt cx="677524" cy="1024758"/>
            </a:xfrm>
          </p:grpSpPr>
          <p:cxnSp>
            <p:nvCxnSpPr>
              <p:cNvPr id="92" name="Connettore 2 91"/>
              <p:cNvCxnSpPr/>
              <p:nvPr/>
            </p:nvCxnSpPr>
            <p:spPr>
              <a:xfrm>
                <a:off x="7450345" y="570016"/>
                <a:ext cx="66889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ttore 2 92"/>
              <p:cNvCxnSpPr/>
              <p:nvPr/>
            </p:nvCxnSpPr>
            <p:spPr>
              <a:xfrm>
                <a:off x="7441717" y="570016"/>
                <a:ext cx="0" cy="6596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ttore 2 95"/>
              <p:cNvCxnSpPr/>
              <p:nvPr/>
            </p:nvCxnSpPr>
            <p:spPr>
              <a:xfrm flipV="1">
                <a:off x="7452320" y="204952"/>
                <a:ext cx="545640" cy="3610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CasellaDiTesto 98"/>
            <p:cNvSpPr txBox="1"/>
            <p:nvPr/>
          </p:nvSpPr>
          <p:spPr>
            <a:xfrm>
              <a:off x="7997960" y="59137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y</a:t>
              </a:r>
              <a:endParaRPr lang="en-US" dirty="0"/>
            </a:p>
          </p:txBody>
        </p:sp>
        <p:sp>
          <p:nvSpPr>
            <p:cNvPr id="100" name="CasellaDiTesto 99"/>
            <p:cNvSpPr txBox="1"/>
            <p:nvPr/>
          </p:nvSpPr>
          <p:spPr>
            <a:xfrm>
              <a:off x="7495931" y="104504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x</a:t>
              </a:r>
              <a:endParaRPr lang="en-US" dirty="0"/>
            </a:p>
          </p:txBody>
        </p:sp>
        <p:sp>
          <p:nvSpPr>
            <p:cNvPr id="101" name="CasellaDiTesto 100"/>
            <p:cNvSpPr txBox="1"/>
            <p:nvPr/>
          </p:nvSpPr>
          <p:spPr>
            <a:xfrm>
              <a:off x="8026365" y="33132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z</a:t>
              </a:r>
              <a:endParaRPr lang="en-US" dirty="0"/>
            </a:p>
          </p:txBody>
        </p:sp>
      </p:grpSp>
      <p:graphicFrame>
        <p:nvGraphicFramePr>
          <p:cNvPr id="103" name="Oggetto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848162"/>
              </p:ext>
            </p:extLst>
          </p:nvPr>
        </p:nvGraphicFramePr>
        <p:xfrm>
          <a:off x="-23455" y="3398389"/>
          <a:ext cx="41687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zione" r:id="rId3" imgW="1447560" imgH="393480" progId="Equation.3">
                  <p:embed/>
                </p:oleObj>
              </mc:Choice>
              <mc:Fallback>
                <p:oleObj name="Equazione" r:id="rId3" imgW="1447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3455" y="3398389"/>
                        <a:ext cx="4168775" cy="1133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Parallelogramma 104"/>
          <p:cNvSpPr/>
          <p:nvPr/>
        </p:nvSpPr>
        <p:spPr>
          <a:xfrm>
            <a:off x="1691679" y="1229710"/>
            <a:ext cx="6218744" cy="400899"/>
          </a:xfrm>
          <a:prstGeom prst="parallelogram">
            <a:avLst>
              <a:gd name="adj" fmla="val 1193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Parallelogramma 105"/>
          <p:cNvSpPr/>
          <p:nvPr/>
        </p:nvSpPr>
        <p:spPr>
          <a:xfrm rot="16200000" flipV="1">
            <a:off x="6747884" y="1934147"/>
            <a:ext cx="1854916" cy="446040"/>
          </a:xfrm>
          <a:prstGeom prst="parallelogram">
            <a:avLst>
              <a:gd name="adj" fmla="val 8456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Connettore 2 106"/>
          <p:cNvCxnSpPr/>
          <p:nvPr/>
        </p:nvCxnSpPr>
        <p:spPr>
          <a:xfrm flipV="1">
            <a:off x="7495931" y="2880478"/>
            <a:ext cx="414492" cy="32079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/>
          <p:cNvSpPr txBox="1"/>
          <p:nvPr/>
        </p:nvSpPr>
        <p:spPr>
          <a:xfrm>
            <a:off x="7583915" y="3069707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</a:t>
            </a:r>
            <a:endParaRPr lang="en-US" dirty="0"/>
          </a:p>
        </p:txBody>
      </p:sp>
      <p:sp>
        <p:nvSpPr>
          <p:cNvPr id="113" name="CasellaDiTesto 112"/>
          <p:cNvSpPr txBox="1"/>
          <p:nvPr/>
        </p:nvSpPr>
        <p:spPr>
          <a:xfrm>
            <a:off x="4264739" y="3673363"/>
            <a:ext cx="4705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Qui è solo l’ Area della sezione a dipendere da y.</a:t>
            </a:r>
          </a:p>
          <a:p>
            <a:r>
              <a:rPr lang="it-IT" dirty="0" smtClean="0"/>
              <a:t>Tutto il resto è costante</a:t>
            </a:r>
            <a:endParaRPr lang="en-US" dirty="0"/>
          </a:p>
        </p:txBody>
      </p:sp>
      <p:sp>
        <p:nvSpPr>
          <p:cNvPr id="115" name="CasellaDiTesto 114"/>
          <p:cNvSpPr txBox="1"/>
          <p:nvPr/>
        </p:nvSpPr>
        <p:spPr>
          <a:xfrm>
            <a:off x="5429282" y="149362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</a:t>
            </a:r>
            <a:endParaRPr lang="en-US" b="1" i="1" dirty="0"/>
          </a:p>
        </p:txBody>
      </p:sp>
      <p:sp>
        <p:nvSpPr>
          <p:cNvPr id="116" name="CasellaDiTesto 115"/>
          <p:cNvSpPr txBox="1"/>
          <p:nvPr/>
        </p:nvSpPr>
        <p:spPr>
          <a:xfrm>
            <a:off x="1696299" y="19952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n</a:t>
            </a:r>
            <a:endParaRPr lang="en-US" b="1" i="1" dirty="0"/>
          </a:p>
        </p:txBody>
      </p:sp>
      <p:sp>
        <p:nvSpPr>
          <p:cNvPr id="117" name="CasellaDiTesto 116"/>
          <p:cNvSpPr txBox="1"/>
          <p:nvPr/>
        </p:nvSpPr>
        <p:spPr>
          <a:xfrm>
            <a:off x="5424022" y="27654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</a:t>
            </a:r>
            <a:endParaRPr lang="en-US" b="1" i="1" dirty="0"/>
          </a:p>
        </p:txBody>
      </p:sp>
      <p:grpSp>
        <p:nvGrpSpPr>
          <p:cNvPr id="121" name="Gruppo 120"/>
          <p:cNvGrpSpPr/>
          <p:nvPr/>
        </p:nvGrpSpPr>
        <p:grpSpPr>
          <a:xfrm>
            <a:off x="2048968" y="1148657"/>
            <a:ext cx="4911989" cy="378587"/>
            <a:chOff x="2048968" y="1148657"/>
            <a:chExt cx="4911989" cy="378587"/>
          </a:xfrm>
        </p:grpSpPr>
        <p:sp>
          <p:nvSpPr>
            <p:cNvPr id="118" name="CasellaDiTesto 117"/>
            <p:cNvSpPr txBox="1"/>
            <p:nvPr/>
          </p:nvSpPr>
          <p:spPr>
            <a:xfrm>
              <a:off x="2048968" y="1157912"/>
              <a:ext cx="623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S</a:t>
              </a:r>
              <a:r>
                <a:rPr lang="it-IT" b="1" i="1" dirty="0" smtClean="0"/>
                <a:t>=0</a:t>
              </a:r>
              <a:endParaRPr lang="en-US" b="1" i="1" dirty="0"/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6542253" y="11579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D</a:t>
              </a:r>
              <a:endParaRPr lang="en-US" b="1" i="1" dirty="0"/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4267937" y="1148657"/>
              <a:ext cx="414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G</a:t>
              </a:r>
              <a:endParaRPr lang="en-US" b="1" i="1" dirty="0"/>
            </a:p>
          </p:txBody>
        </p:sp>
      </p:grpSp>
      <p:grpSp>
        <p:nvGrpSpPr>
          <p:cNvPr id="122" name="Gruppo 121"/>
          <p:cNvGrpSpPr/>
          <p:nvPr/>
        </p:nvGrpSpPr>
        <p:grpSpPr>
          <a:xfrm>
            <a:off x="2059474" y="3177211"/>
            <a:ext cx="4911989" cy="378587"/>
            <a:chOff x="2048968" y="1148657"/>
            <a:chExt cx="4911989" cy="378587"/>
          </a:xfrm>
        </p:grpSpPr>
        <p:sp>
          <p:nvSpPr>
            <p:cNvPr id="123" name="CasellaDiTesto 122"/>
            <p:cNvSpPr txBox="1"/>
            <p:nvPr/>
          </p:nvSpPr>
          <p:spPr>
            <a:xfrm>
              <a:off x="2048968" y="1157912"/>
              <a:ext cx="623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S</a:t>
              </a:r>
              <a:r>
                <a:rPr lang="it-IT" b="1" i="1" dirty="0" smtClean="0"/>
                <a:t>=0</a:t>
              </a:r>
              <a:endParaRPr lang="en-US" b="1" i="1" dirty="0"/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6542253" y="11579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D</a:t>
              </a:r>
              <a:endParaRPr lang="en-US" b="1" i="1" dirty="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4267937" y="1148657"/>
              <a:ext cx="414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G</a:t>
              </a:r>
              <a:endParaRPr lang="en-US" b="1" i="1" dirty="0"/>
            </a:p>
          </p:txBody>
        </p:sp>
      </p:grpSp>
      <p:grpSp>
        <p:nvGrpSpPr>
          <p:cNvPr id="6" name="Gruppo 5"/>
          <p:cNvGrpSpPr/>
          <p:nvPr/>
        </p:nvGrpSpPr>
        <p:grpSpPr>
          <a:xfrm>
            <a:off x="29805" y="4568067"/>
            <a:ext cx="9114194" cy="1096963"/>
            <a:chOff x="29805" y="4568067"/>
            <a:chExt cx="9114194" cy="1096963"/>
          </a:xfrm>
        </p:grpSpPr>
        <p:graphicFrame>
          <p:nvGraphicFramePr>
            <p:cNvPr id="104" name="Oggetto 10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6675294"/>
                </p:ext>
              </p:extLst>
            </p:nvPr>
          </p:nvGraphicFramePr>
          <p:xfrm>
            <a:off x="29805" y="4568067"/>
            <a:ext cx="5594350" cy="1096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8" name="Equazione" r:id="rId5" imgW="1942920" imgH="380880" progId="Equation.3">
                    <p:embed/>
                  </p:oleObj>
                </mc:Choice>
                <mc:Fallback>
                  <p:oleObj name="Equazione" r:id="rId5" imgW="1942920" imgH="380880" progId="Equation.3">
                    <p:embed/>
                    <p:pic>
                      <p:nvPicPr>
                        <p:cNvPr id="0" name="Oggetto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05" y="4568067"/>
                          <a:ext cx="5594350" cy="10969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CasellaDiTesto 1"/>
            <p:cNvSpPr txBox="1"/>
            <p:nvPr/>
          </p:nvSpPr>
          <p:spPr>
            <a:xfrm>
              <a:off x="5861438" y="4612571"/>
              <a:ext cx="32825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Mentre </a:t>
              </a:r>
              <a:r>
                <a:rPr lang="it-IT" i="1" dirty="0" smtClean="0"/>
                <a:t>a </a:t>
              </a:r>
              <a:r>
                <a:rPr lang="it-IT" dirty="0" smtClean="0"/>
                <a:t> è costante, </a:t>
              </a:r>
            </a:p>
            <a:p>
              <a:r>
                <a:rPr lang="it-IT" dirty="0" smtClean="0"/>
                <a:t>W cambia con la posizione , perché V cambia con y tra 0 e V</a:t>
              </a:r>
              <a:r>
                <a:rPr lang="it-IT" baseline="-25000" dirty="0" smtClean="0"/>
                <a:t>D</a:t>
              </a:r>
              <a:r>
                <a:rPr lang="it-IT" dirty="0" smtClean="0"/>
                <a:t>.</a:t>
              </a:r>
              <a:endParaRPr lang="en-US" dirty="0"/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129856" y="5614988"/>
            <a:ext cx="8789146" cy="1243012"/>
            <a:chOff x="129856" y="5614988"/>
            <a:chExt cx="8789146" cy="1243012"/>
          </a:xfrm>
        </p:grpSpPr>
        <p:graphicFrame>
          <p:nvGraphicFramePr>
            <p:cNvPr id="112" name="Oggetto 1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3795499"/>
                </p:ext>
              </p:extLst>
            </p:nvPr>
          </p:nvGraphicFramePr>
          <p:xfrm>
            <a:off x="6248827" y="5761038"/>
            <a:ext cx="2670175" cy="1096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9" name="Equazione" r:id="rId7" imgW="927000" imgH="380880" progId="Equation.3">
                    <p:embed/>
                  </p:oleObj>
                </mc:Choice>
                <mc:Fallback>
                  <p:oleObj name="Equazione" r:id="rId7" imgW="927000" imgH="380880" progId="Equation.3">
                    <p:embed/>
                    <p:pic>
                      <p:nvPicPr>
                        <p:cNvPr id="0" name="Oggetto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827" y="5761038"/>
                          <a:ext cx="2670175" cy="10969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4" name="Oggetto 1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7259852"/>
                </p:ext>
              </p:extLst>
            </p:nvPr>
          </p:nvGraphicFramePr>
          <p:xfrm>
            <a:off x="129856" y="5614988"/>
            <a:ext cx="4829175" cy="1243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90" name="Equazione" r:id="rId9" imgW="1676160" imgH="431640" progId="Equation.3">
                    <p:embed/>
                  </p:oleObj>
                </mc:Choice>
                <mc:Fallback>
                  <p:oleObj name="Equazione" r:id="rId9" imgW="1676160" imgH="431640" progId="Equation.3">
                    <p:embed/>
                    <p:pic>
                      <p:nvPicPr>
                        <p:cNvPr id="0" name="Oggetto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856" y="5614988"/>
                          <a:ext cx="4829175" cy="12430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Freccia a destra 2"/>
            <p:cNvSpPr/>
            <p:nvPr/>
          </p:nvSpPr>
          <p:spPr>
            <a:xfrm>
              <a:off x="5424022" y="6038193"/>
              <a:ext cx="601988" cy="42566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57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25282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Riassumendo:</a:t>
            </a:r>
            <a:endParaRPr lang="en-US" sz="3200" baseline="-250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721297"/>
              </p:ext>
            </p:extLst>
          </p:nvPr>
        </p:nvGraphicFramePr>
        <p:xfrm>
          <a:off x="212671" y="844605"/>
          <a:ext cx="4975225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" name="Equazione" r:id="rId3" imgW="1726920" imgH="469800" progId="Equation.3">
                  <p:embed/>
                </p:oleObj>
              </mc:Choice>
              <mc:Fallback>
                <p:oleObj name="Equazione" r:id="rId3" imgW="1726920" imgH="4698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671" y="844605"/>
                        <a:ext cx="4975225" cy="1350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25397"/>
              </p:ext>
            </p:extLst>
          </p:nvPr>
        </p:nvGraphicFramePr>
        <p:xfrm>
          <a:off x="274473" y="2364937"/>
          <a:ext cx="7950200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" name="Equazione" r:id="rId5" imgW="3403440" imgH="622080" progId="Equation.3">
                  <p:embed/>
                </p:oleObj>
              </mc:Choice>
              <mc:Fallback>
                <p:oleObj name="Equazione" r:id="rId5" imgW="3403440" imgH="62208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3" y="2364937"/>
                        <a:ext cx="7950200" cy="1450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23082"/>
              </p:ext>
            </p:extLst>
          </p:nvPr>
        </p:nvGraphicFramePr>
        <p:xfrm>
          <a:off x="3580606" y="4016320"/>
          <a:ext cx="19827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8" name="Equazione" r:id="rId7" imgW="736560" imgH="190440" progId="Equation.3">
                  <p:embed/>
                </p:oleObj>
              </mc:Choice>
              <mc:Fallback>
                <p:oleObj name="Equazione" r:id="rId7" imgW="73656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0606" y="4016320"/>
                        <a:ext cx="1982788" cy="512762"/>
                      </a:xfrm>
                      <a:prstGeom prst="rect">
                        <a:avLst/>
                      </a:prstGeom>
                      <a:solidFill>
                        <a:srgbClr val="FDEA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052956"/>
              </p:ext>
            </p:extLst>
          </p:nvPr>
        </p:nvGraphicFramePr>
        <p:xfrm>
          <a:off x="615950" y="5162550"/>
          <a:ext cx="2663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9" name="Equazione" r:id="rId9" imgW="1066337" imgH="406224" progId="Equation.3">
                  <p:embed/>
                </p:oleObj>
              </mc:Choice>
              <mc:Fallback>
                <p:oleObj name="Equazione" r:id="rId9" imgW="1066337" imgH="406224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5162550"/>
                        <a:ext cx="26638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604246"/>
              </p:ext>
            </p:extLst>
          </p:nvPr>
        </p:nvGraphicFramePr>
        <p:xfrm>
          <a:off x="5907088" y="5099050"/>
          <a:ext cx="21971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0" name="Equazione" r:id="rId11" imgW="761669" imgH="380835" progId="Equation.3">
                  <p:embed/>
                </p:oleObj>
              </mc:Choice>
              <mc:Fallback>
                <p:oleObj name="Equazione" r:id="rId11" imgW="761669" imgH="380835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5099050"/>
                        <a:ext cx="2197100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24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691680" y="3152590"/>
            <a:ext cx="576064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uppo 6"/>
          <p:cNvGrpSpPr/>
          <p:nvPr/>
        </p:nvGrpSpPr>
        <p:grpSpPr>
          <a:xfrm>
            <a:off x="1835696" y="2850703"/>
            <a:ext cx="5400600" cy="301887"/>
            <a:chOff x="1835696" y="1686953"/>
            <a:chExt cx="5400600" cy="301887"/>
          </a:xfrm>
        </p:grpSpPr>
        <p:sp>
          <p:nvSpPr>
            <p:cNvPr id="9" name="Rettangolo 8"/>
            <p:cNvSpPr/>
            <p:nvPr/>
          </p:nvSpPr>
          <p:spPr>
            <a:xfrm>
              <a:off x="1835696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6444208" y="1844824"/>
              <a:ext cx="792088" cy="144016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987824" y="1686953"/>
              <a:ext cx="3024336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165923" y="1756093"/>
              <a:ext cx="2695516" cy="14401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ttangolo arrotondato 7"/>
            <p:cNvSpPr/>
            <p:nvPr/>
          </p:nvSpPr>
          <p:spPr>
            <a:xfrm flipV="1">
              <a:off x="3131840" y="1916832"/>
              <a:ext cx="2736304" cy="5815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Connettore 1 18"/>
          <p:cNvCxnSpPr/>
          <p:nvPr/>
        </p:nvCxnSpPr>
        <p:spPr>
          <a:xfrm>
            <a:off x="1380226" y="3872670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o 19"/>
          <p:cNvGrpSpPr/>
          <p:nvPr/>
        </p:nvGrpSpPr>
        <p:grpSpPr>
          <a:xfrm>
            <a:off x="3131840" y="2078141"/>
            <a:ext cx="2745424" cy="2670502"/>
            <a:chOff x="3131840" y="1483726"/>
            <a:chExt cx="2745424" cy="1756792"/>
          </a:xfrm>
        </p:grpSpPr>
        <p:cxnSp>
          <p:nvCxnSpPr>
            <p:cNvPr id="21" name="Connettore 1 20"/>
            <p:cNvCxnSpPr/>
            <p:nvPr/>
          </p:nvCxnSpPr>
          <p:spPr>
            <a:xfrm>
              <a:off x="3131840" y="1486594"/>
              <a:ext cx="13850" cy="17539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>
              <a:off x="5863414" y="1483726"/>
              <a:ext cx="13850" cy="175392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Connettore 2 23"/>
          <p:cNvCxnSpPr/>
          <p:nvPr/>
        </p:nvCxnSpPr>
        <p:spPr>
          <a:xfrm>
            <a:off x="3145690" y="2437853"/>
            <a:ext cx="2715749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4404983" y="210414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</a:t>
            </a:r>
            <a:endParaRPr lang="en-US" dirty="0"/>
          </a:p>
        </p:txBody>
      </p:sp>
      <p:cxnSp>
        <p:nvCxnSpPr>
          <p:cNvPr id="26" name="Connettore 1 25"/>
          <p:cNvCxnSpPr/>
          <p:nvPr/>
        </p:nvCxnSpPr>
        <p:spPr>
          <a:xfrm>
            <a:off x="1390126" y="3360070"/>
            <a:ext cx="660783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/>
          <p:cNvGrpSpPr/>
          <p:nvPr/>
        </p:nvGrpSpPr>
        <p:grpSpPr>
          <a:xfrm>
            <a:off x="7441717" y="1541257"/>
            <a:ext cx="860686" cy="1381244"/>
            <a:chOff x="7441717" y="33132"/>
            <a:chExt cx="860686" cy="1381244"/>
          </a:xfrm>
        </p:grpSpPr>
        <p:grpSp>
          <p:nvGrpSpPr>
            <p:cNvPr id="34" name="Gruppo 33"/>
            <p:cNvGrpSpPr/>
            <p:nvPr/>
          </p:nvGrpSpPr>
          <p:grpSpPr>
            <a:xfrm>
              <a:off x="7441717" y="204952"/>
              <a:ext cx="677524" cy="1024758"/>
              <a:chOff x="7441717" y="204952"/>
              <a:chExt cx="677524" cy="1024758"/>
            </a:xfrm>
          </p:grpSpPr>
          <p:cxnSp>
            <p:nvCxnSpPr>
              <p:cNvPr id="38" name="Connettore 2 37"/>
              <p:cNvCxnSpPr/>
              <p:nvPr/>
            </p:nvCxnSpPr>
            <p:spPr>
              <a:xfrm>
                <a:off x="7450345" y="570016"/>
                <a:ext cx="66889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2 38"/>
              <p:cNvCxnSpPr/>
              <p:nvPr/>
            </p:nvCxnSpPr>
            <p:spPr>
              <a:xfrm>
                <a:off x="7441717" y="570016"/>
                <a:ext cx="0" cy="6596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2 39"/>
              <p:cNvCxnSpPr/>
              <p:nvPr/>
            </p:nvCxnSpPr>
            <p:spPr>
              <a:xfrm flipV="1">
                <a:off x="7452320" y="204952"/>
                <a:ext cx="545640" cy="3610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CasellaDiTesto 34"/>
            <p:cNvSpPr txBox="1"/>
            <p:nvPr/>
          </p:nvSpPr>
          <p:spPr>
            <a:xfrm>
              <a:off x="7997960" y="591370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y</a:t>
              </a:r>
              <a:endParaRPr lang="en-US" dirty="0"/>
            </a:p>
          </p:txBody>
        </p:sp>
        <p:sp>
          <p:nvSpPr>
            <p:cNvPr id="36" name="CasellaDiTesto 35"/>
            <p:cNvSpPr txBox="1"/>
            <p:nvPr/>
          </p:nvSpPr>
          <p:spPr>
            <a:xfrm>
              <a:off x="7495931" y="1045044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x</a:t>
              </a:r>
              <a:endParaRPr lang="en-US" dirty="0"/>
            </a:p>
          </p:txBody>
        </p:sp>
        <p:sp>
          <p:nvSpPr>
            <p:cNvPr id="37" name="CasellaDiTesto 36"/>
            <p:cNvSpPr txBox="1"/>
            <p:nvPr/>
          </p:nvSpPr>
          <p:spPr>
            <a:xfrm>
              <a:off x="8026365" y="33132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z</a:t>
              </a:r>
              <a:endParaRPr lang="en-US" dirty="0"/>
            </a:p>
          </p:txBody>
        </p:sp>
      </p:grpSp>
      <p:sp>
        <p:nvSpPr>
          <p:cNvPr id="41" name="Parallelogramma 40"/>
          <p:cNvSpPr/>
          <p:nvPr/>
        </p:nvSpPr>
        <p:spPr>
          <a:xfrm>
            <a:off x="1691679" y="2737835"/>
            <a:ext cx="6218744" cy="400899"/>
          </a:xfrm>
          <a:prstGeom prst="parallelogram">
            <a:avLst>
              <a:gd name="adj" fmla="val 1193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Parallelogramma 41"/>
          <p:cNvSpPr/>
          <p:nvPr/>
        </p:nvSpPr>
        <p:spPr>
          <a:xfrm rot="16200000" flipV="1">
            <a:off x="6747884" y="3442272"/>
            <a:ext cx="1854916" cy="446040"/>
          </a:xfrm>
          <a:prstGeom prst="parallelogram">
            <a:avLst>
              <a:gd name="adj" fmla="val 8456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Connettore 2 42"/>
          <p:cNvCxnSpPr/>
          <p:nvPr/>
        </p:nvCxnSpPr>
        <p:spPr>
          <a:xfrm flipV="1">
            <a:off x="7495931" y="4388603"/>
            <a:ext cx="414492" cy="32079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/>
          <p:cNvSpPr txBox="1"/>
          <p:nvPr/>
        </p:nvSpPr>
        <p:spPr>
          <a:xfrm>
            <a:off x="7583915" y="457783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</a:t>
            </a:r>
            <a:endParaRPr lang="en-US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1696299" y="35033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</a:t>
            </a:r>
            <a:endParaRPr lang="en-US" b="1" i="1" dirty="0"/>
          </a:p>
        </p:txBody>
      </p:sp>
      <p:grpSp>
        <p:nvGrpSpPr>
          <p:cNvPr id="48" name="Gruppo 47"/>
          <p:cNvGrpSpPr/>
          <p:nvPr/>
        </p:nvGrpSpPr>
        <p:grpSpPr>
          <a:xfrm>
            <a:off x="2048968" y="2575886"/>
            <a:ext cx="4911989" cy="459483"/>
            <a:chOff x="2048968" y="1067761"/>
            <a:chExt cx="4911989" cy="459483"/>
          </a:xfrm>
        </p:grpSpPr>
        <p:sp>
          <p:nvSpPr>
            <p:cNvPr id="49" name="CasellaDiTesto 48"/>
            <p:cNvSpPr txBox="1"/>
            <p:nvPr/>
          </p:nvSpPr>
          <p:spPr>
            <a:xfrm>
              <a:off x="2048968" y="1157912"/>
              <a:ext cx="623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S</a:t>
              </a:r>
              <a:r>
                <a:rPr lang="it-IT" b="1" i="1" dirty="0" smtClean="0"/>
                <a:t>=0</a:t>
              </a:r>
              <a:endParaRPr lang="en-US" b="1" i="1" dirty="0"/>
            </a:p>
          </p:txBody>
        </p:sp>
        <p:sp>
          <p:nvSpPr>
            <p:cNvPr id="50" name="CasellaDiTesto 49"/>
            <p:cNvSpPr txBox="1"/>
            <p:nvPr/>
          </p:nvSpPr>
          <p:spPr>
            <a:xfrm>
              <a:off x="6542253" y="115791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D</a:t>
              </a:r>
              <a:endParaRPr lang="en-US" b="1" i="1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4267937" y="1067761"/>
              <a:ext cx="414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i="1" dirty="0" smtClean="0"/>
                <a:t>V</a:t>
              </a:r>
              <a:r>
                <a:rPr lang="it-IT" b="1" i="1" baseline="-25000" dirty="0" smtClean="0"/>
                <a:t>G</a:t>
              </a:r>
              <a:endParaRPr lang="en-US" b="1" i="1" dirty="0"/>
            </a:p>
          </p:txBody>
        </p:sp>
      </p:grpSp>
      <p:cxnSp>
        <p:nvCxnSpPr>
          <p:cNvPr id="57" name="Connettore 1 56"/>
          <p:cNvCxnSpPr/>
          <p:nvPr/>
        </p:nvCxnSpPr>
        <p:spPr>
          <a:xfrm>
            <a:off x="3131840" y="3173062"/>
            <a:ext cx="27363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uppo 61"/>
          <p:cNvGrpSpPr/>
          <p:nvPr/>
        </p:nvGrpSpPr>
        <p:grpSpPr>
          <a:xfrm>
            <a:off x="1696299" y="2968818"/>
            <a:ext cx="1442465" cy="387980"/>
            <a:chOff x="1696299" y="1460693"/>
            <a:chExt cx="1442465" cy="387980"/>
          </a:xfrm>
        </p:grpSpPr>
        <p:sp>
          <p:nvSpPr>
            <p:cNvPr id="58" name="Arco 57"/>
            <p:cNvSpPr/>
            <p:nvPr/>
          </p:nvSpPr>
          <p:spPr>
            <a:xfrm rot="5400000">
              <a:off x="2736383" y="1446291"/>
              <a:ext cx="387980" cy="416783"/>
            </a:xfrm>
            <a:prstGeom prst="arc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Connettore 1 59"/>
            <p:cNvCxnSpPr/>
            <p:nvPr/>
          </p:nvCxnSpPr>
          <p:spPr>
            <a:xfrm flipH="1">
              <a:off x="1696299" y="1848673"/>
              <a:ext cx="12292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ttangolo 60"/>
            <p:cNvSpPr/>
            <p:nvPr/>
          </p:nvSpPr>
          <p:spPr>
            <a:xfrm>
              <a:off x="1703123" y="1664937"/>
              <a:ext cx="1229281" cy="1837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uppo 62"/>
          <p:cNvGrpSpPr/>
          <p:nvPr/>
        </p:nvGrpSpPr>
        <p:grpSpPr>
          <a:xfrm flipH="1">
            <a:off x="5868143" y="2958600"/>
            <a:ext cx="1573573" cy="387980"/>
            <a:chOff x="1696299" y="1460693"/>
            <a:chExt cx="1442465" cy="387980"/>
          </a:xfrm>
        </p:grpSpPr>
        <p:sp>
          <p:nvSpPr>
            <p:cNvPr id="64" name="Arco 63"/>
            <p:cNvSpPr/>
            <p:nvPr/>
          </p:nvSpPr>
          <p:spPr>
            <a:xfrm rot="5400000">
              <a:off x="2736383" y="1446291"/>
              <a:ext cx="387980" cy="416783"/>
            </a:xfrm>
            <a:prstGeom prst="arc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Connettore 1 64"/>
            <p:cNvCxnSpPr/>
            <p:nvPr/>
          </p:nvCxnSpPr>
          <p:spPr>
            <a:xfrm flipH="1">
              <a:off x="1696299" y="1848673"/>
              <a:ext cx="122928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ttangolo 65"/>
            <p:cNvSpPr/>
            <p:nvPr/>
          </p:nvSpPr>
          <p:spPr>
            <a:xfrm>
              <a:off x="1703123" y="1664937"/>
              <a:ext cx="1229281" cy="18373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CasellaDiTesto 66"/>
          <p:cNvSpPr txBox="1"/>
          <p:nvPr/>
        </p:nvSpPr>
        <p:spPr>
          <a:xfrm>
            <a:off x="3765694" y="3117540"/>
            <a:ext cx="1295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>
                <a:solidFill>
                  <a:srgbClr val="FF0000"/>
                </a:solidFill>
              </a:rPr>
              <a:t>z</a:t>
            </a:r>
            <a:r>
              <a:rPr lang="it-IT" sz="1200" i="1" dirty="0" smtClean="0">
                <a:solidFill>
                  <a:srgbClr val="FF0000"/>
                </a:solidFill>
              </a:rPr>
              <a:t>ona di inversione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2987824" y="382970"/>
            <a:ext cx="30732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/>
              <a:t>MOSFET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9938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810240"/>
              </p:ext>
            </p:extLst>
          </p:nvPr>
        </p:nvGraphicFramePr>
        <p:xfrm>
          <a:off x="221847" y="1761107"/>
          <a:ext cx="4168776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1" name="Equazione" r:id="rId3" imgW="1447560" imgH="393480" progId="Equation.3">
                  <p:embed/>
                </p:oleObj>
              </mc:Choice>
              <mc:Fallback>
                <p:oleObj name="Equazione" r:id="rId3" imgW="1447560" imgH="393480" progId="Equation.3">
                  <p:embed/>
                  <p:pic>
                    <p:nvPicPr>
                      <p:cNvPr id="0" name="Oggetto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47" y="1761107"/>
                        <a:ext cx="4168776" cy="1133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866030" y="375730"/>
            <a:ext cx="166904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dirty="0" smtClean="0"/>
              <a:t>JFET</a:t>
            </a:r>
            <a:endParaRPr lang="en-US" sz="6600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698"/>
            <a:ext cx="2866030" cy="150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772617"/>
              </p:ext>
            </p:extLst>
          </p:nvPr>
        </p:nvGraphicFramePr>
        <p:xfrm>
          <a:off x="1477979" y="4597957"/>
          <a:ext cx="5578156" cy="1153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2" name="Equazione" r:id="rId6" imgW="2209680" imgH="457200" progId="Equation.3">
                  <p:embed/>
                </p:oleObj>
              </mc:Choice>
              <mc:Fallback>
                <p:oleObj name="Equazione" r:id="rId6" imgW="22096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77979" y="4597957"/>
                        <a:ext cx="5578156" cy="1153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9"/>
          <p:cNvSpPr/>
          <p:nvPr/>
        </p:nvSpPr>
        <p:spPr>
          <a:xfrm>
            <a:off x="0" y="0"/>
            <a:ext cx="4535077" cy="342900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po 1"/>
          <p:cNvGrpSpPr/>
          <p:nvPr/>
        </p:nvGrpSpPr>
        <p:grpSpPr>
          <a:xfrm>
            <a:off x="4552950" y="382970"/>
            <a:ext cx="4205288" cy="4214987"/>
            <a:chOff x="4552950" y="382970"/>
            <a:chExt cx="4205288" cy="4214987"/>
          </a:xfrm>
        </p:grpSpPr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4754976"/>
                </p:ext>
              </p:extLst>
            </p:nvPr>
          </p:nvGraphicFramePr>
          <p:xfrm>
            <a:off x="4552950" y="1762125"/>
            <a:ext cx="4205288" cy="113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3" name="Equazione" r:id="rId8" imgW="1460160" imgH="393480" progId="Equation.3">
                    <p:embed/>
                  </p:oleObj>
                </mc:Choice>
                <mc:Fallback>
                  <p:oleObj name="Equazione" r:id="rId8" imgW="1460160" imgH="39348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2950" y="1762125"/>
                          <a:ext cx="4205288" cy="11334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CasellaDiTesto 7"/>
            <p:cNvSpPr txBox="1"/>
            <p:nvPr/>
          </p:nvSpPr>
          <p:spPr>
            <a:xfrm>
              <a:off x="5088991" y="382970"/>
              <a:ext cx="307327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6600" dirty="0" smtClean="0"/>
                <a:t>MOSFET</a:t>
              </a:r>
              <a:endParaRPr lang="en-US" sz="6600" dirty="0"/>
            </a:p>
          </p:txBody>
        </p:sp>
        <p:pic>
          <p:nvPicPr>
            <p:cNvPr id="15374" name="Picture 1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991" y="2856066"/>
              <a:ext cx="3449227" cy="1741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735497"/>
              </p:ext>
            </p:extLst>
          </p:nvPr>
        </p:nvGraphicFramePr>
        <p:xfrm>
          <a:off x="2866030" y="5888037"/>
          <a:ext cx="3193353" cy="66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4" name="Equazione" r:id="rId11" imgW="1041120" imgH="215640" progId="Equation.3">
                  <p:embed/>
                </p:oleObj>
              </mc:Choice>
              <mc:Fallback>
                <p:oleObj name="Equazione" r:id="rId11" imgW="1041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66030" y="5888037"/>
                        <a:ext cx="3193353" cy="66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625629" y="5984121"/>
            <a:ext cx="1997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Occorre trovare </a:t>
            </a:r>
            <a:r>
              <a:rPr lang="it-IT" dirty="0" err="1" smtClean="0"/>
              <a:t>Q</a:t>
            </a:r>
            <a:r>
              <a:rPr lang="it-IT" baseline="-25000" dirty="0" err="1" smtClean="0"/>
              <a:t>n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1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o 22"/>
          <p:cNvGrpSpPr/>
          <p:nvPr/>
        </p:nvGrpSpPr>
        <p:grpSpPr>
          <a:xfrm>
            <a:off x="1313211" y="806603"/>
            <a:ext cx="6517577" cy="4762005"/>
            <a:chOff x="961901" y="1947553"/>
            <a:chExt cx="6517577" cy="4762005"/>
          </a:xfrm>
        </p:grpSpPr>
        <p:sp>
          <p:nvSpPr>
            <p:cNvPr id="4" name="Rettangolo 3"/>
            <p:cNvSpPr/>
            <p:nvPr/>
          </p:nvSpPr>
          <p:spPr>
            <a:xfrm>
              <a:off x="961901" y="3847593"/>
              <a:ext cx="2185060" cy="1805062"/>
            </a:xfrm>
            <a:prstGeom prst="rect">
              <a:avLst/>
            </a:prstGeom>
            <a:pattFill prst="ltDnDiag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ma 4"/>
            <p:cNvSpPr/>
            <p:nvPr/>
          </p:nvSpPr>
          <p:spPr>
            <a:xfrm rot="16200000" flipV="1">
              <a:off x="1187533" y="3906981"/>
              <a:ext cx="4678877" cy="760021"/>
            </a:xfrm>
            <a:prstGeom prst="parallelogram">
              <a:avLst>
                <a:gd name="adj" fmla="val 9375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ttangolo 5"/>
            <p:cNvSpPr/>
            <p:nvPr/>
          </p:nvSpPr>
          <p:spPr>
            <a:xfrm>
              <a:off x="3004457" y="5652655"/>
              <a:ext cx="1698172" cy="1056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0</a:t>
              </a:r>
              <a:endParaRPr lang="en-US" dirty="0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3906983" y="3429000"/>
              <a:ext cx="3515095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o 11"/>
            <p:cNvGrpSpPr/>
            <p:nvPr/>
          </p:nvGrpSpPr>
          <p:grpSpPr>
            <a:xfrm>
              <a:off x="3817916" y="3155738"/>
              <a:ext cx="3651662" cy="1711940"/>
              <a:chOff x="3770416" y="3210790"/>
              <a:chExt cx="3651662" cy="1341912"/>
            </a:xfrm>
          </p:grpSpPr>
          <p:sp>
            <p:nvSpPr>
              <p:cNvPr id="9" name="Arco 8"/>
              <p:cNvSpPr/>
              <p:nvPr/>
            </p:nvSpPr>
            <p:spPr>
              <a:xfrm flipH="1">
                <a:off x="3770416" y="3210790"/>
                <a:ext cx="2107869" cy="1341912"/>
              </a:xfrm>
              <a:prstGeom prst="arc">
                <a:avLst>
                  <a:gd name="adj1" fmla="val 16200000"/>
                  <a:gd name="adj2" fmla="val 20328361"/>
                </a:avLst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Connettore 1 10"/>
              <p:cNvCxnSpPr/>
              <p:nvPr/>
            </p:nvCxnSpPr>
            <p:spPr>
              <a:xfrm>
                <a:off x="3859483" y="3210790"/>
                <a:ext cx="3562595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o 12"/>
            <p:cNvGrpSpPr/>
            <p:nvPr/>
          </p:nvGrpSpPr>
          <p:grpSpPr>
            <a:xfrm>
              <a:off x="3827816" y="3622851"/>
              <a:ext cx="3651662" cy="1875428"/>
              <a:chOff x="3770416" y="3210790"/>
              <a:chExt cx="3651662" cy="1341912"/>
            </a:xfrm>
          </p:grpSpPr>
          <p:sp>
            <p:nvSpPr>
              <p:cNvPr id="14" name="Arco 13"/>
              <p:cNvSpPr/>
              <p:nvPr/>
            </p:nvSpPr>
            <p:spPr>
              <a:xfrm flipH="1">
                <a:off x="3770416" y="3210790"/>
                <a:ext cx="2107869" cy="1341912"/>
              </a:xfrm>
              <a:prstGeom prst="arc">
                <a:avLst>
                  <a:gd name="adj1" fmla="val 16200000"/>
                  <a:gd name="adj2" fmla="val 2032836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Connettore 1 14"/>
              <p:cNvCxnSpPr>
                <a:stCxn id="14" idx="0"/>
              </p:cNvCxnSpPr>
              <p:nvPr/>
            </p:nvCxnSpPr>
            <p:spPr>
              <a:xfrm>
                <a:off x="4824351" y="3210790"/>
                <a:ext cx="25977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uppo 15"/>
            <p:cNvGrpSpPr/>
            <p:nvPr/>
          </p:nvGrpSpPr>
          <p:grpSpPr>
            <a:xfrm>
              <a:off x="3825841" y="2696214"/>
              <a:ext cx="3651662" cy="1711940"/>
              <a:chOff x="3770416" y="3210790"/>
              <a:chExt cx="3651662" cy="1341912"/>
            </a:xfrm>
          </p:grpSpPr>
          <p:sp>
            <p:nvSpPr>
              <p:cNvPr id="17" name="Arco 16"/>
              <p:cNvSpPr/>
              <p:nvPr/>
            </p:nvSpPr>
            <p:spPr>
              <a:xfrm flipH="1">
                <a:off x="3770416" y="3210790"/>
                <a:ext cx="2107869" cy="1341912"/>
              </a:xfrm>
              <a:prstGeom prst="arc">
                <a:avLst>
                  <a:gd name="adj1" fmla="val 16200000"/>
                  <a:gd name="adj2" fmla="val 20328361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Connettore 1 17"/>
              <p:cNvCxnSpPr>
                <a:stCxn id="17" idx="0"/>
              </p:cNvCxnSpPr>
              <p:nvPr/>
            </p:nvCxnSpPr>
            <p:spPr>
              <a:xfrm>
                <a:off x="4824351" y="3210790"/>
                <a:ext cx="259772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Connettore 1 20"/>
            <p:cNvCxnSpPr/>
            <p:nvPr/>
          </p:nvCxnSpPr>
          <p:spPr>
            <a:xfrm>
              <a:off x="4132613" y="1983167"/>
              <a:ext cx="0" cy="372885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/>
          <p:cNvSpPr txBox="1"/>
          <p:nvPr/>
        </p:nvSpPr>
        <p:spPr>
          <a:xfrm>
            <a:off x="4107450" y="45710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331425" y="457013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7929930" y="2297235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V</a:t>
            </a:r>
            <a:endParaRPr lang="en-US" baseline="-25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7909661" y="1370598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931558" y="183012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i</a:t>
            </a:r>
            <a:endParaRPr lang="en-US" baseline="-25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7924076" y="208433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F</a:t>
            </a:r>
            <a:endParaRPr lang="en-US" baseline="-250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6134100" y="2014788"/>
            <a:ext cx="0" cy="27326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6151365" y="191912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/>
              <a:t>q</a:t>
            </a:r>
            <a:r>
              <a:rPr lang="it-IT" i="1" dirty="0" err="1" smtClean="0">
                <a:latin typeface="Symbol" panose="05050102010706020507" pitchFamily="18" charset="2"/>
              </a:rPr>
              <a:t>y</a:t>
            </a:r>
            <a:r>
              <a:rPr lang="it-IT" baseline="-25000" dirty="0" err="1" smtClean="0"/>
              <a:t>B</a:t>
            </a:r>
            <a:endParaRPr lang="en-US" baseline="-25000" dirty="0"/>
          </a:p>
        </p:txBody>
      </p:sp>
      <p:cxnSp>
        <p:nvCxnSpPr>
          <p:cNvPr id="28" name="Connettore 2 27"/>
          <p:cNvCxnSpPr/>
          <p:nvPr/>
        </p:nvCxnSpPr>
        <p:spPr>
          <a:xfrm>
            <a:off x="4258293" y="2014788"/>
            <a:ext cx="0" cy="5379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3692655" y="202891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/>
              <a:t>q</a:t>
            </a:r>
            <a:r>
              <a:rPr lang="it-IT" i="1" dirty="0" err="1" smtClean="0">
                <a:latin typeface="Symbol" panose="05050102010706020507" pitchFamily="18" charset="2"/>
              </a:rPr>
              <a:t>y</a:t>
            </a:r>
            <a:r>
              <a:rPr lang="it-IT" baseline="-25000" dirty="0" err="1" smtClean="0"/>
              <a:t>s</a:t>
            </a:r>
            <a:endParaRPr lang="en-US" baseline="-25000" dirty="0"/>
          </a:p>
        </p:txBody>
      </p:sp>
      <p:cxnSp>
        <p:nvCxnSpPr>
          <p:cNvPr id="31" name="Connettore 2 30"/>
          <p:cNvCxnSpPr/>
          <p:nvPr/>
        </p:nvCxnSpPr>
        <p:spPr>
          <a:xfrm>
            <a:off x="4572000" y="2014788"/>
            <a:ext cx="0" cy="198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4572000" y="1715093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err="1" smtClean="0"/>
              <a:t>q</a:t>
            </a:r>
            <a:r>
              <a:rPr lang="it-IT" i="1" dirty="0" err="1" smtClean="0">
                <a:latin typeface="Symbol" panose="05050102010706020507" pitchFamily="18" charset="2"/>
              </a:rPr>
              <a:t>y</a:t>
            </a:r>
            <a:endParaRPr lang="en-US" baseline="-25000" dirty="0"/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947517"/>
              </p:ext>
            </p:extLst>
          </p:nvPr>
        </p:nvGraphicFramePr>
        <p:xfrm>
          <a:off x="2199264" y="5568608"/>
          <a:ext cx="4118057" cy="1235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Equazione" r:id="rId3" imgW="1396800" imgH="419040" progId="Equation.3">
                  <p:embed/>
                </p:oleObj>
              </mc:Choice>
              <mc:Fallback>
                <p:oleObj name="Equazione" r:id="rId3" imgW="13968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9264" y="5568608"/>
                        <a:ext cx="4118057" cy="1235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sellaDiTesto 33"/>
          <p:cNvSpPr txBox="1"/>
          <p:nvPr/>
        </p:nvSpPr>
        <p:spPr>
          <a:xfrm>
            <a:off x="1633311" y="5199276"/>
            <a:ext cx="524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Condizione di forte inversione (formazione del canale)</a:t>
            </a:r>
            <a:endParaRPr lang="en-US" dirty="0"/>
          </a:p>
        </p:txBody>
      </p:sp>
      <p:graphicFrame>
        <p:nvGraphicFramePr>
          <p:cNvPr id="35" name="Ogget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32073"/>
              </p:ext>
            </p:extLst>
          </p:nvPr>
        </p:nvGraphicFramePr>
        <p:xfrm>
          <a:off x="6169025" y="3138488"/>
          <a:ext cx="20224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Equazione" r:id="rId5" imgW="977760" imgH="419040" progId="Equation.3">
                  <p:embed/>
                </p:oleObj>
              </mc:Choice>
              <mc:Fallback>
                <p:oleObj name="Equazione" r:id="rId5" imgW="977760" imgH="419040" progId="Equation.3">
                  <p:embed/>
                  <p:pic>
                    <p:nvPicPr>
                      <p:cNvPr id="0" name="Ogget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025" y="3138488"/>
                        <a:ext cx="202247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Connettore 1 36"/>
          <p:cNvCxnSpPr/>
          <p:nvPr/>
        </p:nvCxnSpPr>
        <p:spPr>
          <a:xfrm>
            <a:off x="5233061" y="842217"/>
            <a:ext cx="0" cy="391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4258293" y="1370598"/>
            <a:ext cx="964867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4659329" y="85450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graphicFrame>
        <p:nvGraphicFramePr>
          <p:cNvPr id="41" name="Ogget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550447"/>
              </p:ext>
            </p:extLst>
          </p:nvPr>
        </p:nvGraphicFramePr>
        <p:xfrm>
          <a:off x="5596417" y="160338"/>
          <a:ext cx="2347433" cy="1210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Equazione" r:id="rId7" imgW="838080" imgH="431640" progId="Equation.3">
                  <p:embed/>
                </p:oleObj>
              </mc:Choice>
              <mc:Fallback>
                <p:oleObj name="Equazione" r:id="rId7" imgW="838080" imgH="431640" progId="Equation.3">
                  <p:embed/>
                  <p:pic>
                    <p:nvPicPr>
                      <p:cNvPr id="0" name="Ogget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6417" y="160338"/>
                        <a:ext cx="2347433" cy="1210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4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1404" y="77401"/>
            <a:ext cx="6688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tensione V</a:t>
            </a:r>
            <a:r>
              <a:rPr lang="it-IT" baseline="-25000" dirty="0" smtClean="0"/>
              <a:t>G</a:t>
            </a:r>
            <a:r>
              <a:rPr lang="it-IT" dirty="0" smtClean="0"/>
              <a:t> cade in parte nell’ossido e in parte nel semiconduttore</a:t>
            </a:r>
            <a:endParaRPr lang="en-US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018620"/>
              </p:ext>
            </p:extLst>
          </p:nvPr>
        </p:nvGraphicFramePr>
        <p:xfrm>
          <a:off x="2825177" y="687216"/>
          <a:ext cx="2133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3" name="Equazione" r:id="rId3" imgW="723600" imgH="190440" progId="Equation.3">
                  <p:embed/>
                </p:oleObj>
              </mc:Choice>
              <mc:Fallback>
                <p:oleObj name="Equazione" r:id="rId3" imgW="723600" imgH="190440" progId="Equation.3">
                  <p:embed/>
                  <p:pic>
                    <p:nvPicPr>
                      <p:cNvPr id="0" name="Oggetto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177" y="687216"/>
                        <a:ext cx="2133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11404" y="1473959"/>
            <a:ext cx="621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caduta V</a:t>
            </a:r>
            <a:r>
              <a:rPr lang="it-IT" baseline="-25000" dirty="0" smtClean="0"/>
              <a:t>o</a:t>
            </a:r>
            <a:r>
              <a:rPr lang="it-IT" dirty="0" smtClean="0"/>
              <a:t> nell’ossido è legata </a:t>
            </a:r>
          </a:p>
          <a:p>
            <a:r>
              <a:rPr lang="it-IT" dirty="0" smtClean="0"/>
              <a:t>alla capacità C</a:t>
            </a:r>
            <a:r>
              <a:rPr lang="it-IT" baseline="-25000" dirty="0" smtClean="0"/>
              <a:t>0</a:t>
            </a:r>
            <a:r>
              <a:rPr lang="it-IT" dirty="0" smtClean="0"/>
              <a:t> e alla carica totale (negativa) nel semiconduttore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483154"/>
              </p:ext>
            </p:extLst>
          </p:nvPr>
        </p:nvGraphicFramePr>
        <p:xfrm>
          <a:off x="2800611" y="2120290"/>
          <a:ext cx="321945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4" name="Equazione" r:id="rId5" imgW="1091880" imgH="406080" progId="Equation.3">
                  <p:embed/>
                </p:oleObj>
              </mc:Choice>
              <mc:Fallback>
                <p:oleObj name="Equazione" r:id="rId5" imgW="1091880" imgH="4060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611" y="2120290"/>
                        <a:ext cx="321945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7"/>
          <p:cNvSpPr/>
          <p:nvPr/>
        </p:nvSpPr>
        <p:spPr>
          <a:xfrm>
            <a:off x="111404" y="3452462"/>
            <a:ext cx="51535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La </a:t>
            </a:r>
            <a:r>
              <a:rPr lang="it-IT" dirty="0"/>
              <a:t>carica totale (negativa) nel </a:t>
            </a:r>
            <a:r>
              <a:rPr lang="it-IT" dirty="0" smtClean="0"/>
              <a:t>semiconduttore è data </a:t>
            </a:r>
          </a:p>
          <a:p>
            <a:r>
              <a:rPr lang="it-IT" dirty="0" smtClean="0"/>
              <a:t>dalla carica </a:t>
            </a:r>
            <a:r>
              <a:rPr lang="it-IT" dirty="0" err="1" smtClean="0"/>
              <a:t>Q</a:t>
            </a:r>
            <a:r>
              <a:rPr lang="it-IT" baseline="-25000" dirty="0" err="1" smtClean="0"/>
              <a:t>sc</a:t>
            </a:r>
            <a:r>
              <a:rPr lang="it-IT" dirty="0" smtClean="0"/>
              <a:t> della zona di svuotamento</a:t>
            </a:r>
          </a:p>
          <a:p>
            <a:r>
              <a:rPr lang="it-IT" dirty="0"/>
              <a:t>e</a:t>
            </a:r>
            <a:r>
              <a:rPr lang="it-IT" dirty="0" smtClean="0"/>
              <a:t> dalla carica </a:t>
            </a:r>
            <a:r>
              <a:rPr lang="it-IT" dirty="0" err="1" smtClean="0"/>
              <a:t>Q</a:t>
            </a:r>
            <a:r>
              <a:rPr lang="it-IT" baseline="-25000" dirty="0" err="1" smtClean="0"/>
              <a:t>n</a:t>
            </a:r>
            <a:r>
              <a:rPr lang="it-IT" dirty="0" smtClean="0"/>
              <a:t> del canale</a:t>
            </a:r>
            <a:endParaRPr lang="en-US" dirty="0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40443"/>
              </p:ext>
            </p:extLst>
          </p:nvPr>
        </p:nvGraphicFramePr>
        <p:xfrm>
          <a:off x="1789113" y="4529138"/>
          <a:ext cx="50165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5" name="Equazione" r:id="rId7" imgW="1701720" imgH="190440" progId="Equation.3">
                  <p:embed/>
                </p:oleObj>
              </mc:Choice>
              <mc:Fallback>
                <p:oleObj name="Equazione" r:id="rId7" imgW="1701720" imgH="1904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4529138"/>
                        <a:ext cx="50165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86603" y="5540991"/>
            <a:ext cx="80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Poichè</a:t>
            </a:r>
            <a:endParaRPr lang="en-US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997175"/>
              </p:ext>
            </p:extLst>
          </p:nvPr>
        </p:nvGraphicFramePr>
        <p:xfrm>
          <a:off x="1843088" y="5276850"/>
          <a:ext cx="4694237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6" name="Equazione" r:id="rId9" imgW="1676160" imgH="241200" progId="Equation.3">
                  <p:embed/>
                </p:oleObj>
              </mc:Choice>
              <mc:Fallback>
                <p:oleObj name="Equazione" r:id="rId9" imgW="1676160" imgH="241200" progId="Equation.3">
                  <p:embed/>
                  <p:pic>
                    <p:nvPicPr>
                      <p:cNvPr id="0" name="Oggetto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5276850"/>
                        <a:ext cx="4694237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317475" y="5540991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abbiamo</a:t>
            </a:r>
            <a:endParaRPr lang="en-US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616050"/>
              </p:ext>
            </p:extLst>
          </p:nvPr>
        </p:nvGraphicFramePr>
        <p:xfrm>
          <a:off x="1095029" y="6132408"/>
          <a:ext cx="64389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7" name="Equazione" r:id="rId11" imgW="2184120" imgH="241200" progId="Equation.3">
                  <p:embed/>
                </p:oleObj>
              </mc:Choice>
              <mc:Fallback>
                <p:oleObj name="Equazione" r:id="rId11" imgW="2184120" imgH="2412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029" y="6132408"/>
                        <a:ext cx="64389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2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05761"/>
              </p:ext>
            </p:extLst>
          </p:nvPr>
        </p:nvGraphicFramePr>
        <p:xfrm>
          <a:off x="2566443" y="1560845"/>
          <a:ext cx="2133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zione" r:id="rId3" imgW="723600" imgH="190440" progId="Equation.3">
                  <p:embed/>
                </p:oleObj>
              </mc:Choice>
              <mc:Fallback>
                <p:oleObj name="Equazione" r:id="rId3" imgW="723600" imgH="1904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443" y="1560845"/>
                        <a:ext cx="2133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67001" y="233810"/>
            <a:ext cx="3933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Tensione di soglia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869743" y="941696"/>
            <a:ext cx="488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Valore V</a:t>
            </a:r>
            <a:r>
              <a:rPr lang="it-IT" baseline="-25000" dirty="0" smtClean="0"/>
              <a:t>T</a:t>
            </a:r>
            <a:r>
              <a:rPr lang="it-IT" dirty="0" smtClean="0"/>
              <a:t> di V</a:t>
            </a:r>
            <a:r>
              <a:rPr lang="it-IT" baseline="-25000" dirty="0" smtClean="0"/>
              <a:t>G</a:t>
            </a:r>
            <a:r>
              <a:rPr lang="it-IT" dirty="0" smtClean="0"/>
              <a:t> per cui il canale è appena formato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205892"/>
              </p:ext>
            </p:extLst>
          </p:nvPr>
        </p:nvGraphicFramePr>
        <p:xfrm>
          <a:off x="1767001" y="2361820"/>
          <a:ext cx="18002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zione" r:id="rId5" imgW="558720" imgH="190440" progId="Equation.3">
                  <p:embed/>
                </p:oleObj>
              </mc:Choice>
              <mc:Fallback>
                <p:oleObj name="Equazione" r:id="rId5" imgW="558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7001" y="2361820"/>
                        <a:ext cx="18002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644620"/>
              </p:ext>
            </p:extLst>
          </p:nvPr>
        </p:nvGraphicFramePr>
        <p:xfrm>
          <a:off x="1767001" y="3014970"/>
          <a:ext cx="64008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zione" r:id="rId7" imgW="2171520" imgH="495000" progId="Equation.3">
                  <p:embed/>
                </p:oleObj>
              </mc:Choice>
              <mc:Fallback>
                <p:oleObj name="Equazione" r:id="rId7" imgW="2171520" imgH="4950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001" y="3014970"/>
                        <a:ext cx="6400800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232660"/>
              </p:ext>
            </p:extLst>
          </p:nvPr>
        </p:nvGraphicFramePr>
        <p:xfrm>
          <a:off x="2077244" y="4993730"/>
          <a:ext cx="498951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zione" r:id="rId9" imgW="1549080" imgH="431640" progId="Equation.3">
                  <p:embed/>
                </p:oleObj>
              </mc:Choice>
              <mc:Fallback>
                <p:oleObj name="Equazione" r:id="rId9" imgW="1549080" imgH="4316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7244" y="4993730"/>
                        <a:ext cx="4989512" cy="138906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6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071399"/>
              </p:ext>
            </p:extLst>
          </p:nvPr>
        </p:nvGraphicFramePr>
        <p:xfrm>
          <a:off x="242627" y="452319"/>
          <a:ext cx="8193088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8" name="Equazione" r:id="rId3" imgW="2247840" imgH="495000" progId="Equation.3">
                  <p:embed/>
                </p:oleObj>
              </mc:Choice>
              <mc:Fallback>
                <p:oleObj name="Equazione" r:id="rId3" imgW="224784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627" y="452319"/>
                        <a:ext cx="8193088" cy="180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185399"/>
              </p:ext>
            </p:extLst>
          </p:nvPr>
        </p:nvGraphicFramePr>
        <p:xfrm>
          <a:off x="3849688" y="1744663"/>
          <a:ext cx="3000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9" name="Equazione" r:id="rId5" imgW="101520" imgH="190440" progId="Equation.3">
                  <p:embed/>
                </p:oleObj>
              </mc:Choice>
              <mc:Fallback>
                <p:oleObj name="Equazione" r:id="rId5" imgW="101520" imgH="190440" progId="Equation.3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1744663"/>
                        <a:ext cx="30003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255569"/>
              </p:ext>
            </p:extLst>
          </p:nvPr>
        </p:nvGraphicFramePr>
        <p:xfrm>
          <a:off x="5032351" y="2460673"/>
          <a:ext cx="3756806" cy="139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Equazione" r:id="rId7" imgW="1231560" imgH="457200" progId="Equation.3">
                  <p:embed/>
                </p:oleObj>
              </mc:Choice>
              <mc:Fallback>
                <p:oleObj name="Equazione" r:id="rId7" imgW="1231560" imgH="4572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51" y="2460673"/>
                        <a:ext cx="3756806" cy="139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860124"/>
              </p:ext>
            </p:extLst>
          </p:nvPr>
        </p:nvGraphicFramePr>
        <p:xfrm>
          <a:off x="409291" y="3429000"/>
          <a:ext cx="71643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1" name="Equazione" r:id="rId9" imgW="2349360" imgH="901440" progId="Equation.3">
                  <p:embed/>
                </p:oleObj>
              </mc:Choice>
              <mc:Fallback>
                <p:oleObj name="Equazione" r:id="rId9" imgW="2349360" imgH="901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291" y="3429000"/>
                        <a:ext cx="7164388" cy="274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203225" y="6134247"/>
            <a:ext cx="6737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Tuttavia, non passa alcuna corrente fino a che non c’è canale ovunque.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96" y="33906"/>
            <a:ext cx="6972300" cy="35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Connettore 2 4"/>
          <p:cNvCxnSpPr/>
          <p:nvPr/>
        </p:nvCxnSpPr>
        <p:spPr>
          <a:xfrm>
            <a:off x="3166281" y="2074460"/>
            <a:ext cx="277049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97169"/>
              </p:ext>
            </p:extLst>
          </p:nvPr>
        </p:nvGraphicFramePr>
        <p:xfrm>
          <a:off x="2429301" y="3554981"/>
          <a:ext cx="1030028" cy="351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Equazione" r:id="rId4" imgW="558720" imgH="190440" progId="Equation.3">
                  <p:embed/>
                </p:oleObj>
              </mc:Choice>
              <mc:Fallback>
                <p:oleObj name="Equazione" r:id="rId4" imgW="558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9301" y="3554981"/>
                        <a:ext cx="1030028" cy="3511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80378"/>
              </p:ext>
            </p:extLst>
          </p:nvPr>
        </p:nvGraphicFramePr>
        <p:xfrm>
          <a:off x="5393851" y="3554981"/>
          <a:ext cx="15224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zione" r:id="rId6" imgW="825480" imgH="190440" progId="Equation.3">
                  <p:embed/>
                </p:oleObj>
              </mc:Choice>
              <mc:Fallback>
                <p:oleObj name="Equazione" r:id="rId6" imgW="82548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3851" y="3554981"/>
                        <a:ext cx="152241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2 8"/>
          <p:cNvCxnSpPr/>
          <p:nvPr/>
        </p:nvCxnSpPr>
        <p:spPr>
          <a:xfrm flipV="1">
            <a:off x="3166281" y="2074461"/>
            <a:ext cx="0" cy="14805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5909480" y="2136884"/>
            <a:ext cx="0" cy="14805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4551528" y="2136884"/>
            <a:ext cx="0" cy="14805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269098"/>
              </p:ext>
            </p:extLst>
          </p:nvPr>
        </p:nvGraphicFramePr>
        <p:xfrm>
          <a:off x="3708565" y="3379562"/>
          <a:ext cx="168592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zione" r:id="rId8" imgW="914400" imgH="190440" progId="Equation.3">
                  <p:embed/>
                </p:oleObj>
              </mc:Choice>
              <mc:Fallback>
                <p:oleObj name="Equazione" r:id="rId8" imgW="914400" imgH="19044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565" y="3379562"/>
                        <a:ext cx="168592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825988"/>
              </p:ext>
            </p:extLst>
          </p:nvPr>
        </p:nvGraphicFramePr>
        <p:xfrm>
          <a:off x="1414463" y="4143375"/>
          <a:ext cx="6442075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Equazione" r:id="rId10" imgW="2933640" imgH="977760" progId="Equation.3">
                  <p:embed/>
                </p:oleObj>
              </mc:Choice>
              <mc:Fallback>
                <p:oleObj name="Equazione" r:id="rId10" imgW="2933640" imgH="97776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4143375"/>
                        <a:ext cx="6442075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456903"/>
              </p:ext>
            </p:extLst>
          </p:nvPr>
        </p:nvGraphicFramePr>
        <p:xfrm>
          <a:off x="2407029" y="261938"/>
          <a:ext cx="397192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Equazione" r:id="rId12" imgW="1066680" imgH="190440" progId="Equation.3">
                  <p:embed/>
                </p:oleObj>
              </mc:Choice>
              <mc:Fallback>
                <p:oleObj name="Equazione" r:id="rId12" imgW="10666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407029" y="261938"/>
                        <a:ext cx="3971925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86854" y="580451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poniamo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9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1913539"/>
              </p:ext>
            </p:extLst>
          </p:nvPr>
        </p:nvGraphicFramePr>
        <p:xfrm>
          <a:off x="1028298" y="571693"/>
          <a:ext cx="6437027" cy="102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6" name="Equazione" r:id="rId3" imgW="3111480" imgH="495000" progId="Equation.3">
                  <p:embed/>
                </p:oleObj>
              </mc:Choice>
              <mc:Fallback>
                <p:oleObj name="Equazione" r:id="rId3" imgW="3111480" imgH="495000" progId="Equation.3">
                  <p:embed/>
                  <p:pic>
                    <p:nvPicPr>
                      <p:cNvPr id="0" name="Ogget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298" y="571693"/>
                        <a:ext cx="6437027" cy="1022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811216"/>
              </p:ext>
            </p:extLst>
          </p:nvPr>
        </p:nvGraphicFramePr>
        <p:xfrm>
          <a:off x="98877" y="1523289"/>
          <a:ext cx="8946246" cy="1086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7" name="Equazione" r:id="rId5" imgW="4076640" imgH="495000" progId="Equation.3">
                  <p:embed/>
                </p:oleObj>
              </mc:Choice>
              <mc:Fallback>
                <p:oleObj name="Equazione" r:id="rId5" imgW="407664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877" y="1523289"/>
                        <a:ext cx="8946246" cy="10868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67948" y="2666618"/>
            <a:ext cx="8077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Formula generale della corrente in un MOSFET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198061"/>
              </p:ext>
            </p:extLst>
          </p:nvPr>
        </p:nvGraphicFramePr>
        <p:xfrm>
          <a:off x="493712" y="4534721"/>
          <a:ext cx="8156575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8" name="Equazione" r:id="rId7" imgW="2831760" imgH="622080" progId="Equation.3">
                  <p:embed/>
                </p:oleObj>
              </mc:Choice>
              <mc:Fallback>
                <p:oleObj name="Equazione" r:id="rId7" imgW="28317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" y="4534721"/>
                        <a:ext cx="8156575" cy="1789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117201" y="6293511"/>
            <a:ext cx="7383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Formula generale della corrente in un JFET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10937" y="123729"/>
            <a:ext cx="6615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lineare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V</a:t>
            </a:r>
            <a:r>
              <a:rPr lang="it-IT" sz="4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piccolo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49409"/>
              </p:ext>
            </p:extLst>
          </p:nvPr>
        </p:nvGraphicFramePr>
        <p:xfrm>
          <a:off x="99219" y="1836596"/>
          <a:ext cx="8945562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Equazione" r:id="rId3" imgW="4076640" imgH="495000" progId="Equation.3">
                  <p:embed/>
                </p:oleObj>
              </mc:Choice>
              <mc:Fallback>
                <p:oleObj name="Equazione" r:id="rId3" imgW="4076640" imgH="49500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9" y="1836596"/>
                        <a:ext cx="8945562" cy="10874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71892"/>
              </p:ext>
            </p:extLst>
          </p:nvPr>
        </p:nvGraphicFramePr>
        <p:xfrm>
          <a:off x="1957388" y="3249613"/>
          <a:ext cx="4893344" cy="9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Equazione" r:id="rId5" imgW="2577960" imgH="495000" progId="Equation.3">
                  <p:embed/>
                </p:oleObj>
              </mc:Choice>
              <mc:Fallback>
                <p:oleObj name="Equazione" r:id="rId5" imgW="257796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57388" y="3249613"/>
                        <a:ext cx="4893344" cy="94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408353"/>
              </p:ext>
            </p:extLst>
          </p:nvPr>
        </p:nvGraphicFramePr>
        <p:xfrm>
          <a:off x="5909652" y="4646115"/>
          <a:ext cx="2917199" cy="81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Equazione" r:id="rId7" imgW="1549080" imgH="431640" progId="Equation.3">
                  <p:embed/>
                </p:oleObj>
              </mc:Choice>
              <mc:Fallback>
                <p:oleObj name="Equazione" r:id="rId7" imgW="15490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09652" y="4646115"/>
                        <a:ext cx="2917199" cy="81299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277875"/>
              </p:ext>
            </p:extLst>
          </p:nvPr>
        </p:nvGraphicFramePr>
        <p:xfrm>
          <a:off x="1767196" y="5579754"/>
          <a:ext cx="3975307" cy="98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zione" r:id="rId9" imgW="1384200" imgH="342720" progId="Equation.3">
                  <p:embed/>
                </p:oleObj>
              </mc:Choice>
              <mc:Fallback>
                <p:oleObj name="Equazione" r:id="rId9" imgW="1384200" imgH="34272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196" y="5579754"/>
                        <a:ext cx="3975307" cy="984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7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777700"/>
              </p:ext>
            </p:extLst>
          </p:nvPr>
        </p:nvGraphicFramePr>
        <p:xfrm>
          <a:off x="139262" y="250881"/>
          <a:ext cx="6107113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0" name="Equazione" r:id="rId3" imgW="2120760" imgH="749160" progId="Equation.3">
                  <p:embed/>
                </p:oleObj>
              </mc:Choice>
              <mc:Fallback>
                <p:oleObj name="Equazione" r:id="rId3" imgW="2120760" imgH="749160" progId="Equation.3">
                  <p:embed/>
                  <p:pic>
                    <p:nvPicPr>
                      <p:cNvPr id="0" name="Oggetto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62" y="250881"/>
                        <a:ext cx="6107113" cy="2155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2097"/>
              </p:ext>
            </p:extLst>
          </p:nvPr>
        </p:nvGraphicFramePr>
        <p:xfrm>
          <a:off x="3792283" y="1866462"/>
          <a:ext cx="5156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1" name="Equazione" r:id="rId5" imgW="1790640" imgH="406080" progId="Equation.3">
                  <p:embed/>
                </p:oleObj>
              </mc:Choice>
              <mc:Fallback>
                <p:oleObj name="Equazione" r:id="rId5" imgW="1790640" imgH="4060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283" y="1866462"/>
                        <a:ext cx="5156200" cy="1168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374529"/>
              </p:ext>
            </p:extLst>
          </p:nvPr>
        </p:nvGraphicFramePr>
        <p:xfrm>
          <a:off x="2406266" y="3038527"/>
          <a:ext cx="5813425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2" name="Equazione" r:id="rId7" imgW="2019240" imgH="444240" progId="Equation.3">
                  <p:embed/>
                </p:oleObj>
              </mc:Choice>
              <mc:Fallback>
                <p:oleObj name="Equazione" r:id="rId7" imgW="2019240" imgH="4442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266" y="3038527"/>
                        <a:ext cx="5813425" cy="1277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535290"/>
              </p:ext>
            </p:extLst>
          </p:nvPr>
        </p:nvGraphicFramePr>
        <p:xfrm>
          <a:off x="2362200" y="4198282"/>
          <a:ext cx="661828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3" name="Equazione" r:id="rId9" imgW="2298600" imgH="533160" progId="Equation.3">
                  <p:embed/>
                </p:oleObj>
              </mc:Choice>
              <mc:Fallback>
                <p:oleObj name="Equazione" r:id="rId9" imgW="2298600" imgH="53316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8282"/>
                        <a:ext cx="6618288" cy="1533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0" y="2837819"/>
            <a:ext cx="24439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Questa si integra subito </a:t>
            </a:r>
          </a:p>
          <a:p>
            <a:r>
              <a:rPr lang="it-IT" dirty="0"/>
              <a:t>i</a:t>
            </a:r>
            <a:r>
              <a:rPr lang="it-IT" dirty="0" smtClean="0"/>
              <a:t>n y e in W tra </a:t>
            </a:r>
          </a:p>
          <a:p>
            <a:r>
              <a:rPr lang="it-IT" dirty="0" smtClean="0"/>
              <a:t>Y=0 e y=L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385181"/>
              </p:ext>
            </p:extLst>
          </p:nvPr>
        </p:nvGraphicFramePr>
        <p:xfrm>
          <a:off x="4682906" y="5609982"/>
          <a:ext cx="2663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4" name="Equazione" r:id="rId11" imgW="1066680" imgH="406080" progId="Equation.3">
                  <p:embed/>
                </p:oleObj>
              </mc:Choice>
              <mc:Fallback>
                <p:oleObj name="Equazione" r:id="rId11" imgW="106668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682906" y="5609982"/>
                        <a:ext cx="2663825" cy="101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41890" y="5979651"/>
            <a:ext cx="3860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Definiamo la costante del dispositivo</a:t>
            </a:r>
          </a:p>
          <a:p>
            <a:r>
              <a:rPr lang="it-IT" dirty="0" smtClean="0"/>
              <a:t>I</a:t>
            </a:r>
            <a:r>
              <a:rPr lang="it-IT" baseline="-25000" dirty="0" smtClean="0"/>
              <a:t>P</a:t>
            </a:r>
            <a:r>
              <a:rPr lang="it-IT" dirty="0" smtClean="0"/>
              <a:t>, che ha le dimensioni di una corrente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357019" y="930166"/>
            <a:ext cx="278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Consentono di eliminare </a:t>
            </a:r>
            <a:r>
              <a:rPr lang="it-IT" dirty="0" err="1" smtClean="0"/>
              <a:t>dV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-67822" y="4072023"/>
            <a:ext cx="25795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Evidenziamo la corrente e rendiamo adimensionale il termine tra parentesi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" y="1246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di saturazione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it-IT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4000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)=0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823746"/>
              </p:ext>
            </p:extLst>
          </p:nvPr>
        </p:nvGraphicFramePr>
        <p:xfrm>
          <a:off x="1565275" y="1447800"/>
          <a:ext cx="5689600" cy="206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Equazione" r:id="rId3" imgW="1930320" imgH="698400" progId="Equation.3">
                  <p:embed/>
                </p:oleObj>
              </mc:Choice>
              <mc:Fallback>
                <p:oleObj name="Equazione" r:id="rId3" imgW="1930320" imgH="698400" progId="Equation.3">
                  <p:embed/>
                  <p:pic>
                    <p:nvPicPr>
                      <p:cNvPr id="0" name="Ogget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1447800"/>
                        <a:ext cx="5689600" cy="206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33196"/>
              </p:ext>
            </p:extLst>
          </p:nvPr>
        </p:nvGraphicFramePr>
        <p:xfrm>
          <a:off x="1077913" y="3881438"/>
          <a:ext cx="665003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Equazione" r:id="rId5" imgW="2577960" imgH="241200" progId="Equation.3">
                  <p:embed/>
                </p:oleObj>
              </mc:Choice>
              <mc:Fallback>
                <p:oleObj name="Equazione" r:id="rId5" imgW="2577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7913" y="3881438"/>
                        <a:ext cx="6650037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ccia in giù 13"/>
          <p:cNvSpPr/>
          <p:nvPr/>
        </p:nvSpPr>
        <p:spPr>
          <a:xfrm>
            <a:off x="3944203" y="3429000"/>
            <a:ext cx="887104" cy="4333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1692322" y="4776716"/>
            <a:ext cx="216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Elevando al quadrato</a:t>
            </a:r>
            <a:endParaRPr lang="en-US" dirty="0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369155"/>
              </p:ext>
            </p:extLst>
          </p:nvPr>
        </p:nvGraphicFramePr>
        <p:xfrm>
          <a:off x="66675" y="5256213"/>
          <a:ext cx="90090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Equazione" r:id="rId7" imgW="3492360" imgH="393480" progId="Equation.3">
                  <p:embed/>
                </p:oleObj>
              </mc:Choice>
              <mc:Fallback>
                <p:oleObj name="Equazione" r:id="rId7" imgW="3492360" imgH="39348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5256213"/>
                        <a:ext cx="90090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83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253625"/>
              </p:ext>
            </p:extLst>
          </p:nvPr>
        </p:nvGraphicFramePr>
        <p:xfrm>
          <a:off x="939161" y="337450"/>
          <a:ext cx="69119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6" name="Equazione" r:id="rId3" imgW="2679480" imgH="228600" progId="Equation.3">
                  <p:embed/>
                </p:oleObj>
              </mc:Choice>
              <mc:Fallback>
                <p:oleObj name="Equazione" r:id="rId3" imgW="2679480" imgH="22860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161" y="337450"/>
                        <a:ext cx="69119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502620"/>
              </p:ext>
            </p:extLst>
          </p:nvPr>
        </p:nvGraphicFramePr>
        <p:xfrm>
          <a:off x="7527925" y="980484"/>
          <a:ext cx="1616075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7" name="Equazione" r:id="rId5" imgW="749160" imgH="393480" progId="Equation.3">
                  <p:embed/>
                </p:oleObj>
              </mc:Choice>
              <mc:Fallback>
                <p:oleObj name="Equazione" r:id="rId5" imgW="749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27925" y="980484"/>
                        <a:ext cx="1616075" cy="84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888769"/>
              </p:ext>
            </p:extLst>
          </p:nvPr>
        </p:nvGraphicFramePr>
        <p:xfrm>
          <a:off x="1573237" y="1462610"/>
          <a:ext cx="5208588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8" name="Equazione" r:id="rId7" imgW="2019240" imgH="469800" progId="Equation.3">
                  <p:embed/>
                </p:oleObj>
              </mc:Choice>
              <mc:Fallback>
                <p:oleObj name="Equazione" r:id="rId7" imgW="2019240" imgH="46980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37" y="1462610"/>
                        <a:ext cx="5208588" cy="1209675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528475"/>
              </p:ext>
            </p:extLst>
          </p:nvPr>
        </p:nvGraphicFramePr>
        <p:xfrm>
          <a:off x="18815" y="3127068"/>
          <a:ext cx="9175018" cy="1008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name="Equazione" r:id="rId9" imgW="4508280" imgH="495000" progId="Equation.3">
                  <p:embed/>
                </p:oleObj>
              </mc:Choice>
              <mc:Fallback>
                <p:oleObj name="Equazione" r:id="rId9" imgW="450828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815" y="3127068"/>
                        <a:ext cx="9175018" cy="1008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205193"/>
              </p:ext>
            </p:extLst>
          </p:nvPr>
        </p:nvGraphicFramePr>
        <p:xfrm>
          <a:off x="0" y="4150531"/>
          <a:ext cx="7726363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Equazione" r:id="rId11" imgW="3797280" imgH="927000" progId="Equation.3">
                  <p:embed/>
                </p:oleObj>
              </mc:Choice>
              <mc:Fallback>
                <p:oleObj name="Equazione" r:id="rId11" imgW="3797280" imgH="9270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150531"/>
                        <a:ext cx="7726363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754049"/>
              </p:ext>
            </p:extLst>
          </p:nvPr>
        </p:nvGraphicFramePr>
        <p:xfrm>
          <a:off x="5910263" y="5779377"/>
          <a:ext cx="29162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zione" r:id="rId13" imgW="1549080" imgH="431640" progId="Equation.3">
                  <p:embed/>
                </p:oleObj>
              </mc:Choice>
              <mc:Fallback>
                <p:oleObj name="Equazione" r:id="rId13" imgW="1549080" imgH="4316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5779377"/>
                        <a:ext cx="2916237" cy="8128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ccia in giù 9"/>
          <p:cNvSpPr/>
          <p:nvPr/>
        </p:nvSpPr>
        <p:spPr>
          <a:xfrm>
            <a:off x="3712191" y="996287"/>
            <a:ext cx="859809" cy="3957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669605"/>
              </p:ext>
            </p:extLst>
          </p:nvPr>
        </p:nvGraphicFramePr>
        <p:xfrm>
          <a:off x="139700" y="328613"/>
          <a:ext cx="4732338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1" name="Equazione" r:id="rId3" imgW="2019240" imgH="469800" progId="Equation.3">
                  <p:embed/>
                </p:oleObj>
              </mc:Choice>
              <mc:Fallback>
                <p:oleObj name="Equazione" r:id="rId3" imgW="2019240" imgH="4698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28613"/>
                        <a:ext cx="4732338" cy="110013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234301"/>
              </p:ext>
            </p:extLst>
          </p:nvPr>
        </p:nvGraphicFramePr>
        <p:xfrm>
          <a:off x="5418944" y="361927"/>
          <a:ext cx="3500180" cy="975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2" name="Equazione" r:id="rId5" imgW="1548728" imgH="431613" progId="Equation.3">
                  <p:embed/>
                </p:oleObj>
              </mc:Choice>
              <mc:Fallback>
                <p:oleObj name="Equazione" r:id="rId5" imgW="1548728" imgH="431613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944" y="361927"/>
                        <a:ext cx="3500180" cy="975554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910687" y="2047164"/>
            <a:ext cx="314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Approssimazione un po’ forzata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787119"/>
              </p:ext>
            </p:extLst>
          </p:nvPr>
        </p:nvGraphicFramePr>
        <p:xfrm>
          <a:off x="5397856" y="1970409"/>
          <a:ext cx="19939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3" name="Equazione" r:id="rId7" imgW="850680" imgH="190440" progId="Equation.3">
                  <p:embed/>
                </p:oleObj>
              </mc:Choice>
              <mc:Fallback>
                <p:oleObj name="Equazione" r:id="rId7" imgW="850680" imgH="1904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856" y="1970409"/>
                        <a:ext cx="1993900" cy="44608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753933"/>
              </p:ext>
            </p:extLst>
          </p:nvPr>
        </p:nvGraphicFramePr>
        <p:xfrm>
          <a:off x="1626240" y="2885304"/>
          <a:ext cx="5659284" cy="1087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4" name="Equazione" r:id="rId9" imgW="2184120" imgH="419040" progId="Equation.3">
                  <p:embed/>
                </p:oleObj>
              </mc:Choice>
              <mc:Fallback>
                <p:oleObj name="Equazione" r:id="rId9" imgW="2184120" imgH="4190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6240" y="2885304"/>
                        <a:ext cx="5659284" cy="1087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in giù 8"/>
          <p:cNvSpPr/>
          <p:nvPr/>
        </p:nvSpPr>
        <p:spPr>
          <a:xfrm>
            <a:off x="4148919" y="4080681"/>
            <a:ext cx="791571" cy="8598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443673"/>
              </p:ext>
            </p:extLst>
          </p:nvPr>
        </p:nvGraphicFramePr>
        <p:xfrm>
          <a:off x="2717800" y="5307013"/>
          <a:ext cx="36528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Equazione" r:id="rId11" imgW="1409400" imgH="342720" progId="Equation.3">
                  <p:embed/>
                </p:oleObj>
              </mc:Choice>
              <mc:Fallback>
                <p:oleObj name="Equazione" r:id="rId11" imgW="1409400" imgH="34272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800" y="5307013"/>
                        <a:ext cx="3652838" cy="889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6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368489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/>
              <a:t>Conduttanza e </a:t>
            </a:r>
            <a:r>
              <a:rPr lang="it-IT" sz="4000" dirty="0" err="1" smtClean="0"/>
              <a:t>transconduttanza</a:t>
            </a:r>
            <a:r>
              <a:rPr lang="it-IT" sz="4000" dirty="0" smtClean="0"/>
              <a:t> </a:t>
            </a:r>
          </a:p>
          <a:p>
            <a:pPr algn="ctr"/>
            <a:r>
              <a:rPr lang="it-IT" sz="4000" dirty="0" smtClean="0"/>
              <a:t>usando la tensione di soglia</a:t>
            </a:r>
            <a:endParaRPr lang="en-US" sz="40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818813"/>
              </p:ext>
            </p:extLst>
          </p:nvPr>
        </p:nvGraphicFramePr>
        <p:xfrm>
          <a:off x="149225" y="4741863"/>
          <a:ext cx="418147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zione" r:id="rId3" imgW="1409400" imgH="342720" progId="Equation.3">
                  <p:embed/>
                </p:oleObj>
              </mc:Choice>
              <mc:Fallback>
                <p:oleObj name="Equazione" r:id="rId3" imgW="1409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4741863"/>
                        <a:ext cx="418147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174551"/>
              </p:ext>
            </p:extLst>
          </p:nvPr>
        </p:nvGraphicFramePr>
        <p:xfrm>
          <a:off x="709613" y="2143125"/>
          <a:ext cx="40862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zione" r:id="rId5" imgW="1473120" imgH="342720" progId="Equation.3">
                  <p:embed/>
                </p:oleObj>
              </mc:Choice>
              <mc:Fallback>
                <p:oleObj name="Equazione" r:id="rId5" imgW="1473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2143125"/>
                        <a:ext cx="408622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439665"/>
              </p:ext>
            </p:extLst>
          </p:nvPr>
        </p:nvGraphicFramePr>
        <p:xfrm>
          <a:off x="5440363" y="1917700"/>
          <a:ext cx="299402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0" name="Equazione" r:id="rId7" imgW="1295280" imgH="723600" progId="Equation.3">
                  <p:embed/>
                </p:oleObj>
              </mc:Choice>
              <mc:Fallback>
                <p:oleObj name="Equazione" r:id="rId7" imgW="12952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1917700"/>
                        <a:ext cx="2994025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41952"/>
              </p:ext>
            </p:extLst>
          </p:nvPr>
        </p:nvGraphicFramePr>
        <p:xfrm>
          <a:off x="5484813" y="4605338"/>
          <a:ext cx="299243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1" name="Equazione" r:id="rId9" imgW="1295280" imgH="571320" progId="Equation.3">
                  <p:embed/>
                </p:oleObj>
              </mc:Choice>
              <mc:Fallback>
                <p:oleObj name="Equazione" r:id="rId9" imgW="12952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4605338"/>
                        <a:ext cx="2992437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4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059015"/>
              </p:ext>
            </p:extLst>
          </p:nvPr>
        </p:nvGraphicFramePr>
        <p:xfrm>
          <a:off x="5808852" y="756763"/>
          <a:ext cx="2994025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6" name="Equazione" r:id="rId3" imgW="1295280" imgH="723600" progId="Equation.3">
                  <p:embed/>
                </p:oleObj>
              </mc:Choice>
              <mc:Fallback>
                <p:oleObj name="Equazione" r:id="rId3" imgW="1295280" imgH="7236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852" y="756763"/>
                        <a:ext cx="2994025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275122"/>
              </p:ext>
            </p:extLst>
          </p:nvPr>
        </p:nvGraphicFramePr>
        <p:xfrm>
          <a:off x="5853302" y="3505198"/>
          <a:ext cx="2992437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" name="Equazione" r:id="rId5" imgW="1295280" imgH="571320" progId="Equation.3">
                  <p:embed/>
                </p:oleObj>
              </mc:Choice>
              <mc:Fallback>
                <p:oleObj name="Equazione" r:id="rId5" imgW="1295280" imgH="57132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302" y="3505198"/>
                        <a:ext cx="2992437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52473"/>
              </p:ext>
            </p:extLst>
          </p:nvPr>
        </p:nvGraphicFramePr>
        <p:xfrm>
          <a:off x="2524836" y="627736"/>
          <a:ext cx="264160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" name="Equazione" r:id="rId7" imgW="1143000" imgH="850680" progId="Equation.3">
                  <p:embed/>
                </p:oleObj>
              </mc:Choice>
              <mc:Fallback>
                <p:oleObj name="Equazione" r:id="rId7" imgW="1143000" imgH="8506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836" y="627736"/>
                        <a:ext cx="2641600" cy="197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323128"/>
              </p:ext>
            </p:extLst>
          </p:nvPr>
        </p:nvGraphicFramePr>
        <p:xfrm>
          <a:off x="2524836" y="3446461"/>
          <a:ext cx="2640013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" name="Equazione" r:id="rId9" imgW="1143000" imgH="622080" progId="Equation.3">
                  <p:embed/>
                </p:oleObj>
              </mc:Choice>
              <mc:Fallback>
                <p:oleObj name="Equazione" r:id="rId9" imgW="1143000" imgH="6220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836" y="3446461"/>
                        <a:ext cx="2640013" cy="144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2524836" y="48877"/>
            <a:ext cx="108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JFET</a:t>
            </a:r>
            <a:endParaRPr lang="en-US" sz="4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007290" y="48877"/>
            <a:ext cx="1935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 smtClean="0"/>
              <a:t>MOSFET</a:t>
            </a:r>
            <a:endParaRPr lang="en-US" sz="4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38753" y="1320393"/>
            <a:ext cx="1331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lineare</a:t>
            </a:r>
            <a:endParaRPr lang="en-US" sz="32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38753" y="3874799"/>
            <a:ext cx="2116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saturazione</a:t>
            </a:r>
            <a:endParaRPr lang="en-US" sz="3200" dirty="0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851263"/>
              </p:ext>
            </p:extLst>
          </p:nvPr>
        </p:nvGraphicFramePr>
        <p:xfrm>
          <a:off x="1197216" y="5057066"/>
          <a:ext cx="1785655" cy="681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" name="Equazione" r:id="rId11" imgW="1066337" imgH="406224" progId="Equation.3">
                  <p:embed/>
                </p:oleObj>
              </mc:Choice>
              <mc:Fallback>
                <p:oleObj name="Equazione" r:id="rId11" imgW="1066337" imgH="406224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216" y="5057066"/>
                        <a:ext cx="1785655" cy="681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494724"/>
              </p:ext>
            </p:extLst>
          </p:nvPr>
        </p:nvGraphicFramePr>
        <p:xfrm>
          <a:off x="3608787" y="4962569"/>
          <a:ext cx="1505189" cy="751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" name="Equazione" r:id="rId13" imgW="761669" imgH="380835" progId="Equation.3">
                  <p:embed/>
                </p:oleObj>
              </mc:Choice>
              <mc:Fallback>
                <p:oleObj name="Equazione" r:id="rId13" imgW="761669" imgH="380835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787" y="4962569"/>
                        <a:ext cx="1505189" cy="7515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59586"/>
              </p:ext>
            </p:extLst>
          </p:nvPr>
        </p:nvGraphicFramePr>
        <p:xfrm>
          <a:off x="2524836" y="5759355"/>
          <a:ext cx="1507056" cy="688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" name="Equazione" r:id="rId15" imgW="863280" imgH="393480" progId="Equation.3">
                  <p:embed/>
                </p:oleObj>
              </mc:Choice>
              <mc:Fallback>
                <p:oleObj name="Equazione" r:id="rId15" imgW="863280" imgH="393480" progId="Equation.3">
                  <p:embed/>
                  <p:pic>
                    <p:nvPicPr>
                      <p:cNvPr id="0" name="Ogget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836" y="5759355"/>
                        <a:ext cx="1507056" cy="688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90362"/>
              </p:ext>
            </p:extLst>
          </p:nvPr>
        </p:nvGraphicFramePr>
        <p:xfrm>
          <a:off x="6007290" y="5744522"/>
          <a:ext cx="19415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" name="Equazione" r:id="rId17" imgW="1079280" imgH="355320" progId="Equation.3">
                  <p:embed/>
                </p:oleObj>
              </mc:Choice>
              <mc:Fallback>
                <p:oleObj name="Equazione" r:id="rId17" imgW="107928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07290" y="5744522"/>
                        <a:ext cx="1941512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1 16"/>
          <p:cNvCxnSpPr/>
          <p:nvPr/>
        </p:nvCxnSpPr>
        <p:spPr>
          <a:xfrm>
            <a:off x="550004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flipH="1">
            <a:off x="0" y="570476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flipH="1">
            <a:off x="0" y="494276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613078"/>
              </p:ext>
            </p:extLst>
          </p:nvPr>
        </p:nvGraphicFramePr>
        <p:xfrm>
          <a:off x="6507163" y="5081588"/>
          <a:ext cx="93503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4" name="Equazione" r:id="rId19" imgW="533160" imgH="355320" progId="Equation.3">
                  <p:embed/>
                </p:oleObj>
              </mc:Choice>
              <mc:Fallback>
                <p:oleObj name="Equazione" r:id="rId19" imgW="53316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507163" y="5081588"/>
                        <a:ext cx="935037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3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37230" y="476829"/>
            <a:ext cx="73800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Modifica dei risultati in caso di saturazione </a:t>
            </a:r>
          </a:p>
          <a:p>
            <a:r>
              <a:rPr lang="it-IT" sz="3200" dirty="0" smtClean="0"/>
              <a:t>della velocità degli elettroni</a:t>
            </a:r>
            <a:endParaRPr lang="en-US" sz="3200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19131"/>
              </p:ext>
            </p:extLst>
          </p:nvPr>
        </p:nvGraphicFramePr>
        <p:xfrm>
          <a:off x="1943218" y="1940304"/>
          <a:ext cx="4969507" cy="939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zione" r:id="rId3" imgW="1815840" imgH="342720" progId="Equation.3">
                  <p:embed/>
                </p:oleObj>
              </mc:Choice>
              <mc:Fallback>
                <p:oleObj name="Equazione" r:id="rId3" imgW="1815840" imgH="34272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218" y="1940304"/>
                        <a:ext cx="4969507" cy="939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56655" y="2739914"/>
            <a:ext cx="72606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Se si raggiunge la velocità di saturazione, questa espressione viene sostituita, ovunque compare, dalla costante</a:t>
            </a:r>
            <a:endParaRPr lang="en-US" sz="2800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912645"/>
              </p:ext>
            </p:extLst>
          </p:nvPr>
        </p:nvGraphicFramePr>
        <p:xfrm>
          <a:off x="3813821" y="3602622"/>
          <a:ext cx="97313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zione" r:id="rId5" imgW="355320" imgH="190440" progId="Equation.3">
                  <p:embed/>
                </p:oleObj>
              </mc:Choice>
              <mc:Fallback>
                <p:oleObj name="Equazione" r:id="rId5" imgW="35532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821" y="3602622"/>
                        <a:ext cx="973138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59772"/>
              </p:ext>
            </p:extLst>
          </p:nvPr>
        </p:nvGraphicFramePr>
        <p:xfrm>
          <a:off x="1744426" y="4485162"/>
          <a:ext cx="51911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zione" r:id="rId7" imgW="2400120" imgH="342720" progId="Equation.3">
                  <p:embed/>
                </p:oleObj>
              </mc:Choice>
              <mc:Fallback>
                <p:oleObj name="Equazione" r:id="rId7" imgW="2400120" imgH="34272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426" y="4485162"/>
                        <a:ext cx="5191125" cy="74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864597"/>
              </p:ext>
            </p:extLst>
          </p:nvPr>
        </p:nvGraphicFramePr>
        <p:xfrm>
          <a:off x="2160351" y="5864699"/>
          <a:ext cx="41354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zione" r:id="rId9" imgW="1752480" imgH="342720" progId="Equation.3">
                  <p:embed/>
                </p:oleObj>
              </mc:Choice>
              <mc:Fallback>
                <p:oleObj name="Equazione" r:id="rId9" imgW="1752480" imgH="34272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351" y="5864699"/>
                        <a:ext cx="4135437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60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756912"/>
              </p:ext>
            </p:extLst>
          </p:nvPr>
        </p:nvGraphicFramePr>
        <p:xfrm>
          <a:off x="0" y="0"/>
          <a:ext cx="482758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2" name="Equazione" r:id="rId3" imgW="1676160" imgH="533160" progId="Equation.3">
                  <p:embed/>
                </p:oleObj>
              </mc:Choice>
              <mc:Fallback>
                <p:oleObj name="Equazione" r:id="rId3" imgW="1676160" imgH="53316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827588" cy="1533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457574"/>
              </p:ext>
            </p:extLst>
          </p:nvPr>
        </p:nvGraphicFramePr>
        <p:xfrm>
          <a:off x="6480175" y="0"/>
          <a:ext cx="2663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3" name="Equazione" r:id="rId5" imgW="1066680" imgH="406080" progId="Equation.3">
                  <p:embed/>
                </p:oleObj>
              </mc:Choice>
              <mc:Fallback>
                <p:oleObj name="Equazione" r:id="rId5" imgW="1066680" imgH="40608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0"/>
                        <a:ext cx="26638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189235"/>
              </p:ext>
            </p:extLst>
          </p:nvPr>
        </p:nvGraphicFramePr>
        <p:xfrm>
          <a:off x="2747251" y="2340022"/>
          <a:ext cx="4829175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4" name="Equazione" r:id="rId7" imgW="1676400" imgH="431800" progId="Equation.3">
                  <p:embed/>
                </p:oleObj>
              </mc:Choice>
              <mc:Fallback>
                <p:oleObj name="Equazione" r:id="rId7" imgW="1676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251" y="2340022"/>
                        <a:ext cx="4829175" cy="1243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8295" y="1970690"/>
            <a:ext cx="488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Esplicitiamo i valori di W in funzione delle tensioni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57862"/>
              </p:ext>
            </p:extLst>
          </p:nvPr>
        </p:nvGraphicFramePr>
        <p:xfrm>
          <a:off x="2747251" y="369332"/>
          <a:ext cx="4829175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" name="Equazione" r:id="rId3" imgW="1676400" imgH="431800" progId="Equation.3">
                  <p:embed/>
                </p:oleObj>
              </mc:Choice>
              <mc:Fallback>
                <p:oleObj name="Equazione" r:id="rId3" imgW="1676400" imgH="431800" progId="Equation.3">
                  <p:embed/>
                  <p:pic>
                    <p:nvPicPr>
                      <p:cNvPr id="0" name="Oggetto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251" y="369332"/>
                        <a:ext cx="4829175" cy="1243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8295" y="1572087"/>
            <a:ext cx="896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Poiché </a:t>
            </a:r>
          </a:p>
          <a:p>
            <a:r>
              <a:rPr lang="it-IT" dirty="0" smtClean="0"/>
              <a:t>V(0)=0</a:t>
            </a:r>
          </a:p>
          <a:p>
            <a:r>
              <a:rPr lang="it-IT" dirty="0" smtClean="0"/>
              <a:t>V(L)=V</a:t>
            </a:r>
            <a:r>
              <a:rPr lang="it-IT" baseline="-25000" dirty="0" smtClean="0"/>
              <a:t>D</a:t>
            </a:r>
            <a:endParaRPr lang="en-US" baseline="-25000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380299"/>
              </p:ext>
            </p:extLst>
          </p:nvPr>
        </p:nvGraphicFramePr>
        <p:xfrm>
          <a:off x="4572000" y="2381824"/>
          <a:ext cx="442595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" name="Equazione" r:id="rId5" imgW="1536480" imgH="431640" progId="Equation.3">
                  <p:embed/>
                </p:oleObj>
              </mc:Choice>
              <mc:Fallback>
                <p:oleObj name="Equazione" r:id="rId5" imgW="1536480" imgH="4316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81824"/>
                        <a:ext cx="4425950" cy="1243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919520"/>
              </p:ext>
            </p:extLst>
          </p:nvPr>
        </p:nvGraphicFramePr>
        <p:xfrm>
          <a:off x="457200" y="5578475"/>
          <a:ext cx="30368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" name="Equazione" r:id="rId7" imgW="1054080" imgH="431640" progId="Equation.3">
                  <p:embed/>
                </p:oleObj>
              </mc:Choice>
              <mc:Fallback>
                <p:oleObj name="Equazione" r:id="rId7" imgW="1054080" imgH="431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578475"/>
                        <a:ext cx="3036888" cy="1243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833538"/>
              </p:ext>
            </p:extLst>
          </p:nvPr>
        </p:nvGraphicFramePr>
        <p:xfrm>
          <a:off x="3972909" y="3885116"/>
          <a:ext cx="27447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6" name="Equazione" r:id="rId9" imgW="952200" imgH="431640" progId="Equation.3">
                  <p:embed/>
                </p:oleObj>
              </mc:Choice>
              <mc:Fallback>
                <p:oleObj name="Equazione" r:id="rId9" imgW="952200" imgH="431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909" y="3885116"/>
                        <a:ext cx="2744788" cy="1243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8294" y="3767959"/>
            <a:ext cx="39346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Definiamo ora V</a:t>
            </a:r>
            <a:r>
              <a:rPr lang="it-IT" baseline="-25000" dirty="0" smtClean="0"/>
              <a:t>P</a:t>
            </a:r>
            <a:r>
              <a:rPr lang="en-US" baseline="-25000" dirty="0" smtClean="0"/>
              <a:t> </a:t>
            </a:r>
            <a:r>
              <a:rPr lang="it-IT" dirty="0" smtClean="0"/>
              <a:t>come la tensione  totale della giunzione per avere la strozzatura del canale W=a.</a:t>
            </a:r>
          </a:p>
          <a:p>
            <a:r>
              <a:rPr lang="it-IT" dirty="0" smtClean="0"/>
              <a:t>E’ una costante del dispositivo.</a:t>
            </a:r>
          </a:p>
          <a:p>
            <a:r>
              <a:rPr lang="it-IT" dirty="0" smtClean="0"/>
              <a:t>E semplifica la scrittura delle formule</a:t>
            </a:r>
            <a:endParaRPr lang="en-US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307781"/>
              </p:ext>
            </p:extLst>
          </p:nvPr>
        </p:nvGraphicFramePr>
        <p:xfrm>
          <a:off x="1518470" y="1412245"/>
          <a:ext cx="358457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7" name="Equazione" r:id="rId11" imgW="1244520" imgH="431640" progId="Equation.3">
                  <p:embed/>
                </p:oleObj>
              </mc:Choice>
              <mc:Fallback>
                <p:oleObj name="Equazione" r:id="rId11" imgW="1244520" imgH="4316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8470" y="1412245"/>
                        <a:ext cx="3584575" cy="1243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78942"/>
              </p:ext>
            </p:extLst>
          </p:nvPr>
        </p:nvGraphicFramePr>
        <p:xfrm>
          <a:off x="4572000" y="5614988"/>
          <a:ext cx="3878262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" name="Equazione" r:id="rId13" imgW="1346040" imgH="431640" progId="Equation.3">
                  <p:embed/>
                </p:oleObj>
              </mc:Choice>
              <mc:Fallback>
                <p:oleObj name="Equazione" r:id="rId13" imgW="1346040" imgH="4316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14988"/>
                        <a:ext cx="3878262" cy="1243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38295" y="0"/>
            <a:ext cx="488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Esplicitiamo i valori di W in funzione delle tensioni</a:t>
            </a:r>
            <a:endParaRPr lang="en-US" dirty="0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721061"/>
              </p:ext>
            </p:extLst>
          </p:nvPr>
        </p:nvGraphicFramePr>
        <p:xfrm>
          <a:off x="6946900" y="3958141"/>
          <a:ext cx="21971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" name="Equazione" r:id="rId15" imgW="761760" imgH="380880" progId="Equation.3">
                  <p:embed/>
                </p:oleObj>
              </mc:Choice>
              <mc:Fallback>
                <p:oleObj name="Equazione" r:id="rId15" imgW="761760" imgH="38088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3958141"/>
                        <a:ext cx="2197100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89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76982"/>
              </p:ext>
            </p:extLst>
          </p:nvPr>
        </p:nvGraphicFramePr>
        <p:xfrm>
          <a:off x="0" y="0"/>
          <a:ext cx="482758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0" name="Equazione" r:id="rId3" imgW="1676160" imgH="533160" progId="Equation.3">
                  <p:embed/>
                </p:oleObj>
              </mc:Choice>
              <mc:Fallback>
                <p:oleObj name="Equazione" r:id="rId3" imgW="1676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827588" cy="1533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16126"/>
              </p:ext>
            </p:extLst>
          </p:nvPr>
        </p:nvGraphicFramePr>
        <p:xfrm>
          <a:off x="6480175" y="0"/>
          <a:ext cx="26638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1" name="Equazione" r:id="rId5" imgW="1066680" imgH="406080" progId="Equation.3">
                  <p:embed/>
                </p:oleObj>
              </mc:Choice>
              <mc:Fallback>
                <p:oleObj name="Equazione" r:id="rId5" imgW="10666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0"/>
                        <a:ext cx="26638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6789890"/>
              </p:ext>
            </p:extLst>
          </p:nvPr>
        </p:nvGraphicFramePr>
        <p:xfrm>
          <a:off x="0" y="1510971"/>
          <a:ext cx="3036888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" name="Equazione" r:id="rId7" imgW="1054080" imgH="431640" progId="Equation.3">
                  <p:embed/>
                </p:oleObj>
              </mc:Choice>
              <mc:Fallback>
                <p:oleObj name="Equazione" r:id="rId7" imgW="1054080" imgH="4316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10971"/>
                        <a:ext cx="3036888" cy="1243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597504"/>
              </p:ext>
            </p:extLst>
          </p:nvPr>
        </p:nvGraphicFramePr>
        <p:xfrm>
          <a:off x="0" y="2807494"/>
          <a:ext cx="3878263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3" name="Equazione" r:id="rId9" imgW="1346040" imgH="431640" progId="Equation.3">
                  <p:embed/>
                </p:oleObj>
              </mc:Choice>
              <mc:Fallback>
                <p:oleObj name="Equazione" r:id="rId9" imgW="1346040" imgH="431640" progId="Equation.3">
                  <p:embed/>
                  <p:pic>
                    <p:nvPicPr>
                      <p:cNvPr id="0" name="Ogget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07494"/>
                        <a:ext cx="3878263" cy="1243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540825"/>
              </p:ext>
            </p:extLst>
          </p:nvPr>
        </p:nvGraphicFramePr>
        <p:xfrm>
          <a:off x="6946900" y="1041018"/>
          <a:ext cx="219710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4" name="Equazione" r:id="rId11" imgW="761760" imgH="380880" progId="Equation.3">
                  <p:embed/>
                </p:oleObj>
              </mc:Choice>
              <mc:Fallback>
                <p:oleObj name="Equazione" r:id="rId11" imgW="761760" imgH="38088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1041018"/>
                        <a:ext cx="2197100" cy="1096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344827"/>
              </p:ext>
            </p:extLst>
          </p:nvPr>
        </p:nvGraphicFramePr>
        <p:xfrm>
          <a:off x="493712" y="4534721"/>
          <a:ext cx="8156575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5" name="Equazione" r:id="rId13" imgW="2831760" imgH="622080" progId="Equation.3">
                  <p:embed/>
                </p:oleObj>
              </mc:Choice>
              <mc:Fallback>
                <p:oleObj name="Equazione" r:id="rId13" imgW="2831760" imgH="622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" y="4534721"/>
                        <a:ext cx="8156575" cy="1789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117201" y="6293511"/>
            <a:ext cx="7383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Formula generale della corrente in un JFET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2722617" y="3500048"/>
            <a:ext cx="3851021" cy="1002493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362349"/>
              </p:ext>
            </p:extLst>
          </p:nvPr>
        </p:nvGraphicFramePr>
        <p:xfrm>
          <a:off x="1735659" y="831615"/>
          <a:ext cx="6275578" cy="1376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5" name="Equazione" r:id="rId3" imgW="2831760" imgH="622080" progId="Equation.3">
                  <p:embed/>
                </p:oleObj>
              </mc:Choice>
              <mc:Fallback>
                <p:oleObj name="Equazione" r:id="rId3" imgW="2831760" imgH="6220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659" y="831615"/>
                        <a:ext cx="6275578" cy="13765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210937" y="123729"/>
            <a:ext cx="66159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lineare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 V</a:t>
            </a:r>
            <a:r>
              <a:rPr lang="it-IT" sz="4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piccolo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019998"/>
              </p:ext>
            </p:extLst>
          </p:nvPr>
        </p:nvGraphicFramePr>
        <p:xfrm>
          <a:off x="1947019" y="2357438"/>
          <a:ext cx="3571875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6" name="Equazione" r:id="rId5" imgW="1904760" imgH="571320" progId="Equation.3">
                  <p:embed/>
                </p:oleObj>
              </mc:Choice>
              <mc:Fallback>
                <p:oleObj name="Equazione" r:id="rId5" imgW="190476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47019" y="2357438"/>
                        <a:ext cx="3571875" cy="1071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312904"/>
              </p:ext>
            </p:extLst>
          </p:nvPr>
        </p:nvGraphicFramePr>
        <p:xfrm>
          <a:off x="3809313" y="4580630"/>
          <a:ext cx="47434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7" name="Equazione" r:id="rId7" imgW="2120760" imgH="469800" progId="Equation.3">
                  <p:embed/>
                </p:oleObj>
              </mc:Choice>
              <mc:Fallback>
                <p:oleObj name="Equazione" r:id="rId7" imgW="21207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09313" y="4580630"/>
                        <a:ext cx="4743450" cy="1050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90354"/>
              </p:ext>
            </p:extLst>
          </p:nvPr>
        </p:nvGraphicFramePr>
        <p:xfrm>
          <a:off x="3855325" y="5816221"/>
          <a:ext cx="44592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8" name="Equazione" r:id="rId9" imgW="1993680" imgH="457200" progId="Equation.3">
                  <p:embed/>
                </p:oleObj>
              </mc:Choice>
              <mc:Fallback>
                <p:oleObj name="Equazione" r:id="rId9" imgW="1993680" imgH="45720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25" y="5816221"/>
                        <a:ext cx="4459288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080178" y="4996021"/>
            <a:ext cx="226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Conduttanza di canale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232577" y="6019918"/>
            <a:ext cx="1841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Transconduttanza</a:t>
            </a:r>
            <a:endParaRPr lang="en-US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529676"/>
              </p:ext>
            </p:extLst>
          </p:nvPr>
        </p:nvGraphicFramePr>
        <p:xfrm>
          <a:off x="2722617" y="3429000"/>
          <a:ext cx="389890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9" name="Equazione" r:id="rId11" imgW="1600200" imgH="469800" progId="Equation.3">
                  <p:embed/>
                </p:oleObj>
              </mc:Choice>
              <mc:Fallback>
                <p:oleObj name="Equazione" r:id="rId11" imgW="16002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22617" y="3429000"/>
                        <a:ext cx="3898900" cy="1144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83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217488"/>
              </p:ext>
            </p:extLst>
          </p:nvPr>
        </p:nvGraphicFramePr>
        <p:xfrm>
          <a:off x="1694462" y="1448067"/>
          <a:ext cx="5755076" cy="1262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3" name="Equazione" r:id="rId3" imgW="2831760" imgH="622080" progId="Equation.3">
                  <p:embed/>
                </p:oleObj>
              </mc:Choice>
              <mc:Fallback>
                <p:oleObj name="Equazione" r:id="rId3" imgW="28317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462" y="1448067"/>
                        <a:ext cx="5755076" cy="126235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" y="124628"/>
            <a:ext cx="60323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Regione di saturazione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it-IT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4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+V</a:t>
            </a:r>
            <a:r>
              <a:rPr lang="it-IT" sz="4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+V</a:t>
            </a:r>
            <a:r>
              <a:rPr lang="it-IT" sz="40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</a:t>
            </a:r>
            <a:r>
              <a:rPr lang="it-IT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=V</a:t>
            </a:r>
            <a:r>
              <a:rPr lang="it-IT" sz="4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31083"/>
              </p:ext>
            </p:extLst>
          </p:nvPr>
        </p:nvGraphicFramePr>
        <p:xfrm>
          <a:off x="4875213" y="4110038"/>
          <a:ext cx="26130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4" name="Equazione" r:id="rId5" imgW="1168200" imgH="444240" progId="Equation.3">
                  <p:embed/>
                </p:oleObj>
              </mc:Choice>
              <mc:Fallback>
                <p:oleObj name="Equazione" r:id="rId5" imgW="11682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5213" y="4110038"/>
                        <a:ext cx="2613025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10257"/>
              </p:ext>
            </p:extLst>
          </p:nvPr>
        </p:nvGraphicFramePr>
        <p:xfrm>
          <a:off x="3854450" y="5407025"/>
          <a:ext cx="47148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5" name="Equazione" r:id="rId7" imgW="2108160" imgH="469800" progId="Equation.3">
                  <p:embed/>
                </p:oleObj>
              </mc:Choice>
              <mc:Fallback>
                <p:oleObj name="Equazione" r:id="rId7" imgW="21081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5407025"/>
                        <a:ext cx="47148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080178" y="4646641"/>
            <a:ext cx="226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Conduttanza di canale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232578" y="5631555"/>
            <a:ext cx="1841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Transconduttanza</a:t>
            </a:r>
            <a:endParaRPr lang="en-US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306935"/>
              </p:ext>
            </p:extLst>
          </p:nvPr>
        </p:nvGraphicFramePr>
        <p:xfrm>
          <a:off x="6946900" y="304937"/>
          <a:ext cx="21971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6" name="Equazione" r:id="rId9" imgW="761669" imgH="380835" progId="Equation.3">
                  <p:embed/>
                </p:oleObj>
              </mc:Choice>
              <mc:Fallback>
                <p:oleObj name="Equazione" r:id="rId9" imgW="761669" imgH="380835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304937"/>
                        <a:ext cx="2197100" cy="1096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06818"/>
              </p:ext>
            </p:extLst>
          </p:nvPr>
        </p:nvGraphicFramePr>
        <p:xfrm>
          <a:off x="2300288" y="2646363"/>
          <a:ext cx="454342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87" name="Equazione" r:id="rId11" imgW="2234880" imgH="622080" progId="Equation.3">
                  <p:embed/>
                </p:oleObj>
              </mc:Choice>
              <mc:Fallback>
                <p:oleObj name="Equazione" r:id="rId11" imgW="2234880" imgH="622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2646363"/>
                        <a:ext cx="4543425" cy="1262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ccia in giù 5"/>
          <p:cNvSpPr/>
          <p:nvPr/>
        </p:nvSpPr>
        <p:spPr>
          <a:xfrm>
            <a:off x="4039737" y="2565779"/>
            <a:ext cx="532263" cy="313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gget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347593"/>
              </p:ext>
            </p:extLst>
          </p:nvPr>
        </p:nvGraphicFramePr>
        <p:xfrm>
          <a:off x="159402" y="1333254"/>
          <a:ext cx="6275387" cy="137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5" name="Equazione" r:id="rId3" imgW="2831760" imgH="622080" progId="Equation.3">
                  <p:embed/>
                </p:oleObj>
              </mc:Choice>
              <mc:Fallback>
                <p:oleObj name="Equazione" r:id="rId3" imgW="2831760" imgH="6220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02" y="1333254"/>
                        <a:ext cx="6275387" cy="137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970021"/>
              </p:ext>
            </p:extLst>
          </p:nvPr>
        </p:nvGraphicFramePr>
        <p:xfrm>
          <a:off x="1411845" y="4176341"/>
          <a:ext cx="43307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6" name="Equazione" r:id="rId5" imgW="1688760" imgH="469800" progId="Equation.3">
                  <p:embed/>
                </p:oleObj>
              </mc:Choice>
              <mc:Fallback>
                <p:oleObj name="Equazione" r:id="rId5" imgW="1688760" imgH="46980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845" y="4176341"/>
                        <a:ext cx="4330700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60760"/>
              </p:ext>
            </p:extLst>
          </p:nvPr>
        </p:nvGraphicFramePr>
        <p:xfrm>
          <a:off x="1399145" y="5468566"/>
          <a:ext cx="5097462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7" name="Equazione" r:id="rId7" imgW="2311200" imgH="622080" progId="Equation.3">
                  <p:embed/>
                </p:oleObj>
              </mc:Choice>
              <mc:Fallback>
                <p:oleObj name="Equazione" r:id="rId7" imgW="231120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9145" y="5468566"/>
                        <a:ext cx="5097462" cy="1373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ttangolo 34"/>
          <p:cNvSpPr/>
          <p:nvPr/>
        </p:nvSpPr>
        <p:spPr>
          <a:xfrm>
            <a:off x="159402" y="9815"/>
            <a:ext cx="757611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Tensione di Soglia </a:t>
            </a:r>
          </a:p>
          <a:p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(valore di V</a:t>
            </a:r>
            <a:r>
              <a:rPr lang="it-IT" sz="4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avere </a:t>
            </a:r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40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0 )</a:t>
            </a:r>
            <a:endParaRPr lang="en-US" sz="4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59402" y="4698759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lineare</a:t>
            </a:r>
            <a:endParaRPr lang="en-US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59402" y="5970275"/>
            <a:ext cx="127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saturazione</a:t>
            </a:r>
            <a:endParaRPr lang="en-US" dirty="0"/>
          </a:p>
        </p:txBody>
      </p:sp>
      <p:graphicFrame>
        <p:nvGraphicFramePr>
          <p:cNvPr id="39" name="Ogget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39723"/>
              </p:ext>
            </p:extLst>
          </p:nvPr>
        </p:nvGraphicFramePr>
        <p:xfrm>
          <a:off x="7126014" y="1367040"/>
          <a:ext cx="2017986" cy="1439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8" name="Equazione" r:id="rId9" imgW="1155600" imgH="825480" progId="Equation.3">
                  <p:embed/>
                </p:oleObj>
              </mc:Choice>
              <mc:Fallback>
                <p:oleObj name="Equazione" r:id="rId9" imgW="1155600" imgH="82548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014" y="1367040"/>
                        <a:ext cx="2017986" cy="14392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270234" y="2436930"/>
            <a:ext cx="288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Qui non è chiara la soluzione</a:t>
            </a:r>
            <a:endParaRPr lang="en-US" dirty="0"/>
          </a:p>
        </p:txBody>
      </p:sp>
      <p:grpSp>
        <p:nvGrpSpPr>
          <p:cNvPr id="5" name="Gruppo 4"/>
          <p:cNvGrpSpPr/>
          <p:nvPr/>
        </p:nvGrpSpPr>
        <p:grpSpPr>
          <a:xfrm>
            <a:off x="159402" y="3110327"/>
            <a:ext cx="8636082" cy="897969"/>
            <a:chOff x="159402" y="3110327"/>
            <a:chExt cx="8636082" cy="897969"/>
          </a:xfrm>
        </p:grpSpPr>
        <p:graphicFrame>
          <p:nvGraphicFramePr>
            <p:cNvPr id="38" name="Oggetto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7224750"/>
                </p:ext>
              </p:extLst>
            </p:nvPr>
          </p:nvGraphicFramePr>
          <p:xfrm>
            <a:off x="2749279" y="3479659"/>
            <a:ext cx="2819400" cy="528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99" name="Equazione" r:id="rId11" imgW="1015920" imgH="190440" progId="Equation.3">
                    <p:embed/>
                  </p:oleObj>
                </mc:Choice>
                <mc:Fallback>
                  <p:oleObj name="Equazione" r:id="rId11" imgW="1015920" imgH="1904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749279" y="3479659"/>
                          <a:ext cx="2819400" cy="528637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CasellaDiTesto 2"/>
            <p:cNvSpPr txBox="1"/>
            <p:nvPr/>
          </p:nvSpPr>
          <p:spPr>
            <a:xfrm>
              <a:off x="159402" y="3110327"/>
              <a:ext cx="8636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Ma nelle approssimazioni per  la regione lineare e quella di saturazione vediamo un valore</a:t>
              </a:r>
              <a:endParaRPr lang="en-US" dirty="0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5833242" y="3635109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c</a:t>
              </a:r>
              <a:r>
                <a:rPr lang="it-IT" dirty="0" smtClean="0"/>
                <a:t>he da: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896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3333</TotalTime>
  <Words>660</Words>
  <Application>Microsoft Office PowerPoint</Application>
  <PresentationFormat>Presentazione su schermo (4:3)</PresentationFormat>
  <Paragraphs>150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35</vt:i4>
      </vt:variant>
    </vt:vector>
  </HeadingPairs>
  <TitlesOfParts>
    <vt:vector size="38" baseType="lpstr">
      <vt:lpstr>Tema di Office</vt:lpstr>
      <vt:lpstr>Equazione</vt:lpstr>
      <vt:lpstr>Microsoft Equation 3.0</vt:lpstr>
      <vt:lpstr>FETs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MESFET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88</cp:revision>
  <dcterms:created xsi:type="dcterms:W3CDTF">2016-04-24T14:52:46Z</dcterms:created>
  <dcterms:modified xsi:type="dcterms:W3CDTF">2017-05-11T12:35:52Z</dcterms:modified>
</cp:coreProperties>
</file>