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91" r:id="rId2"/>
    <p:sldId id="297" r:id="rId3"/>
    <p:sldId id="294" r:id="rId4"/>
    <p:sldId id="295" r:id="rId5"/>
    <p:sldId id="296" r:id="rId6"/>
    <p:sldId id="256" r:id="rId7"/>
    <p:sldId id="258" r:id="rId8"/>
    <p:sldId id="260" r:id="rId9"/>
    <p:sldId id="259" r:id="rId10"/>
    <p:sldId id="261" r:id="rId11"/>
    <p:sldId id="293" r:id="rId12"/>
    <p:sldId id="298" r:id="rId13"/>
    <p:sldId id="268" r:id="rId14"/>
    <p:sldId id="269" r:id="rId15"/>
    <p:sldId id="270" r:id="rId16"/>
    <p:sldId id="274" r:id="rId17"/>
    <p:sldId id="275" r:id="rId18"/>
    <p:sldId id="286" r:id="rId19"/>
    <p:sldId id="299" r:id="rId20"/>
    <p:sldId id="302" r:id="rId21"/>
    <p:sldId id="301" r:id="rId22"/>
    <p:sldId id="304" r:id="rId23"/>
    <p:sldId id="303" r:id="rId24"/>
    <p:sldId id="305" r:id="rId25"/>
    <p:sldId id="306" r:id="rId26"/>
    <p:sldId id="307" r:id="rId27"/>
    <p:sldId id="308" r:id="rId28"/>
    <p:sldId id="257" r:id="rId29"/>
    <p:sldId id="262" r:id="rId30"/>
    <p:sldId id="276" r:id="rId31"/>
    <p:sldId id="263" r:id="rId32"/>
    <p:sldId id="266" r:id="rId33"/>
    <p:sldId id="265" r:id="rId34"/>
    <p:sldId id="264" r:id="rId35"/>
    <p:sldId id="267" r:id="rId36"/>
    <p:sldId id="272" r:id="rId37"/>
    <p:sldId id="271" r:id="rId38"/>
    <p:sldId id="273" r:id="rId39"/>
    <p:sldId id="277" r:id="rId40"/>
    <p:sldId id="278" r:id="rId41"/>
    <p:sldId id="279" r:id="rId42"/>
    <p:sldId id="280" r:id="rId43"/>
    <p:sldId id="282" r:id="rId44"/>
    <p:sldId id="281" r:id="rId45"/>
    <p:sldId id="283" r:id="rId46"/>
    <p:sldId id="284" r:id="rId47"/>
    <p:sldId id="285" r:id="rId48"/>
    <p:sldId id="288" r:id="rId49"/>
    <p:sldId id="287" r:id="rId50"/>
    <p:sldId id="310" r:id="rId51"/>
    <p:sldId id="309" r:id="rId52"/>
    <p:sldId id="290" r:id="rId53"/>
    <p:sldId id="311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60" d="100"/>
          <a:sy n="60" d="100"/>
        </p:scale>
        <p:origin x="-1098" y="-276"/>
      </p:cViewPr>
      <p:guideLst>
        <p:guide orient="horz" pos="1573"/>
        <p:guide pos="49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5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Relationship Id="rId9" Type="http://schemas.openxmlformats.org/officeDocument/2006/relationships/image" Target="../media/image8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74.wmf"/><Relationship Id="rId7" Type="http://schemas.openxmlformats.org/officeDocument/2006/relationships/image" Target="../media/image95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10" Type="http://schemas.openxmlformats.org/officeDocument/2006/relationships/image" Target="../media/image98.wmf"/><Relationship Id="rId4" Type="http://schemas.openxmlformats.org/officeDocument/2006/relationships/image" Target="../media/image92.wmf"/><Relationship Id="rId9" Type="http://schemas.openxmlformats.org/officeDocument/2006/relationships/image" Target="../media/image97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10" Type="http://schemas.openxmlformats.org/officeDocument/2006/relationships/image" Target="../media/image106.wmf"/><Relationship Id="rId4" Type="http://schemas.openxmlformats.org/officeDocument/2006/relationships/image" Target="../media/image102.wmf"/><Relationship Id="rId9" Type="http://schemas.openxmlformats.org/officeDocument/2006/relationships/image" Target="../media/image2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5.wmf"/><Relationship Id="rId5" Type="http://schemas.openxmlformats.org/officeDocument/2006/relationships/image" Target="../media/image113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7.wmf"/><Relationship Id="rId1" Type="http://schemas.openxmlformats.org/officeDocument/2006/relationships/image" Target="../media/image11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5.wmf"/><Relationship Id="rId1" Type="http://schemas.openxmlformats.org/officeDocument/2006/relationships/image" Target="../media/image120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28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5" Type="http://schemas.openxmlformats.org/officeDocument/2006/relationships/image" Target="../media/image25.wmf"/><Relationship Id="rId4" Type="http://schemas.openxmlformats.org/officeDocument/2006/relationships/image" Target="../media/image1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4" Type="http://schemas.openxmlformats.org/officeDocument/2006/relationships/image" Target="../media/image13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4" Type="http://schemas.openxmlformats.org/officeDocument/2006/relationships/image" Target="../media/image149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5" Type="http://schemas.openxmlformats.org/officeDocument/2006/relationships/image" Target="../media/image154.wmf"/><Relationship Id="rId4" Type="http://schemas.openxmlformats.org/officeDocument/2006/relationships/image" Target="../media/image15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4" Type="http://schemas.openxmlformats.org/officeDocument/2006/relationships/image" Target="../media/image160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4" Type="http://schemas.openxmlformats.org/officeDocument/2006/relationships/image" Target="../media/image16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wmf"/><Relationship Id="rId2" Type="http://schemas.openxmlformats.org/officeDocument/2006/relationships/image" Target="../media/image169.wmf"/><Relationship Id="rId1" Type="http://schemas.openxmlformats.org/officeDocument/2006/relationships/image" Target="../media/image168.wmf"/><Relationship Id="rId6" Type="http://schemas.openxmlformats.org/officeDocument/2006/relationships/image" Target="../media/image173.wmf"/><Relationship Id="rId5" Type="http://schemas.openxmlformats.org/officeDocument/2006/relationships/image" Target="../media/image172.wmf"/><Relationship Id="rId4" Type="http://schemas.openxmlformats.org/officeDocument/2006/relationships/image" Target="../media/image171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172.wmf"/><Relationship Id="rId1" Type="http://schemas.openxmlformats.org/officeDocument/2006/relationships/image" Target="../media/image174.wmf"/><Relationship Id="rId5" Type="http://schemas.openxmlformats.org/officeDocument/2006/relationships/image" Target="../media/image177.wmf"/><Relationship Id="rId4" Type="http://schemas.openxmlformats.org/officeDocument/2006/relationships/image" Target="../media/image176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Relationship Id="rId4" Type="http://schemas.openxmlformats.org/officeDocument/2006/relationships/image" Target="../media/image181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wmf"/><Relationship Id="rId3" Type="http://schemas.openxmlformats.org/officeDocument/2006/relationships/image" Target="../media/image184.wmf"/><Relationship Id="rId7" Type="http://schemas.openxmlformats.org/officeDocument/2006/relationships/image" Target="../media/image186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Relationship Id="rId6" Type="http://schemas.openxmlformats.org/officeDocument/2006/relationships/image" Target="../media/image25.wmf"/><Relationship Id="rId5" Type="http://schemas.openxmlformats.org/officeDocument/2006/relationships/image" Target="../media/image15.wmf"/><Relationship Id="rId4" Type="http://schemas.openxmlformats.org/officeDocument/2006/relationships/image" Target="../media/image185.wmf"/><Relationship Id="rId9" Type="http://schemas.openxmlformats.org/officeDocument/2006/relationships/image" Target="../media/image188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05.wmf"/><Relationship Id="rId5" Type="http://schemas.openxmlformats.org/officeDocument/2006/relationships/image" Target="../media/image192.wmf"/><Relationship Id="rId4" Type="http://schemas.openxmlformats.org/officeDocument/2006/relationships/image" Target="../media/image191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wmf"/><Relationship Id="rId2" Type="http://schemas.openxmlformats.org/officeDocument/2006/relationships/image" Target="../media/image195.wmf"/><Relationship Id="rId1" Type="http://schemas.openxmlformats.org/officeDocument/2006/relationships/image" Target="../media/image194.wmf"/><Relationship Id="rId5" Type="http://schemas.openxmlformats.org/officeDocument/2006/relationships/image" Target="../media/image198.wmf"/><Relationship Id="rId4" Type="http://schemas.openxmlformats.org/officeDocument/2006/relationships/image" Target="../media/image19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5.wmf"/><Relationship Id="rId5" Type="http://schemas.openxmlformats.org/officeDocument/2006/relationships/image" Target="../media/image42.wmf"/><Relationship Id="rId4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00C5C-482A-484D-8593-2ADBAB15597B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D45B9-D155-4244-9E78-1057373F49E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4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D45B9-D155-4244-9E78-1057373F49E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1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702B-4AA4-4589-ACB9-5419F71D6C5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60FA-98AA-484D-B23D-3AE0706955C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1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702B-4AA4-4589-ACB9-5419F71D6C5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60FA-98AA-484D-B23D-3AE0706955C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4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702B-4AA4-4589-ACB9-5419F71D6C5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60FA-98AA-484D-B23D-3AE0706955C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9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702B-4AA4-4589-ACB9-5419F71D6C5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60FA-98AA-484D-B23D-3AE0706955C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4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702B-4AA4-4589-ACB9-5419F71D6C5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60FA-98AA-484D-B23D-3AE0706955C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6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702B-4AA4-4589-ACB9-5419F71D6C5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60FA-98AA-484D-B23D-3AE0706955C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2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702B-4AA4-4589-ACB9-5419F71D6C5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60FA-98AA-484D-B23D-3AE0706955C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0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702B-4AA4-4589-ACB9-5419F71D6C5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60FA-98AA-484D-B23D-3AE0706955C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5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702B-4AA4-4589-ACB9-5419F71D6C5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60FA-98AA-484D-B23D-3AE0706955C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6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702B-4AA4-4589-ACB9-5419F71D6C5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60FA-98AA-484D-B23D-3AE0706955C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1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702B-4AA4-4589-ACB9-5419F71D6C5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60FA-98AA-484D-B23D-3AE0706955C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3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C702B-4AA4-4589-ACB9-5419F71D6C5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860FA-98AA-484D-B23D-3AE0706955C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7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4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25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4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5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6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6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76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3.wmf"/><Relationship Id="rId11" Type="http://schemas.openxmlformats.org/officeDocument/2006/relationships/image" Target="../media/image77.png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7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78.bin"/><Relationship Id="rId18" Type="http://schemas.openxmlformats.org/officeDocument/2006/relationships/image" Target="../media/image84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3.wmf"/><Relationship Id="rId20" Type="http://schemas.openxmlformats.org/officeDocument/2006/relationships/image" Target="../media/image85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80.wmf"/><Relationship Id="rId19" Type="http://schemas.openxmlformats.org/officeDocument/2006/relationships/oleObject" Target="../embeddings/oleObject81.bin"/><Relationship Id="rId4" Type="http://schemas.openxmlformats.org/officeDocument/2006/relationships/image" Target="../media/image75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8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87.bin"/><Relationship Id="rId18" Type="http://schemas.openxmlformats.org/officeDocument/2006/relationships/image" Target="../media/image91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0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88.bin"/><Relationship Id="rId10" Type="http://schemas.openxmlformats.org/officeDocument/2006/relationships/image" Target="../media/image87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8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95.bin"/><Relationship Id="rId18" Type="http://schemas.openxmlformats.org/officeDocument/2006/relationships/image" Target="../media/image96.wmf"/><Relationship Id="rId3" Type="http://schemas.openxmlformats.org/officeDocument/2006/relationships/oleObject" Target="../embeddings/oleObject90.bin"/><Relationship Id="rId21" Type="http://schemas.openxmlformats.org/officeDocument/2006/relationships/oleObject" Target="../embeddings/oleObject99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5.wmf"/><Relationship Id="rId20" Type="http://schemas.openxmlformats.org/officeDocument/2006/relationships/image" Target="../media/image97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6.bin"/><Relationship Id="rId10" Type="http://schemas.openxmlformats.org/officeDocument/2006/relationships/image" Target="../media/image92.wmf"/><Relationship Id="rId19" Type="http://schemas.openxmlformats.org/officeDocument/2006/relationships/oleObject" Target="../embeddings/oleObject98.bin"/><Relationship Id="rId4" Type="http://schemas.openxmlformats.org/officeDocument/2006/relationships/image" Target="../media/image72.w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94.wmf"/><Relationship Id="rId22" Type="http://schemas.openxmlformats.org/officeDocument/2006/relationships/image" Target="../media/image9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oleObject" Target="../embeddings/oleObject104.bin"/><Relationship Id="rId18" Type="http://schemas.openxmlformats.org/officeDocument/2006/relationships/image" Target="../media/image105.wmf"/><Relationship Id="rId3" Type="http://schemas.openxmlformats.org/officeDocument/2006/relationships/oleObject" Target="../embeddings/oleObject100.bin"/><Relationship Id="rId21" Type="http://schemas.openxmlformats.org/officeDocument/2006/relationships/oleObject" Target="../embeddings/oleObject108.bin"/><Relationship Id="rId7" Type="http://schemas.openxmlformats.org/officeDocument/2006/relationships/image" Target="../media/image107.png"/><Relationship Id="rId12" Type="http://schemas.openxmlformats.org/officeDocument/2006/relationships/image" Target="../media/image102.wmf"/><Relationship Id="rId17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4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103.bin"/><Relationship Id="rId24" Type="http://schemas.openxmlformats.org/officeDocument/2006/relationships/image" Target="../media/image106.wmf"/><Relationship Id="rId5" Type="http://schemas.openxmlformats.org/officeDocument/2006/relationships/oleObject" Target="../embeddings/oleObject101.bin"/><Relationship Id="rId15" Type="http://schemas.openxmlformats.org/officeDocument/2006/relationships/oleObject" Target="../embeddings/oleObject105.bin"/><Relationship Id="rId23" Type="http://schemas.openxmlformats.org/officeDocument/2006/relationships/oleObject" Target="../embeddings/oleObject109.bin"/><Relationship Id="rId10" Type="http://schemas.openxmlformats.org/officeDocument/2006/relationships/image" Target="../media/image101.wmf"/><Relationship Id="rId19" Type="http://schemas.openxmlformats.org/officeDocument/2006/relationships/oleObject" Target="../embeddings/oleObject107.bin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103.wmf"/><Relationship Id="rId22" Type="http://schemas.openxmlformats.org/officeDocument/2006/relationships/image" Target="../media/image2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7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11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116.wmf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118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11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24.bin"/><Relationship Id="rId10" Type="http://schemas.openxmlformats.org/officeDocument/2006/relationships/image" Target="../media/image121.wmf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12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oleObject" Target="../embeddings/oleObject133.bin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12" Type="http://schemas.openxmlformats.org/officeDocument/2006/relationships/image" Target="../media/image1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132.bin"/><Relationship Id="rId5" Type="http://schemas.openxmlformats.org/officeDocument/2006/relationships/oleObject" Target="../embeddings/oleObject129.bin"/><Relationship Id="rId10" Type="http://schemas.openxmlformats.org/officeDocument/2006/relationships/image" Target="../media/image126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31.bin"/><Relationship Id="rId14" Type="http://schemas.openxmlformats.org/officeDocument/2006/relationships/image" Target="../media/image128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oleObject" Target="../embeddings/oleObject134.bin"/><Relationship Id="rId7" Type="http://schemas.openxmlformats.org/officeDocument/2006/relationships/oleObject" Target="../embeddings/oleObject136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30.wmf"/><Relationship Id="rId11" Type="http://schemas.openxmlformats.org/officeDocument/2006/relationships/oleObject" Target="../embeddings/oleObject138.bin"/><Relationship Id="rId5" Type="http://schemas.openxmlformats.org/officeDocument/2006/relationships/oleObject" Target="../embeddings/oleObject135.bin"/><Relationship Id="rId10" Type="http://schemas.openxmlformats.org/officeDocument/2006/relationships/image" Target="../media/image15.wmf"/><Relationship Id="rId4" Type="http://schemas.openxmlformats.org/officeDocument/2006/relationships/image" Target="../media/image129.wmf"/><Relationship Id="rId9" Type="http://schemas.openxmlformats.org/officeDocument/2006/relationships/oleObject" Target="../embeddings/oleObject13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3" Type="http://schemas.openxmlformats.org/officeDocument/2006/relationships/oleObject" Target="../embeddings/oleObject139.bin"/><Relationship Id="rId7" Type="http://schemas.openxmlformats.org/officeDocument/2006/relationships/image" Target="../media/image133.wmf"/><Relationship Id="rId12" Type="http://schemas.openxmlformats.org/officeDocument/2006/relationships/image" Target="../media/image1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40.bin"/><Relationship Id="rId11" Type="http://schemas.openxmlformats.org/officeDocument/2006/relationships/oleObject" Target="../embeddings/oleObject142.bin"/><Relationship Id="rId5" Type="http://schemas.openxmlformats.org/officeDocument/2006/relationships/image" Target="../media/image136.png"/><Relationship Id="rId10" Type="http://schemas.openxmlformats.org/officeDocument/2006/relationships/image" Target="../media/image137.jpeg"/><Relationship Id="rId4" Type="http://schemas.openxmlformats.org/officeDocument/2006/relationships/image" Target="../media/image132.wmf"/><Relationship Id="rId9" Type="http://schemas.openxmlformats.org/officeDocument/2006/relationships/image" Target="../media/image134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oleObject" Target="../embeddings/oleObject143.bin"/><Relationship Id="rId7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39.w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138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oleObject" Target="../embeddings/oleObject146.bin"/><Relationship Id="rId7" Type="http://schemas.openxmlformats.org/officeDocument/2006/relationships/oleObject" Target="../embeddings/oleObject148.bin"/><Relationship Id="rId12" Type="http://schemas.openxmlformats.org/officeDocument/2006/relationships/image" Target="../media/image1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150.bin"/><Relationship Id="rId5" Type="http://schemas.openxmlformats.org/officeDocument/2006/relationships/oleObject" Target="../embeddings/oleObject147.bin"/><Relationship Id="rId10" Type="http://schemas.openxmlformats.org/officeDocument/2006/relationships/image" Target="../media/image144.wmf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4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47.wmf"/><Relationship Id="rId5" Type="http://schemas.openxmlformats.org/officeDocument/2006/relationships/oleObject" Target="../embeddings/oleObject152.bin"/><Relationship Id="rId10" Type="http://schemas.openxmlformats.org/officeDocument/2006/relationships/image" Target="../media/image149.wmf"/><Relationship Id="rId4" Type="http://schemas.openxmlformats.org/officeDocument/2006/relationships/image" Target="../media/image146.wmf"/><Relationship Id="rId9" Type="http://schemas.openxmlformats.org/officeDocument/2006/relationships/oleObject" Target="../embeddings/oleObject154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7.bin"/><Relationship Id="rId13" Type="http://schemas.openxmlformats.org/officeDocument/2006/relationships/image" Target="../media/image154.wmf"/><Relationship Id="rId3" Type="http://schemas.openxmlformats.org/officeDocument/2006/relationships/image" Target="../media/image137.jpeg"/><Relationship Id="rId7" Type="http://schemas.openxmlformats.org/officeDocument/2006/relationships/image" Target="../media/image151.wmf"/><Relationship Id="rId12" Type="http://schemas.openxmlformats.org/officeDocument/2006/relationships/oleObject" Target="../embeddings/oleObject1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56.bin"/><Relationship Id="rId11" Type="http://schemas.openxmlformats.org/officeDocument/2006/relationships/image" Target="../media/image153.wmf"/><Relationship Id="rId5" Type="http://schemas.openxmlformats.org/officeDocument/2006/relationships/image" Target="../media/image150.wmf"/><Relationship Id="rId10" Type="http://schemas.openxmlformats.org/officeDocument/2006/relationships/oleObject" Target="../embeddings/oleObject158.bin"/><Relationship Id="rId4" Type="http://schemas.openxmlformats.org/officeDocument/2006/relationships/oleObject" Target="../embeddings/oleObject155.bin"/><Relationship Id="rId9" Type="http://schemas.openxmlformats.org/officeDocument/2006/relationships/image" Target="../media/image152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56.wmf"/><Relationship Id="rId5" Type="http://schemas.openxmlformats.org/officeDocument/2006/relationships/oleObject" Target="../embeddings/oleObject161.bin"/><Relationship Id="rId4" Type="http://schemas.openxmlformats.org/officeDocument/2006/relationships/image" Target="../media/image155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3" Type="http://schemas.openxmlformats.org/officeDocument/2006/relationships/oleObject" Target="../embeddings/oleObject163.bin"/><Relationship Id="rId7" Type="http://schemas.openxmlformats.org/officeDocument/2006/relationships/oleObject" Target="../embeddings/oleObject1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58.wmf"/><Relationship Id="rId5" Type="http://schemas.openxmlformats.org/officeDocument/2006/relationships/oleObject" Target="../embeddings/oleObject164.bin"/><Relationship Id="rId10" Type="http://schemas.openxmlformats.org/officeDocument/2006/relationships/image" Target="../media/image160.wmf"/><Relationship Id="rId4" Type="http://schemas.openxmlformats.org/officeDocument/2006/relationships/image" Target="../media/image157.wmf"/><Relationship Id="rId9" Type="http://schemas.openxmlformats.org/officeDocument/2006/relationships/oleObject" Target="../embeddings/oleObject166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3" Type="http://schemas.openxmlformats.org/officeDocument/2006/relationships/oleObject" Target="../embeddings/oleObject167.bin"/><Relationship Id="rId7" Type="http://schemas.openxmlformats.org/officeDocument/2006/relationships/oleObject" Target="../embeddings/oleObject1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62.wmf"/><Relationship Id="rId5" Type="http://schemas.openxmlformats.org/officeDocument/2006/relationships/oleObject" Target="../embeddings/oleObject168.bin"/><Relationship Id="rId10" Type="http://schemas.openxmlformats.org/officeDocument/2006/relationships/image" Target="../media/image164.wmf"/><Relationship Id="rId4" Type="http://schemas.openxmlformats.org/officeDocument/2006/relationships/image" Target="../media/image161.wmf"/><Relationship Id="rId9" Type="http://schemas.openxmlformats.org/officeDocument/2006/relationships/oleObject" Target="../embeddings/oleObject170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3" Type="http://schemas.openxmlformats.org/officeDocument/2006/relationships/oleObject" Target="../embeddings/oleObject171.bin"/><Relationship Id="rId7" Type="http://schemas.openxmlformats.org/officeDocument/2006/relationships/oleObject" Target="../embeddings/oleObject1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66.wmf"/><Relationship Id="rId5" Type="http://schemas.openxmlformats.org/officeDocument/2006/relationships/oleObject" Target="../embeddings/oleObject172.bin"/><Relationship Id="rId4" Type="http://schemas.openxmlformats.org/officeDocument/2006/relationships/image" Target="../media/image165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13" Type="http://schemas.openxmlformats.org/officeDocument/2006/relationships/oleObject" Target="../embeddings/oleObject179.bin"/><Relationship Id="rId3" Type="http://schemas.openxmlformats.org/officeDocument/2006/relationships/oleObject" Target="../embeddings/oleObject174.bin"/><Relationship Id="rId7" Type="http://schemas.openxmlformats.org/officeDocument/2006/relationships/oleObject" Target="../embeddings/oleObject176.bin"/><Relationship Id="rId12" Type="http://schemas.openxmlformats.org/officeDocument/2006/relationships/image" Target="../media/image1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69.wmf"/><Relationship Id="rId11" Type="http://schemas.openxmlformats.org/officeDocument/2006/relationships/oleObject" Target="../embeddings/oleObject178.bin"/><Relationship Id="rId5" Type="http://schemas.openxmlformats.org/officeDocument/2006/relationships/oleObject" Target="../embeddings/oleObject175.bin"/><Relationship Id="rId10" Type="http://schemas.openxmlformats.org/officeDocument/2006/relationships/image" Target="../media/image171.wmf"/><Relationship Id="rId4" Type="http://schemas.openxmlformats.org/officeDocument/2006/relationships/image" Target="../media/image168.wmf"/><Relationship Id="rId9" Type="http://schemas.openxmlformats.org/officeDocument/2006/relationships/oleObject" Target="../embeddings/oleObject177.bin"/><Relationship Id="rId14" Type="http://schemas.openxmlformats.org/officeDocument/2006/relationships/image" Target="../media/image173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3" Type="http://schemas.openxmlformats.org/officeDocument/2006/relationships/oleObject" Target="../embeddings/oleObject180.bin"/><Relationship Id="rId7" Type="http://schemas.openxmlformats.org/officeDocument/2006/relationships/oleObject" Target="../embeddings/oleObject182.bin"/><Relationship Id="rId12" Type="http://schemas.openxmlformats.org/officeDocument/2006/relationships/image" Target="../media/image1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72.wmf"/><Relationship Id="rId11" Type="http://schemas.openxmlformats.org/officeDocument/2006/relationships/oleObject" Target="../embeddings/oleObject184.bin"/><Relationship Id="rId5" Type="http://schemas.openxmlformats.org/officeDocument/2006/relationships/oleObject" Target="../embeddings/oleObject181.bin"/><Relationship Id="rId10" Type="http://schemas.openxmlformats.org/officeDocument/2006/relationships/image" Target="../media/image176.wmf"/><Relationship Id="rId4" Type="http://schemas.openxmlformats.org/officeDocument/2006/relationships/image" Target="../media/image174.wmf"/><Relationship Id="rId9" Type="http://schemas.openxmlformats.org/officeDocument/2006/relationships/oleObject" Target="../embeddings/oleObject183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3" Type="http://schemas.openxmlformats.org/officeDocument/2006/relationships/oleObject" Target="../embeddings/oleObject185.bin"/><Relationship Id="rId7" Type="http://schemas.openxmlformats.org/officeDocument/2006/relationships/oleObject" Target="../embeddings/oleObject1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79.wmf"/><Relationship Id="rId5" Type="http://schemas.openxmlformats.org/officeDocument/2006/relationships/oleObject" Target="../embeddings/oleObject186.bin"/><Relationship Id="rId10" Type="http://schemas.openxmlformats.org/officeDocument/2006/relationships/image" Target="../media/image181.wmf"/><Relationship Id="rId4" Type="http://schemas.openxmlformats.org/officeDocument/2006/relationships/image" Target="../media/image178.wmf"/><Relationship Id="rId9" Type="http://schemas.openxmlformats.org/officeDocument/2006/relationships/oleObject" Target="../embeddings/oleObject188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wmf"/><Relationship Id="rId13" Type="http://schemas.openxmlformats.org/officeDocument/2006/relationships/oleObject" Target="../embeddings/oleObject194.bin"/><Relationship Id="rId18" Type="http://schemas.openxmlformats.org/officeDocument/2006/relationships/image" Target="../media/image187.wmf"/><Relationship Id="rId3" Type="http://schemas.openxmlformats.org/officeDocument/2006/relationships/oleObject" Target="../embeddings/oleObject189.bin"/><Relationship Id="rId7" Type="http://schemas.openxmlformats.org/officeDocument/2006/relationships/oleObject" Target="../embeddings/oleObject191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9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6.wmf"/><Relationship Id="rId20" Type="http://schemas.openxmlformats.org/officeDocument/2006/relationships/image" Target="../media/image188.wmf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83.wmf"/><Relationship Id="rId11" Type="http://schemas.openxmlformats.org/officeDocument/2006/relationships/oleObject" Target="../embeddings/oleObject193.bin"/><Relationship Id="rId5" Type="http://schemas.openxmlformats.org/officeDocument/2006/relationships/oleObject" Target="../embeddings/oleObject190.bin"/><Relationship Id="rId15" Type="http://schemas.openxmlformats.org/officeDocument/2006/relationships/oleObject" Target="../embeddings/oleObject195.bin"/><Relationship Id="rId10" Type="http://schemas.openxmlformats.org/officeDocument/2006/relationships/image" Target="../media/image185.wmf"/><Relationship Id="rId19" Type="http://schemas.openxmlformats.org/officeDocument/2006/relationships/oleObject" Target="../embeddings/oleObject197.bin"/><Relationship Id="rId4" Type="http://schemas.openxmlformats.org/officeDocument/2006/relationships/image" Target="../media/image182.wmf"/><Relationship Id="rId9" Type="http://schemas.openxmlformats.org/officeDocument/2006/relationships/oleObject" Target="../embeddings/oleObject192.bin"/><Relationship Id="rId14" Type="http://schemas.openxmlformats.org/officeDocument/2006/relationships/image" Target="../media/image2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3" Type="http://schemas.openxmlformats.org/officeDocument/2006/relationships/oleObject" Target="../embeddings/oleObject198.bin"/><Relationship Id="rId7" Type="http://schemas.openxmlformats.org/officeDocument/2006/relationships/oleObject" Target="../embeddings/oleObject200.bin"/><Relationship Id="rId12" Type="http://schemas.openxmlformats.org/officeDocument/2006/relationships/image" Target="../media/image19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89.wmf"/><Relationship Id="rId11" Type="http://schemas.openxmlformats.org/officeDocument/2006/relationships/oleObject" Target="../embeddings/oleObject202.bin"/><Relationship Id="rId5" Type="http://schemas.openxmlformats.org/officeDocument/2006/relationships/oleObject" Target="../embeddings/oleObject199.bin"/><Relationship Id="rId10" Type="http://schemas.openxmlformats.org/officeDocument/2006/relationships/image" Target="../media/image191.wmf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201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wmf"/><Relationship Id="rId3" Type="http://schemas.openxmlformats.org/officeDocument/2006/relationships/oleObject" Target="../embeddings/oleObject203.bin"/><Relationship Id="rId7" Type="http://schemas.openxmlformats.org/officeDocument/2006/relationships/oleObject" Target="../embeddings/oleObject205.bin"/><Relationship Id="rId12" Type="http://schemas.openxmlformats.org/officeDocument/2006/relationships/image" Target="../media/image19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95.wmf"/><Relationship Id="rId11" Type="http://schemas.openxmlformats.org/officeDocument/2006/relationships/oleObject" Target="../embeddings/oleObject207.bin"/><Relationship Id="rId5" Type="http://schemas.openxmlformats.org/officeDocument/2006/relationships/oleObject" Target="../embeddings/oleObject204.bin"/><Relationship Id="rId10" Type="http://schemas.openxmlformats.org/officeDocument/2006/relationships/image" Target="../media/image197.wmf"/><Relationship Id="rId4" Type="http://schemas.openxmlformats.org/officeDocument/2006/relationships/image" Target="../media/image194.wmf"/><Relationship Id="rId9" Type="http://schemas.openxmlformats.org/officeDocument/2006/relationships/oleObject" Target="../embeddings/oleObject20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20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01.png"/><Relationship Id="rId5" Type="http://schemas.openxmlformats.org/officeDocument/2006/relationships/image" Target="../media/image199.wmf"/><Relationship Id="rId4" Type="http://schemas.openxmlformats.org/officeDocument/2006/relationships/oleObject" Target="../embeddings/oleObject20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35106" y="1555845"/>
            <a:ext cx="5873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/>
              <a:t>Field </a:t>
            </a:r>
            <a:r>
              <a:rPr lang="it-IT" sz="4800" b="1" dirty="0" err="1" smtClean="0"/>
              <a:t>Effect</a:t>
            </a:r>
            <a:r>
              <a:rPr lang="it-IT" sz="4800" b="1" dirty="0" smtClean="0"/>
              <a:t> </a:t>
            </a:r>
            <a:r>
              <a:rPr lang="it-IT" sz="4800" b="1" dirty="0" err="1" smtClean="0"/>
              <a:t>Transistors</a:t>
            </a:r>
            <a:endParaRPr lang="it-IT" sz="4800" b="1" dirty="0" smtClean="0"/>
          </a:p>
          <a:p>
            <a:pPr algn="ctr"/>
            <a:r>
              <a:rPr lang="it-IT" sz="3200" b="1" smtClean="0"/>
              <a:t>JFET, MESFET, MOSFET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334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76982"/>
              </p:ext>
            </p:extLst>
          </p:nvPr>
        </p:nvGraphicFramePr>
        <p:xfrm>
          <a:off x="0" y="0"/>
          <a:ext cx="4827588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9" name="Equazione" r:id="rId3" imgW="1676160" imgH="533160" progId="Equation.3">
                  <p:embed/>
                </p:oleObj>
              </mc:Choice>
              <mc:Fallback>
                <p:oleObj name="Equazione" r:id="rId3" imgW="16761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27588" cy="1533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616126"/>
              </p:ext>
            </p:extLst>
          </p:nvPr>
        </p:nvGraphicFramePr>
        <p:xfrm>
          <a:off x="6480175" y="0"/>
          <a:ext cx="26638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0" name="Equazione" r:id="rId5" imgW="1066680" imgH="406080" progId="Equation.3">
                  <p:embed/>
                </p:oleObj>
              </mc:Choice>
              <mc:Fallback>
                <p:oleObj name="Equazione" r:id="rId5" imgW="1066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175" y="0"/>
                        <a:ext cx="266382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789890"/>
              </p:ext>
            </p:extLst>
          </p:nvPr>
        </p:nvGraphicFramePr>
        <p:xfrm>
          <a:off x="0" y="1510971"/>
          <a:ext cx="3036888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1" name="Equazione" r:id="rId7" imgW="1054080" imgH="431640" progId="Equation.3">
                  <p:embed/>
                </p:oleObj>
              </mc:Choice>
              <mc:Fallback>
                <p:oleObj name="Equazione" r:id="rId7" imgW="1054080" imgH="431640" progId="Equation.3">
                  <p:embed/>
                  <p:pic>
                    <p:nvPicPr>
                      <p:cNvPr id="0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10971"/>
                        <a:ext cx="3036888" cy="1243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597504"/>
              </p:ext>
            </p:extLst>
          </p:nvPr>
        </p:nvGraphicFramePr>
        <p:xfrm>
          <a:off x="0" y="2807494"/>
          <a:ext cx="3878263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" name="Equazione" r:id="rId9" imgW="1346040" imgH="431640" progId="Equation.3">
                  <p:embed/>
                </p:oleObj>
              </mc:Choice>
              <mc:Fallback>
                <p:oleObj name="Equazione" r:id="rId9" imgW="1346040" imgH="431640" progId="Equation.3">
                  <p:embed/>
                  <p:pic>
                    <p:nvPicPr>
                      <p:cNvPr id="0" name="Ogget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07494"/>
                        <a:ext cx="3878263" cy="1243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540825"/>
              </p:ext>
            </p:extLst>
          </p:nvPr>
        </p:nvGraphicFramePr>
        <p:xfrm>
          <a:off x="6946900" y="1041018"/>
          <a:ext cx="219710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3" name="Equazione" r:id="rId11" imgW="761760" imgH="380880" progId="Equation.3">
                  <p:embed/>
                </p:oleObj>
              </mc:Choice>
              <mc:Fallback>
                <p:oleObj name="Equazione" r:id="rId11" imgW="761760" imgH="380880" progId="Equation.3">
                  <p:embed/>
                  <p:pic>
                    <p:nvPicPr>
                      <p:cNvPr id="0" name="Oggetto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6900" y="1041018"/>
                        <a:ext cx="2197100" cy="1096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344827"/>
              </p:ext>
            </p:extLst>
          </p:nvPr>
        </p:nvGraphicFramePr>
        <p:xfrm>
          <a:off x="493712" y="4534721"/>
          <a:ext cx="8156575" cy="178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4" name="Equazione" r:id="rId13" imgW="2831760" imgH="622080" progId="Equation.3">
                  <p:embed/>
                </p:oleObj>
              </mc:Choice>
              <mc:Fallback>
                <p:oleObj name="Equazione" r:id="rId13" imgW="2831760" imgH="62208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2" y="4534721"/>
                        <a:ext cx="8156575" cy="17891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117201" y="6293511"/>
            <a:ext cx="7383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Formula generale della corrente in un JFET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4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997833"/>
              </p:ext>
            </p:extLst>
          </p:nvPr>
        </p:nvGraphicFramePr>
        <p:xfrm>
          <a:off x="503238" y="290513"/>
          <a:ext cx="7864475" cy="178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6" name="Equazione" r:id="rId3" imgW="2730240" imgH="622080" progId="Equation.3">
                  <p:embed/>
                </p:oleObj>
              </mc:Choice>
              <mc:Fallback>
                <p:oleObj name="Equazione" r:id="rId3" imgW="2730240" imgH="622080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90513"/>
                        <a:ext cx="7864475" cy="17891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548302" y="2225428"/>
            <a:ext cx="8047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Questa espressione vale fino a che il canale non raggiunge la condizione di </a:t>
            </a:r>
            <a:r>
              <a:rPr lang="it-IT" dirty="0" err="1" smtClean="0"/>
              <a:t>pinch</a:t>
            </a:r>
            <a:r>
              <a:rPr lang="it-IT" dirty="0" smtClean="0"/>
              <a:t>-off</a:t>
            </a:r>
            <a:endParaRPr lang="en-US" dirty="0"/>
          </a:p>
        </p:txBody>
      </p:sp>
      <p:grpSp>
        <p:nvGrpSpPr>
          <p:cNvPr id="17" name="Gruppo 16"/>
          <p:cNvGrpSpPr/>
          <p:nvPr/>
        </p:nvGrpSpPr>
        <p:grpSpPr>
          <a:xfrm>
            <a:off x="279015" y="3935770"/>
            <a:ext cx="7202997" cy="762474"/>
            <a:chOff x="279015" y="3935770"/>
            <a:chExt cx="7202997" cy="762474"/>
          </a:xfrm>
        </p:grpSpPr>
        <p:graphicFrame>
          <p:nvGraphicFramePr>
            <p:cNvPr id="6" name="Ogget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3789219"/>
                </p:ext>
              </p:extLst>
            </p:nvPr>
          </p:nvGraphicFramePr>
          <p:xfrm>
            <a:off x="4169102" y="3935770"/>
            <a:ext cx="1500780" cy="762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37" name="Equazione" r:id="rId5" imgW="749160" imgH="380880" progId="Equation.3">
                    <p:embed/>
                  </p:oleObj>
                </mc:Choice>
                <mc:Fallback>
                  <p:oleObj name="Equazione" r:id="rId5" imgW="749160" imgH="380880" progId="Equation.3">
                    <p:embed/>
                    <p:pic>
                      <p:nvPicPr>
                        <p:cNvPr id="0" name="Oggetto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9102" y="3935770"/>
                          <a:ext cx="1500780" cy="7624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gget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4368636"/>
                </p:ext>
              </p:extLst>
            </p:nvPr>
          </p:nvGraphicFramePr>
          <p:xfrm>
            <a:off x="6560007" y="3953443"/>
            <a:ext cx="922005" cy="727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38" name="Equazione" r:id="rId7" imgW="482400" imgH="380880" progId="Equation.3">
                    <p:embed/>
                  </p:oleObj>
                </mc:Choice>
                <mc:Fallback>
                  <p:oleObj name="Equazione" r:id="rId7" imgW="482400" imgH="380880" progId="Equation.3">
                    <p:embed/>
                    <p:pic>
                      <p:nvPicPr>
                        <p:cNvPr id="0" name="Oggetto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0007" y="3953443"/>
                          <a:ext cx="922005" cy="7271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gget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6699273"/>
                </p:ext>
              </p:extLst>
            </p:nvPr>
          </p:nvGraphicFramePr>
          <p:xfrm>
            <a:off x="1530226" y="3946053"/>
            <a:ext cx="1749435" cy="741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39" name="Equazione" r:id="rId9" imgW="838080" imgH="355320" progId="Equation.3">
                    <p:embed/>
                  </p:oleObj>
                </mc:Choice>
                <mc:Fallback>
                  <p:oleObj name="Equazione" r:id="rId9" imgW="838080" imgH="355320" progId="Equation.3">
                    <p:embed/>
                    <p:pic>
                      <p:nvPicPr>
                        <p:cNvPr id="0" name="Oggetto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0226" y="3946053"/>
                          <a:ext cx="1749435" cy="7419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CasellaDiTesto 8"/>
            <p:cNvSpPr txBox="1"/>
            <p:nvPr/>
          </p:nvSpPr>
          <p:spPr>
            <a:xfrm>
              <a:off x="279015" y="4132341"/>
              <a:ext cx="697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dove </a:t>
              </a:r>
              <a:endParaRPr lang="en-US" dirty="0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339667" y="4822057"/>
            <a:ext cx="2859402" cy="741362"/>
            <a:chOff x="339667" y="4822057"/>
            <a:chExt cx="2859402" cy="741362"/>
          </a:xfrm>
        </p:grpSpPr>
        <p:sp>
          <p:nvSpPr>
            <p:cNvPr id="10" name="CasellaDiTesto 9"/>
            <p:cNvSpPr txBox="1"/>
            <p:nvPr/>
          </p:nvSpPr>
          <p:spPr>
            <a:xfrm>
              <a:off x="339667" y="5008072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e</a:t>
              </a:r>
              <a:r>
                <a:rPr lang="it-IT" dirty="0" smtClean="0"/>
                <a:t> quindi </a:t>
              </a:r>
              <a:endParaRPr lang="en-US" dirty="0"/>
            </a:p>
          </p:txBody>
        </p:sp>
        <p:graphicFrame>
          <p:nvGraphicFramePr>
            <p:cNvPr id="11" name="Ogget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3924945"/>
                </p:ext>
              </p:extLst>
            </p:nvPr>
          </p:nvGraphicFramePr>
          <p:xfrm>
            <a:off x="1521082" y="4822057"/>
            <a:ext cx="1677987" cy="741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40" name="Equazione" r:id="rId11" imgW="863280" imgH="380880" progId="Equation.3">
                    <p:embed/>
                  </p:oleObj>
                </mc:Choice>
                <mc:Fallback>
                  <p:oleObj name="Equazione" r:id="rId11" imgW="863280" imgH="380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521082" y="4822057"/>
                          <a:ext cx="1677987" cy="7413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uppo 15"/>
          <p:cNvGrpSpPr/>
          <p:nvPr/>
        </p:nvGrpSpPr>
        <p:grpSpPr>
          <a:xfrm>
            <a:off x="339667" y="2603792"/>
            <a:ext cx="7472041" cy="1281083"/>
            <a:chOff x="339667" y="2603792"/>
            <a:chExt cx="7472041" cy="1281083"/>
          </a:xfrm>
        </p:grpSpPr>
        <p:sp>
          <p:nvSpPr>
            <p:cNvPr id="2" name="CasellaDiTesto 1"/>
            <p:cNvSpPr txBox="1"/>
            <p:nvPr/>
          </p:nvSpPr>
          <p:spPr>
            <a:xfrm>
              <a:off x="2515918" y="2603792"/>
              <a:ext cx="4399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Per piccoli valori di V</a:t>
              </a:r>
              <a:r>
                <a:rPr lang="it-IT" b="1" baseline="-25000" dirty="0" smtClean="0"/>
                <a:t>D</a:t>
              </a:r>
              <a:r>
                <a:rPr lang="it-IT" b="1" dirty="0" smtClean="0"/>
                <a:t> possiamo considerare</a:t>
              </a:r>
              <a:endParaRPr lang="en-US" b="1" dirty="0"/>
            </a:p>
          </p:txBody>
        </p:sp>
        <p:graphicFrame>
          <p:nvGraphicFramePr>
            <p:cNvPr id="3" name="Oggetto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4671615"/>
                </p:ext>
              </p:extLst>
            </p:nvPr>
          </p:nvGraphicFramePr>
          <p:xfrm>
            <a:off x="1612585" y="2973124"/>
            <a:ext cx="6199123" cy="9117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41" name="Equazione" r:id="rId13" imgW="3454200" imgH="507960" progId="Equation.3">
                    <p:embed/>
                  </p:oleObj>
                </mc:Choice>
                <mc:Fallback>
                  <p:oleObj name="Equazione" r:id="rId13" imgW="3454200" imgH="50796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612585" y="2973124"/>
                          <a:ext cx="6199123" cy="9117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CasellaDiTesto 13"/>
            <p:cNvSpPr txBox="1"/>
            <p:nvPr/>
          </p:nvSpPr>
          <p:spPr>
            <a:xfrm>
              <a:off x="339667" y="2630431"/>
              <a:ext cx="1666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Regione lineare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339667" y="5583149"/>
            <a:ext cx="7209278" cy="925601"/>
            <a:chOff x="339667" y="5583149"/>
            <a:chExt cx="7209278" cy="925601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1689456" y="5583149"/>
              <a:ext cx="5859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Per V</a:t>
              </a:r>
              <a:r>
                <a:rPr lang="it-IT" b="1" baseline="-25000" dirty="0" smtClean="0"/>
                <a:t>D</a:t>
              </a:r>
              <a:r>
                <a:rPr lang="it-IT" b="1" dirty="0" smtClean="0"/>
                <a:t> +</a:t>
              </a:r>
              <a:r>
                <a:rPr lang="it-IT" b="1" dirty="0"/>
                <a:t> </a:t>
              </a:r>
              <a:r>
                <a:rPr lang="it-IT" b="1" dirty="0" smtClean="0"/>
                <a:t>V</a:t>
              </a:r>
              <a:r>
                <a:rPr lang="it-IT" b="1" baseline="-25000" dirty="0" smtClean="0"/>
                <a:t>G </a:t>
              </a:r>
              <a:r>
                <a:rPr lang="it-IT" b="1" dirty="0" smtClean="0"/>
                <a:t>+</a:t>
              </a:r>
              <a:r>
                <a:rPr lang="it-IT" b="1" dirty="0"/>
                <a:t> </a:t>
              </a:r>
              <a:r>
                <a:rPr lang="it-IT" b="1" dirty="0" err="1" smtClean="0"/>
                <a:t>V</a:t>
              </a:r>
              <a:r>
                <a:rPr lang="it-IT" b="1" baseline="-25000" dirty="0" err="1" smtClean="0"/>
                <a:t>bi</a:t>
              </a:r>
              <a:r>
                <a:rPr lang="it-IT" b="1" baseline="-25000" dirty="0" smtClean="0"/>
                <a:t> </a:t>
              </a:r>
              <a:r>
                <a:rPr lang="it-IT" b="1" u="sng" dirty="0" smtClean="0"/>
                <a:t>&gt;</a:t>
              </a:r>
              <a:r>
                <a:rPr lang="it-IT" b="1" dirty="0" smtClean="0"/>
                <a:t> V</a:t>
              </a:r>
              <a:r>
                <a:rPr lang="it-IT" b="1" baseline="-25000" dirty="0" smtClean="0"/>
                <a:t>P</a:t>
              </a:r>
              <a:r>
                <a:rPr lang="it-IT" b="1" dirty="0" smtClean="0"/>
                <a:t> dobbiamo considerare la corrente fissa</a:t>
              </a:r>
              <a:endParaRPr lang="en-US" b="1" dirty="0"/>
            </a:p>
          </p:txBody>
        </p:sp>
        <p:graphicFrame>
          <p:nvGraphicFramePr>
            <p:cNvPr id="13" name="Oggetto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873608"/>
                </p:ext>
              </p:extLst>
            </p:nvPr>
          </p:nvGraphicFramePr>
          <p:xfrm>
            <a:off x="3879850" y="6137275"/>
            <a:ext cx="108585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42" name="Equazione" r:id="rId15" imgW="558720" imgH="190440" progId="Equation.3">
                    <p:embed/>
                  </p:oleObj>
                </mc:Choice>
                <mc:Fallback>
                  <p:oleObj name="Equazione" r:id="rId15" imgW="558720" imgH="190440" progId="Equation.3">
                    <p:embed/>
                    <p:pic>
                      <p:nvPicPr>
                        <p:cNvPr id="0" name="Oggetto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9850" y="6137275"/>
                          <a:ext cx="1085850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CasellaDiTesto 14"/>
            <p:cNvSpPr txBox="1"/>
            <p:nvPr/>
          </p:nvSpPr>
          <p:spPr>
            <a:xfrm>
              <a:off x="339667" y="5952481"/>
              <a:ext cx="2290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Regione d saturazione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339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398463"/>
            <a:ext cx="7115175" cy="60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4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2722617" y="3500048"/>
            <a:ext cx="3851021" cy="1002493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362349"/>
              </p:ext>
            </p:extLst>
          </p:nvPr>
        </p:nvGraphicFramePr>
        <p:xfrm>
          <a:off x="1735659" y="831615"/>
          <a:ext cx="6275578" cy="1376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5" name="Equazione" r:id="rId3" imgW="2831760" imgH="622080" progId="Equation.3">
                  <p:embed/>
                </p:oleObj>
              </mc:Choice>
              <mc:Fallback>
                <p:oleObj name="Equazione" r:id="rId3" imgW="2831760" imgH="622080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659" y="831615"/>
                        <a:ext cx="6275578" cy="137652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210937" y="123729"/>
            <a:ext cx="6615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Regione lineare</a:t>
            </a:r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V</a:t>
            </a:r>
            <a:r>
              <a:rPr lang="it-IT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piccolo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019998"/>
              </p:ext>
            </p:extLst>
          </p:nvPr>
        </p:nvGraphicFramePr>
        <p:xfrm>
          <a:off x="1947019" y="2357438"/>
          <a:ext cx="357187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6" name="Equazione" r:id="rId5" imgW="1904760" imgH="571320" progId="Equation.3">
                  <p:embed/>
                </p:oleObj>
              </mc:Choice>
              <mc:Fallback>
                <p:oleObj name="Equazione" r:id="rId5" imgW="1904760" imgH="571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47019" y="2357438"/>
                        <a:ext cx="3571875" cy="107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312904"/>
              </p:ext>
            </p:extLst>
          </p:nvPr>
        </p:nvGraphicFramePr>
        <p:xfrm>
          <a:off x="3809313" y="4580630"/>
          <a:ext cx="47434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7" name="Equazione" r:id="rId7" imgW="2120760" imgH="469800" progId="Equation.3">
                  <p:embed/>
                </p:oleObj>
              </mc:Choice>
              <mc:Fallback>
                <p:oleObj name="Equazione" r:id="rId7" imgW="212076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09313" y="4580630"/>
                        <a:ext cx="4743450" cy="105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490354"/>
              </p:ext>
            </p:extLst>
          </p:nvPr>
        </p:nvGraphicFramePr>
        <p:xfrm>
          <a:off x="3855325" y="5816221"/>
          <a:ext cx="44592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8" name="Equazione" r:id="rId9" imgW="1993680" imgH="457200" progId="Equation.3">
                  <p:embed/>
                </p:oleObj>
              </mc:Choice>
              <mc:Fallback>
                <p:oleObj name="Equazione" r:id="rId9" imgW="1993680" imgH="457200" progId="Equation.3">
                  <p:embed/>
                  <p:pic>
                    <p:nvPicPr>
                      <p:cNvPr id="0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5325" y="5816221"/>
                        <a:ext cx="445928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1080178" y="4996021"/>
            <a:ext cx="226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Conduttanza di canale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232577" y="6019918"/>
            <a:ext cx="1841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Transconduttanza</a:t>
            </a:r>
            <a:endParaRPr lang="en-US" dirty="0"/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529676"/>
              </p:ext>
            </p:extLst>
          </p:nvPr>
        </p:nvGraphicFramePr>
        <p:xfrm>
          <a:off x="2722617" y="3429000"/>
          <a:ext cx="3898900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9" name="Equazione" r:id="rId11" imgW="1600200" imgH="469800" progId="Equation.3">
                  <p:embed/>
                </p:oleObj>
              </mc:Choice>
              <mc:Fallback>
                <p:oleObj name="Equazione" r:id="rId11" imgW="160020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22617" y="3429000"/>
                        <a:ext cx="3898900" cy="114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83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217488"/>
              </p:ext>
            </p:extLst>
          </p:nvPr>
        </p:nvGraphicFramePr>
        <p:xfrm>
          <a:off x="1694462" y="1448067"/>
          <a:ext cx="5755076" cy="1262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4" name="Equazione" r:id="rId3" imgW="2831760" imgH="622080" progId="Equation.3">
                  <p:embed/>
                </p:oleObj>
              </mc:Choice>
              <mc:Fallback>
                <p:oleObj name="Equazione" r:id="rId3" imgW="283176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462" y="1448067"/>
                        <a:ext cx="5755076" cy="126235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" y="124628"/>
            <a:ext cx="6032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Regione di saturazione</a:t>
            </a:r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it-IT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4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+V</a:t>
            </a:r>
            <a:r>
              <a:rPr lang="it-IT" sz="4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it-IT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+V</a:t>
            </a:r>
            <a:r>
              <a:rPr lang="it-IT" sz="4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=V</a:t>
            </a:r>
            <a:r>
              <a:rPr lang="it-IT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31083"/>
              </p:ext>
            </p:extLst>
          </p:nvPr>
        </p:nvGraphicFramePr>
        <p:xfrm>
          <a:off x="4875213" y="4110038"/>
          <a:ext cx="261302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5" name="Equazione" r:id="rId5" imgW="1168200" imgH="444240" progId="Equation.3">
                  <p:embed/>
                </p:oleObj>
              </mc:Choice>
              <mc:Fallback>
                <p:oleObj name="Equazione" r:id="rId5" imgW="116820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5213" y="4110038"/>
                        <a:ext cx="2613025" cy="99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910257"/>
              </p:ext>
            </p:extLst>
          </p:nvPr>
        </p:nvGraphicFramePr>
        <p:xfrm>
          <a:off x="3854450" y="5407025"/>
          <a:ext cx="47148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6" name="Equazione" r:id="rId7" imgW="2108160" imgH="469800" progId="Equation.3">
                  <p:embed/>
                </p:oleObj>
              </mc:Choice>
              <mc:Fallback>
                <p:oleObj name="Equazione" r:id="rId7" imgW="21081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5407025"/>
                        <a:ext cx="471487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1080178" y="4646641"/>
            <a:ext cx="226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Conduttanza di canale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232578" y="5631555"/>
            <a:ext cx="1841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Transconduttanza</a:t>
            </a:r>
            <a:endParaRPr lang="en-US" dirty="0"/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306935"/>
              </p:ext>
            </p:extLst>
          </p:nvPr>
        </p:nvGraphicFramePr>
        <p:xfrm>
          <a:off x="6946900" y="304937"/>
          <a:ext cx="21971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7" name="Equazione" r:id="rId9" imgW="761669" imgH="380835" progId="Equation.3">
                  <p:embed/>
                </p:oleObj>
              </mc:Choice>
              <mc:Fallback>
                <p:oleObj name="Equazione" r:id="rId9" imgW="761669" imgH="380835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6900" y="304937"/>
                        <a:ext cx="2197100" cy="1096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906818"/>
              </p:ext>
            </p:extLst>
          </p:nvPr>
        </p:nvGraphicFramePr>
        <p:xfrm>
          <a:off x="2300288" y="2646363"/>
          <a:ext cx="4543425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8" name="Equazione" r:id="rId11" imgW="2234880" imgH="622080" progId="Equation.3">
                  <p:embed/>
                </p:oleObj>
              </mc:Choice>
              <mc:Fallback>
                <p:oleObj name="Equazione" r:id="rId11" imgW="2234880" imgH="62208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2646363"/>
                        <a:ext cx="4543425" cy="12620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ccia in giù 5"/>
          <p:cNvSpPr/>
          <p:nvPr/>
        </p:nvSpPr>
        <p:spPr>
          <a:xfrm>
            <a:off x="4039737" y="2565779"/>
            <a:ext cx="532263" cy="3138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ggetto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347593"/>
              </p:ext>
            </p:extLst>
          </p:nvPr>
        </p:nvGraphicFramePr>
        <p:xfrm>
          <a:off x="159402" y="1333254"/>
          <a:ext cx="6275387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5" name="Equazione" r:id="rId3" imgW="2831760" imgH="622080" progId="Equation.3">
                  <p:embed/>
                </p:oleObj>
              </mc:Choice>
              <mc:Fallback>
                <p:oleObj name="Equazione" r:id="rId3" imgW="2831760" imgH="62208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02" y="1333254"/>
                        <a:ext cx="6275387" cy="137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gget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970021"/>
              </p:ext>
            </p:extLst>
          </p:nvPr>
        </p:nvGraphicFramePr>
        <p:xfrm>
          <a:off x="1411845" y="4176341"/>
          <a:ext cx="4330700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6" name="Equazione" r:id="rId5" imgW="1688760" imgH="469800" progId="Equation.3">
                  <p:embed/>
                </p:oleObj>
              </mc:Choice>
              <mc:Fallback>
                <p:oleObj name="Equazione" r:id="rId5" imgW="1688760" imgH="469800" progId="Equation.3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845" y="4176341"/>
                        <a:ext cx="4330700" cy="120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ggetto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460760"/>
              </p:ext>
            </p:extLst>
          </p:nvPr>
        </p:nvGraphicFramePr>
        <p:xfrm>
          <a:off x="1399145" y="5468566"/>
          <a:ext cx="5097462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7" name="Equazione" r:id="rId7" imgW="2311200" imgH="622080" progId="Equation.3">
                  <p:embed/>
                </p:oleObj>
              </mc:Choice>
              <mc:Fallback>
                <p:oleObj name="Equazione" r:id="rId7" imgW="2311200" imgH="622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99145" y="5468566"/>
                        <a:ext cx="5097462" cy="1373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ttangolo 34"/>
          <p:cNvSpPr/>
          <p:nvPr/>
        </p:nvSpPr>
        <p:spPr>
          <a:xfrm>
            <a:off x="159402" y="9815"/>
            <a:ext cx="757611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Tensione di Soglia </a:t>
            </a:r>
          </a:p>
          <a:p>
            <a:r>
              <a:rPr lang="it-IT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(valore di V</a:t>
            </a:r>
            <a:r>
              <a:rPr lang="it-IT" sz="40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it-IT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avere </a:t>
            </a:r>
            <a:r>
              <a:rPr lang="it-IT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40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0 )</a:t>
            </a:r>
            <a:endParaRPr lang="en-US" sz="4000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159402" y="4698759"/>
            <a:ext cx="830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lineare</a:t>
            </a:r>
            <a:endParaRPr lang="en-US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159402" y="5970275"/>
            <a:ext cx="127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saturazione</a:t>
            </a:r>
            <a:endParaRPr lang="en-US" dirty="0"/>
          </a:p>
        </p:txBody>
      </p:sp>
      <p:graphicFrame>
        <p:nvGraphicFramePr>
          <p:cNvPr id="39" name="Oggetto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39723"/>
              </p:ext>
            </p:extLst>
          </p:nvPr>
        </p:nvGraphicFramePr>
        <p:xfrm>
          <a:off x="7126014" y="1367040"/>
          <a:ext cx="2017986" cy="1439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8" name="Equazione" r:id="rId9" imgW="1155600" imgH="825480" progId="Equation.3">
                  <p:embed/>
                </p:oleObj>
              </mc:Choice>
              <mc:Fallback>
                <p:oleObj name="Equazione" r:id="rId9" imgW="1155600" imgH="825480" progId="Equation.3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014" y="1367040"/>
                        <a:ext cx="2017986" cy="143922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2270234" y="2436930"/>
            <a:ext cx="288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Qui non è chiara la soluzione</a:t>
            </a:r>
            <a:endParaRPr lang="en-US" dirty="0"/>
          </a:p>
        </p:txBody>
      </p:sp>
      <p:grpSp>
        <p:nvGrpSpPr>
          <p:cNvPr id="5" name="Gruppo 4"/>
          <p:cNvGrpSpPr/>
          <p:nvPr/>
        </p:nvGrpSpPr>
        <p:grpSpPr>
          <a:xfrm>
            <a:off x="159402" y="3110327"/>
            <a:ext cx="8636082" cy="897969"/>
            <a:chOff x="159402" y="3110327"/>
            <a:chExt cx="8636082" cy="897969"/>
          </a:xfrm>
        </p:grpSpPr>
        <p:graphicFrame>
          <p:nvGraphicFramePr>
            <p:cNvPr id="38" name="Oggetto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7224750"/>
                </p:ext>
              </p:extLst>
            </p:nvPr>
          </p:nvGraphicFramePr>
          <p:xfrm>
            <a:off x="2749279" y="3479659"/>
            <a:ext cx="2819400" cy="528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79" name="Equazione" r:id="rId11" imgW="1015920" imgH="190440" progId="Equation.3">
                    <p:embed/>
                  </p:oleObj>
                </mc:Choice>
                <mc:Fallback>
                  <p:oleObj name="Equazione" r:id="rId11" imgW="101592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749279" y="3479659"/>
                          <a:ext cx="2819400" cy="528637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CasellaDiTesto 2"/>
            <p:cNvSpPr txBox="1"/>
            <p:nvPr/>
          </p:nvSpPr>
          <p:spPr>
            <a:xfrm>
              <a:off x="159402" y="3110327"/>
              <a:ext cx="8636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Ma nelle approssimazioni per  la regione lineare e quella di saturazione vediamo un valore</a:t>
              </a:r>
              <a:endParaRPr lang="en-US" dirty="0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5833242" y="3635109"/>
              <a:ext cx="867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c</a:t>
              </a:r>
              <a:r>
                <a:rPr lang="it-IT" dirty="0" smtClean="0"/>
                <a:t>he da: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89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9815"/>
            <a:ext cx="93446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Introduzione della Tensione di Soglia </a:t>
            </a:r>
          </a:p>
          <a:p>
            <a:r>
              <a:rPr lang="it-IT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nelle formule della corrente I</a:t>
            </a:r>
            <a:r>
              <a:rPr lang="it-IT" sz="40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4000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778414"/>
              </p:ext>
            </p:extLst>
          </p:nvPr>
        </p:nvGraphicFramePr>
        <p:xfrm>
          <a:off x="0" y="1491374"/>
          <a:ext cx="3779782" cy="1109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8" name="Equazione" r:id="rId3" imgW="1600200" imgH="469800" progId="Equation.3">
                  <p:embed/>
                </p:oleObj>
              </mc:Choice>
              <mc:Fallback>
                <p:oleObj name="Equazione" r:id="rId3" imgW="160020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91374"/>
                        <a:ext cx="3779782" cy="1109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433163"/>
              </p:ext>
            </p:extLst>
          </p:nvPr>
        </p:nvGraphicFramePr>
        <p:xfrm>
          <a:off x="420743" y="3123158"/>
          <a:ext cx="2054443" cy="531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9" name="Equazione" r:id="rId5" imgW="736560" imgH="190440" progId="Equation.3">
                  <p:embed/>
                </p:oleObj>
              </mc:Choice>
              <mc:Fallback>
                <p:oleObj name="Equazione" r:id="rId5" imgW="73656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743" y="3123158"/>
                        <a:ext cx="2054443" cy="531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ccia in giù 7"/>
          <p:cNvSpPr/>
          <p:nvPr/>
        </p:nvSpPr>
        <p:spPr>
          <a:xfrm rot="16200000">
            <a:off x="3216166" y="3087255"/>
            <a:ext cx="441435" cy="425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562883"/>
              </p:ext>
            </p:extLst>
          </p:nvPr>
        </p:nvGraphicFramePr>
        <p:xfrm>
          <a:off x="4113158" y="2998781"/>
          <a:ext cx="4857422" cy="8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0" name="Equazione" r:id="rId7" imgW="2145960" imgH="380880" progId="Equation.3">
                  <p:embed/>
                </p:oleObj>
              </mc:Choice>
              <mc:Fallback>
                <p:oleObj name="Equazione" r:id="rId7" imgW="2145960" imgH="380880" progId="Equation.3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158" y="2998781"/>
                        <a:ext cx="4857422" cy="8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259627"/>
              </p:ext>
            </p:extLst>
          </p:nvPr>
        </p:nvGraphicFramePr>
        <p:xfrm>
          <a:off x="191047" y="3992563"/>
          <a:ext cx="411003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1" name="Equazione" r:id="rId9" imgW="1739880" imgH="469800" progId="Equation.3">
                  <p:embed/>
                </p:oleObj>
              </mc:Choice>
              <mc:Fallback>
                <p:oleObj name="Equazione" r:id="rId9" imgW="1739880" imgH="469800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047" y="3992563"/>
                        <a:ext cx="411003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514927"/>
              </p:ext>
            </p:extLst>
          </p:nvPr>
        </p:nvGraphicFramePr>
        <p:xfrm>
          <a:off x="4471988" y="1485900"/>
          <a:ext cx="4824412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2" name="Equazione" r:id="rId11" imgW="2260440" imgH="622080" progId="Equation.3">
                  <p:embed/>
                </p:oleObj>
              </mc:Choice>
              <mc:Fallback>
                <p:oleObj name="Equazione" r:id="rId11" imgW="2260440" imgH="62208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1485900"/>
                        <a:ext cx="4824412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5770179" y="4954892"/>
            <a:ext cx="291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Questa può andare bene così</a:t>
            </a:r>
            <a:endParaRPr lang="en-US" dirty="0"/>
          </a:p>
        </p:txBody>
      </p:sp>
      <p:grpSp>
        <p:nvGrpSpPr>
          <p:cNvPr id="15" name="Gruppo 14"/>
          <p:cNvGrpSpPr/>
          <p:nvPr/>
        </p:nvGrpSpPr>
        <p:grpSpPr>
          <a:xfrm>
            <a:off x="84138" y="5243513"/>
            <a:ext cx="8933738" cy="1327150"/>
            <a:chOff x="84138" y="5243513"/>
            <a:chExt cx="8933738" cy="1327150"/>
          </a:xfrm>
        </p:grpSpPr>
        <p:graphicFrame>
          <p:nvGraphicFramePr>
            <p:cNvPr id="7" name="Ogget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3173776"/>
                </p:ext>
              </p:extLst>
            </p:nvPr>
          </p:nvGraphicFramePr>
          <p:xfrm>
            <a:off x="84138" y="5243513"/>
            <a:ext cx="5665787" cy="1327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93" name="Equazione" r:id="rId13" imgW="2654280" imgH="622080" progId="Equation.3">
                    <p:embed/>
                  </p:oleObj>
                </mc:Choice>
                <mc:Fallback>
                  <p:oleObj name="Equazione" r:id="rId13" imgW="2654280" imgH="6220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84138" y="5243513"/>
                          <a:ext cx="5665787" cy="1327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CasellaDiTesto 13"/>
            <p:cNvSpPr txBox="1"/>
            <p:nvPr/>
          </p:nvSpPr>
          <p:spPr>
            <a:xfrm>
              <a:off x="6031342" y="5517195"/>
              <a:ext cx="29865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Questa può essere sviluppata per cercare una forma più semplice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9217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745291"/>
              </p:ext>
            </p:extLst>
          </p:nvPr>
        </p:nvGraphicFramePr>
        <p:xfrm>
          <a:off x="279755" y="548070"/>
          <a:ext cx="5193726" cy="1217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0" name="Equazione" r:id="rId3" imgW="2654280" imgH="622080" progId="Equation.3">
                  <p:embed/>
                </p:oleObj>
              </mc:Choice>
              <mc:Fallback>
                <p:oleObj name="Equazione" r:id="rId3" imgW="2654280" imgH="622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755" y="548070"/>
                        <a:ext cx="5193726" cy="1217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e 4"/>
          <p:cNvSpPr/>
          <p:nvPr/>
        </p:nvSpPr>
        <p:spPr>
          <a:xfrm>
            <a:off x="3531476" y="252248"/>
            <a:ext cx="1876096" cy="17657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290048"/>
              </p:ext>
            </p:extLst>
          </p:nvPr>
        </p:nvGraphicFramePr>
        <p:xfrm>
          <a:off x="828675" y="2017713"/>
          <a:ext cx="8007350" cy="171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1" name="Equazione" r:id="rId5" imgW="3860640" imgH="825480" progId="Equation.3">
                  <p:embed/>
                </p:oleObj>
              </mc:Choice>
              <mc:Fallback>
                <p:oleObj name="Equazione" r:id="rId5" imgW="3860640" imgH="825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8675" y="2017713"/>
                        <a:ext cx="8007350" cy="171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703522"/>
              </p:ext>
            </p:extLst>
          </p:nvPr>
        </p:nvGraphicFramePr>
        <p:xfrm>
          <a:off x="370489" y="3759912"/>
          <a:ext cx="3766829" cy="131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2" name="Equazione" r:id="rId7" imgW="1269720" imgH="444240" progId="Equation.3">
                  <p:embed/>
                </p:oleObj>
              </mc:Choice>
              <mc:Fallback>
                <p:oleObj name="Equazione" r:id="rId7" imgW="1269720" imgH="44424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489" y="3759912"/>
                        <a:ext cx="3766829" cy="1316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937534"/>
              </p:ext>
            </p:extLst>
          </p:nvPr>
        </p:nvGraphicFramePr>
        <p:xfrm>
          <a:off x="258763" y="5210175"/>
          <a:ext cx="7715250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3" name="Equazione" r:id="rId9" imgW="2781000" imgH="444240" progId="Equation.3">
                  <p:embed/>
                </p:oleObj>
              </mc:Choice>
              <mc:Fallback>
                <p:oleObj name="Equazione" r:id="rId9" imgW="2781000" imgH="444240" progId="Equation.3">
                  <p:embed/>
                  <p:pic>
                    <p:nvPicPr>
                      <p:cNvPr id="0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5210175"/>
                        <a:ext cx="7715250" cy="123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16193"/>
              </p:ext>
            </p:extLst>
          </p:nvPr>
        </p:nvGraphicFramePr>
        <p:xfrm>
          <a:off x="6723063" y="719138"/>
          <a:ext cx="15843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4" name="Equazione" r:id="rId11" imgW="723600" imgH="380880" progId="Equation.3">
                  <p:embed/>
                </p:oleObj>
              </mc:Choice>
              <mc:Fallback>
                <p:oleObj name="Equazione" r:id="rId11" imgW="72360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23063" y="719138"/>
                        <a:ext cx="1584325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32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36848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Conduttanza e </a:t>
            </a:r>
            <a:r>
              <a:rPr lang="it-IT" sz="4000" dirty="0" err="1" smtClean="0"/>
              <a:t>transconduttanza</a:t>
            </a:r>
            <a:r>
              <a:rPr lang="it-IT" sz="4000" dirty="0" smtClean="0"/>
              <a:t> </a:t>
            </a:r>
          </a:p>
          <a:p>
            <a:pPr algn="ctr"/>
            <a:r>
              <a:rPr lang="it-IT" sz="4000" dirty="0" smtClean="0"/>
              <a:t>usando la tensione di soglia</a:t>
            </a:r>
            <a:endParaRPr lang="en-US" sz="4000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657191"/>
              </p:ext>
            </p:extLst>
          </p:nvPr>
        </p:nvGraphicFramePr>
        <p:xfrm>
          <a:off x="356240" y="4591714"/>
          <a:ext cx="3767137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4" name="Equazione" r:id="rId3" imgW="1269720" imgH="444240" progId="Equation.3">
                  <p:embed/>
                </p:oleObj>
              </mc:Choice>
              <mc:Fallback>
                <p:oleObj name="Equazione" r:id="rId3" imgW="1269720" imgH="44424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40" y="4591714"/>
                        <a:ext cx="3767137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048856"/>
              </p:ext>
            </p:extLst>
          </p:nvPr>
        </p:nvGraphicFramePr>
        <p:xfrm>
          <a:off x="125413" y="1928813"/>
          <a:ext cx="3944937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5" name="Equazione" r:id="rId5" imgW="1422360" imgH="419040" progId="Equation.3">
                  <p:embed/>
                </p:oleObj>
              </mc:Choice>
              <mc:Fallback>
                <p:oleObj name="Equazione" r:id="rId5" imgW="1422360" imgH="419040" progId="Equation.3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1928813"/>
                        <a:ext cx="3944937" cy="116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682157"/>
              </p:ext>
            </p:extLst>
          </p:nvPr>
        </p:nvGraphicFramePr>
        <p:xfrm>
          <a:off x="5659438" y="1770063"/>
          <a:ext cx="2554287" cy="197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6" name="Equazione" r:id="rId7" imgW="1104840" imgH="850680" progId="Equation.3">
                  <p:embed/>
                </p:oleObj>
              </mc:Choice>
              <mc:Fallback>
                <p:oleObj name="Equazione" r:id="rId7" imgW="1104840" imgH="850680" progId="Equation.3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9438" y="1770063"/>
                        <a:ext cx="2554287" cy="197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299959"/>
              </p:ext>
            </p:extLst>
          </p:nvPr>
        </p:nvGraphicFramePr>
        <p:xfrm>
          <a:off x="5703888" y="4546600"/>
          <a:ext cx="25527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7" name="Equazione" r:id="rId9" imgW="1104840" imgH="622080" progId="Equation.3">
                  <p:embed/>
                </p:oleObj>
              </mc:Choice>
              <mc:Fallback>
                <p:oleObj name="Equazione" r:id="rId9" imgW="1104840" imgH="62208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888" y="4546600"/>
                        <a:ext cx="2552700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952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37291" y="278132"/>
            <a:ext cx="7469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Il JFET in saturazione ha molte somiglianze con il BJT nel modo attivo</a:t>
            </a:r>
            <a:endParaRPr lang="en-US" sz="2000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0" y="1449943"/>
            <a:ext cx="5732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Modello per i piccoli segnali di un BJT in emettitore comune nel modo attivo</a:t>
            </a:r>
            <a:endParaRPr lang="en-US" sz="1400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1008993" y="4112945"/>
            <a:ext cx="404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Modello per i piccoli segnali di un JFET in saturazione</a:t>
            </a:r>
            <a:endParaRPr lang="en-US" sz="1400" dirty="0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0" b="30983"/>
          <a:stretch/>
        </p:blipFill>
        <p:spPr bwMode="auto">
          <a:xfrm>
            <a:off x="6589370" y="1583578"/>
            <a:ext cx="2352749" cy="181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6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9275"/>
            <a:ext cx="6284913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61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1540"/>
            <a:ext cx="6310313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3498" r="11829" b="13105"/>
          <a:stretch/>
        </p:blipFill>
        <p:spPr bwMode="auto">
          <a:xfrm>
            <a:off x="6589369" y="4420722"/>
            <a:ext cx="2352749" cy="193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CasellaDiTesto 29"/>
          <p:cNvSpPr txBox="1"/>
          <p:nvPr/>
        </p:nvSpPr>
        <p:spPr>
          <a:xfrm>
            <a:off x="7260609" y="1429689"/>
            <a:ext cx="1783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Caratteristiche DC BJT</a:t>
            </a:r>
            <a:endParaRPr lang="en-US" sz="1400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7086097" y="3973909"/>
            <a:ext cx="1856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Caratteristiche DC JFET</a:t>
            </a:r>
            <a:endParaRPr lang="en-US" sz="1400" dirty="0"/>
          </a:p>
        </p:txBody>
      </p:sp>
      <p:sp>
        <p:nvSpPr>
          <p:cNvPr id="35840" name="Figura a mano libera 35839"/>
          <p:cNvSpPr/>
          <p:nvPr/>
        </p:nvSpPr>
        <p:spPr>
          <a:xfrm>
            <a:off x="7096836" y="2101755"/>
            <a:ext cx="272955" cy="1078173"/>
          </a:xfrm>
          <a:custGeom>
            <a:avLst/>
            <a:gdLst>
              <a:gd name="connsiteX0" fmla="*/ 0 w 272955"/>
              <a:gd name="connsiteY0" fmla="*/ 1078173 h 1078173"/>
              <a:gd name="connsiteX1" fmla="*/ 177421 w 272955"/>
              <a:gd name="connsiteY1" fmla="*/ 805218 h 1078173"/>
              <a:gd name="connsiteX2" fmla="*/ 232012 w 272955"/>
              <a:gd name="connsiteY2" fmla="*/ 464024 h 1078173"/>
              <a:gd name="connsiteX3" fmla="*/ 272955 w 272955"/>
              <a:gd name="connsiteY3" fmla="*/ 0 h 107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55" h="1078173">
                <a:moveTo>
                  <a:pt x="0" y="1078173"/>
                </a:moveTo>
                <a:cubicBezTo>
                  <a:pt x="69376" y="992874"/>
                  <a:pt x="138752" y="907576"/>
                  <a:pt x="177421" y="805218"/>
                </a:cubicBezTo>
                <a:cubicBezTo>
                  <a:pt x="216090" y="702860"/>
                  <a:pt x="216090" y="598227"/>
                  <a:pt x="232012" y="464024"/>
                </a:cubicBezTo>
                <a:cubicBezTo>
                  <a:pt x="247934" y="329821"/>
                  <a:pt x="260444" y="164910"/>
                  <a:pt x="272955" y="0"/>
                </a:cubicBezTo>
              </a:path>
            </a:pathLst>
          </a:cu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1" name="CasellaDiTesto 35840"/>
          <p:cNvSpPr txBox="1"/>
          <p:nvPr/>
        </p:nvSpPr>
        <p:spPr>
          <a:xfrm>
            <a:off x="7494908" y="1917089"/>
            <a:ext cx="1235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smtClean="0">
                <a:solidFill>
                  <a:srgbClr val="FF0000"/>
                </a:solidFill>
              </a:rPr>
              <a:t>regione attiva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7396469" y="5081079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smtClean="0">
                <a:solidFill>
                  <a:srgbClr val="FF0000"/>
                </a:solidFill>
              </a:rPr>
              <a:t>saturazione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35844" name="Rettangolo 35843"/>
          <p:cNvSpPr/>
          <p:nvPr/>
        </p:nvSpPr>
        <p:spPr>
          <a:xfrm>
            <a:off x="2002221" y="5234967"/>
            <a:ext cx="863884" cy="424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uppo 10"/>
          <p:cNvGrpSpPr/>
          <p:nvPr/>
        </p:nvGrpSpPr>
        <p:grpSpPr>
          <a:xfrm>
            <a:off x="3753016" y="2070977"/>
            <a:ext cx="389613" cy="1108951"/>
            <a:chOff x="3753016" y="2070977"/>
            <a:chExt cx="389613" cy="1108951"/>
          </a:xfrm>
        </p:grpSpPr>
        <p:cxnSp>
          <p:nvCxnSpPr>
            <p:cNvPr id="10" name="Connettore 1 9"/>
            <p:cNvCxnSpPr/>
            <p:nvPr/>
          </p:nvCxnSpPr>
          <p:spPr>
            <a:xfrm>
              <a:off x="3947822" y="2070977"/>
              <a:ext cx="1" cy="11089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Ovale 2"/>
            <p:cNvSpPr/>
            <p:nvPr/>
          </p:nvSpPr>
          <p:spPr>
            <a:xfrm>
              <a:off x="3753016" y="2395738"/>
              <a:ext cx="389613" cy="34746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Connettore 2 5"/>
            <p:cNvCxnSpPr/>
            <p:nvPr/>
          </p:nvCxnSpPr>
          <p:spPr>
            <a:xfrm flipV="1">
              <a:off x="3947823" y="2443444"/>
              <a:ext cx="0" cy="245103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96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691680" y="1644465"/>
            <a:ext cx="5760640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uppo 6"/>
          <p:cNvGrpSpPr/>
          <p:nvPr/>
        </p:nvGrpSpPr>
        <p:grpSpPr>
          <a:xfrm>
            <a:off x="1835696" y="1342578"/>
            <a:ext cx="5400600" cy="517911"/>
            <a:chOff x="1835696" y="1686953"/>
            <a:chExt cx="5400600" cy="517911"/>
          </a:xfrm>
        </p:grpSpPr>
        <p:sp>
          <p:nvSpPr>
            <p:cNvPr id="8" name="Rettangolo arrotondato 7"/>
            <p:cNvSpPr/>
            <p:nvPr/>
          </p:nvSpPr>
          <p:spPr>
            <a:xfrm>
              <a:off x="3131840" y="1844824"/>
              <a:ext cx="2736304" cy="36004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1835696" y="1844824"/>
              <a:ext cx="792088" cy="1440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6444208" y="1844824"/>
              <a:ext cx="792088" cy="1440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2987824" y="1686953"/>
              <a:ext cx="302433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3243807" y="1844823"/>
              <a:ext cx="2478119" cy="13016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uppo 12"/>
          <p:cNvGrpSpPr/>
          <p:nvPr/>
        </p:nvGrpSpPr>
        <p:grpSpPr>
          <a:xfrm flipV="1">
            <a:off x="1849546" y="2880478"/>
            <a:ext cx="5400600" cy="517911"/>
            <a:chOff x="1835696" y="1686953"/>
            <a:chExt cx="5400600" cy="517911"/>
          </a:xfrm>
        </p:grpSpPr>
        <p:sp>
          <p:nvSpPr>
            <p:cNvPr id="14" name="Rettangolo arrotondato 13"/>
            <p:cNvSpPr/>
            <p:nvPr/>
          </p:nvSpPr>
          <p:spPr>
            <a:xfrm>
              <a:off x="3131840" y="1844824"/>
              <a:ext cx="2736304" cy="36004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1835696" y="1844824"/>
              <a:ext cx="792088" cy="1440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6444208" y="1844824"/>
              <a:ext cx="792088" cy="1440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987824" y="1686953"/>
              <a:ext cx="302433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3243807" y="1844823"/>
              <a:ext cx="2478119" cy="13016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3131840" y="570016"/>
            <a:ext cx="2745424" cy="2670502"/>
            <a:chOff x="3131840" y="1483726"/>
            <a:chExt cx="2745424" cy="1756792"/>
          </a:xfrm>
        </p:grpSpPr>
        <p:cxnSp>
          <p:nvCxnSpPr>
            <p:cNvPr id="21" name="Connettore 1 20"/>
            <p:cNvCxnSpPr/>
            <p:nvPr/>
          </p:nvCxnSpPr>
          <p:spPr>
            <a:xfrm>
              <a:off x="3131840" y="1486594"/>
              <a:ext cx="13850" cy="175392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/>
          </p:nvCxnSpPr>
          <p:spPr>
            <a:xfrm>
              <a:off x="5863414" y="1483726"/>
              <a:ext cx="13850" cy="175392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asellaDiTesto 24"/>
          <p:cNvSpPr txBox="1"/>
          <p:nvPr/>
        </p:nvSpPr>
        <p:spPr>
          <a:xfrm>
            <a:off x="4404983" y="59602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</a:t>
            </a:r>
            <a:endParaRPr lang="en-US" dirty="0"/>
          </a:p>
        </p:txBody>
      </p:sp>
      <p:sp>
        <p:nvSpPr>
          <p:cNvPr id="33" name="Parallelogramma 32"/>
          <p:cNvSpPr/>
          <p:nvPr/>
        </p:nvSpPr>
        <p:spPr>
          <a:xfrm>
            <a:off x="1691679" y="1229710"/>
            <a:ext cx="6218744" cy="400899"/>
          </a:xfrm>
          <a:prstGeom prst="parallelogram">
            <a:avLst>
              <a:gd name="adj" fmla="val 119381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arallelogramma 33"/>
          <p:cNvSpPr/>
          <p:nvPr/>
        </p:nvSpPr>
        <p:spPr>
          <a:xfrm rot="16200000" flipV="1">
            <a:off x="6747884" y="1934147"/>
            <a:ext cx="1854916" cy="446040"/>
          </a:xfrm>
          <a:prstGeom prst="parallelogram">
            <a:avLst>
              <a:gd name="adj" fmla="val 84568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sellaDiTesto 37"/>
          <p:cNvSpPr txBox="1"/>
          <p:nvPr/>
        </p:nvSpPr>
        <p:spPr>
          <a:xfrm>
            <a:off x="1696299" y="19952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n</a:t>
            </a:r>
            <a:endParaRPr lang="en-US" b="1" i="1" dirty="0"/>
          </a:p>
        </p:txBody>
      </p:sp>
      <p:grpSp>
        <p:nvGrpSpPr>
          <p:cNvPr id="40" name="Gruppo 39"/>
          <p:cNvGrpSpPr/>
          <p:nvPr/>
        </p:nvGrpSpPr>
        <p:grpSpPr>
          <a:xfrm>
            <a:off x="2048968" y="1148657"/>
            <a:ext cx="4911989" cy="378587"/>
            <a:chOff x="2048968" y="1148657"/>
            <a:chExt cx="4911989" cy="378587"/>
          </a:xfrm>
        </p:grpSpPr>
        <p:sp>
          <p:nvSpPr>
            <p:cNvPr id="41" name="CasellaDiTesto 40"/>
            <p:cNvSpPr txBox="1"/>
            <p:nvPr/>
          </p:nvSpPr>
          <p:spPr>
            <a:xfrm>
              <a:off x="2048968" y="1157912"/>
              <a:ext cx="623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S</a:t>
              </a:r>
              <a:r>
                <a:rPr lang="it-IT" b="1" i="1" dirty="0" smtClean="0"/>
                <a:t>=0</a:t>
              </a:r>
              <a:endParaRPr lang="en-US" b="1" i="1" dirty="0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6542253" y="11579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D</a:t>
              </a:r>
              <a:endParaRPr lang="en-US" b="1" i="1" dirty="0"/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4267937" y="1148657"/>
              <a:ext cx="414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G</a:t>
              </a:r>
              <a:endParaRPr lang="en-US" b="1" i="1" dirty="0"/>
            </a:p>
          </p:txBody>
        </p:sp>
      </p:grpSp>
      <p:grpSp>
        <p:nvGrpSpPr>
          <p:cNvPr id="44" name="Gruppo 43"/>
          <p:cNvGrpSpPr/>
          <p:nvPr/>
        </p:nvGrpSpPr>
        <p:grpSpPr>
          <a:xfrm>
            <a:off x="2059474" y="3177211"/>
            <a:ext cx="4911989" cy="378587"/>
            <a:chOff x="2048968" y="1148657"/>
            <a:chExt cx="4911989" cy="378587"/>
          </a:xfrm>
        </p:grpSpPr>
        <p:sp>
          <p:nvSpPr>
            <p:cNvPr id="45" name="CasellaDiTesto 44"/>
            <p:cNvSpPr txBox="1"/>
            <p:nvPr/>
          </p:nvSpPr>
          <p:spPr>
            <a:xfrm>
              <a:off x="2048968" y="1157912"/>
              <a:ext cx="623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S</a:t>
              </a:r>
              <a:r>
                <a:rPr lang="it-IT" b="1" i="1" dirty="0" smtClean="0"/>
                <a:t>=0</a:t>
              </a:r>
              <a:endParaRPr lang="en-US" b="1" i="1" dirty="0"/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6542253" y="11579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D</a:t>
              </a:r>
              <a:endParaRPr lang="en-US" b="1" i="1" dirty="0"/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4267937" y="1148657"/>
              <a:ext cx="414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G</a:t>
              </a:r>
              <a:endParaRPr lang="en-US" b="1" i="1" dirty="0"/>
            </a:p>
          </p:txBody>
        </p:sp>
      </p:grpSp>
      <p:sp>
        <p:nvSpPr>
          <p:cNvPr id="53" name="Figura a mano libera 52"/>
          <p:cNvSpPr/>
          <p:nvPr/>
        </p:nvSpPr>
        <p:spPr>
          <a:xfrm flipV="1">
            <a:off x="2826980" y="2603954"/>
            <a:ext cx="3490039" cy="433683"/>
          </a:xfrm>
          <a:custGeom>
            <a:avLst/>
            <a:gdLst>
              <a:gd name="connsiteX0" fmla="*/ 0 w 3962400"/>
              <a:gd name="connsiteY0" fmla="*/ 0 h 631259"/>
              <a:gd name="connsiteX1" fmla="*/ 55418 w 3962400"/>
              <a:gd name="connsiteY1" fmla="*/ 263236 h 631259"/>
              <a:gd name="connsiteX2" fmla="*/ 290946 w 3962400"/>
              <a:gd name="connsiteY2" fmla="*/ 443345 h 631259"/>
              <a:gd name="connsiteX3" fmla="*/ 748146 w 3962400"/>
              <a:gd name="connsiteY3" fmla="*/ 512618 h 631259"/>
              <a:gd name="connsiteX4" fmla="*/ 3214255 w 3962400"/>
              <a:gd name="connsiteY4" fmla="*/ 623455 h 631259"/>
              <a:gd name="connsiteX5" fmla="*/ 3810000 w 3962400"/>
              <a:gd name="connsiteY5" fmla="*/ 277091 h 631259"/>
              <a:gd name="connsiteX6" fmla="*/ 3962400 w 3962400"/>
              <a:gd name="connsiteY6" fmla="*/ 0 h 631259"/>
              <a:gd name="connsiteX0" fmla="*/ 0 w 3962400"/>
              <a:gd name="connsiteY0" fmla="*/ 0 h 631051"/>
              <a:gd name="connsiteX1" fmla="*/ 55418 w 3962400"/>
              <a:gd name="connsiteY1" fmla="*/ 263236 h 631051"/>
              <a:gd name="connsiteX2" fmla="*/ 290946 w 3962400"/>
              <a:gd name="connsiteY2" fmla="*/ 469224 h 631051"/>
              <a:gd name="connsiteX3" fmla="*/ 748146 w 3962400"/>
              <a:gd name="connsiteY3" fmla="*/ 512618 h 631051"/>
              <a:gd name="connsiteX4" fmla="*/ 3214255 w 3962400"/>
              <a:gd name="connsiteY4" fmla="*/ 623455 h 631051"/>
              <a:gd name="connsiteX5" fmla="*/ 3810000 w 3962400"/>
              <a:gd name="connsiteY5" fmla="*/ 277091 h 631051"/>
              <a:gd name="connsiteX6" fmla="*/ 3962400 w 3962400"/>
              <a:gd name="connsiteY6" fmla="*/ 0 h 631051"/>
              <a:gd name="connsiteX0" fmla="*/ 0 w 3962400"/>
              <a:gd name="connsiteY0" fmla="*/ 0 h 631051"/>
              <a:gd name="connsiteX1" fmla="*/ 55418 w 3962400"/>
              <a:gd name="connsiteY1" fmla="*/ 263236 h 631051"/>
              <a:gd name="connsiteX2" fmla="*/ 290946 w 3962400"/>
              <a:gd name="connsiteY2" fmla="*/ 469224 h 631051"/>
              <a:gd name="connsiteX3" fmla="*/ 748146 w 3962400"/>
              <a:gd name="connsiteY3" fmla="*/ 512618 h 631051"/>
              <a:gd name="connsiteX4" fmla="*/ 3214255 w 3962400"/>
              <a:gd name="connsiteY4" fmla="*/ 623455 h 631051"/>
              <a:gd name="connsiteX5" fmla="*/ 3810000 w 3962400"/>
              <a:gd name="connsiteY5" fmla="*/ 277091 h 631051"/>
              <a:gd name="connsiteX6" fmla="*/ 3962400 w 3962400"/>
              <a:gd name="connsiteY6" fmla="*/ 0 h 631051"/>
              <a:gd name="connsiteX0" fmla="*/ 0 w 3962400"/>
              <a:gd name="connsiteY0" fmla="*/ 0 h 631051"/>
              <a:gd name="connsiteX1" fmla="*/ 55418 w 3962400"/>
              <a:gd name="connsiteY1" fmla="*/ 263236 h 631051"/>
              <a:gd name="connsiteX2" fmla="*/ 290946 w 3962400"/>
              <a:gd name="connsiteY2" fmla="*/ 469224 h 631051"/>
              <a:gd name="connsiteX3" fmla="*/ 748146 w 3962400"/>
              <a:gd name="connsiteY3" fmla="*/ 512618 h 631051"/>
              <a:gd name="connsiteX4" fmla="*/ 3214255 w 3962400"/>
              <a:gd name="connsiteY4" fmla="*/ 623455 h 631051"/>
              <a:gd name="connsiteX5" fmla="*/ 3810000 w 3962400"/>
              <a:gd name="connsiteY5" fmla="*/ 277091 h 631051"/>
              <a:gd name="connsiteX6" fmla="*/ 3962400 w 3962400"/>
              <a:gd name="connsiteY6" fmla="*/ 0 h 631051"/>
              <a:gd name="connsiteX0" fmla="*/ 0 w 3962400"/>
              <a:gd name="connsiteY0" fmla="*/ 0 h 629778"/>
              <a:gd name="connsiteX1" fmla="*/ 55418 w 3962400"/>
              <a:gd name="connsiteY1" fmla="*/ 263236 h 629778"/>
              <a:gd name="connsiteX2" fmla="*/ 290946 w 3962400"/>
              <a:gd name="connsiteY2" fmla="*/ 469224 h 629778"/>
              <a:gd name="connsiteX3" fmla="*/ 748146 w 3962400"/>
              <a:gd name="connsiteY3" fmla="*/ 512618 h 629778"/>
              <a:gd name="connsiteX4" fmla="*/ 3214255 w 3962400"/>
              <a:gd name="connsiteY4" fmla="*/ 623455 h 629778"/>
              <a:gd name="connsiteX5" fmla="*/ 3835879 w 3962400"/>
              <a:gd name="connsiteY5" fmla="*/ 302970 h 629778"/>
              <a:gd name="connsiteX6" fmla="*/ 3962400 w 3962400"/>
              <a:gd name="connsiteY6" fmla="*/ 0 h 629778"/>
              <a:gd name="connsiteX0" fmla="*/ 0 w 3962400"/>
              <a:gd name="connsiteY0" fmla="*/ 0 h 629369"/>
              <a:gd name="connsiteX1" fmla="*/ 55418 w 3962400"/>
              <a:gd name="connsiteY1" fmla="*/ 263236 h 629369"/>
              <a:gd name="connsiteX2" fmla="*/ 290946 w 3962400"/>
              <a:gd name="connsiteY2" fmla="*/ 469224 h 629369"/>
              <a:gd name="connsiteX3" fmla="*/ 748146 w 3962400"/>
              <a:gd name="connsiteY3" fmla="*/ 512618 h 629369"/>
              <a:gd name="connsiteX4" fmla="*/ 3214255 w 3962400"/>
              <a:gd name="connsiteY4" fmla="*/ 623455 h 629369"/>
              <a:gd name="connsiteX5" fmla="*/ 3861758 w 3962400"/>
              <a:gd name="connsiteY5" fmla="*/ 311596 h 629369"/>
              <a:gd name="connsiteX6" fmla="*/ 3962400 w 3962400"/>
              <a:gd name="connsiteY6" fmla="*/ 0 h 629369"/>
              <a:gd name="connsiteX0" fmla="*/ 0 w 3962400"/>
              <a:gd name="connsiteY0" fmla="*/ 0 h 512618"/>
              <a:gd name="connsiteX1" fmla="*/ 55418 w 3962400"/>
              <a:gd name="connsiteY1" fmla="*/ 263236 h 512618"/>
              <a:gd name="connsiteX2" fmla="*/ 290946 w 3962400"/>
              <a:gd name="connsiteY2" fmla="*/ 469224 h 512618"/>
              <a:gd name="connsiteX3" fmla="*/ 748146 w 3962400"/>
              <a:gd name="connsiteY3" fmla="*/ 512618 h 512618"/>
              <a:gd name="connsiteX4" fmla="*/ 3214255 w 3962400"/>
              <a:gd name="connsiteY4" fmla="*/ 491426 h 512618"/>
              <a:gd name="connsiteX5" fmla="*/ 3861758 w 3962400"/>
              <a:gd name="connsiteY5" fmla="*/ 311596 h 512618"/>
              <a:gd name="connsiteX6" fmla="*/ 3962400 w 3962400"/>
              <a:gd name="connsiteY6" fmla="*/ 0 h 512618"/>
              <a:gd name="connsiteX0" fmla="*/ 0 w 3962400"/>
              <a:gd name="connsiteY0" fmla="*/ 0 h 524432"/>
              <a:gd name="connsiteX1" fmla="*/ 55418 w 3962400"/>
              <a:gd name="connsiteY1" fmla="*/ 263236 h 524432"/>
              <a:gd name="connsiteX2" fmla="*/ 290946 w 3962400"/>
              <a:gd name="connsiteY2" fmla="*/ 469224 h 524432"/>
              <a:gd name="connsiteX3" fmla="*/ 748146 w 3962400"/>
              <a:gd name="connsiteY3" fmla="*/ 512618 h 524432"/>
              <a:gd name="connsiteX4" fmla="*/ 3229750 w 3962400"/>
              <a:gd name="connsiteY4" fmla="*/ 524432 h 524432"/>
              <a:gd name="connsiteX5" fmla="*/ 3861758 w 3962400"/>
              <a:gd name="connsiteY5" fmla="*/ 311596 h 524432"/>
              <a:gd name="connsiteX6" fmla="*/ 3962400 w 3962400"/>
              <a:gd name="connsiteY6" fmla="*/ 0 h 52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2400" h="524432">
                <a:moveTo>
                  <a:pt x="0" y="0"/>
                </a:moveTo>
                <a:cubicBezTo>
                  <a:pt x="3463" y="94672"/>
                  <a:pt x="6927" y="185032"/>
                  <a:pt x="55418" y="263236"/>
                </a:cubicBezTo>
                <a:cubicBezTo>
                  <a:pt x="103909" y="341440"/>
                  <a:pt x="158238" y="427660"/>
                  <a:pt x="290946" y="469224"/>
                </a:cubicBezTo>
                <a:cubicBezTo>
                  <a:pt x="423654" y="510788"/>
                  <a:pt x="258345" y="503417"/>
                  <a:pt x="748146" y="512618"/>
                </a:cubicBezTo>
                <a:cubicBezTo>
                  <a:pt x="1237947" y="521819"/>
                  <a:pt x="2402549" y="520494"/>
                  <a:pt x="3229750" y="524432"/>
                </a:cubicBezTo>
                <a:cubicBezTo>
                  <a:pt x="3748685" y="490928"/>
                  <a:pt x="3754319" y="441385"/>
                  <a:pt x="3861758" y="311596"/>
                </a:cubicBezTo>
                <a:cubicBezTo>
                  <a:pt x="3969197" y="181807"/>
                  <a:pt x="3948545" y="86591"/>
                  <a:pt x="3962400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igura a mano libera 4"/>
          <p:cNvSpPr/>
          <p:nvPr/>
        </p:nvSpPr>
        <p:spPr>
          <a:xfrm>
            <a:off x="2798618" y="1636824"/>
            <a:ext cx="3490039" cy="433683"/>
          </a:xfrm>
          <a:custGeom>
            <a:avLst/>
            <a:gdLst>
              <a:gd name="connsiteX0" fmla="*/ 0 w 3962400"/>
              <a:gd name="connsiteY0" fmla="*/ 0 h 631259"/>
              <a:gd name="connsiteX1" fmla="*/ 55418 w 3962400"/>
              <a:gd name="connsiteY1" fmla="*/ 263236 h 631259"/>
              <a:gd name="connsiteX2" fmla="*/ 290946 w 3962400"/>
              <a:gd name="connsiteY2" fmla="*/ 443345 h 631259"/>
              <a:gd name="connsiteX3" fmla="*/ 748146 w 3962400"/>
              <a:gd name="connsiteY3" fmla="*/ 512618 h 631259"/>
              <a:gd name="connsiteX4" fmla="*/ 3214255 w 3962400"/>
              <a:gd name="connsiteY4" fmla="*/ 623455 h 631259"/>
              <a:gd name="connsiteX5" fmla="*/ 3810000 w 3962400"/>
              <a:gd name="connsiteY5" fmla="*/ 277091 h 631259"/>
              <a:gd name="connsiteX6" fmla="*/ 3962400 w 3962400"/>
              <a:gd name="connsiteY6" fmla="*/ 0 h 631259"/>
              <a:gd name="connsiteX0" fmla="*/ 0 w 3962400"/>
              <a:gd name="connsiteY0" fmla="*/ 0 h 631051"/>
              <a:gd name="connsiteX1" fmla="*/ 55418 w 3962400"/>
              <a:gd name="connsiteY1" fmla="*/ 263236 h 631051"/>
              <a:gd name="connsiteX2" fmla="*/ 290946 w 3962400"/>
              <a:gd name="connsiteY2" fmla="*/ 469224 h 631051"/>
              <a:gd name="connsiteX3" fmla="*/ 748146 w 3962400"/>
              <a:gd name="connsiteY3" fmla="*/ 512618 h 631051"/>
              <a:gd name="connsiteX4" fmla="*/ 3214255 w 3962400"/>
              <a:gd name="connsiteY4" fmla="*/ 623455 h 631051"/>
              <a:gd name="connsiteX5" fmla="*/ 3810000 w 3962400"/>
              <a:gd name="connsiteY5" fmla="*/ 277091 h 631051"/>
              <a:gd name="connsiteX6" fmla="*/ 3962400 w 3962400"/>
              <a:gd name="connsiteY6" fmla="*/ 0 h 631051"/>
              <a:gd name="connsiteX0" fmla="*/ 0 w 3962400"/>
              <a:gd name="connsiteY0" fmla="*/ 0 h 631051"/>
              <a:gd name="connsiteX1" fmla="*/ 55418 w 3962400"/>
              <a:gd name="connsiteY1" fmla="*/ 263236 h 631051"/>
              <a:gd name="connsiteX2" fmla="*/ 290946 w 3962400"/>
              <a:gd name="connsiteY2" fmla="*/ 469224 h 631051"/>
              <a:gd name="connsiteX3" fmla="*/ 748146 w 3962400"/>
              <a:gd name="connsiteY3" fmla="*/ 512618 h 631051"/>
              <a:gd name="connsiteX4" fmla="*/ 3214255 w 3962400"/>
              <a:gd name="connsiteY4" fmla="*/ 623455 h 631051"/>
              <a:gd name="connsiteX5" fmla="*/ 3810000 w 3962400"/>
              <a:gd name="connsiteY5" fmla="*/ 277091 h 631051"/>
              <a:gd name="connsiteX6" fmla="*/ 3962400 w 3962400"/>
              <a:gd name="connsiteY6" fmla="*/ 0 h 631051"/>
              <a:gd name="connsiteX0" fmla="*/ 0 w 3962400"/>
              <a:gd name="connsiteY0" fmla="*/ 0 h 631051"/>
              <a:gd name="connsiteX1" fmla="*/ 55418 w 3962400"/>
              <a:gd name="connsiteY1" fmla="*/ 263236 h 631051"/>
              <a:gd name="connsiteX2" fmla="*/ 290946 w 3962400"/>
              <a:gd name="connsiteY2" fmla="*/ 469224 h 631051"/>
              <a:gd name="connsiteX3" fmla="*/ 748146 w 3962400"/>
              <a:gd name="connsiteY3" fmla="*/ 512618 h 631051"/>
              <a:gd name="connsiteX4" fmla="*/ 3214255 w 3962400"/>
              <a:gd name="connsiteY4" fmla="*/ 623455 h 631051"/>
              <a:gd name="connsiteX5" fmla="*/ 3810000 w 3962400"/>
              <a:gd name="connsiteY5" fmla="*/ 277091 h 631051"/>
              <a:gd name="connsiteX6" fmla="*/ 3962400 w 3962400"/>
              <a:gd name="connsiteY6" fmla="*/ 0 h 631051"/>
              <a:gd name="connsiteX0" fmla="*/ 0 w 3962400"/>
              <a:gd name="connsiteY0" fmla="*/ 0 h 629778"/>
              <a:gd name="connsiteX1" fmla="*/ 55418 w 3962400"/>
              <a:gd name="connsiteY1" fmla="*/ 263236 h 629778"/>
              <a:gd name="connsiteX2" fmla="*/ 290946 w 3962400"/>
              <a:gd name="connsiteY2" fmla="*/ 469224 h 629778"/>
              <a:gd name="connsiteX3" fmla="*/ 748146 w 3962400"/>
              <a:gd name="connsiteY3" fmla="*/ 512618 h 629778"/>
              <a:gd name="connsiteX4" fmla="*/ 3214255 w 3962400"/>
              <a:gd name="connsiteY4" fmla="*/ 623455 h 629778"/>
              <a:gd name="connsiteX5" fmla="*/ 3835879 w 3962400"/>
              <a:gd name="connsiteY5" fmla="*/ 302970 h 629778"/>
              <a:gd name="connsiteX6" fmla="*/ 3962400 w 3962400"/>
              <a:gd name="connsiteY6" fmla="*/ 0 h 629778"/>
              <a:gd name="connsiteX0" fmla="*/ 0 w 3962400"/>
              <a:gd name="connsiteY0" fmla="*/ 0 h 629369"/>
              <a:gd name="connsiteX1" fmla="*/ 55418 w 3962400"/>
              <a:gd name="connsiteY1" fmla="*/ 263236 h 629369"/>
              <a:gd name="connsiteX2" fmla="*/ 290946 w 3962400"/>
              <a:gd name="connsiteY2" fmla="*/ 469224 h 629369"/>
              <a:gd name="connsiteX3" fmla="*/ 748146 w 3962400"/>
              <a:gd name="connsiteY3" fmla="*/ 512618 h 629369"/>
              <a:gd name="connsiteX4" fmla="*/ 3214255 w 3962400"/>
              <a:gd name="connsiteY4" fmla="*/ 623455 h 629369"/>
              <a:gd name="connsiteX5" fmla="*/ 3861758 w 3962400"/>
              <a:gd name="connsiteY5" fmla="*/ 311596 h 629369"/>
              <a:gd name="connsiteX6" fmla="*/ 3962400 w 3962400"/>
              <a:gd name="connsiteY6" fmla="*/ 0 h 629369"/>
              <a:gd name="connsiteX0" fmla="*/ 0 w 3962400"/>
              <a:gd name="connsiteY0" fmla="*/ 0 h 512618"/>
              <a:gd name="connsiteX1" fmla="*/ 55418 w 3962400"/>
              <a:gd name="connsiteY1" fmla="*/ 263236 h 512618"/>
              <a:gd name="connsiteX2" fmla="*/ 290946 w 3962400"/>
              <a:gd name="connsiteY2" fmla="*/ 469224 h 512618"/>
              <a:gd name="connsiteX3" fmla="*/ 748146 w 3962400"/>
              <a:gd name="connsiteY3" fmla="*/ 512618 h 512618"/>
              <a:gd name="connsiteX4" fmla="*/ 3214255 w 3962400"/>
              <a:gd name="connsiteY4" fmla="*/ 491426 h 512618"/>
              <a:gd name="connsiteX5" fmla="*/ 3861758 w 3962400"/>
              <a:gd name="connsiteY5" fmla="*/ 311596 h 512618"/>
              <a:gd name="connsiteX6" fmla="*/ 3962400 w 3962400"/>
              <a:gd name="connsiteY6" fmla="*/ 0 h 512618"/>
              <a:gd name="connsiteX0" fmla="*/ 0 w 3962400"/>
              <a:gd name="connsiteY0" fmla="*/ 0 h 524432"/>
              <a:gd name="connsiteX1" fmla="*/ 55418 w 3962400"/>
              <a:gd name="connsiteY1" fmla="*/ 263236 h 524432"/>
              <a:gd name="connsiteX2" fmla="*/ 290946 w 3962400"/>
              <a:gd name="connsiteY2" fmla="*/ 469224 h 524432"/>
              <a:gd name="connsiteX3" fmla="*/ 748146 w 3962400"/>
              <a:gd name="connsiteY3" fmla="*/ 512618 h 524432"/>
              <a:gd name="connsiteX4" fmla="*/ 3229750 w 3962400"/>
              <a:gd name="connsiteY4" fmla="*/ 524432 h 524432"/>
              <a:gd name="connsiteX5" fmla="*/ 3861758 w 3962400"/>
              <a:gd name="connsiteY5" fmla="*/ 311596 h 524432"/>
              <a:gd name="connsiteX6" fmla="*/ 3962400 w 3962400"/>
              <a:gd name="connsiteY6" fmla="*/ 0 h 52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2400" h="524432">
                <a:moveTo>
                  <a:pt x="0" y="0"/>
                </a:moveTo>
                <a:cubicBezTo>
                  <a:pt x="3463" y="94672"/>
                  <a:pt x="6927" y="185032"/>
                  <a:pt x="55418" y="263236"/>
                </a:cubicBezTo>
                <a:cubicBezTo>
                  <a:pt x="103909" y="341440"/>
                  <a:pt x="158238" y="427660"/>
                  <a:pt x="290946" y="469224"/>
                </a:cubicBezTo>
                <a:cubicBezTo>
                  <a:pt x="423654" y="510788"/>
                  <a:pt x="258345" y="503417"/>
                  <a:pt x="748146" y="512618"/>
                </a:cubicBezTo>
                <a:cubicBezTo>
                  <a:pt x="1237947" y="521819"/>
                  <a:pt x="2402549" y="520494"/>
                  <a:pt x="3229750" y="524432"/>
                </a:cubicBezTo>
                <a:cubicBezTo>
                  <a:pt x="3748685" y="490928"/>
                  <a:pt x="3754319" y="441385"/>
                  <a:pt x="3861758" y="311596"/>
                </a:cubicBezTo>
                <a:cubicBezTo>
                  <a:pt x="3969197" y="181807"/>
                  <a:pt x="3948545" y="86591"/>
                  <a:pt x="3962400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ttore 2 23"/>
          <p:cNvCxnSpPr/>
          <p:nvPr/>
        </p:nvCxnSpPr>
        <p:spPr>
          <a:xfrm>
            <a:off x="3145690" y="929728"/>
            <a:ext cx="271574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 flipV="1">
            <a:off x="7495931" y="2880478"/>
            <a:ext cx="414492" cy="32079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7583915" y="306970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Z</a:t>
            </a:r>
            <a:endParaRPr lang="en-US" dirty="0"/>
          </a:p>
        </p:txBody>
      </p:sp>
      <p:sp>
        <p:nvSpPr>
          <p:cNvPr id="65" name="Rettangolo arrotondato 64"/>
          <p:cNvSpPr/>
          <p:nvPr/>
        </p:nvSpPr>
        <p:spPr>
          <a:xfrm>
            <a:off x="3131840" y="1630609"/>
            <a:ext cx="2750154" cy="21204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sellaDiTesto 36"/>
          <p:cNvSpPr txBox="1"/>
          <p:nvPr/>
        </p:nvSpPr>
        <p:spPr>
          <a:xfrm>
            <a:off x="5429282" y="149362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p</a:t>
            </a:r>
            <a:endParaRPr lang="en-US" b="1" i="1" dirty="0"/>
          </a:p>
        </p:txBody>
      </p:sp>
      <p:sp>
        <p:nvSpPr>
          <p:cNvPr id="66" name="Rettangolo arrotondato 65"/>
          <p:cNvSpPr/>
          <p:nvPr/>
        </p:nvSpPr>
        <p:spPr>
          <a:xfrm>
            <a:off x="3135302" y="2846817"/>
            <a:ext cx="2750154" cy="21204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sellaDiTesto 38"/>
          <p:cNvSpPr txBox="1"/>
          <p:nvPr/>
        </p:nvSpPr>
        <p:spPr>
          <a:xfrm>
            <a:off x="5424022" y="27654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p</a:t>
            </a:r>
            <a:endParaRPr lang="en-US" b="1" i="1" dirty="0"/>
          </a:p>
        </p:txBody>
      </p:sp>
      <p:grpSp>
        <p:nvGrpSpPr>
          <p:cNvPr id="28" name="Gruppo 27"/>
          <p:cNvGrpSpPr/>
          <p:nvPr/>
        </p:nvGrpSpPr>
        <p:grpSpPr>
          <a:xfrm>
            <a:off x="1750676" y="4137545"/>
            <a:ext cx="3208526" cy="2575733"/>
            <a:chOff x="1750676" y="4137545"/>
            <a:chExt cx="3208526" cy="2575733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676" y="4137545"/>
              <a:ext cx="3208526" cy="2575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CasellaDiTesto 25"/>
            <p:cNvSpPr txBox="1"/>
            <p:nvPr/>
          </p:nvSpPr>
          <p:spPr>
            <a:xfrm>
              <a:off x="2371322" y="4387333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G</a:t>
              </a:r>
              <a:endParaRPr lang="en-US" b="1" dirty="0"/>
            </a:p>
          </p:txBody>
        </p:sp>
        <p:sp>
          <p:nvSpPr>
            <p:cNvPr id="67" name="CasellaDiTesto 66"/>
            <p:cNvSpPr txBox="1"/>
            <p:nvPr/>
          </p:nvSpPr>
          <p:spPr>
            <a:xfrm>
              <a:off x="4213097" y="5056077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G</a:t>
              </a:r>
              <a:endParaRPr lang="en-US" b="1" dirty="0"/>
            </a:p>
          </p:txBody>
        </p:sp>
        <p:sp>
          <p:nvSpPr>
            <p:cNvPr id="68" name="CasellaDiTesto 67"/>
            <p:cNvSpPr txBox="1"/>
            <p:nvPr/>
          </p:nvSpPr>
          <p:spPr>
            <a:xfrm>
              <a:off x="2536592" y="5617906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S</a:t>
              </a:r>
              <a:endParaRPr lang="en-US" b="1" dirty="0"/>
            </a:p>
          </p:txBody>
        </p:sp>
        <p:sp>
          <p:nvSpPr>
            <p:cNvPr id="69" name="CasellaDiTesto 68"/>
            <p:cNvSpPr txBox="1"/>
            <p:nvPr/>
          </p:nvSpPr>
          <p:spPr>
            <a:xfrm>
              <a:off x="3895529" y="4148494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D</a:t>
              </a:r>
              <a:endParaRPr lang="en-US" b="1" dirty="0"/>
            </a:p>
          </p:txBody>
        </p:sp>
      </p:grpSp>
      <p:sp>
        <p:nvSpPr>
          <p:cNvPr id="59" name="Rettangolo 58"/>
          <p:cNvSpPr/>
          <p:nvPr/>
        </p:nvSpPr>
        <p:spPr>
          <a:xfrm>
            <a:off x="3138765" y="1644465"/>
            <a:ext cx="2743229" cy="144016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18614" y="916480"/>
            <a:ext cx="8291158" cy="2840150"/>
            <a:chOff x="518614" y="916480"/>
            <a:chExt cx="8291158" cy="2840150"/>
          </a:xfrm>
        </p:grpSpPr>
        <p:sp>
          <p:nvSpPr>
            <p:cNvPr id="4" name="CasellaDiTesto 3"/>
            <p:cNvSpPr txBox="1"/>
            <p:nvPr/>
          </p:nvSpPr>
          <p:spPr>
            <a:xfrm>
              <a:off x="518614" y="2223740"/>
              <a:ext cx="992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Source 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CasellaDiTesto 59"/>
            <p:cNvSpPr txBox="1"/>
            <p:nvPr/>
          </p:nvSpPr>
          <p:spPr>
            <a:xfrm>
              <a:off x="7910423" y="1995213"/>
              <a:ext cx="899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err="1" smtClean="0">
                  <a:solidFill>
                    <a:srgbClr val="FF0000"/>
                  </a:solidFill>
                </a:rPr>
                <a:t>Drain</a:t>
              </a:r>
              <a:r>
                <a:rPr lang="it-IT" b="1" dirty="0" smtClean="0">
                  <a:solidFill>
                    <a:srgbClr val="FF0000"/>
                  </a:solidFill>
                </a:rPr>
                <a:t> D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3" name="CasellaDiTesto 62"/>
            <p:cNvSpPr txBox="1"/>
            <p:nvPr/>
          </p:nvSpPr>
          <p:spPr>
            <a:xfrm>
              <a:off x="3959887" y="3387298"/>
              <a:ext cx="836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Gate G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3895529" y="916480"/>
              <a:ext cx="836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Gate G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CasellaDiTesto 28"/>
          <p:cNvSpPr txBox="1"/>
          <p:nvPr/>
        </p:nvSpPr>
        <p:spPr>
          <a:xfrm>
            <a:off x="176876" y="72802"/>
            <a:ext cx="3345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Struttura e potenziali</a:t>
            </a:r>
            <a:endParaRPr lang="en-US" sz="2800" b="1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6960957" y="4756665"/>
            <a:ext cx="14253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/>
              <a:t>V</a:t>
            </a:r>
            <a:r>
              <a:rPr lang="it-IT" sz="4800" b="1" baseline="-25000" dirty="0" smtClean="0"/>
              <a:t>G</a:t>
            </a:r>
            <a:r>
              <a:rPr lang="it-IT" sz="4800" b="1" u="sng" dirty="0" smtClean="0"/>
              <a:t>&lt;</a:t>
            </a:r>
            <a:r>
              <a:rPr lang="it-IT" sz="4800" b="1" dirty="0" smtClean="0"/>
              <a:t>0</a:t>
            </a:r>
          </a:p>
          <a:p>
            <a:r>
              <a:rPr lang="it-IT" sz="4800" b="1" dirty="0" smtClean="0"/>
              <a:t>V</a:t>
            </a:r>
            <a:r>
              <a:rPr lang="it-IT" sz="4800" b="1" baseline="-25000" dirty="0" smtClean="0"/>
              <a:t>D</a:t>
            </a:r>
            <a:r>
              <a:rPr lang="it-IT" sz="4800" b="1" dirty="0" smtClean="0"/>
              <a:t>=0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68641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24784" y="278132"/>
            <a:ext cx="729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Modello </a:t>
            </a:r>
            <a:r>
              <a:rPr lang="it-IT" sz="2800" b="1" i="1" dirty="0" smtClean="0"/>
              <a:t>generale </a:t>
            </a:r>
            <a:r>
              <a:rPr lang="it-IT" sz="2800" b="1" dirty="0" smtClean="0"/>
              <a:t>per i piccoli segnali per il JFET</a:t>
            </a:r>
            <a:endParaRPr lang="en-US" sz="2800" b="1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899907"/>
              </p:ext>
            </p:extLst>
          </p:nvPr>
        </p:nvGraphicFramePr>
        <p:xfrm>
          <a:off x="1136650" y="1074738"/>
          <a:ext cx="28098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4" name="Equazione" r:id="rId3" imgW="888840" imgH="190440" progId="Equation.3">
                  <p:embed/>
                </p:oleObj>
              </mc:Choice>
              <mc:Fallback>
                <p:oleObj name="Equazione" r:id="rId3" imgW="88884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6650" y="1074738"/>
                        <a:ext cx="2809875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572000" y="1135117"/>
            <a:ext cx="2091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 corrente continua</a:t>
            </a:r>
            <a:endParaRPr lang="en-US" dirty="0"/>
          </a:p>
        </p:txBody>
      </p:sp>
      <p:grpSp>
        <p:nvGrpSpPr>
          <p:cNvPr id="13" name="Gruppo 12"/>
          <p:cNvGrpSpPr/>
          <p:nvPr/>
        </p:nvGrpSpPr>
        <p:grpSpPr>
          <a:xfrm>
            <a:off x="339013" y="1671199"/>
            <a:ext cx="6489277" cy="1328956"/>
            <a:chOff x="339013" y="1671199"/>
            <a:chExt cx="6489277" cy="1328956"/>
          </a:xfrm>
        </p:grpSpPr>
        <p:sp>
          <p:nvSpPr>
            <p:cNvPr id="7" name="CasellaDiTesto 6"/>
            <p:cNvSpPr txBox="1"/>
            <p:nvPr/>
          </p:nvSpPr>
          <p:spPr>
            <a:xfrm>
              <a:off x="339013" y="1671199"/>
              <a:ext cx="64892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Se introduciamo piccole variazioni, variabili nel tempo, su V</a:t>
              </a:r>
              <a:r>
                <a:rPr lang="it-IT" baseline="-25000" dirty="0" smtClean="0"/>
                <a:t>D</a:t>
              </a:r>
              <a:r>
                <a:rPr lang="it-IT" dirty="0" smtClean="0"/>
                <a:t> e V</a:t>
              </a:r>
              <a:r>
                <a:rPr lang="it-IT" baseline="-25000" dirty="0" smtClean="0"/>
                <a:t>G</a:t>
              </a:r>
              <a:r>
                <a:rPr lang="it-IT" dirty="0" smtClean="0"/>
                <a:t>, </a:t>
              </a:r>
            </a:p>
            <a:p>
              <a:r>
                <a:rPr lang="it-IT" dirty="0" smtClean="0"/>
                <a:t>otteniamo una piccole variazioni di I</a:t>
              </a:r>
              <a:r>
                <a:rPr lang="it-IT" baseline="-25000" dirty="0" smtClean="0"/>
                <a:t>D</a:t>
              </a:r>
              <a:endParaRPr lang="en-US" baseline="-25000" dirty="0"/>
            </a:p>
          </p:txBody>
        </p:sp>
        <p:graphicFrame>
          <p:nvGraphicFramePr>
            <p:cNvPr id="8" name="Ogget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1838453"/>
                </p:ext>
              </p:extLst>
            </p:nvPr>
          </p:nvGraphicFramePr>
          <p:xfrm>
            <a:off x="339013" y="2317530"/>
            <a:ext cx="5138738" cy="682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35" name="Equazione" r:id="rId5" imgW="1625400" imgH="215640" progId="Equation.3">
                    <p:embed/>
                  </p:oleObj>
                </mc:Choice>
                <mc:Fallback>
                  <p:oleObj name="Equazione" r:id="rId5" imgW="1625400" imgH="215640" progId="Equation.3">
                    <p:embed/>
                    <p:pic>
                      <p:nvPicPr>
                        <p:cNvPr id="0" name="Oggetto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013" y="2317530"/>
                          <a:ext cx="5138738" cy="682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78726"/>
              </p:ext>
            </p:extLst>
          </p:nvPr>
        </p:nvGraphicFramePr>
        <p:xfrm>
          <a:off x="756368" y="3117030"/>
          <a:ext cx="5907102" cy="623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6" name="Equazione" r:id="rId7" imgW="2044440" imgH="215640" progId="Equation.3">
                  <p:embed/>
                </p:oleObj>
              </mc:Choice>
              <mc:Fallback>
                <p:oleObj name="Equazione" r:id="rId7" imgW="2044440" imgH="215640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368" y="3117030"/>
                        <a:ext cx="5907102" cy="6239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302441"/>
              </p:ext>
            </p:extLst>
          </p:nvPr>
        </p:nvGraphicFramePr>
        <p:xfrm>
          <a:off x="3988676" y="4203105"/>
          <a:ext cx="5155324" cy="116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7" name="Equazione" r:id="rId9" imgW="1968480" imgH="444240" progId="Equation.3">
                  <p:embed/>
                </p:oleObj>
              </mc:Choice>
              <mc:Fallback>
                <p:oleObj name="Equazione" r:id="rId9" imgW="1968480" imgH="444240" progId="Equation.3">
                  <p:embed/>
                  <p:pic>
                    <p:nvPicPr>
                      <p:cNvPr id="0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8676" y="4203105"/>
                        <a:ext cx="5155324" cy="116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1765738" y="5565228"/>
            <a:ext cx="612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Riconosciamo conduttanza di canale </a:t>
            </a:r>
            <a:r>
              <a:rPr lang="it-IT" dirty="0" err="1" smtClean="0"/>
              <a:t>g</a:t>
            </a:r>
            <a:r>
              <a:rPr lang="it-IT" baseline="-25000" dirty="0" err="1" smtClean="0"/>
              <a:t>D</a:t>
            </a:r>
            <a:r>
              <a:rPr lang="it-IT" dirty="0" smtClean="0"/>
              <a:t> e </a:t>
            </a:r>
            <a:r>
              <a:rPr lang="it-IT" dirty="0" err="1" smtClean="0"/>
              <a:t>transconduttanza</a:t>
            </a:r>
            <a:r>
              <a:rPr lang="it-IT" dirty="0" smtClean="0"/>
              <a:t> </a:t>
            </a:r>
            <a:r>
              <a:rPr lang="it-IT" dirty="0" err="1" smtClean="0"/>
              <a:t>g</a:t>
            </a:r>
            <a:r>
              <a:rPr lang="it-IT" baseline="-25000" dirty="0" err="1" smtClean="0"/>
              <a:t>m</a:t>
            </a:r>
            <a:endParaRPr lang="en-US" baseline="-25000" dirty="0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94854"/>
              </p:ext>
            </p:extLst>
          </p:nvPr>
        </p:nvGraphicFramePr>
        <p:xfrm>
          <a:off x="1196866" y="5988582"/>
          <a:ext cx="2862263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8" name="Equazione" r:id="rId11" imgW="990360" imgH="215640" progId="Equation.3">
                  <p:embed/>
                </p:oleObj>
              </mc:Choice>
              <mc:Fallback>
                <p:oleObj name="Equazione" r:id="rId11" imgW="990360" imgH="215640" progId="Equation.3">
                  <p:embed/>
                  <p:pic>
                    <p:nvPicPr>
                      <p:cNvPr id="0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866" y="5988582"/>
                        <a:ext cx="2862263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243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ttore 2 23"/>
          <p:cNvCxnSpPr/>
          <p:nvPr/>
        </p:nvCxnSpPr>
        <p:spPr>
          <a:xfrm>
            <a:off x="2463397" y="227519"/>
            <a:ext cx="0" cy="1108950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igura a mano libera 24"/>
          <p:cNvSpPr/>
          <p:nvPr/>
        </p:nvSpPr>
        <p:spPr>
          <a:xfrm>
            <a:off x="5785223" y="227518"/>
            <a:ext cx="45719" cy="1108951"/>
          </a:xfrm>
          <a:custGeom>
            <a:avLst/>
            <a:gdLst>
              <a:gd name="connsiteX0" fmla="*/ 51759 w 86265"/>
              <a:gd name="connsiteY0" fmla="*/ 0 h 1181818"/>
              <a:gd name="connsiteX1" fmla="*/ 51759 w 86265"/>
              <a:gd name="connsiteY1" fmla="*/ 379562 h 1181818"/>
              <a:gd name="connsiteX2" fmla="*/ 86265 w 86265"/>
              <a:gd name="connsiteY2" fmla="*/ 414067 h 1181818"/>
              <a:gd name="connsiteX3" fmla="*/ 8627 w 86265"/>
              <a:gd name="connsiteY3" fmla="*/ 448573 h 1181818"/>
              <a:gd name="connsiteX4" fmla="*/ 86265 w 86265"/>
              <a:gd name="connsiteY4" fmla="*/ 508958 h 1181818"/>
              <a:gd name="connsiteX5" fmla="*/ 0 w 86265"/>
              <a:gd name="connsiteY5" fmla="*/ 560717 h 1181818"/>
              <a:gd name="connsiteX6" fmla="*/ 77638 w 86265"/>
              <a:gd name="connsiteY6" fmla="*/ 612475 h 1181818"/>
              <a:gd name="connsiteX7" fmla="*/ 0 w 86265"/>
              <a:gd name="connsiteY7" fmla="*/ 672860 h 1181818"/>
              <a:gd name="connsiteX8" fmla="*/ 51759 w 86265"/>
              <a:gd name="connsiteY8" fmla="*/ 715992 h 1181818"/>
              <a:gd name="connsiteX9" fmla="*/ 51759 w 86265"/>
              <a:gd name="connsiteY9" fmla="*/ 1181818 h 11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265" h="1181818">
                <a:moveTo>
                  <a:pt x="51759" y="0"/>
                </a:moveTo>
                <a:lnTo>
                  <a:pt x="51759" y="379562"/>
                </a:lnTo>
                <a:lnTo>
                  <a:pt x="86265" y="414067"/>
                </a:lnTo>
                <a:lnTo>
                  <a:pt x="8627" y="448573"/>
                </a:lnTo>
                <a:lnTo>
                  <a:pt x="86265" y="508958"/>
                </a:lnTo>
                <a:lnTo>
                  <a:pt x="0" y="560717"/>
                </a:lnTo>
                <a:lnTo>
                  <a:pt x="77638" y="612475"/>
                </a:lnTo>
                <a:lnTo>
                  <a:pt x="0" y="672860"/>
                </a:lnTo>
                <a:lnTo>
                  <a:pt x="51759" y="715992"/>
                </a:lnTo>
                <a:lnTo>
                  <a:pt x="51759" y="1181818"/>
                </a:ln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uppo 25"/>
          <p:cNvGrpSpPr/>
          <p:nvPr/>
        </p:nvGrpSpPr>
        <p:grpSpPr>
          <a:xfrm>
            <a:off x="4737191" y="227519"/>
            <a:ext cx="389613" cy="1108951"/>
            <a:chOff x="3753016" y="2070977"/>
            <a:chExt cx="389613" cy="1108951"/>
          </a:xfrm>
        </p:grpSpPr>
        <p:cxnSp>
          <p:nvCxnSpPr>
            <p:cNvPr id="27" name="Connettore 1 26"/>
            <p:cNvCxnSpPr/>
            <p:nvPr/>
          </p:nvCxnSpPr>
          <p:spPr>
            <a:xfrm>
              <a:off x="3947822" y="2070977"/>
              <a:ext cx="1" cy="110895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e 27"/>
            <p:cNvSpPr/>
            <p:nvPr/>
          </p:nvSpPr>
          <p:spPr>
            <a:xfrm>
              <a:off x="3753016" y="2395738"/>
              <a:ext cx="389613" cy="34746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Connettore 2 28"/>
            <p:cNvCxnSpPr/>
            <p:nvPr/>
          </p:nvCxnSpPr>
          <p:spPr>
            <a:xfrm flipV="1">
              <a:off x="3947823" y="2443444"/>
              <a:ext cx="0" cy="245103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Connettore 1 29"/>
          <p:cNvCxnSpPr/>
          <p:nvPr/>
        </p:nvCxnSpPr>
        <p:spPr>
          <a:xfrm>
            <a:off x="2095262" y="1336470"/>
            <a:ext cx="515389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4931998" y="227519"/>
            <a:ext cx="231715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flipV="1">
            <a:off x="2095262" y="227518"/>
            <a:ext cx="1698171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gget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965170"/>
              </p:ext>
            </p:extLst>
          </p:nvPr>
        </p:nvGraphicFramePr>
        <p:xfrm>
          <a:off x="4046525" y="501043"/>
          <a:ext cx="690666" cy="39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3" name="Equazione" r:id="rId3" imgW="330120" imgH="190440" progId="Equation.3">
                  <p:embed/>
                </p:oleObj>
              </mc:Choice>
              <mc:Fallback>
                <p:oleObj name="Equazione" r:id="rId3" imgW="33012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6525" y="501043"/>
                        <a:ext cx="690666" cy="399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ggetto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142369"/>
              </p:ext>
            </p:extLst>
          </p:nvPr>
        </p:nvGraphicFramePr>
        <p:xfrm>
          <a:off x="5990367" y="501280"/>
          <a:ext cx="4254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4" name="Equazione" r:id="rId5" imgW="203040" imgH="190440" progId="Equation.3">
                  <p:embed/>
                </p:oleObj>
              </mc:Choice>
              <mc:Fallback>
                <p:oleObj name="Equazione" r:id="rId5" imgW="2030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367" y="501280"/>
                        <a:ext cx="42545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ggetto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025135"/>
              </p:ext>
            </p:extLst>
          </p:nvPr>
        </p:nvGraphicFramePr>
        <p:xfrm>
          <a:off x="2289906" y="527200"/>
          <a:ext cx="37147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5" name="Equazione" r:id="rId7" imgW="177480" imgH="190440" progId="Equation.3">
                  <p:embed/>
                </p:oleObj>
              </mc:Choice>
              <mc:Fallback>
                <p:oleObj name="Equazione" r:id="rId7" imgW="177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906" y="527200"/>
                        <a:ext cx="371475" cy="398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CasellaDiTesto 35"/>
          <p:cNvSpPr txBox="1"/>
          <p:nvPr/>
        </p:nvSpPr>
        <p:spPr>
          <a:xfrm>
            <a:off x="1691501" y="70738"/>
            <a:ext cx="330540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G</a:t>
            </a:r>
            <a:endParaRPr lang="en-US" b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1709936" y="1151804"/>
            <a:ext cx="293670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S</a:t>
            </a:r>
            <a:endParaRPr lang="en-US" b="1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7401553" y="70738"/>
            <a:ext cx="330540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D</a:t>
            </a:r>
            <a:endParaRPr lang="en-US" b="1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7401553" y="1151804"/>
            <a:ext cx="293670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S</a:t>
            </a:r>
            <a:endParaRPr lang="en-US" b="1" dirty="0"/>
          </a:p>
        </p:txBody>
      </p:sp>
      <p:graphicFrame>
        <p:nvGraphicFramePr>
          <p:cNvPr id="82" name="Oggetto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583292"/>
              </p:ext>
            </p:extLst>
          </p:nvPr>
        </p:nvGraphicFramePr>
        <p:xfrm>
          <a:off x="3306059" y="1521136"/>
          <a:ext cx="28622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6" name="Equazione" r:id="rId9" imgW="990360" imgH="215640" progId="Equation.3">
                  <p:embed/>
                </p:oleObj>
              </mc:Choice>
              <mc:Fallback>
                <p:oleObj name="Equazione" r:id="rId9" imgW="990360" imgH="215640" progId="Equation.3">
                  <p:embed/>
                  <p:pic>
                    <p:nvPicPr>
                      <p:cNvPr id="0" name="Ogget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059" y="1521136"/>
                        <a:ext cx="28622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9" name="Gruppo 88"/>
          <p:cNvGrpSpPr/>
          <p:nvPr/>
        </p:nvGrpSpPr>
        <p:grpSpPr>
          <a:xfrm>
            <a:off x="630621" y="2538248"/>
            <a:ext cx="6556090" cy="3373934"/>
            <a:chOff x="630621" y="2538248"/>
            <a:chExt cx="6556090" cy="3373934"/>
          </a:xfrm>
        </p:grpSpPr>
        <p:pic>
          <p:nvPicPr>
            <p:cNvPr id="83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75" t="18283" r="34932" b="35776"/>
            <a:stretch/>
          </p:blipFill>
          <p:spPr bwMode="auto">
            <a:xfrm>
              <a:off x="1633524" y="3050627"/>
              <a:ext cx="5128640" cy="286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CasellaDiTesto 83"/>
            <p:cNvSpPr txBox="1"/>
            <p:nvPr/>
          </p:nvSpPr>
          <p:spPr>
            <a:xfrm>
              <a:off x="630621" y="2538248"/>
              <a:ext cx="6556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Ora consideriamo in aggiunta le resistenze di Source e </a:t>
              </a:r>
              <a:r>
                <a:rPr lang="it-IT" dirty="0" err="1" smtClean="0"/>
                <a:t>Drain</a:t>
              </a:r>
              <a:r>
                <a:rPr lang="it-IT" dirty="0" smtClean="0"/>
                <a:t> R</a:t>
              </a:r>
              <a:r>
                <a:rPr lang="it-IT" baseline="-25000" dirty="0" smtClean="0"/>
                <a:t>S</a:t>
              </a:r>
              <a:r>
                <a:rPr lang="it-IT" dirty="0" smtClean="0"/>
                <a:t> e R</a:t>
              </a:r>
              <a:r>
                <a:rPr lang="it-IT" baseline="-25000" dirty="0" smtClean="0"/>
                <a:t>D</a:t>
              </a:r>
              <a:endParaRPr lang="en-US" baseline="-25000" dirty="0"/>
            </a:p>
          </p:txBody>
        </p:sp>
      </p:grpSp>
      <p:sp>
        <p:nvSpPr>
          <p:cNvPr id="85" name="CasellaDiTesto 84"/>
          <p:cNvSpPr txBox="1"/>
          <p:nvPr/>
        </p:nvSpPr>
        <p:spPr>
          <a:xfrm>
            <a:off x="630621" y="5912182"/>
            <a:ext cx="301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Le tensioni esterne diventano </a:t>
            </a:r>
            <a:endParaRPr lang="en-US" dirty="0"/>
          </a:p>
        </p:txBody>
      </p:sp>
      <p:graphicFrame>
        <p:nvGraphicFramePr>
          <p:cNvPr id="87" name="Oggetto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154554"/>
              </p:ext>
            </p:extLst>
          </p:nvPr>
        </p:nvGraphicFramePr>
        <p:xfrm>
          <a:off x="4510088" y="5364163"/>
          <a:ext cx="3559175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7" name="Equazione" r:id="rId12" imgW="1231560" imgH="419040" progId="Equation.3">
                  <p:embed/>
                </p:oleObj>
              </mc:Choice>
              <mc:Fallback>
                <p:oleObj name="Equazione" r:id="rId12" imgW="1231560" imgH="419040" progId="Equation.3">
                  <p:embed/>
                  <p:pic>
                    <p:nvPicPr>
                      <p:cNvPr id="0" name="Oggetto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5364163"/>
                        <a:ext cx="3559175" cy="121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CasellaDiTesto 87"/>
          <p:cNvSpPr txBox="1"/>
          <p:nvPr/>
        </p:nvSpPr>
        <p:spPr>
          <a:xfrm>
            <a:off x="73750" y="647283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1) Modello ideale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860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218232"/>
              </p:ext>
            </p:extLst>
          </p:nvPr>
        </p:nvGraphicFramePr>
        <p:xfrm>
          <a:off x="658156" y="606425"/>
          <a:ext cx="286226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7" name="Equazione" r:id="rId3" imgW="990170" imgH="215806" progId="Equation.3">
                  <p:embed/>
                </p:oleObj>
              </mc:Choice>
              <mc:Fallback>
                <p:oleObj name="Equazione" r:id="rId3" imgW="990170" imgH="215806" progId="Equation.3">
                  <p:embed/>
                  <p:pic>
                    <p:nvPicPr>
                      <p:cNvPr id="0" name="Oggetto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56" y="606425"/>
                        <a:ext cx="2862262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268853"/>
              </p:ext>
            </p:extLst>
          </p:nvPr>
        </p:nvGraphicFramePr>
        <p:xfrm>
          <a:off x="4951523" y="476852"/>
          <a:ext cx="3559175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8" name="Equazione" r:id="rId5" imgW="1231560" imgH="419040" progId="Equation.3">
                  <p:embed/>
                </p:oleObj>
              </mc:Choice>
              <mc:Fallback>
                <p:oleObj name="Equazione" r:id="rId5" imgW="1231560" imgH="419040" progId="Equation.3">
                  <p:embed/>
                  <p:pic>
                    <p:nvPicPr>
                      <p:cNvPr id="0" name="Oggetto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523" y="476852"/>
                        <a:ext cx="3559175" cy="121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uppo 16"/>
          <p:cNvGrpSpPr/>
          <p:nvPr/>
        </p:nvGrpSpPr>
        <p:grpSpPr>
          <a:xfrm>
            <a:off x="1025690" y="2144554"/>
            <a:ext cx="6494462" cy="1568224"/>
            <a:chOff x="1025690" y="2144554"/>
            <a:chExt cx="6494462" cy="1568224"/>
          </a:xfrm>
        </p:grpSpPr>
        <p:graphicFrame>
          <p:nvGraphicFramePr>
            <p:cNvPr id="6" name="Ogget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1365728"/>
                </p:ext>
              </p:extLst>
            </p:nvPr>
          </p:nvGraphicFramePr>
          <p:xfrm>
            <a:off x="1025690" y="2144554"/>
            <a:ext cx="6494462" cy="623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89" name="Equazione" r:id="rId7" imgW="2247840" imgH="215640" progId="Equation.3">
                    <p:embed/>
                  </p:oleObj>
                </mc:Choice>
                <mc:Fallback>
                  <p:oleObj name="Equazione" r:id="rId7" imgW="2247840" imgH="215640" progId="Equation.3">
                    <p:embed/>
                    <p:pic>
                      <p:nvPicPr>
                        <p:cNvPr id="0" name="Oggetto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5690" y="2144554"/>
                          <a:ext cx="6494462" cy="623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gget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7001050"/>
                </p:ext>
              </p:extLst>
            </p:nvPr>
          </p:nvGraphicFramePr>
          <p:xfrm>
            <a:off x="3403599" y="3296587"/>
            <a:ext cx="388445" cy="416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90" name="Equazione" r:id="rId9" imgW="177480" imgH="190440" progId="Equation.3">
                    <p:embed/>
                  </p:oleObj>
                </mc:Choice>
                <mc:Fallback>
                  <p:oleObj name="Equazione" r:id="rId9" imgW="17748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403599" y="3296587"/>
                          <a:ext cx="388445" cy="4161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gget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3886746"/>
                </p:ext>
              </p:extLst>
            </p:nvPr>
          </p:nvGraphicFramePr>
          <p:xfrm>
            <a:off x="6354597" y="3233523"/>
            <a:ext cx="404212" cy="4330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91" name="Equazione" r:id="rId11" imgW="177480" imgH="190440" progId="Equation.3">
                    <p:embed/>
                  </p:oleObj>
                </mc:Choice>
                <mc:Fallback>
                  <p:oleObj name="Equazione" r:id="rId11" imgW="17748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354597" y="3233523"/>
                          <a:ext cx="404212" cy="4330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Parentesi graffa aperta 8"/>
            <p:cNvSpPr/>
            <p:nvPr/>
          </p:nvSpPr>
          <p:spPr>
            <a:xfrm rot="16200000">
              <a:off x="3333750" y="1668795"/>
              <a:ext cx="528146" cy="2727438"/>
            </a:xfrm>
            <a:prstGeom prst="leftBrace">
              <a:avLst>
                <a:gd name="adj1" fmla="val 25333"/>
                <a:gd name="adj2" fmla="val 4866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entesi graffa aperta 9"/>
            <p:cNvSpPr/>
            <p:nvPr/>
          </p:nvSpPr>
          <p:spPr>
            <a:xfrm rot="16200000">
              <a:off x="6342335" y="2237668"/>
              <a:ext cx="528146" cy="1629104"/>
            </a:xfrm>
            <a:prstGeom prst="leftBrace">
              <a:avLst>
                <a:gd name="adj1" fmla="val 25333"/>
                <a:gd name="adj2" fmla="val 4866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08511"/>
              </p:ext>
            </p:extLst>
          </p:nvPr>
        </p:nvGraphicFramePr>
        <p:xfrm>
          <a:off x="973576" y="3699203"/>
          <a:ext cx="678815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92" name="Equazione" r:id="rId13" imgW="2349360" imgH="215640" progId="Equation.3">
                  <p:embed/>
                </p:oleObj>
              </mc:Choice>
              <mc:Fallback>
                <p:oleObj name="Equazione" r:id="rId13" imgW="2349360" imgH="215640" progId="Equation.3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576" y="3699203"/>
                        <a:ext cx="678815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uppo 17"/>
          <p:cNvGrpSpPr/>
          <p:nvPr/>
        </p:nvGrpSpPr>
        <p:grpSpPr>
          <a:xfrm>
            <a:off x="212944" y="4673820"/>
            <a:ext cx="8718112" cy="2101692"/>
            <a:chOff x="212944" y="4673820"/>
            <a:chExt cx="8718112" cy="2101692"/>
          </a:xfrm>
        </p:grpSpPr>
        <p:graphicFrame>
          <p:nvGraphicFramePr>
            <p:cNvPr id="12" name="Oggetto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9814290"/>
                </p:ext>
              </p:extLst>
            </p:nvPr>
          </p:nvGraphicFramePr>
          <p:xfrm>
            <a:off x="212944" y="4673820"/>
            <a:ext cx="8718112" cy="1001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93" name="Equazione" r:id="rId15" imgW="3314520" imgH="380880" progId="Equation.3">
                    <p:embed/>
                  </p:oleObj>
                </mc:Choice>
                <mc:Fallback>
                  <p:oleObj name="Equazione" r:id="rId15" imgW="3314520" imgH="380880" progId="Equation.3">
                    <p:embed/>
                    <p:pic>
                      <p:nvPicPr>
                        <p:cNvPr id="0" name="Oggetto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944" y="4673820"/>
                          <a:ext cx="8718112" cy="1001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Parentesi graffa aperta 12"/>
            <p:cNvSpPr/>
            <p:nvPr/>
          </p:nvSpPr>
          <p:spPr>
            <a:xfrm rot="16200000">
              <a:off x="2383547" y="4397873"/>
              <a:ext cx="528146" cy="3249670"/>
            </a:xfrm>
            <a:prstGeom prst="leftBrace">
              <a:avLst>
                <a:gd name="adj1" fmla="val 25333"/>
                <a:gd name="adj2" fmla="val 4866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entesi graffa aperta 13"/>
            <p:cNvSpPr/>
            <p:nvPr/>
          </p:nvSpPr>
          <p:spPr>
            <a:xfrm rot="16200000">
              <a:off x="6301283" y="4381073"/>
              <a:ext cx="528146" cy="3249670"/>
            </a:xfrm>
            <a:prstGeom prst="leftBrace">
              <a:avLst>
                <a:gd name="adj1" fmla="val 25333"/>
                <a:gd name="adj2" fmla="val 4866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" name="Oggetto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3945237"/>
                </p:ext>
              </p:extLst>
            </p:nvPr>
          </p:nvGraphicFramePr>
          <p:xfrm>
            <a:off x="6288088" y="6243638"/>
            <a:ext cx="555625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94" name="Equazione" r:id="rId17" imgW="228600" imgH="190440" progId="Equation.3">
                    <p:embed/>
                  </p:oleObj>
                </mc:Choice>
                <mc:Fallback>
                  <p:oleObj name="Equazione" r:id="rId17" imgW="22860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288088" y="6243638"/>
                          <a:ext cx="555625" cy="463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ggetto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2600603"/>
                </p:ext>
              </p:extLst>
            </p:nvPr>
          </p:nvGraphicFramePr>
          <p:xfrm>
            <a:off x="2369807" y="6311962"/>
            <a:ext cx="555625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95" name="Equazione" r:id="rId19" imgW="228600" imgH="190440" progId="Equation.3">
                    <p:embed/>
                  </p:oleObj>
                </mc:Choice>
                <mc:Fallback>
                  <p:oleObj name="Equazione" r:id="rId19" imgW="228600" imgH="190440" progId="Equation.3">
                    <p:embed/>
                    <p:pic>
                      <p:nvPicPr>
                        <p:cNvPr id="0" name="Oggetto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9807" y="6311962"/>
                          <a:ext cx="555625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5600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2 3"/>
          <p:cNvCxnSpPr/>
          <p:nvPr/>
        </p:nvCxnSpPr>
        <p:spPr>
          <a:xfrm>
            <a:off x="2463397" y="2222519"/>
            <a:ext cx="0" cy="1108950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igura a mano libera 4"/>
          <p:cNvSpPr/>
          <p:nvPr/>
        </p:nvSpPr>
        <p:spPr>
          <a:xfrm>
            <a:off x="5470207" y="2250404"/>
            <a:ext cx="82157" cy="1108951"/>
          </a:xfrm>
          <a:custGeom>
            <a:avLst/>
            <a:gdLst>
              <a:gd name="connsiteX0" fmla="*/ 51759 w 86265"/>
              <a:gd name="connsiteY0" fmla="*/ 0 h 1181818"/>
              <a:gd name="connsiteX1" fmla="*/ 51759 w 86265"/>
              <a:gd name="connsiteY1" fmla="*/ 379562 h 1181818"/>
              <a:gd name="connsiteX2" fmla="*/ 86265 w 86265"/>
              <a:gd name="connsiteY2" fmla="*/ 414067 h 1181818"/>
              <a:gd name="connsiteX3" fmla="*/ 8627 w 86265"/>
              <a:gd name="connsiteY3" fmla="*/ 448573 h 1181818"/>
              <a:gd name="connsiteX4" fmla="*/ 86265 w 86265"/>
              <a:gd name="connsiteY4" fmla="*/ 508958 h 1181818"/>
              <a:gd name="connsiteX5" fmla="*/ 0 w 86265"/>
              <a:gd name="connsiteY5" fmla="*/ 560717 h 1181818"/>
              <a:gd name="connsiteX6" fmla="*/ 77638 w 86265"/>
              <a:gd name="connsiteY6" fmla="*/ 612475 h 1181818"/>
              <a:gd name="connsiteX7" fmla="*/ 0 w 86265"/>
              <a:gd name="connsiteY7" fmla="*/ 672860 h 1181818"/>
              <a:gd name="connsiteX8" fmla="*/ 51759 w 86265"/>
              <a:gd name="connsiteY8" fmla="*/ 715992 h 1181818"/>
              <a:gd name="connsiteX9" fmla="*/ 51759 w 86265"/>
              <a:gd name="connsiteY9" fmla="*/ 1181818 h 11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265" h="1181818">
                <a:moveTo>
                  <a:pt x="51759" y="0"/>
                </a:moveTo>
                <a:lnTo>
                  <a:pt x="51759" y="379562"/>
                </a:lnTo>
                <a:lnTo>
                  <a:pt x="86265" y="414067"/>
                </a:lnTo>
                <a:lnTo>
                  <a:pt x="8627" y="448573"/>
                </a:lnTo>
                <a:lnTo>
                  <a:pt x="86265" y="508958"/>
                </a:lnTo>
                <a:lnTo>
                  <a:pt x="0" y="560717"/>
                </a:lnTo>
                <a:lnTo>
                  <a:pt x="77638" y="612475"/>
                </a:lnTo>
                <a:lnTo>
                  <a:pt x="0" y="672860"/>
                </a:lnTo>
                <a:lnTo>
                  <a:pt x="51759" y="715992"/>
                </a:lnTo>
                <a:lnTo>
                  <a:pt x="51759" y="1181818"/>
                </a:ln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uppo 5"/>
          <p:cNvGrpSpPr/>
          <p:nvPr/>
        </p:nvGrpSpPr>
        <p:grpSpPr>
          <a:xfrm>
            <a:off x="4737191" y="2222519"/>
            <a:ext cx="389613" cy="1108951"/>
            <a:chOff x="3753016" y="2070977"/>
            <a:chExt cx="389613" cy="1108951"/>
          </a:xfrm>
        </p:grpSpPr>
        <p:cxnSp>
          <p:nvCxnSpPr>
            <p:cNvPr id="7" name="Connettore 1 6"/>
            <p:cNvCxnSpPr/>
            <p:nvPr/>
          </p:nvCxnSpPr>
          <p:spPr>
            <a:xfrm>
              <a:off x="3947822" y="2070977"/>
              <a:ext cx="1" cy="110895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e 7"/>
            <p:cNvSpPr/>
            <p:nvPr/>
          </p:nvSpPr>
          <p:spPr>
            <a:xfrm>
              <a:off x="3753016" y="2395738"/>
              <a:ext cx="389613" cy="34746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Connettore 2 8"/>
            <p:cNvCxnSpPr/>
            <p:nvPr/>
          </p:nvCxnSpPr>
          <p:spPr>
            <a:xfrm flipV="1">
              <a:off x="3947823" y="2443444"/>
              <a:ext cx="0" cy="245103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Connettore 1 9"/>
          <p:cNvCxnSpPr/>
          <p:nvPr/>
        </p:nvCxnSpPr>
        <p:spPr>
          <a:xfrm>
            <a:off x="2095262" y="3331470"/>
            <a:ext cx="515389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>
            <a:endCxn id="22" idx="0"/>
          </p:cNvCxnSpPr>
          <p:nvPr/>
        </p:nvCxnSpPr>
        <p:spPr>
          <a:xfrm flipV="1">
            <a:off x="4931998" y="2216023"/>
            <a:ext cx="1158577" cy="64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V="1">
            <a:off x="2095262" y="2222518"/>
            <a:ext cx="1698171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067688"/>
              </p:ext>
            </p:extLst>
          </p:nvPr>
        </p:nvGraphicFramePr>
        <p:xfrm>
          <a:off x="4046525" y="2496043"/>
          <a:ext cx="690666" cy="39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4" name="Equazione" r:id="rId3" imgW="330120" imgH="190440" progId="Equation.3">
                  <p:embed/>
                </p:oleObj>
              </mc:Choice>
              <mc:Fallback>
                <p:oleObj name="Equazione" r:id="rId3" imgW="33012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6525" y="2496043"/>
                        <a:ext cx="690666" cy="399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424528"/>
              </p:ext>
            </p:extLst>
          </p:nvPr>
        </p:nvGraphicFramePr>
        <p:xfrm>
          <a:off x="5656823" y="2496280"/>
          <a:ext cx="4254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5" name="Equazione" r:id="rId5" imgW="203040" imgH="190440" progId="Equation.3">
                  <p:embed/>
                </p:oleObj>
              </mc:Choice>
              <mc:Fallback>
                <p:oleObj name="Equazione" r:id="rId5" imgW="2030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823" y="2496280"/>
                        <a:ext cx="42545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770237"/>
              </p:ext>
            </p:extLst>
          </p:nvPr>
        </p:nvGraphicFramePr>
        <p:xfrm>
          <a:off x="2249488" y="2522538"/>
          <a:ext cx="4508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6" name="Equazione" r:id="rId7" imgW="215640" imgH="190440" progId="Equation.3">
                  <p:embed/>
                </p:oleObj>
              </mc:Choice>
              <mc:Fallback>
                <p:oleObj name="Equazione" r:id="rId7" imgW="2156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488" y="2522538"/>
                        <a:ext cx="450850" cy="398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1691501" y="2065738"/>
            <a:ext cx="330540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G</a:t>
            </a:r>
            <a:endParaRPr lang="en-US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709936" y="3146804"/>
            <a:ext cx="293670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S</a:t>
            </a:r>
            <a:endParaRPr lang="en-US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7401553" y="2065738"/>
            <a:ext cx="330540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D</a:t>
            </a:r>
            <a:endParaRPr lang="en-US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401553" y="3146804"/>
            <a:ext cx="293670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S</a:t>
            </a:r>
            <a:endParaRPr lang="en-US" b="1" dirty="0"/>
          </a:p>
        </p:txBody>
      </p:sp>
      <p:sp>
        <p:nvSpPr>
          <p:cNvPr id="21" name="Figura a mano libera 20"/>
          <p:cNvSpPr/>
          <p:nvPr/>
        </p:nvSpPr>
        <p:spPr>
          <a:xfrm>
            <a:off x="4358206" y="3331471"/>
            <a:ext cx="80182" cy="799096"/>
          </a:xfrm>
          <a:custGeom>
            <a:avLst/>
            <a:gdLst>
              <a:gd name="connsiteX0" fmla="*/ 51759 w 86265"/>
              <a:gd name="connsiteY0" fmla="*/ 0 h 1181818"/>
              <a:gd name="connsiteX1" fmla="*/ 51759 w 86265"/>
              <a:gd name="connsiteY1" fmla="*/ 379562 h 1181818"/>
              <a:gd name="connsiteX2" fmla="*/ 86265 w 86265"/>
              <a:gd name="connsiteY2" fmla="*/ 414067 h 1181818"/>
              <a:gd name="connsiteX3" fmla="*/ 8627 w 86265"/>
              <a:gd name="connsiteY3" fmla="*/ 448573 h 1181818"/>
              <a:gd name="connsiteX4" fmla="*/ 86265 w 86265"/>
              <a:gd name="connsiteY4" fmla="*/ 508958 h 1181818"/>
              <a:gd name="connsiteX5" fmla="*/ 0 w 86265"/>
              <a:gd name="connsiteY5" fmla="*/ 560717 h 1181818"/>
              <a:gd name="connsiteX6" fmla="*/ 77638 w 86265"/>
              <a:gd name="connsiteY6" fmla="*/ 612475 h 1181818"/>
              <a:gd name="connsiteX7" fmla="*/ 0 w 86265"/>
              <a:gd name="connsiteY7" fmla="*/ 672860 h 1181818"/>
              <a:gd name="connsiteX8" fmla="*/ 51759 w 86265"/>
              <a:gd name="connsiteY8" fmla="*/ 715992 h 1181818"/>
              <a:gd name="connsiteX9" fmla="*/ 51759 w 86265"/>
              <a:gd name="connsiteY9" fmla="*/ 1181818 h 11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265" h="1181818">
                <a:moveTo>
                  <a:pt x="51759" y="0"/>
                </a:moveTo>
                <a:lnTo>
                  <a:pt x="51759" y="379562"/>
                </a:lnTo>
                <a:lnTo>
                  <a:pt x="86265" y="414067"/>
                </a:lnTo>
                <a:lnTo>
                  <a:pt x="8627" y="448573"/>
                </a:lnTo>
                <a:lnTo>
                  <a:pt x="86265" y="508958"/>
                </a:lnTo>
                <a:lnTo>
                  <a:pt x="0" y="560717"/>
                </a:lnTo>
                <a:lnTo>
                  <a:pt x="77638" y="612475"/>
                </a:lnTo>
                <a:lnTo>
                  <a:pt x="0" y="672860"/>
                </a:lnTo>
                <a:lnTo>
                  <a:pt x="51759" y="715992"/>
                </a:lnTo>
                <a:lnTo>
                  <a:pt x="51759" y="1181818"/>
                </a:ln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igura a mano libera 21"/>
          <p:cNvSpPr/>
          <p:nvPr/>
        </p:nvSpPr>
        <p:spPr>
          <a:xfrm rot="16200000">
            <a:off x="6603972" y="1669763"/>
            <a:ext cx="82157" cy="1108951"/>
          </a:xfrm>
          <a:custGeom>
            <a:avLst/>
            <a:gdLst>
              <a:gd name="connsiteX0" fmla="*/ 51759 w 86265"/>
              <a:gd name="connsiteY0" fmla="*/ 0 h 1181818"/>
              <a:gd name="connsiteX1" fmla="*/ 51759 w 86265"/>
              <a:gd name="connsiteY1" fmla="*/ 379562 h 1181818"/>
              <a:gd name="connsiteX2" fmla="*/ 86265 w 86265"/>
              <a:gd name="connsiteY2" fmla="*/ 414067 h 1181818"/>
              <a:gd name="connsiteX3" fmla="*/ 8627 w 86265"/>
              <a:gd name="connsiteY3" fmla="*/ 448573 h 1181818"/>
              <a:gd name="connsiteX4" fmla="*/ 86265 w 86265"/>
              <a:gd name="connsiteY4" fmla="*/ 508958 h 1181818"/>
              <a:gd name="connsiteX5" fmla="*/ 0 w 86265"/>
              <a:gd name="connsiteY5" fmla="*/ 560717 h 1181818"/>
              <a:gd name="connsiteX6" fmla="*/ 77638 w 86265"/>
              <a:gd name="connsiteY6" fmla="*/ 612475 h 1181818"/>
              <a:gd name="connsiteX7" fmla="*/ 0 w 86265"/>
              <a:gd name="connsiteY7" fmla="*/ 672860 h 1181818"/>
              <a:gd name="connsiteX8" fmla="*/ 51759 w 86265"/>
              <a:gd name="connsiteY8" fmla="*/ 715992 h 1181818"/>
              <a:gd name="connsiteX9" fmla="*/ 51759 w 86265"/>
              <a:gd name="connsiteY9" fmla="*/ 1181818 h 11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265" h="1181818">
                <a:moveTo>
                  <a:pt x="51759" y="0"/>
                </a:moveTo>
                <a:lnTo>
                  <a:pt x="51759" y="379562"/>
                </a:lnTo>
                <a:lnTo>
                  <a:pt x="86265" y="414067"/>
                </a:lnTo>
                <a:lnTo>
                  <a:pt x="8627" y="448573"/>
                </a:lnTo>
                <a:lnTo>
                  <a:pt x="86265" y="508958"/>
                </a:lnTo>
                <a:lnTo>
                  <a:pt x="0" y="560717"/>
                </a:lnTo>
                <a:lnTo>
                  <a:pt x="77638" y="612475"/>
                </a:lnTo>
                <a:lnTo>
                  <a:pt x="0" y="672860"/>
                </a:lnTo>
                <a:lnTo>
                  <a:pt x="51759" y="715992"/>
                </a:lnTo>
                <a:lnTo>
                  <a:pt x="51759" y="1181818"/>
                </a:ln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Oggetto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019429"/>
              </p:ext>
            </p:extLst>
          </p:nvPr>
        </p:nvGraphicFramePr>
        <p:xfrm>
          <a:off x="4518025" y="3532188"/>
          <a:ext cx="39846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7" name="Equazione" r:id="rId9" imgW="190440" imgH="190440" progId="Equation.3">
                  <p:embed/>
                </p:oleObj>
              </mc:Choice>
              <mc:Fallback>
                <p:oleObj name="Equazione" r:id="rId9" imgW="1904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3532188"/>
                        <a:ext cx="398463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ggetto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95907"/>
              </p:ext>
            </p:extLst>
          </p:nvPr>
        </p:nvGraphicFramePr>
        <p:xfrm>
          <a:off x="6432550" y="1789113"/>
          <a:ext cx="42386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8" name="Equazione" r:id="rId11" imgW="203040" imgH="190440" progId="Equation.3">
                  <p:embed/>
                </p:oleObj>
              </mc:Choice>
              <mc:Fallback>
                <p:oleObj name="Equazione" r:id="rId11" imgW="2030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550" y="1789113"/>
                        <a:ext cx="423863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160820"/>
              </p:ext>
            </p:extLst>
          </p:nvPr>
        </p:nvGraphicFramePr>
        <p:xfrm>
          <a:off x="439738" y="606425"/>
          <a:ext cx="330041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9" name="Equazione" r:id="rId13" imgW="1143000" imgH="215640" progId="Equation.3">
                  <p:embed/>
                </p:oleObj>
              </mc:Choice>
              <mc:Fallback>
                <p:oleObj name="Equazione" r:id="rId13" imgW="1143000" imgH="21564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606425"/>
                        <a:ext cx="3300412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307588"/>
              </p:ext>
            </p:extLst>
          </p:nvPr>
        </p:nvGraphicFramePr>
        <p:xfrm>
          <a:off x="588597" y="4497826"/>
          <a:ext cx="434340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30" name="Equazione" r:id="rId15" imgW="1625400" imgH="749160" progId="Equation.3">
                  <p:embed/>
                </p:oleObj>
              </mc:Choice>
              <mc:Fallback>
                <p:oleObj name="Equazione" r:id="rId15" imgW="1625400" imgH="749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8597" y="4497826"/>
                        <a:ext cx="4343400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CasellaDiTesto 81"/>
          <p:cNvSpPr txBox="1"/>
          <p:nvPr/>
        </p:nvSpPr>
        <p:spPr>
          <a:xfrm>
            <a:off x="4358206" y="1368873"/>
            <a:ext cx="452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2) Modello con resistenze di Source e di </a:t>
            </a:r>
            <a:r>
              <a:rPr lang="it-IT" b="1" dirty="0" err="1" smtClean="0"/>
              <a:t>Drain</a:t>
            </a:r>
            <a:endParaRPr lang="en-US" b="1" dirty="0"/>
          </a:p>
        </p:txBody>
      </p:sp>
      <p:cxnSp>
        <p:nvCxnSpPr>
          <p:cNvPr id="25" name="Connettore 2 24"/>
          <p:cNvCxnSpPr/>
          <p:nvPr/>
        </p:nvCxnSpPr>
        <p:spPr>
          <a:xfrm>
            <a:off x="6977072" y="2216971"/>
            <a:ext cx="0" cy="1108950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gget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441471"/>
              </p:ext>
            </p:extLst>
          </p:nvPr>
        </p:nvGraphicFramePr>
        <p:xfrm>
          <a:off x="6763163" y="2516990"/>
          <a:ext cx="4508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31" name="Equazione" r:id="rId17" imgW="215640" imgH="190440" progId="Equation.3">
                  <p:embed/>
                </p:oleObj>
              </mc:Choice>
              <mc:Fallback>
                <p:oleObj name="Equazione" r:id="rId17" imgW="2156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3163" y="2516990"/>
                        <a:ext cx="450850" cy="398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859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Connettore 2 39"/>
          <p:cNvCxnSpPr/>
          <p:nvPr/>
        </p:nvCxnSpPr>
        <p:spPr>
          <a:xfrm>
            <a:off x="2550805" y="1268817"/>
            <a:ext cx="0" cy="1108950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igura a mano libera 40"/>
          <p:cNvSpPr/>
          <p:nvPr/>
        </p:nvSpPr>
        <p:spPr>
          <a:xfrm>
            <a:off x="5559590" y="1257822"/>
            <a:ext cx="82157" cy="1108951"/>
          </a:xfrm>
          <a:custGeom>
            <a:avLst/>
            <a:gdLst>
              <a:gd name="connsiteX0" fmla="*/ 51759 w 86265"/>
              <a:gd name="connsiteY0" fmla="*/ 0 h 1181818"/>
              <a:gd name="connsiteX1" fmla="*/ 51759 w 86265"/>
              <a:gd name="connsiteY1" fmla="*/ 379562 h 1181818"/>
              <a:gd name="connsiteX2" fmla="*/ 86265 w 86265"/>
              <a:gd name="connsiteY2" fmla="*/ 414067 h 1181818"/>
              <a:gd name="connsiteX3" fmla="*/ 8627 w 86265"/>
              <a:gd name="connsiteY3" fmla="*/ 448573 h 1181818"/>
              <a:gd name="connsiteX4" fmla="*/ 86265 w 86265"/>
              <a:gd name="connsiteY4" fmla="*/ 508958 h 1181818"/>
              <a:gd name="connsiteX5" fmla="*/ 0 w 86265"/>
              <a:gd name="connsiteY5" fmla="*/ 560717 h 1181818"/>
              <a:gd name="connsiteX6" fmla="*/ 77638 w 86265"/>
              <a:gd name="connsiteY6" fmla="*/ 612475 h 1181818"/>
              <a:gd name="connsiteX7" fmla="*/ 0 w 86265"/>
              <a:gd name="connsiteY7" fmla="*/ 672860 h 1181818"/>
              <a:gd name="connsiteX8" fmla="*/ 51759 w 86265"/>
              <a:gd name="connsiteY8" fmla="*/ 715992 h 1181818"/>
              <a:gd name="connsiteX9" fmla="*/ 51759 w 86265"/>
              <a:gd name="connsiteY9" fmla="*/ 1181818 h 11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265" h="1181818">
                <a:moveTo>
                  <a:pt x="51759" y="0"/>
                </a:moveTo>
                <a:lnTo>
                  <a:pt x="51759" y="379562"/>
                </a:lnTo>
                <a:lnTo>
                  <a:pt x="86265" y="414067"/>
                </a:lnTo>
                <a:lnTo>
                  <a:pt x="8627" y="448573"/>
                </a:lnTo>
                <a:lnTo>
                  <a:pt x="86265" y="508958"/>
                </a:lnTo>
                <a:lnTo>
                  <a:pt x="0" y="560717"/>
                </a:lnTo>
                <a:lnTo>
                  <a:pt x="77638" y="612475"/>
                </a:lnTo>
                <a:lnTo>
                  <a:pt x="0" y="672860"/>
                </a:lnTo>
                <a:lnTo>
                  <a:pt x="51759" y="715992"/>
                </a:lnTo>
                <a:lnTo>
                  <a:pt x="51759" y="1181818"/>
                </a:ln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uppo 41"/>
          <p:cNvGrpSpPr/>
          <p:nvPr/>
        </p:nvGrpSpPr>
        <p:grpSpPr>
          <a:xfrm>
            <a:off x="4824599" y="1268817"/>
            <a:ext cx="389613" cy="1108951"/>
            <a:chOff x="3753016" y="2070977"/>
            <a:chExt cx="389613" cy="1108951"/>
          </a:xfrm>
        </p:grpSpPr>
        <p:cxnSp>
          <p:nvCxnSpPr>
            <p:cNvPr id="43" name="Connettore 1 42"/>
            <p:cNvCxnSpPr/>
            <p:nvPr/>
          </p:nvCxnSpPr>
          <p:spPr>
            <a:xfrm>
              <a:off x="3947822" y="2070977"/>
              <a:ext cx="1" cy="110895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e 43"/>
            <p:cNvSpPr/>
            <p:nvPr/>
          </p:nvSpPr>
          <p:spPr>
            <a:xfrm>
              <a:off x="3753016" y="2395738"/>
              <a:ext cx="389613" cy="34746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Connettore 2 44"/>
            <p:cNvCxnSpPr/>
            <p:nvPr/>
          </p:nvCxnSpPr>
          <p:spPr>
            <a:xfrm flipV="1">
              <a:off x="3947823" y="2443444"/>
              <a:ext cx="0" cy="245103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Connettore 1 45"/>
          <p:cNvCxnSpPr/>
          <p:nvPr/>
        </p:nvCxnSpPr>
        <p:spPr>
          <a:xfrm>
            <a:off x="2182670" y="2377768"/>
            <a:ext cx="515389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>
            <a:endCxn id="57" idx="0"/>
          </p:cNvCxnSpPr>
          <p:nvPr/>
        </p:nvCxnSpPr>
        <p:spPr>
          <a:xfrm flipV="1">
            <a:off x="5019406" y="1262321"/>
            <a:ext cx="1158577" cy="64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 flipV="1">
            <a:off x="2182670" y="1268816"/>
            <a:ext cx="1698171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ggetto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895690"/>
              </p:ext>
            </p:extLst>
          </p:nvPr>
        </p:nvGraphicFramePr>
        <p:xfrm>
          <a:off x="4133933" y="1542341"/>
          <a:ext cx="690666" cy="39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34" name="Equazione" r:id="rId3" imgW="330120" imgH="190440" progId="Equation.3">
                  <p:embed/>
                </p:oleObj>
              </mc:Choice>
              <mc:Fallback>
                <p:oleObj name="Equazione" r:id="rId3" imgW="33012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3933" y="1542341"/>
                        <a:ext cx="690666" cy="399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ggetto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333082"/>
              </p:ext>
            </p:extLst>
          </p:nvPr>
        </p:nvGraphicFramePr>
        <p:xfrm>
          <a:off x="5744038" y="1537702"/>
          <a:ext cx="4254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35" name="Equazione" r:id="rId5" imgW="203040" imgH="190440" progId="Equation.3">
                  <p:embed/>
                </p:oleObj>
              </mc:Choice>
              <mc:Fallback>
                <p:oleObj name="Equazione" r:id="rId5" imgW="2030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4038" y="1537702"/>
                        <a:ext cx="42545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ggetto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624549"/>
              </p:ext>
            </p:extLst>
          </p:nvPr>
        </p:nvGraphicFramePr>
        <p:xfrm>
          <a:off x="2377314" y="1568498"/>
          <a:ext cx="37147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36" name="Equazione" r:id="rId7" imgW="177480" imgH="190440" progId="Equation.3">
                  <p:embed/>
                </p:oleObj>
              </mc:Choice>
              <mc:Fallback>
                <p:oleObj name="Equazione" r:id="rId7" imgW="177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7314" y="1568498"/>
                        <a:ext cx="371475" cy="398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CasellaDiTesto 51"/>
          <p:cNvSpPr txBox="1"/>
          <p:nvPr/>
        </p:nvSpPr>
        <p:spPr>
          <a:xfrm>
            <a:off x="1778909" y="1112036"/>
            <a:ext cx="330540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G</a:t>
            </a:r>
            <a:endParaRPr lang="en-US" b="1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1797344" y="2193102"/>
            <a:ext cx="293670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S</a:t>
            </a:r>
            <a:endParaRPr lang="en-US" b="1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7488961" y="1112036"/>
            <a:ext cx="330540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D</a:t>
            </a:r>
            <a:endParaRPr lang="en-US" b="1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7488961" y="2193102"/>
            <a:ext cx="293670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S</a:t>
            </a:r>
            <a:endParaRPr lang="en-US" b="1" dirty="0"/>
          </a:p>
        </p:txBody>
      </p:sp>
      <p:sp>
        <p:nvSpPr>
          <p:cNvPr id="56" name="Figura a mano libera 55"/>
          <p:cNvSpPr/>
          <p:nvPr/>
        </p:nvSpPr>
        <p:spPr>
          <a:xfrm>
            <a:off x="4445613" y="2377768"/>
            <a:ext cx="82158" cy="743805"/>
          </a:xfrm>
          <a:custGeom>
            <a:avLst/>
            <a:gdLst>
              <a:gd name="connsiteX0" fmla="*/ 51759 w 86265"/>
              <a:gd name="connsiteY0" fmla="*/ 0 h 1181818"/>
              <a:gd name="connsiteX1" fmla="*/ 51759 w 86265"/>
              <a:gd name="connsiteY1" fmla="*/ 379562 h 1181818"/>
              <a:gd name="connsiteX2" fmla="*/ 86265 w 86265"/>
              <a:gd name="connsiteY2" fmla="*/ 414067 h 1181818"/>
              <a:gd name="connsiteX3" fmla="*/ 8627 w 86265"/>
              <a:gd name="connsiteY3" fmla="*/ 448573 h 1181818"/>
              <a:gd name="connsiteX4" fmla="*/ 86265 w 86265"/>
              <a:gd name="connsiteY4" fmla="*/ 508958 h 1181818"/>
              <a:gd name="connsiteX5" fmla="*/ 0 w 86265"/>
              <a:gd name="connsiteY5" fmla="*/ 560717 h 1181818"/>
              <a:gd name="connsiteX6" fmla="*/ 77638 w 86265"/>
              <a:gd name="connsiteY6" fmla="*/ 612475 h 1181818"/>
              <a:gd name="connsiteX7" fmla="*/ 0 w 86265"/>
              <a:gd name="connsiteY7" fmla="*/ 672860 h 1181818"/>
              <a:gd name="connsiteX8" fmla="*/ 51759 w 86265"/>
              <a:gd name="connsiteY8" fmla="*/ 715992 h 1181818"/>
              <a:gd name="connsiteX9" fmla="*/ 51759 w 86265"/>
              <a:gd name="connsiteY9" fmla="*/ 1181818 h 11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265" h="1181818">
                <a:moveTo>
                  <a:pt x="51759" y="0"/>
                </a:moveTo>
                <a:lnTo>
                  <a:pt x="51759" y="379562"/>
                </a:lnTo>
                <a:lnTo>
                  <a:pt x="86265" y="414067"/>
                </a:lnTo>
                <a:lnTo>
                  <a:pt x="8627" y="448573"/>
                </a:lnTo>
                <a:lnTo>
                  <a:pt x="86265" y="508958"/>
                </a:lnTo>
                <a:lnTo>
                  <a:pt x="0" y="560717"/>
                </a:lnTo>
                <a:lnTo>
                  <a:pt x="77638" y="612475"/>
                </a:lnTo>
                <a:lnTo>
                  <a:pt x="0" y="672860"/>
                </a:lnTo>
                <a:lnTo>
                  <a:pt x="51759" y="715992"/>
                </a:lnTo>
                <a:lnTo>
                  <a:pt x="51759" y="1181818"/>
                </a:ln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igura a mano libera 56"/>
          <p:cNvSpPr/>
          <p:nvPr/>
        </p:nvSpPr>
        <p:spPr>
          <a:xfrm rot="16200000">
            <a:off x="6691380" y="716061"/>
            <a:ext cx="82157" cy="1108951"/>
          </a:xfrm>
          <a:custGeom>
            <a:avLst/>
            <a:gdLst>
              <a:gd name="connsiteX0" fmla="*/ 51759 w 86265"/>
              <a:gd name="connsiteY0" fmla="*/ 0 h 1181818"/>
              <a:gd name="connsiteX1" fmla="*/ 51759 w 86265"/>
              <a:gd name="connsiteY1" fmla="*/ 379562 h 1181818"/>
              <a:gd name="connsiteX2" fmla="*/ 86265 w 86265"/>
              <a:gd name="connsiteY2" fmla="*/ 414067 h 1181818"/>
              <a:gd name="connsiteX3" fmla="*/ 8627 w 86265"/>
              <a:gd name="connsiteY3" fmla="*/ 448573 h 1181818"/>
              <a:gd name="connsiteX4" fmla="*/ 86265 w 86265"/>
              <a:gd name="connsiteY4" fmla="*/ 508958 h 1181818"/>
              <a:gd name="connsiteX5" fmla="*/ 0 w 86265"/>
              <a:gd name="connsiteY5" fmla="*/ 560717 h 1181818"/>
              <a:gd name="connsiteX6" fmla="*/ 77638 w 86265"/>
              <a:gd name="connsiteY6" fmla="*/ 612475 h 1181818"/>
              <a:gd name="connsiteX7" fmla="*/ 0 w 86265"/>
              <a:gd name="connsiteY7" fmla="*/ 672860 h 1181818"/>
              <a:gd name="connsiteX8" fmla="*/ 51759 w 86265"/>
              <a:gd name="connsiteY8" fmla="*/ 715992 h 1181818"/>
              <a:gd name="connsiteX9" fmla="*/ 51759 w 86265"/>
              <a:gd name="connsiteY9" fmla="*/ 1181818 h 11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265" h="1181818">
                <a:moveTo>
                  <a:pt x="51759" y="0"/>
                </a:moveTo>
                <a:lnTo>
                  <a:pt x="51759" y="379562"/>
                </a:lnTo>
                <a:lnTo>
                  <a:pt x="86265" y="414067"/>
                </a:lnTo>
                <a:lnTo>
                  <a:pt x="8627" y="448573"/>
                </a:lnTo>
                <a:lnTo>
                  <a:pt x="86265" y="508958"/>
                </a:lnTo>
                <a:lnTo>
                  <a:pt x="0" y="560717"/>
                </a:lnTo>
                <a:lnTo>
                  <a:pt x="77638" y="612475"/>
                </a:lnTo>
                <a:lnTo>
                  <a:pt x="0" y="672860"/>
                </a:lnTo>
                <a:lnTo>
                  <a:pt x="51759" y="715992"/>
                </a:lnTo>
                <a:lnTo>
                  <a:pt x="51759" y="1181818"/>
                </a:ln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uppo 66"/>
          <p:cNvGrpSpPr/>
          <p:nvPr/>
        </p:nvGrpSpPr>
        <p:grpSpPr>
          <a:xfrm>
            <a:off x="3882816" y="1114327"/>
            <a:ext cx="1138565" cy="289152"/>
            <a:chOff x="3793433" y="4391263"/>
            <a:chExt cx="1138565" cy="289152"/>
          </a:xfrm>
        </p:grpSpPr>
        <p:cxnSp>
          <p:nvCxnSpPr>
            <p:cNvPr id="61" name="Connettore 1 60"/>
            <p:cNvCxnSpPr/>
            <p:nvPr/>
          </p:nvCxnSpPr>
          <p:spPr>
            <a:xfrm>
              <a:off x="4114800" y="4391263"/>
              <a:ext cx="0" cy="2870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/>
          </p:nvCxnSpPr>
          <p:spPr>
            <a:xfrm>
              <a:off x="4203408" y="4393352"/>
              <a:ext cx="0" cy="2870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/>
          </p:nvCxnSpPr>
          <p:spPr>
            <a:xfrm flipH="1">
              <a:off x="3793433" y="4549763"/>
              <a:ext cx="32136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/>
          </p:nvCxnSpPr>
          <p:spPr>
            <a:xfrm flipH="1">
              <a:off x="4210505" y="4549763"/>
              <a:ext cx="72149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uppo 67"/>
          <p:cNvGrpSpPr/>
          <p:nvPr/>
        </p:nvGrpSpPr>
        <p:grpSpPr>
          <a:xfrm rot="5400000">
            <a:off x="3103384" y="1676620"/>
            <a:ext cx="1113140" cy="289152"/>
            <a:chOff x="3793433" y="4391263"/>
            <a:chExt cx="1103693" cy="289152"/>
          </a:xfrm>
        </p:grpSpPr>
        <p:cxnSp>
          <p:nvCxnSpPr>
            <p:cNvPr id="69" name="Connettore 1 68"/>
            <p:cNvCxnSpPr/>
            <p:nvPr/>
          </p:nvCxnSpPr>
          <p:spPr>
            <a:xfrm>
              <a:off x="4114800" y="4391263"/>
              <a:ext cx="0" cy="2870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69"/>
            <p:cNvCxnSpPr/>
            <p:nvPr/>
          </p:nvCxnSpPr>
          <p:spPr>
            <a:xfrm>
              <a:off x="4203408" y="4393352"/>
              <a:ext cx="0" cy="2870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/>
            <p:nvPr/>
          </p:nvCxnSpPr>
          <p:spPr>
            <a:xfrm flipH="1">
              <a:off x="3793433" y="4549763"/>
              <a:ext cx="32136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/>
            <p:cNvCxnSpPr/>
            <p:nvPr/>
          </p:nvCxnSpPr>
          <p:spPr>
            <a:xfrm rot="16200000" flipV="1">
              <a:off x="4553815" y="4206453"/>
              <a:ext cx="1" cy="68662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uppo 73"/>
          <p:cNvGrpSpPr/>
          <p:nvPr/>
        </p:nvGrpSpPr>
        <p:grpSpPr>
          <a:xfrm rot="5400000">
            <a:off x="5853283" y="1665628"/>
            <a:ext cx="1113140" cy="289152"/>
            <a:chOff x="3793433" y="4391263"/>
            <a:chExt cx="1103693" cy="289152"/>
          </a:xfrm>
        </p:grpSpPr>
        <p:cxnSp>
          <p:nvCxnSpPr>
            <p:cNvPr id="75" name="Connettore 1 74"/>
            <p:cNvCxnSpPr/>
            <p:nvPr/>
          </p:nvCxnSpPr>
          <p:spPr>
            <a:xfrm>
              <a:off x="4114800" y="4391263"/>
              <a:ext cx="0" cy="2870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75"/>
            <p:cNvCxnSpPr/>
            <p:nvPr/>
          </p:nvCxnSpPr>
          <p:spPr>
            <a:xfrm>
              <a:off x="4203408" y="4393352"/>
              <a:ext cx="0" cy="2870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/>
            <p:cNvCxnSpPr/>
            <p:nvPr/>
          </p:nvCxnSpPr>
          <p:spPr>
            <a:xfrm flipH="1">
              <a:off x="3793433" y="4549763"/>
              <a:ext cx="32136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/>
            <p:nvPr/>
          </p:nvCxnSpPr>
          <p:spPr>
            <a:xfrm rot="16200000" flipV="1">
              <a:off x="4553815" y="4206453"/>
              <a:ext cx="1" cy="68662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9" name="Oggetto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994710"/>
              </p:ext>
            </p:extLst>
          </p:nvPr>
        </p:nvGraphicFramePr>
        <p:xfrm>
          <a:off x="6620267" y="1487730"/>
          <a:ext cx="433187" cy="324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37" name="Equazione" r:id="rId9" imgW="253800" imgH="190440" progId="Equation.3">
                  <p:embed/>
                </p:oleObj>
              </mc:Choice>
              <mc:Fallback>
                <p:oleObj name="Equazione" r:id="rId9" imgW="2538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0267" y="1487730"/>
                        <a:ext cx="433187" cy="3245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ggetto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394695"/>
              </p:ext>
            </p:extLst>
          </p:nvPr>
        </p:nvGraphicFramePr>
        <p:xfrm>
          <a:off x="3033730" y="1479359"/>
          <a:ext cx="43338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38" name="Equazione" r:id="rId11" imgW="253800" imgH="190440" progId="Equation.3">
                  <p:embed/>
                </p:oleObj>
              </mc:Choice>
              <mc:Fallback>
                <p:oleObj name="Equazione" r:id="rId11" imgW="2538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30" y="1479359"/>
                        <a:ext cx="433388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ggetto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874149"/>
              </p:ext>
            </p:extLst>
          </p:nvPr>
        </p:nvGraphicFramePr>
        <p:xfrm>
          <a:off x="4289908" y="987973"/>
          <a:ext cx="4540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39" name="Equazione" r:id="rId13" imgW="266400" imgH="190440" progId="Equation.3">
                  <p:embed/>
                </p:oleObj>
              </mc:Choice>
              <mc:Fallback>
                <p:oleObj name="Equazione" r:id="rId13" imgW="2664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908" y="987973"/>
                        <a:ext cx="4540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472966" y="378372"/>
            <a:ext cx="7268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 infine consideriamo le </a:t>
            </a:r>
            <a:r>
              <a:rPr lang="it-IT" i="1" dirty="0" smtClean="0"/>
              <a:t>capacità </a:t>
            </a:r>
            <a:r>
              <a:rPr lang="it-IT" dirty="0" smtClean="0"/>
              <a:t>delle giunzioni, che sono tutte in inversa:</a:t>
            </a:r>
            <a:endParaRPr lang="en-US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5013737" y="2936907"/>
            <a:ext cx="363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3) Modello con resistenze e capacità</a:t>
            </a:r>
            <a:endParaRPr lang="en-US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72966" y="3143406"/>
            <a:ext cx="3572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capacità totale associata al gate è</a:t>
            </a:r>
            <a:endParaRPr lang="en-US" dirty="0"/>
          </a:p>
        </p:txBody>
      </p:sp>
      <p:graphicFrame>
        <p:nvGraphicFramePr>
          <p:cNvPr id="23" name="Ogget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190432"/>
              </p:ext>
            </p:extLst>
          </p:nvPr>
        </p:nvGraphicFramePr>
        <p:xfrm>
          <a:off x="2406551" y="3623762"/>
          <a:ext cx="291147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0" name="Equazione" r:id="rId15" imgW="888840" imgH="190440" progId="Equation.3">
                  <p:embed/>
                </p:oleObj>
              </mc:Choice>
              <mc:Fallback>
                <p:oleObj name="Equazione" r:id="rId15" imgW="888840" imgH="190440" progId="Equation.3">
                  <p:embed/>
                  <p:pic>
                    <p:nvPicPr>
                      <p:cNvPr id="0" name="Oggetto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551" y="3623762"/>
                        <a:ext cx="2911475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po 3"/>
          <p:cNvGrpSpPr/>
          <p:nvPr/>
        </p:nvGrpSpPr>
        <p:grpSpPr>
          <a:xfrm>
            <a:off x="472966" y="4247330"/>
            <a:ext cx="7778220" cy="2521770"/>
            <a:chOff x="472966" y="4247330"/>
            <a:chExt cx="7778220" cy="2521770"/>
          </a:xfrm>
        </p:grpSpPr>
        <p:grpSp>
          <p:nvGrpSpPr>
            <p:cNvPr id="27" name="Gruppo 26"/>
            <p:cNvGrpSpPr/>
            <p:nvPr/>
          </p:nvGrpSpPr>
          <p:grpSpPr>
            <a:xfrm>
              <a:off x="472966" y="4247330"/>
              <a:ext cx="7778220" cy="721122"/>
              <a:chOff x="965487" y="4968452"/>
              <a:chExt cx="7778220" cy="721122"/>
            </a:xfrm>
          </p:grpSpPr>
          <p:sp>
            <p:nvSpPr>
              <p:cNvPr id="24" name="CasellaDiTesto 23"/>
              <p:cNvSpPr txBox="1"/>
              <p:nvPr/>
            </p:nvSpPr>
            <p:spPr>
              <a:xfrm>
                <a:off x="965487" y="4968452"/>
                <a:ext cx="77782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Questa fa sì  che se la tensione di ingresso è modulata a frequenza </a:t>
                </a:r>
                <a:r>
                  <a:rPr lang="it-IT" i="1" dirty="0" smtClean="0"/>
                  <a:t>f</a:t>
                </a:r>
                <a:r>
                  <a:rPr lang="it-IT" dirty="0" smtClean="0"/>
                  <a:t>, una corrente</a:t>
                </a:r>
              </a:p>
              <a:p>
                <a:r>
                  <a:rPr lang="it-IT" dirty="0" smtClean="0"/>
                  <a:t>         circola in ingresso (trascurando le resistenze)</a:t>
                </a:r>
                <a:endParaRPr lang="en-US" dirty="0"/>
              </a:p>
            </p:txBody>
          </p:sp>
          <p:graphicFrame>
            <p:nvGraphicFramePr>
              <p:cNvPr id="25" name="Oggetto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46208723"/>
                  </p:ext>
                </p:extLst>
              </p:nvPr>
            </p:nvGraphicFramePr>
            <p:xfrm>
              <a:off x="1056290" y="5238724"/>
              <a:ext cx="319088" cy="450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41" name="Equazione" r:id="rId17" imgW="152280" imgH="215640" progId="Equation.3">
                      <p:embed/>
                    </p:oleObj>
                  </mc:Choice>
                  <mc:Fallback>
                    <p:oleObj name="Equazione" r:id="rId17" imgW="152280" imgH="215640" progId="Equation.3">
                      <p:embed/>
                      <p:pic>
                        <p:nvPicPr>
                          <p:cNvPr id="0" name="Oggetto 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290" y="5238724"/>
                            <a:ext cx="319088" cy="4508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6" name="Oggetto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0686211"/>
                </p:ext>
              </p:extLst>
            </p:nvPr>
          </p:nvGraphicFramePr>
          <p:xfrm>
            <a:off x="3203244" y="4893661"/>
            <a:ext cx="2317664" cy="666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42" name="Equazione" r:id="rId19" imgW="749160" imgH="215640" progId="Equation.3">
                    <p:embed/>
                  </p:oleObj>
                </mc:Choice>
                <mc:Fallback>
                  <p:oleObj name="Equazione" r:id="rId19" imgW="749160" imgH="215640" progId="Equation.3">
                    <p:embed/>
                    <p:pic>
                      <p:nvPicPr>
                        <p:cNvPr id="0" name="Oggetto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3244" y="4893661"/>
                          <a:ext cx="2317664" cy="66621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CasellaDiTesto 27"/>
            <p:cNvSpPr txBox="1"/>
            <p:nvPr/>
          </p:nvSpPr>
          <p:spPr>
            <a:xfrm>
              <a:off x="473041" y="5695872"/>
              <a:ext cx="5513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In uscita abbiamo, per la condizione di saturazione </a:t>
              </a:r>
              <a:r>
                <a:rPr lang="it-IT" dirty="0" err="1" smtClean="0"/>
                <a:t>g</a:t>
              </a:r>
              <a:r>
                <a:rPr lang="it-IT" baseline="-25000" dirty="0" err="1" smtClean="0"/>
                <a:t>D</a:t>
              </a:r>
              <a:r>
                <a:rPr lang="it-IT" dirty="0" smtClean="0"/>
                <a:t>=0,</a:t>
              </a:r>
              <a:endParaRPr lang="en-US" dirty="0"/>
            </a:p>
          </p:txBody>
        </p:sp>
        <p:graphicFrame>
          <p:nvGraphicFramePr>
            <p:cNvPr id="29" name="Oggetto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367647"/>
                </p:ext>
              </p:extLst>
            </p:nvPr>
          </p:nvGraphicFramePr>
          <p:xfrm>
            <a:off x="3351213" y="6103938"/>
            <a:ext cx="1925637" cy="665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43" name="Equazione" r:id="rId21" imgW="622080" imgH="215640" progId="Equation.3">
                    <p:embed/>
                  </p:oleObj>
                </mc:Choice>
                <mc:Fallback>
                  <p:oleObj name="Equazione" r:id="rId21" imgW="622080" imgH="215640" progId="Equation.3">
                    <p:embed/>
                    <p:pic>
                      <p:nvPicPr>
                        <p:cNvPr id="0" name="Oggetto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1213" y="6103938"/>
                          <a:ext cx="1925637" cy="6651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CasellaDiTesto 1"/>
          <p:cNvSpPr txBox="1"/>
          <p:nvPr/>
        </p:nvSpPr>
        <p:spPr>
          <a:xfrm>
            <a:off x="5986346" y="5880538"/>
            <a:ext cx="3068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Questo ci conduce alla </a:t>
            </a:r>
            <a:r>
              <a:rPr lang="it-IT" sz="2400" b="1" i="1" dirty="0" smtClean="0">
                <a:solidFill>
                  <a:srgbClr val="FF0000"/>
                </a:solidFill>
              </a:rPr>
              <a:t>frequenza di taglio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0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691715"/>
              </p:ext>
            </p:extLst>
          </p:nvPr>
        </p:nvGraphicFramePr>
        <p:xfrm>
          <a:off x="126124" y="53325"/>
          <a:ext cx="231775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7" name="Equazione" r:id="rId3" imgW="749160" imgH="215640" progId="Equation.3">
                  <p:embed/>
                </p:oleObj>
              </mc:Choice>
              <mc:Fallback>
                <p:oleObj name="Equazione" r:id="rId3" imgW="749160" imgH="215640" progId="Equation.3">
                  <p:embed/>
                  <p:pic>
                    <p:nvPicPr>
                      <p:cNvPr id="0" name="Oggetto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24" y="53325"/>
                        <a:ext cx="2317750" cy="665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037810"/>
              </p:ext>
            </p:extLst>
          </p:nvPr>
        </p:nvGraphicFramePr>
        <p:xfrm>
          <a:off x="3340046" y="0"/>
          <a:ext cx="1925637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8" name="Equazione" r:id="rId5" imgW="622080" imgH="215640" progId="Equation.3">
                  <p:embed/>
                </p:oleObj>
              </mc:Choice>
              <mc:Fallback>
                <p:oleObj name="Equazione" r:id="rId5" imgW="622080" imgH="215640" progId="Equation.3">
                  <p:embed/>
                  <p:pic>
                    <p:nvPicPr>
                      <p:cNvPr id="0" name="Oggetto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046" y="0"/>
                        <a:ext cx="1925637" cy="665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78" name="Picture 1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22506" r="26688" b="63364"/>
          <a:stretch/>
        </p:blipFill>
        <p:spPr bwMode="auto">
          <a:xfrm>
            <a:off x="748862" y="4907405"/>
            <a:ext cx="7646276" cy="195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0240"/>
            <a:ext cx="4848770" cy="253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435556"/>
              </p:ext>
            </p:extLst>
          </p:nvPr>
        </p:nvGraphicFramePr>
        <p:xfrm>
          <a:off x="5024054" y="1887079"/>
          <a:ext cx="1581697" cy="832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9" name="Equazione" r:id="rId9" imgW="672840" imgH="355320" progId="Equation.3">
                  <p:embed/>
                </p:oleObj>
              </mc:Choice>
              <mc:Fallback>
                <p:oleObj name="Equazione" r:id="rId9" imgW="672840" imgH="355320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054" y="1887079"/>
                        <a:ext cx="1581697" cy="8324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888442"/>
              </p:ext>
            </p:extLst>
          </p:nvPr>
        </p:nvGraphicFramePr>
        <p:xfrm>
          <a:off x="4990660" y="2719551"/>
          <a:ext cx="391953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0" name="Equazione" r:id="rId11" imgW="1752480" imgH="444240" progId="Equation.3">
                  <p:embed/>
                </p:oleObj>
              </mc:Choice>
              <mc:Fallback>
                <p:oleObj name="Equazione" r:id="rId11" imgW="1752480" imgH="444240" progId="Equation.3">
                  <p:embed/>
                  <p:pic>
                    <p:nvPicPr>
                      <p:cNvPr id="0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0660" y="2719551"/>
                        <a:ext cx="3919538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802625"/>
              </p:ext>
            </p:extLst>
          </p:nvPr>
        </p:nvGraphicFramePr>
        <p:xfrm>
          <a:off x="300231" y="4300590"/>
          <a:ext cx="2124154" cy="869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1" name="Equazione" r:id="rId13" imgW="927000" imgH="380880" progId="Equation.3">
                  <p:embed/>
                </p:oleObj>
              </mc:Choice>
              <mc:Fallback>
                <p:oleObj name="Equazione" r:id="rId13" imgW="927000" imgH="380880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231" y="4300590"/>
                        <a:ext cx="2124154" cy="86918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o 1"/>
          <p:cNvGrpSpPr/>
          <p:nvPr/>
        </p:nvGrpSpPr>
        <p:grpSpPr>
          <a:xfrm>
            <a:off x="0" y="542510"/>
            <a:ext cx="8319158" cy="1173163"/>
            <a:chOff x="0" y="542510"/>
            <a:chExt cx="8319158" cy="1173163"/>
          </a:xfrm>
        </p:grpSpPr>
        <p:sp>
          <p:nvSpPr>
            <p:cNvPr id="6" name="CasellaDiTesto 5"/>
            <p:cNvSpPr txBox="1"/>
            <p:nvPr/>
          </p:nvSpPr>
          <p:spPr>
            <a:xfrm>
              <a:off x="0" y="944426"/>
              <a:ext cx="3467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La frequenza di taglio è definita da </a:t>
              </a:r>
              <a:endParaRPr lang="en-US" dirty="0"/>
            </a:p>
          </p:txBody>
        </p:sp>
        <p:graphicFrame>
          <p:nvGraphicFramePr>
            <p:cNvPr id="7" name="Ogget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7050304"/>
                </p:ext>
              </p:extLst>
            </p:nvPr>
          </p:nvGraphicFramePr>
          <p:xfrm>
            <a:off x="3703200" y="796511"/>
            <a:ext cx="1374775" cy="665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22" name="Equazione" r:id="rId15" imgW="444240" imgH="215640" progId="Equation.3">
                    <p:embed/>
                  </p:oleObj>
                </mc:Choice>
                <mc:Fallback>
                  <p:oleObj name="Equazione" r:id="rId15" imgW="444240" imgH="215640" progId="Equation.3">
                    <p:embed/>
                    <p:pic>
                      <p:nvPicPr>
                        <p:cNvPr id="0" name="Oggetto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3200" y="796511"/>
                          <a:ext cx="1374775" cy="6651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gget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3668122"/>
                </p:ext>
              </p:extLst>
            </p:nvPr>
          </p:nvGraphicFramePr>
          <p:xfrm>
            <a:off x="6315733" y="542510"/>
            <a:ext cx="2003425" cy="1173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23" name="Equazione" r:id="rId17" imgW="647640" imgH="380880" progId="Equation.3">
                    <p:embed/>
                  </p:oleObj>
                </mc:Choice>
                <mc:Fallback>
                  <p:oleObj name="Equazione" r:id="rId17" imgW="647640" imgH="380880" progId="Equation.3">
                    <p:embed/>
                    <p:pic>
                      <p:nvPicPr>
                        <p:cNvPr id="0" name="Oggetto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5733" y="542510"/>
                          <a:ext cx="2003425" cy="1173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Freccia a destra 12"/>
            <p:cNvSpPr/>
            <p:nvPr/>
          </p:nvSpPr>
          <p:spPr>
            <a:xfrm>
              <a:off x="5265683" y="944426"/>
              <a:ext cx="756745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975188"/>
              </p:ext>
            </p:extLst>
          </p:nvPr>
        </p:nvGraphicFramePr>
        <p:xfrm>
          <a:off x="4848770" y="3749015"/>
          <a:ext cx="1919063" cy="731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4" name="Equazione" r:id="rId19" imgW="1066337" imgH="406224" progId="Equation.3">
                  <p:embed/>
                </p:oleObj>
              </mc:Choice>
              <mc:Fallback>
                <p:oleObj name="Equazione" r:id="rId19" imgW="1066337" imgH="406224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770" y="3749015"/>
                        <a:ext cx="1919063" cy="731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869282"/>
              </p:ext>
            </p:extLst>
          </p:nvPr>
        </p:nvGraphicFramePr>
        <p:xfrm>
          <a:off x="4848770" y="4358555"/>
          <a:ext cx="1440733" cy="719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5" name="Equazione" r:id="rId21" imgW="761669" imgH="380835" progId="Equation.3">
                  <p:embed/>
                </p:oleObj>
              </mc:Choice>
              <mc:Fallback>
                <p:oleObj name="Equazione" r:id="rId21" imgW="761669" imgH="380835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770" y="4358555"/>
                        <a:ext cx="1440733" cy="7193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95640"/>
              </p:ext>
            </p:extLst>
          </p:nvPr>
        </p:nvGraphicFramePr>
        <p:xfrm>
          <a:off x="6968359" y="4058650"/>
          <a:ext cx="2175641" cy="848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6" name="Equazione" r:id="rId23" imgW="977760" imgH="380880" progId="Equation.3">
                  <p:embed/>
                </p:oleObj>
              </mc:Choice>
              <mc:Fallback>
                <p:oleObj name="Equazione" r:id="rId23" imgW="977760" imgH="380880" progId="Equation.3">
                  <p:embed/>
                  <p:pic>
                    <p:nvPicPr>
                      <p:cNvPr id="0" name="Ogget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8359" y="4058650"/>
                        <a:ext cx="2175641" cy="848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4989068" y="1581072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Stimiamo adesso </a:t>
            </a:r>
            <a:r>
              <a:rPr lang="it-IT" b="1" i="1" dirty="0" err="1" smtClean="0"/>
              <a:t>f</a:t>
            </a:r>
            <a:r>
              <a:rPr lang="it-IT" b="1" baseline="-25000" dirty="0" err="1" smtClean="0"/>
              <a:t>T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268336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41"/>
          <a:stretch/>
        </p:blipFill>
        <p:spPr bwMode="auto">
          <a:xfrm>
            <a:off x="0" y="69582"/>
            <a:ext cx="6827837" cy="207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3498" r="11829" b="13105"/>
          <a:stretch/>
        </p:blipFill>
        <p:spPr bwMode="auto">
          <a:xfrm>
            <a:off x="549257" y="3292320"/>
            <a:ext cx="3755263" cy="309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 t="13679" r="16247" b="15674"/>
          <a:stretch/>
        </p:blipFill>
        <p:spPr bwMode="auto">
          <a:xfrm>
            <a:off x="3873259" y="3769742"/>
            <a:ext cx="3990971" cy="264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101754" y="6423774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Fig.5.12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409323" y="6423353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Fig.5.16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67251" y="109339"/>
            <a:ext cx="8799329" cy="4831151"/>
            <a:chOff x="167251" y="109339"/>
            <a:chExt cx="8799329" cy="4831151"/>
          </a:xfrm>
        </p:grpSpPr>
        <p:grpSp>
          <p:nvGrpSpPr>
            <p:cNvPr id="8" name="Gruppo 7"/>
            <p:cNvGrpSpPr/>
            <p:nvPr/>
          </p:nvGrpSpPr>
          <p:grpSpPr>
            <a:xfrm>
              <a:off x="167251" y="109339"/>
              <a:ext cx="8799329" cy="3128406"/>
              <a:chOff x="167251" y="109339"/>
              <a:chExt cx="8799329" cy="3128406"/>
            </a:xfrm>
          </p:grpSpPr>
          <p:sp>
            <p:nvSpPr>
              <p:cNvPr id="5" name="Figura a mano libera 4"/>
              <p:cNvSpPr/>
              <p:nvPr/>
            </p:nvSpPr>
            <p:spPr>
              <a:xfrm>
                <a:off x="167251" y="368489"/>
                <a:ext cx="6619164" cy="1269242"/>
              </a:xfrm>
              <a:custGeom>
                <a:avLst/>
                <a:gdLst>
                  <a:gd name="connsiteX0" fmla="*/ 3944203 w 6619164"/>
                  <a:gd name="connsiteY0" fmla="*/ 218364 h 1269242"/>
                  <a:gd name="connsiteX1" fmla="*/ 3944203 w 6619164"/>
                  <a:gd name="connsiteY1" fmla="*/ 0 h 1269242"/>
                  <a:gd name="connsiteX2" fmla="*/ 6591868 w 6619164"/>
                  <a:gd name="connsiteY2" fmla="*/ 0 h 1269242"/>
                  <a:gd name="connsiteX3" fmla="*/ 6619164 w 6619164"/>
                  <a:gd name="connsiteY3" fmla="*/ 968991 h 1269242"/>
                  <a:gd name="connsiteX4" fmla="*/ 6332561 w 6619164"/>
                  <a:gd name="connsiteY4" fmla="*/ 968991 h 1269242"/>
                  <a:gd name="connsiteX5" fmla="*/ 6318913 w 6619164"/>
                  <a:gd name="connsiteY5" fmla="*/ 1241947 h 1269242"/>
                  <a:gd name="connsiteX6" fmla="*/ 0 w 6619164"/>
                  <a:gd name="connsiteY6" fmla="*/ 1269242 h 1269242"/>
                  <a:gd name="connsiteX7" fmla="*/ 0 w 6619164"/>
                  <a:gd name="connsiteY7" fmla="*/ 286603 h 1269242"/>
                  <a:gd name="connsiteX8" fmla="*/ 3944203 w 6619164"/>
                  <a:gd name="connsiteY8" fmla="*/ 218364 h 126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19164" h="1269242">
                    <a:moveTo>
                      <a:pt x="3944203" y="218364"/>
                    </a:moveTo>
                    <a:lnTo>
                      <a:pt x="3944203" y="0"/>
                    </a:lnTo>
                    <a:lnTo>
                      <a:pt x="6591868" y="0"/>
                    </a:lnTo>
                    <a:lnTo>
                      <a:pt x="6619164" y="968991"/>
                    </a:lnTo>
                    <a:lnTo>
                      <a:pt x="6332561" y="968991"/>
                    </a:lnTo>
                    <a:lnTo>
                      <a:pt x="6318913" y="1241947"/>
                    </a:lnTo>
                    <a:lnTo>
                      <a:pt x="0" y="1269242"/>
                    </a:lnTo>
                    <a:lnTo>
                      <a:pt x="0" y="286603"/>
                    </a:lnTo>
                    <a:lnTo>
                      <a:pt x="3944203" y="218364"/>
                    </a:lnTo>
                    <a:close/>
                  </a:path>
                </a:pathLst>
              </a:custGeom>
              <a:solidFill>
                <a:srgbClr val="FFFF00">
                  <a:alpha val="4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uppo 6"/>
              <p:cNvGrpSpPr>
                <a:grpSpLocks noChangeAspect="1"/>
              </p:cNvGrpSpPr>
              <p:nvPr/>
            </p:nvGrpSpPr>
            <p:grpSpPr>
              <a:xfrm>
                <a:off x="7014950" y="109339"/>
                <a:ext cx="1951630" cy="3128406"/>
                <a:chOff x="5171624" y="-107506"/>
                <a:chExt cx="3208526" cy="5143172"/>
              </a:xfrm>
            </p:grpSpPr>
            <p:pic>
              <p:nvPicPr>
                <p:cNvPr id="12" name="Picture 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71624" y="-107506"/>
                  <a:ext cx="3208526" cy="25757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" name="Picture 5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71624" y="2459933"/>
                  <a:ext cx="3208526" cy="25757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9" name="Ovale 8"/>
            <p:cNvSpPr/>
            <p:nvPr/>
          </p:nvSpPr>
          <p:spPr>
            <a:xfrm>
              <a:off x="2426888" y="3998794"/>
              <a:ext cx="593707" cy="9416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163773" y="1323833"/>
            <a:ext cx="6591869" cy="4217158"/>
            <a:chOff x="163773" y="1323833"/>
            <a:chExt cx="6591869" cy="4217158"/>
          </a:xfrm>
        </p:grpSpPr>
        <p:sp>
          <p:nvSpPr>
            <p:cNvPr id="14" name="Figura a mano libera 13"/>
            <p:cNvSpPr/>
            <p:nvPr/>
          </p:nvSpPr>
          <p:spPr>
            <a:xfrm>
              <a:off x="163773" y="1323833"/>
              <a:ext cx="6591869" cy="805218"/>
            </a:xfrm>
            <a:custGeom>
              <a:avLst/>
              <a:gdLst>
                <a:gd name="connsiteX0" fmla="*/ 6305266 w 6591869"/>
                <a:gd name="connsiteY0" fmla="*/ 245660 h 805218"/>
                <a:gd name="connsiteX1" fmla="*/ 6305266 w 6591869"/>
                <a:gd name="connsiteY1" fmla="*/ 0 h 805218"/>
                <a:gd name="connsiteX2" fmla="*/ 6591869 w 6591869"/>
                <a:gd name="connsiteY2" fmla="*/ 0 h 805218"/>
                <a:gd name="connsiteX3" fmla="*/ 6591869 w 6591869"/>
                <a:gd name="connsiteY3" fmla="*/ 532263 h 805218"/>
                <a:gd name="connsiteX4" fmla="*/ 5008728 w 6591869"/>
                <a:gd name="connsiteY4" fmla="*/ 532263 h 805218"/>
                <a:gd name="connsiteX5" fmla="*/ 4995081 w 6591869"/>
                <a:gd name="connsiteY5" fmla="*/ 805218 h 805218"/>
                <a:gd name="connsiteX6" fmla="*/ 0 w 6591869"/>
                <a:gd name="connsiteY6" fmla="*/ 805218 h 805218"/>
                <a:gd name="connsiteX7" fmla="*/ 13648 w 6591869"/>
                <a:gd name="connsiteY7" fmla="*/ 272955 h 805218"/>
                <a:gd name="connsiteX8" fmla="*/ 6305266 w 6591869"/>
                <a:gd name="connsiteY8" fmla="*/ 245660 h 80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91869" h="805218">
                  <a:moveTo>
                    <a:pt x="6305266" y="245660"/>
                  </a:moveTo>
                  <a:lnTo>
                    <a:pt x="6305266" y="0"/>
                  </a:lnTo>
                  <a:lnTo>
                    <a:pt x="6591869" y="0"/>
                  </a:lnTo>
                  <a:lnTo>
                    <a:pt x="6591869" y="532263"/>
                  </a:lnTo>
                  <a:lnTo>
                    <a:pt x="5008728" y="532263"/>
                  </a:lnTo>
                  <a:lnTo>
                    <a:pt x="4995081" y="805218"/>
                  </a:lnTo>
                  <a:lnTo>
                    <a:pt x="0" y="805218"/>
                  </a:lnTo>
                  <a:lnTo>
                    <a:pt x="13648" y="272955"/>
                  </a:lnTo>
                  <a:lnTo>
                    <a:pt x="6305266" y="245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e 14"/>
            <p:cNvSpPr/>
            <p:nvPr/>
          </p:nvSpPr>
          <p:spPr>
            <a:xfrm>
              <a:off x="1201003" y="4612943"/>
              <a:ext cx="532263" cy="928048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550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0.37535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79"/>
          <a:stretch/>
        </p:blipFill>
        <p:spPr bwMode="auto">
          <a:xfrm>
            <a:off x="0" y="3193576"/>
            <a:ext cx="6827837" cy="272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 t="13679" r="16247" b="15674"/>
          <a:stretch/>
        </p:blipFill>
        <p:spPr bwMode="auto">
          <a:xfrm>
            <a:off x="610650" y="435004"/>
            <a:ext cx="3990971" cy="264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uppo 14"/>
          <p:cNvGrpSpPr/>
          <p:nvPr/>
        </p:nvGrpSpPr>
        <p:grpSpPr>
          <a:xfrm>
            <a:off x="341192" y="750627"/>
            <a:ext cx="8788095" cy="4950021"/>
            <a:chOff x="341192" y="750627"/>
            <a:chExt cx="8788095" cy="4950021"/>
          </a:xfrm>
        </p:grpSpPr>
        <p:grpSp>
          <p:nvGrpSpPr>
            <p:cNvPr id="12" name="Gruppo 11"/>
            <p:cNvGrpSpPr/>
            <p:nvPr/>
          </p:nvGrpSpPr>
          <p:grpSpPr>
            <a:xfrm>
              <a:off x="341192" y="750627"/>
              <a:ext cx="8788095" cy="4679707"/>
              <a:chOff x="341192" y="750627"/>
              <a:chExt cx="8788095" cy="4679707"/>
            </a:xfrm>
          </p:grpSpPr>
          <p:sp>
            <p:nvSpPr>
              <p:cNvPr id="2" name="CasellaDiTesto 1"/>
              <p:cNvSpPr txBox="1"/>
              <p:nvPr/>
            </p:nvSpPr>
            <p:spPr>
              <a:xfrm>
                <a:off x="341192" y="3914159"/>
                <a:ext cx="923971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sz="1600" b="1" dirty="0" err="1" smtClean="0">
                    <a:solidFill>
                      <a:srgbClr val="FF0000"/>
                    </a:solidFill>
                  </a:rPr>
                  <a:t>Drain</a:t>
                </a:r>
                <a:r>
                  <a:rPr lang="it-IT" sz="1600" b="1" dirty="0" smtClean="0">
                    <a:solidFill>
                      <a:srgbClr val="FF0000"/>
                    </a:solidFill>
                  </a:rPr>
                  <a:t>     </a:t>
                </a:r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5" name="Gruppo 4"/>
              <p:cNvGrpSpPr/>
              <p:nvPr/>
            </p:nvGrpSpPr>
            <p:grpSpPr>
              <a:xfrm>
                <a:off x="6950293" y="3511809"/>
                <a:ext cx="2178994" cy="1918525"/>
                <a:chOff x="6950293" y="3511809"/>
                <a:chExt cx="2178994" cy="1918525"/>
              </a:xfrm>
            </p:grpSpPr>
            <p:pic>
              <p:nvPicPr>
                <p:cNvPr id="4" name="Picture 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50293" y="3681086"/>
                  <a:ext cx="2178994" cy="17492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" name="CasellaDiTesto 5"/>
                <p:cNvSpPr txBox="1"/>
                <p:nvPr/>
              </p:nvSpPr>
              <p:spPr>
                <a:xfrm rot="957634">
                  <a:off x="8245520" y="3511809"/>
                  <a:ext cx="64504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600" b="1" dirty="0" err="1">
                      <a:solidFill>
                        <a:srgbClr val="FF0000"/>
                      </a:solidFill>
                    </a:rPr>
                    <a:t>D</a:t>
                  </a:r>
                  <a:r>
                    <a:rPr lang="it-IT" sz="1600" b="1" dirty="0" err="1" smtClean="0">
                      <a:solidFill>
                        <a:srgbClr val="FF0000"/>
                      </a:solidFill>
                    </a:rPr>
                    <a:t>rain</a:t>
                  </a:r>
                  <a:endParaRPr lang="en-US" sz="16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" name="CasellaDiTesto 6"/>
                <p:cNvSpPr txBox="1"/>
                <p:nvPr/>
              </p:nvSpPr>
              <p:spPr>
                <a:xfrm rot="957634">
                  <a:off x="7301317" y="4637871"/>
                  <a:ext cx="76367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600" b="1" dirty="0" smtClean="0">
                      <a:solidFill>
                        <a:srgbClr val="FF0000"/>
                      </a:solidFill>
                    </a:rPr>
                    <a:t>Source</a:t>
                  </a:r>
                  <a:endParaRPr lang="en-US" sz="16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" name="CasellaDiTesto 7"/>
                <p:cNvSpPr txBox="1"/>
                <p:nvPr/>
              </p:nvSpPr>
              <p:spPr>
                <a:xfrm rot="19007415">
                  <a:off x="7008690" y="3769035"/>
                  <a:ext cx="58580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600" b="1" dirty="0" smtClean="0">
                      <a:solidFill>
                        <a:srgbClr val="0070C0"/>
                      </a:solidFill>
                    </a:rPr>
                    <a:t>Gate</a:t>
                  </a:r>
                  <a:endParaRPr lang="en-US" sz="16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9" name="CasellaDiTesto 8"/>
                <p:cNvSpPr txBox="1"/>
                <p:nvPr/>
              </p:nvSpPr>
              <p:spPr>
                <a:xfrm rot="18613039">
                  <a:off x="8521720" y="4313952"/>
                  <a:ext cx="58580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600" b="1" dirty="0" smtClean="0">
                      <a:solidFill>
                        <a:srgbClr val="0070C0"/>
                      </a:solidFill>
                    </a:rPr>
                    <a:t>Gate</a:t>
                  </a:r>
                  <a:endParaRPr lang="en-US" sz="1600" b="1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10" name="Ovale 9"/>
              <p:cNvSpPr/>
              <p:nvPr/>
            </p:nvSpPr>
            <p:spPr>
              <a:xfrm>
                <a:off x="3562066" y="750627"/>
                <a:ext cx="1282889" cy="1364776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CasellaDiTesto 13"/>
            <p:cNvSpPr txBox="1"/>
            <p:nvPr/>
          </p:nvSpPr>
          <p:spPr>
            <a:xfrm>
              <a:off x="3168320" y="3145686"/>
              <a:ext cx="87748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>
                  <a:solidFill>
                    <a:srgbClr val="FF0000"/>
                  </a:solidFill>
                </a:rPr>
                <a:t> </a:t>
              </a:r>
              <a:r>
                <a:rPr lang="it-IT" sz="1600" b="1" dirty="0" err="1" smtClean="0">
                  <a:solidFill>
                    <a:srgbClr val="FF0000"/>
                  </a:solidFill>
                </a:rPr>
                <a:t>Drain</a:t>
              </a:r>
              <a:r>
                <a:rPr lang="it-IT" sz="1600" b="1" dirty="0" smtClean="0">
                  <a:solidFill>
                    <a:srgbClr val="FF0000"/>
                  </a:solidFill>
                </a:rPr>
                <a:t>    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1164374" y="5362094"/>
              <a:ext cx="87748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>
                  <a:solidFill>
                    <a:srgbClr val="FF0000"/>
                  </a:solidFill>
                </a:rPr>
                <a:t> </a:t>
              </a:r>
              <a:r>
                <a:rPr lang="it-IT" sz="1600" b="1" dirty="0" err="1" smtClean="0">
                  <a:solidFill>
                    <a:srgbClr val="FF0000"/>
                  </a:solidFill>
                </a:rPr>
                <a:t>Drain</a:t>
              </a:r>
              <a:r>
                <a:rPr lang="it-IT" sz="1600" b="1" dirty="0" smtClean="0">
                  <a:solidFill>
                    <a:srgbClr val="FF0000"/>
                  </a:solidFill>
                </a:rPr>
                <a:t>    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65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igura a mano libera 19"/>
          <p:cNvSpPr/>
          <p:nvPr/>
        </p:nvSpPr>
        <p:spPr>
          <a:xfrm flipV="1">
            <a:off x="2826980" y="2540037"/>
            <a:ext cx="3490039" cy="520461"/>
          </a:xfrm>
          <a:custGeom>
            <a:avLst/>
            <a:gdLst>
              <a:gd name="connsiteX0" fmla="*/ 0 w 3962400"/>
              <a:gd name="connsiteY0" fmla="*/ 0 h 631259"/>
              <a:gd name="connsiteX1" fmla="*/ 55418 w 3962400"/>
              <a:gd name="connsiteY1" fmla="*/ 263236 h 631259"/>
              <a:gd name="connsiteX2" fmla="*/ 290946 w 3962400"/>
              <a:gd name="connsiteY2" fmla="*/ 443345 h 631259"/>
              <a:gd name="connsiteX3" fmla="*/ 748146 w 3962400"/>
              <a:gd name="connsiteY3" fmla="*/ 512618 h 631259"/>
              <a:gd name="connsiteX4" fmla="*/ 3214255 w 3962400"/>
              <a:gd name="connsiteY4" fmla="*/ 623455 h 631259"/>
              <a:gd name="connsiteX5" fmla="*/ 3810000 w 3962400"/>
              <a:gd name="connsiteY5" fmla="*/ 277091 h 631259"/>
              <a:gd name="connsiteX6" fmla="*/ 3962400 w 3962400"/>
              <a:gd name="connsiteY6" fmla="*/ 0 h 631259"/>
              <a:gd name="connsiteX0" fmla="*/ 0 w 3962400"/>
              <a:gd name="connsiteY0" fmla="*/ 0 h 631051"/>
              <a:gd name="connsiteX1" fmla="*/ 55418 w 3962400"/>
              <a:gd name="connsiteY1" fmla="*/ 263236 h 631051"/>
              <a:gd name="connsiteX2" fmla="*/ 290946 w 3962400"/>
              <a:gd name="connsiteY2" fmla="*/ 469224 h 631051"/>
              <a:gd name="connsiteX3" fmla="*/ 748146 w 3962400"/>
              <a:gd name="connsiteY3" fmla="*/ 512618 h 631051"/>
              <a:gd name="connsiteX4" fmla="*/ 3214255 w 3962400"/>
              <a:gd name="connsiteY4" fmla="*/ 623455 h 631051"/>
              <a:gd name="connsiteX5" fmla="*/ 3810000 w 3962400"/>
              <a:gd name="connsiteY5" fmla="*/ 277091 h 631051"/>
              <a:gd name="connsiteX6" fmla="*/ 3962400 w 3962400"/>
              <a:gd name="connsiteY6" fmla="*/ 0 h 631051"/>
              <a:gd name="connsiteX0" fmla="*/ 0 w 3962400"/>
              <a:gd name="connsiteY0" fmla="*/ 0 h 631051"/>
              <a:gd name="connsiteX1" fmla="*/ 55418 w 3962400"/>
              <a:gd name="connsiteY1" fmla="*/ 263236 h 631051"/>
              <a:gd name="connsiteX2" fmla="*/ 290946 w 3962400"/>
              <a:gd name="connsiteY2" fmla="*/ 469224 h 631051"/>
              <a:gd name="connsiteX3" fmla="*/ 748146 w 3962400"/>
              <a:gd name="connsiteY3" fmla="*/ 512618 h 631051"/>
              <a:gd name="connsiteX4" fmla="*/ 3214255 w 3962400"/>
              <a:gd name="connsiteY4" fmla="*/ 623455 h 631051"/>
              <a:gd name="connsiteX5" fmla="*/ 3810000 w 3962400"/>
              <a:gd name="connsiteY5" fmla="*/ 277091 h 631051"/>
              <a:gd name="connsiteX6" fmla="*/ 3962400 w 3962400"/>
              <a:gd name="connsiteY6" fmla="*/ 0 h 631051"/>
              <a:gd name="connsiteX0" fmla="*/ 0 w 3962400"/>
              <a:gd name="connsiteY0" fmla="*/ 0 h 631051"/>
              <a:gd name="connsiteX1" fmla="*/ 55418 w 3962400"/>
              <a:gd name="connsiteY1" fmla="*/ 263236 h 631051"/>
              <a:gd name="connsiteX2" fmla="*/ 290946 w 3962400"/>
              <a:gd name="connsiteY2" fmla="*/ 469224 h 631051"/>
              <a:gd name="connsiteX3" fmla="*/ 748146 w 3962400"/>
              <a:gd name="connsiteY3" fmla="*/ 512618 h 631051"/>
              <a:gd name="connsiteX4" fmla="*/ 3214255 w 3962400"/>
              <a:gd name="connsiteY4" fmla="*/ 623455 h 631051"/>
              <a:gd name="connsiteX5" fmla="*/ 3810000 w 3962400"/>
              <a:gd name="connsiteY5" fmla="*/ 277091 h 631051"/>
              <a:gd name="connsiteX6" fmla="*/ 3962400 w 3962400"/>
              <a:gd name="connsiteY6" fmla="*/ 0 h 631051"/>
              <a:gd name="connsiteX0" fmla="*/ 0 w 3962400"/>
              <a:gd name="connsiteY0" fmla="*/ 0 h 629778"/>
              <a:gd name="connsiteX1" fmla="*/ 55418 w 3962400"/>
              <a:gd name="connsiteY1" fmla="*/ 263236 h 629778"/>
              <a:gd name="connsiteX2" fmla="*/ 290946 w 3962400"/>
              <a:gd name="connsiteY2" fmla="*/ 469224 h 629778"/>
              <a:gd name="connsiteX3" fmla="*/ 748146 w 3962400"/>
              <a:gd name="connsiteY3" fmla="*/ 512618 h 629778"/>
              <a:gd name="connsiteX4" fmla="*/ 3214255 w 3962400"/>
              <a:gd name="connsiteY4" fmla="*/ 623455 h 629778"/>
              <a:gd name="connsiteX5" fmla="*/ 3835879 w 3962400"/>
              <a:gd name="connsiteY5" fmla="*/ 302970 h 629778"/>
              <a:gd name="connsiteX6" fmla="*/ 3962400 w 3962400"/>
              <a:gd name="connsiteY6" fmla="*/ 0 h 629778"/>
              <a:gd name="connsiteX0" fmla="*/ 0 w 3962400"/>
              <a:gd name="connsiteY0" fmla="*/ 0 h 629369"/>
              <a:gd name="connsiteX1" fmla="*/ 55418 w 3962400"/>
              <a:gd name="connsiteY1" fmla="*/ 263236 h 629369"/>
              <a:gd name="connsiteX2" fmla="*/ 290946 w 3962400"/>
              <a:gd name="connsiteY2" fmla="*/ 469224 h 629369"/>
              <a:gd name="connsiteX3" fmla="*/ 748146 w 3962400"/>
              <a:gd name="connsiteY3" fmla="*/ 512618 h 629369"/>
              <a:gd name="connsiteX4" fmla="*/ 3214255 w 3962400"/>
              <a:gd name="connsiteY4" fmla="*/ 623455 h 629369"/>
              <a:gd name="connsiteX5" fmla="*/ 3861758 w 3962400"/>
              <a:gd name="connsiteY5" fmla="*/ 311596 h 629369"/>
              <a:gd name="connsiteX6" fmla="*/ 3962400 w 3962400"/>
              <a:gd name="connsiteY6" fmla="*/ 0 h 6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2400" h="629369">
                <a:moveTo>
                  <a:pt x="0" y="0"/>
                </a:moveTo>
                <a:cubicBezTo>
                  <a:pt x="3463" y="94672"/>
                  <a:pt x="6927" y="185032"/>
                  <a:pt x="55418" y="263236"/>
                </a:cubicBezTo>
                <a:cubicBezTo>
                  <a:pt x="103909" y="341440"/>
                  <a:pt x="158238" y="427660"/>
                  <a:pt x="290946" y="469224"/>
                </a:cubicBezTo>
                <a:cubicBezTo>
                  <a:pt x="423654" y="510788"/>
                  <a:pt x="260928" y="486913"/>
                  <a:pt x="748146" y="512618"/>
                </a:cubicBezTo>
                <a:cubicBezTo>
                  <a:pt x="1235364" y="538323"/>
                  <a:pt x="2695320" y="656959"/>
                  <a:pt x="3214255" y="623455"/>
                </a:cubicBezTo>
                <a:cubicBezTo>
                  <a:pt x="3733190" y="589951"/>
                  <a:pt x="3754319" y="441385"/>
                  <a:pt x="3861758" y="311596"/>
                </a:cubicBezTo>
                <a:cubicBezTo>
                  <a:pt x="3969197" y="181807"/>
                  <a:pt x="3948545" y="86591"/>
                  <a:pt x="3962400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gura a mano libera 18"/>
          <p:cNvSpPr/>
          <p:nvPr/>
        </p:nvSpPr>
        <p:spPr>
          <a:xfrm>
            <a:off x="2798618" y="1636824"/>
            <a:ext cx="3490039" cy="520461"/>
          </a:xfrm>
          <a:custGeom>
            <a:avLst/>
            <a:gdLst>
              <a:gd name="connsiteX0" fmla="*/ 0 w 3962400"/>
              <a:gd name="connsiteY0" fmla="*/ 0 h 631259"/>
              <a:gd name="connsiteX1" fmla="*/ 55418 w 3962400"/>
              <a:gd name="connsiteY1" fmla="*/ 263236 h 631259"/>
              <a:gd name="connsiteX2" fmla="*/ 290946 w 3962400"/>
              <a:gd name="connsiteY2" fmla="*/ 443345 h 631259"/>
              <a:gd name="connsiteX3" fmla="*/ 748146 w 3962400"/>
              <a:gd name="connsiteY3" fmla="*/ 512618 h 631259"/>
              <a:gd name="connsiteX4" fmla="*/ 3214255 w 3962400"/>
              <a:gd name="connsiteY4" fmla="*/ 623455 h 631259"/>
              <a:gd name="connsiteX5" fmla="*/ 3810000 w 3962400"/>
              <a:gd name="connsiteY5" fmla="*/ 277091 h 631259"/>
              <a:gd name="connsiteX6" fmla="*/ 3962400 w 3962400"/>
              <a:gd name="connsiteY6" fmla="*/ 0 h 631259"/>
              <a:gd name="connsiteX0" fmla="*/ 0 w 3962400"/>
              <a:gd name="connsiteY0" fmla="*/ 0 h 631051"/>
              <a:gd name="connsiteX1" fmla="*/ 55418 w 3962400"/>
              <a:gd name="connsiteY1" fmla="*/ 263236 h 631051"/>
              <a:gd name="connsiteX2" fmla="*/ 290946 w 3962400"/>
              <a:gd name="connsiteY2" fmla="*/ 469224 h 631051"/>
              <a:gd name="connsiteX3" fmla="*/ 748146 w 3962400"/>
              <a:gd name="connsiteY3" fmla="*/ 512618 h 631051"/>
              <a:gd name="connsiteX4" fmla="*/ 3214255 w 3962400"/>
              <a:gd name="connsiteY4" fmla="*/ 623455 h 631051"/>
              <a:gd name="connsiteX5" fmla="*/ 3810000 w 3962400"/>
              <a:gd name="connsiteY5" fmla="*/ 277091 h 631051"/>
              <a:gd name="connsiteX6" fmla="*/ 3962400 w 3962400"/>
              <a:gd name="connsiteY6" fmla="*/ 0 h 631051"/>
              <a:gd name="connsiteX0" fmla="*/ 0 w 3962400"/>
              <a:gd name="connsiteY0" fmla="*/ 0 h 631051"/>
              <a:gd name="connsiteX1" fmla="*/ 55418 w 3962400"/>
              <a:gd name="connsiteY1" fmla="*/ 263236 h 631051"/>
              <a:gd name="connsiteX2" fmla="*/ 290946 w 3962400"/>
              <a:gd name="connsiteY2" fmla="*/ 469224 h 631051"/>
              <a:gd name="connsiteX3" fmla="*/ 748146 w 3962400"/>
              <a:gd name="connsiteY3" fmla="*/ 512618 h 631051"/>
              <a:gd name="connsiteX4" fmla="*/ 3214255 w 3962400"/>
              <a:gd name="connsiteY4" fmla="*/ 623455 h 631051"/>
              <a:gd name="connsiteX5" fmla="*/ 3810000 w 3962400"/>
              <a:gd name="connsiteY5" fmla="*/ 277091 h 631051"/>
              <a:gd name="connsiteX6" fmla="*/ 3962400 w 3962400"/>
              <a:gd name="connsiteY6" fmla="*/ 0 h 631051"/>
              <a:gd name="connsiteX0" fmla="*/ 0 w 3962400"/>
              <a:gd name="connsiteY0" fmla="*/ 0 h 631051"/>
              <a:gd name="connsiteX1" fmla="*/ 55418 w 3962400"/>
              <a:gd name="connsiteY1" fmla="*/ 263236 h 631051"/>
              <a:gd name="connsiteX2" fmla="*/ 290946 w 3962400"/>
              <a:gd name="connsiteY2" fmla="*/ 469224 h 631051"/>
              <a:gd name="connsiteX3" fmla="*/ 748146 w 3962400"/>
              <a:gd name="connsiteY3" fmla="*/ 512618 h 631051"/>
              <a:gd name="connsiteX4" fmla="*/ 3214255 w 3962400"/>
              <a:gd name="connsiteY4" fmla="*/ 623455 h 631051"/>
              <a:gd name="connsiteX5" fmla="*/ 3810000 w 3962400"/>
              <a:gd name="connsiteY5" fmla="*/ 277091 h 631051"/>
              <a:gd name="connsiteX6" fmla="*/ 3962400 w 3962400"/>
              <a:gd name="connsiteY6" fmla="*/ 0 h 631051"/>
              <a:gd name="connsiteX0" fmla="*/ 0 w 3962400"/>
              <a:gd name="connsiteY0" fmla="*/ 0 h 629778"/>
              <a:gd name="connsiteX1" fmla="*/ 55418 w 3962400"/>
              <a:gd name="connsiteY1" fmla="*/ 263236 h 629778"/>
              <a:gd name="connsiteX2" fmla="*/ 290946 w 3962400"/>
              <a:gd name="connsiteY2" fmla="*/ 469224 h 629778"/>
              <a:gd name="connsiteX3" fmla="*/ 748146 w 3962400"/>
              <a:gd name="connsiteY3" fmla="*/ 512618 h 629778"/>
              <a:gd name="connsiteX4" fmla="*/ 3214255 w 3962400"/>
              <a:gd name="connsiteY4" fmla="*/ 623455 h 629778"/>
              <a:gd name="connsiteX5" fmla="*/ 3835879 w 3962400"/>
              <a:gd name="connsiteY5" fmla="*/ 302970 h 629778"/>
              <a:gd name="connsiteX6" fmla="*/ 3962400 w 3962400"/>
              <a:gd name="connsiteY6" fmla="*/ 0 h 629778"/>
              <a:gd name="connsiteX0" fmla="*/ 0 w 3962400"/>
              <a:gd name="connsiteY0" fmla="*/ 0 h 629369"/>
              <a:gd name="connsiteX1" fmla="*/ 55418 w 3962400"/>
              <a:gd name="connsiteY1" fmla="*/ 263236 h 629369"/>
              <a:gd name="connsiteX2" fmla="*/ 290946 w 3962400"/>
              <a:gd name="connsiteY2" fmla="*/ 469224 h 629369"/>
              <a:gd name="connsiteX3" fmla="*/ 748146 w 3962400"/>
              <a:gd name="connsiteY3" fmla="*/ 512618 h 629369"/>
              <a:gd name="connsiteX4" fmla="*/ 3214255 w 3962400"/>
              <a:gd name="connsiteY4" fmla="*/ 623455 h 629369"/>
              <a:gd name="connsiteX5" fmla="*/ 3861758 w 3962400"/>
              <a:gd name="connsiteY5" fmla="*/ 311596 h 629369"/>
              <a:gd name="connsiteX6" fmla="*/ 3962400 w 3962400"/>
              <a:gd name="connsiteY6" fmla="*/ 0 h 6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2400" h="629369">
                <a:moveTo>
                  <a:pt x="0" y="0"/>
                </a:moveTo>
                <a:cubicBezTo>
                  <a:pt x="3463" y="94672"/>
                  <a:pt x="6927" y="185032"/>
                  <a:pt x="55418" y="263236"/>
                </a:cubicBezTo>
                <a:cubicBezTo>
                  <a:pt x="103909" y="341440"/>
                  <a:pt x="158238" y="427660"/>
                  <a:pt x="290946" y="469224"/>
                </a:cubicBezTo>
                <a:cubicBezTo>
                  <a:pt x="423654" y="510788"/>
                  <a:pt x="260928" y="486913"/>
                  <a:pt x="748146" y="512618"/>
                </a:cubicBezTo>
                <a:cubicBezTo>
                  <a:pt x="1235364" y="538323"/>
                  <a:pt x="2695320" y="656959"/>
                  <a:pt x="3214255" y="623455"/>
                </a:cubicBezTo>
                <a:cubicBezTo>
                  <a:pt x="3733190" y="589951"/>
                  <a:pt x="3754319" y="441385"/>
                  <a:pt x="3861758" y="311596"/>
                </a:cubicBezTo>
                <a:cubicBezTo>
                  <a:pt x="3969197" y="181807"/>
                  <a:pt x="3948545" y="86591"/>
                  <a:pt x="3962400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tangolo 3"/>
          <p:cNvSpPr/>
          <p:nvPr/>
        </p:nvSpPr>
        <p:spPr>
          <a:xfrm>
            <a:off x="1691680" y="1644465"/>
            <a:ext cx="5760640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uppo 10"/>
          <p:cNvGrpSpPr/>
          <p:nvPr/>
        </p:nvGrpSpPr>
        <p:grpSpPr>
          <a:xfrm>
            <a:off x="1835696" y="1342578"/>
            <a:ext cx="5400600" cy="517911"/>
            <a:chOff x="1835696" y="1686953"/>
            <a:chExt cx="5400600" cy="517911"/>
          </a:xfrm>
        </p:grpSpPr>
        <p:sp>
          <p:nvSpPr>
            <p:cNvPr id="5" name="Rettangolo arrotondato 4"/>
            <p:cNvSpPr/>
            <p:nvPr/>
          </p:nvSpPr>
          <p:spPr>
            <a:xfrm>
              <a:off x="3131840" y="1844824"/>
              <a:ext cx="2736304" cy="36004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1835696" y="1844824"/>
              <a:ext cx="792088" cy="1440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6444208" y="1844824"/>
              <a:ext cx="792088" cy="1440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2987824" y="1686953"/>
              <a:ext cx="302433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3243807" y="1844823"/>
              <a:ext cx="2478119" cy="13016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o 11"/>
          <p:cNvGrpSpPr/>
          <p:nvPr/>
        </p:nvGrpSpPr>
        <p:grpSpPr>
          <a:xfrm flipV="1">
            <a:off x="1849546" y="2880478"/>
            <a:ext cx="5400600" cy="517911"/>
            <a:chOff x="1835696" y="1686953"/>
            <a:chExt cx="5400600" cy="517911"/>
          </a:xfrm>
        </p:grpSpPr>
        <p:sp>
          <p:nvSpPr>
            <p:cNvPr id="13" name="Rettangolo arrotondato 12"/>
            <p:cNvSpPr/>
            <p:nvPr/>
          </p:nvSpPr>
          <p:spPr>
            <a:xfrm>
              <a:off x="3131840" y="1844824"/>
              <a:ext cx="2736304" cy="36004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1835696" y="1844824"/>
              <a:ext cx="792088" cy="1440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6444208" y="1844824"/>
              <a:ext cx="792088" cy="1440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2987824" y="1686953"/>
              <a:ext cx="302433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243807" y="1844823"/>
              <a:ext cx="2478119" cy="13016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Connettore 1 21"/>
          <p:cNvCxnSpPr/>
          <p:nvPr/>
        </p:nvCxnSpPr>
        <p:spPr>
          <a:xfrm>
            <a:off x="1380226" y="2364545"/>
            <a:ext cx="660783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uppo 64"/>
          <p:cNvGrpSpPr/>
          <p:nvPr/>
        </p:nvGrpSpPr>
        <p:grpSpPr>
          <a:xfrm>
            <a:off x="3131840" y="570016"/>
            <a:ext cx="2745424" cy="2670502"/>
            <a:chOff x="3131840" y="1483726"/>
            <a:chExt cx="2745424" cy="1756792"/>
          </a:xfrm>
        </p:grpSpPr>
        <p:cxnSp>
          <p:nvCxnSpPr>
            <p:cNvPr id="24" name="Connettore 1 23"/>
            <p:cNvCxnSpPr/>
            <p:nvPr/>
          </p:nvCxnSpPr>
          <p:spPr>
            <a:xfrm>
              <a:off x="3131840" y="1486594"/>
              <a:ext cx="13850" cy="175392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/>
          </p:nvCxnSpPr>
          <p:spPr>
            <a:xfrm>
              <a:off x="5863414" y="1483726"/>
              <a:ext cx="13850" cy="175392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Figura a mano libera 44"/>
          <p:cNvSpPr/>
          <p:nvPr/>
        </p:nvSpPr>
        <p:spPr>
          <a:xfrm>
            <a:off x="2796643" y="3796099"/>
            <a:ext cx="3490039" cy="520461"/>
          </a:xfrm>
          <a:custGeom>
            <a:avLst/>
            <a:gdLst>
              <a:gd name="connsiteX0" fmla="*/ 0 w 3962400"/>
              <a:gd name="connsiteY0" fmla="*/ 0 h 631259"/>
              <a:gd name="connsiteX1" fmla="*/ 55418 w 3962400"/>
              <a:gd name="connsiteY1" fmla="*/ 263236 h 631259"/>
              <a:gd name="connsiteX2" fmla="*/ 290946 w 3962400"/>
              <a:gd name="connsiteY2" fmla="*/ 443345 h 631259"/>
              <a:gd name="connsiteX3" fmla="*/ 748146 w 3962400"/>
              <a:gd name="connsiteY3" fmla="*/ 512618 h 631259"/>
              <a:gd name="connsiteX4" fmla="*/ 3214255 w 3962400"/>
              <a:gd name="connsiteY4" fmla="*/ 623455 h 631259"/>
              <a:gd name="connsiteX5" fmla="*/ 3810000 w 3962400"/>
              <a:gd name="connsiteY5" fmla="*/ 277091 h 631259"/>
              <a:gd name="connsiteX6" fmla="*/ 3962400 w 3962400"/>
              <a:gd name="connsiteY6" fmla="*/ 0 h 631259"/>
              <a:gd name="connsiteX0" fmla="*/ 0 w 3962400"/>
              <a:gd name="connsiteY0" fmla="*/ 0 h 631051"/>
              <a:gd name="connsiteX1" fmla="*/ 55418 w 3962400"/>
              <a:gd name="connsiteY1" fmla="*/ 263236 h 631051"/>
              <a:gd name="connsiteX2" fmla="*/ 290946 w 3962400"/>
              <a:gd name="connsiteY2" fmla="*/ 469224 h 631051"/>
              <a:gd name="connsiteX3" fmla="*/ 748146 w 3962400"/>
              <a:gd name="connsiteY3" fmla="*/ 512618 h 631051"/>
              <a:gd name="connsiteX4" fmla="*/ 3214255 w 3962400"/>
              <a:gd name="connsiteY4" fmla="*/ 623455 h 631051"/>
              <a:gd name="connsiteX5" fmla="*/ 3810000 w 3962400"/>
              <a:gd name="connsiteY5" fmla="*/ 277091 h 631051"/>
              <a:gd name="connsiteX6" fmla="*/ 3962400 w 3962400"/>
              <a:gd name="connsiteY6" fmla="*/ 0 h 631051"/>
              <a:gd name="connsiteX0" fmla="*/ 0 w 3962400"/>
              <a:gd name="connsiteY0" fmla="*/ 0 h 631051"/>
              <a:gd name="connsiteX1" fmla="*/ 55418 w 3962400"/>
              <a:gd name="connsiteY1" fmla="*/ 263236 h 631051"/>
              <a:gd name="connsiteX2" fmla="*/ 290946 w 3962400"/>
              <a:gd name="connsiteY2" fmla="*/ 469224 h 631051"/>
              <a:gd name="connsiteX3" fmla="*/ 748146 w 3962400"/>
              <a:gd name="connsiteY3" fmla="*/ 512618 h 631051"/>
              <a:gd name="connsiteX4" fmla="*/ 3214255 w 3962400"/>
              <a:gd name="connsiteY4" fmla="*/ 623455 h 631051"/>
              <a:gd name="connsiteX5" fmla="*/ 3810000 w 3962400"/>
              <a:gd name="connsiteY5" fmla="*/ 277091 h 631051"/>
              <a:gd name="connsiteX6" fmla="*/ 3962400 w 3962400"/>
              <a:gd name="connsiteY6" fmla="*/ 0 h 631051"/>
              <a:gd name="connsiteX0" fmla="*/ 0 w 3962400"/>
              <a:gd name="connsiteY0" fmla="*/ 0 h 631051"/>
              <a:gd name="connsiteX1" fmla="*/ 55418 w 3962400"/>
              <a:gd name="connsiteY1" fmla="*/ 263236 h 631051"/>
              <a:gd name="connsiteX2" fmla="*/ 290946 w 3962400"/>
              <a:gd name="connsiteY2" fmla="*/ 469224 h 631051"/>
              <a:gd name="connsiteX3" fmla="*/ 748146 w 3962400"/>
              <a:gd name="connsiteY3" fmla="*/ 512618 h 631051"/>
              <a:gd name="connsiteX4" fmla="*/ 3214255 w 3962400"/>
              <a:gd name="connsiteY4" fmla="*/ 623455 h 631051"/>
              <a:gd name="connsiteX5" fmla="*/ 3810000 w 3962400"/>
              <a:gd name="connsiteY5" fmla="*/ 277091 h 631051"/>
              <a:gd name="connsiteX6" fmla="*/ 3962400 w 3962400"/>
              <a:gd name="connsiteY6" fmla="*/ 0 h 631051"/>
              <a:gd name="connsiteX0" fmla="*/ 0 w 3962400"/>
              <a:gd name="connsiteY0" fmla="*/ 0 h 629778"/>
              <a:gd name="connsiteX1" fmla="*/ 55418 w 3962400"/>
              <a:gd name="connsiteY1" fmla="*/ 263236 h 629778"/>
              <a:gd name="connsiteX2" fmla="*/ 290946 w 3962400"/>
              <a:gd name="connsiteY2" fmla="*/ 469224 h 629778"/>
              <a:gd name="connsiteX3" fmla="*/ 748146 w 3962400"/>
              <a:gd name="connsiteY3" fmla="*/ 512618 h 629778"/>
              <a:gd name="connsiteX4" fmla="*/ 3214255 w 3962400"/>
              <a:gd name="connsiteY4" fmla="*/ 623455 h 629778"/>
              <a:gd name="connsiteX5" fmla="*/ 3835879 w 3962400"/>
              <a:gd name="connsiteY5" fmla="*/ 302970 h 629778"/>
              <a:gd name="connsiteX6" fmla="*/ 3962400 w 3962400"/>
              <a:gd name="connsiteY6" fmla="*/ 0 h 629778"/>
              <a:gd name="connsiteX0" fmla="*/ 0 w 3962400"/>
              <a:gd name="connsiteY0" fmla="*/ 0 h 629369"/>
              <a:gd name="connsiteX1" fmla="*/ 55418 w 3962400"/>
              <a:gd name="connsiteY1" fmla="*/ 263236 h 629369"/>
              <a:gd name="connsiteX2" fmla="*/ 290946 w 3962400"/>
              <a:gd name="connsiteY2" fmla="*/ 469224 h 629369"/>
              <a:gd name="connsiteX3" fmla="*/ 748146 w 3962400"/>
              <a:gd name="connsiteY3" fmla="*/ 512618 h 629369"/>
              <a:gd name="connsiteX4" fmla="*/ 3214255 w 3962400"/>
              <a:gd name="connsiteY4" fmla="*/ 623455 h 629369"/>
              <a:gd name="connsiteX5" fmla="*/ 3861758 w 3962400"/>
              <a:gd name="connsiteY5" fmla="*/ 311596 h 629369"/>
              <a:gd name="connsiteX6" fmla="*/ 3962400 w 3962400"/>
              <a:gd name="connsiteY6" fmla="*/ 0 h 6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2400" h="629369">
                <a:moveTo>
                  <a:pt x="0" y="0"/>
                </a:moveTo>
                <a:cubicBezTo>
                  <a:pt x="3463" y="94672"/>
                  <a:pt x="6927" y="185032"/>
                  <a:pt x="55418" y="263236"/>
                </a:cubicBezTo>
                <a:cubicBezTo>
                  <a:pt x="103909" y="341440"/>
                  <a:pt x="158238" y="427660"/>
                  <a:pt x="290946" y="469224"/>
                </a:cubicBezTo>
                <a:cubicBezTo>
                  <a:pt x="423654" y="510788"/>
                  <a:pt x="260928" y="486913"/>
                  <a:pt x="748146" y="512618"/>
                </a:cubicBezTo>
                <a:cubicBezTo>
                  <a:pt x="1235364" y="538323"/>
                  <a:pt x="2695320" y="656959"/>
                  <a:pt x="3214255" y="623455"/>
                </a:cubicBezTo>
                <a:cubicBezTo>
                  <a:pt x="3733190" y="589951"/>
                  <a:pt x="3754319" y="441385"/>
                  <a:pt x="3861758" y="311596"/>
                </a:cubicBezTo>
                <a:cubicBezTo>
                  <a:pt x="3969197" y="181807"/>
                  <a:pt x="3948545" y="86591"/>
                  <a:pt x="3962400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ttangolo 45"/>
          <p:cNvSpPr/>
          <p:nvPr/>
        </p:nvSpPr>
        <p:spPr>
          <a:xfrm>
            <a:off x="1689705" y="3803740"/>
            <a:ext cx="5760640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ttangolo 48"/>
          <p:cNvSpPr/>
          <p:nvPr/>
        </p:nvSpPr>
        <p:spPr>
          <a:xfrm>
            <a:off x="1833721" y="3659724"/>
            <a:ext cx="792088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ttangolo 49"/>
          <p:cNvSpPr/>
          <p:nvPr/>
        </p:nvSpPr>
        <p:spPr>
          <a:xfrm>
            <a:off x="6442233" y="3659724"/>
            <a:ext cx="792088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ttangolo 51"/>
          <p:cNvSpPr/>
          <p:nvPr/>
        </p:nvSpPr>
        <p:spPr>
          <a:xfrm>
            <a:off x="3241832" y="3659723"/>
            <a:ext cx="2478119" cy="1301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Connettore 1 58"/>
          <p:cNvCxnSpPr/>
          <p:nvPr/>
        </p:nvCxnSpPr>
        <p:spPr>
          <a:xfrm>
            <a:off x="1378251" y="4523820"/>
            <a:ext cx="660783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/>
          <p:nvPr/>
        </p:nvCxnSpPr>
        <p:spPr>
          <a:xfrm>
            <a:off x="3129865" y="3645869"/>
            <a:ext cx="13850" cy="17539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/>
          <p:nvPr/>
        </p:nvCxnSpPr>
        <p:spPr>
          <a:xfrm>
            <a:off x="5861439" y="3643001"/>
            <a:ext cx="13850" cy="17539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tangolo 61"/>
          <p:cNvSpPr/>
          <p:nvPr/>
        </p:nvSpPr>
        <p:spPr>
          <a:xfrm>
            <a:off x="1689705" y="4523820"/>
            <a:ext cx="5760640" cy="72008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Substrato semi-isolante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391886" y="375730"/>
            <a:ext cx="16690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dirty="0" smtClean="0"/>
              <a:t>JFET</a:t>
            </a:r>
            <a:endParaRPr lang="en-US" sz="6600" dirty="0"/>
          </a:p>
        </p:txBody>
      </p:sp>
      <p:sp>
        <p:nvSpPr>
          <p:cNvPr id="64" name="CasellaDiTesto 63"/>
          <p:cNvSpPr txBox="1"/>
          <p:nvPr/>
        </p:nvSpPr>
        <p:spPr>
          <a:xfrm>
            <a:off x="396409" y="5399793"/>
            <a:ext cx="29175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dirty="0" smtClean="0"/>
              <a:t>MESFET</a:t>
            </a:r>
            <a:endParaRPr lang="en-US" sz="6600" dirty="0"/>
          </a:p>
        </p:txBody>
      </p:sp>
      <p:cxnSp>
        <p:nvCxnSpPr>
          <p:cNvPr id="67" name="Connettore 2 66"/>
          <p:cNvCxnSpPr/>
          <p:nvPr/>
        </p:nvCxnSpPr>
        <p:spPr>
          <a:xfrm>
            <a:off x="3145690" y="929728"/>
            <a:ext cx="271574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sellaDiTesto 67"/>
          <p:cNvSpPr txBox="1"/>
          <p:nvPr/>
        </p:nvSpPr>
        <p:spPr>
          <a:xfrm>
            <a:off x="4404983" y="59602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</a:t>
            </a:r>
            <a:endParaRPr lang="en-US" dirty="0"/>
          </a:p>
        </p:txBody>
      </p:sp>
      <p:cxnSp>
        <p:nvCxnSpPr>
          <p:cNvPr id="69" name="Connettore 1 68"/>
          <p:cNvCxnSpPr/>
          <p:nvPr/>
        </p:nvCxnSpPr>
        <p:spPr>
          <a:xfrm>
            <a:off x="1390126" y="1851945"/>
            <a:ext cx="660783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2 69"/>
          <p:cNvCxnSpPr/>
          <p:nvPr/>
        </p:nvCxnSpPr>
        <p:spPr>
          <a:xfrm flipH="1">
            <a:off x="2987100" y="1842651"/>
            <a:ext cx="724" cy="52189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sellaDiTesto 71"/>
          <p:cNvSpPr txBox="1"/>
          <p:nvPr/>
        </p:nvSpPr>
        <p:spPr>
          <a:xfrm>
            <a:off x="2630306" y="189705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</a:t>
            </a:r>
            <a:endParaRPr lang="en-US" dirty="0"/>
          </a:p>
        </p:txBody>
      </p:sp>
      <p:cxnSp>
        <p:nvCxnSpPr>
          <p:cNvPr id="73" name="Connettore 2 72"/>
          <p:cNvCxnSpPr/>
          <p:nvPr/>
        </p:nvCxnSpPr>
        <p:spPr>
          <a:xfrm>
            <a:off x="2798618" y="3803740"/>
            <a:ext cx="0" cy="72008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73"/>
          <p:cNvSpPr txBox="1"/>
          <p:nvPr/>
        </p:nvSpPr>
        <p:spPr>
          <a:xfrm>
            <a:off x="2478172" y="397911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</a:t>
            </a:r>
            <a:endParaRPr lang="en-US" dirty="0"/>
          </a:p>
        </p:txBody>
      </p:sp>
      <p:cxnSp>
        <p:nvCxnSpPr>
          <p:cNvPr id="80" name="Connettore 2 79"/>
          <p:cNvCxnSpPr/>
          <p:nvPr/>
        </p:nvCxnSpPr>
        <p:spPr>
          <a:xfrm flipH="1">
            <a:off x="4270607" y="1859289"/>
            <a:ext cx="724" cy="26094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sellaDiTesto 81"/>
          <p:cNvSpPr txBox="1"/>
          <p:nvPr/>
        </p:nvSpPr>
        <p:spPr>
          <a:xfrm>
            <a:off x="4323921" y="180509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W(y)</a:t>
            </a:r>
            <a:endParaRPr lang="en-US" dirty="0"/>
          </a:p>
        </p:txBody>
      </p:sp>
      <p:cxnSp>
        <p:nvCxnSpPr>
          <p:cNvPr id="83" name="Connettore 2 82"/>
          <p:cNvCxnSpPr/>
          <p:nvPr/>
        </p:nvCxnSpPr>
        <p:spPr>
          <a:xfrm flipH="1">
            <a:off x="4270607" y="2081720"/>
            <a:ext cx="1448" cy="28282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ttangolo 84"/>
          <p:cNvSpPr/>
          <p:nvPr/>
        </p:nvSpPr>
        <p:spPr>
          <a:xfrm>
            <a:off x="4323921" y="2038466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a</a:t>
            </a:r>
            <a:r>
              <a:rPr lang="it-IT" dirty="0" smtClean="0"/>
              <a:t>-W(y)</a:t>
            </a:r>
            <a:endParaRPr lang="en-US" dirty="0"/>
          </a:p>
        </p:txBody>
      </p:sp>
      <p:cxnSp>
        <p:nvCxnSpPr>
          <p:cNvPr id="86" name="Connettore 2 85"/>
          <p:cNvCxnSpPr/>
          <p:nvPr/>
        </p:nvCxnSpPr>
        <p:spPr>
          <a:xfrm>
            <a:off x="4251557" y="3803740"/>
            <a:ext cx="0" cy="46914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sellaDiTesto 86"/>
          <p:cNvSpPr txBox="1"/>
          <p:nvPr/>
        </p:nvSpPr>
        <p:spPr>
          <a:xfrm>
            <a:off x="4272055" y="3871663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W(y)</a:t>
            </a:r>
            <a:endParaRPr lang="en-US" dirty="0"/>
          </a:p>
        </p:txBody>
      </p:sp>
      <p:cxnSp>
        <p:nvCxnSpPr>
          <p:cNvPr id="88" name="Connettore 2 87"/>
          <p:cNvCxnSpPr/>
          <p:nvPr/>
        </p:nvCxnSpPr>
        <p:spPr>
          <a:xfrm flipH="1">
            <a:off x="4251557" y="4234370"/>
            <a:ext cx="1448" cy="28282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ttangolo 88"/>
          <p:cNvSpPr/>
          <p:nvPr/>
        </p:nvSpPr>
        <p:spPr>
          <a:xfrm>
            <a:off x="4304871" y="4191116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a</a:t>
            </a:r>
            <a:r>
              <a:rPr lang="it-IT" dirty="0" smtClean="0"/>
              <a:t>-W(y)</a:t>
            </a:r>
            <a:endParaRPr lang="en-US" dirty="0"/>
          </a:p>
        </p:txBody>
      </p:sp>
      <p:grpSp>
        <p:nvGrpSpPr>
          <p:cNvPr id="102" name="Gruppo 101"/>
          <p:cNvGrpSpPr/>
          <p:nvPr/>
        </p:nvGrpSpPr>
        <p:grpSpPr>
          <a:xfrm>
            <a:off x="7441717" y="33132"/>
            <a:ext cx="860686" cy="1381244"/>
            <a:chOff x="7441717" y="33132"/>
            <a:chExt cx="860686" cy="1381244"/>
          </a:xfrm>
        </p:grpSpPr>
        <p:grpSp>
          <p:nvGrpSpPr>
            <p:cNvPr id="98" name="Gruppo 97"/>
            <p:cNvGrpSpPr/>
            <p:nvPr/>
          </p:nvGrpSpPr>
          <p:grpSpPr>
            <a:xfrm>
              <a:off x="7441717" y="204952"/>
              <a:ext cx="677524" cy="1024758"/>
              <a:chOff x="7441717" y="204952"/>
              <a:chExt cx="677524" cy="1024758"/>
            </a:xfrm>
          </p:grpSpPr>
          <p:cxnSp>
            <p:nvCxnSpPr>
              <p:cNvPr id="92" name="Connettore 2 91"/>
              <p:cNvCxnSpPr/>
              <p:nvPr/>
            </p:nvCxnSpPr>
            <p:spPr>
              <a:xfrm>
                <a:off x="7450345" y="570016"/>
                <a:ext cx="66889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ttore 2 92"/>
              <p:cNvCxnSpPr/>
              <p:nvPr/>
            </p:nvCxnSpPr>
            <p:spPr>
              <a:xfrm>
                <a:off x="7441717" y="570016"/>
                <a:ext cx="0" cy="6596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ttore 2 95"/>
              <p:cNvCxnSpPr/>
              <p:nvPr/>
            </p:nvCxnSpPr>
            <p:spPr>
              <a:xfrm flipV="1">
                <a:off x="7452320" y="204952"/>
                <a:ext cx="545640" cy="36103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CasellaDiTesto 98"/>
            <p:cNvSpPr txBox="1"/>
            <p:nvPr/>
          </p:nvSpPr>
          <p:spPr>
            <a:xfrm>
              <a:off x="7997960" y="59137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y</a:t>
              </a:r>
              <a:endParaRPr lang="en-US" dirty="0"/>
            </a:p>
          </p:txBody>
        </p:sp>
        <p:sp>
          <p:nvSpPr>
            <p:cNvPr id="100" name="CasellaDiTesto 99"/>
            <p:cNvSpPr txBox="1"/>
            <p:nvPr/>
          </p:nvSpPr>
          <p:spPr>
            <a:xfrm>
              <a:off x="7495931" y="1045044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x</a:t>
              </a:r>
              <a:endParaRPr lang="en-US" dirty="0"/>
            </a:p>
          </p:txBody>
        </p:sp>
        <p:sp>
          <p:nvSpPr>
            <p:cNvPr id="101" name="CasellaDiTesto 100"/>
            <p:cNvSpPr txBox="1"/>
            <p:nvPr/>
          </p:nvSpPr>
          <p:spPr>
            <a:xfrm>
              <a:off x="8026365" y="33132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z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34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380091"/>
              </p:ext>
            </p:extLst>
          </p:nvPr>
        </p:nvGraphicFramePr>
        <p:xfrm>
          <a:off x="-23455" y="3398389"/>
          <a:ext cx="41687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6" name="Equazione" r:id="rId3" imgW="1447560" imgH="393480" progId="Equation.3">
                  <p:embed/>
                </p:oleObj>
              </mc:Choice>
              <mc:Fallback>
                <p:oleObj name="Equazione" r:id="rId3" imgW="14475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3455" y="3398389"/>
                        <a:ext cx="4168775" cy="1133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366153"/>
              </p:ext>
            </p:extLst>
          </p:nvPr>
        </p:nvGraphicFramePr>
        <p:xfrm>
          <a:off x="1245902" y="4557435"/>
          <a:ext cx="559435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7" name="Equazione" r:id="rId5" imgW="1942920" imgH="380880" progId="Equation.3">
                  <p:embed/>
                </p:oleObj>
              </mc:Choice>
              <mc:Fallback>
                <p:oleObj name="Equazione" r:id="rId5" imgW="19429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5902" y="4557435"/>
                        <a:ext cx="5594350" cy="1096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7583915" y="306970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Z</a:t>
            </a:r>
            <a:endParaRPr lang="en-US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871931"/>
              </p:ext>
            </p:extLst>
          </p:nvPr>
        </p:nvGraphicFramePr>
        <p:xfrm>
          <a:off x="1312863" y="4562475"/>
          <a:ext cx="5741987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8" name="Equazione" r:id="rId7" imgW="1993680" imgH="380880" progId="Equation.3">
                  <p:embed/>
                </p:oleObj>
              </mc:Choice>
              <mc:Fallback>
                <p:oleObj name="Equazione" r:id="rId7" imgW="19936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4562475"/>
                        <a:ext cx="5741987" cy="1096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328838"/>
              </p:ext>
            </p:extLst>
          </p:nvPr>
        </p:nvGraphicFramePr>
        <p:xfrm>
          <a:off x="6248827" y="5761038"/>
          <a:ext cx="2670175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9" name="Equazione" r:id="rId9" imgW="927000" imgH="380880" progId="Equation.3">
                  <p:embed/>
                </p:oleObj>
              </mc:Choice>
              <mc:Fallback>
                <p:oleObj name="Equazione" r:id="rId9" imgW="9270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827" y="5761038"/>
                        <a:ext cx="2670175" cy="1096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4678474" y="3673364"/>
            <a:ext cx="4351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Qui è la Area della sezione che dipende da y.</a:t>
            </a:r>
          </a:p>
          <a:p>
            <a:r>
              <a:rPr lang="it-IT" dirty="0" smtClean="0"/>
              <a:t>Tutto il resto è costante</a:t>
            </a:r>
            <a:endParaRPr lang="en-US" dirty="0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610249"/>
              </p:ext>
            </p:extLst>
          </p:nvPr>
        </p:nvGraphicFramePr>
        <p:xfrm>
          <a:off x="1588" y="5614988"/>
          <a:ext cx="5086350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0" name="Equazione" r:id="rId11" imgW="1765080" imgH="431640" progId="Equation.3">
                  <p:embed/>
                </p:oleObj>
              </mc:Choice>
              <mc:Fallback>
                <p:oleObj name="Equazione" r:id="rId11" imgW="1765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5614988"/>
                        <a:ext cx="5086350" cy="1243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igura a mano libera 14"/>
          <p:cNvSpPr/>
          <p:nvPr/>
        </p:nvSpPr>
        <p:spPr>
          <a:xfrm>
            <a:off x="2796643" y="1068581"/>
            <a:ext cx="3490039" cy="520461"/>
          </a:xfrm>
          <a:custGeom>
            <a:avLst/>
            <a:gdLst>
              <a:gd name="connsiteX0" fmla="*/ 0 w 3962400"/>
              <a:gd name="connsiteY0" fmla="*/ 0 h 631259"/>
              <a:gd name="connsiteX1" fmla="*/ 55418 w 3962400"/>
              <a:gd name="connsiteY1" fmla="*/ 263236 h 631259"/>
              <a:gd name="connsiteX2" fmla="*/ 290946 w 3962400"/>
              <a:gd name="connsiteY2" fmla="*/ 443345 h 631259"/>
              <a:gd name="connsiteX3" fmla="*/ 748146 w 3962400"/>
              <a:gd name="connsiteY3" fmla="*/ 512618 h 631259"/>
              <a:gd name="connsiteX4" fmla="*/ 3214255 w 3962400"/>
              <a:gd name="connsiteY4" fmla="*/ 623455 h 631259"/>
              <a:gd name="connsiteX5" fmla="*/ 3810000 w 3962400"/>
              <a:gd name="connsiteY5" fmla="*/ 277091 h 631259"/>
              <a:gd name="connsiteX6" fmla="*/ 3962400 w 3962400"/>
              <a:gd name="connsiteY6" fmla="*/ 0 h 631259"/>
              <a:gd name="connsiteX0" fmla="*/ 0 w 3962400"/>
              <a:gd name="connsiteY0" fmla="*/ 0 h 631051"/>
              <a:gd name="connsiteX1" fmla="*/ 55418 w 3962400"/>
              <a:gd name="connsiteY1" fmla="*/ 263236 h 631051"/>
              <a:gd name="connsiteX2" fmla="*/ 290946 w 3962400"/>
              <a:gd name="connsiteY2" fmla="*/ 469224 h 631051"/>
              <a:gd name="connsiteX3" fmla="*/ 748146 w 3962400"/>
              <a:gd name="connsiteY3" fmla="*/ 512618 h 631051"/>
              <a:gd name="connsiteX4" fmla="*/ 3214255 w 3962400"/>
              <a:gd name="connsiteY4" fmla="*/ 623455 h 631051"/>
              <a:gd name="connsiteX5" fmla="*/ 3810000 w 3962400"/>
              <a:gd name="connsiteY5" fmla="*/ 277091 h 631051"/>
              <a:gd name="connsiteX6" fmla="*/ 3962400 w 3962400"/>
              <a:gd name="connsiteY6" fmla="*/ 0 h 631051"/>
              <a:gd name="connsiteX0" fmla="*/ 0 w 3962400"/>
              <a:gd name="connsiteY0" fmla="*/ 0 h 631051"/>
              <a:gd name="connsiteX1" fmla="*/ 55418 w 3962400"/>
              <a:gd name="connsiteY1" fmla="*/ 263236 h 631051"/>
              <a:gd name="connsiteX2" fmla="*/ 290946 w 3962400"/>
              <a:gd name="connsiteY2" fmla="*/ 469224 h 631051"/>
              <a:gd name="connsiteX3" fmla="*/ 748146 w 3962400"/>
              <a:gd name="connsiteY3" fmla="*/ 512618 h 631051"/>
              <a:gd name="connsiteX4" fmla="*/ 3214255 w 3962400"/>
              <a:gd name="connsiteY4" fmla="*/ 623455 h 631051"/>
              <a:gd name="connsiteX5" fmla="*/ 3810000 w 3962400"/>
              <a:gd name="connsiteY5" fmla="*/ 277091 h 631051"/>
              <a:gd name="connsiteX6" fmla="*/ 3962400 w 3962400"/>
              <a:gd name="connsiteY6" fmla="*/ 0 h 631051"/>
              <a:gd name="connsiteX0" fmla="*/ 0 w 3962400"/>
              <a:gd name="connsiteY0" fmla="*/ 0 h 631051"/>
              <a:gd name="connsiteX1" fmla="*/ 55418 w 3962400"/>
              <a:gd name="connsiteY1" fmla="*/ 263236 h 631051"/>
              <a:gd name="connsiteX2" fmla="*/ 290946 w 3962400"/>
              <a:gd name="connsiteY2" fmla="*/ 469224 h 631051"/>
              <a:gd name="connsiteX3" fmla="*/ 748146 w 3962400"/>
              <a:gd name="connsiteY3" fmla="*/ 512618 h 631051"/>
              <a:gd name="connsiteX4" fmla="*/ 3214255 w 3962400"/>
              <a:gd name="connsiteY4" fmla="*/ 623455 h 631051"/>
              <a:gd name="connsiteX5" fmla="*/ 3810000 w 3962400"/>
              <a:gd name="connsiteY5" fmla="*/ 277091 h 631051"/>
              <a:gd name="connsiteX6" fmla="*/ 3962400 w 3962400"/>
              <a:gd name="connsiteY6" fmla="*/ 0 h 631051"/>
              <a:gd name="connsiteX0" fmla="*/ 0 w 3962400"/>
              <a:gd name="connsiteY0" fmla="*/ 0 h 629778"/>
              <a:gd name="connsiteX1" fmla="*/ 55418 w 3962400"/>
              <a:gd name="connsiteY1" fmla="*/ 263236 h 629778"/>
              <a:gd name="connsiteX2" fmla="*/ 290946 w 3962400"/>
              <a:gd name="connsiteY2" fmla="*/ 469224 h 629778"/>
              <a:gd name="connsiteX3" fmla="*/ 748146 w 3962400"/>
              <a:gd name="connsiteY3" fmla="*/ 512618 h 629778"/>
              <a:gd name="connsiteX4" fmla="*/ 3214255 w 3962400"/>
              <a:gd name="connsiteY4" fmla="*/ 623455 h 629778"/>
              <a:gd name="connsiteX5" fmla="*/ 3835879 w 3962400"/>
              <a:gd name="connsiteY5" fmla="*/ 302970 h 629778"/>
              <a:gd name="connsiteX6" fmla="*/ 3962400 w 3962400"/>
              <a:gd name="connsiteY6" fmla="*/ 0 h 629778"/>
              <a:gd name="connsiteX0" fmla="*/ 0 w 3962400"/>
              <a:gd name="connsiteY0" fmla="*/ 0 h 629369"/>
              <a:gd name="connsiteX1" fmla="*/ 55418 w 3962400"/>
              <a:gd name="connsiteY1" fmla="*/ 263236 h 629369"/>
              <a:gd name="connsiteX2" fmla="*/ 290946 w 3962400"/>
              <a:gd name="connsiteY2" fmla="*/ 469224 h 629369"/>
              <a:gd name="connsiteX3" fmla="*/ 748146 w 3962400"/>
              <a:gd name="connsiteY3" fmla="*/ 512618 h 629369"/>
              <a:gd name="connsiteX4" fmla="*/ 3214255 w 3962400"/>
              <a:gd name="connsiteY4" fmla="*/ 623455 h 629369"/>
              <a:gd name="connsiteX5" fmla="*/ 3861758 w 3962400"/>
              <a:gd name="connsiteY5" fmla="*/ 311596 h 629369"/>
              <a:gd name="connsiteX6" fmla="*/ 3962400 w 3962400"/>
              <a:gd name="connsiteY6" fmla="*/ 0 h 6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2400" h="629369">
                <a:moveTo>
                  <a:pt x="0" y="0"/>
                </a:moveTo>
                <a:cubicBezTo>
                  <a:pt x="3463" y="94672"/>
                  <a:pt x="6927" y="185032"/>
                  <a:pt x="55418" y="263236"/>
                </a:cubicBezTo>
                <a:cubicBezTo>
                  <a:pt x="103909" y="341440"/>
                  <a:pt x="158238" y="427660"/>
                  <a:pt x="290946" y="469224"/>
                </a:cubicBezTo>
                <a:cubicBezTo>
                  <a:pt x="423654" y="510788"/>
                  <a:pt x="260928" y="486913"/>
                  <a:pt x="748146" y="512618"/>
                </a:cubicBezTo>
                <a:cubicBezTo>
                  <a:pt x="1235364" y="538323"/>
                  <a:pt x="2695320" y="656959"/>
                  <a:pt x="3214255" y="623455"/>
                </a:cubicBezTo>
                <a:cubicBezTo>
                  <a:pt x="3733190" y="589951"/>
                  <a:pt x="3754319" y="441385"/>
                  <a:pt x="3861758" y="311596"/>
                </a:cubicBezTo>
                <a:cubicBezTo>
                  <a:pt x="3969197" y="181807"/>
                  <a:pt x="3948545" y="86591"/>
                  <a:pt x="3962400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1689705" y="1076222"/>
            <a:ext cx="5760640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16"/>
          <p:cNvSpPr/>
          <p:nvPr/>
        </p:nvSpPr>
        <p:spPr>
          <a:xfrm>
            <a:off x="1833721" y="932206"/>
            <a:ext cx="792088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17"/>
          <p:cNvSpPr/>
          <p:nvPr/>
        </p:nvSpPr>
        <p:spPr>
          <a:xfrm>
            <a:off x="6442233" y="932206"/>
            <a:ext cx="792088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18"/>
          <p:cNvSpPr/>
          <p:nvPr/>
        </p:nvSpPr>
        <p:spPr>
          <a:xfrm>
            <a:off x="3241832" y="932205"/>
            <a:ext cx="2478119" cy="1301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ttore 1 19"/>
          <p:cNvCxnSpPr/>
          <p:nvPr/>
        </p:nvCxnSpPr>
        <p:spPr>
          <a:xfrm>
            <a:off x="1378251" y="1796302"/>
            <a:ext cx="660783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3129865" y="918351"/>
            <a:ext cx="13850" cy="17539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5861439" y="915483"/>
            <a:ext cx="13850" cy="17539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1689705" y="1796302"/>
            <a:ext cx="5760640" cy="72008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Substrato semi-isolante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Connettore 2 23"/>
          <p:cNvCxnSpPr/>
          <p:nvPr/>
        </p:nvCxnSpPr>
        <p:spPr>
          <a:xfrm>
            <a:off x="2798618" y="1076222"/>
            <a:ext cx="0" cy="72008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2478172" y="12515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</a:t>
            </a:r>
            <a:endParaRPr lang="en-US" dirty="0"/>
          </a:p>
        </p:txBody>
      </p:sp>
      <p:cxnSp>
        <p:nvCxnSpPr>
          <p:cNvPr id="26" name="Connettore 2 25"/>
          <p:cNvCxnSpPr/>
          <p:nvPr/>
        </p:nvCxnSpPr>
        <p:spPr>
          <a:xfrm>
            <a:off x="4251557" y="1076222"/>
            <a:ext cx="0" cy="46914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4272055" y="1144145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W(y)</a:t>
            </a:r>
            <a:endParaRPr lang="en-US" dirty="0"/>
          </a:p>
        </p:txBody>
      </p:sp>
      <p:cxnSp>
        <p:nvCxnSpPr>
          <p:cNvPr id="28" name="Connettore 2 27"/>
          <p:cNvCxnSpPr/>
          <p:nvPr/>
        </p:nvCxnSpPr>
        <p:spPr>
          <a:xfrm flipH="1">
            <a:off x="4251557" y="1506852"/>
            <a:ext cx="1448" cy="28282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4304871" y="1463598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a</a:t>
            </a:r>
            <a:r>
              <a:rPr lang="it-IT" dirty="0" smtClean="0"/>
              <a:t>-W(y)</a:t>
            </a:r>
            <a:endParaRPr lang="en-US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-80514" y="-39415"/>
            <a:ext cx="29175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dirty="0" smtClean="0"/>
              <a:t>MESFET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13612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igura a mano libera 58"/>
          <p:cNvSpPr/>
          <p:nvPr/>
        </p:nvSpPr>
        <p:spPr>
          <a:xfrm flipV="1">
            <a:off x="2801188" y="2531830"/>
            <a:ext cx="3490039" cy="520461"/>
          </a:xfrm>
          <a:custGeom>
            <a:avLst/>
            <a:gdLst>
              <a:gd name="connsiteX0" fmla="*/ 0 w 3962400"/>
              <a:gd name="connsiteY0" fmla="*/ 0 h 631259"/>
              <a:gd name="connsiteX1" fmla="*/ 55418 w 3962400"/>
              <a:gd name="connsiteY1" fmla="*/ 263236 h 631259"/>
              <a:gd name="connsiteX2" fmla="*/ 290946 w 3962400"/>
              <a:gd name="connsiteY2" fmla="*/ 443345 h 631259"/>
              <a:gd name="connsiteX3" fmla="*/ 748146 w 3962400"/>
              <a:gd name="connsiteY3" fmla="*/ 512618 h 631259"/>
              <a:gd name="connsiteX4" fmla="*/ 3214255 w 3962400"/>
              <a:gd name="connsiteY4" fmla="*/ 623455 h 631259"/>
              <a:gd name="connsiteX5" fmla="*/ 3810000 w 3962400"/>
              <a:gd name="connsiteY5" fmla="*/ 277091 h 631259"/>
              <a:gd name="connsiteX6" fmla="*/ 3962400 w 3962400"/>
              <a:gd name="connsiteY6" fmla="*/ 0 h 631259"/>
              <a:gd name="connsiteX0" fmla="*/ 0 w 3962400"/>
              <a:gd name="connsiteY0" fmla="*/ 0 h 631051"/>
              <a:gd name="connsiteX1" fmla="*/ 55418 w 3962400"/>
              <a:gd name="connsiteY1" fmla="*/ 263236 h 631051"/>
              <a:gd name="connsiteX2" fmla="*/ 290946 w 3962400"/>
              <a:gd name="connsiteY2" fmla="*/ 469224 h 631051"/>
              <a:gd name="connsiteX3" fmla="*/ 748146 w 3962400"/>
              <a:gd name="connsiteY3" fmla="*/ 512618 h 631051"/>
              <a:gd name="connsiteX4" fmla="*/ 3214255 w 3962400"/>
              <a:gd name="connsiteY4" fmla="*/ 623455 h 631051"/>
              <a:gd name="connsiteX5" fmla="*/ 3810000 w 3962400"/>
              <a:gd name="connsiteY5" fmla="*/ 277091 h 631051"/>
              <a:gd name="connsiteX6" fmla="*/ 3962400 w 3962400"/>
              <a:gd name="connsiteY6" fmla="*/ 0 h 631051"/>
              <a:gd name="connsiteX0" fmla="*/ 0 w 3962400"/>
              <a:gd name="connsiteY0" fmla="*/ 0 h 631051"/>
              <a:gd name="connsiteX1" fmla="*/ 55418 w 3962400"/>
              <a:gd name="connsiteY1" fmla="*/ 263236 h 631051"/>
              <a:gd name="connsiteX2" fmla="*/ 290946 w 3962400"/>
              <a:gd name="connsiteY2" fmla="*/ 469224 h 631051"/>
              <a:gd name="connsiteX3" fmla="*/ 748146 w 3962400"/>
              <a:gd name="connsiteY3" fmla="*/ 512618 h 631051"/>
              <a:gd name="connsiteX4" fmla="*/ 3214255 w 3962400"/>
              <a:gd name="connsiteY4" fmla="*/ 623455 h 631051"/>
              <a:gd name="connsiteX5" fmla="*/ 3810000 w 3962400"/>
              <a:gd name="connsiteY5" fmla="*/ 277091 h 631051"/>
              <a:gd name="connsiteX6" fmla="*/ 3962400 w 3962400"/>
              <a:gd name="connsiteY6" fmla="*/ 0 h 631051"/>
              <a:gd name="connsiteX0" fmla="*/ 0 w 3962400"/>
              <a:gd name="connsiteY0" fmla="*/ 0 h 631051"/>
              <a:gd name="connsiteX1" fmla="*/ 55418 w 3962400"/>
              <a:gd name="connsiteY1" fmla="*/ 263236 h 631051"/>
              <a:gd name="connsiteX2" fmla="*/ 290946 w 3962400"/>
              <a:gd name="connsiteY2" fmla="*/ 469224 h 631051"/>
              <a:gd name="connsiteX3" fmla="*/ 748146 w 3962400"/>
              <a:gd name="connsiteY3" fmla="*/ 512618 h 631051"/>
              <a:gd name="connsiteX4" fmla="*/ 3214255 w 3962400"/>
              <a:gd name="connsiteY4" fmla="*/ 623455 h 631051"/>
              <a:gd name="connsiteX5" fmla="*/ 3810000 w 3962400"/>
              <a:gd name="connsiteY5" fmla="*/ 277091 h 631051"/>
              <a:gd name="connsiteX6" fmla="*/ 3962400 w 3962400"/>
              <a:gd name="connsiteY6" fmla="*/ 0 h 631051"/>
              <a:gd name="connsiteX0" fmla="*/ 0 w 3962400"/>
              <a:gd name="connsiteY0" fmla="*/ 0 h 629778"/>
              <a:gd name="connsiteX1" fmla="*/ 55418 w 3962400"/>
              <a:gd name="connsiteY1" fmla="*/ 263236 h 629778"/>
              <a:gd name="connsiteX2" fmla="*/ 290946 w 3962400"/>
              <a:gd name="connsiteY2" fmla="*/ 469224 h 629778"/>
              <a:gd name="connsiteX3" fmla="*/ 748146 w 3962400"/>
              <a:gd name="connsiteY3" fmla="*/ 512618 h 629778"/>
              <a:gd name="connsiteX4" fmla="*/ 3214255 w 3962400"/>
              <a:gd name="connsiteY4" fmla="*/ 623455 h 629778"/>
              <a:gd name="connsiteX5" fmla="*/ 3835879 w 3962400"/>
              <a:gd name="connsiteY5" fmla="*/ 302970 h 629778"/>
              <a:gd name="connsiteX6" fmla="*/ 3962400 w 3962400"/>
              <a:gd name="connsiteY6" fmla="*/ 0 h 629778"/>
              <a:gd name="connsiteX0" fmla="*/ 0 w 3962400"/>
              <a:gd name="connsiteY0" fmla="*/ 0 h 629369"/>
              <a:gd name="connsiteX1" fmla="*/ 55418 w 3962400"/>
              <a:gd name="connsiteY1" fmla="*/ 263236 h 629369"/>
              <a:gd name="connsiteX2" fmla="*/ 290946 w 3962400"/>
              <a:gd name="connsiteY2" fmla="*/ 469224 h 629369"/>
              <a:gd name="connsiteX3" fmla="*/ 748146 w 3962400"/>
              <a:gd name="connsiteY3" fmla="*/ 512618 h 629369"/>
              <a:gd name="connsiteX4" fmla="*/ 3214255 w 3962400"/>
              <a:gd name="connsiteY4" fmla="*/ 623455 h 629369"/>
              <a:gd name="connsiteX5" fmla="*/ 3861758 w 3962400"/>
              <a:gd name="connsiteY5" fmla="*/ 311596 h 629369"/>
              <a:gd name="connsiteX6" fmla="*/ 3962400 w 3962400"/>
              <a:gd name="connsiteY6" fmla="*/ 0 h 6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2400" h="629369">
                <a:moveTo>
                  <a:pt x="0" y="0"/>
                </a:moveTo>
                <a:cubicBezTo>
                  <a:pt x="3463" y="94672"/>
                  <a:pt x="6927" y="185032"/>
                  <a:pt x="55418" y="263236"/>
                </a:cubicBezTo>
                <a:cubicBezTo>
                  <a:pt x="103909" y="341440"/>
                  <a:pt x="158238" y="427660"/>
                  <a:pt x="290946" y="469224"/>
                </a:cubicBezTo>
                <a:cubicBezTo>
                  <a:pt x="423654" y="510788"/>
                  <a:pt x="260928" y="486913"/>
                  <a:pt x="748146" y="512618"/>
                </a:cubicBezTo>
                <a:cubicBezTo>
                  <a:pt x="1235364" y="538323"/>
                  <a:pt x="2695320" y="656959"/>
                  <a:pt x="3214255" y="623455"/>
                </a:cubicBezTo>
                <a:cubicBezTo>
                  <a:pt x="3733190" y="589951"/>
                  <a:pt x="3754319" y="441385"/>
                  <a:pt x="3861758" y="311596"/>
                </a:cubicBezTo>
                <a:cubicBezTo>
                  <a:pt x="3969197" y="181807"/>
                  <a:pt x="3948545" y="86591"/>
                  <a:pt x="3962400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1691680" y="1644465"/>
            <a:ext cx="5760640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uppo 6"/>
          <p:cNvGrpSpPr/>
          <p:nvPr/>
        </p:nvGrpSpPr>
        <p:grpSpPr>
          <a:xfrm>
            <a:off x="1835696" y="1342578"/>
            <a:ext cx="5400600" cy="517911"/>
            <a:chOff x="1835696" y="1686953"/>
            <a:chExt cx="5400600" cy="517911"/>
          </a:xfrm>
        </p:grpSpPr>
        <p:sp>
          <p:nvSpPr>
            <p:cNvPr id="8" name="Rettangolo arrotondato 7"/>
            <p:cNvSpPr/>
            <p:nvPr/>
          </p:nvSpPr>
          <p:spPr>
            <a:xfrm>
              <a:off x="3131840" y="1844824"/>
              <a:ext cx="2736304" cy="36004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1835696" y="1844824"/>
              <a:ext cx="792088" cy="1440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6444208" y="1844824"/>
              <a:ext cx="792088" cy="1440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2987824" y="1686953"/>
              <a:ext cx="302433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3243807" y="1844823"/>
              <a:ext cx="2478119" cy="13016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uppo 12"/>
          <p:cNvGrpSpPr/>
          <p:nvPr/>
        </p:nvGrpSpPr>
        <p:grpSpPr>
          <a:xfrm flipV="1">
            <a:off x="1849546" y="2880478"/>
            <a:ext cx="5400600" cy="517911"/>
            <a:chOff x="1835696" y="1686953"/>
            <a:chExt cx="5400600" cy="517911"/>
          </a:xfrm>
        </p:grpSpPr>
        <p:sp>
          <p:nvSpPr>
            <p:cNvPr id="14" name="Rettangolo arrotondato 13"/>
            <p:cNvSpPr/>
            <p:nvPr/>
          </p:nvSpPr>
          <p:spPr>
            <a:xfrm>
              <a:off x="3131840" y="1844824"/>
              <a:ext cx="2736304" cy="36004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1835696" y="1844824"/>
              <a:ext cx="792088" cy="1440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6444208" y="1844824"/>
              <a:ext cx="792088" cy="1440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987824" y="1686953"/>
              <a:ext cx="302433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3243807" y="1844823"/>
              <a:ext cx="2478119" cy="13016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3131840" y="570016"/>
            <a:ext cx="2745424" cy="2670502"/>
            <a:chOff x="3131840" y="1483726"/>
            <a:chExt cx="2745424" cy="1756792"/>
          </a:xfrm>
        </p:grpSpPr>
        <p:cxnSp>
          <p:nvCxnSpPr>
            <p:cNvPr id="21" name="Connettore 1 20"/>
            <p:cNvCxnSpPr/>
            <p:nvPr/>
          </p:nvCxnSpPr>
          <p:spPr>
            <a:xfrm>
              <a:off x="3131840" y="1486594"/>
              <a:ext cx="13850" cy="175392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/>
          </p:nvCxnSpPr>
          <p:spPr>
            <a:xfrm>
              <a:off x="5863414" y="1483726"/>
              <a:ext cx="13850" cy="175392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asellaDiTesto 24"/>
          <p:cNvSpPr txBox="1"/>
          <p:nvPr/>
        </p:nvSpPr>
        <p:spPr>
          <a:xfrm>
            <a:off x="4404983" y="59602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</a:t>
            </a:r>
            <a:endParaRPr lang="en-US" dirty="0"/>
          </a:p>
        </p:txBody>
      </p:sp>
      <p:sp>
        <p:nvSpPr>
          <p:cNvPr id="33" name="Parallelogramma 32"/>
          <p:cNvSpPr/>
          <p:nvPr/>
        </p:nvSpPr>
        <p:spPr>
          <a:xfrm>
            <a:off x="1691679" y="1229710"/>
            <a:ext cx="6218744" cy="400899"/>
          </a:xfrm>
          <a:prstGeom prst="parallelogram">
            <a:avLst>
              <a:gd name="adj" fmla="val 119381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arallelogramma 33"/>
          <p:cNvSpPr/>
          <p:nvPr/>
        </p:nvSpPr>
        <p:spPr>
          <a:xfrm rot="16200000" flipV="1">
            <a:off x="6747884" y="1934147"/>
            <a:ext cx="1854916" cy="446040"/>
          </a:xfrm>
          <a:prstGeom prst="parallelogram">
            <a:avLst>
              <a:gd name="adj" fmla="val 84568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sellaDiTesto 37"/>
          <p:cNvSpPr txBox="1"/>
          <p:nvPr/>
        </p:nvSpPr>
        <p:spPr>
          <a:xfrm>
            <a:off x="1696299" y="19952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n</a:t>
            </a:r>
            <a:endParaRPr lang="en-US" b="1" i="1" dirty="0"/>
          </a:p>
        </p:txBody>
      </p:sp>
      <p:grpSp>
        <p:nvGrpSpPr>
          <p:cNvPr id="40" name="Gruppo 39"/>
          <p:cNvGrpSpPr/>
          <p:nvPr/>
        </p:nvGrpSpPr>
        <p:grpSpPr>
          <a:xfrm>
            <a:off x="2048968" y="1148657"/>
            <a:ext cx="4911989" cy="378587"/>
            <a:chOff x="2048968" y="1148657"/>
            <a:chExt cx="4911989" cy="378587"/>
          </a:xfrm>
        </p:grpSpPr>
        <p:sp>
          <p:nvSpPr>
            <p:cNvPr id="41" name="CasellaDiTesto 40"/>
            <p:cNvSpPr txBox="1"/>
            <p:nvPr/>
          </p:nvSpPr>
          <p:spPr>
            <a:xfrm>
              <a:off x="2048968" y="1157912"/>
              <a:ext cx="623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S</a:t>
              </a:r>
              <a:r>
                <a:rPr lang="it-IT" b="1" i="1" dirty="0" smtClean="0"/>
                <a:t>=0</a:t>
              </a:r>
              <a:endParaRPr lang="en-US" b="1" i="1" dirty="0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6542253" y="11579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D</a:t>
              </a:r>
              <a:endParaRPr lang="en-US" b="1" i="1" dirty="0"/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4267937" y="1148657"/>
              <a:ext cx="414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G</a:t>
              </a:r>
              <a:endParaRPr lang="en-US" b="1" i="1" dirty="0"/>
            </a:p>
          </p:txBody>
        </p:sp>
      </p:grpSp>
      <p:grpSp>
        <p:nvGrpSpPr>
          <p:cNvPr id="44" name="Gruppo 43"/>
          <p:cNvGrpSpPr/>
          <p:nvPr/>
        </p:nvGrpSpPr>
        <p:grpSpPr>
          <a:xfrm>
            <a:off x="2059474" y="3177211"/>
            <a:ext cx="4911989" cy="378587"/>
            <a:chOff x="2048968" y="1148657"/>
            <a:chExt cx="4911989" cy="378587"/>
          </a:xfrm>
        </p:grpSpPr>
        <p:sp>
          <p:nvSpPr>
            <p:cNvPr id="45" name="CasellaDiTesto 44"/>
            <p:cNvSpPr txBox="1"/>
            <p:nvPr/>
          </p:nvSpPr>
          <p:spPr>
            <a:xfrm>
              <a:off x="2048968" y="1157912"/>
              <a:ext cx="623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S</a:t>
              </a:r>
              <a:r>
                <a:rPr lang="it-IT" b="1" i="1" dirty="0" smtClean="0"/>
                <a:t>=0</a:t>
              </a:r>
              <a:endParaRPr lang="en-US" b="1" i="1" dirty="0"/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6542253" y="11579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D</a:t>
              </a:r>
              <a:endParaRPr lang="en-US" b="1" i="1" dirty="0"/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4267937" y="1148657"/>
              <a:ext cx="414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G</a:t>
              </a:r>
              <a:endParaRPr lang="en-US" b="1" i="1" dirty="0"/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1750676" y="1636824"/>
            <a:ext cx="4537981" cy="5076453"/>
            <a:chOff x="1750676" y="1636824"/>
            <a:chExt cx="4537981" cy="5076453"/>
          </a:xfrm>
        </p:grpSpPr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676" y="4137544"/>
              <a:ext cx="3208526" cy="2575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Figura a mano libera 54"/>
            <p:cNvSpPr/>
            <p:nvPr/>
          </p:nvSpPr>
          <p:spPr>
            <a:xfrm>
              <a:off x="2798618" y="1636824"/>
              <a:ext cx="3490039" cy="520461"/>
            </a:xfrm>
            <a:custGeom>
              <a:avLst/>
              <a:gdLst>
                <a:gd name="connsiteX0" fmla="*/ 0 w 3962400"/>
                <a:gd name="connsiteY0" fmla="*/ 0 h 631259"/>
                <a:gd name="connsiteX1" fmla="*/ 55418 w 3962400"/>
                <a:gd name="connsiteY1" fmla="*/ 263236 h 631259"/>
                <a:gd name="connsiteX2" fmla="*/ 290946 w 3962400"/>
                <a:gd name="connsiteY2" fmla="*/ 443345 h 631259"/>
                <a:gd name="connsiteX3" fmla="*/ 748146 w 3962400"/>
                <a:gd name="connsiteY3" fmla="*/ 512618 h 631259"/>
                <a:gd name="connsiteX4" fmla="*/ 3214255 w 3962400"/>
                <a:gd name="connsiteY4" fmla="*/ 623455 h 631259"/>
                <a:gd name="connsiteX5" fmla="*/ 3810000 w 3962400"/>
                <a:gd name="connsiteY5" fmla="*/ 277091 h 631259"/>
                <a:gd name="connsiteX6" fmla="*/ 3962400 w 3962400"/>
                <a:gd name="connsiteY6" fmla="*/ 0 h 631259"/>
                <a:gd name="connsiteX0" fmla="*/ 0 w 3962400"/>
                <a:gd name="connsiteY0" fmla="*/ 0 h 631051"/>
                <a:gd name="connsiteX1" fmla="*/ 55418 w 3962400"/>
                <a:gd name="connsiteY1" fmla="*/ 263236 h 631051"/>
                <a:gd name="connsiteX2" fmla="*/ 290946 w 3962400"/>
                <a:gd name="connsiteY2" fmla="*/ 469224 h 631051"/>
                <a:gd name="connsiteX3" fmla="*/ 748146 w 3962400"/>
                <a:gd name="connsiteY3" fmla="*/ 512618 h 631051"/>
                <a:gd name="connsiteX4" fmla="*/ 3214255 w 3962400"/>
                <a:gd name="connsiteY4" fmla="*/ 623455 h 631051"/>
                <a:gd name="connsiteX5" fmla="*/ 3810000 w 3962400"/>
                <a:gd name="connsiteY5" fmla="*/ 277091 h 631051"/>
                <a:gd name="connsiteX6" fmla="*/ 3962400 w 3962400"/>
                <a:gd name="connsiteY6" fmla="*/ 0 h 631051"/>
                <a:gd name="connsiteX0" fmla="*/ 0 w 3962400"/>
                <a:gd name="connsiteY0" fmla="*/ 0 h 631051"/>
                <a:gd name="connsiteX1" fmla="*/ 55418 w 3962400"/>
                <a:gd name="connsiteY1" fmla="*/ 263236 h 631051"/>
                <a:gd name="connsiteX2" fmla="*/ 290946 w 3962400"/>
                <a:gd name="connsiteY2" fmla="*/ 469224 h 631051"/>
                <a:gd name="connsiteX3" fmla="*/ 748146 w 3962400"/>
                <a:gd name="connsiteY3" fmla="*/ 512618 h 631051"/>
                <a:gd name="connsiteX4" fmla="*/ 3214255 w 3962400"/>
                <a:gd name="connsiteY4" fmla="*/ 623455 h 631051"/>
                <a:gd name="connsiteX5" fmla="*/ 3810000 w 3962400"/>
                <a:gd name="connsiteY5" fmla="*/ 277091 h 631051"/>
                <a:gd name="connsiteX6" fmla="*/ 3962400 w 3962400"/>
                <a:gd name="connsiteY6" fmla="*/ 0 h 631051"/>
                <a:gd name="connsiteX0" fmla="*/ 0 w 3962400"/>
                <a:gd name="connsiteY0" fmla="*/ 0 h 631051"/>
                <a:gd name="connsiteX1" fmla="*/ 55418 w 3962400"/>
                <a:gd name="connsiteY1" fmla="*/ 263236 h 631051"/>
                <a:gd name="connsiteX2" fmla="*/ 290946 w 3962400"/>
                <a:gd name="connsiteY2" fmla="*/ 469224 h 631051"/>
                <a:gd name="connsiteX3" fmla="*/ 748146 w 3962400"/>
                <a:gd name="connsiteY3" fmla="*/ 512618 h 631051"/>
                <a:gd name="connsiteX4" fmla="*/ 3214255 w 3962400"/>
                <a:gd name="connsiteY4" fmla="*/ 623455 h 631051"/>
                <a:gd name="connsiteX5" fmla="*/ 3810000 w 3962400"/>
                <a:gd name="connsiteY5" fmla="*/ 277091 h 631051"/>
                <a:gd name="connsiteX6" fmla="*/ 3962400 w 3962400"/>
                <a:gd name="connsiteY6" fmla="*/ 0 h 631051"/>
                <a:gd name="connsiteX0" fmla="*/ 0 w 3962400"/>
                <a:gd name="connsiteY0" fmla="*/ 0 h 629778"/>
                <a:gd name="connsiteX1" fmla="*/ 55418 w 3962400"/>
                <a:gd name="connsiteY1" fmla="*/ 263236 h 629778"/>
                <a:gd name="connsiteX2" fmla="*/ 290946 w 3962400"/>
                <a:gd name="connsiteY2" fmla="*/ 469224 h 629778"/>
                <a:gd name="connsiteX3" fmla="*/ 748146 w 3962400"/>
                <a:gd name="connsiteY3" fmla="*/ 512618 h 629778"/>
                <a:gd name="connsiteX4" fmla="*/ 3214255 w 3962400"/>
                <a:gd name="connsiteY4" fmla="*/ 623455 h 629778"/>
                <a:gd name="connsiteX5" fmla="*/ 3835879 w 3962400"/>
                <a:gd name="connsiteY5" fmla="*/ 302970 h 629778"/>
                <a:gd name="connsiteX6" fmla="*/ 3962400 w 3962400"/>
                <a:gd name="connsiteY6" fmla="*/ 0 h 629778"/>
                <a:gd name="connsiteX0" fmla="*/ 0 w 3962400"/>
                <a:gd name="connsiteY0" fmla="*/ 0 h 629369"/>
                <a:gd name="connsiteX1" fmla="*/ 55418 w 3962400"/>
                <a:gd name="connsiteY1" fmla="*/ 263236 h 629369"/>
                <a:gd name="connsiteX2" fmla="*/ 290946 w 3962400"/>
                <a:gd name="connsiteY2" fmla="*/ 469224 h 629369"/>
                <a:gd name="connsiteX3" fmla="*/ 748146 w 3962400"/>
                <a:gd name="connsiteY3" fmla="*/ 512618 h 629369"/>
                <a:gd name="connsiteX4" fmla="*/ 3214255 w 3962400"/>
                <a:gd name="connsiteY4" fmla="*/ 623455 h 629369"/>
                <a:gd name="connsiteX5" fmla="*/ 3861758 w 3962400"/>
                <a:gd name="connsiteY5" fmla="*/ 311596 h 629369"/>
                <a:gd name="connsiteX6" fmla="*/ 3962400 w 3962400"/>
                <a:gd name="connsiteY6" fmla="*/ 0 h 6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2400" h="629369">
                  <a:moveTo>
                    <a:pt x="0" y="0"/>
                  </a:moveTo>
                  <a:cubicBezTo>
                    <a:pt x="3463" y="94672"/>
                    <a:pt x="6927" y="185032"/>
                    <a:pt x="55418" y="263236"/>
                  </a:cubicBezTo>
                  <a:cubicBezTo>
                    <a:pt x="103909" y="341440"/>
                    <a:pt x="158238" y="427660"/>
                    <a:pt x="290946" y="469224"/>
                  </a:cubicBezTo>
                  <a:cubicBezTo>
                    <a:pt x="423654" y="510788"/>
                    <a:pt x="260928" y="486913"/>
                    <a:pt x="748146" y="512618"/>
                  </a:cubicBezTo>
                  <a:cubicBezTo>
                    <a:pt x="1235364" y="538323"/>
                    <a:pt x="2695320" y="656959"/>
                    <a:pt x="3214255" y="623455"/>
                  </a:cubicBezTo>
                  <a:cubicBezTo>
                    <a:pt x="3733190" y="589951"/>
                    <a:pt x="3754319" y="441385"/>
                    <a:pt x="3861758" y="311596"/>
                  </a:cubicBezTo>
                  <a:cubicBezTo>
                    <a:pt x="3969197" y="181807"/>
                    <a:pt x="3948545" y="86591"/>
                    <a:pt x="3962400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Connettore 2 23"/>
          <p:cNvCxnSpPr/>
          <p:nvPr/>
        </p:nvCxnSpPr>
        <p:spPr>
          <a:xfrm>
            <a:off x="3145690" y="929728"/>
            <a:ext cx="271574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 flipV="1">
            <a:off x="7495931" y="2880478"/>
            <a:ext cx="414492" cy="32079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7583915" y="306970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Z</a:t>
            </a:r>
            <a:endParaRPr lang="en-US" dirty="0"/>
          </a:p>
        </p:txBody>
      </p:sp>
      <p:sp>
        <p:nvSpPr>
          <p:cNvPr id="65" name="Rettangolo arrotondato 64"/>
          <p:cNvSpPr/>
          <p:nvPr/>
        </p:nvSpPr>
        <p:spPr>
          <a:xfrm>
            <a:off x="3131840" y="1630609"/>
            <a:ext cx="2750154" cy="21204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sellaDiTesto 36"/>
          <p:cNvSpPr txBox="1"/>
          <p:nvPr/>
        </p:nvSpPr>
        <p:spPr>
          <a:xfrm>
            <a:off x="5429282" y="149362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p</a:t>
            </a:r>
            <a:endParaRPr lang="en-US" b="1" i="1" dirty="0"/>
          </a:p>
        </p:txBody>
      </p:sp>
      <p:sp>
        <p:nvSpPr>
          <p:cNvPr id="66" name="Rettangolo arrotondato 65"/>
          <p:cNvSpPr/>
          <p:nvPr/>
        </p:nvSpPr>
        <p:spPr>
          <a:xfrm>
            <a:off x="3135302" y="2846817"/>
            <a:ext cx="2750154" cy="21204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sellaDiTesto 38"/>
          <p:cNvSpPr txBox="1"/>
          <p:nvPr/>
        </p:nvSpPr>
        <p:spPr>
          <a:xfrm>
            <a:off x="5424022" y="27654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p</a:t>
            </a:r>
            <a:endParaRPr lang="en-US" b="1" i="1" dirty="0"/>
          </a:p>
        </p:txBody>
      </p:sp>
      <p:sp>
        <p:nvSpPr>
          <p:cNvPr id="52" name="Rettangolo 51"/>
          <p:cNvSpPr/>
          <p:nvPr/>
        </p:nvSpPr>
        <p:spPr>
          <a:xfrm>
            <a:off x="3138765" y="1644465"/>
            <a:ext cx="2743229" cy="144016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sellaDiTesto 25"/>
          <p:cNvSpPr txBox="1"/>
          <p:nvPr/>
        </p:nvSpPr>
        <p:spPr>
          <a:xfrm>
            <a:off x="2371322" y="438733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</a:t>
            </a:r>
            <a:endParaRPr lang="en-US" b="1" dirty="0"/>
          </a:p>
        </p:txBody>
      </p:sp>
      <p:sp>
        <p:nvSpPr>
          <p:cNvPr id="67" name="CasellaDiTesto 66"/>
          <p:cNvSpPr txBox="1"/>
          <p:nvPr/>
        </p:nvSpPr>
        <p:spPr>
          <a:xfrm>
            <a:off x="4213097" y="505607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</a:t>
            </a:r>
            <a:endParaRPr lang="en-US" b="1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2536592" y="561790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</a:t>
            </a:r>
            <a:endParaRPr lang="en-US" b="1" dirty="0"/>
          </a:p>
        </p:txBody>
      </p:sp>
      <p:sp>
        <p:nvSpPr>
          <p:cNvPr id="69" name="CasellaDiTesto 68"/>
          <p:cNvSpPr txBox="1"/>
          <p:nvPr/>
        </p:nvSpPr>
        <p:spPr>
          <a:xfrm>
            <a:off x="3895529" y="414849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</a:t>
            </a:r>
            <a:endParaRPr lang="en-US" b="1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176876" y="72802"/>
            <a:ext cx="3345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Struttura e potenziali</a:t>
            </a:r>
            <a:endParaRPr lang="en-US" sz="28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671134" y="34161"/>
            <a:ext cx="225619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Regione lineare I</a:t>
            </a:r>
            <a:r>
              <a:rPr lang="it-IT" b="1" baseline="-25000" dirty="0" smtClean="0">
                <a:solidFill>
                  <a:srgbClr val="0070C0"/>
                </a:solidFill>
              </a:rPr>
              <a:t>D</a:t>
            </a:r>
            <a:r>
              <a:rPr lang="it-IT" b="1" dirty="0" smtClean="0">
                <a:solidFill>
                  <a:srgbClr val="0070C0"/>
                </a:solidFill>
              </a:rPr>
              <a:t>(V</a:t>
            </a:r>
            <a:r>
              <a:rPr lang="it-IT" b="1" baseline="-25000" dirty="0" smtClean="0">
                <a:solidFill>
                  <a:srgbClr val="0070C0"/>
                </a:solidFill>
              </a:rPr>
              <a:t>D</a:t>
            </a:r>
            <a:r>
              <a:rPr lang="it-IT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MESFET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Essenzialmente resta tutto identico al caso del JFET con due differenze: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Il canale è dimezzato longitudinalmente: c’è solo la parte superiore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Spesso il canale è di partenza chiuso, per cui occorre invertire il segno di V</a:t>
            </a:r>
            <a:r>
              <a:rPr lang="it-IT" baseline="-25000" dirty="0" smtClean="0"/>
              <a:t>G</a:t>
            </a:r>
            <a:r>
              <a:rPr lang="it-IT" dirty="0" smtClean="0"/>
              <a:t> nelle equazioni.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04968" y="5745707"/>
            <a:ext cx="848890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Le seguenti cinque </a:t>
            </a:r>
            <a:r>
              <a:rPr lang="it-IT" dirty="0" err="1" smtClean="0"/>
              <a:t>slides,con</a:t>
            </a:r>
            <a:r>
              <a:rPr lang="it-IT" dirty="0" smtClean="0"/>
              <a:t> sfondo verde, sono quindi essenzialmente una ripetizione di quanto visto per il JFET, una volta adattati i segni.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693109"/>
              </p:ext>
            </p:extLst>
          </p:nvPr>
        </p:nvGraphicFramePr>
        <p:xfrm>
          <a:off x="354013" y="404813"/>
          <a:ext cx="8154987" cy="178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" name="Equazione" r:id="rId3" imgW="2831760" imgH="622080" progId="Equation.3">
                  <p:embed/>
                </p:oleObj>
              </mc:Choice>
              <mc:Fallback>
                <p:oleObj name="Equazione" r:id="rId3" imgW="2831760" imgH="622080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404813"/>
                        <a:ext cx="8154987" cy="17891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095365"/>
              </p:ext>
            </p:extLst>
          </p:nvPr>
        </p:nvGraphicFramePr>
        <p:xfrm>
          <a:off x="299544" y="2151117"/>
          <a:ext cx="26638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" name="Equazione" r:id="rId5" imgW="1066680" imgH="406080" progId="Equation.3">
                  <p:embed/>
                </p:oleObj>
              </mc:Choice>
              <mc:Fallback>
                <p:oleObj name="Equazione" r:id="rId5" imgW="1066680" imgH="406080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44" y="2151117"/>
                        <a:ext cx="266382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938892"/>
              </p:ext>
            </p:extLst>
          </p:nvPr>
        </p:nvGraphicFramePr>
        <p:xfrm>
          <a:off x="5591065" y="2199290"/>
          <a:ext cx="21971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" name="Equazione" r:id="rId7" imgW="761669" imgH="380835" progId="Equation.3">
                  <p:embed/>
                </p:oleObj>
              </mc:Choice>
              <mc:Fallback>
                <p:oleObj name="Equazione" r:id="rId7" imgW="761669" imgH="380835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065" y="2199290"/>
                        <a:ext cx="2197100" cy="1096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504301" y="3230479"/>
            <a:ext cx="6135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Regione </a:t>
            </a:r>
            <a:r>
              <a:rPr lang="it-IT" sz="3200" b="1" dirty="0" smtClean="0">
                <a:solidFill>
                  <a:srgbClr val="FF0000"/>
                </a:solidFill>
              </a:rPr>
              <a:t>lineare</a:t>
            </a:r>
            <a:r>
              <a:rPr lang="it-IT" sz="3200" dirty="0" smtClean="0"/>
              <a:t> = piccoli valori di V</a:t>
            </a:r>
            <a:r>
              <a:rPr lang="it-IT" sz="3200" baseline="-25000" dirty="0" smtClean="0"/>
              <a:t>D</a:t>
            </a:r>
            <a:endParaRPr lang="en-US" sz="3200" baseline="-25000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992202"/>
              </p:ext>
            </p:extLst>
          </p:nvPr>
        </p:nvGraphicFramePr>
        <p:xfrm>
          <a:off x="2432050" y="4013200"/>
          <a:ext cx="4279900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" name="Equazione" r:id="rId9" imgW="1485720" imgH="469800" progId="Equation.3">
                  <p:embed/>
                </p:oleObj>
              </mc:Choice>
              <mc:Fallback>
                <p:oleObj name="Equazione" r:id="rId9" imgW="1485720" imgH="46980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4013200"/>
                        <a:ext cx="4279900" cy="13509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810618" y="5479675"/>
            <a:ext cx="7040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Tensione di soglia V</a:t>
            </a:r>
            <a:r>
              <a:rPr lang="it-IT" sz="2800" baseline="-25000" dirty="0" smtClean="0"/>
              <a:t>T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 </a:t>
            </a:r>
            <a:r>
              <a:rPr lang="it-IT" sz="2800" dirty="0" smtClean="0"/>
              <a:t>= valore di V</a:t>
            </a:r>
            <a:r>
              <a:rPr lang="en-US" sz="2800" baseline="-25000" dirty="0" smtClean="0"/>
              <a:t>G</a:t>
            </a:r>
            <a:r>
              <a:rPr lang="it-IT" sz="2800" dirty="0" smtClean="0"/>
              <a:t> per cui I</a:t>
            </a:r>
            <a:r>
              <a:rPr lang="it-IT" sz="2800" baseline="-25000" dirty="0" smtClean="0"/>
              <a:t>D</a:t>
            </a:r>
            <a:r>
              <a:rPr lang="en-US" sz="2800" baseline="-25000" dirty="0" smtClean="0"/>
              <a:t> </a:t>
            </a:r>
            <a:r>
              <a:rPr lang="it-IT" sz="2800" dirty="0" smtClean="0"/>
              <a:t>=0</a:t>
            </a:r>
            <a:endParaRPr lang="en-US" sz="2800" dirty="0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019912"/>
              </p:ext>
            </p:extLst>
          </p:nvPr>
        </p:nvGraphicFramePr>
        <p:xfrm>
          <a:off x="3580904" y="6002895"/>
          <a:ext cx="1982192" cy="512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" name="Equazione" r:id="rId11" imgW="736560" imgH="190440" progId="Equation.3">
                  <p:embed/>
                </p:oleObj>
              </mc:Choice>
              <mc:Fallback>
                <p:oleObj name="Equazione" r:id="rId11" imgW="73656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80904" y="6002895"/>
                        <a:ext cx="1982192" cy="512719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25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602251"/>
              </p:ext>
            </p:extLst>
          </p:nvPr>
        </p:nvGraphicFramePr>
        <p:xfrm>
          <a:off x="1804769" y="2909669"/>
          <a:ext cx="4975225" cy="13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" name="Equazione" r:id="rId3" imgW="1726920" imgH="469800" progId="Equation.3">
                  <p:embed/>
                </p:oleObj>
              </mc:Choice>
              <mc:Fallback>
                <p:oleObj name="Equazione" r:id="rId3" imgW="1726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769" y="2909669"/>
                        <a:ext cx="4975225" cy="13509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386637"/>
              </p:ext>
            </p:extLst>
          </p:nvPr>
        </p:nvGraphicFramePr>
        <p:xfrm>
          <a:off x="5740779" y="1036757"/>
          <a:ext cx="1982192" cy="512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" name="Equazione" r:id="rId5" imgW="736560" imgH="190440" progId="Equation.3">
                  <p:embed/>
                </p:oleObj>
              </mc:Choice>
              <mc:Fallback>
                <p:oleObj name="Equazione" r:id="rId5" imgW="73656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40779" y="1036757"/>
                        <a:ext cx="1982192" cy="512719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76139"/>
              </p:ext>
            </p:extLst>
          </p:nvPr>
        </p:nvGraphicFramePr>
        <p:xfrm>
          <a:off x="524422" y="607848"/>
          <a:ext cx="4279900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" name="Equazione" r:id="rId7" imgW="1485720" imgH="469800" progId="Equation.3">
                  <p:embed/>
                </p:oleObj>
              </mc:Choice>
              <mc:Fallback>
                <p:oleObj name="Equazione" r:id="rId7" imgW="1485720" imgH="469800" progId="Equation.3">
                  <p:embed/>
                  <p:pic>
                    <p:nvPicPr>
                      <p:cNvPr id="0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422" y="607848"/>
                        <a:ext cx="4279900" cy="13509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0" y="0"/>
            <a:ext cx="2433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Combinando: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408658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633566"/>
              </p:ext>
            </p:extLst>
          </p:nvPr>
        </p:nvGraphicFramePr>
        <p:xfrm>
          <a:off x="354013" y="404813"/>
          <a:ext cx="8154987" cy="178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2" name="Equazione" r:id="rId3" imgW="2831760" imgH="622080" progId="Equation.3">
                  <p:embed/>
                </p:oleObj>
              </mc:Choice>
              <mc:Fallback>
                <p:oleObj name="Equazione" r:id="rId3" imgW="283176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404813"/>
                        <a:ext cx="8154987" cy="17891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038488"/>
              </p:ext>
            </p:extLst>
          </p:nvPr>
        </p:nvGraphicFramePr>
        <p:xfrm>
          <a:off x="299544" y="2151117"/>
          <a:ext cx="26638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3" name="Equazione" r:id="rId5" imgW="1066337" imgH="406224" progId="Equation.3">
                  <p:embed/>
                </p:oleObj>
              </mc:Choice>
              <mc:Fallback>
                <p:oleObj name="Equazione" r:id="rId5" imgW="1066337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44" y="2151117"/>
                        <a:ext cx="266382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945556"/>
              </p:ext>
            </p:extLst>
          </p:nvPr>
        </p:nvGraphicFramePr>
        <p:xfrm>
          <a:off x="5591065" y="2199290"/>
          <a:ext cx="21971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4" name="Equazione" r:id="rId7" imgW="761669" imgH="380835" progId="Equation.3">
                  <p:embed/>
                </p:oleObj>
              </mc:Choice>
              <mc:Fallback>
                <p:oleObj name="Equazione" r:id="rId7" imgW="761669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065" y="2199290"/>
                        <a:ext cx="2197100" cy="1096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302754" y="3451288"/>
            <a:ext cx="8538491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Regione di </a:t>
            </a:r>
            <a:r>
              <a:rPr lang="it-IT" sz="3200" b="1" dirty="0" smtClean="0">
                <a:solidFill>
                  <a:srgbClr val="FF0000"/>
                </a:solidFill>
              </a:rPr>
              <a:t>saturazione</a:t>
            </a:r>
            <a:r>
              <a:rPr lang="it-IT" sz="3200" dirty="0" smtClean="0"/>
              <a:t> = comincia quando W(L)=a</a:t>
            </a:r>
          </a:p>
          <a:p>
            <a:r>
              <a:rPr lang="it-IT" sz="3200" baseline="-25000" dirty="0" smtClean="0"/>
              <a:t>ossia quando</a:t>
            </a:r>
            <a:endParaRPr lang="en-US" sz="3200" baseline="-25000" dirty="0"/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904866"/>
              </p:ext>
            </p:extLst>
          </p:nvPr>
        </p:nvGraphicFramePr>
        <p:xfrm>
          <a:off x="2246938" y="3907823"/>
          <a:ext cx="3129103" cy="58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5" name="Equazione" r:id="rId9" imgW="1015920" imgH="190440" progId="Equation.3">
                  <p:embed/>
                </p:oleObj>
              </mc:Choice>
              <mc:Fallback>
                <p:oleObj name="Equazione" r:id="rId9" imgW="101592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46938" y="3907823"/>
                        <a:ext cx="3129103" cy="587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747215"/>
              </p:ext>
            </p:extLst>
          </p:nvPr>
        </p:nvGraphicFramePr>
        <p:xfrm>
          <a:off x="1114425" y="4656138"/>
          <a:ext cx="6435725" cy="178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6" name="Equazione" r:id="rId11" imgW="2234880" imgH="622080" progId="Equation.3">
                  <p:embed/>
                </p:oleObj>
              </mc:Choice>
              <mc:Fallback>
                <p:oleObj name="Equazione" r:id="rId11" imgW="2234880" imgH="62208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4656138"/>
                        <a:ext cx="6435725" cy="17891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5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0"/>
            <a:ext cx="2433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Combinando:</a:t>
            </a:r>
            <a:endParaRPr lang="en-US" sz="3200" baseline="-25000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746239"/>
              </p:ext>
            </p:extLst>
          </p:nvPr>
        </p:nvGraphicFramePr>
        <p:xfrm>
          <a:off x="88900" y="584200"/>
          <a:ext cx="458787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8" name="Equazione" r:id="rId3" imgW="2234880" imgH="622080" progId="Equation.3">
                  <p:embed/>
                </p:oleObj>
              </mc:Choice>
              <mc:Fallback>
                <p:oleObj name="Equazione" r:id="rId3" imgW="2234880" imgH="622080" progId="Equation.3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584200"/>
                        <a:ext cx="4587875" cy="12763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160546"/>
              </p:ext>
            </p:extLst>
          </p:nvPr>
        </p:nvGraphicFramePr>
        <p:xfrm>
          <a:off x="5630917" y="878546"/>
          <a:ext cx="19812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9" name="Equazione" r:id="rId5" imgW="736560" imgH="190440" progId="Equation.3">
                  <p:embed/>
                </p:oleObj>
              </mc:Choice>
              <mc:Fallback>
                <p:oleObj name="Equazione" r:id="rId5" imgW="736560" imgH="190440" progId="Equation.3">
                  <p:embed/>
                  <p:pic>
                    <p:nvPicPr>
                      <p:cNvPr id="0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917" y="878546"/>
                        <a:ext cx="1981200" cy="512762"/>
                      </a:xfrm>
                      <a:prstGeom prst="rect">
                        <a:avLst/>
                      </a:prstGeom>
                      <a:solidFill>
                        <a:srgbClr val="FDEAD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221355"/>
              </p:ext>
            </p:extLst>
          </p:nvPr>
        </p:nvGraphicFramePr>
        <p:xfrm>
          <a:off x="472692" y="2159874"/>
          <a:ext cx="5754687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0" name="Equazione" r:id="rId7" imgW="2463480" imgH="622080" progId="Equation.3">
                  <p:embed/>
                </p:oleObj>
              </mc:Choice>
              <mc:Fallback>
                <p:oleObj name="Equazione" r:id="rId7" imgW="2463480" imgH="62208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692" y="2159874"/>
                        <a:ext cx="5754687" cy="14509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276893"/>
              </p:ext>
            </p:extLst>
          </p:nvPr>
        </p:nvGraphicFramePr>
        <p:xfrm>
          <a:off x="7684376" y="2727325"/>
          <a:ext cx="13335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1" name="Equazione" r:id="rId9" imgW="723600" imgH="380880" progId="Equation.3">
                  <p:embed/>
                </p:oleObj>
              </mc:Choice>
              <mc:Fallback>
                <p:oleObj name="Equazione" r:id="rId9" imgW="72360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84376" y="2727325"/>
                        <a:ext cx="1333500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ttore 2 11"/>
          <p:cNvCxnSpPr/>
          <p:nvPr/>
        </p:nvCxnSpPr>
        <p:spPr>
          <a:xfrm flipH="1">
            <a:off x="5108028" y="1403131"/>
            <a:ext cx="614855" cy="7409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4572000" y="1773619"/>
            <a:ext cx="491360" cy="370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846618"/>
              </p:ext>
            </p:extLst>
          </p:nvPr>
        </p:nvGraphicFramePr>
        <p:xfrm>
          <a:off x="100013" y="3756025"/>
          <a:ext cx="894397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2" name="Equazione" r:id="rId11" imgW="3365280" imgH="520560" progId="Equation.3">
                  <p:embed/>
                </p:oleObj>
              </mc:Choice>
              <mc:Fallback>
                <p:oleObj name="Equazione" r:id="rId11" imgW="3365280" imgH="520560" progId="Equation.3">
                  <p:embed/>
                  <p:pic>
                    <p:nvPicPr>
                      <p:cNvPr id="0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3756025"/>
                        <a:ext cx="8943975" cy="13811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tangolo 15"/>
          <p:cNvSpPr/>
          <p:nvPr/>
        </p:nvSpPr>
        <p:spPr>
          <a:xfrm>
            <a:off x="4051738" y="3862552"/>
            <a:ext cx="4635062" cy="1037656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/>
          <p:cNvSpPr txBox="1"/>
          <p:nvPr/>
        </p:nvSpPr>
        <p:spPr>
          <a:xfrm>
            <a:off x="6905246" y="2254469"/>
            <a:ext cx="223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Se consideriamo</a:t>
            </a:r>
            <a:endParaRPr lang="en-US" sz="2400" baseline="-25000" dirty="0"/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230553"/>
              </p:ext>
            </p:extLst>
          </p:nvPr>
        </p:nvGraphicFramePr>
        <p:xfrm>
          <a:off x="3163505" y="5301758"/>
          <a:ext cx="3308350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3" name="Equazione" r:id="rId13" imgW="1244520" imgH="444240" progId="Equation.3">
                  <p:embed/>
                </p:oleObj>
              </mc:Choice>
              <mc:Fallback>
                <p:oleObj name="Equazione" r:id="rId13" imgW="1244520" imgH="444240" progId="Equation.3">
                  <p:embed/>
                  <p:pic>
                    <p:nvPicPr>
                      <p:cNvPr id="0" name="Ogget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505" y="5301758"/>
                        <a:ext cx="3308350" cy="11795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61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Riassumendo:</a:t>
            </a:r>
            <a:endParaRPr lang="en-US" sz="3200" baseline="-25000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721297"/>
              </p:ext>
            </p:extLst>
          </p:nvPr>
        </p:nvGraphicFramePr>
        <p:xfrm>
          <a:off x="212671" y="844605"/>
          <a:ext cx="4975225" cy="13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6" name="Equazione" r:id="rId3" imgW="1726920" imgH="469800" progId="Equation.3">
                  <p:embed/>
                </p:oleObj>
              </mc:Choice>
              <mc:Fallback>
                <p:oleObj name="Equazione" r:id="rId3" imgW="1726920" imgH="46980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671" y="844605"/>
                        <a:ext cx="4975225" cy="13509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825397"/>
              </p:ext>
            </p:extLst>
          </p:nvPr>
        </p:nvGraphicFramePr>
        <p:xfrm>
          <a:off x="274473" y="2364937"/>
          <a:ext cx="795020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7" name="Equazione" r:id="rId5" imgW="3403440" imgH="622080" progId="Equation.3">
                  <p:embed/>
                </p:oleObj>
              </mc:Choice>
              <mc:Fallback>
                <p:oleObj name="Equazione" r:id="rId5" imgW="3403440" imgH="622080" progId="Equation.3">
                  <p:embed/>
                  <p:pic>
                    <p:nvPicPr>
                      <p:cNvPr id="0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3" y="2364937"/>
                        <a:ext cx="7950200" cy="14509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423082"/>
              </p:ext>
            </p:extLst>
          </p:nvPr>
        </p:nvGraphicFramePr>
        <p:xfrm>
          <a:off x="3580606" y="4016320"/>
          <a:ext cx="1982788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8" name="Equazione" r:id="rId7" imgW="736560" imgH="190440" progId="Equation.3">
                  <p:embed/>
                </p:oleObj>
              </mc:Choice>
              <mc:Fallback>
                <p:oleObj name="Equazione" r:id="rId7" imgW="736560" imgH="190440" progId="Equation.3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0606" y="4016320"/>
                        <a:ext cx="1982788" cy="512762"/>
                      </a:xfrm>
                      <a:prstGeom prst="rect">
                        <a:avLst/>
                      </a:prstGeom>
                      <a:solidFill>
                        <a:srgbClr val="FDEAD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052956"/>
              </p:ext>
            </p:extLst>
          </p:nvPr>
        </p:nvGraphicFramePr>
        <p:xfrm>
          <a:off x="615950" y="5162550"/>
          <a:ext cx="26638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9" name="Equazione" r:id="rId9" imgW="1066337" imgH="406224" progId="Equation.3">
                  <p:embed/>
                </p:oleObj>
              </mc:Choice>
              <mc:Fallback>
                <p:oleObj name="Equazione" r:id="rId9" imgW="1066337" imgH="406224" progId="Equation.3">
                  <p:embed/>
                  <p:pic>
                    <p:nvPicPr>
                      <p:cNvPr id="0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5162550"/>
                        <a:ext cx="266382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604246"/>
              </p:ext>
            </p:extLst>
          </p:nvPr>
        </p:nvGraphicFramePr>
        <p:xfrm>
          <a:off x="5907088" y="5099050"/>
          <a:ext cx="21971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0" name="Equazione" r:id="rId11" imgW="761669" imgH="380835" progId="Equation.3">
                  <p:embed/>
                </p:oleObj>
              </mc:Choice>
              <mc:Fallback>
                <p:oleObj name="Equazione" r:id="rId11" imgW="761669" imgH="380835" progId="Equation.3">
                  <p:embed/>
                  <p:pic>
                    <p:nvPicPr>
                      <p:cNvPr id="0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088" y="5099050"/>
                        <a:ext cx="2197100" cy="1096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24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301542" y="327792"/>
            <a:ext cx="6922177" cy="3405907"/>
            <a:chOff x="1380226" y="1541257"/>
            <a:chExt cx="6922177" cy="3405907"/>
          </a:xfrm>
        </p:grpSpPr>
        <p:sp>
          <p:nvSpPr>
            <p:cNvPr id="6" name="Rettangolo 5"/>
            <p:cNvSpPr/>
            <p:nvPr/>
          </p:nvSpPr>
          <p:spPr>
            <a:xfrm>
              <a:off x="1691680" y="3152590"/>
              <a:ext cx="5760640" cy="14401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uppo 6"/>
            <p:cNvGrpSpPr/>
            <p:nvPr/>
          </p:nvGrpSpPr>
          <p:grpSpPr>
            <a:xfrm>
              <a:off x="1835696" y="2850703"/>
              <a:ext cx="5400600" cy="301887"/>
              <a:chOff x="1835696" y="1686953"/>
              <a:chExt cx="5400600" cy="301887"/>
            </a:xfrm>
          </p:grpSpPr>
          <p:sp>
            <p:nvSpPr>
              <p:cNvPr id="9" name="Rettangolo 8"/>
              <p:cNvSpPr/>
              <p:nvPr/>
            </p:nvSpPr>
            <p:spPr>
              <a:xfrm>
                <a:off x="1835696" y="1844824"/>
                <a:ext cx="792088" cy="14401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ttangolo 9"/>
              <p:cNvSpPr/>
              <p:nvPr/>
            </p:nvSpPr>
            <p:spPr>
              <a:xfrm>
                <a:off x="6444208" y="1844824"/>
                <a:ext cx="792088" cy="14401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ttangolo 10"/>
              <p:cNvSpPr/>
              <p:nvPr/>
            </p:nvSpPr>
            <p:spPr>
              <a:xfrm>
                <a:off x="2987824" y="1686953"/>
                <a:ext cx="3024336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ttangolo 11"/>
              <p:cNvSpPr/>
              <p:nvPr/>
            </p:nvSpPr>
            <p:spPr>
              <a:xfrm>
                <a:off x="3165923" y="1756093"/>
                <a:ext cx="2695516" cy="14401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ttangolo arrotondato 7"/>
              <p:cNvSpPr/>
              <p:nvPr/>
            </p:nvSpPr>
            <p:spPr>
              <a:xfrm flipV="1">
                <a:off x="3131840" y="1916832"/>
                <a:ext cx="2736304" cy="5815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Connettore 1 18"/>
            <p:cNvCxnSpPr/>
            <p:nvPr/>
          </p:nvCxnSpPr>
          <p:spPr>
            <a:xfrm>
              <a:off x="1380226" y="3872670"/>
              <a:ext cx="660783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o 19"/>
            <p:cNvGrpSpPr/>
            <p:nvPr/>
          </p:nvGrpSpPr>
          <p:grpSpPr>
            <a:xfrm>
              <a:off x="3131840" y="2078141"/>
              <a:ext cx="2745424" cy="2670502"/>
              <a:chOff x="3131840" y="1483726"/>
              <a:chExt cx="2745424" cy="1756792"/>
            </a:xfrm>
          </p:grpSpPr>
          <p:cxnSp>
            <p:nvCxnSpPr>
              <p:cNvPr id="21" name="Connettore 1 20"/>
              <p:cNvCxnSpPr/>
              <p:nvPr/>
            </p:nvCxnSpPr>
            <p:spPr>
              <a:xfrm>
                <a:off x="3131840" y="1486594"/>
                <a:ext cx="13850" cy="175392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1 21"/>
              <p:cNvCxnSpPr/>
              <p:nvPr/>
            </p:nvCxnSpPr>
            <p:spPr>
              <a:xfrm>
                <a:off x="5863414" y="1483726"/>
                <a:ext cx="13850" cy="175392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Connettore 2 23"/>
            <p:cNvCxnSpPr/>
            <p:nvPr/>
          </p:nvCxnSpPr>
          <p:spPr>
            <a:xfrm>
              <a:off x="3145690" y="2437853"/>
              <a:ext cx="2715749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sellaDiTesto 24"/>
            <p:cNvSpPr txBox="1"/>
            <p:nvPr/>
          </p:nvSpPr>
          <p:spPr>
            <a:xfrm>
              <a:off x="4404983" y="2104147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L</a:t>
              </a:r>
              <a:endParaRPr lang="en-US" dirty="0"/>
            </a:p>
          </p:txBody>
        </p:sp>
        <p:cxnSp>
          <p:nvCxnSpPr>
            <p:cNvPr id="26" name="Connettore 1 25"/>
            <p:cNvCxnSpPr/>
            <p:nvPr/>
          </p:nvCxnSpPr>
          <p:spPr>
            <a:xfrm>
              <a:off x="1390126" y="3360070"/>
              <a:ext cx="660783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o 32"/>
            <p:cNvGrpSpPr/>
            <p:nvPr/>
          </p:nvGrpSpPr>
          <p:grpSpPr>
            <a:xfrm>
              <a:off x="7441717" y="1541257"/>
              <a:ext cx="860686" cy="1381244"/>
              <a:chOff x="7441717" y="33132"/>
              <a:chExt cx="860686" cy="1381244"/>
            </a:xfrm>
          </p:grpSpPr>
          <p:grpSp>
            <p:nvGrpSpPr>
              <p:cNvPr id="34" name="Gruppo 33"/>
              <p:cNvGrpSpPr/>
              <p:nvPr/>
            </p:nvGrpSpPr>
            <p:grpSpPr>
              <a:xfrm>
                <a:off x="7441717" y="204952"/>
                <a:ext cx="677524" cy="1024758"/>
                <a:chOff x="7441717" y="204952"/>
                <a:chExt cx="677524" cy="1024758"/>
              </a:xfrm>
            </p:grpSpPr>
            <p:cxnSp>
              <p:nvCxnSpPr>
                <p:cNvPr id="38" name="Connettore 2 37"/>
                <p:cNvCxnSpPr/>
                <p:nvPr/>
              </p:nvCxnSpPr>
              <p:spPr>
                <a:xfrm>
                  <a:off x="7450345" y="570016"/>
                  <a:ext cx="66889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ttore 2 38"/>
                <p:cNvCxnSpPr/>
                <p:nvPr/>
              </p:nvCxnSpPr>
              <p:spPr>
                <a:xfrm>
                  <a:off x="7441717" y="570016"/>
                  <a:ext cx="0" cy="65969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ttore 2 39"/>
                <p:cNvCxnSpPr/>
                <p:nvPr/>
              </p:nvCxnSpPr>
              <p:spPr>
                <a:xfrm flipV="1">
                  <a:off x="7452320" y="204952"/>
                  <a:ext cx="545640" cy="36103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CasellaDiTesto 34"/>
              <p:cNvSpPr txBox="1"/>
              <p:nvPr/>
            </p:nvSpPr>
            <p:spPr>
              <a:xfrm>
                <a:off x="7997960" y="591370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y</a:t>
                </a:r>
                <a:endParaRPr lang="en-US" dirty="0"/>
              </a:p>
            </p:txBody>
          </p:sp>
          <p:sp>
            <p:nvSpPr>
              <p:cNvPr id="36" name="CasellaDiTesto 35"/>
              <p:cNvSpPr txBox="1"/>
              <p:nvPr/>
            </p:nvSpPr>
            <p:spPr>
              <a:xfrm>
                <a:off x="7495931" y="1045044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x</a:t>
                </a:r>
                <a:endParaRPr lang="en-US" dirty="0"/>
              </a:p>
            </p:txBody>
          </p:sp>
          <p:sp>
            <p:nvSpPr>
              <p:cNvPr id="37" name="CasellaDiTesto 36"/>
              <p:cNvSpPr txBox="1"/>
              <p:nvPr/>
            </p:nvSpPr>
            <p:spPr>
              <a:xfrm>
                <a:off x="8026365" y="33132"/>
                <a:ext cx="276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z</a:t>
                </a:r>
                <a:endParaRPr lang="en-US" dirty="0"/>
              </a:p>
            </p:txBody>
          </p:sp>
        </p:grpSp>
        <p:sp>
          <p:nvSpPr>
            <p:cNvPr id="41" name="Parallelogramma 40"/>
            <p:cNvSpPr/>
            <p:nvPr/>
          </p:nvSpPr>
          <p:spPr>
            <a:xfrm>
              <a:off x="1691679" y="2737835"/>
              <a:ext cx="6218744" cy="400899"/>
            </a:xfrm>
            <a:prstGeom prst="parallelogram">
              <a:avLst>
                <a:gd name="adj" fmla="val 119381"/>
              </a:avLst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arallelogramma 41"/>
            <p:cNvSpPr/>
            <p:nvPr/>
          </p:nvSpPr>
          <p:spPr>
            <a:xfrm rot="16200000" flipV="1">
              <a:off x="6747884" y="3442272"/>
              <a:ext cx="1854916" cy="446040"/>
            </a:xfrm>
            <a:prstGeom prst="parallelogram">
              <a:avLst>
                <a:gd name="adj" fmla="val 84568"/>
              </a:avLst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Connettore 2 42"/>
            <p:cNvCxnSpPr/>
            <p:nvPr/>
          </p:nvCxnSpPr>
          <p:spPr>
            <a:xfrm flipV="1">
              <a:off x="7495931" y="4388603"/>
              <a:ext cx="414492" cy="32079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asellaDiTesto 43"/>
            <p:cNvSpPr txBox="1"/>
            <p:nvPr/>
          </p:nvSpPr>
          <p:spPr>
            <a:xfrm>
              <a:off x="7583915" y="4577832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Z</a:t>
              </a:r>
              <a:endParaRPr lang="en-US" dirty="0"/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1696299" y="350333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p</a:t>
              </a:r>
              <a:endParaRPr lang="en-US" b="1" i="1" dirty="0"/>
            </a:p>
          </p:txBody>
        </p:sp>
        <p:grpSp>
          <p:nvGrpSpPr>
            <p:cNvPr id="48" name="Gruppo 47"/>
            <p:cNvGrpSpPr/>
            <p:nvPr/>
          </p:nvGrpSpPr>
          <p:grpSpPr>
            <a:xfrm>
              <a:off x="2048968" y="2575886"/>
              <a:ext cx="4911989" cy="459483"/>
              <a:chOff x="2048968" y="1067761"/>
              <a:chExt cx="4911989" cy="459483"/>
            </a:xfrm>
          </p:grpSpPr>
          <p:sp>
            <p:nvSpPr>
              <p:cNvPr id="49" name="CasellaDiTesto 48"/>
              <p:cNvSpPr txBox="1"/>
              <p:nvPr/>
            </p:nvSpPr>
            <p:spPr>
              <a:xfrm>
                <a:off x="2048968" y="1157912"/>
                <a:ext cx="6236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i="1" dirty="0" smtClean="0"/>
                  <a:t>V</a:t>
                </a:r>
                <a:r>
                  <a:rPr lang="it-IT" b="1" i="1" baseline="-25000" dirty="0" smtClean="0"/>
                  <a:t>S</a:t>
                </a:r>
                <a:r>
                  <a:rPr lang="it-IT" b="1" i="1" dirty="0" smtClean="0"/>
                  <a:t>=0</a:t>
                </a:r>
                <a:endParaRPr lang="en-US" b="1" i="1" dirty="0"/>
              </a:p>
            </p:txBody>
          </p:sp>
          <p:sp>
            <p:nvSpPr>
              <p:cNvPr id="50" name="CasellaDiTesto 49"/>
              <p:cNvSpPr txBox="1"/>
              <p:nvPr/>
            </p:nvSpPr>
            <p:spPr>
              <a:xfrm>
                <a:off x="6542253" y="1157912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i="1" dirty="0" smtClean="0"/>
                  <a:t>V</a:t>
                </a:r>
                <a:r>
                  <a:rPr lang="it-IT" b="1" i="1" baseline="-25000" dirty="0" smtClean="0"/>
                  <a:t>D</a:t>
                </a:r>
                <a:endParaRPr lang="en-US" b="1" i="1" dirty="0"/>
              </a:p>
            </p:txBody>
          </p:sp>
          <p:sp>
            <p:nvSpPr>
              <p:cNvPr id="51" name="CasellaDiTesto 50"/>
              <p:cNvSpPr txBox="1"/>
              <p:nvPr/>
            </p:nvSpPr>
            <p:spPr>
              <a:xfrm>
                <a:off x="4267937" y="1067761"/>
                <a:ext cx="414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i="1" dirty="0" smtClean="0"/>
                  <a:t>V</a:t>
                </a:r>
                <a:r>
                  <a:rPr lang="it-IT" b="1" i="1" baseline="-25000" dirty="0" smtClean="0"/>
                  <a:t>G</a:t>
                </a:r>
                <a:endParaRPr lang="en-US" b="1" i="1" dirty="0"/>
              </a:p>
            </p:txBody>
          </p:sp>
        </p:grpSp>
        <p:cxnSp>
          <p:nvCxnSpPr>
            <p:cNvPr id="57" name="Connettore 1 56"/>
            <p:cNvCxnSpPr/>
            <p:nvPr/>
          </p:nvCxnSpPr>
          <p:spPr>
            <a:xfrm>
              <a:off x="3131840" y="3173062"/>
              <a:ext cx="273630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uppo 61"/>
            <p:cNvGrpSpPr/>
            <p:nvPr/>
          </p:nvGrpSpPr>
          <p:grpSpPr>
            <a:xfrm>
              <a:off x="1696299" y="2968818"/>
              <a:ext cx="1442465" cy="387980"/>
              <a:chOff x="1696299" y="1460693"/>
              <a:chExt cx="1442465" cy="387980"/>
            </a:xfrm>
          </p:grpSpPr>
          <p:sp>
            <p:nvSpPr>
              <p:cNvPr id="58" name="Arco 57"/>
              <p:cNvSpPr/>
              <p:nvPr/>
            </p:nvSpPr>
            <p:spPr>
              <a:xfrm rot="5400000">
                <a:off x="2736383" y="1446291"/>
                <a:ext cx="387980" cy="416783"/>
              </a:xfrm>
              <a:prstGeom prst="arc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Connettore 1 59"/>
              <p:cNvCxnSpPr/>
              <p:nvPr/>
            </p:nvCxnSpPr>
            <p:spPr>
              <a:xfrm flipH="1">
                <a:off x="1696299" y="1848673"/>
                <a:ext cx="122928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ttangolo 60"/>
              <p:cNvSpPr/>
              <p:nvPr/>
            </p:nvSpPr>
            <p:spPr>
              <a:xfrm>
                <a:off x="1703123" y="1664937"/>
                <a:ext cx="1229281" cy="1837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uppo 62"/>
            <p:cNvGrpSpPr/>
            <p:nvPr/>
          </p:nvGrpSpPr>
          <p:grpSpPr>
            <a:xfrm flipH="1">
              <a:off x="5868143" y="2958600"/>
              <a:ext cx="1573573" cy="387980"/>
              <a:chOff x="1696299" y="1460693"/>
              <a:chExt cx="1442465" cy="387980"/>
            </a:xfrm>
          </p:grpSpPr>
          <p:sp>
            <p:nvSpPr>
              <p:cNvPr id="64" name="Arco 63"/>
              <p:cNvSpPr/>
              <p:nvPr/>
            </p:nvSpPr>
            <p:spPr>
              <a:xfrm rot="5400000">
                <a:off x="2736383" y="1446291"/>
                <a:ext cx="387980" cy="416783"/>
              </a:xfrm>
              <a:prstGeom prst="arc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Connettore 1 64"/>
              <p:cNvCxnSpPr/>
              <p:nvPr/>
            </p:nvCxnSpPr>
            <p:spPr>
              <a:xfrm flipH="1">
                <a:off x="1696299" y="1848673"/>
                <a:ext cx="122928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ettangolo 65"/>
              <p:cNvSpPr/>
              <p:nvPr/>
            </p:nvSpPr>
            <p:spPr>
              <a:xfrm>
                <a:off x="1703123" y="1664937"/>
                <a:ext cx="1229281" cy="1837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CasellaDiTesto 66"/>
            <p:cNvSpPr txBox="1"/>
            <p:nvPr/>
          </p:nvSpPr>
          <p:spPr>
            <a:xfrm>
              <a:off x="3765694" y="3117540"/>
              <a:ext cx="12953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i="1" dirty="0">
                  <a:solidFill>
                    <a:srgbClr val="FF0000"/>
                  </a:solidFill>
                </a:rPr>
                <a:t>z</a:t>
              </a:r>
              <a:r>
                <a:rPr lang="it-IT" sz="1200" i="1" dirty="0" smtClean="0">
                  <a:solidFill>
                    <a:srgbClr val="FF0000"/>
                  </a:solidFill>
                </a:rPr>
                <a:t>ona di inversione</a:t>
              </a:r>
              <a:endParaRPr lang="en-US" sz="12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8" name="CasellaDiTesto 67"/>
          <p:cNvSpPr txBox="1"/>
          <p:nvPr/>
        </p:nvSpPr>
        <p:spPr>
          <a:xfrm>
            <a:off x="2977042" y="-19633"/>
            <a:ext cx="30732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dirty="0" smtClean="0"/>
              <a:t>MOSFET</a:t>
            </a:r>
            <a:endParaRPr lang="en-US" sz="6600" dirty="0"/>
          </a:p>
        </p:txBody>
      </p:sp>
      <p:grpSp>
        <p:nvGrpSpPr>
          <p:cNvPr id="45" name="Gruppo 44"/>
          <p:cNvGrpSpPr/>
          <p:nvPr/>
        </p:nvGrpSpPr>
        <p:grpSpPr>
          <a:xfrm>
            <a:off x="1775201" y="3624926"/>
            <a:ext cx="5598437" cy="3233074"/>
            <a:chOff x="961901" y="1947553"/>
            <a:chExt cx="6517577" cy="4762005"/>
          </a:xfrm>
        </p:grpSpPr>
        <p:sp>
          <p:nvSpPr>
            <p:cNvPr id="47" name="Rettangolo 46"/>
            <p:cNvSpPr/>
            <p:nvPr/>
          </p:nvSpPr>
          <p:spPr>
            <a:xfrm>
              <a:off x="961901" y="3847593"/>
              <a:ext cx="2185060" cy="1805062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Parallelogramma 51"/>
            <p:cNvSpPr/>
            <p:nvPr/>
          </p:nvSpPr>
          <p:spPr>
            <a:xfrm rot="16200000" flipV="1">
              <a:off x="1187533" y="3906981"/>
              <a:ext cx="4678877" cy="760021"/>
            </a:xfrm>
            <a:prstGeom prst="parallelogram">
              <a:avLst>
                <a:gd name="adj" fmla="val 9375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ttangolo 52"/>
            <p:cNvSpPr/>
            <p:nvPr/>
          </p:nvSpPr>
          <p:spPr>
            <a:xfrm>
              <a:off x="3004457" y="5652655"/>
              <a:ext cx="1698172" cy="1056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0</a:t>
              </a:r>
              <a:endParaRPr lang="en-US" dirty="0"/>
            </a:p>
          </p:txBody>
        </p:sp>
        <p:cxnSp>
          <p:nvCxnSpPr>
            <p:cNvPr id="54" name="Connettore 1 53"/>
            <p:cNvCxnSpPr/>
            <p:nvPr/>
          </p:nvCxnSpPr>
          <p:spPr>
            <a:xfrm>
              <a:off x="3906983" y="3429000"/>
              <a:ext cx="3515095" cy="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uppo 54"/>
            <p:cNvGrpSpPr/>
            <p:nvPr/>
          </p:nvGrpSpPr>
          <p:grpSpPr>
            <a:xfrm>
              <a:off x="3817916" y="3155738"/>
              <a:ext cx="3651662" cy="1711940"/>
              <a:chOff x="3770416" y="3210790"/>
              <a:chExt cx="3651662" cy="1341912"/>
            </a:xfrm>
          </p:grpSpPr>
          <p:sp>
            <p:nvSpPr>
              <p:cNvPr id="74" name="Arco 73"/>
              <p:cNvSpPr/>
              <p:nvPr/>
            </p:nvSpPr>
            <p:spPr>
              <a:xfrm flipH="1">
                <a:off x="3770416" y="3210790"/>
                <a:ext cx="2107869" cy="1341912"/>
              </a:xfrm>
              <a:prstGeom prst="arc">
                <a:avLst>
                  <a:gd name="adj1" fmla="val 16200000"/>
                  <a:gd name="adj2" fmla="val 20328361"/>
                </a:avLst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Connettore 1 74"/>
              <p:cNvCxnSpPr/>
              <p:nvPr/>
            </p:nvCxnSpPr>
            <p:spPr>
              <a:xfrm>
                <a:off x="3859483" y="3210790"/>
                <a:ext cx="3562595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uppo 55"/>
            <p:cNvGrpSpPr/>
            <p:nvPr/>
          </p:nvGrpSpPr>
          <p:grpSpPr>
            <a:xfrm>
              <a:off x="3827816" y="3622851"/>
              <a:ext cx="3651662" cy="1875428"/>
              <a:chOff x="3770416" y="3210790"/>
              <a:chExt cx="3651662" cy="1341912"/>
            </a:xfrm>
          </p:grpSpPr>
          <p:sp>
            <p:nvSpPr>
              <p:cNvPr id="72" name="Arco 71"/>
              <p:cNvSpPr/>
              <p:nvPr/>
            </p:nvSpPr>
            <p:spPr>
              <a:xfrm flipH="1">
                <a:off x="3770416" y="3210790"/>
                <a:ext cx="2107869" cy="1341912"/>
              </a:xfrm>
              <a:prstGeom prst="arc">
                <a:avLst>
                  <a:gd name="adj1" fmla="val 16200000"/>
                  <a:gd name="adj2" fmla="val 20328361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Connettore 1 72"/>
              <p:cNvCxnSpPr>
                <a:stCxn id="72" idx="0"/>
              </p:cNvCxnSpPr>
              <p:nvPr/>
            </p:nvCxnSpPr>
            <p:spPr>
              <a:xfrm>
                <a:off x="4824351" y="3210790"/>
                <a:ext cx="25977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uppo 58"/>
            <p:cNvGrpSpPr/>
            <p:nvPr/>
          </p:nvGrpSpPr>
          <p:grpSpPr>
            <a:xfrm>
              <a:off x="3825841" y="2696214"/>
              <a:ext cx="3651662" cy="1711940"/>
              <a:chOff x="3770416" y="3210790"/>
              <a:chExt cx="3651662" cy="1341912"/>
            </a:xfrm>
          </p:grpSpPr>
          <p:sp>
            <p:nvSpPr>
              <p:cNvPr id="70" name="Arco 69"/>
              <p:cNvSpPr/>
              <p:nvPr/>
            </p:nvSpPr>
            <p:spPr>
              <a:xfrm flipH="1">
                <a:off x="3770416" y="3210790"/>
                <a:ext cx="2107869" cy="1341912"/>
              </a:xfrm>
              <a:prstGeom prst="arc">
                <a:avLst>
                  <a:gd name="adj1" fmla="val 16200000"/>
                  <a:gd name="adj2" fmla="val 20328361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Connettore 1 70"/>
              <p:cNvCxnSpPr>
                <a:stCxn id="70" idx="0"/>
              </p:cNvCxnSpPr>
              <p:nvPr/>
            </p:nvCxnSpPr>
            <p:spPr>
              <a:xfrm>
                <a:off x="4824351" y="3210790"/>
                <a:ext cx="25977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Connettore 1 68"/>
            <p:cNvCxnSpPr/>
            <p:nvPr/>
          </p:nvCxnSpPr>
          <p:spPr>
            <a:xfrm>
              <a:off x="4132613" y="1983167"/>
              <a:ext cx="0" cy="372885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asellaDiTesto 2"/>
          <p:cNvSpPr txBox="1"/>
          <p:nvPr/>
        </p:nvSpPr>
        <p:spPr>
          <a:xfrm>
            <a:off x="2153056" y="6499218"/>
            <a:ext cx="908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Metallo</a:t>
            </a:r>
            <a:endParaRPr lang="en-US" dirty="0"/>
          </a:p>
        </p:txBody>
      </p:sp>
      <p:sp>
        <p:nvSpPr>
          <p:cNvPr id="91" name="CasellaDiTesto 90"/>
          <p:cNvSpPr txBox="1"/>
          <p:nvPr/>
        </p:nvSpPr>
        <p:spPr>
          <a:xfrm>
            <a:off x="5380848" y="6499218"/>
            <a:ext cx="186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Semiconduttore p</a:t>
            </a:r>
            <a:endParaRPr lang="en-US" dirty="0"/>
          </a:p>
        </p:txBody>
      </p:sp>
      <p:sp>
        <p:nvSpPr>
          <p:cNvPr id="92" name="CasellaDiTesto 91"/>
          <p:cNvSpPr txBox="1"/>
          <p:nvPr/>
        </p:nvSpPr>
        <p:spPr>
          <a:xfrm rot="16200000">
            <a:off x="3572012" y="599607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Ossido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103" y="3892741"/>
            <a:ext cx="346196" cy="109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38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810240"/>
              </p:ext>
            </p:extLst>
          </p:nvPr>
        </p:nvGraphicFramePr>
        <p:xfrm>
          <a:off x="221847" y="1761107"/>
          <a:ext cx="4168776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35" name="Equazione" r:id="rId3" imgW="1447560" imgH="393480" progId="Equation.3">
                  <p:embed/>
                </p:oleObj>
              </mc:Choice>
              <mc:Fallback>
                <p:oleObj name="Equazione" r:id="rId3" imgW="1447560" imgH="393480" progId="Equation.3">
                  <p:embed/>
                  <p:pic>
                    <p:nvPicPr>
                      <p:cNvPr id="0" name="Oggetto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847" y="1761107"/>
                        <a:ext cx="4168776" cy="1133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866030" y="375730"/>
            <a:ext cx="16690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dirty="0" smtClean="0"/>
              <a:t>JFET</a:t>
            </a:r>
            <a:endParaRPr lang="en-US" sz="6600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698"/>
            <a:ext cx="2866030" cy="150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772617"/>
              </p:ext>
            </p:extLst>
          </p:nvPr>
        </p:nvGraphicFramePr>
        <p:xfrm>
          <a:off x="1477979" y="4597957"/>
          <a:ext cx="5578156" cy="1153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36" name="Equazione" r:id="rId6" imgW="2209680" imgH="457200" progId="Equation.3">
                  <p:embed/>
                </p:oleObj>
              </mc:Choice>
              <mc:Fallback>
                <p:oleObj name="Equazione" r:id="rId6" imgW="220968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7979" y="4597957"/>
                        <a:ext cx="5578156" cy="1153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/>
          <p:cNvSpPr/>
          <p:nvPr/>
        </p:nvSpPr>
        <p:spPr>
          <a:xfrm>
            <a:off x="0" y="0"/>
            <a:ext cx="4535077" cy="3429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po 1"/>
          <p:cNvGrpSpPr/>
          <p:nvPr/>
        </p:nvGrpSpPr>
        <p:grpSpPr>
          <a:xfrm>
            <a:off x="4552950" y="382970"/>
            <a:ext cx="4205288" cy="4214987"/>
            <a:chOff x="4552950" y="382970"/>
            <a:chExt cx="4205288" cy="4214987"/>
          </a:xfrm>
        </p:grpSpPr>
        <p:graphicFrame>
          <p:nvGraphicFramePr>
            <p:cNvPr id="5" name="Oggetto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4754976"/>
                </p:ext>
              </p:extLst>
            </p:nvPr>
          </p:nvGraphicFramePr>
          <p:xfrm>
            <a:off x="4552950" y="1762125"/>
            <a:ext cx="4205288" cy="1133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37" name="Equazione" r:id="rId8" imgW="1460160" imgH="393480" progId="Equation.3">
                    <p:embed/>
                  </p:oleObj>
                </mc:Choice>
                <mc:Fallback>
                  <p:oleObj name="Equazione" r:id="rId8" imgW="1460160" imgH="393480" progId="Equation.3">
                    <p:embed/>
                    <p:pic>
                      <p:nvPicPr>
                        <p:cNvPr id="0" name="Oggetto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2950" y="1762125"/>
                          <a:ext cx="4205288" cy="11334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CasellaDiTesto 7"/>
            <p:cNvSpPr txBox="1"/>
            <p:nvPr/>
          </p:nvSpPr>
          <p:spPr>
            <a:xfrm>
              <a:off x="5088991" y="382970"/>
              <a:ext cx="307327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600" dirty="0" smtClean="0"/>
                <a:t>MOSFET</a:t>
              </a:r>
              <a:endParaRPr lang="en-US" sz="6600" dirty="0"/>
            </a:p>
          </p:txBody>
        </p:sp>
        <p:pic>
          <p:nvPicPr>
            <p:cNvPr id="15374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991" y="2856066"/>
              <a:ext cx="3449227" cy="1741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735497"/>
              </p:ext>
            </p:extLst>
          </p:nvPr>
        </p:nvGraphicFramePr>
        <p:xfrm>
          <a:off x="2866030" y="5888037"/>
          <a:ext cx="3193353" cy="66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38" name="Equazione" r:id="rId11" imgW="1041120" imgH="215640" progId="Equation.3">
                  <p:embed/>
                </p:oleObj>
              </mc:Choice>
              <mc:Fallback>
                <p:oleObj name="Equazione" r:id="rId11" imgW="1041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66030" y="5888037"/>
                        <a:ext cx="3193353" cy="66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6625629" y="5984121"/>
            <a:ext cx="1997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Occorre trovare </a:t>
            </a:r>
            <a:r>
              <a:rPr lang="it-IT" dirty="0" err="1" smtClean="0"/>
              <a:t>Q</a:t>
            </a:r>
            <a:r>
              <a:rPr lang="it-IT" baseline="-25000" dirty="0" err="1" smtClean="0"/>
              <a:t>n</a:t>
            </a:r>
            <a:r>
              <a:rPr lang="it-IT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1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o 22"/>
          <p:cNvGrpSpPr/>
          <p:nvPr/>
        </p:nvGrpSpPr>
        <p:grpSpPr>
          <a:xfrm>
            <a:off x="1313211" y="806603"/>
            <a:ext cx="6517577" cy="4762005"/>
            <a:chOff x="961901" y="1947553"/>
            <a:chExt cx="6517577" cy="4762005"/>
          </a:xfrm>
        </p:grpSpPr>
        <p:sp>
          <p:nvSpPr>
            <p:cNvPr id="4" name="Rettangolo 3"/>
            <p:cNvSpPr/>
            <p:nvPr/>
          </p:nvSpPr>
          <p:spPr>
            <a:xfrm>
              <a:off x="961901" y="3847593"/>
              <a:ext cx="2185060" cy="1805062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ma 4"/>
            <p:cNvSpPr/>
            <p:nvPr/>
          </p:nvSpPr>
          <p:spPr>
            <a:xfrm rot="16200000" flipV="1">
              <a:off x="1187533" y="3906981"/>
              <a:ext cx="4678877" cy="760021"/>
            </a:xfrm>
            <a:prstGeom prst="parallelogram">
              <a:avLst>
                <a:gd name="adj" fmla="val 9375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04457" y="5652655"/>
              <a:ext cx="1698172" cy="1056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0</a:t>
              </a:r>
              <a:endParaRPr lang="en-US" dirty="0"/>
            </a:p>
          </p:txBody>
        </p:sp>
        <p:cxnSp>
          <p:nvCxnSpPr>
            <p:cNvPr id="8" name="Connettore 1 7"/>
            <p:cNvCxnSpPr/>
            <p:nvPr/>
          </p:nvCxnSpPr>
          <p:spPr>
            <a:xfrm>
              <a:off x="3906983" y="3429000"/>
              <a:ext cx="3515095" cy="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uppo 11"/>
            <p:cNvGrpSpPr/>
            <p:nvPr/>
          </p:nvGrpSpPr>
          <p:grpSpPr>
            <a:xfrm>
              <a:off x="3817916" y="3155738"/>
              <a:ext cx="3651662" cy="1711940"/>
              <a:chOff x="3770416" y="3210790"/>
              <a:chExt cx="3651662" cy="1341912"/>
            </a:xfrm>
          </p:grpSpPr>
          <p:sp>
            <p:nvSpPr>
              <p:cNvPr id="9" name="Arco 8"/>
              <p:cNvSpPr/>
              <p:nvPr/>
            </p:nvSpPr>
            <p:spPr>
              <a:xfrm flipH="1">
                <a:off x="3770416" y="3210790"/>
                <a:ext cx="2107869" cy="1341912"/>
              </a:xfrm>
              <a:prstGeom prst="arc">
                <a:avLst>
                  <a:gd name="adj1" fmla="val 16200000"/>
                  <a:gd name="adj2" fmla="val 20328361"/>
                </a:avLst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Connettore 1 10"/>
              <p:cNvCxnSpPr/>
              <p:nvPr/>
            </p:nvCxnSpPr>
            <p:spPr>
              <a:xfrm>
                <a:off x="3859483" y="3210790"/>
                <a:ext cx="3562595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o 12"/>
            <p:cNvGrpSpPr/>
            <p:nvPr/>
          </p:nvGrpSpPr>
          <p:grpSpPr>
            <a:xfrm>
              <a:off x="3827816" y="3622851"/>
              <a:ext cx="3651662" cy="1875428"/>
              <a:chOff x="3770416" y="3210790"/>
              <a:chExt cx="3651662" cy="1341912"/>
            </a:xfrm>
          </p:grpSpPr>
          <p:sp>
            <p:nvSpPr>
              <p:cNvPr id="14" name="Arco 13"/>
              <p:cNvSpPr/>
              <p:nvPr/>
            </p:nvSpPr>
            <p:spPr>
              <a:xfrm flipH="1">
                <a:off x="3770416" y="3210790"/>
                <a:ext cx="2107869" cy="1341912"/>
              </a:xfrm>
              <a:prstGeom prst="arc">
                <a:avLst>
                  <a:gd name="adj1" fmla="val 16200000"/>
                  <a:gd name="adj2" fmla="val 20328361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Connettore 1 14"/>
              <p:cNvCxnSpPr>
                <a:stCxn id="14" idx="0"/>
              </p:cNvCxnSpPr>
              <p:nvPr/>
            </p:nvCxnSpPr>
            <p:spPr>
              <a:xfrm>
                <a:off x="4824351" y="3210790"/>
                <a:ext cx="25977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po 15"/>
            <p:cNvGrpSpPr/>
            <p:nvPr/>
          </p:nvGrpSpPr>
          <p:grpSpPr>
            <a:xfrm>
              <a:off x="3825841" y="2696214"/>
              <a:ext cx="3651662" cy="1711940"/>
              <a:chOff x="3770416" y="3210790"/>
              <a:chExt cx="3651662" cy="1341912"/>
            </a:xfrm>
          </p:grpSpPr>
          <p:sp>
            <p:nvSpPr>
              <p:cNvPr id="17" name="Arco 16"/>
              <p:cNvSpPr/>
              <p:nvPr/>
            </p:nvSpPr>
            <p:spPr>
              <a:xfrm flipH="1">
                <a:off x="3770416" y="3210790"/>
                <a:ext cx="2107869" cy="1341912"/>
              </a:xfrm>
              <a:prstGeom prst="arc">
                <a:avLst>
                  <a:gd name="adj1" fmla="val 16200000"/>
                  <a:gd name="adj2" fmla="val 20328361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Connettore 1 17"/>
              <p:cNvCxnSpPr>
                <a:stCxn id="17" idx="0"/>
              </p:cNvCxnSpPr>
              <p:nvPr/>
            </p:nvCxnSpPr>
            <p:spPr>
              <a:xfrm>
                <a:off x="4824351" y="3210790"/>
                <a:ext cx="25977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Connettore 1 20"/>
            <p:cNvCxnSpPr/>
            <p:nvPr/>
          </p:nvCxnSpPr>
          <p:spPr>
            <a:xfrm>
              <a:off x="4132613" y="1983167"/>
              <a:ext cx="0" cy="372885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sellaDiTesto 1"/>
          <p:cNvSpPr txBox="1"/>
          <p:nvPr/>
        </p:nvSpPr>
        <p:spPr>
          <a:xfrm>
            <a:off x="4107450" y="45710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</a:t>
            </a:r>
            <a:endParaRPr lang="en-US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331425" y="457013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r>
              <a:rPr lang="it-IT" baseline="-25000" dirty="0" smtClean="0"/>
              <a:t>i</a:t>
            </a:r>
            <a:endParaRPr lang="en-US" baseline="-250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7929930" y="2297235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V</a:t>
            </a:r>
            <a:endParaRPr lang="en-US" baseline="-250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909661" y="1370598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C</a:t>
            </a:r>
            <a:endParaRPr lang="en-US" baseline="-250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931558" y="183012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/>
              <a:t>i</a:t>
            </a:r>
            <a:endParaRPr lang="en-US" baseline="-250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924076" y="2084334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F</a:t>
            </a:r>
            <a:endParaRPr lang="en-US" baseline="-25000" dirty="0"/>
          </a:p>
        </p:txBody>
      </p:sp>
      <p:cxnSp>
        <p:nvCxnSpPr>
          <p:cNvPr id="10" name="Connettore 2 9"/>
          <p:cNvCxnSpPr/>
          <p:nvPr/>
        </p:nvCxnSpPr>
        <p:spPr>
          <a:xfrm>
            <a:off x="6134100" y="2014788"/>
            <a:ext cx="0" cy="27326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6151365" y="1919128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q</a:t>
            </a:r>
            <a:r>
              <a:rPr lang="it-IT" i="1" dirty="0" err="1" smtClean="0">
                <a:latin typeface="Symbol" panose="05050102010706020507" pitchFamily="18" charset="2"/>
              </a:rPr>
              <a:t>y</a:t>
            </a:r>
            <a:r>
              <a:rPr lang="it-IT" baseline="-25000" dirty="0" err="1" smtClean="0"/>
              <a:t>B</a:t>
            </a:r>
            <a:endParaRPr lang="en-US" baseline="-25000" dirty="0"/>
          </a:p>
        </p:txBody>
      </p:sp>
      <p:cxnSp>
        <p:nvCxnSpPr>
          <p:cNvPr id="28" name="Connettore 2 27"/>
          <p:cNvCxnSpPr/>
          <p:nvPr/>
        </p:nvCxnSpPr>
        <p:spPr>
          <a:xfrm>
            <a:off x="4258293" y="2014788"/>
            <a:ext cx="0" cy="5379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3692655" y="2028916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/>
              <a:t>q</a:t>
            </a:r>
            <a:r>
              <a:rPr lang="it-IT" i="1" dirty="0" err="1" smtClean="0">
                <a:latin typeface="Symbol" panose="05050102010706020507" pitchFamily="18" charset="2"/>
              </a:rPr>
              <a:t>y</a:t>
            </a:r>
            <a:r>
              <a:rPr lang="it-IT" baseline="-25000" dirty="0" err="1" smtClean="0"/>
              <a:t>s</a:t>
            </a:r>
            <a:endParaRPr lang="en-US" baseline="-25000" dirty="0"/>
          </a:p>
        </p:txBody>
      </p:sp>
      <p:cxnSp>
        <p:nvCxnSpPr>
          <p:cNvPr id="31" name="Connettore 2 30"/>
          <p:cNvCxnSpPr/>
          <p:nvPr/>
        </p:nvCxnSpPr>
        <p:spPr>
          <a:xfrm>
            <a:off x="4572000" y="2014788"/>
            <a:ext cx="0" cy="198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4572000" y="171509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q</a:t>
            </a:r>
            <a:r>
              <a:rPr lang="it-IT" i="1" dirty="0" err="1" smtClean="0">
                <a:latin typeface="Symbol" panose="05050102010706020507" pitchFamily="18" charset="2"/>
              </a:rPr>
              <a:t>y</a:t>
            </a:r>
            <a:endParaRPr lang="en-US" baseline="-25000" dirty="0"/>
          </a:p>
        </p:txBody>
      </p:sp>
      <p:graphicFrame>
        <p:nvGraphicFramePr>
          <p:cNvPr id="33" name="Ogget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947517"/>
              </p:ext>
            </p:extLst>
          </p:nvPr>
        </p:nvGraphicFramePr>
        <p:xfrm>
          <a:off x="2199264" y="5568608"/>
          <a:ext cx="4118057" cy="1235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7" name="Equazione" r:id="rId3" imgW="1396800" imgH="419040" progId="Equation.3">
                  <p:embed/>
                </p:oleObj>
              </mc:Choice>
              <mc:Fallback>
                <p:oleObj name="Equazione" r:id="rId3" imgW="139680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9264" y="5568608"/>
                        <a:ext cx="4118057" cy="1235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CasellaDiTesto 33"/>
          <p:cNvSpPr txBox="1"/>
          <p:nvPr/>
        </p:nvSpPr>
        <p:spPr>
          <a:xfrm>
            <a:off x="1633311" y="5199276"/>
            <a:ext cx="524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Condizione di forte inversione (formazione del canale)</a:t>
            </a:r>
            <a:endParaRPr lang="en-US" dirty="0"/>
          </a:p>
        </p:txBody>
      </p:sp>
      <p:graphicFrame>
        <p:nvGraphicFramePr>
          <p:cNvPr id="35" name="Oggetto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032073"/>
              </p:ext>
            </p:extLst>
          </p:nvPr>
        </p:nvGraphicFramePr>
        <p:xfrm>
          <a:off x="6169025" y="3138488"/>
          <a:ext cx="20224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8" name="Equazione" r:id="rId5" imgW="977760" imgH="419040" progId="Equation.3">
                  <p:embed/>
                </p:oleObj>
              </mc:Choice>
              <mc:Fallback>
                <p:oleObj name="Equazione" r:id="rId5" imgW="977760" imgH="419040" progId="Equation.3">
                  <p:embed/>
                  <p:pic>
                    <p:nvPicPr>
                      <p:cNvPr id="0" name="Oggetto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025" y="3138488"/>
                        <a:ext cx="202247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Connettore 1 36"/>
          <p:cNvCxnSpPr/>
          <p:nvPr/>
        </p:nvCxnSpPr>
        <p:spPr>
          <a:xfrm>
            <a:off x="5233061" y="842217"/>
            <a:ext cx="0" cy="3912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4258293" y="1370598"/>
            <a:ext cx="964867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4659329" y="85450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</a:t>
            </a:r>
            <a:endParaRPr lang="en-US" dirty="0"/>
          </a:p>
        </p:txBody>
      </p:sp>
      <p:graphicFrame>
        <p:nvGraphicFramePr>
          <p:cNvPr id="41" name="Oggetto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550447"/>
              </p:ext>
            </p:extLst>
          </p:nvPr>
        </p:nvGraphicFramePr>
        <p:xfrm>
          <a:off x="5596417" y="160338"/>
          <a:ext cx="2347433" cy="1210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9" name="Equazione" r:id="rId7" imgW="838080" imgH="431640" progId="Equation.3">
                  <p:embed/>
                </p:oleObj>
              </mc:Choice>
              <mc:Fallback>
                <p:oleObj name="Equazione" r:id="rId7" imgW="838080" imgH="431640" progId="Equation.3">
                  <p:embed/>
                  <p:pic>
                    <p:nvPicPr>
                      <p:cNvPr id="0" name="Oggetto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6417" y="160338"/>
                        <a:ext cx="2347433" cy="1210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4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1404" y="77401"/>
            <a:ext cx="668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tensione V</a:t>
            </a:r>
            <a:r>
              <a:rPr lang="it-IT" baseline="-25000" dirty="0" smtClean="0"/>
              <a:t>G</a:t>
            </a:r>
            <a:r>
              <a:rPr lang="it-IT" dirty="0" smtClean="0"/>
              <a:t> cade in parte nell’ossido e in parte nel semiconduttore</a:t>
            </a:r>
            <a:endParaRPr lang="en-US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018620"/>
              </p:ext>
            </p:extLst>
          </p:nvPr>
        </p:nvGraphicFramePr>
        <p:xfrm>
          <a:off x="2825177" y="687216"/>
          <a:ext cx="21336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3" name="Equazione" r:id="rId3" imgW="723600" imgH="190440" progId="Equation.3">
                  <p:embed/>
                </p:oleObj>
              </mc:Choice>
              <mc:Fallback>
                <p:oleObj name="Equazione" r:id="rId3" imgW="723600" imgH="190440" progId="Equation.3">
                  <p:embed/>
                  <p:pic>
                    <p:nvPicPr>
                      <p:cNvPr id="0" name="Oggetto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177" y="687216"/>
                        <a:ext cx="21336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11404" y="1473959"/>
            <a:ext cx="621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caduta V</a:t>
            </a:r>
            <a:r>
              <a:rPr lang="it-IT" baseline="-25000" dirty="0" smtClean="0"/>
              <a:t>o</a:t>
            </a:r>
            <a:r>
              <a:rPr lang="it-IT" dirty="0" smtClean="0"/>
              <a:t> nell’ossido è legata </a:t>
            </a:r>
          </a:p>
          <a:p>
            <a:r>
              <a:rPr lang="it-IT" dirty="0" smtClean="0"/>
              <a:t>alla capacità C</a:t>
            </a:r>
            <a:r>
              <a:rPr lang="it-IT" baseline="-25000" dirty="0" smtClean="0"/>
              <a:t>0</a:t>
            </a:r>
            <a:r>
              <a:rPr lang="it-IT" dirty="0" smtClean="0"/>
              <a:t> e alla carica totale (negativa) nel semiconduttore</a:t>
            </a:r>
            <a:endParaRPr lang="en-US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483154"/>
              </p:ext>
            </p:extLst>
          </p:nvPr>
        </p:nvGraphicFramePr>
        <p:xfrm>
          <a:off x="2800611" y="2120290"/>
          <a:ext cx="3219450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4" name="Equazione" r:id="rId5" imgW="1091880" imgH="406080" progId="Equation.3">
                  <p:embed/>
                </p:oleObj>
              </mc:Choice>
              <mc:Fallback>
                <p:oleObj name="Equazione" r:id="rId5" imgW="1091880" imgH="406080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611" y="2120290"/>
                        <a:ext cx="3219450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111404" y="3452462"/>
            <a:ext cx="51535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La </a:t>
            </a:r>
            <a:r>
              <a:rPr lang="it-IT" dirty="0"/>
              <a:t>carica totale (negativa) nel </a:t>
            </a:r>
            <a:r>
              <a:rPr lang="it-IT" dirty="0" smtClean="0"/>
              <a:t>semiconduttore è data </a:t>
            </a:r>
          </a:p>
          <a:p>
            <a:r>
              <a:rPr lang="it-IT" dirty="0" smtClean="0"/>
              <a:t>dalla carica </a:t>
            </a:r>
            <a:r>
              <a:rPr lang="it-IT" dirty="0" err="1" smtClean="0"/>
              <a:t>Q</a:t>
            </a:r>
            <a:r>
              <a:rPr lang="it-IT" baseline="-25000" dirty="0" err="1" smtClean="0"/>
              <a:t>sc</a:t>
            </a:r>
            <a:r>
              <a:rPr lang="it-IT" dirty="0" smtClean="0"/>
              <a:t> della zona di svuotamento</a:t>
            </a:r>
          </a:p>
          <a:p>
            <a:r>
              <a:rPr lang="it-IT" dirty="0"/>
              <a:t>e</a:t>
            </a:r>
            <a:r>
              <a:rPr lang="it-IT" dirty="0" smtClean="0"/>
              <a:t> dalla carica </a:t>
            </a:r>
            <a:r>
              <a:rPr lang="it-IT" dirty="0" err="1" smtClean="0"/>
              <a:t>Q</a:t>
            </a:r>
            <a:r>
              <a:rPr lang="it-IT" baseline="-25000" dirty="0" err="1" smtClean="0"/>
              <a:t>n</a:t>
            </a:r>
            <a:r>
              <a:rPr lang="it-IT" dirty="0" smtClean="0"/>
              <a:t> del canale</a:t>
            </a:r>
            <a:endParaRPr lang="en-US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540443"/>
              </p:ext>
            </p:extLst>
          </p:nvPr>
        </p:nvGraphicFramePr>
        <p:xfrm>
          <a:off x="1789113" y="4529138"/>
          <a:ext cx="50165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5" name="Equazione" r:id="rId7" imgW="1701720" imgH="190440" progId="Equation.3">
                  <p:embed/>
                </p:oleObj>
              </mc:Choice>
              <mc:Fallback>
                <p:oleObj name="Equazione" r:id="rId7" imgW="1701720" imgH="19044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4529138"/>
                        <a:ext cx="50165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286603" y="5540991"/>
            <a:ext cx="80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Poichè</a:t>
            </a:r>
            <a:endParaRPr lang="en-US" dirty="0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997175"/>
              </p:ext>
            </p:extLst>
          </p:nvPr>
        </p:nvGraphicFramePr>
        <p:xfrm>
          <a:off x="1843088" y="5276850"/>
          <a:ext cx="469423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6" name="Equazione" r:id="rId9" imgW="1676160" imgH="241200" progId="Equation.3">
                  <p:embed/>
                </p:oleObj>
              </mc:Choice>
              <mc:Fallback>
                <p:oleObj name="Equazione" r:id="rId9" imgW="1676160" imgH="241200" progId="Equation.3">
                  <p:embed/>
                  <p:pic>
                    <p:nvPicPr>
                      <p:cNvPr id="0" name="Oggetto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5276850"/>
                        <a:ext cx="4694237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7317475" y="5540991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abbiamo</a:t>
            </a:r>
            <a:endParaRPr lang="en-US" dirty="0"/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616050"/>
              </p:ext>
            </p:extLst>
          </p:nvPr>
        </p:nvGraphicFramePr>
        <p:xfrm>
          <a:off x="1095029" y="6132408"/>
          <a:ext cx="64389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7" name="Equazione" r:id="rId11" imgW="2184120" imgH="241200" progId="Equation.3">
                  <p:embed/>
                </p:oleObj>
              </mc:Choice>
              <mc:Fallback>
                <p:oleObj name="Equazione" r:id="rId11" imgW="2184120" imgH="241200" progId="Equation.3">
                  <p:embed/>
                  <p:pic>
                    <p:nvPicPr>
                      <p:cNvPr id="0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029" y="6132408"/>
                        <a:ext cx="64389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320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691680" y="1644465"/>
            <a:ext cx="5760640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uppo 6"/>
          <p:cNvGrpSpPr/>
          <p:nvPr/>
        </p:nvGrpSpPr>
        <p:grpSpPr>
          <a:xfrm>
            <a:off x="1835696" y="1342578"/>
            <a:ext cx="5400600" cy="517911"/>
            <a:chOff x="1835696" y="1686953"/>
            <a:chExt cx="5400600" cy="517911"/>
          </a:xfrm>
        </p:grpSpPr>
        <p:sp>
          <p:nvSpPr>
            <p:cNvPr id="8" name="Rettangolo arrotondato 7"/>
            <p:cNvSpPr/>
            <p:nvPr/>
          </p:nvSpPr>
          <p:spPr>
            <a:xfrm>
              <a:off x="3131840" y="1844824"/>
              <a:ext cx="2736304" cy="36004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1835696" y="1844824"/>
              <a:ext cx="792088" cy="1440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6444208" y="1844824"/>
              <a:ext cx="792088" cy="1440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2987824" y="1686953"/>
              <a:ext cx="302433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3243807" y="1844823"/>
              <a:ext cx="2478119" cy="13016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uppo 12"/>
          <p:cNvGrpSpPr/>
          <p:nvPr/>
        </p:nvGrpSpPr>
        <p:grpSpPr>
          <a:xfrm flipV="1">
            <a:off x="1849546" y="2880478"/>
            <a:ext cx="5400600" cy="517911"/>
            <a:chOff x="1835696" y="1686953"/>
            <a:chExt cx="5400600" cy="517911"/>
          </a:xfrm>
        </p:grpSpPr>
        <p:sp>
          <p:nvSpPr>
            <p:cNvPr id="14" name="Rettangolo arrotondato 13"/>
            <p:cNvSpPr/>
            <p:nvPr/>
          </p:nvSpPr>
          <p:spPr>
            <a:xfrm>
              <a:off x="3131840" y="1844824"/>
              <a:ext cx="2736304" cy="36004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1835696" y="1844824"/>
              <a:ext cx="792088" cy="1440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6444208" y="1844824"/>
              <a:ext cx="792088" cy="1440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987824" y="1686953"/>
              <a:ext cx="302433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3243807" y="1844823"/>
              <a:ext cx="2478119" cy="13016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3131840" y="570016"/>
            <a:ext cx="2745424" cy="2670502"/>
            <a:chOff x="3131840" y="1483726"/>
            <a:chExt cx="2745424" cy="1756792"/>
          </a:xfrm>
        </p:grpSpPr>
        <p:cxnSp>
          <p:nvCxnSpPr>
            <p:cNvPr id="21" name="Connettore 1 20"/>
            <p:cNvCxnSpPr/>
            <p:nvPr/>
          </p:nvCxnSpPr>
          <p:spPr>
            <a:xfrm>
              <a:off x="3131840" y="1486594"/>
              <a:ext cx="13850" cy="175392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/>
          </p:nvCxnSpPr>
          <p:spPr>
            <a:xfrm>
              <a:off x="5863414" y="1483726"/>
              <a:ext cx="13850" cy="175392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asellaDiTesto 24"/>
          <p:cNvSpPr txBox="1"/>
          <p:nvPr/>
        </p:nvSpPr>
        <p:spPr>
          <a:xfrm>
            <a:off x="4404983" y="59602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</a:t>
            </a:r>
            <a:endParaRPr lang="en-US" dirty="0"/>
          </a:p>
        </p:txBody>
      </p:sp>
      <p:sp>
        <p:nvSpPr>
          <p:cNvPr id="33" name="Parallelogramma 32"/>
          <p:cNvSpPr/>
          <p:nvPr/>
        </p:nvSpPr>
        <p:spPr>
          <a:xfrm>
            <a:off x="1691679" y="1229710"/>
            <a:ext cx="6218744" cy="400899"/>
          </a:xfrm>
          <a:prstGeom prst="parallelogram">
            <a:avLst>
              <a:gd name="adj" fmla="val 119381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arallelogramma 33"/>
          <p:cNvSpPr/>
          <p:nvPr/>
        </p:nvSpPr>
        <p:spPr>
          <a:xfrm rot="16200000" flipV="1">
            <a:off x="6747884" y="1934147"/>
            <a:ext cx="1854916" cy="446040"/>
          </a:xfrm>
          <a:prstGeom prst="parallelogram">
            <a:avLst>
              <a:gd name="adj" fmla="val 84568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sellaDiTesto 37"/>
          <p:cNvSpPr txBox="1"/>
          <p:nvPr/>
        </p:nvSpPr>
        <p:spPr>
          <a:xfrm>
            <a:off x="1696299" y="19952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n</a:t>
            </a:r>
            <a:endParaRPr lang="en-US" b="1" i="1" dirty="0"/>
          </a:p>
        </p:txBody>
      </p:sp>
      <p:grpSp>
        <p:nvGrpSpPr>
          <p:cNvPr id="40" name="Gruppo 39"/>
          <p:cNvGrpSpPr/>
          <p:nvPr/>
        </p:nvGrpSpPr>
        <p:grpSpPr>
          <a:xfrm>
            <a:off x="2048968" y="1148657"/>
            <a:ext cx="4911989" cy="378587"/>
            <a:chOff x="2048968" y="1148657"/>
            <a:chExt cx="4911989" cy="378587"/>
          </a:xfrm>
        </p:grpSpPr>
        <p:sp>
          <p:nvSpPr>
            <p:cNvPr id="41" name="CasellaDiTesto 40"/>
            <p:cNvSpPr txBox="1"/>
            <p:nvPr/>
          </p:nvSpPr>
          <p:spPr>
            <a:xfrm>
              <a:off x="2048968" y="1157912"/>
              <a:ext cx="623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S</a:t>
              </a:r>
              <a:r>
                <a:rPr lang="it-IT" b="1" i="1" dirty="0" smtClean="0"/>
                <a:t>=0</a:t>
              </a:r>
              <a:endParaRPr lang="en-US" b="1" i="1" dirty="0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6542253" y="11579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D</a:t>
              </a:r>
              <a:endParaRPr lang="en-US" b="1" i="1" dirty="0"/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4267937" y="1148657"/>
              <a:ext cx="414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G</a:t>
              </a:r>
              <a:endParaRPr lang="en-US" b="1" i="1" dirty="0"/>
            </a:p>
          </p:txBody>
        </p:sp>
      </p:grpSp>
      <p:grpSp>
        <p:nvGrpSpPr>
          <p:cNvPr id="44" name="Gruppo 43"/>
          <p:cNvGrpSpPr/>
          <p:nvPr/>
        </p:nvGrpSpPr>
        <p:grpSpPr>
          <a:xfrm>
            <a:off x="2059474" y="3177211"/>
            <a:ext cx="4911989" cy="378587"/>
            <a:chOff x="2048968" y="1148657"/>
            <a:chExt cx="4911989" cy="378587"/>
          </a:xfrm>
        </p:grpSpPr>
        <p:sp>
          <p:nvSpPr>
            <p:cNvPr id="45" name="CasellaDiTesto 44"/>
            <p:cNvSpPr txBox="1"/>
            <p:nvPr/>
          </p:nvSpPr>
          <p:spPr>
            <a:xfrm>
              <a:off x="2048968" y="1157912"/>
              <a:ext cx="623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S</a:t>
              </a:r>
              <a:r>
                <a:rPr lang="it-IT" b="1" i="1" dirty="0" smtClean="0"/>
                <a:t>=0</a:t>
              </a:r>
              <a:endParaRPr lang="en-US" b="1" i="1" dirty="0"/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6542253" y="11579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D</a:t>
              </a:r>
              <a:endParaRPr lang="en-US" b="1" i="1" dirty="0"/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4267937" y="1148657"/>
              <a:ext cx="414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G</a:t>
              </a:r>
              <a:endParaRPr lang="en-US" b="1" i="1" dirty="0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1749784" y="1639097"/>
            <a:ext cx="4567235" cy="5074179"/>
            <a:chOff x="1749784" y="1639097"/>
            <a:chExt cx="4567235" cy="5074179"/>
          </a:xfrm>
        </p:grpSpPr>
        <p:pic>
          <p:nvPicPr>
            <p:cNvPr id="5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784" y="4137543"/>
              <a:ext cx="3208526" cy="2575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Figura a mano libera 56"/>
            <p:cNvSpPr/>
            <p:nvPr/>
          </p:nvSpPr>
          <p:spPr>
            <a:xfrm>
              <a:off x="2800890" y="1639097"/>
              <a:ext cx="3490039" cy="707414"/>
            </a:xfrm>
            <a:custGeom>
              <a:avLst/>
              <a:gdLst>
                <a:gd name="connsiteX0" fmla="*/ 0 w 3962400"/>
                <a:gd name="connsiteY0" fmla="*/ 0 h 631259"/>
                <a:gd name="connsiteX1" fmla="*/ 55418 w 3962400"/>
                <a:gd name="connsiteY1" fmla="*/ 263236 h 631259"/>
                <a:gd name="connsiteX2" fmla="*/ 290946 w 3962400"/>
                <a:gd name="connsiteY2" fmla="*/ 443345 h 631259"/>
                <a:gd name="connsiteX3" fmla="*/ 748146 w 3962400"/>
                <a:gd name="connsiteY3" fmla="*/ 512618 h 631259"/>
                <a:gd name="connsiteX4" fmla="*/ 3214255 w 3962400"/>
                <a:gd name="connsiteY4" fmla="*/ 623455 h 631259"/>
                <a:gd name="connsiteX5" fmla="*/ 3810000 w 3962400"/>
                <a:gd name="connsiteY5" fmla="*/ 277091 h 631259"/>
                <a:gd name="connsiteX6" fmla="*/ 3962400 w 3962400"/>
                <a:gd name="connsiteY6" fmla="*/ 0 h 631259"/>
                <a:gd name="connsiteX0" fmla="*/ 0 w 3962400"/>
                <a:gd name="connsiteY0" fmla="*/ 0 h 631051"/>
                <a:gd name="connsiteX1" fmla="*/ 55418 w 3962400"/>
                <a:gd name="connsiteY1" fmla="*/ 263236 h 631051"/>
                <a:gd name="connsiteX2" fmla="*/ 290946 w 3962400"/>
                <a:gd name="connsiteY2" fmla="*/ 469224 h 631051"/>
                <a:gd name="connsiteX3" fmla="*/ 748146 w 3962400"/>
                <a:gd name="connsiteY3" fmla="*/ 512618 h 631051"/>
                <a:gd name="connsiteX4" fmla="*/ 3214255 w 3962400"/>
                <a:gd name="connsiteY4" fmla="*/ 623455 h 631051"/>
                <a:gd name="connsiteX5" fmla="*/ 3810000 w 3962400"/>
                <a:gd name="connsiteY5" fmla="*/ 277091 h 631051"/>
                <a:gd name="connsiteX6" fmla="*/ 3962400 w 3962400"/>
                <a:gd name="connsiteY6" fmla="*/ 0 h 631051"/>
                <a:gd name="connsiteX0" fmla="*/ 0 w 3962400"/>
                <a:gd name="connsiteY0" fmla="*/ 0 h 631051"/>
                <a:gd name="connsiteX1" fmla="*/ 55418 w 3962400"/>
                <a:gd name="connsiteY1" fmla="*/ 263236 h 631051"/>
                <a:gd name="connsiteX2" fmla="*/ 290946 w 3962400"/>
                <a:gd name="connsiteY2" fmla="*/ 469224 h 631051"/>
                <a:gd name="connsiteX3" fmla="*/ 748146 w 3962400"/>
                <a:gd name="connsiteY3" fmla="*/ 512618 h 631051"/>
                <a:gd name="connsiteX4" fmla="*/ 3214255 w 3962400"/>
                <a:gd name="connsiteY4" fmla="*/ 623455 h 631051"/>
                <a:gd name="connsiteX5" fmla="*/ 3810000 w 3962400"/>
                <a:gd name="connsiteY5" fmla="*/ 277091 h 631051"/>
                <a:gd name="connsiteX6" fmla="*/ 3962400 w 3962400"/>
                <a:gd name="connsiteY6" fmla="*/ 0 h 631051"/>
                <a:gd name="connsiteX0" fmla="*/ 0 w 3962400"/>
                <a:gd name="connsiteY0" fmla="*/ 0 h 631051"/>
                <a:gd name="connsiteX1" fmla="*/ 55418 w 3962400"/>
                <a:gd name="connsiteY1" fmla="*/ 263236 h 631051"/>
                <a:gd name="connsiteX2" fmla="*/ 290946 w 3962400"/>
                <a:gd name="connsiteY2" fmla="*/ 469224 h 631051"/>
                <a:gd name="connsiteX3" fmla="*/ 748146 w 3962400"/>
                <a:gd name="connsiteY3" fmla="*/ 512618 h 631051"/>
                <a:gd name="connsiteX4" fmla="*/ 3214255 w 3962400"/>
                <a:gd name="connsiteY4" fmla="*/ 623455 h 631051"/>
                <a:gd name="connsiteX5" fmla="*/ 3810000 w 3962400"/>
                <a:gd name="connsiteY5" fmla="*/ 277091 h 631051"/>
                <a:gd name="connsiteX6" fmla="*/ 3962400 w 3962400"/>
                <a:gd name="connsiteY6" fmla="*/ 0 h 631051"/>
                <a:gd name="connsiteX0" fmla="*/ 0 w 3962400"/>
                <a:gd name="connsiteY0" fmla="*/ 0 h 629778"/>
                <a:gd name="connsiteX1" fmla="*/ 55418 w 3962400"/>
                <a:gd name="connsiteY1" fmla="*/ 263236 h 629778"/>
                <a:gd name="connsiteX2" fmla="*/ 290946 w 3962400"/>
                <a:gd name="connsiteY2" fmla="*/ 469224 h 629778"/>
                <a:gd name="connsiteX3" fmla="*/ 748146 w 3962400"/>
                <a:gd name="connsiteY3" fmla="*/ 512618 h 629778"/>
                <a:gd name="connsiteX4" fmla="*/ 3214255 w 3962400"/>
                <a:gd name="connsiteY4" fmla="*/ 623455 h 629778"/>
                <a:gd name="connsiteX5" fmla="*/ 3835879 w 3962400"/>
                <a:gd name="connsiteY5" fmla="*/ 302970 h 629778"/>
                <a:gd name="connsiteX6" fmla="*/ 3962400 w 3962400"/>
                <a:gd name="connsiteY6" fmla="*/ 0 h 629778"/>
                <a:gd name="connsiteX0" fmla="*/ 0 w 3962400"/>
                <a:gd name="connsiteY0" fmla="*/ 0 h 629369"/>
                <a:gd name="connsiteX1" fmla="*/ 55418 w 3962400"/>
                <a:gd name="connsiteY1" fmla="*/ 263236 h 629369"/>
                <a:gd name="connsiteX2" fmla="*/ 290946 w 3962400"/>
                <a:gd name="connsiteY2" fmla="*/ 469224 h 629369"/>
                <a:gd name="connsiteX3" fmla="*/ 748146 w 3962400"/>
                <a:gd name="connsiteY3" fmla="*/ 512618 h 629369"/>
                <a:gd name="connsiteX4" fmla="*/ 3214255 w 3962400"/>
                <a:gd name="connsiteY4" fmla="*/ 623455 h 629369"/>
                <a:gd name="connsiteX5" fmla="*/ 3861758 w 3962400"/>
                <a:gd name="connsiteY5" fmla="*/ 311596 h 629369"/>
                <a:gd name="connsiteX6" fmla="*/ 3962400 w 3962400"/>
                <a:gd name="connsiteY6" fmla="*/ 0 h 629369"/>
                <a:gd name="connsiteX0" fmla="*/ 0 w 3962400"/>
                <a:gd name="connsiteY0" fmla="*/ 0 h 824238"/>
                <a:gd name="connsiteX1" fmla="*/ 55418 w 3962400"/>
                <a:gd name="connsiteY1" fmla="*/ 263236 h 824238"/>
                <a:gd name="connsiteX2" fmla="*/ 290946 w 3962400"/>
                <a:gd name="connsiteY2" fmla="*/ 469224 h 824238"/>
                <a:gd name="connsiteX3" fmla="*/ 748146 w 3962400"/>
                <a:gd name="connsiteY3" fmla="*/ 512618 h 824238"/>
                <a:gd name="connsiteX4" fmla="*/ 3229749 w 3962400"/>
                <a:gd name="connsiteY4" fmla="*/ 821498 h 824238"/>
                <a:gd name="connsiteX5" fmla="*/ 3861758 w 3962400"/>
                <a:gd name="connsiteY5" fmla="*/ 311596 h 824238"/>
                <a:gd name="connsiteX6" fmla="*/ 3962400 w 3962400"/>
                <a:gd name="connsiteY6" fmla="*/ 0 h 824238"/>
                <a:gd name="connsiteX0" fmla="*/ 0 w 3962400"/>
                <a:gd name="connsiteY0" fmla="*/ 0 h 822528"/>
                <a:gd name="connsiteX1" fmla="*/ 55418 w 3962400"/>
                <a:gd name="connsiteY1" fmla="*/ 263236 h 822528"/>
                <a:gd name="connsiteX2" fmla="*/ 290946 w 3962400"/>
                <a:gd name="connsiteY2" fmla="*/ 469224 h 822528"/>
                <a:gd name="connsiteX3" fmla="*/ 748146 w 3962400"/>
                <a:gd name="connsiteY3" fmla="*/ 512618 h 822528"/>
                <a:gd name="connsiteX4" fmla="*/ 3229749 w 3962400"/>
                <a:gd name="connsiteY4" fmla="*/ 821498 h 822528"/>
                <a:gd name="connsiteX5" fmla="*/ 3877252 w 3962400"/>
                <a:gd name="connsiteY5" fmla="*/ 394113 h 822528"/>
                <a:gd name="connsiteX6" fmla="*/ 3962400 w 3962400"/>
                <a:gd name="connsiteY6" fmla="*/ 0 h 822528"/>
                <a:gd name="connsiteX0" fmla="*/ 0 w 3962400"/>
                <a:gd name="connsiteY0" fmla="*/ 0 h 855443"/>
                <a:gd name="connsiteX1" fmla="*/ 55418 w 3962400"/>
                <a:gd name="connsiteY1" fmla="*/ 263236 h 855443"/>
                <a:gd name="connsiteX2" fmla="*/ 290946 w 3962400"/>
                <a:gd name="connsiteY2" fmla="*/ 469224 h 855443"/>
                <a:gd name="connsiteX3" fmla="*/ 748146 w 3962400"/>
                <a:gd name="connsiteY3" fmla="*/ 512618 h 855443"/>
                <a:gd name="connsiteX4" fmla="*/ 3229749 w 3962400"/>
                <a:gd name="connsiteY4" fmla="*/ 854504 h 855443"/>
                <a:gd name="connsiteX5" fmla="*/ 3877252 w 3962400"/>
                <a:gd name="connsiteY5" fmla="*/ 394113 h 855443"/>
                <a:gd name="connsiteX6" fmla="*/ 3962400 w 3962400"/>
                <a:gd name="connsiteY6" fmla="*/ 0 h 85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2400" h="855443">
                  <a:moveTo>
                    <a:pt x="0" y="0"/>
                  </a:moveTo>
                  <a:cubicBezTo>
                    <a:pt x="3463" y="94672"/>
                    <a:pt x="6927" y="185032"/>
                    <a:pt x="55418" y="263236"/>
                  </a:cubicBezTo>
                  <a:cubicBezTo>
                    <a:pt x="103909" y="341440"/>
                    <a:pt x="158238" y="427660"/>
                    <a:pt x="290946" y="469224"/>
                  </a:cubicBezTo>
                  <a:cubicBezTo>
                    <a:pt x="423654" y="510788"/>
                    <a:pt x="258346" y="448405"/>
                    <a:pt x="748146" y="512618"/>
                  </a:cubicBezTo>
                  <a:cubicBezTo>
                    <a:pt x="1237946" y="576831"/>
                    <a:pt x="2708231" y="874255"/>
                    <a:pt x="3229749" y="854504"/>
                  </a:cubicBezTo>
                  <a:cubicBezTo>
                    <a:pt x="3751267" y="834753"/>
                    <a:pt x="3769813" y="523902"/>
                    <a:pt x="3877252" y="394113"/>
                  </a:cubicBezTo>
                  <a:cubicBezTo>
                    <a:pt x="3984691" y="264324"/>
                    <a:pt x="3948545" y="86591"/>
                    <a:pt x="3962400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igura a mano libera 57"/>
            <p:cNvSpPr/>
            <p:nvPr/>
          </p:nvSpPr>
          <p:spPr>
            <a:xfrm flipV="1">
              <a:off x="2826980" y="2337325"/>
              <a:ext cx="3490039" cy="707415"/>
            </a:xfrm>
            <a:custGeom>
              <a:avLst/>
              <a:gdLst>
                <a:gd name="connsiteX0" fmla="*/ 0 w 3962400"/>
                <a:gd name="connsiteY0" fmla="*/ 0 h 631259"/>
                <a:gd name="connsiteX1" fmla="*/ 55418 w 3962400"/>
                <a:gd name="connsiteY1" fmla="*/ 263236 h 631259"/>
                <a:gd name="connsiteX2" fmla="*/ 290946 w 3962400"/>
                <a:gd name="connsiteY2" fmla="*/ 443345 h 631259"/>
                <a:gd name="connsiteX3" fmla="*/ 748146 w 3962400"/>
                <a:gd name="connsiteY3" fmla="*/ 512618 h 631259"/>
                <a:gd name="connsiteX4" fmla="*/ 3214255 w 3962400"/>
                <a:gd name="connsiteY4" fmla="*/ 623455 h 631259"/>
                <a:gd name="connsiteX5" fmla="*/ 3810000 w 3962400"/>
                <a:gd name="connsiteY5" fmla="*/ 277091 h 631259"/>
                <a:gd name="connsiteX6" fmla="*/ 3962400 w 3962400"/>
                <a:gd name="connsiteY6" fmla="*/ 0 h 631259"/>
                <a:gd name="connsiteX0" fmla="*/ 0 w 3962400"/>
                <a:gd name="connsiteY0" fmla="*/ 0 h 631051"/>
                <a:gd name="connsiteX1" fmla="*/ 55418 w 3962400"/>
                <a:gd name="connsiteY1" fmla="*/ 263236 h 631051"/>
                <a:gd name="connsiteX2" fmla="*/ 290946 w 3962400"/>
                <a:gd name="connsiteY2" fmla="*/ 469224 h 631051"/>
                <a:gd name="connsiteX3" fmla="*/ 748146 w 3962400"/>
                <a:gd name="connsiteY3" fmla="*/ 512618 h 631051"/>
                <a:gd name="connsiteX4" fmla="*/ 3214255 w 3962400"/>
                <a:gd name="connsiteY4" fmla="*/ 623455 h 631051"/>
                <a:gd name="connsiteX5" fmla="*/ 3810000 w 3962400"/>
                <a:gd name="connsiteY5" fmla="*/ 277091 h 631051"/>
                <a:gd name="connsiteX6" fmla="*/ 3962400 w 3962400"/>
                <a:gd name="connsiteY6" fmla="*/ 0 h 631051"/>
                <a:gd name="connsiteX0" fmla="*/ 0 w 3962400"/>
                <a:gd name="connsiteY0" fmla="*/ 0 h 631051"/>
                <a:gd name="connsiteX1" fmla="*/ 55418 w 3962400"/>
                <a:gd name="connsiteY1" fmla="*/ 263236 h 631051"/>
                <a:gd name="connsiteX2" fmla="*/ 290946 w 3962400"/>
                <a:gd name="connsiteY2" fmla="*/ 469224 h 631051"/>
                <a:gd name="connsiteX3" fmla="*/ 748146 w 3962400"/>
                <a:gd name="connsiteY3" fmla="*/ 512618 h 631051"/>
                <a:gd name="connsiteX4" fmla="*/ 3214255 w 3962400"/>
                <a:gd name="connsiteY4" fmla="*/ 623455 h 631051"/>
                <a:gd name="connsiteX5" fmla="*/ 3810000 w 3962400"/>
                <a:gd name="connsiteY5" fmla="*/ 277091 h 631051"/>
                <a:gd name="connsiteX6" fmla="*/ 3962400 w 3962400"/>
                <a:gd name="connsiteY6" fmla="*/ 0 h 631051"/>
                <a:gd name="connsiteX0" fmla="*/ 0 w 3962400"/>
                <a:gd name="connsiteY0" fmla="*/ 0 h 631051"/>
                <a:gd name="connsiteX1" fmla="*/ 55418 w 3962400"/>
                <a:gd name="connsiteY1" fmla="*/ 263236 h 631051"/>
                <a:gd name="connsiteX2" fmla="*/ 290946 w 3962400"/>
                <a:gd name="connsiteY2" fmla="*/ 469224 h 631051"/>
                <a:gd name="connsiteX3" fmla="*/ 748146 w 3962400"/>
                <a:gd name="connsiteY3" fmla="*/ 512618 h 631051"/>
                <a:gd name="connsiteX4" fmla="*/ 3214255 w 3962400"/>
                <a:gd name="connsiteY4" fmla="*/ 623455 h 631051"/>
                <a:gd name="connsiteX5" fmla="*/ 3810000 w 3962400"/>
                <a:gd name="connsiteY5" fmla="*/ 277091 h 631051"/>
                <a:gd name="connsiteX6" fmla="*/ 3962400 w 3962400"/>
                <a:gd name="connsiteY6" fmla="*/ 0 h 631051"/>
                <a:gd name="connsiteX0" fmla="*/ 0 w 3962400"/>
                <a:gd name="connsiteY0" fmla="*/ 0 h 629778"/>
                <a:gd name="connsiteX1" fmla="*/ 55418 w 3962400"/>
                <a:gd name="connsiteY1" fmla="*/ 263236 h 629778"/>
                <a:gd name="connsiteX2" fmla="*/ 290946 w 3962400"/>
                <a:gd name="connsiteY2" fmla="*/ 469224 h 629778"/>
                <a:gd name="connsiteX3" fmla="*/ 748146 w 3962400"/>
                <a:gd name="connsiteY3" fmla="*/ 512618 h 629778"/>
                <a:gd name="connsiteX4" fmla="*/ 3214255 w 3962400"/>
                <a:gd name="connsiteY4" fmla="*/ 623455 h 629778"/>
                <a:gd name="connsiteX5" fmla="*/ 3835879 w 3962400"/>
                <a:gd name="connsiteY5" fmla="*/ 302970 h 629778"/>
                <a:gd name="connsiteX6" fmla="*/ 3962400 w 3962400"/>
                <a:gd name="connsiteY6" fmla="*/ 0 h 629778"/>
                <a:gd name="connsiteX0" fmla="*/ 0 w 3962400"/>
                <a:gd name="connsiteY0" fmla="*/ 0 h 629369"/>
                <a:gd name="connsiteX1" fmla="*/ 55418 w 3962400"/>
                <a:gd name="connsiteY1" fmla="*/ 263236 h 629369"/>
                <a:gd name="connsiteX2" fmla="*/ 290946 w 3962400"/>
                <a:gd name="connsiteY2" fmla="*/ 469224 h 629369"/>
                <a:gd name="connsiteX3" fmla="*/ 748146 w 3962400"/>
                <a:gd name="connsiteY3" fmla="*/ 512618 h 629369"/>
                <a:gd name="connsiteX4" fmla="*/ 3214255 w 3962400"/>
                <a:gd name="connsiteY4" fmla="*/ 623455 h 629369"/>
                <a:gd name="connsiteX5" fmla="*/ 3861758 w 3962400"/>
                <a:gd name="connsiteY5" fmla="*/ 311596 h 629369"/>
                <a:gd name="connsiteX6" fmla="*/ 3962400 w 3962400"/>
                <a:gd name="connsiteY6" fmla="*/ 0 h 629369"/>
                <a:gd name="connsiteX0" fmla="*/ 0 w 3962400"/>
                <a:gd name="connsiteY0" fmla="*/ 0 h 824238"/>
                <a:gd name="connsiteX1" fmla="*/ 55418 w 3962400"/>
                <a:gd name="connsiteY1" fmla="*/ 263236 h 824238"/>
                <a:gd name="connsiteX2" fmla="*/ 290946 w 3962400"/>
                <a:gd name="connsiteY2" fmla="*/ 469224 h 824238"/>
                <a:gd name="connsiteX3" fmla="*/ 748146 w 3962400"/>
                <a:gd name="connsiteY3" fmla="*/ 512618 h 824238"/>
                <a:gd name="connsiteX4" fmla="*/ 3229749 w 3962400"/>
                <a:gd name="connsiteY4" fmla="*/ 821498 h 824238"/>
                <a:gd name="connsiteX5" fmla="*/ 3861758 w 3962400"/>
                <a:gd name="connsiteY5" fmla="*/ 311596 h 824238"/>
                <a:gd name="connsiteX6" fmla="*/ 3962400 w 3962400"/>
                <a:gd name="connsiteY6" fmla="*/ 0 h 824238"/>
                <a:gd name="connsiteX0" fmla="*/ 0 w 3962400"/>
                <a:gd name="connsiteY0" fmla="*/ 0 h 822528"/>
                <a:gd name="connsiteX1" fmla="*/ 55418 w 3962400"/>
                <a:gd name="connsiteY1" fmla="*/ 263236 h 822528"/>
                <a:gd name="connsiteX2" fmla="*/ 290946 w 3962400"/>
                <a:gd name="connsiteY2" fmla="*/ 469224 h 822528"/>
                <a:gd name="connsiteX3" fmla="*/ 748146 w 3962400"/>
                <a:gd name="connsiteY3" fmla="*/ 512618 h 822528"/>
                <a:gd name="connsiteX4" fmla="*/ 3229749 w 3962400"/>
                <a:gd name="connsiteY4" fmla="*/ 821498 h 822528"/>
                <a:gd name="connsiteX5" fmla="*/ 3877252 w 3962400"/>
                <a:gd name="connsiteY5" fmla="*/ 394113 h 822528"/>
                <a:gd name="connsiteX6" fmla="*/ 3962400 w 3962400"/>
                <a:gd name="connsiteY6" fmla="*/ 0 h 822528"/>
                <a:gd name="connsiteX0" fmla="*/ 0 w 3962400"/>
                <a:gd name="connsiteY0" fmla="*/ 0 h 855444"/>
                <a:gd name="connsiteX1" fmla="*/ 55418 w 3962400"/>
                <a:gd name="connsiteY1" fmla="*/ 263236 h 855444"/>
                <a:gd name="connsiteX2" fmla="*/ 290946 w 3962400"/>
                <a:gd name="connsiteY2" fmla="*/ 469224 h 855444"/>
                <a:gd name="connsiteX3" fmla="*/ 748146 w 3962400"/>
                <a:gd name="connsiteY3" fmla="*/ 512618 h 855444"/>
                <a:gd name="connsiteX4" fmla="*/ 3229749 w 3962400"/>
                <a:gd name="connsiteY4" fmla="*/ 854505 h 855444"/>
                <a:gd name="connsiteX5" fmla="*/ 3877252 w 3962400"/>
                <a:gd name="connsiteY5" fmla="*/ 394113 h 855444"/>
                <a:gd name="connsiteX6" fmla="*/ 3962400 w 3962400"/>
                <a:gd name="connsiteY6" fmla="*/ 0 h 85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2400" h="855444">
                  <a:moveTo>
                    <a:pt x="0" y="0"/>
                  </a:moveTo>
                  <a:cubicBezTo>
                    <a:pt x="3463" y="94672"/>
                    <a:pt x="6927" y="185032"/>
                    <a:pt x="55418" y="263236"/>
                  </a:cubicBezTo>
                  <a:cubicBezTo>
                    <a:pt x="103909" y="341440"/>
                    <a:pt x="158238" y="427660"/>
                    <a:pt x="290946" y="469224"/>
                  </a:cubicBezTo>
                  <a:cubicBezTo>
                    <a:pt x="423654" y="510788"/>
                    <a:pt x="258346" y="448405"/>
                    <a:pt x="748146" y="512618"/>
                  </a:cubicBezTo>
                  <a:cubicBezTo>
                    <a:pt x="1237947" y="576832"/>
                    <a:pt x="2708231" y="874256"/>
                    <a:pt x="3229749" y="854505"/>
                  </a:cubicBezTo>
                  <a:cubicBezTo>
                    <a:pt x="3751267" y="834754"/>
                    <a:pt x="3769813" y="523902"/>
                    <a:pt x="3877252" y="394113"/>
                  </a:cubicBezTo>
                  <a:cubicBezTo>
                    <a:pt x="3984691" y="264324"/>
                    <a:pt x="3948545" y="86591"/>
                    <a:pt x="3962400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Connettore 2 23"/>
          <p:cNvCxnSpPr/>
          <p:nvPr/>
        </p:nvCxnSpPr>
        <p:spPr>
          <a:xfrm>
            <a:off x="3145690" y="929728"/>
            <a:ext cx="271574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 flipV="1">
            <a:off x="7495931" y="2880478"/>
            <a:ext cx="414492" cy="32079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7583915" y="306970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Z</a:t>
            </a:r>
            <a:endParaRPr lang="en-US" dirty="0"/>
          </a:p>
        </p:txBody>
      </p:sp>
      <p:sp>
        <p:nvSpPr>
          <p:cNvPr id="65" name="Rettangolo arrotondato 64"/>
          <p:cNvSpPr/>
          <p:nvPr/>
        </p:nvSpPr>
        <p:spPr>
          <a:xfrm>
            <a:off x="3131840" y="1630609"/>
            <a:ext cx="2750154" cy="21204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sellaDiTesto 36"/>
          <p:cNvSpPr txBox="1"/>
          <p:nvPr/>
        </p:nvSpPr>
        <p:spPr>
          <a:xfrm>
            <a:off x="5429282" y="149362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p</a:t>
            </a:r>
            <a:endParaRPr lang="en-US" b="1" i="1" dirty="0"/>
          </a:p>
        </p:txBody>
      </p:sp>
      <p:sp>
        <p:nvSpPr>
          <p:cNvPr id="66" name="Rettangolo arrotondato 65"/>
          <p:cNvSpPr/>
          <p:nvPr/>
        </p:nvSpPr>
        <p:spPr>
          <a:xfrm>
            <a:off x="3135302" y="2846817"/>
            <a:ext cx="2750154" cy="21204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sellaDiTesto 38"/>
          <p:cNvSpPr txBox="1"/>
          <p:nvPr/>
        </p:nvSpPr>
        <p:spPr>
          <a:xfrm>
            <a:off x="5424022" y="27654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p</a:t>
            </a:r>
            <a:endParaRPr lang="en-US" b="1" i="1" dirty="0"/>
          </a:p>
        </p:txBody>
      </p:sp>
      <p:sp>
        <p:nvSpPr>
          <p:cNvPr id="52" name="Rettangolo 51"/>
          <p:cNvSpPr/>
          <p:nvPr/>
        </p:nvSpPr>
        <p:spPr>
          <a:xfrm>
            <a:off x="3138765" y="1644465"/>
            <a:ext cx="2743229" cy="144016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sellaDiTesto 25"/>
          <p:cNvSpPr txBox="1"/>
          <p:nvPr/>
        </p:nvSpPr>
        <p:spPr>
          <a:xfrm>
            <a:off x="2371322" y="438733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</a:t>
            </a:r>
            <a:endParaRPr lang="en-US" b="1" dirty="0"/>
          </a:p>
        </p:txBody>
      </p:sp>
      <p:sp>
        <p:nvSpPr>
          <p:cNvPr id="67" name="CasellaDiTesto 66"/>
          <p:cNvSpPr txBox="1"/>
          <p:nvPr/>
        </p:nvSpPr>
        <p:spPr>
          <a:xfrm>
            <a:off x="4213097" y="505607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</a:t>
            </a:r>
            <a:endParaRPr lang="en-US" b="1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2536592" y="561790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</a:t>
            </a:r>
            <a:endParaRPr lang="en-US" b="1" dirty="0"/>
          </a:p>
        </p:txBody>
      </p:sp>
      <p:sp>
        <p:nvSpPr>
          <p:cNvPr id="69" name="CasellaDiTesto 68"/>
          <p:cNvSpPr txBox="1"/>
          <p:nvPr/>
        </p:nvSpPr>
        <p:spPr>
          <a:xfrm>
            <a:off x="3895529" y="414849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</a:t>
            </a:r>
            <a:endParaRPr lang="en-US" b="1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176876" y="72802"/>
            <a:ext cx="3345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Struttura e potenziali</a:t>
            </a:r>
            <a:endParaRPr lang="en-US" sz="2800" b="1" dirty="0"/>
          </a:p>
        </p:txBody>
      </p:sp>
      <p:grpSp>
        <p:nvGrpSpPr>
          <p:cNvPr id="63" name="Gruppo 62"/>
          <p:cNvGrpSpPr/>
          <p:nvPr/>
        </p:nvGrpSpPr>
        <p:grpSpPr>
          <a:xfrm>
            <a:off x="3895530" y="3742761"/>
            <a:ext cx="3518939" cy="1013904"/>
            <a:chOff x="3895530" y="3742761"/>
            <a:chExt cx="3518939" cy="1013904"/>
          </a:xfrm>
        </p:grpSpPr>
        <p:cxnSp>
          <p:nvCxnSpPr>
            <p:cNvPr id="27" name="Connettore 2 26"/>
            <p:cNvCxnSpPr/>
            <p:nvPr/>
          </p:nvCxnSpPr>
          <p:spPr>
            <a:xfrm flipH="1">
              <a:off x="3895530" y="3966099"/>
              <a:ext cx="1533752" cy="7905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sellaDiTesto 27"/>
            <p:cNvSpPr txBox="1"/>
            <p:nvPr/>
          </p:nvSpPr>
          <p:spPr>
            <a:xfrm>
              <a:off x="5523951" y="3742761"/>
              <a:ext cx="1890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punto di </a:t>
              </a:r>
              <a:r>
                <a:rPr lang="it-IT" b="1" i="1" dirty="0" err="1" smtClean="0"/>
                <a:t>pinch</a:t>
              </a:r>
              <a:r>
                <a:rPr lang="it-IT" b="1" i="1" dirty="0" smtClean="0"/>
                <a:t>-off</a:t>
              </a:r>
              <a:endParaRPr lang="en-US" b="1" i="1" dirty="0"/>
            </a:p>
          </p:txBody>
        </p:sp>
      </p:grpSp>
      <p:sp>
        <p:nvSpPr>
          <p:cNvPr id="53" name="CasellaDiTesto 52"/>
          <p:cNvSpPr txBox="1"/>
          <p:nvPr/>
        </p:nvSpPr>
        <p:spPr>
          <a:xfrm>
            <a:off x="5672485" y="0"/>
            <a:ext cx="348396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Inizio della saturazione I</a:t>
            </a:r>
            <a:r>
              <a:rPr lang="it-IT" b="1" baseline="-25000" dirty="0" smtClean="0">
                <a:solidFill>
                  <a:srgbClr val="0070C0"/>
                </a:solidFill>
              </a:rPr>
              <a:t>D</a:t>
            </a:r>
            <a:r>
              <a:rPr lang="it-IT" b="1" dirty="0" smtClean="0">
                <a:solidFill>
                  <a:srgbClr val="0070C0"/>
                </a:solidFill>
              </a:rPr>
              <a:t>(V</a:t>
            </a:r>
            <a:r>
              <a:rPr lang="it-IT" b="1" baseline="-25000" dirty="0" smtClean="0">
                <a:solidFill>
                  <a:srgbClr val="0070C0"/>
                </a:solidFill>
              </a:rPr>
              <a:t>D</a:t>
            </a:r>
            <a:r>
              <a:rPr lang="it-IT" b="1" dirty="0" smtClean="0">
                <a:solidFill>
                  <a:srgbClr val="0070C0"/>
                </a:solidFill>
              </a:rPr>
              <a:t>)=</a:t>
            </a:r>
            <a:r>
              <a:rPr lang="it-IT" b="1" dirty="0" err="1" smtClean="0">
                <a:solidFill>
                  <a:srgbClr val="0070C0"/>
                </a:solidFill>
              </a:rPr>
              <a:t>max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071399"/>
              </p:ext>
            </p:extLst>
          </p:nvPr>
        </p:nvGraphicFramePr>
        <p:xfrm>
          <a:off x="242627" y="452319"/>
          <a:ext cx="8193088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2" name="Equazione" r:id="rId3" imgW="2247840" imgH="495000" progId="Equation.3">
                  <p:embed/>
                </p:oleObj>
              </mc:Choice>
              <mc:Fallback>
                <p:oleObj name="Equazione" r:id="rId3" imgW="224784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627" y="452319"/>
                        <a:ext cx="8193088" cy="180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185399"/>
              </p:ext>
            </p:extLst>
          </p:nvPr>
        </p:nvGraphicFramePr>
        <p:xfrm>
          <a:off x="3849688" y="1744663"/>
          <a:ext cx="300037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3" name="Equazione" r:id="rId5" imgW="101520" imgH="190440" progId="Equation.3">
                  <p:embed/>
                </p:oleObj>
              </mc:Choice>
              <mc:Fallback>
                <p:oleObj name="Equazione" r:id="rId5" imgW="101520" imgH="190440" progId="Equation.3">
                  <p:embed/>
                  <p:pic>
                    <p:nvPicPr>
                      <p:cNvPr id="0" name="Ogget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8" y="1744663"/>
                        <a:ext cx="300037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255569"/>
              </p:ext>
            </p:extLst>
          </p:nvPr>
        </p:nvGraphicFramePr>
        <p:xfrm>
          <a:off x="5032351" y="2460673"/>
          <a:ext cx="3756806" cy="1392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4" name="Equazione" r:id="rId7" imgW="1231560" imgH="457200" progId="Equation.3">
                  <p:embed/>
                </p:oleObj>
              </mc:Choice>
              <mc:Fallback>
                <p:oleObj name="Equazione" r:id="rId7" imgW="1231560" imgH="45720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51" y="2460673"/>
                        <a:ext cx="3756806" cy="1392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880795"/>
              </p:ext>
            </p:extLst>
          </p:nvPr>
        </p:nvGraphicFramePr>
        <p:xfrm>
          <a:off x="623888" y="3390900"/>
          <a:ext cx="6737350" cy="282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5" name="Equazione" r:id="rId9" imgW="2209680" imgH="927000" progId="Equation.3">
                  <p:embed/>
                </p:oleObj>
              </mc:Choice>
              <mc:Fallback>
                <p:oleObj name="Equazione" r:id="rId9" imgW="2209680" imgH="927000" progId="Equation.3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3390900"/>
                        <a:ext cx="6737350" cy="282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203225" y="6134247"/>
            <a:ext cx="673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Tuttavia, non passa alcuna corrente fino a che non c’è canale ovunque.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5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96" y="33906"/>
            <a:ext cx="6972300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2 4"/>
          <p:cNvCxnSpPr/>
          <p:nvPr/>
        </p:nvCxnSpPr>
        <p:spPr>
          <a:xfrm>
            <a:off x="3166281" y="2074460"/>
            <a:ext cx="2770495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97169"/>
              </p:ext>
            </p:extLst>
          </p:nvPr>
        </p:nvGraphicFramePr>
        <p:xfrm>
          <a:off x="2429301" y="3554981"/>
          <a:ext cx="1030028" cy="351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0" name="Equazione" r:id="rId4" imgW="558720" imgH="190440" progId="Equation.3">
                  <p:embed/>
                </p:oleObj>
              </mc:Choice>
              <mc:Fallback>
                <p:oleObj name="Equazione" r:id="rId4" imgW="55872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9301" y="3554981"/>
                        <a:ext cx="1030028" cy="351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980378"/>
              </p:ext>
            </p:extLst>
          </p:nvPr>
        </p:nvGraphicFramePr>
        <p:xfrm>
          <a:off x="5393851" y="3554981"/>
          <a:ext cx="152241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1" name="Equazione" r:id="rId6" imgW="825480" imgH="190440" progId="Equation.3">
                  <p:embed/>
                </p:oleObj>
              </mc:Choice>
              <mc:Fallback>
                <p:oleObj name="Equazione" r:id="rId6" imgW="825480" imgH="190440" progId="Equation.3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3851" y="3554981"/>
                        <a:ext cx="152241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ttore 2 8"/>
          <p:cNvCxnSpPr/>
          <p:nvPr/>
        </p:nvCxnSpPr>
        <p:spPr>
          <a:xfrm flipV="1">
            <a:off x="3166281" y="2074461"/>
            <a:ext cx="0" cy="14805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5909480" y="2136884"/>
            <a:ext cx="0" cy="14805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4551528" y="2136884"/>
            <a:ext cx="0" cy="14805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269098"/>
              </p:ext>
            </p:extLst>
          </p:nvPr>
        </p:nvGraphicFramePr>
        <p:xfrm>
          <a:off x="3708565" y="3379562"/>
          <a:ext cx="16859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2" name="Equazione" r:id="rId8" imgW="914400" imgH="190440" progId="Equation.3">
                  <p:embed/>
                </p:oleObj>
              </mc:Choice>
              <mc:Fallback>
                <p:oleObj name="Equazione" r:id="rId8" imgW="914400" imgH="19044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565" y="3379562"/>
                        <a:ext cx="16859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825988"/>
              </p:ext>
            </p:extLst>
          </p:nvPr>
        </p:nvGraphicFramePr>
        <p:xfrm>
          <a:off x="1414463" y="4143375"/>
          <a:ext cx="6442075" cy="214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3" name="Equazione" r:id="rId10" imgW="2933640" imgH="977760" progId="Equation.3">
                  <p:embed/>
                </p:oleObj>
              </mc:Choice>
              <mc:Fallback>
                <p:oleObj name="Equazione" r:id="rId10" imgW="2933640" imgH="97776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3" y="4143375"/>
                        <a:ext cx="6442075" cy="214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647964"/>
              </p:ext>
            </p:extLst>
          </p:nvPr>
        </p:nvGraphicFramePr>
        <p:xfrm>
          <a:off x="2407029" y="55505"/>
          <a:ext cx="3971925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4" name="Equazione" r:id="rId12" imgW="1066680" imgH="190440" progId="Equation.3">
                  <p:embed/>
                </p:oleObj>
              </mc:Choice>
              <mc:Fallback>
                <p:oleObj name="Equazione" r:id="rId12" imgW="106668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07029" y="55505"/>
                        <a:ext cx="3971925" cy="70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586854" y="580451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poniamo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913539"/>
              </p:ext>
            </p:extLst>
          </p:nvPr>
        </p:nvGraphicFramePr>
        <p:xfrm>
          <a:off x="1028298" y="571693"/>
          <a:ext cx="6437027" cy="1022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5" name="Equazione" r:id="rId3" imgW="3111480" imgH="495000" progId="Equation.3">
                  <p:embed/>
                </p:oleObj>
              </mc:Choice>
              <mc:Fallback>
                <p:oleObj name="Equazione" r:id="rId3" imgW="3111480" imgH="495000" progId="Equation.3">
                  <p:embed/>
                  <p:pic>
                    <p:nvPicPr>
                      <p:cNvPr id="0" name="Ogget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298" y="571693"/>
                        <a:ext cx="6437027" cy="10229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811216"/>
              </p:ext>
            </p:extLst>
          </p:nvPr>
        </p:nvGraphicFramePr>
        <p:xfrm>
          <a:off x="98877" y="1523289"/>
          <a:ext cx="8946246" cy="1086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6" name="Equazione" r:id="rId5" imgW="4076640" imgH="495000" progId="Equation.3">
                  <p:embed/>
                </p:oleObj>
              </mc:Choice>
              <mc:Fallback>
                <p:oleObj name="Equazione" r:id="rId5" imgW="407664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877" y="1523289"/>
                        <a:ext cx="8946246" cy="108684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567948" y="2666618"/>
            <a:ext cx="8077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Formula generale della corrente in un MOSFET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198061"/>
              </p:ext>
            </p:extLst>
          </p:nvPr>
        </p:nvGraphicFramePr>
        <p:xfrm>
          <a:off x="493712" y="4534721"/>
          <a:ext cx="8156575" cy="178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7" name="Equazione" r:id="rId7" imgW="2831760" imgH="622080" progId="Equation.3">
                  <p:embed/>
                </p:oleObj>
              </mc:Choice>
              <mc:Fallback>
                <p:oleObj name="Equazione" r:id="rId7" imgW="283176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2" y="4534721"/>
                        <a:ext cx="8156575" cy="17891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117201" y="6293511"/>
            <a:ext cx="7383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Formula generale della corrente in un JFET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0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705761"/>
              </p:ext>
            </p:extLst>
          </p:nvPr>
        </p:nvGraphicFramePr>
        <p:xfrm>
          <a:off x="2566443" y="1560845"/>
          <a:ext cx="21336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86" name="Equazione" r:id="rId3" imgW="723600" imgH="190440" progId="Equation.3">
                  <p:embed/>
                </p:oleObj>
              </mc:Choice>
              <mc:Fallback>
                <p:oleObj name="Equazione" r:id="rId3" imgW="723600" imgH="190440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443" y="1560845"/>
                        <a:ext cx="21336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767001" y="233810"/>
            <a:ext cx="3933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Tensione di soglia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69743" y="941696"/>
            <a:ext cx="4889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Valore V</a:t>
            </a:r>
            <a:r>
              <a:rPr lang="it-IT" baseline="-25000" dirty="0" smtClean="0"/>
              <a:t>T</a:t>
            </a:r>
            <a:r>
              <a:rPr lang="it-IT" dirty="0" smtClean="0"/>
              <a:t> di V</a:t>
            </a:r>
            <a:r>
              <a:rPr lang="it-IT" baseline="-25000" dirty="0" smtClean="0"/>
              <a:t>G</a:t>
            </a:r>
            <a:r>
              <a:rPr lang="it-IT" dirty="0" smtClean="0"/>
              <a:t> per cui il canale è appena formato</a:t>
            </a:r>
            <a:endParaRPr lang="en-US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205892"/>
              </p:ext>
            </p:extLst>
          </p:nvPr>
        </p:nvGraphicFramePr>
        <p:xfrm>
          <a:off x="1767001" y="2361820"/>
          <a:ext cx="18002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87" name="Equazione" r:id="rId5" imgW="558720" imgH="190440" progId="Equation.3">
                  <p:embed/>
                </p:oleObj>
              </mc:Choice>
              <mc:Fallback>
                <p:oleObj name="Equazione" r:id="rId5" imgW="55872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7001" y="2361820"/>
                        <a:ext cx="1800225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644620"/>
              </p:ext>
            </p:extLst>
          </p:nvPr>
        </p:nvGraphicFramePr>
        <p:xfrm>
          <a:off x="1767001" y="3014970"/>
          <a:ext cx="64008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88" name="Equazione" r:id="rId7" imgW="2171520" imgH="495000" progId="Equation.3">
                  <p:embed/>
                </p:oleObj>
              </mc:Choice>
              <mc:Fallback>
                <p:oleObj name="Equazione" r:id="rId7" imgW="2171520" imgH="49500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7001" y="3014970"/>
                        <a:ext cx="64008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232660"/>
              </p:ext>
            </p:extLst>
          </p:nvPr>
        </p:nvGraphicFramePr>
        <p:xfrm>
          <a:off x="2077244" y="4993730"/>
          <a:ext cx="4989512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89" name="Equazione" r:id="rId9" imgW="1549080" imgH="431640" progId="Equation.3">
                  <p:embed/>
                </p:oleObj>
              </mc:Choice>
              <mc:Fallback>
                <p:oleObj name="Equazione" r:id="rId9" imgW="1549080" imgH="43164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244" y="4993730"/>
                        <a:ext cx="4989512" cy="1389062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6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10937" y="123729"/>
            <a:ext cx="6615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Regione lineare</a:t>
            </a:r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V</a:t>
            </a:r>
            <a:r>
              <a:rPr lang="it-IT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piccolo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249409"/>
              </p:ext>
            </p:extLst>
          </p:nvPr>
        </p:nvGraphicFramePr>
        <p:xfrm>
          <a:off x="99219" y="1836596"/>
          <a:ext cx="8945562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2" name="Equazione" r:id="rId3" imgW="4076640" imgH="495000" progId="Equation.3">
                  <p:embed/>
                </p:oleObj>
              </mc:Choice>
              <mc:Fallback>
                <p:oleObj name="Equazione" r:id="rId3" imgW="4076640" imgH="495000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9" y="1836596"/>
                        <a:ext cx="8945562" cy="10874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271892"/>
              </p:ext>
            </p:extLst>
          </p:nvPr>
        </p:nvGraphicFramePr>
        <p:xfrm>
          <a:off x="1957388" y="3249613"/>
          <a:ext cx="4893344" cy="9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3" name="Equazione" r:id="rId5" imgW="2577960" imgH="495000" progId="Equation.3">
                  <p:embed/>
                </p:oleObj>
              </mc:Choice>
              <mc:Fallback>
                <p:oleObj name="Equazione" r:id="rId5" imgW="257796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7388" y="3249613"/>
                        <a:ext cx="4893344" cy="94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408353"/>
              </p:ext>
            </p:extLst>
          </p:nvPr>
        </p:nvGraphicFramePr>
        <p:xfrm>
          <a:off x="5909652" y="4646115"/>
          <a:ext cx="2917199" cy="81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4" name="Equazione" r:id="rId7" imgW="1549080" imgH="431640" progId="Equation.3">
                  <p:embed/>
                </p:oleObj>
              </mc:Choice>
              <mc:Fallback>
                <p:oleObj name="Equazione" r:id="rId7" imgW="15490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09652" y="4646115"/>
                        <a:ext cx="2917199" cy="81299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277875"/>
              </p:ext>
            </p:extLst>
          </p:nvPr>
        </p:nvGraphicFramePr>
        <p:xfrm>
          <a:off x="1767196" y="5579754"/>
          <a:ext cx="3975307" cy="984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5" name="Equazione" r:id="rId9" imgW="1384200" imgH="342720" progId="Equation.3">
                  <p:embed/>
                </p:oleObj>
              </mc:Choice>
              <mc:Fallback>
                <p:oleObj name="Equazione" r:id="rId9" imgW="1384200" imgH="342720" progId="Equation.3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7196" y="5579754"/>
                        <a:ext cx="3975307" cy="984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37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" y="12462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Regione di saturazione</a:t>
            </a:r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it-IT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it-IT" sz="40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)=0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823746"/>
              </p:ext>
            </p:extLst>
          </p:nvPr>
        </p:nvGraphicFramePr>
        <p:xfrm>
          <a:off x="1565275" y="1447800"/>
          <a:ext cx="5689600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8" name="Equazione" r:id="rId3" imgW="1930320" imgH="698400" progId="Equation.3">
                  <p:embed/>
                </p:oleObj>
              </mc:Choice>
              <mc:Fallback>
                <p:oleObj name="Equazione" r:id="rId3" imgW="1930320" imgH="698400" progId="Equation.3">
                  <p:embed/>
                  <p:pic>
                    <p:nvPicPr>
                      <p:cNvPr id="0" name="Ogget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1447800"/>
                        <a:ext cx="5689600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33196"/>
              </p:ext>
            </p:extLst>
          </p:nvPr>
        </p:nvGraphicFramePr>
        <p:xfrm>
          <a:off x="1077913" y="3881438"/>
          <a:ext cx="66500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9" name="Equazione" r:id="rId5" imgW="2577960" imgH="241200" progId="Equation.3">
                  <p:embed/>
                </p:oleObj>
              </mc:Choice>
              <mc:Fallback>
                <p:oleObj name="Equazione" r:id="rId5" imgW="25779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7913" y="3881438"/>
                        <a:ext cx="6650037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reccia in giù 13"/>
          <p:cNvSpPr/>
          <p:nvPr/>
        </p:nvSpPr>
        <p:spPr>
          <a:xfrm>
            <a:off x="3944203" y="3429000"/>
            <a:ext cx="887104" cy="433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/>
          <p:cNvSpPr txBox="1"/>
          <p:nvPr/>
        </p:nvSpPr>
        <p:spPr>
          <a:xfrm>
            <a:off x="1692322" y="4776716"/>
            <a:ext cx="216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Elevando al quadrato</a:t>
            </a:r>
            <a:endParaRPr lang="en-US" dirty="0"/>
          </a:p>
        </p:txBody>
      </p:sp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369155"/>
              </p:ext>
            </p:extLst>
          </p:nvPr>
        </p:nvGraphicFramePr>
        <p:xfrm>
          <a:off x="66675" y="5256213"/>
          <a:ext cx="90090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0" name="Equazione" r:id="rId7" imgW="3492360" imgH="393480" progId="Equation.3">
                  <p:embed/>
                </p:oleObj>
              </mc:Choice>
              <mc:Fallback>
                <p:oleObj name="Equazione" r:id="rId7" imgW="3492360" imgH="393480" progId="Equation.3">
                  <p:embed/>
                  <p:pic>
                    <p:nvPicPr>
                      <p:cNvPr id="0" name="Ogget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" y="5256213"/>
                        <a:ext cx="9009063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83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253625"/>
              </p:ext>
            </p:extLst>
          </p:nvPr>
        </p:nvGraphicFramePr>
        <p:xfrm>
          <a:off x="939161" y="337450"/>
          <a:ext cx="691197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3" name="Equazione" r:id="rId3" imgW="2679480" imgH="228600" progId="Equation.3">
                  <p:embed/>
                </p:oleObj>
              </mc:Choice>
              <mc:Fallback>
                <p:oleObj name="Equazione" r:id="rId3" imgW="2679480" imgH="228600" progId="Equation.3">
                  <p:embed/>
                  <p:pic>
                    <p:nvPicPr>
                      <p:cNvPr id="0" name="Oggetto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161" y="337450"/>
                        <a:ext cx="6911975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502620"/>
              </p:ext>
            </p:extLst>
          </p:nvPr>
        </p:nvGraphicFramePr>
        <p:xfrm>
          <a:off x="7527925" y="980484"/>
          <a:ext cx="161607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4" name="Equazione" r:id="rId5" imgW="749160" imgH="393480" progId="Equation.3">
                  <p:embed/>
                </p:oleObj>
              </mc:Choice>
              <mc:Fallback>
                <p:oleObj name="Equazione" r:id="rId5" imgW="7491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27925" y="980484"/>
                        <a:ext cx="1616075" cy="849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888769"/>
              </p:ext>
            </p:extLst>
          </p:nvPr>
        </p:nvGraphicFramePr>
        <p:xfrm>
          <a:off x="1573237" y="1462610"/>
          <a:ext cx="5208588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5" name="Equazione" r:id="rId7" imgW="2019240" imgH="469800" progId="Equation.3">
                  <p:embed/>
                </p:oleObj>
              </mc:Choice>
              <mc:Fallback>
                <p:oleObj name="Equazione" r:id="rId7" imgW="2019240" imgH="46980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37" y="1462610"/>
                        <a:ext cx="5208588" cy="120967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205193"/>
              </p:ext>
            </p:extLst>
          </p:nvPr>
        </p:nvGraphicFramePr>
        <p:xfrm>
          <a:off x="0" y="4150531"/>
          <a:ext cx="7726363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6" name="Equazione" r:id="rId9" imgW="3797280" imgH="927000" progId="Equation.3">
                  <p:embed/>
                </p:oleObj>
              </mc:Choice>
              <mc:Fallback>
                <p:oleObj name="Equazione" r:id="rId9" imgW="3797280" imgH="92700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50531"/>
                        <a:ext cx="7726363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754049"/>
              </p:ext>
            </p:extLst>
          </p:nvPr>
        </p:nvGraphicFramePr>
        <p:xfrm>
          <a:off x="5910263" y="5779377"/>
          <a:ext cx="291623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7" name="Equazione" r:id="rId11" imgW="1549080" imgH="431640" progId="Equation.3">
                  <p:embed/>
                </p:oleObj>
              </mc:Choice>
              <mc:Fallback>
                <p:oleObj name="Equazione" r:id="rId11" imgW="1549080" imgH="431640" progId="Equation.3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0263" y="5779377"/>
                        <a:ext cx="2916237" cy="8128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ccia in giù 9"/>
          <p:cNvSpPr/>
          <p:nvPr/>
        </p:nvSpPr>
        <p:spPr>
          <a:xfrm>
            <a:off x="3712191" y="996287"/>
            <a:ext cx="859809" cy="395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74599"/>
              </p:ext>
            </p:extLst>
          </p:nvPr>
        </p:nvGraphicFramePr>
        <p:xfrm>
          <a:off x="196850" y="2886075"/>
          <a:ext cx="89471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8" name="Equazione" r:id="rId13" imgW="4076640" imgH="495000" progId="Equation.3">
                  <p:embed/>
                </p:oleObj>
              </mc:Choice>
              <mc:Fallback>
                <p:oleObj name="Equazione" r:id="rId13" imgW="4076640" imgH="495000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2886075"/>
                        <a:ext cx="8947150" cy="1085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069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669605"/>
              </p:ext>
            </p:extLst>
          </p:nvPr>
        </p:nvGraphicFramePr>
        <p:xfrm>
          <a:off x="139700" y="328613"/>
          <a:ext cx="4732338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1" name="Equazione" r:id="rId3" imgW="2019240" imgH="469800" progId="Equation.3">
                  <p:embed/>
                </p:oleObj>
              </mc:Choice>
              <mc:Fallback>
                <p:oleObj name="Equazione" r:id="rId3" imgW="2019240" imgH="469800" progId="Equation.3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328613"/>
                        <a:ext cx="4732338" cy="110013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234301"/>
              </p:ext>
            </p:extLst>
          </p:nvPr>
        </p:nvGraphicFramePr>
        <p:xfrm>
          <a:off x="5418944" y="361927"/>
          <a:ext cx="3500180" cy="975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2" name="Equazione" r:id="rId5" imgW="1548728" imgH="431613" progId="Equation.3">
                  <p:embed/>
                </p:oleObj>
              </mc:Choice>
              <mc:Fallback>
                <p:oleObj name="Equazione" r:id="rId5" imgW="1548728" imgH="431613" progId="Equation.3">
                  <p:embed/>
                  <p:pic>
                    <p:nvPicPr>
                      <p:cNvPr id="0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944" y="361927"/>
                        <a:ext cx="3500180" cy="975554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910687" y="2047164"/>
            <a:ext cx="3142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Approssimazione un po’ forzata</a:t>
            </a:r>
            <a:endParaRPr lang="en-US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787119"/>
              </p:ext>
            </p:extLst>
          </p:nvPr>
        </p:nvGraphicFramePr>
        <p:xfrm>
          <a:off x="5397856" y="1970409"/>
          <a:ext cx="19939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3" name="Equazione" r:id="rId7" imgW="850680" imgH="190440" progId="Equation.3">
                  <p:embed/>
                </p:oleObj>
              </mc:Choice>
              <mc:Fallback>
                <p:oleObj name="Equazione" r:id="rId7" imgW="850680" imgH="19044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856" y="1970409"/>
                        <a:ext cx="1993900" cy="44608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753933"/>
              </p:ext>
            </p:extLst>
          </p:nvPr>
        </p:nvGraphicFramePr>
        <p:xfrm>
          <a:off x="1626240" y="2885304"/>
          <a:ext cx="5659284" cy="1087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4" name="Equazione" r:id="rId9" imgW="2184120" imgH="419040" progId="Equation.3">
                  <p:embed/>
                </p:oleObj>
              </mc:Choice>
              <mc:Fallback>
                <p:oleObj name="Equazione" r:id="rId9" imgW="2184120" imgH="419040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240" y="2885304"/>
                        <a:ext cx="5659284" cy="1087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ccia in giù 8"/>
          <p:cNvSpPr/>
          <p:nvPr/>
        </p:nvSpPr>
        <p:spPr>
          <a:xfrm>
            <a:off x="4148919" y="4080681"/>
            <a:ext cx="791571" cy="859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443673"/>
              </p:ext>
            </p:extLst>
          </p:nvPr>
        </p:nvGraphicFramePr>
        <p:xfrm>
          <a:off x="2717800" y="5307013"/>
          <a:ext cx="365283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5" name="Equazione" r:id="rId11" imgW="1409400" imgH="342720" progId="Equation.3">
                  <p:embed/>
                </p:oleObj>
              </mc:Choice>
              <mc:Fallback>
                <p:oleObj name="Equazione" r:id="rId11" imgW="1409400" imgH="342720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5307013"/>
                        <a:ext cx="3652838" cy="889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96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36848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Conduttanza e </a:t>
            </a:r>
            <a:r>
              <a:rPr lang="it-IT" sz="4000" dirty="0" err="1" smtClean="0"/>
              <a:t>transconduttanza</a:t>
            </a:r>
            <a:r>
              <a:rPr lang="it-IT" sz="4000" dirty="0" smtClean="0"/>
              <a:t> </a:t>
            </a:r>
          </a:p>
          <a:p>
            <a:pPr algn="ctr"/>
            <a:r>
              <a:rPr lang="it-IT" sz="4000" dirty="0" smtClean="0"/>
              <a:t>usando la tensione di soglia</a:t>
            </a:r>
            <a:endParaRPr lang="en-US" sz="4000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818813"/>
              </p:ext>
            </p:extLst>
          </p:nvPr>
        </p:nvGraphicFramePr>
        <p:xfrm>
          <a:off x="149225" y="4741863"/>
          <a:ext cx="41814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2" name="Equazione" r:id="rId3" imgW="1409400" imgH="342720" progId="Equation.3">
                  <p:embed/>
                </p:oleObj>
              </mc:Choice>
              <mc:Fallback>
                <p:oleObj name="Equazione" r:id="rId3" imgW="1409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4741863"/>
                        <a:ext cx="418147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174551"/>
              </p:ext>
            </p:extLst>
          </p:nvPr>
        </p:nvGraphicFramePr>
        <p:xfrm>
          <a:off x="709613" y="2143125"/>
          <a:ext cx="40862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3" name="Equazione" r:id="rId5" imgW="1473120" imgH="342720" progId="Equation.3">
                  <p:embed/>
                </p:oleObj>
              </mc:Choice>
              <mc:Fallback>
                <p:oleObj name="Equazione" r:id="rId5" imgW="1473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2143125"/>
                        <a:ext cx="408622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439665"/>
              </p:ext>
            </p:extLst>
          </p:nvPr>
        </p:nvGraphicFramePr>
        <p:xfrm>
          <a:off x="5440363" y="1917700"/>
          <a:ext cx="2994025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4" name="Equazione" r:id="rId7" imgW="1295280" imgH="723600" progId="Equation.3">
                  <p:embed/>
                </p:oleObj>
              </mc:Choice>
              <mc:Fallback>
                <p:oleObj name="Equazione" r:id="rId7" imgW="12952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1917700"/>
                        <a:ext cx="2994025" cy="167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541952"/>
              </p:ext>
            </p:extLst>
          </p:nvPr>
        </p:nvGraphicFramePr>
        <p:xfrm>
          <a:off x="5484813" y="4605338"/>
          <a:ext cx="2992437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5" name="Equazione" r:id="rId9" imgW="1295280" imgH="571320" progId="Equation.3">
                  <p:embed/>
                </p:oleObj>
              </mc:Choice>
              <mc:Fallback>
                <p:oleObj name="Equazione" r:id="rId9" imgW="129528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3" y="4605338"/>
                        <a:ext cx="2992437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54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022313"/>
              </p:ext>
            </p:extLst>
          </p:nvPr>
        </p:nvGraphicFramePr>
        <p:xfrm>
          <a:off x="5867400" y="757238"/>
          <a:ext cx="2876550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39" name="Equazione" r:id="rId3" imgW="1244520" imgH="723600" progId="Equation.3">
                  <p:embed/>
                </p:oleObj>
              </mc:Choice>
              <mc:Fallback>
                <p:oleObj name="Equazione" r:id="rId3" imgW="1244520" imgH="72360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757238"/>
                        <a:ext cx="2876550" cy="167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770822"/>
              </p:ext>
            </p:extLst>
          </p:nvPr>
        </p:nvGraphicFramePr>
        <p:xfrm>
          <a:off x="5911850" y="3505200"/>
          <a:ext cx="2874963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40" name="Equazione" r:id="rId5" imgW="1244520" imgH="571320" progId="Equation.3">
                  <p:embed/>
                </p:oleObj>
              </mc:Choice>
              <mc:Fallback>
                <p:oleObj name="Equazione" r:id="rId5" imgW="1244520" imgH="571320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850" y="3505200"/>
                        <a:ext cx="2874963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552473"/>
              </p:ext>
            </p:extLst>
          </p:nvPr>
        </p:nvGraphicFramePr>
        <p:xfrm>
          <a:off x="2524836" y="627736"/>
          <a:ext cx="2641600" cy="197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41" name="Equazione" r:id="rId7" imgW="1143000" imgH="850680" progId="Equation.3">
                  <p:embed/>
                </p:oleObj>
              </mc:Choice>
              <mc:Fallback>
                <p:oleObj name="Equazione" r:id="rId7" imgW="1143000" imgH="85068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836" y="627736"/>
                        <a:ext cx="2641600" cy="197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323128"/>
              </p:ext>
            </p:extLst>
          </p:nvPr>
        </p:nvGraphicFramePr>
        <p:xfrm>
          <a:off x="2524836" y="3446461"/>
          <a:ext cx="2640013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42" name="Equazione" r:id="rId9" imgW="1143000" imgH="622080" progId="Equation.3">
                  <p:embed/>
                </p:oleObj>
              </mc:Choice>
              <mc:Fallback>
                <p:oleObj name="Equazione" r:id="rId9" imgW="1143000" imgH="622080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836" y="3446461"/>
                        <a:ext cx="2640013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2524836" y="48877"/>
            <a:ext cx="1083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JFET</a:t>
            </a:r>
            <a:endParaRPr lang="en-US" sz="4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07290" y="48877"/>
            <a:ext cx="1935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MOSFET</a:t>
            </a:r>
            <a:endParaRPr lang="en-US" sz="4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38753" y="1320393"/>
            <a:ext cx="1331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lineare</a:t>
            </a:r>
            <a:endParaRPr lang="en-US" sz="32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38753" y="3874799"/>
            <a:ext cx="2116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saturazione</a:t>
            </a:r>
            <a:endParaRPr lang="en-US" sz="3200" dirty="0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851263"/>
              </p:ext>
            </p:extLst>
          </p:nvPr>
        </p:nvGraphicFramePr>
        <p:xfrm>
          <a:off x="1197216" y="5057066"/>
          <a:ext cx="1785655" cy="681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43" name="Equazione" r:id="rId11" imgW="1066337" imgH="406224" progId="Equation.3">
                  <p:embed/>
                </p:oleObj>
              </mc:Choice>
              <mc:Fallback>
                <p:oleObj name="Equazione" r:id="rId11" imgW="1066337" imgH="406224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7216" y="5057066"/>
                        <a:ext cx="1785655" cy="681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494724"/>
              </p:ext>
            </p:extLst>
          </p:nvPr>
        </p:nvGraphicFramePr>
        <p:xfrm>
          <a:off x="3608787" y="4962569"/>
          <a:ext cx="1505189" cy="751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44" name="Equazione" r:id="rId13" imgW="761669" imgH="380835" progId="Equation.3">
                  <p:embed/>
                </p:oleObj>
              </mc:Choice>
              <mc:Fallback>
                <p:oleObj name="Equazione" r:id="rId13" imgW="761669" imgH="380835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787" y="4962569"/>
                        <a:ext cx="1505189" cy="7515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059586"/>
              </p:ext>
            </p:extLst>
          </p:nvPr>
        </p:nvGraphicFramePr>
        <p:xfrm>
          <a:off x="2524836" y="5759355"/>
          <a:ext cx="1507056" cy="688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45" name="Equazione" r:id="rId15" imgW="863280" imgH="393480" progId="Equation.3">
                  <p:embed/>
                </p:oleObj>
              </mc:Choice>
              <mc:Fallback>
                <p:oleObj name="Equazione" r:id="rId15" imgW="863280" imgH="393480" progId="Equation.3">
                  <p:embed/>
                  <p:pic>
                    <p:nvPicPr>
                      <p:cNvPr id="0" name="Ogget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836" y="5759355"/>
                        <a:ext cx="1507056" cy="688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990362"/>
              </p:ext>
            </p:extLst>
          </p:nvPr>
        </p:nvGraphicFramePr>
        <p:xfrm>
          <a:off x="6007290" y="5744522"/>
          <a:ext cx="1941512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46" name="Equazione" r:id="rId17" imgW="1079280" imgH="355320" progId="Equation.3">
                  <p:embed/>
                </p:oleObj>
              </mc:Choice>
              <mc:Fallback>
                <p:oleObj name="Equazione" r:id="rId17" imgW="1079280" imgH="355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07290" y="5744522"/>
                        <a:ext cx="1941512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Connettore 1 16"/>
          <p:cNvCxnSpPr/>
          <p:nvPr/>
        </p:nvCxnSpPr>
        <p:spPr>
          <a:xfrm>
            <a:off x="5500048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>
            <a:off x="0" y="570476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H="1">
            <a:off x="0" y="494276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613078"/>
              </p:ext>
            </p:extLst>
          </p:nvPr>
        </p:nvGraphicFramePr>
        <p:xfrm>
          <a:off x="6507163" y="5081588"/>
          <a:ext cx="93503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47" name="Equazione" r:id="rId19" imgW="533160" imgH="355320" progId="Equation.3">
                  <p:embed/>
                </p:oleObj>
              </mc:Choice>
              <mc:Fallback>
                <p:oleObj name="Equazione" r:id="rId19" imgW="533160" imgH="355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507163" y="5081588"/>
                        <a:ext cx="935037" cy="623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38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691680" y="1644465"/>
            <a:ext cx="5760640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uppo 6"/>
          <p:cNvGrpSpPr/>
          <p:nvPr/>
        </p:nvGrpSpPr>
        <p:grpSpPr>
          <a:xfrm>
            <a:off x="1835696" y="1342578"/>
            <a:ext cx="5400600" cy="517911"/>
            <a:chOff x="1835696" y="1686953"/>
            <a:chExt cx="5400600" cy="517911"/>
          </a:xfrm>
        </p:grpSpPr>
        <p:sp>
          <p:nvSpPr>
            <p:cNvPr id="8" name="Rettangolo arrotondato 7"/>
            <p:cNvSpPr/>
            <p:nvPr/>
          </p:nvSpPr>
          <p:spPr>
            <a:xfrm>
              <a:off x="3131840" y="1844824"/>
              <a:ext cx="2736304" cy="36004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1835696" y="1844824"/>
              <a:ext cx="792088" cy="1440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6444208" y="1844824"/>
              <a:ext cx="792088" cy="1440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2987824" y="1686953"/>
              <a:ext cx="302433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3243807" y="1844823"/>
              <a:ext cx="2478119" cy="13016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uppo 12"/>
          <p:cNvGrpSpPr/>
          <p:nvPr/>
        </p:nvGrpSpPr>
        <p:grpSpPr>
          <a:xfrm flipV="1">
            <a:off x="1849546" y="2880478"/>
            <a:ext cx="5400600" cy="517911"/>
            <a:chOff x="1835696" y="1686953"/>
            <a:chExt cx="5400600" cy="517911"/>
          </a:xfrm>
        </p:grpSpPr>
        <p:sp>
          <p:nvSpPr>
            <p:cNvPr id="14" name="Rettangolo arrotondato 13"/>
            <p:cNvSpPr/>
            <p:nvPr/>
          </p:nvSpPr>
          <p:spPr>
            <a:xfrm>
              <a:off x="3131840" y="1844824"/>
              <a:ext cx="2736304" cy="36004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1835696" y="1844824"/>
              <a:ext cx="792088" cy="1440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6444208" y="1844824"/>
              <a:ext cx="792088" cy="1440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987824" y="1686953"/>
              <a:ext cx="302433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3243807" y="1844823"/>
              <a:ext cx="2478119" cy="13016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3131840" y="570016"/>
            <a:ext cx="2745424" cy="2670502"/>
            <a:chOff x="3131840" y="1483726"/>
            <a:chExt cx="2745424" cy="1756792"/>
          </a:xfrm>
        </p:grpSpPr>
        <p:cxnSp>
          <p:nvCxnSpPr>
            <p:cNvPr id="21" name="Connettore 1 20"/>
            <p:cNvCxnSpPr/>
            <p:nvPr/>
          </p:nvCxnSpPr>
          <p:spPr>
            <a:xfrm>
              <a:off x="3131840" y="1486594"/>
              <a:ext cx="13850" cy="175392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/>
          </p:nvCxnSpPr>
          <p:spPr>
            <a:xfrm>
              <a:off x="5863414" y="1483726"/>
              <a:ext cx="13850" cy="175392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asellaDiTesto 24"/>
          <p:cNvSpPr txBox="1"/>
          <p:nvPr/>
        </p:nvSpPr>
        <p:spPr>
          <a:xfrm>
            <a:off x="4404983" y="59602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</a:t>
            </a:r>
            <a:endParaRPr lang="en-US" dirty="0"/>
          </a:p>
        </p:txBody>
      </p:sp>
      <p:sp>
        <p:nvSpPr>
          <p:cNvPr id="33" name="Parallelogramma 32"/>
          <p:cNvSpPr/>
          <p:nvPr/>
        </p:nvSpPr>
        <p:spPr>
          <a:xfrm>
            <a:off x="1691679" y="1229710"/>
            <a:ext cx="6218744" cy="400899"/>
          </a:xfrm>
          <a:prstGeom prst="parallelogram">
            <a:avLst>
              <a:gd name="adj" fmla="val 119381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arallelogramma 33"/>
          <p:cNvSpPr/>
          <p:nvPr/>
        </p:nvSpPr>
        <p:spPr>
          <a:xfrm rot="16200000" flipV="1">
            <a:off x="6747884" y="1934147"/>
            <a:ext cx="1854916" cy="446040"/>
          </a:xfrm>
          <a:prstGeom prst="parallelogram">
            <a:avLst>
              <a:gd name="adj" fmla="val 84568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sellaDiTesto 37"/>
          <p:cNvSpPr txBox="1"/>
          <p:nvPr/>
        </p:nvSpPr>
        <p:spPr>
          <a:xfrm>
            <a:off x="1696299" y="19952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n</a:t>
            </a:r>
            <a:endParaRPr lang="en-US" b="1" i="1" dirty="0"/>
          </a:p>
        </p:txBody>
      </p:sp>
      <p:grpSp>
        <p:nvGrpSpPr>
          <p:cNvPr id="40" name="Gruppo 39"/>
          <p:cNvGrpSpPr/>
          <p:nvPr/>
        </p:nvGrpSpPr>
        <p:grpSpPr>
          <a:xfrm>
            <a:off x="2048968" y="1148657"/>
            <a:ext cx="4911989" cy="378587"/>
            <a:chOff x="2048968" y="1148657"/>
            <a:chExt cx="4911989" cy="378587"/>
          </a:xfrm>
        </p:grpSpPr>
        <p:sp>
          <p:nvSpPr>
            <p:cNvPr id="41" name="CasellaDiTesto 40"/>
            <p:cNvSpPr txBox="1"/>
            <p:nvPr/>
          </p:nvSpPr>
          <p:spPr>
            <a:xfrm>
              <a:off x="2048968" y="1157912"/>
              <a:ext cx="623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S</a:t>
              </a:r>
              <a:r>
                <a:rPr lang="it-IT" b="1" i="1" dirty="0" smtClean="0"/>
                <a:t>=0</a:t>
              </a:r>
              <a:endParaRPr lang="en-US" b="1" i="1" dirty="0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6542253" y="11579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D</a:t>
              </a:r>
              <a:endParaRPr lang="en-US" b="1" i="1" dirty="0"/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4267937" y="1148657"/>
              <a:ext cx="414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G</a:t>
              </a:r>
              <a:endParaRPr lang="en-US" b="1" i="1" dirty="0"/>
            </a:p>
          </p:txBody>
        </p:sp>
      </p:grpSp>
      <p:grpSp>
        <p:nvGrpSpPr>
          <p:cNvPr id="44" name="Gruppo 43"/>
          <p:cNvGrpSpPr/>
          <p:nvPr/>
        </p:nvGrpSpPr>
        <p:grpSpPr>
          <a:xfrm>
            <a:off x="2059474" y="3177211"/>
            <a:ext cx="4911989" cy="378587"/>
            <a:chOff x="2048968" y="1148657"/>
            <a:chExt cx="4911989" cy="378587"/>
          </a:xfrm>
        </p:grpSpPr>
        <p:sp>
          <p:nvSpPr>
            <p:cNvPr id="45" name="CasellaDiTesto 44"/>
            <p:cNvSpPr txBox="1"/>
            <p:nvPr/>
          </p:nvSpPr>
          <p:spPr>
            <a:xfrm>
              <a:off x="2048968" y="1157912"/>
              <a:ext cx="623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S</a:t>
              </a:r>
              <a:r>
                <a:rPr lang="it-IT" b="1" i="1" dirty="0" smtClean="0"/>
                <a:t>=0</a:t>
              </a:r>
              <a:endParaRPr lang="en-US" b="1" i="1" dirty="0"/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6542253" y="11579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D</a:t>
              </a:r>
              <a:endParaRPr lang="en-US" b="1" i="1" dirty="0"/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4267937" y="1148657"/>
              <a:ext cx="414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G</a:t>
              </a:r>
              <a:endParaRPr lang="en-US" b="1" i="1" dirty="0"/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1759918" y="1655116"/>
            <a:ext cx="4572253" cy="5058162"/>
            <a:chOff x="1759918" y="1655116"/>
            <a:chExt cx="4572253" cy="5058162"/>
          </a:xfrm>
        </p:grpSpPr>
        <p:pic>
          <p:nvPicPr>
            <p:cNvPr id="5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9918" y="4137545"/>
              <a:ext cx="3208526" cy="2575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" name="Figura a mano libera 60"/>
            <p:cNvSpPr/>
            <p:nvPr/>
          </p:nvSpPr>
          <p:spPr>
            <a:xfrm>
              <a:off x="2801188" y="1655116"/>
              <a:ext cx="3490039" cy="705948"/>
            </a:xfrm>
            <a:custGeom>
              <a:avLst/>
              <a:gdLst>
                <a:gd name="connsiteX0" fmla="*/ 0 w 3962400"/>
                <a:gd name="connsiteY0" fmla="*/ 0 h 631259"/>
                <a:gd name="connsiteX1" fmla="*/ 55418 w 3962400"/>
                <a:gd name="connsiteY1" fmla="*/ 263236 h 631259"/>
                <a:gd name="connsiteX2" fmla="*/ 290946 w 3962400"/>
                <a:gd name="connsiteY2" fmla="*/ 443345 h 631259"/>
                <a:gd name="connsiteX3" fmla="*/ 748146 w 3962400"/>
                <a:gd name="connsiteY3" fmla="*/ 512618 h 631259"/>
                <a:gd name="connsiteX4" fmla="*/ 3214255 w 3962400"/>
                <a:gd name="connsiteY4" fmla="*/ 623455 h 631259"/>
                <a:gd name="connsiteX5" fmla="*/ 3810000 w 3962400"/>
                <a:gd name="connsiteY5" fmla="*/ 277091 h 631259"/>
                <a:gd name="connsiteX6" fmla="*/ 3962400 w 3962400"/>
                <a:gd name="connsiteY6" fmla="*/ 0 h 631259"/>
                <a:gd name="connsiteX0" fmla="*/ 0 w 3962400"/>
                <a:gd name="connsiteY0" fmla="*/ 0 h 631051"/>
                <a:gd name="connsiteX1" fmla="*/ 55418 w 3962400"/>
                <a:gd name="connsiteY1" fmla="*/ 263236 h 631051"/>
                <a:gd name="connsiteX2" fmla="*/ 290946 w 3962400"/>
                <a:gd name="connsiteY2" fmla="*/ 469224 h 631051"/>
                <a:gd name="connsiteX3" fmla="*/ 748146 w 3962400"/>
                <a:gd name="connsiteY3" fmla="*/ 512618 h 631051"/>
                <a:gd name="connsiteX4" fmla="*/ 3214255 w 3962400"/>
                <a:gd name="connsiteY4" fmla="*/ 623455 h 631051"/>
                <a:gd name="connsiteX5" fmla="*/ 3810000 w 3962400"/>
                <a:gd name="connsiteY5" fmla="*/ 277091 h 631051"/>
                <a:gd name="connsiteX6" fmla="*/ 3962400 w 3962400"/>
                <a:gd name="connsiteY6" fmla="*/ 0 h 631051"/>
                <a:gd name="connsiteX0" fmla="*/ 0 w 3962400"/>
                <a:gd name="connsiteY0" fmla="*/ 0 h 631051"/>
                <a:gd name="connsiteX1" fmla="*/ 55418 w 3962400"/>
                <a:gd name="connsiteY1" fmla="*/ 263236 h 631051"/>
                <a:gd name="connsiteX2" fmla="*/ 290946 w 3962400"/>
                <a:gd name="connsiteY2" fmla="*/ 469224 h 631051"/>
                <a:gd name="connsiteX3" fmla="*/ 748146 w 3962400"/>
                <a:gd name="connsiteY3" fmla="*/ 512618 h 631051"/>
                <a:gd name="connsiteX4" fmla="*/ 3214255 w 3962400"/>
                <a:gd name="connsiteY4" fmla="*/ 623455 h 631051"/>
                <a:gd name="connsiteX5" fmla="*/ 3810000 w 3962400"/>
                <a:gd name="connsiteY5" fmla="*/ 277091 h 631051"/>
                <a:gd name="connsiteX6" fmla="*/ 3962400 w 3962400"/>
                <a:gd name="connsiteY6" fmla="*/ 0 h 631051"/>
                <a:gd name="connsiteX0" fmla="*/ 0 w 3962400"/>
                <a:gd name="connsiteY0" fmla="*/ 0 h 631051"/>
                <a:gd name="connsiteX1" fmla="*/ 55418 w 3962400"/>
                <a:gd name="connsiteY1" fmla="*/ 263236 h 631051"/>
                <a:gd name="connsiteX2" fmla="*/ 290946 w 3962400"/>
                <a:gd name="connsiteY2" fmla="*/ 469224 h 631051"/>
                <a:gd name="connsiteX3" fmla="*/ 748146 w 3962400"/>
                <a:gd name="connsiteY3" fmla="*/ 512618 h 631051"/>
                <a:gd name="connsiteX4" fmla="*/ 3214255 w 3962400"/>
                <a:gd name="connsiteY4" fmla="*/ 623455 h 631051"/>
                <a:gd name="connsiteX5" fmla="*/ 3810000 w 3962400"/>
                <a:gd name="connsiteY5" fmla="*/ 277091 h 631051"/>
                <a:gd name="connsiteX6" fmla="*/ 3962400 w 3962400"/>
                <a:gd name="connsiteY6" fmla="*/ 0 h 631051"/>
                <a:gd name="connsiteX0" fmla="*/ 0 w 3962400"/>
                <a:gd name="connsiteY0" fmla="*/ 0 h 629778"/>
                <a:gd name="connsiteX1" fmla="*/ 55418 w 3962400"/>
                <a:gd name="connsiteY1" fmla="*/ 263236 h 629778"/>
                <a:gd name="connsiteX2" fmla="*/ 290946 w 3962400"/>
                <a:gd name="connsiteY2" fmla="*/ 469224 h 629778"/>
                <a:gd name="connsiteX3" fmla="*/ 748146 w 3962400"/>
                <a:gd name="connsiteY3" fmla="*/ 512618 h 629778"/>
                <a:gd name="connsiteX4" fmla="*/ 3214255 w 3962400"/>
                <a:gd name="connsiteY4" fmla="*/ 623455 h 629778"/>
                <a:gd name="connsiteX5" fmla="*/ 3835879 w 3962400"/>
                <a:gd name="connsiteY5" fmla="*/ 302970 h 629778"/>
                <a:gd name="connsiteX6" fmla="*/ 3962400 w 3962400"/>
                <a:gd name="connsiteY6" fmla="*/ 0 h 629778"/>
                <a:gd name="connsiteX0" fmla="*/ 0 w 3962400"/>
                <a:gd name="connsiteY0" fmla="*/ 0 h 629369"/>
                <a:gd name="connsiteX1" fmla="*/ 55418 w 3962400"/>
                <a:gd name="connsiteY1" fmla="*/ 263236 h 629369"/>
                <a:gd name="connsiteX2" fmla="*/ 290946 w 3962400"/>
                <a:gd name="connsiteY2" fmla="*/ 469224 h 629369"/>
                <a:gd name="connsiteX3" fmla="*/ 748146 w 3962400"/>
                <a:gd name="connsiteY3" fmla="*/ 512618 h 629369"/>
                <a:gd name="connsiteX4" fmla="*/ 3214255 w 3962400"/>
                <a:gd name="connsiteY4" fmla="*/ 623455 h 629369"/>
                <a:gd name="connsiteX5" fmla="*/ 3861758 w 3962400"/>
                <a:gd name="connsiteY5" fmla="*/ 311596 h 629369"/>
                <a:gd name="connsiteX6" fmla="*/ 3962400 w 3962400"/>
                <a:gd name="connsiteY6" fmla="*/ 0 h 629369"/>
                <a:gd name="connsiteX0" fmla="*/ 0 w 3962400"/>
                <a:gd name="connsiteY0" fmla="*/ 0 h 824238"/>
                <a:gd name="connsiteX1" fmla="*/ 55418 w 3962400"/>
                <a:gd name="connsiteY1" fmla="*/ 263236 h 824238"/>
                <a:gd name="connsiteX2" fmla="*/ 290946 w 3962400"/>
                <a:gd name="connsiteY2" fmla="*/ 469224 h 824238"/>
                <a:gd name="connsiteX3" fmla="*/ 748146 w 3962400"/>
                <a:gd name="connsiteY3" fmla="*/ 512618 h 824238"/>
                <a:gd name="connsiteX4" fmla="*/ 3229749 w 3962400"/>
                <a:gd name="connsiteY4" fmla="*/ 821498 h 824238"/>
                <a:gd name="connsiteX5" fmla="*/ 3861758 w 3962400"/>
                <a:gd name="connsiteY5" fmla="*/ 311596 h 824238"/>
                <a:gd name="connsiteX6" fmla="*/ 3962400 w 3962400"/>
                <a:gd name="connsiteY6" fmla="*/ 0 h 824238"/>
                <a:gd name="connsiteX0" fmla="*/ 0 w 3962400"/>
                <a:gd name="connsiteY0" fmla="*/ 0 h 822528"/>
                <a:gd name="connsiteX1" fmla="*/ 55418 w 3962400"/>
                <a:gd name="connsiteY1" fmla="*/ 263236 h 822528"/>
                <a:gd name="connsiteX2" fmla="*/ 290946 w 3962400"/>
                <a:gd name="connsiteY2" fmla="*/ 469224 h 822528"/>
                <a:gd name="connsiteX3" fmla="*/ 748146 w 3962400"/>
                <a:gd name="connsiteY3" fmla="*/ 512618 h 822528"/>
                <a:gd name="connsiteX4" fmla="*/ 3229749 w 3962400"/>
                <a:gd name="connsiteY4" fmla="*/ 821498 h 822528"/>
                <a:gd name="connsiteX5" fmla="*/ 3877252 w 3962400"/>
                <a:gd name="connsiteY5" fmla="*/ 394113 h 822528"/>
                <a:gd name="connsiteX6" fmla="*/ 3962400 w 3962400"/>
                <a:gd name="connsiteY6" fmla="*/ 0 h 822528"/>
                <a:gd name="connsiteX0" fmla="*/ 0 w 3962400"/>
                <a:gd name="connsiteY0" fmla="*/ 0 h 834479"/>
                <a:gd name="connsiteX1" fmla="*/ 55418 w 3962400"/>
                <a:gd name="connsiteY1" fmla="*/ 263236 h 834479"/>
                <a:gd name="connsiteX2" fmla="*/ 290946 w 3962400"/>
                <a:gd name="connsiteY2" fmla="*/ 469224 h 834479"/>
                <a:gd name="connsiteX3" fmla="*/ 748146 w 3962400"/>
                <a:gd name="connsiteY3" fmla="*/ 512618 h 834479"/>
                <a:gd name="connsiteX4" fmla="*/ 2242907 w 3962400"/>
                <a:gd name="connsiteY4" fmla="*/ 705137 h 834479"/>
                <a:gd name="connsiteX5" fmla="*/ 3229749 w 3962400"/>
                <a:gd name="connsiteY5" fmla="*/ 821498 h 834479"/>
                <a:gd name="connsiteX6" fmla="*/ 3877252 w 3962400"/>
                <a:gd name="connsiteY6" fmla="*/ 394113 h 834479"/>
                <a:gd name="connsiteX7" fmla="*/ 3962400 w 3962400"/>
                <a:gd name="connsiteY7" fmla="*/ 0 h 834479"/>
                <a:gd name="connsiteX0" fmla="*/ 0 w 3962400"/>
                <a:gd name="connsiteY0" fmla="*/ 0 h 867385"/>
                <a:gd name="connsiteX1" fmla="*/ 55418 w 3962400"/>
                <a:gd name="connsiteY1" fmla="*/ 263236 h 867385"/>
                <a:gd name="connsiteX2" fmla="*/ 290946 w 3962400"/>
                <a:gd name="connsiteY2" fmla="*/ 469224 h 867385"/>
                <a:gd name="connsiteX3" fmla="*/ 748146 w 3962400"/>
                <a:gd name="connsiteY3" fmla="*/ 512618 h 867385"/>
                <a:gd name="connsiteX4" fmla="*/ 2227412 w 3962400"/>
                <a:gd name="connsiteY4" fmla="*/ 820662 h 867385"/>
                <a:gd name="connsiteX5" fmla="*/ 3229749 w 3962400"/>
                <a:gd name="connsiteY5" fmla="*/ 821498 h 867385"/>
                <a:gd name="connsiteX6" fmla="*/ 3877252 w 3962400"/>
                <a:gd name="connsiteY6" fmla="*/ 394113 h 867385"/>
                <a:gd name="connsiteX7" fmla="*/ 3962400 w 3962400"/>
                <a:gd name="connsiteY7" fmla="*/ 0 h 867385"/>
                <a:gd name="connsiteX0" fmla="*/ 0 w 3962400"/>
                <a:gd name="connsiteY0" fmla="*/ 0 h 849921"/>
                <a:gd name="connsiteX1" fmla="*/ 55418 w 3962400"/>
                <a:gd name="connsiteY1" fmla="*/ 263236 h 849921"/>
                <a:gd name="connsiteX2" fmla="*/ 290946 w 3962400"/>
                <a:gd name="connsiteY2" fmla="*/ 469224 h 849921"/>
                <a:gd name="connsiteX3" fmla="*/ 748146 w 3962400"/>
                <a:gd name="connsiteY3" fmla="*/ 512618 h 849921"/>
                <a:gd name="connsiteX4" fmla="*/ 2227412 w 3962400"/>
                <a:gd name="connsiteY4" fmla="*/ 820662 h 849921"/>
                <a:gd name="connsiteX5" fmla="*/ 3229749 w 3962400"/>
                <a:gd name="connsiteY5" fmla="*/ 821498 h 849921"/>
                <a:gd name="connsiteX6" fmla="*/ 3877252 w 3962400"/>
                <a:gd name="connsiteY6" fmla="*/ 394113 h 849921"/>
                <a:gd name="connsiteX7" fmla="*/ 3962400 w 3962400"/>
                <a:gd name="connsiteY7" fmla="*/ 0 h 849921"/>
                <a:gd name="connsiteX0" fmla="*/ 0 w 3962400"/>
                <a:gd name="connsiteY0" fmla="*/ 0 h 861762"/>
                <a:gd name="connsiteX1" fmla="*/ 55418 w 3962400"/>
                <a:gd name="connsiteY1" fmla="*/ 263236 h 861762"/>
                <a:gd name="connsiteX2" fmla="*/ 290946 w 3962400"/>
                <a:gd name="connsiteY2" fmla="*/ 469224 h 861762"/>
                <a:gd name="connsiteX3" fmla="*/ 748146 w 3962400"/>
                <a:gd name="connsiteY3" fmla="*/ 512618 h 861762"/>
                <a:gd name="connsiteX4" fmla="*/ 2227412 w 3962400"/>
                <a:gd name="connsiteY4" fmla="*/ 853670 h 861762"/>
                <a:gd name="connsiteX5" fmla="*/ 3229749 w 3962400"/>
                <a:gd name="connsiteY5" fmla="*/ 821498 h 861762"/>
                <a:gd name="connsiteX6" fmla="*/ 3877252 w 3962400"/>
                <a:gd name="connsiteY6" fmla="*/ 394113 h 861762"/>
                <a:gd name="connsiteX7" fmla="*/ 3962400 w 3962400"/>
                <a:gd name="connsiteY7" fmla="*/ 0 h 861762"/>
                <a:gd name="connsiteX0" fmla="*/ 0 w 3962400"/>
                <a:gd name="connsiteY0" fmla="*/ 0 h 861762"/>
                <a:gd name="connsiteX1" fmla="*/ 55418 w 3962400"/>
                <a:gd name="connsiteY1" fmla="*/ 263236 h 861762"/>
                <a:gd name="connsiteX2" fmla="*/ 290946 w 3962400"/>
                <a:gd name="connsiteY2" fmla="*/ 469224 h 861762"/>
                <a:gd name="connsiteX3" fmla="*/ 748146 w 3962400"/>
                <a:gd name="connsiteY3" fmla="*/ 562128 h 861762"/>
                <a:gd name="connsiteX4" fmla="*/ 2227412 w 3962400"/>
                <a:gd name="connsiteY4" fmla="*/ 853670 h 861762"/>
                <a:gd name="connsiteX5" fmla="*/ 3229749 w 3962400"/>
                <a:gd name="connsiteY5" fmla="*/ 821498 h 861762"/>
                <a:gd name="connsiteX6" fmla="*/ 3877252 w 3962400"/>
                <a:gd name="connsiteY6" fmla="*/ 394113 h 861762"/>
                <a:gd name="connsiteX7" fmla="*/ 3962400 w 3962400"/>
                <a:gd name="connsiteY7" fmla="*/ 0 h 861762"/>
                <a:gd name="connsiteX0" fmla="*/ 0 w 3962400"/>
                <a:gd name="connsiteY0" fmla="*/ 0 h 853670"/>
                <a:gd name="connsiteX1" fmla="*/ 55418 w 3962400"/>
                <a:gd name="connsiteY1" fmla="*/ 263236 h 853670"/>
                <a:gd name="connsiteX2" fmla="*/ 290946 w 3962400"/>
                <a:gd name="connsiteY2" fmla="*/ 469224 h 853670"/>
                <a:gd name="connsiteX3" fmla="*/ 748146 w 3962400"/>
                <a:gd name="connsiteY3" fmla="*/ 562128 h 853670"/>
                <a:gd name="connsiteX4" fmla="*/ 2227412 w 3962400"/>
                <a:gd name="connsiteY4" fmla="*/ 853670 h 853670"/>
                <a:gd name="connsiteX5" fmla="*/ 3229749 w 3962400"/>
                <a:gd name="connsiteY5" fmla="*/ 821498 h 853670"/>
                <a:gd name="connsiteX6" fmla="*/ 3784282 w 3962400"/>
                <a:gd name="connsiteY6" fmla="*/ 592155 h 853670"/>
                <a:gd name="connsiteX7" fmla="*/ 3962400 w 3962400"/>
                <a:gd name="connsiteY7" fmla="*/ 0 h 85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2400" h="853670">
                  <a:moveTo>
                    <a:pt x="0" y="0"/>
                  </a:moveTo>
                  <a:cubicBezTo>
                    <a:pt x="3463" y="94672"/>
                    <a:pt x="6927" y="185032"/>
                    <a:pt x="55418" y="263236"/>
                  </a:cubicBezTo>
                  <a:cubicBezTo>
                    <a:pt x="103909" y="341440"/>
                    <a:pt x="175491" y="419409"/>
                    <a:pt x="290946" y="469224"/>
                  </a:cubicBezTo>
                  <a:cubicBezTo>
                    <a:pt x="406401" y="519039"/>
                    <a:pt x="425402" y="498054"/>
                    <a:pt x="748146" y="562128"/>
                  </a:cubicBezTo>
                  <a:lnTo>
                    <a:pt x="2227412" y="853670"/>
                  </a:lnTo>
                  <a:cubicBezTo>
                    <a:pt x="2656507" y="839136"/>
                    <a:pt x="2970271" y="865084"/>
                    <a:pt x="3229749" y="821498"/>
                  </a:cubicBezTo>
                  <a:cubicBezTo>
                    <a:pt x="3489227" y="777912"/>
                    <a:pt x="3676843" y="721944"/>
                    <a:pt x="3784282" y="592155"/>
                  </a:cubicBezTo>
                  <a:cubicBezTo>
                    <a:pt x="3891721" y="462366"/>
                    <a:pt x="3948545" y="86591"/>
                    <a:pt x="3962400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igura a mano libera 61"/>
            <p:cNvSpPr/>
            <p:nvPr/>
          </p:nvSpPr>
          <p:spPr>
            <a:xfrm flipV="1">
              <a:off x="2842132" y="2339060"/>
              <a:ext cx="3490039" cy="705948"/>
            </a:xfrm>
            <a:custGeom>
              <a:avLst/>
              <a:gdLst>
                <a:gd name="connsiteX0" fmla="*/ 0 w 3962400"/>
                <a:gd name="connsiteY0" fmla="*/ 0 h 631259"/>
                <a:gd name="connsiteX1" fmla="*/ 55418 w 3962400"/>
                <a:gd name="connsiteY1" fmla="*/ 263236 h 631259"/>
                <a:gd name="connsiteX2" fmla="*/ 290946 w 3962400"/>
                <a:gd name="connsiteY2" fmla="*/ 443345 h 631259"/>
                <a:gd name="connsiteX3" fmla="*/ 748146 w 3962400"/>
                <a:gd name="connsiteY3" fmla="*/ 512618 h 631259"/>
                <a:gd name="connsiteX4" fmla="*/ 3214255 w 3962400"/>
                <a:gd name="connsiteY4" fmla="*/ 623455 h 631259"/>
                <a:gd name="connsiteX5" fmla="*/ 3810000 w 3962400"/>
                <a:gd name="connsiteY5" fmla="*/ 277091 h 631259"/>
                <a:gd name="connsiteX6" fmla="*/ 3962400 w 3962400"/>
                <a:gd name="connsiteY6" fmla="*/ 0 h 631259"/>
                <a:gd name="connsiteX0" fmla="*/ 0 w 3962400"/>
                <a:gd name="connsiteY0" fmla="*/ 0 h 631051"/>
                <a:gd name="connsiteX1" fmla="*/ 55418 w 3962400"/>
                <a:gd name="connsiteY1" fmla="*/ 263236 h 631051"/>
                <a:gd name="connsiteX2" fmla="*/ 290946 w 3962400"/>
                <a:gd name="connsiteY2" fmla="*/ 469224 h 631051"/>
                <a:gd name="connsiteX3" fmla="*/ 748146 w 3962400"/>
                <a:gd name="connsiteY3" fmla="*/ 512618 h 631051"/>
                <a:gd name="connsiteX4" fmla="*/ 3214255 w 3962400"/>
                <a:gd name="connsiteY4" fmla="*/ 623455 h 631051"/>
                <a:gd name="connsiteX5" fmla="*/ 3810000 w 3962400"/>
                <a:gd name="connsiteY5" fmla="*/ 277091 h 631051"/>
                <a:gd name="connsiteX6" fmla="*/ 3962400 w 3962400"/>
                <a:gd name="connsiteY6" fmla="*/ 0 h 631051"/>
                <a:gd name="connsiteX0" fmla="*/ 0 w 3962400"/>
                <a:gd name="connsiteY0" fmla="*/ 0 h 631051"/>
                <a:gd name="connsiteX1" fmla="*/ 55418 w 3962400"/>
                <a:gd name="connsiteY1" fmla="*/ 263236 h 631051"/>
                <a:gd name="connsiteX2" fmla="*/ 290946 w 3962400"/>
                <a:gd name="connsiteY2" fmla="*/ 469224 h 631051"/>
                <a:gd name="connsiteX3" fmla="*/ 748146 w 3962400"/>
                <a:gd name="connsiteY3" fmla="*/ 512618 h 631051"/>
                <a:gd name="connsiteX4" fmla="*/ 3214255 w 3962400"/>
                <a:gd name="connsiteY4" fmla="*/ 623455 h 631051"/>
                <a:gd name="connsiteX5" fmla="*/ 3810000 w 3962400"/>
                <a:gd name="connsiteY5" fmla="*/ 277091 h 631051"/>
                <a:gd name="connsiteX6" fmla="*/ 3962400 w 3962400"/>
                <a:gd name="connsiteY6" fmla="*/ 0 h 631051"/>
                <a:gd name="connsiteX0" fmla="*/ 0 w 3962400"/>
                <a:gd name="connsiteY0" fmla="*/ 0 h 631051"/>
                <a:gd name="connsiteX1" fmla="*/ 55418 w 3962400"/>
                <a:gd name="connsiteY1" fmla="*/ 263236 h 631051"/>
                <a:gd name="connsiteX2" fmla="*/ 290946 w 3962400"/>
                <a:gd name="connsiteY2" fmla="*/ 469224 h 631051"/>
                <a:gd name="connsiteX3" fmla="*/ 748146 w 3962400"/>
                <a:gd name="connsiteY3" fmla="*/ 512618 h 631051"/>
                <a:gd name="connsiteX4" fmla="*/ 3214255 w 3962400"/>
                <a:gd name="connsiteY4" fmla="*/ 623455 h 631051"/>
                <a:gd name="connsiteX5" fmla="*/ 3810000 w 3962400"/>
                <a:gd name="connsiteY5" fmla="*/ 277091 h 631051"/>
                <a:gd name="connsiteX6" fmla="*/ 3962400 w 3962400"/>
                <a:gd name="connsiteY6" fmla="*/ 0 h 631051"/>
                <a:gd name="connsiteX0" fmla="*/ 0 w 3962400"/>
                <a:gd name="connsiteY0" fmla="*/ 0 h 629778"/>
                <a:gd name="connsiteX1" fmla="*/ 55418 w 3962400"/>
                <a:gd name="connsiteY1" fmla="*/ 263236 h 629778"/>
                <a:gd name="connsiteX2" fmla="*/ 290946 w 3962400"/>
                <a:gd name="connsiteY2" fmla="*/ 469224 h 629778"/>
                <a:gd name="connsiteX3" fmla="*/ 748146 w 3962400"/>
                <a:gd name="connsiteY3" fmla="*/ 512618 h 629778"/>
                <a:gd name="connsiteX4" fmla="*/ 3214255 w 3962400"/>
                <a:gd name="connsiteY4" fmla="*/ 623455 h 629778"/>
                <a:gd name="connsiteX5" fmla="*/ 3835879 w 3962400"/>
                <a:gd name="connsiteY5" fmla="*/ 302970 h 629778"/>
                <a:gd name="connsiteX6" fmla="*/ 3962400 w 3962400"/>
                <a:gd name="connsiteY6" fmla="*/ 0 h 629778"/>
                <a:gd name="connsiteX0" fmla="*/ 0 w 3962400"/>
                <a:gd name="connsiteY0" fmla="*/ 0 h 629369"/>
                <a:gd name="connsiteX1" fmla="*/ 55418 w 3962400"/>
                <a:gd name="connsiteY1" fmla="*/ 263236 h 629369"/>
                <a:gd name="connsiteX2" fmla="*/ 290946 w 3962400"/>
                <a:gd name="connsiteY2" fmla="*/ 469224 h 629369"/>
                <a:gd name="connsiteX3" fmla="*/ 748146 w 3962400"/>
                <a:gd name="connsiteY3" fmla="*/ 512618 h 629369"/>
                <a:gd name="connsiteX4" fmla="*/ 3214255 w 3962400"/>
                <a:gd name="connsiteY4" fmla="*/ 623455 h 629369"/>
                <a:gd name="connsiteX5" fmla="*/ 3861758 w 3962400"/>
                <a:gd name="connsiteY5" fmla="*/ 311596 h 629369"/>
                <a:gd name="connsiteX6" fmla="*/ 3962400 w 3962400"/>
                <a:gd name="connsiteY6" fmla="*/ 0 h 629369"/>
                <a:gd name="connsiteX0" fmla="*/ 0 w 3962400"/>
                <a:gd name="connsiteY0" fmla="*/ 0 h 824238"/>
                <a:gd name="connsiteX1" fmla="*/ 55418 w 3962400"/>
                <a:gd name="connsiteY1" fmla="*/ 263236 h 824238"/>
                <a:gd name="connsiteX2" fmla="*/ 290946 w 3962400"/>
                <a:gd name="connsiteY2" fmla="*/ 469224 h 824238"/>
                <a:gd name="connsiteX3" fmla="*/ 748146 w 3962400"/>
                <a:gd name="connsiteY3" fmla="*/ 512618 h 824238"/>
                <a:gd name="connsiteX4" fmla="*/ 3229749 w 3962400"/>
                <a:gd name="connsiteY4" fmla="*/ 821498 h 824238"/>
                <a:gd name="connsiteX5" fmla="*/ 3861758 w 3962400"/>
                <a:gd name="connsiteY5" fmla="*/ 311596 h 824238"/>
                <a:gd name="connsiteX6" fmla="*/ 3962400 w 3962400"/>
                <a:gd name="connsiteY6" fmla="*/ 0 h 824238"/>
                <a:gd name="connsiteX0" fmla="*/ 0 w 3962400"/>
                <a:gd name="connsiteY0" fmla="*/ 0 h 822528"/>
                <a:gd name="connsiteX1" fmla="*/ 55418 w 3962400"/>
                <a:gd name="connsiteY1" fmla="*/ 263236 h 822528"/>
                <a:gd name="connsiteX2" fmla="*/ 290946 w 3962400"/>
                <a:gd name="connsiteY2" fmla="*/ 469224 h 822528"/>
                <a:gd name="connsiteX3" fmla="*/ 748146 w 3962400"/>
                <a:gd name="connsiteY3" fmla="*/ 512618 h 822528"/>
                <a:gd name="connsiteX4" fmla="*/ 3229749 w 3962400"/>
                <a:gd name="connsiteY4" fmla="*/ 821498 h 822528"/>
                <a:gd name="connsiteX5" fmla="*/ 3877252 w 3962400"/>
                <a:gd name="connsiteY5" fmla="*/ 394113 h 822528"/>
                <a:gd name="connsiteX6" fmla="*/ 3962400 w 3962400"/>
                <a:gd name="connsiteY6" fmla="*/ 0 h 822528"/>
                <a:gd name="connsiteX0" fmla="*/ 0 w 3962400"/>
                <a:gd name="connsiteY0" fmla="*/ 0 h 834479"/>
                <a:gd name="connsiteX1" fmla="*/ 55418 w 3962400"/>
                <a:gd name="connsiteY1" fmla="*/ 263236 h 834479"/>
                <a:gd name="connsiteX2" fmla="*/ 290946 w 3962400"/>
                <a:gd name="connsiteY2" fmla="*/ 469224 h 834479"/>
                <a:gd name="connsiteX3" fmla="*/ 748146 w 3962400"/>
                <a:gd name="connsiteY3" fmla="*/ 512618 h 834479"/>
                <a:gd name="connsiteX4" fmla="*/ 2242907 w 3962400"/>
                <a:gd name="connsiteY4" fmla="*/ 705137 h 834479"/>
                <a:gd name="connsiteX5" fmla="*/ 3229749 w 3962400"/>
                <a:gd name="connsiteY5" fmla="*/ 821498 h 834479"/>
                <a:gd name="connsiteX6" fmla="*/ 3877252 w 3962400"/>
                <a:gd name="connsiteY6" fmla="*/ 394113 h 834479"/>
                <a:gd name="connsiteX7" fmla="*/ 3962400 w 3962400"/>
                <a:gd name="connsiteY7" fmla="*/ 0 h 834479"/>
                <a:gd name="connsiteX0" fmla="*/ 0 w 3962400"/>
                <a:gd name="connsiteY0" fmla="*/ 0 h 867385"/>
                <a:gd name="connsiteX1" fmla="*/ 55418 w 3962400"/>
                <a:gd name="connsiteY1" fmla="*/ 263236 h 867385"/>
                <a:gd name="connsiteX2" fmla="*/ 290946 w 3962400"/>
                <a:gd name="connsiteY2" fmla="*/ 469224 h 867385"/>
                <a:gd name="connsiteX3" fmla="*/ 748146 w 3962400"/>
                <a:gd name="connsiteY3" fmla="*/ 512618 h 867385"/>
                <a:gd name="connsiteX4" fmla="*/ 2227412 w 3962400"/>
                <a:gd name="connsiteY4" fmla="*/ 820662 h 867385"/>
                <a:gd name="connsiteX5" fmla="*/ 3229749 w 3962400"/>
                <a:gd name="connsiteY5" fmla="*/ 821498 h 867385"/>
                <a:gd name="connsiteX6" fmla="*/ 3877252 w 3962400"/>
                <a:gd name="connsiteY6" fmla="*/ 394113 h 867385"/>
                <a:gd name="connsiteX7" fmla="*/ 3962400 w 3962400"/>
                <a:gd name="connsiteY7" fmla="*/ 0 h 867385"/>
                <a:gd name="connsiteX0" fmla="*/ 0 w 3962400"/>
                <a:gd name="connsiteY0" fmla="*/ 0 h 849921"/>
                <a:gd name="connsiteX1" fmla="*/ 55418 w 3962400"/>
                <a:gd name="connsiteY1" fmla="*/ 263236 h 849921"/>
                <a:gd name="connsiteX2" fmla="*/ 290946 w 3962400"/>
                <a:gd name="connsiteY2" fmla="*/ 469224 h 849921"/>
                <a:gd name="connsiteX3" fmla="*/ 748146 w 3962400"/>
                <a:gd name="connsiteY3" fmla="*/ 512618 h 849921"/>
                <a:gd name="connsiteX4" fmla="*/ 2227412 w 3962400"/>
                <a:gd name="connsiteY4" fmla="*/ 820662 h 849921"/>
                <a:gd name="connsiteX5" fmla="*/ 3229749 w 3962400"/>
                <a:gd name="connsiteY5" fmla="*/ 821498 h 849921"/>
                <a:gd name="connsiteX6" fmla="*/ 3877252 w 3962400"/>
                <a:gd name="connsiteY6" fmla="*/ 394113 h 849921"/>
                <a:gd name="connsiteX7" fmla="*/ 3962400 w 3962400"/>
                <a:gd name="connsiteY7" fmla="*/ 0 h 849921"/>
                <a:gd name="connsiteX0" fmla="*/ 0 w 3962400"/>
                <a:gd name="connsiteY0" fmla="*/ 0 h 861762"/>
                <a:gd name="connsiteX1" fmla="*/ 55418 w 3962400"/>
                <a:gd name="connsiteY1" fmla="*/ 263236 h 861762"/>
                <a:gd name="connsiteX2" fmla="*/ 290946 w 3962400"/>
                <a:gd name="connsiteY2" fmla="*/ 469224 h 861762"/>
                <a:gd name="connsiteX3" fmla="*/ 748146 w 3962400"/>
                <a:gd name="connsiteY3" fmla="*/ 512618 h 861762"/>
                <a:gd name="connsiteX4" fmla="*/ 2227412 w 3962400"/>
                <a:gd name="connsiteY4" fmla="*/ 853670 h 861762"/>
                <a:gd name="connsiteX5" fmla="*/ 3229749 w 3962400"/>
                <a:gd name="connsiteY5" fmla="*/ 821498 h 861762"/>
                <a:gd name="connsiteX6" fmla="*/ 3877252 w 3962400"/>
                <a:gd name="connsiteY6" fmla="*/ 394113 h 861762"/>
                <a:gd name="connsiteX7" fmla="*/ 3962400 w 3962400"/>
                <a:gd name="connsiteY7" fmla="*/ 0 h 861762"/>
                <a:gd name="connsiteX0" fmla="*/ 0 w 3962400"/>
                <a:gd name="connsiteY0" fmla="*/ 0 h 861762"/>
                <a:gd name="connsiteX1" fmla="*/ 55418 w 3962400"/>
                <a:gd name="connsiteY1" fmla="*/ 263236 h 861762"/>
                <a:gd name="connsiteX2" fmla="*/ 290946 w 3962400"/>
                <a:gd name="connsiteY2" fmla="*/ 469224 h 861762"/>
                <a:gd name="connsiteX3" fmla="*/ 748146 w 3962400"/>
                <a:gd name="connsiteY3" fmla="*/ 562128 h 861762"/>
                <a:gd name="connsiteX4" fmla="*/ 2227412 w 3962400"/>
                <a:gd name="connsiteY4" fmla="*/ 853670 h 861762"/>
                <a:gd name="connsiteX5" fmla="*/ 3229749 w 3962400"/>
                <a:gd name="connsiteY5" fmla="*/ 821498 h 861762"/>
                <a:gd name="connsiteX6" fmla="*/ 3877252 w 3962400"/>
                <a:gd name="connsiteY6" fmla="*/ 394113 h 861762"/>
                <a:gd name="connsiteX7" fmla="*/ 3962400 w 3962400"/>
                <a:gd name="connsiteY7" fmla="*/ 0 h 861762"/>
                <a:gd name="connsiteX0" fmla="*/ 0 w 3962400"/>
                <a:gd name="connsiteY0" fmla="*/ 0 h 853670"/>
                <a:gd name="connsiteX1" fmla="*/ 55418 w 3962400"/>
                <a:gd name="connsiteY1" fmla="*/ 263236 h 853670"/>
                <a:gd name="connsiteX2" fmla="*/ 290946 w 3962400"/>
                <a:gd name="connsiteY2" fmla="*/ 469224 h 853670"/>
                <a:gd name="connsiteX3" fmla="*/ 748146 w 3962400"/>
                <a:gd name="connsiteY3" fmla="*/ 562128 h 853670"/>
                <a:gd name="connsiteX4" fmla="*/ 2227412 w 3962400"/>
                <a:gd name="connsiteY4" fmla="*/ 853670 h 853670"/>
                <a:gd name="connsiteX5" fmla="*/ 3229749 w 3962400"/>
                <a:gd name="connsiteY5" fmla="*/ 821498 h 853670"/>
                <a:gd name="connsiteX6" fmla="*/ 3784282 w 3962400"/>
                <a:gd name="connsiteY6" fmla="*/ 592155 h 853670"/>
                <a:gd name="connsiteX7" fmla="*/ 3962400 w 3962400"/>
                <a:gd name="connsiteY7" fmla="*/ 0 h 85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2400" h="853670">
                  <a:moveTo>
                    <a:pt x="0" y="0"/>
                  </a:moveTo>
                  <a:cubicBezTo>
                    <a:pt x="3463" y="94672"/>
                    <a:pt x="6927" y="185032"/>
                    <a:pt x="55418" y="263236"/>
                  </a:cubicBezTo>
                  <a:cubicBezTo>
                    <a:pt x="103909" y="341440"/>
                    <a:pt x="175491" y="419409"/>
                    <a:pt x="290946" y="469224"/>
                  </a:cubicBezTo>
                  <a:cubicBezTo>
                    <a:pt x="406401" y="519039"/>
                    <a:pt x="425402" y="498054"/>
                    <a:pt x="748146" y="562128"/>
                  </a:cubicBezTo>
                  <a:lnTo>
                    <a:pt x="2227412" y="853670"/>
                  </a:lnTo>
                  <a:cubicBezTo>
                    <a:pt x="2656507" y="839136"/>
                    <a:pt x="2970271" y="865084"/>
                    <a:pt x="3229749" y="821498"/>
                  </a:cubicBezTo>
                  <a:cubicBezTo>
                    <a:pt x="3489227" y="777912"/>
                    <a:pt x="3676843" y="721944"/>
                    <a:pt x="3784282" y="592155"/>
                  </a:cubicBezTo>
                  <a:cubicBezTo>
                    <a:pt x="3891721" y="462366"/>
                    <a:pt x="3948545" y="86591"/>
                    <a:pt x="3962400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Connettore 2 23"/>
          <p:cNvCxnSpPr/>
          <p:nvPr/>
        </p:nvCxnSpPr>
        <p:spPr>
          <a:xfrm>
            <a:off x="3145690" y="929728"/>
            <a:ext cx="271574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 flipV="1">
            <a:off x="7495931" y="2880478"/>
            <a:ext cx="414492" cy="32079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7583915" y="306970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Z</a:t>
            </a:r>
            <a:endParaRPr lang="en-US" dirty="0"/>
          </a:p>
        </p:txBody>
      </p:sp>
      <p:sp>
        <p:nvSpPr>
          <p:cNvPr id="65" name="Rettangolo arrotondato 64"/>
          <p:cNvSpPr/>
          <p:nvPr/>
        </p:nvSpPr>
        <p:spPr>
          <a:xfrm>
            <a:off x="3131840" y="1630609"/>
            <a:ext cx="2750154" cy="21204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sellaDiTesto 36"/>
          <p:cNvSpPr txBox="1"/>
          <p:nvPr/>
        </p:nvSpPr>
        <p:spPr>
          <a:xfrm>
            <a:off x="5429282" y="149362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p</a:t>
            </a:r>
            <a:endParaRPr lang="en-US" b="1" i="1" dirty="0"/>
          </a:p>
        </p:txBody>
      </p:sp>
      <p:sp>
        <p:nvSpPr>
          <p:cNvPr id="66" name="Rettangolo arrotondato 65"/>
          <p:cNvSpPr/>
          <p:nvPr/>
        </p:nvSpPr>
        <p:spPr>
          <a:xfrm>
            <a:off x="3135302" y="2846817"/>
            <a:ext cx="2750154" cy="21204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sellaDiTesto 38"/>
          <p:cNvSpPr txBox="1"/>
          <p:nvPr/>
        </p:nvSpPr>
        <p:spPr>
          <a:xfrm>
            <a:off x="5424022" y="27654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p</a:t>
            </a:r>
            <a:endParaRPr lang="en-US" b="1" i="1" dirty="0"/>
          </a:p>
        </p:txBody>
      </p:sp>
      <p:sp>
        <p:nvSpPr>
          <p:cNvPr id="52" name="Rettangolo 51"/>
          <p:cNvSpPr/>
          <p:nvPr/>
        </p:nvSpPr>
        <p:spPr>
          <a:xfrm>
            <a:off x="3138765" y="1644465"/>
            <a:ext cx="2743229" cy="144016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sellaDiTesto 25"/>
          <p:cNvSpPr txBox="1"/>
          <p:nvPr/>
        </p:nvSpPr>
        <p:spPr>
          <a:xfrm>
            <a:off x="2371322" y="438733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</a:t>
            </a:r>
            <a:endParaRPr lang="en-US" b="1" dirty="0"/>
          </a:p>
        </p:txBody>
      </p:sp>
      <p:sp>
        <p:nvSpPr>
          <p:cNvPr id="67" name="CasellaDiTesto 66"/>
          <p:cNvSpPr txBox="1"/>
          <p:nvPr/>
        </p:nvSpPr>
        <p:spPr>
          <a:xfrm>
            <a:off x="4213097" y="505607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</a:t>
            </a:r>
            <a:endParaRPr lang="en-US" b="1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2536592" y="561790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</a:t>
            </a:r>
            <a:endParaRPr lang="en-US" b="1" dirty="0"/>
          </a:p>
        </p:txBody>
      </p:sp>
      <p:sp>
        <p:nvSpPr>
          <p:cNvPr id="69" name="CasellaDiTesto 68"/>
          <p:cNvSpPr txBox="1"/>
          <p:nvPr/>
        </p:nvSpPr>
        <p:spPr>
          <a:xfrm>
            <a:off x="3895529" y="414849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</a:t>
            </a:r>
            <a:endParaRPr lang="en-US" b="1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176876" y="72802"/>
            <a:ext cx="3345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Struttura e potenziali</a:t>
            </a:r>
            <a:endParaRPr lang="en-US" sz="2800" b="1" dirty="0"/>
          </a:p>
        </p:txBody>
      </p:sp>
      <p:grpSp>
        <p:nvGrpSpPr>
          <p:cNvPr id="63" name="Gruppo 62"/>
          <p:cNvGrpSpPr/>
          <p:nvPr/>
        </p:nvGrpSpPr>
        <p:grpSpPr>
          <a:xfrm>
            <a:off x="3657600" y="3742761"/>
            <a:ext cx="3756869" cy="1313316"/>
            <a:chOff x="3657600" y="3742761"/>
            <a:chExt cx="3756869" cy="1313316"/>
          </a:xfrm>
        </p:grpSpPr>
        <p:cxnSp>
          <p:nvCxnSpPr>
            <p:cNvPr id="64" name="Connettore 2 63"/>
            <p:cNvCxnSpPr/>
            <p:nvPr/>
          </p:nvCxnSpPr>
          <p:spPr>
            <a:xfrm flipH="1">
              <a:off x="3657600" y="3966099"/>
              <a:ext cx="1771682" cy="10899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CasellaDiTesto 69"/>
            <p:cNvSpPr txBox="1"/>
            <p:nvPr/>
          </p:nvSpPr>
          <p:spPr>
            <a:xfrm>
              <a:off x="5523951" y="3742761"/>
              <a:ext cx="1890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punto di </a:t>
              </a:r>
              <a:r>
                <a:rPr lang="it-IT" b="1" i="1" dirty="0" err="1" smtClean="0"/>
                <a:t>pinch</a:t>
              </a:r>
              <a:r>
                <a:rPr lang="it-IT" b="1" i="1" dirty="0" smtClean="0"/>
                <a:t>-off</a:t>
              </a:r>
              <a:endParaRPr lang="en-US" b="1" i="1" dirty="0"/>
            </a:p>
          </p:txBody>
        </p:sp>
      </p:grpSp>
      <p:sp>
        <p:nvSpPr>
          <p:cNvPr id="53" name="CasellaDiTesto 52"/>
          <p:cNvSpPr txBox="1"/>
          <p:nvPr/>
        </p:nvSpPr>
        <p:spPr>
          <a:xfrm>
            <a:off x="5687476" y="0"/>
            <a:ext cx="34565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Regione di saturazione I</a:t>
            </a:r>
            <a:r>
              <a:rPr lang="it-IT" b="1" baseline="-25000" dirty="0" smtClean="0">
                <a:solidFill>
                  <a:srgbClr val="0070C0"/>
                </a:solidFill>
              </a:rPr>
              <a:t>D</a:t>
            </a:r>
            <a:r>
              <a:rPr lang="it-IT" b="1" dirty="0" smtClean="0">
                <a:solidFill>
                  <a:srgbClr val="0070C0"/>
                </a:solidFill>
              </a:rPr>
              <a:t>(V</a:t>
            </a:r>
            <a:r>
              <a:rPr lang="it-IT" b="1" baseline="-25000" dirty="0" smtClean="0">
                <a:solidFill>
                  <a:srgbClr val="0070C0"/>
                </a:solidFill>
              </a:rPr>
              <a:t>D</a:t>
            </a:r>
            <a:r>
              <a:rPr lang="it-IT" b="1" dirty="0" smtClean="0">
                <a:solidFill>
                  <a:srgbClr val="0070C0"/>
                </a:solidFill>
              </a:rPr>
              <a:t>)=</a:t>
            </a:r>
            <a:r>
              <a:rPr lang="it-IT" b="1" dirty="0" err="1" smtClean="0">
                <a:solidFill>
                  <a:srgbClr val="0070C0"/>
                </a:solidFill>
              </a:rPr>
              <a:t>max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98343"/>
              </p:ext>
            </p:extLst>
          </p:nvPr>
        </p:nvGraphicFramePr>
        <p:xfrm>
          <a:off x="3156582" y="1647969"/>
          <a:ext cx="2003425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5" name="Equazione" r:id="rId3" imgW="647640" imgH="380880" progId="Equation.3">
                  <p:embed/>
                </p:oleObj>
              </mc:Choice>
              <mc:Fallback>
                <p:oleObj name="Equazione" r:id="rId3" imgW="6476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582" y="1647969"/>
                        <a:ext cx="2003425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82137" y="326704"/>
            <a:ext cx="5548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Frequenza di taglio nel MOSFET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82137" y="2961548"/>
            <a:ext cx="7274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capacità di Gate è la somma delle capacità verso source e verso </a:t>
            </a:r>
            <a:r>
              <a:rPr lang="it-IT" dirty="0" err="1" smtClean="0"/>
              <a:t>drain</a:t>
            </a:r>
            <a:r>
              <a:rPr lang="it-IT" dirty="0" smtClean="0"/>
              <a:t>, ossia è la capacità C</a:t>
            </a:r>
            <a:r>
              <a:rPr lang="it-IT" baseline="-25000" dirty="0" smtClean="0"/>
              <a:t>0</a:t>
            </a:r>
            <a:r>
              <a:rPr lang="it-IT" dirty="0" smtClean="0"/>
              <a:t> del «diodo» MOS, moltiplicata per l’area di gate, che è ZL</a:t>
            </a:r>
            <a:endParaRPr lang="en-US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243801"/>
              </p:ext>
            </p:extLst>
          </p:nvPr>
        </p:nvGraphicFramePr>
        <p:xfrm>
          <a:off x="5931029" y="1687155"/>
          <a:ext cx="1534778" cy="600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6" name="Equazione" r:id="rId5" imgW="876240" imgH="342720" progId="Equation.3">
                  <p:embed/>
                </p:oleObj>
              </mc:Choice>
              <mc:Fallback>
                <p:oleObj name="Equazione" r:id="rId5" imgW="87624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31029" y="1687155"/>
                        <a:ext cx="1534778" cy="600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130831"/>
              </p:ext>
            </p:extLst>
          </p:nvPr>
        </p:nvGraphicFramePr>
        <p:xfrm>
          <a:off x="2084364" y="3574446"/>
          <a:ext cx="3101785" cy="1111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7" name="Equazione" r:id="rId7" imgW="1447560" imgH="520560" progId="Equation.3">
                  <p:embed/>
                </p:oleObj>
              </mc:Choice>
              <mc:Fallback>
                <p:oleObj name="Equazione" r:id="rId7" imgW="1447560" imgH="52056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64" y="3574446"/>
                        <a:ext cx="3101785" cy="11113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7900988" y="1779797"/>
            <a:ext cx="830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lineare</a:t>
            </a:r>
            <a:endParaRPr lang="en-US" dirty="0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016976"/>
              </p:ext>
            </p:extLst>
          </p:nvPr>
        </p:nvGraphicFramePr>
        <p:xfrm>
          <a:off x="5931028" y="2261254"/>
          <a:ext cx="1989063" cy="577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8" name="Equazione" r:id="rId9" imgW="1180800" imgH="342720" progId="Equation.3">
                  <p:embed/>
                </p:oleObj>
              </mc:Choice>
              <mc:Fallback>
                <p:oleObj name="Equazione" r:id="rId9" imgW="118080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31028" y="2261254"/>
                        <a:ext cx="1989063" cy="577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7900988" y="2409869"/>
            <a:ext cx="127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saturazione</a:t>
            </a:r>
            <a:endParaRPr lang="en-US" dirty="0"/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719593"/>
              </p:ext>
            </p:extLst>
          </p:nvPr>
        </p:nvGraphicFramePr>
        <p:xfrm>
          <a:off x="2027869" y="4899935"/>
          <a:ext cx="225742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9" name="Equazione" r:id="rId11" imgW="1054080" imgH="355320" progId="Equation.3">
                  <p:embed/>
                </p:oleObj>
              </mc:Choice>
              <mc:Fallback>
                <p:oleObj name="Equazione" r:id="rId11" imgW="1054080" imgH="355320" progId="Equation.3">
                  <p:embed/>
                  <p:pic>
                    <p:nvPicPr>
                      <p:cNvPr id="0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869" y="4899935"/>
                        <a:ext cx="225742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5848705" y="4061242"/>
            <a:ext cx="830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lineare</a:t>
            </a:r>
            <a:endParaRPr lang="en-US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848705" y="5060646"/>
            <a:ext cx="127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saturazione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558677" y="6284373"/>
            <a:ext cx="481882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Raccomandazione per canali corti e alta mobilità</a:t>
            </a:r>
            <a:endParaRPr lang="en-US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59858" y="911479"/>
            <a:ext cx="8397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Tutto il modello per i piccoli segnali può essere mutuato dal JFET.</a:t>
            </a:r>
          </a:p>
          <a:p>
            <a:r>
              <a:rPr lang="it-IT" dirty="0" smtClean="0"/>
              <a:t>Per la frequenza di taglio,</a:t>
            </a:r>
            <a:r>
              <a:rPr lang="it-IT" dirty="0"/>
              <a:t> </a:t>
            </a:r>
            <a:r>
              <a:rPr lang="it-IT" dirty="0" err="1" smtClean="0"/>
              <a:t>ipetendo</a:t>
            </a:r>
            <a:r>
              <a:rPr lang="it-IT" dirty="0" smtClean="0"/>
              <a:t> </a:t>
            </a:r>
            <a:r>
              <a:rPr lang="it-IT" dirty="0"/>
              <a:t>esattamente quanto fatto per il JFET (</a:t>
            </a:r>
            <a:r>
              <a:rPr lang="it-IT" dirty="0" err="1"/>
              <a:t>slides</a:t>
            </a:r>
            <a:r>
              <a:rPr lang="it-IT" dirty="0"/>
              <a:t> 24 e 25) otteniamo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3" y="269121"/>
            <a:ext cx="6082952" cy="524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52" b="1"/>
          <a:stretch/>
        </p:blipFill>
        <p:spPr bwMode="auto">
          <a:xfrm>
            <a:off x="3126239" y="368083"/>
            <a:ext cx="3041476" cy="514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856096" y="5852306"/>
            <a:ext cx="3695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Tipi di MOSFET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3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9334E-6 L 0.32083 -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13815" y="503282"/>
            <a:ext cx="70119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1) Modifica </a:t>
            </a:r>
            <a:r>
              <a:rPr lang="it-IT" sz="2800" b="1" dirty="0" smtClean="0"/>
              <a:t>dei risultati in caso di saturazione </a:t>
            </a:r>
          </a:p>
          <a:p>
            <a:r>
              <a:rPr lang="it-IT" sz="2800" b="1" dirty="0" smtClean="0"/>
              <a:t>della velocità degli elettroni</a:t>
            </a:r>
            <a:endParaRPr lang="en-US" sz="2800" b="1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19131"/>
              </p:ext>
            </p:extLst>
          </p:nvPr>
        </p:nvGraphicFramePr>
        <p:xfrm>
          <a:off x="1943218" y="1940304"/>
          <a:ext cx="4969507" cy="939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5" name="Equazione" r:id="rId3" imgW="1815840" imgH="342720" progId="Equation.3">
                  <p:embed/>
                </p:oleObj>
              </mc:Choice>
              <mc:Fallback>
                <p:oleObj name="Equazione" r:id="rId3" imgW="1815840" imgH="342720" progId="Equation.3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218" y="1940304"/>
                        <a:ext cx="4969507" cy="9393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156655" y="2739914"/>
            <a:ext cx="7260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Se si raggiunge la velocità di saturazione, questa espressione viene sostituita, ovunque compare, dalla costante</a:t>
            </a:r>
            <a:endParaRPr lang="en-US" sz="2800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136846"/>
              </p:ext>
            </p:extLst>
          </p:nvPr>
        </p:nvGraphicFramePr>
        <p:xfrm>
          <a:off x="3813821" y="3602622"/>
          <a:ext cx="97313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6" name="Equazione" r:id="rId5" imgW="355320" imgH="190440" progId="Equation.3">
                  <p:embed/>
                </p:oleObj>
              </mc:Choice>
              <mc:Fallback>
                <p:oleObj name="Equazione" r:id="rId5" imgW="355320" imgH="190440" progId="Equation.3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821" y="3602622"/>
                        <a:ext cx="973138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215692"/>
              </p:ext>
            </p:extLst>
          </p:nvPr>
        </p:nvGraphicFramePr>
        <p:xfrm>
          <a:off x="1730375" y="4484688"/>
          <a:ext cx="52197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7" name="Equazione" r:id="rId7" imgW="2412720" imgH="342720" progId="Equation.3">
                  <p:embed/>
                </p:oleObj>
              </mc:Choice>
              <mc:Fallback>
                <p:oleObj name="Equazione" r:id="rId7" imgW="2412720" imgH="34272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4484688"/>
                        <a:ext cx="5219700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236724"/>
              </p:ext>
            </p:extLst>
          </p:nvPr>
        </p:nvGraphicFramePr>
        <p:xfrm>
          <a:off x="1764566" y="5223254"/>
          <a:ext cx="413543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8" name="Equazione" r:id="rId9" imgW="1752480" imgH="342720" progId="Equation.3">
                  <p:embed/>
                </p:oleObj>
              </mc:Choice>
              <mc:Fallback>
                <p:oleObj name="Equazione" r:id="rId9" imgW="1752480" imgH="342720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566" y="5223254"/>
                        <a:ext cx="4135437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637600"/>
              </p:ext>
            </p:extLst>
          </p:nvPr>
        </p:nvGraphicFramePr>
        <p:xfrm>
          <a:off x="1659584" y="6099175"/>
          <a:ext cx="31273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9" name="Equazione" r:id="rId11" imgW="1460160" imgH="355320" progId="Equation.3">
                  <p:embed/>
                </p:oleObj>
              </mc:Choice>
              <mc:Fallback>
                <p:oleObj name="Equazione" r:id="rId11" imgW="1460160" imgH="355320" progId="Equation.3">
                  <p:embed/>
                  <p:pic>
                    <p:nvPicPr>
                      <p:cNvPr id="0" name="Ogget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584" y="6099175"/>
                        <a:ext cx="312737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7656394" y="484495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5.106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666636" y="544857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5.107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707580" y="604823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5.108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84997" y="47345"/>
            <a:ext cx="134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Casi estremi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3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4997" y="47345"/>
            <a:ext cx="134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Casi estremi</a:t>
            </a:r>
            <a:endParaRPr lang="en-US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13815" y="503282"/>
            <a:ext cx="355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2) Regione sotto soglia</a:t>
            </a:r>
            <a:endParaRPr lang="en-US" sz="2800" b="1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15" y="1068297"/>
            <a:ext cx="1898309" cy="162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CasellaDiTesto 41"/>
          <p:cNvSpPr txBox="1"/>
          <p:nvPr/>
        </p:nvSpPr>
        <p:spPr>
          <a:xfrm>
            <a:off x="5704764" y="52635"/>
            <a:ext cx="34392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Quando la regione di inversione è formata, ma non tanto da raggiungere la forte inversione, 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una debole corrente fluisce attraverso il canale.</a:t>
            </a:r>
            <a:endParaRPr lang="en-US" dirty="0"/>
          </a:p>
        </p:txBody>
      </p:sp>
      <p:graphicFrame>
        <p:nvGraphicFramePr>
          <p:cNvPr id="43" name="Oggetto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679398"/>
              </p:ext>
            </p:extLst>
          </p:nvPr>
        </p:nvGraphicFramePr>
        <p:xfrm>
          <a:off x="5738812" y="939291"/>
          <a:ext cx="2791038" cy="544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Equazione" r:id="rId4" imgW="977760" imgH="190440" progId="Equation.3">
                  <p:embed/>
                </p:oleObj>
              </mc:Choice>
              <mc:Fallback>
                <p:oleObj name="Equazione" r:id="rId4" imgW="977760" imgH="190440" progId="Equation.3">
                  <p:embed/>
                  <p:pic>
                    <p:nvPicPr>
                      <p:cNvPr id="0" name="Oggetto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2" y="939291"/>
                        <a:ext cx="2791038" cy="544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7159" r="58118" b="9374"/>
          <a:stretch/>
        </p:blipFill>
        <p:spPr bwMode="auto">
          <a:xfrm>
            <a:off x="31531" y="3499945"/>
            <a:ext cx="4399179" cy="335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3" t="17156" r="26493" b="21875"/>
          <a:stretch/>
        </p:blipFill>
        <p:spPr bwMode="auto">
          <a:xfrm>
            <a:off x="4430545" y="2691167"/>
            <a:ext cx="4713455" cy="416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9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igura a mano libera 19"/>
          <p:cNvSpPr/>
          <p:nvPr/>
        </p:nvSpPr>
        <p:spPr>
          <a:xfrm flipV="1">
            <a:off x="2826980" y="2540037"/>
            <a:ext cx="3490039" cy="520461"/>
          </a:xfrm>
          <a:custGeom>
            <a:avLst/>
            <a:gdLst>
              <a:gd name="connsiteX0" fmla="*/ 0 w 3962400"/>
              <a:gd name="connsiteY0" fmla="*/ 0 h 631259"/>
              <a:gd name="connsiteX1" fmla="*/ 55418 w 3962400"/>
              <a:gd name="connsiteY1" fmla="*/ 263236 h 631259"/>
              <a:gd name="connsiteX2" fmla="*/ 290946 w 3962400"/>
              <a:gd name="connsiteY2" fmla="*/ 443345 h 631259"/>
              <a:gd name="connsiteX3" fmla="*/ 748146 w 3962400"/>
              <a:gd name="connsiteY3" fmla="*/ 512618 h 631259"/>
              <a:gd name="connsiteX4" fmla="*/ 3214255 w 3962400"/>
              <a:gd name="connsiteY4" fmla="*/ 623455 h 631259"/>
              <a:gd name="connsiteX5" fmla="*/ 3810000 w 3962400"/>
              <a:gd name="connsiteY5" fmla="*/ 277091 h 631259"/>
              <a:gd name="connsiteX6" fmla="*/ 3962400 w 3962400"/>
              <a:gd name="connsiteY6" fmla="*/ 0 h 631259"/>
              <a:gd name="connsiteX0" fmla="*/ 0 w 3962400"/>
              <a:gd name="connsiteY0" fmla="*/ 0 h 631051"/>
              <a:gd name="connsiteX1" fmla="*/ 55418 w 3962400"/>
              <a:gd name="connsiteY1" fmla="*/ 263236 h 631051"/>
              <a:gd name="connsiteX2" fmla="*/ 290946 w 3962400"/>
              <a:gd name="connsiteY2" fmla="*/ 469224 h 631051"/>
              <a:gd name="connsiteX3" fmla="*/ 748146 w 3962400"/>
              <a:gd name="connsiteY3" fmla="*/ 512618 h 631051"/>
              <a:gd name="connsiteX4" fmla="*/ 3214255 w 3962400"/>
              <a:gd name="connsiteY4" fmla="*/ 623455 h 631051"/>
              <a:gd name="connsiteX5" fmla="*/ 3810000 w 3962400"/>
              <a:gd name="connsiteY5" fmla="*/ 277091 h 631051"/>
              <a:gd name="connsiteX6" fmla="*/ 3962400 w 3962400"/>
              <a:gd name="connsiteY6" fmla="*/ 0 h 631051"/>
              <a:gd name="connsiteX0" fmla="*/ 0 w 3962400"/>
              <a:gd name="connsiteY0" fmla="*/ 0 h 631051"/>
              <a:gd name="connsiteX1" fmla="*/ 55418 w 3962400"/>
              <a:gd name="connsiteY1" fmla="*/ 263236 h 631051"/>
              <a:gd name="connsiteX2" fmla="*/ 290946 w 3962400"/>
              <a:gd name="connsiteY2" fmla="*/ 469224 h 631051"/>
              <a:gd name="connsiteX3" fmla="*/ 748146 w 3962400"/>
              <a:gd name="connsiteY3" fmla="*/ 512618 h 631051"/>
              <a:gd name="connsiteX4" fmla="*/ 3214255 w 3962400"/>
              <a:gd name="connsiteY4" fmla="*/ 623455 h 631051"/>
              <a:gd name="connsiteX5" fmla="*/ 3810000 w 3962400"/>
              <a:gd name="connsiteY5" fmla="*/ 277091 h 631051"/>
              <a:gd name="connsiteX6" fmla="*/ 3962400 w 3962400"/>
              <a:gd name="connsiteY6" fmla="*/ 0 h 631051"/>
              <a:gd name="connsiteX0" fmla="*/ 0 w 3962400"/>
              <a:gd name="connsiteY0" fmla="*/ 0 h 631051"/>
              <a:gd name="connsiteX1" fmla="*/ 55418 w 3962400"/>
              <a:gd name="connsiteY1" fmla="*/ 263236 h 631051"/>
              <a:gd name="connsiteX2" fmla="*/ 290946 w 3962400"/>
              <a:gd name="connsiteY2" fmla="*/ 469224 h 631051"/>
              <a:gd name="connsiteX3" fmla="*/ 748146 w 3962400"/>
              <a:gd name="connsiteY3" fmla="*/ 512618 h 631051"/>
              <a:gd name="connsiteX4" fmla="*/ 3214255 w 3962400"/>
              <a:gd name="connsiteY4" fmla="*/ 623455 h 631051"/>
              <a:gd name="connsiteX5" fmla="*/ 3810000 w 3962400"/>
              <a:gd name="connsiteY5" fmla="*/ 277091 h 631051"/>
              <a:gd name="connsiteX6" fmla="*/ 3962400 w 3962400"/>
              <a:gd name="connsiteY6" fmla="*/ 0 h 631051"/>
              <a:gd name="connsiteX0" fmla="*/ 0 w 3962400"/>
              <a:gd name="connsiteY0" fmla="*/ 0 h 629778"/>
              <a:gd name="connsiteX1" fmla="*/ 55418 w 3962400"/>
              <a:gd name="connsiteY1" fmla="*/ 263236 h 629778"/>
              <a:gd name="connsiteX2" fmla="*/ 290946 w 3962400"/>
              <a:gd name="connsiteY2" fmla="*/ 469224 h 629778"/>
              <a:gd name="connsiteX3" fmla="*/ 748146 w 3962400"/>
              <a:gd name="connsiteY3" fmla="*/ 512618 h 629778"/>
              <a:gd name="connsiteX4" fmla="*/ 3214255 w 3962400"/>
              <a:gd name="connsiteY4" fmla="*/ 623455 h 629778"/>
              <a:gd name="connsiteX5" fmla="*/ 3835879 w 3962400"/>
              <a:gd name="connsiteY5" fmla="*/ 302970 h 629778"/>
              <a:gd name="connsiteX6" fmla="*/ 3962400 w 3962400"/>
              <a:gd name="connsiteY6" fmla="*/ 0 h 629778"/>
              <a:gd name="connsiteX0" fmla="*/ 0 w 3962400"/>
              <a:gd name="connsiteY0" fmla="*/ 0 h 629369"/>
              <a:gd name="connsiteX1" fmla="*/ 55418 w 3962400"/>
              <a:gd name="connsiteY1" fmla="*/ 263236 h 629369"/>
              <a:gd name="connsiteX2" fmla="*/ 290946 w 3962400"/>
              <a:gd name="connsiteY2" fmla="*/ 469224 h 629369"/>
              <a:gd name="connsiteX3" fmla="*/ 748146 w 3962400"/>
              <a:gd name="connsiteY3" fmla="*/ 512618 h 629369"/>
              <a:gd name="connsiteX4" fmla="*/ 3214255 w 3962400"/>
              <a:gd name="connsiteY4" fmla="*/ 623455 h 629369"/>
              <a:gd name="connsiteX5" fmla="*/ 3861758 w 3962400"/>
              <a:gd name="connsiteY5" fmla="*/ 311596 h 629369"/>
              <a:gd name="connsiteX6" fmla="*/ 3962400 w 3962400"/>
              <a:gd name="connsiteY6" fmla="*/ 0 h 6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2400" h="629369">
                <a:moveTo>
                  <a:pt x="0" y="0"/>
                </a:moveTo>
                <a:cubicBezTo>
                  <a:pt x="3463" y="94672"/>
                  <a:pt x="6927" y="185032"/>
                  <a:pt x="55418" y="263236"/>
                </a:cubicBezTo>
                <a:cubicBezTo>
                  <a:pt x="103909" y="341440"/>
                  <a:pt x="158238" y="427660"/>
                  <a:pt x="290946" y="469224"/>
                </a:cubicBezTo>
                <a:cubicBezTo>
                  <a:pt x="423654" y="510788"/>
                  <a:pt x="260928" y="486913"/>
                  <a:pt x="748146" y="512618"/>
                </a:cubicBezTo>
                <a:cubicBezTo>
                  <a:pt x="1235364" y="538323"/>
                  <a:pt x="2695320" y="656959"/>
                  <a:pt x="3214255" y="623455"/>
                </a:cubicBezTo>
                <a:cubicBezTo>
                  <a:pt x="3733190" y="589951"/>
                  <a:pt x="3754319" y="441385"/>
                  <a:pt x="3861758" y="311596"/>
                </a:cubicBezTo>
                <a:cubicBezTo>
                  <a:pt x="3969197" y="181807"/>
                  <a:pt x="3948545" y="86591"/>
                  <a:pt x="3962400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gura a mano libera 18"/>
          <p:cNvSpPr/>
          <p:nvPr/>
        </p:nvSpPr>
        <p:spPr>
          <a:xfrm>
            <a:off x="2798618" y="1636824"/>
            <a:ext cx="3490039" cy="520461"/>
          </a:xfrm>
          <a:custGeom>
            <a:avLst/>
            <a:gdLst>
              <a:gd name="connsiteX0" fmla="*/ 0 w 3962400"/>
              <a:gd name="connsiteY0" fmla="*/ 0 h 631259"/>
              <a:gd name="connsiteX1" fmla="*/ 55418 w 3962400"/>
              <a:gd name="connsiteY1" fmla="*/ 263236 h 631259"/>
              <a:gd name="connsiteX2" fmla="*/ 290946 w 3962400"/>
              <a:gd name="connsiteY2" fmla="*/ 443345 h 631259"/>
              <a:gd name="connsiteX3" fmla="*/ 748146 w 3962400"/>
              <a:gd name="connsiteY3" fmla="*/ 512618 h 631259"/>
              <a:gd name="connsiteX4" fmla="*/ 3214255 w 3962400"/>
              <a:gd name="connsiteY4" fmla="*/ 623455 h 631259"/>
              <a:gd name="connsiteX5" fmla="*/ 3810000 w 3962400"/>
              <a:gd name="connsiteY5" fmla="*/ 277091 h 631259"/>
              <a:gd name="connsiteX6" fmla="*/ 3962400 w 3962400"/>
              <a:gd name="connsiteY6" fmla="*/ 0 h 631259"/>
              <a:gd name="connsiteX0" fmla="*/ 0 w 3962400"/>
              <a:gd name="connsiteY0" fmla="*/ 0 h 631051"/>
              <a:gd name="connsiteX1" fmla="*/ 55418 w 3962400"/>
              <a:gd name="connsiteY1" fmla="*/ 263236 h 631051"/>
              <a:gd name="connsiteX2" fmla="*/ 290946 w 3962400"/>
              <a:gd name="connsiteY2" fmla="*/ 469224 h 631051"/>
              <a:gd name="connsiteX3" fmla="*/ 748146 w 3962400"/>
              <a:gd name="connsiteY3" fmla="*/ 512618 h 631051"/>
              <a:gd name="connsiteX4" fmla="*/ 3214255 w 3962400"/>
              <a:gd name="connsiteY4" fmla="*/ 623455 h 631051"/>
              <a:gd name="connsiteX5" fmla="*/ 3810000 w 3962400"/>
              <a:gd name="connsiteY5" fmla="*/ 277091 h 631051"/>
              <a:gd name="connsiteX6" fmla="*/ 3962400 w 3962400"/>
              <a:gd name="connsiteY6" fmla="*/ 0 h 631051"/>
              <a:gd name="connsiteX0" fmla="*/ 0 w 3962400"/>
              <a:gd name="connsiteY0" fmla="*/ 0 h 631051"/>
              <a:gd name="connsiteX1" fmla="*/ 55418 w 3962400"/>
              <a:gd name="connsiteY1" fmla="*/ 263236 h 631051"/>
              <a:gd name="connsiteX2" fmla="*/ 290946 w 3962400"/>
              <a:gd name="connsiteY2" fmla="*/ 469224 h 631051"/>
              <a:gd name="connsiteX3" fmla="*/ 748146 w 3962400"/>
              <a:gd name="connsiteY3" fmla="*/ 512618 h 631051"/>
              <a:gd name="connsiteX4" fmla="*/ 3214255 w 3962400"/>
              <a:gd name="connsiteY4" fmla="*/ 623455 h 631051"/>
              <a:gd name="connsiteX5" fmla="*/ 3810000 w 3962400"/>
              <a:gd name="connsiteY5" fmla="*/ 277091 h 631051"/>
              <a:gd name="connsiteX6" fmla="*/ 3962400 w 3962400"/>
              <a:gd name="connsiteY6" fmla="*/ 0 h 631051"/>
              <a:gd name="connsiteX0" fmla="*/ 0 w 3962400"/>
              <a:gd name="connsiteY0" fmla="*/ 0 h 631051"/>
              <a:gd name="connsiteX1" fmla="*/ 55418 w 3962400"/>
              <a:gd name="connsiteY1" fmla="*/ 263236 h 631051"/>
              <a:gd name="connsiteX2" fmla="*/ 290946 w 3962400"/>
              <a:gd name="connsiteY2" fmla="*/ 469224 h 631051"/>
              <a:gd name="connsiteX3" fmla="*/ 748146 w 3962400"/>
              <a:gd name="connsiteY3" fmla="*/ 512618 h 631051"/>
              <a:gd name="connsiteX4" fmla="*/ 3214255 w 3962400"/>
              <a:gd name="connsiteY4" fmla="*/ 623455 h 631051"/>
              <a:gd name="connsiteX5" fmla="*/ 3810000 w 3962400"/>
              <a:gd name="connsiteY5" fmla="*/ 277091 h 631051"/>
              <a:gd name="connsiteX6" fmla="*/ 3962400 w 3962400"/>
              <a:gd name="connsiteY6" fmla="*/ 0 h 631051"/>
              <a:gd name="connsiteX0" fmla="*/ 0 w 3962400"/>
              <a:gd name="connsiteY0" fmla="*/ 0 h 629778"/>
              <a:gd name="connsiteX1" fmla="*/ 55418 w 3962400"/>
              <a:gd name="connsiteY1" fmla="*/ 263236 h 629778"/>
              <a:gd name="connsiteX2" fmla="*/ 290946 w 3962400"/>
              <a:gd name="connsiteY2" fmla="*/ 469224 h 629778"/>
              <a:gd name="connsiteX3" fmla="*/ 748146 w 3962400"/>
              <a:gd name="connsiteY3" fmla="*/ 512618 h 629778"/>
              <a:gd name="connsiteX4" fmla="*/ 3214255 w 3962400"/>
              <a:gd name="connsiteY4" fmla="*/ 623455 h 629778"/>
              <a:gd name="connsiteX5" fmla="*/ 3835879 w 3962400"/>
              <a:gd name="connsiteY5" fmla="*/ 302970 h 629778"/>
              <a:gd name="connsiteX6" fmla="*/ 3962400 w 3962400"/>
              <a:gd name="connsiteY6" fmla="*/ 0 h 629778"/>
              <a:gd name="connsiteX0" fmla="*/ 0 w 3962400"/>
              <a:gd name="connsiteY0" fmla="*/ 0 h 629369"/>
              <a:gd name="connsiteX1" fmla="*/ 55418 w 3962400"/>
              <a:gd name="connsiteY1" fmla="*/ 263236 h 629369"/>
              <a:gd name="connsiteX2" fmla="*/ 290946 w 3962400"/>
              <a:gd name="connsiteY2" fmla="*/ 469224 h 629369"/>
              <a:gd name="connsiteX3" fmla="*/ 748146 w 3962400"/>
              <a:gd name="connsiteY3" fmla="*/ 512618 h 629369"/>
              <a:gd name="connsiteX4" fmla="*/ 3214255 w 3962400"/>
              <a:gd name="connsiteY4" fmla="*/ 623455 h 629369"/>
              <a:gd name="connsiteX5" fmla="*/ 3861758 w 3962400"/>
              <a:gd name="connsiteY5" fmla="*/ 311596 h 629369"/>
              <a:gd name="connsiteX6" fmla="*/ 3962400 w 3962400"/>
              <a:gd name="connsiteY6" fmla="*/ 0 h 6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2400" h="629369">
                <a:moveTo>
                  <a:pt x="0" y="0"/>
                </a:moveTo>
                <a:cubicBezTo>
                  <a:pt x="3463" y="94672"/>
                  <a:pt x="6927" y="185032"/>
                  <a:pt x="55418" y="263236"/>
                </a:cubicBezTo>
                <a:cubicBezTo>
                  <a:pt x="103909" y="341440"/>
                  <a:pt x="158238" y="427660"/>
                  <a:pt x="290946" y="469224"/>
                </a:cubicBezTo>
                <a:cubicBezTo>
                  <a:pt x="423654" y="510788"/>
                  <a:pt x="260928" y="486913"/>
                  <a:pt x="748146" y="512618"/>
                </a:cubicBezTo>
                <a:cubicBezTo>
                  <a:pt x="1235364" y="538323"/>
                  <a:pt x="2695320" y="656959"/>
                  <a:pt x="3214255" y="623455"/>
                </a:cubicBezTo>
                <a:cubicBezTo>
                  <a:pt x="3733190" y="589951"/>
                  <a:pt x="3754319" y="441385"/>
                  <a:pt x="3861758" y="311596"/>
                </a:cubicBezTo>
                <a:cubicBezTo>
                  <a:pt x="3969197" y="181807"/>
                  <a:pt x="3948545" y="86591"/>
                  <a:pt x="3962400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tangolo 3"/>
          <p:cNvSpPr/>
          <p:nvPr/>
        </p:nvSpPr>
        <p:spPr>
          <a:xfrm>
            <a:off x="1691680" y="1644465"/>
            <a:ext cx="5760640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uppo 10"/>
          <p:cNvGrpSpPr/>
          <p:nvPr/>
        </p:nvGrpSpPr>
        <p:grpSpPr>
          <a:xfrm>
            <a:off x="1835696" y="1342578"/>
            <a:ext cx="5400600" cy="517911"/>
            <a:chOff x="1835696" y="1686953"/>
            <a:chExt cx="5400600" cy="517911"/>
          </a:xfrm>
        </p:grpSpPr>
        <p:sp>
          <p:nvSpPr>
            <p:cNvPr id="5" name="Rettangolo arrotondato 4"/>
            <p:cNvSpPr/>
            <p:nvPr/>
          </p:nvSpPr>
          <p:spPr>
            <a:xfrm>
              <a:off x="3131840" y="1844824"/>
              <a:ext cx="2736304" cy="36004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1835696" y="1844824"/>
              <a:ext cx="792088" cy="1440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6444208" y="1844824"/>
              <a:ext cx="792088" cy="1440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2987824" y="1686953"/>
              <a:ext cx="302433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3243807" y="1844823"/>
              <a:ext cx="2478119" cy="13016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o 11"/>
          <p:cNvGrpSpPr/>
          <p:nvPr/>
        </p:nvGrpSpPr>
        <p:grpSpPr>
          <a:xfrm flipV="1">
            <a:off x="1849546" y="2880478"/>
            <a:ext cx="5400600" cy="517911"/>
            <a:chOff x="1835696" y="1686953"/>
            <a:chExt cx="5400600" cy="517911"/>
          </a:xfrm>
        </p:grpSpPr>
        <p:sp>
          <p:nvSpPr>
            <p:cNvPr id="13" name="Rettangolo arrotondato 12"/>
            <p:cNvSpPr/>
            <p:nvPr/>
          </p:nvSpPr>
          <p:spPr>
            <a:xfrm>
              <a:off x="3131840" y="1844824"/>
              <a:ext cx="2736304" cy="36004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1835696" y="1844824"/>
              <a:ext cx="792088" cy="1440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6444208" y="1844824"/>
              <a:ext cx="792088" cy="1440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2987824" y="1686953"/>
              <a:ext cx="302433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243807" y="1844823"/>
              <a:ext cx="2478119" cy="13016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Connettore 1 21"/>
          <p:cNvCxnSpPr/>
          <p:nvPr/>
        </p:nvCxnSpPr>
        <p:spPr>
          <a:xfrm>
            <a:off x="1380226" y="2364545"/>
            <a:ext cx="660783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uppo 64"/>
          <p:cNvGrpSpPr/>
          <p:nvPr/>
        </p:nvGrpSpPr>
        <p:grpSpPr>
          <a:xfrm>
            <a:off x="3131840" y="570016"/>
            <a:ext cx="2745424" cy="2670502"/>
            <a:chOff x="3131840" y="1483726"/>
            <a:chExt cx="2745424" cy="1756792"/>
          </a:xfrm>
        </p:grpSpPr>
        <p:cxnSp>
          <p:nvCxnSpPr>
            <p:cNvPr id="24" name="Connettore 1 23"/>
            <p:cNvCxnSpPr/>
            <p:nvPr/>
          </p:nvCxnSpPr>
          <p:spPr>
            <a:xfrm>
              <a:off x="3131840" y="1486594"/>
              <a:ext cx="13850" cy="175392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/>
          </p:nvCxnSpPr>
          <p:spPr>
            <a:xfrm>
              <a:off x="5863414" y="1483726"/>
              <a:ext cx="13850" cy="175392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CasellaDiTesto 62"/>
          <p:cNvSpPr txBox="1"/>
          <p:nvPr/>
        </p:nvSpPr>
        <p:spPr>
          <a:xfrm>
            <a:off x="391886" y="375730"/>
            <a:ext cx="16690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dirty="0" smtClean="0"/>
              <a:t>JFET</a:t>
            </a:r>
            <a:endParaRPr lang="en-US" sz="6600" dirty="0"/>
          </a:p>
        </p:txBody>
      </p:sp>
      <p:cxnSp>
        <p:nvCxnSpPr>
          <p:cNvPr id="67" name="Connettore 2 66"/>
          <p:cNvCxnSpPr/>
          <p:nvPr/>
        </p:nvCxnSpPr>
        <p:spPr>
          <a:xfrm>
            <a:off x="3145690" y="929728"/>
            <a:ext cx="271574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sellaDiTesto 67"/>
          <p:cNvSpPr txBox="1"/>
          <p:nvPr/>
        </p:nvSpPr>
        <p:spPr>
          <a:xfrm>
            <a:off x="4404983" y="59602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</a:t>
            </a:r>
            <a:endParaRPr lang="en-US" dirty="0"/>
          </a:p>
        </p:txBody>
      </p:sp>
      <p:cxnSp>
        <p:nvCxnSpPr>
          <p:cNvPr id="69" name="Connettore 1 68"/>
          <p:cNvCxnSpPr/>
          <p:nvPr/>
        </p:nvCxnSpPr>
        <p:spPr>
          <a:xfrm>
            <a:off x="1390126" y="1851945"/>
            <a:ext cx="660783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2 69"/>
          <p:cNvCxnSpPr/>
          <p:nvPr/>
        </p:nvCxnSpPr>
        <p:spPr>
          <a:xfrm flipH="1">
            <a:off x="2987100" y="1842651"/>
            <a:ext cx="724" cy="52189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sellaDiTesto 71"/>
          <p:cNvSpPr txBox="1"/>
          <p:nvPr/>
        </p:nvSpPr>
        <p:spPr>
          <a:xfrm>
            <a:off x="2630306" y="189705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</a:t>
            </a:r>
            <a:endParaRPr lang="en-US" dirty="0"/>
          </a:p>
        </p:txBody>
      </p:sp>
      <p:cxnSp>
        <p:nvCxnSpPr>
          <p:cNvPr id="80" name="Connettore 2 79"/>
          <p:cNvCxnSpPr/>
          <p:nvPr/>
        </p:nvCxnSpPr>
        <p:spPr>
          <a:xfrm flipH="1">
            <a:off x="4270607" y="1859289"/>
            <a:ext cx="724" cy="26094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sellaDiTesto 81"/>
          <p:cNvSpPr txBox="1"/>
          <p:nvPr/>
        </p:nvSpPr>
        <p:spPr>
          <a:xfrm>
            <a:off x="4323921" y="180509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W(y)</a:t>
            </a:r>
            <a:endParaRPr lang="en-US" dirty="0"/>
          </a:p>
        </p:txBody>
      </p:sp>
      <p:cxnSp>
        <p:nvCxnSpPr>
          <p:cNvPr id="83" name="Connettore 2 82"/>
          <p:cNvCxnSpPr/>
          <p:nvPr/>
        </p:nvCxnSpPr>
        <p:spPr>
          <a:xfrm flipH="1">
            <a:off x="4270607" y="2081720"/>
            <a:ext cx="1448" cy="28282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ttangolo 84"/>
          <p:cNvSpPr/>
          <p:nvPr/>
        </p:nvSpPr>
        <p:spPr>
          <a:xfrm>
            <a:off x="4323921" y="2038466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a</a:t>
            </a:r>
            <a:r>
              <a:rPr lang="it-IT" dirty="0" smtClean="0"/>
              <a:t>-W(y)</a:t>
            </a:r>
            <a:endParaRPr lang="en-US" dirty="0"/>
          </a:p>
        </p:txBody>
      </p:sp>
      <p:grpSp>
        <p:nvGrpSpPr>
          <p:cNvPr id="102" name="Gruppo 101"/>
          <p:cNvGrpSpPr/>
          <p:nvPr/>
        </p:nvGrpSpPr>
        <p:grpSpPr>
          <a:xfrm>
            <a:off x="7441717" y="33132"/>
            <a:ext cx="860686" cy="1381244"/>
            <a:chOff x="7441717" y="33132"/>
            <a:chExt cx="860686" cy="1381244"/>
          </a:xfrm>
        </p:grpSpPr>
        <p:grpSp>
          <p:nvGrpSpPr>
            <p:cNvPr id="98" name="Gruppo 97"/>
            <p:cNvGrpSpPr/>
            <p:nvPr/>
          </p:nvGrpSpPr>
          <p:grpSpPr>
            <a:xfrm>
              <a:off x="7441717" y="204952"/>
              <a:ext cx="677524" cy="1024758"/>
              <a:chOff x="7441717" y="204952"/>
              <a:chExt cx="677524" cy="1024758"/>
            </a:xfrm>
          </p:grpSpPr>
          <p:cxnSp>
            <p:nvCxnSpPr>
              <p:cNvPr id="92" name="Connettore 2 91"/>
              <p:cNvCxnSpPr/>
              <p:nvPr/>
            </p:nvCxnSpPr>
            <p:spPr>
              <a:xfrm>
                <a:off x="7450345" y="570016"/>
                <a:ext cx="66889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ttore 2 92"/>
              <p:cNvCxnSpPr/>
              <p:nvPr/>
            </p:nvCxnSpPr>
            <p:spPr>
              <a:xfrm>
                <a:off x="7441717" y="570016"/>
                <a:ext cx="0" cy="6596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ttore 2 95"/>
              <p:cNvCxnSpPr/>
              <p:nvPr/>
            </p:nvCxnSpPr>
            <p:spPr>
              <a:xfrm flipV="1">
                <a:off x="7452320" y="204952"/>
                <a:ext cx="545640" cy="36103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CasellaDiTesto 98"/>
            <p:cNvSpPr txBox="1"/>
            <p:nvPr/>
          </p:nvSpPr>
          <p:spPr>
            <a:xfrm>
              <a:off x="7997960" y="59137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y</a:t>
              </a:r>
              <a:endParaRPr lang="en-US" dirty="0"/>
            </a:p>
          </p:txBody>
        </p:sp>
        <p:sp>
          <p:nvSpPr>
            <p:cNvPr id="100" name="CasellaDiTesto 99"/>
            <p:cNvSpPr txBox="1"/>
            <p:nvPr/>
          </p:nvSpPr>
          <p:spPr>
            <a:xfrm>
              <a:off x="7495931" y="1045044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x</a:t>
              </a:r>
              <a:endParaRPr lang="en-US" dirty="0"/>
            </a:p>
          </p:txBody>
        </p:sp>
        <p:sp>
          <p:nvSpPr>
            <p:cNvPr id="101" name="CasellaDiTesto 100"/>
            <p:cNvSpPr txBox="1"/>
            <p:nvPr/>
          </p:nvSpPr>
          <p:spPr>
            <a:xfrm>
              <a:off x="8026365" y="33132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z</a:t>
              </a:r>
              <a:endParaRPr lang="en-US" dirty="0"/>
            </a:p>
          </p:txBody>
        </p:sp>
      </p:grpSp>
      <p:graphicFrame>
        <p:nvGraphicFramePr>
          <p:cNvPr id="103" name="Oggetto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848162"/>
              </p:ext>
            </p:extLst>
          </p:nvPr>
        </p:nvGraphicFramePr>
        <p:xfrm>
          <a:off x="-23455" y="3398389"/>
          <a:ext cx="41687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" name="Equazione" r:id="rId3" imgW="1447560" imgH="393480" progId="Equation.3">
                  <p:embed/>
                </p:oleObj>
              </mc:Choice>
              <mc:Fallback>
                <p:oleObj name="Equazione" r:id="rId3" imgW="14475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3455" y="3398389"/>
                        <a:ext cx="4168775" cy="1133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Parallelogramma 104"/>
          <p:cNvSpPr/>
          <p:nvPr/>
        </p:nvSpPr>
        <p:spPr>
          <a:xfrm>
            <a:off x="1691679" y="1229710"/>
            <a:ext cx="6218744" cy="400899"/>
          </a:xfrm>
          <a:prstGeom prst="parallelogram">
            <a:avLst>
              <a:gd name="adj" fmla="val 119381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Parallelogramma 105"/>
          <p:cNvSpPr/>
          <p:nvPr/>
        </p:nvSpPr>
        <p:spPr>
          <a:xfrm rot="16200000" flipV="1">
            <a:off x="6747884" y="1934147"/>
            <a:ext cx="1854916" cy="446040"/>
          </a:xfrm>
          <a:prstGeom prst="parallelogram">
            <a:avLst>
              <a:gd name="adj" fmla="val 84568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Connettore 2 106"/>
          <p:cNvCxnSpPr/>
          <p:nvPr/>
        </p:nvCxnSpPr>
        <p:spPr>
          <a:xfrm flipV="1">
            <a:off x="7495931" y="2880478"/>
            <a:ext cx="414492" cy="32079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asellaDiTesto 108"/>
          <p:cNvSpPr txBox="1"/>
          <p:nvPr/>
        </p:nvSpPr>
        <p:spPr>
          <a:xfrm>
            <a:off x="7583915" y="306970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Z</a:t>
            </a:r>
            <a:endParaRPr lang="en-US" dirty="0"/>
          </a:p>
        </p:txBody>
      </p:sp>
      <p:sp>
        <p:nvSpPr>
          <p:cNvPr id="113" name="CasellaDiTesto 112"/>
          <p:cNvSpPr txBox="1"/>
          <p:nvPr/>
        </p:nvSpPr>
        <p:spPr>
          <a:xfrm>
            <a:off x="4264739" y="3673363"/>
            <a:ext cx="4705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Qui è solo l’ Area della sezione a dipendere da y.</a:t>
            </a:r>
          </a:p>
          <a:p>
            <a:r>
              <a:rPr lang="it-IT" dirty="0" smtClean="0"/>
              <a:t>Tutto il resto è costante</a:t>
            </a:r>
            <a:endParaRPr lang="en-US" dirty="0"/>
          </a:p>
        </p:txBody>
      </p:sp>
      <p:sp>
        <p:nvSpPr>
          <p:cNvPr id="115" name="CasellaDiTesto 114"/>
          <p:cNvSpPr txBox="1"/>
          <p:nvPr/>
        </p:nvSpPr>
        <p:spPr>
          <a:xfrm>
            <a:off x="5429282" y="149362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p</a:t>
            </a:r>
            <a:endParaRPr lang="en-US" b="1" i="1" dirty="0"/>
          </a:p>
        </p:txBody>
      </p:sp>
      <p:sp>
        <p:nvSpPr>
          <p:cNvPr id="116" name="CasellaDiTesto 115"/>
          <p:cNvSpPr txBox="1"/>
          <p:nvPr/>
        </p:nvSpPr>
        <p:spPr>
          <a:xfrm>
            <a:off x="1696299" y="19952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n</a:t>
            </a:r>
            <a:endParaRPr lang="en-US" b="1" i="1" dirty="0"/>
          </a:p>
        </p:txBody>
      </p:sp>
      <p:sp>
        <p:nvSpPr>
          <p:cNvPr id="117" name="CasellaDiTesto 116"/>
          <p:cNvSpPr txBox="1"/>
          <p:nvPr/>
        </p:nvSpPr>
        <p:spPr>
          <a:xfrm>
            <a:off x="5424022" y="27654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p</a:t>
            </a:r>
            <a:endParaRPr lang="en-US" b="1" i="1" dirty="0"/>
          </a:p>
        </p:txBody>
      </p:sp>
      <p:grpSp>
        <p:nvGrpSpPr>
          <p:cNvPr id="121" name="Gruppo 120"/>
          <p:cNvGrpSpPr/>
          <p:nvPr/>
        </p:nvGrpSpPr>
        <p:grpSpPr>
          <a:xfrm>
            <a:off x="2048968" y="1148657"/>
            <a:ext cx="4911989" cy="378587"/>
            <a:chOff x="2048968" y="1148657"/>
            <a:chExt cx="4911989" cy="378587"/>
          </a:xfrm>
        </p:grpSpPr>
        <p:sp>
          <p:nvSpPr>
            <p:cNvPr id="118" name="CasellaDiTesto 117"/>
            <p:cNvSpPr txBox="1"/>
            <p:nvPr/>
          </p:nvSpPr>
          <p:spPr>
            <a:xfrm>
              <a:off x="2048968" y="1157912"/>
              <a:ext cx="623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S</a:t>
              </a:r>
              <a:r>
                <a:rPr lang="it-IT" b="1" i="1" dirty="0" smtClean="0"/>
                <a:t>=0</a:t>
              </a:r>
              <a:endParaRPr lang="en-US" b="1" i="1" dirty="0"/>
            </a:p>
          </p:txBody>
        </p:sp>
        <p:sp>
          <p:nvSpPr>
            <p:cNvPr id="119" name="CasellaDiTesto 118"/>
            <p:cNvSpPr txBox="1"/>
            <p:nvPr/>
          </p:nvSpPr>
          <p:spPr>
            <a:xfrm>
              <a:off x="6542253" y="11579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D</a:t>
              </a:r>
              <a:endParaRPr lang="en-US" b="1" i="1" dirty="0"/>
            </a:p>
          </p:txBody>
        </p:sp>
        <p:sp>
          <p:nvSpPr>
            <p:cNvPr id="120" name="CasellaDiTesto 119"/>
            <p:cNvSpPr txBox="1"/>
            <p:nvPr/>
          </p:nvSpPr>
          <p:spPr>
            <a:xfrm>
              <a:off x="4267937" y="1148657"/>
              <a:ext cx="414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G</a:t>
              </a:r>
              <a:endParaRPr lang="en-US" b="1" i="1" dirty="0"/>
            </a:p>
          </p:txBody>
        </p:sp>
      </p:grpSp>
      <p:grpSp>
        <p:nvGrpSpPr>
          <p:cNvPr id="122" name="Gruppo 121"/>
          <p:cNvGrpSpPr/>
          <p:nvPr/>
        </p:nvGrpSpPr>
        <p:grpSpPr>
          <a:xfrm>
            <a:off x="2059474" y="3177211"/>
            <a:ext cx="4911989" cy="378587"/>
            <a:chOff x="2048968" y="1148657"/>
            <a:chExt cx="4911989" cy="378587"/>
          </a:xfrm>
        </p:grpSpPr>
        <p:sp>
          <p:nvSpPr>
            <p:cNvPr id="123" name="CasellaDiTesto 122"/>
            <p:cNvSpPr txBox="1"/>
            <p:nvPr/>
          </p:nvSpPr>
          <p:spPr>
            <a:xfrm>
              <a:off x="2048968" y="1157912"/>
              <a:ext cx="623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S</a:t>
              </a:r>
              <a:r>
                <a:rPr lang="it-IT" b="1" i="1" dirty="0" smtClean="0"/>
                <a:t>=0</a:t>
              </a:r>
              <a:endParaRPr lang="en-US" b="1" i="1" dirty="0"/>
            </a:p>
          </p:txBody>
        </p:sp>
        <p:sp>
          <p:nvSpPr>
            <p:cNvPr id="124" name="CasellaDiTesto 123"/>
            <p:cNvSpPr txBox="1"/>
            <p:nvPr/>
          </p:nvSpPr>
          <p:spPr>
            <a:xfrm>
              <a:off x="6542253" y="11579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D</a:t>
              </a:r>
              <a:endParaRPr lang="en-US" b="1" i="1" dirty="0"/>
            </a:p>
          </p:txBody>
        </p:sp>
        <p:sp>
          <p:nvSpPr>
            <p:cNvPr id="125" name="CasellaDiTesto 124"/>
            <p:cNvSpPr txBox="1"/>
            <p:nvPr/>
          </p:nvSpPr>
          <p:spPr>
            <a:xfrm>
              <a:off x="4267937" y="1148657"/>
              <a:ext cx="414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/>
                <a:t>V</a:t>
              </a:r>
              <a:r>
                <a:rPr lang="it-IT" b="1" i="1" baseline="-25000" dirty="0" smtClean="0"/>
                <a:t>G</a:t>
              </a:r>
              <a:endParaRPr lang="en-US" b="1" i="1" dirty="0"/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29805" y="4568067"/>
            <a:ext cx="9114194" cy="1096963"/>
            <a:chOff x="29805" y="4568067"/>
            <a:chExt cx="9114194" cy="1096963"/>
          </a:xfrm>
        </p:grpSpPr>
        <p:graphicFrame>
          <p:nvGraphicFramePr>
            <p:cNvPr id="104" name="Oggetto 10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6675294"/>
                </p:ext>
              </p:extLst>
            </p:nvPr>
          </p:nvGraphicFramePr>
          <p:xfrm>
            <a:off x="29805" y="4568067"/>
            <a:ext cx="5594350" cy="1096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6" name="Equazione" r:id="rId5" imgW="1942920" imgH="380880" progId="Equation.3">
                    <p:embed/>
                  </p:oleObj>
                </mc:Choice>
                <mc:Fallback>
                  <p:oleObj name="Equazione" r:id="rId5" imgW="1942920" imgH="380880" progId="Equation.3">
                    <p:embed/>
                    <p:pic>
                      <p:nvPicPr>
                        <p:cNvPr id="0" name="Oggetto 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05" y="4568067"/>
                          <a:ext cx="5594350" cy="10969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CasellaDiTesto 1"/>
            <p:cNvSpPr txBox="1"/>
            <p:nvPr/>
          </p:nvSpPr>
          <p:spPr>
            <a:xfrm>
              <a:off x="5861438" y="4612571"/>
              <a:ext cx="32825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Mentre </a:t>
              </a:r>
              <a:r>
                <a:rPr lang="it-IT" i="1" dirty="0" smtClean="0"/>
                <a:t>a </a:t>
              </a:r>
              <a:r>
                <a:rPr lang="it-IT" dirty="0" smtClean="0"/>
                <a:t> è costante, </a:t>
              </a:r>
            </a:p>
            <a:p>
              <a:r>
                <a:rPr lang="it-IT" dirty="0" smtClean="0"/>
                <a:t>W cambia con la posizione , perché V cambia con y tra 0 e V</a:t>
              </a:r>
              <a:r>
                <a:rPr lang="it-IT" baseline="-25000" dirty="0" smtClean="0"/>
                <a:t>D</a:t>
              </a:r>
              <a:r>
                <a:rPr lang="it-IT" dirty="0" smtClean="0"/>
                <a:t>.</a:t>
              </a:r>
              <a:endParaRPr lang="en-US" dirty="0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129856" y="5614988"/>
            <a:ext cx="8789146" cy="1243012"/>
            <a:chOff x="129856" y="5614988"/>
            <a:chExt cx="8789146" cy="1243012"/>
          </a:xfrm>
        </p:grpSpPr>
        <p:graphicFrame>
          <p:nvGraphicFramePr>
            <p:cNvPr id="112" name="Oggetto 1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3795499"/>
                </p:ext>
              </p:extLst>
            </p:nvPr>
          </p:nvGraphicFramePr>
          <p:xfrm>
            <a:off x="6248827" y="5761038"/>
            <a:ext cx="2670175" cy="1096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7" name="Equazione" r:id="rId7" imgW="927000" imgH="380880" progId="Equation.3">
                    <p:embed/>
                  </p:oleObj>
                </mc:Choice>
                <mc:Fallback>
                  <p:oleObj name="Equazione" r:id="rId7" imgW="927000" imgH="380880" progId="Equation.3">
                    <p:embed/>
                    <p:pic>
                      <p:nvPicPr>
                        <p:cNvPr id="0" name="Oggetto 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827" y="5761038"/>
                          <a:ext cx="2670175" cy="10969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" name="Oggetto 1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7259852"/>
                </p:ext>
              </p:extLst>
            </p:nvPr>
          </p:nvGraphicFramePr>
          <p:xfrm>
            <a:off x="129856" y="5614988"/>
            <a:ext cx="4829175" cy="1243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8" name="Equazione" r:id="rId9" imgW="1676160" imgH="431640" progId="Equation.3">
                    <p:embed/>
                  </p:oleObj>
                </mc:Choice>
                <mc:Fallback>
                  <p:oleObj name="Equazione" r:id="rId9" imgW="1676160" imgH="431640" progId="Equation.3">
                    <p:embed/>
                    <p:pic>
                      <p:nvPicPr>
                        <p:cNvPr id="0" name="Oggetto 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856" y="5614988"/>
                          <a:ext cx="4829175" cy="124301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Freccia a destra 2"/>
            <p:cNvSpPr/>
            <p:nvPr/>
          </p:nvSpPr>
          <p:spPr>
            <a:xfrm>
              <a:off x="5424022" y="6038193"/>
              <a:ext cx="601988" cy="4256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CasellaDiTesto 63"/>
          <p:cNvSpPr txBox="1"/>
          <p:nvPr/>
        </p:nvSpPr>
        <p:spPr>
          <a:xfrm>
            <a:off x="176876" y="72802"/>
            <a:ext cx="1403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Correnti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8578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777700"/>
              </p:ext>
            </p:extLst>
          </p:nvPr>
        </p:nvGraphicFramePr>
        <p:xfrm>
          <a:off x="139262" y="250881"/>
          <a:ext cx="6107113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" name="Equazione" r:id="rId3" imgW="2120760" imgH="749160" progId="Equation.3">
                  <p:embed/>
                </p:oleObj>
              </mc:Choice>
              <mc:Fallback>
                <p:oleObj name="Equazione" r:id="rId3" imgW="2120760" imgH="749160" progId="Equation.3">
                  <p:embed/>
                  <p:pic>
                    <p:nvPicPr>
                      <p:cNvPr id="0" name="Oggetto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62" y="250881"/>
                        <a:ext cx="6107113" cy="2155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32097"/>
              </p:ext>
            </p:extLst>
          </p:nvPr>
        </p:nvGraphicFramePr>
        <p:xfrm>
          <a:off x="3792283" y="1866462"/>
          <a:ext cx="5156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1" name="Equazione" r:id="rId5" imgW="1790640" imgH="406080" progId="Equation.3">
                  <p:embed/>
                </p:oleObj>
              </mc:Choice>
              <mc:Fallback>
                <p:oleObj name="Equazione" r:id="rId5" imgW="1790640" imgH="406080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283" y="1866462"/>
                        <a:ext cx="5156200" cy="1168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374529"/>
              </p:ext>
            </p:extLst>
          </p:nvPr>
        </p:nvGraphicFramePr>
        <p:xfrm>
          <a:off x="2406266" y="3038527"/>
          <a:ext cx="5813425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2" name="Equazione" r:id="rId7" imgW="2019240" imgH="444240" progId="Equation.3">
                  <p:embed/>
                </p:oleObj>
              </mc:Choice>
              <mc:Fallback>
                <p:oleObj name="Equazione" r:id="rId7" imgW="2019240" imgH="444240" progId="Equation.3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266" y="3038527"/>
                        <a:ext cx="5813425" cy="12779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535290"/>
              </p:ext>
            </p:extLst>
          </p:nvPr>
        </p:nvGraphicFramePr>
        <p:xfrm>
          <a:off x="2362200" y="4198282"/>
          <a:ext cx="6618288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" name="Equazione" r:id="rId9" imgW="2298600" imgH="533160" progId="Equation.3">
                  <p:embed/>
                </p:oleObj>
              </mc:Choice>
              <mc:Fallback>
                <p:oleObj name="Equazione" r:id="rId9" imgW="2298600" imgH="53316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98282"/>
                        <a:ext cx="6618288" cy="1533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0" y="2837819"/>
            <a:ext cx="2443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Questa si integra subito </a:t>
            </a:r>
          </a:p>
          <a:p>
            <a:r>
              <a:rPr lang="it-IT" dirty="0"/>
              <a:t>i</a:t>
            </a:r>
            <a:r>
              <a:rPr lang="it-IT" dirty="0" smtClean="0"/>
              <a:t>n y e in W tra </a:t>
            </a:r>
          </a:p>
          <a:p>
            <a:r>
              <a:rPr lang="it-IT" dirty="0" smtClean="0"/>
              <a:t>Y=0 e y=L</a:t>
            </a:r>
            <a:endParaRPr lang="en-US" dirty="0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385181"/>
              </p:ext>
            </p:extLst>
          </p:nvPr>
        </p:nvGraphicFramePr>
        <p:xfrm>
          <a:off x="4682906" y="5609982"/>
          <a:ext cx="26638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4" name="Equazione" r:id="rId11" imgW="1066680" imgH="406080" progId="Equation.3">
                  <p:embed/>
                </p:oleObj>
              </mc:Choice>
              <mc:Fallback>
                <p:oleObj name="Equazione" r:id="rId11" imgW="106668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82906" y="5609982"/>
                        <a:ext cx="2663825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141890" y="5979651"/>
            <a:ext cx="386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Definiamo la costante del dispositivo</a:t>
            </a:r>
          </a:p>
          <a:p>
            <a:r>
              <a:rPr lang="it-IT" dirty="0" smtClean="0"/>
              <a:t>I</a:t>
            </a:r>
            <a:r>
              <a:rPr lang="it-IT" baseline="-25000" dirty="0" smtClean="0"/>
              <a:t>P</a:t>
            </a:r>
            <a:r>
              <a:rPr lang="it-IT" dirty="0" smtClean="0"/>
              <a:t>, che ha le dimensioni di una corrente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357019" y="930166"/>
            <a:ext cx="2786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Consentono di eliminare </a:t>
            </a:r>
            <a:r>
              <a:rPr lang="it-IT" dirty="0" err="1" smtClean="0"/>
              <a:t>dV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-67822" y="4072023"/>
            <a:ext cx="2579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Evidenziamo la corrente e rendiamo adimensionale il termine tra parentesi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9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756912"/>
              </p:ext>
            </p:extLst>
          </p:nvPr>
        </p:nvGraphicFramePr>
        <p:xfrm>
          <a:off x="0" y="0"/>
          <a:ext cx="4827588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" name="Equazione" r:id="rId3" imgW="1676160" imgH="533160" progId="Equation.3">
                  <p:embed/>
                </p:oleObj>
              </mc:Choice>
              <mc:Fallback>
                <p:oleObj name="Equazione" r:id="rId3" imgW="1676160" imgH="533160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27588" cy="1533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457574"/>
              </p:ext>
            </p:extLst>
          </p:nvPr>
        </p:nvGraphicFramePr>
        <p:xfrm>
          <a:off x="6480175" y="0"/>
          <a:ext cx="26638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" name="Equazione" r:id="rId5" imgW="1066680" imgH="406080" progId="Equation.3">
                  <p:embed/>
                </p:oleObj>
              </mc:Choice>
              <mc:Fallback>
                <p:oleObj name="Equazione" r:id="rId5" imgW="1066680" imgH="406080" progId="Equation.3">
                  <p:embed/>
                  <p:pic>
                    <p:nvPicPr>
                      <p:cNvPr id="0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175" y="0"/>
                        <a:ext cx="266382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189235"/>
              </p:ext>
            </p:extLst>
          </p:nvPr>
        </p:nvGraphicFramePr>
        <p:xfrm>
          <a:off x="2747251" y="2340022"/>
          <a:ext cx="4829175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" name="Equazione" r:id="rId7" imgW="1676400" imgH="431800" progId="Equation.3">
                  <p:embed/>
                </p:oleObj>
              </mc:Choice>
              <mc:Fallback>
                <p:oleObj name="Equazione" r:id="rId7" imgW="1676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251" y="2340022"/>
                        <a:ext cx="4829175" cy="1243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38295" y="1970690"/>
            <a:ext cx="488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Esplicitiamo i valori di W in funzione delle tensioni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57862"/>
              </p:ext>
            </p:extLst>
          </p:nvPr>
        </p:nvGraphicFramePr>
        <p:xfrm>
          <a:off x="2747251" y="369332"/>
          <a:ext cx="4829175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5" name="Equazione" r:id="rId3" imgW="1676400" imgH="431800" progId="Equation.3">
                  <p:embed/>
                </p:oleObj>
              </mc:Choice>
              <mc:Fallback>
                <p:oleObj name="Equazione" r:id="rId3" imgW="1676400" imgH="431800" progId="Equation.3">
                  <p:embed/>
                  <p:pic>
                    <p:nvPicPr>
                      <p:cNvPr id="0" name="Oggetto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251" y="369332"/>
                        <a:ext cx="4829175" cy="1243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38295" y="1572087"/>
            <a:ext cx="896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Poiché </a:t>
            </a:r>
          </a:p>
          <a:p>
            <a:r>
              <a:rPr lang="it-IT" dirty="0" smtClean="0"/>
              <a:t>V(0)=0</a:t>
            </a:r>
          </a:p>
          <a:p>
            <a:r>
              <a:rPr lang="it-IT" dirty="0" smtClean="0"/>
              <a:t>V(L)=V</a:t>
            </a:r>
            <a:r>
              <a:rPr lang="it-IT" baseline="-25000" dirty="0" smtClean="0"/>
              <a:t>D</a:t>
            </a:r>
            <a:endParaRPr lang="en-US" baseline="-25000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380299"/>
              </p:ext>
            </p:extLst>
          </p:nvPr>
        </p:nvGraphicFramePr>
        <p:xfrm>
          <a:off x="4572000" y="2381824"/>
          <a:ext cx="4425950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6" name="Equazione" r:id="rId5" imgW="1536480" imgH="431640" progId="Equation.3">
                  <p:embed/>
                </p:oleObj>
              </mc:Choice>
              <mc:Fallback>
                <p:oleObj name="Equazione" r:id="rId5" imgW="1536480" imgH="431640" progId="Equation.3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81824"/>
                        <a:ext cx="4425950" cy="1243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919520"/>
              </p:ext>
            </p:extLst>
          </p:nvPr>
        </p:nvGraphicFramePr>
        <p:xfrm>
          <a:off x="457200" y="5578475"/>
          <a:ext cx="3036888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7" name="Equazione" r:id="rId7" imgW="1054080" imgH="431640" progId="Equation.3">
                  <p:embed/>
                </p:oleObj>
              </mc:Choice>
              <mc:Fallback>
                <p:oleObj name="Equazione" r:id="rId7" imgW="1054080" imgH="431640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578475"/>
                        <a:ext cx="3036888" cy="1243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833538"/>
              </p:ext>
            </p:extLst>
          </p:nvPr>
        </p:nvGraphicFramePr>
        <p:xfrm>
          <a:off x="3972909" y="3885116"/>
          <a:ext cx="2744788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8" name="Equazione" r:id="rId9" imgW="952200" imgH="431640" progId="Equation.3">
                  <p:embed/>
                </p:oleObj>
              </mc:Choice>
              <mc:Fallback>
                <p:oleObj name="Equazione" r:id="rId9" imgW="952200" imgH="431640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2909" y="3885116"/>
                        <a:ext cx="2744788" cy="1243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38294" y="3767959"/>
            <a:ext cx="39346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Definiamo ora V</a:t>
            </a:r>
            <a:r>
              <a:rPr lang="it-IT" baseline="-25000" dirty="0" smtClean="0"/>
              <a:t>P</a:t>
            </a:r>
            <a:r>
              <a:rPr lang="en-US" baseline="-25000" dirty="0" smtClean="0"/>
              <a:t> </a:t>
            </a:r>
            <a:r>
              <a:rPr lang="it-IT" dirty="0" smtClean="0"/>
              <a:t>come la tensione  totale della giunzione per avere la strozzatura del canale W=a.</a:t>
            </a:r>
          </a:p>
          <a:p>
            <a:r>
              <a:rPr lang="it-IT" dirty="0" smtClean="0"/>
              <a:t>E’ una costante del dispositivo.</a:t>
            </a:r>
          </a:p>
          <a:p>
            <a:r>
              <a:rPr lang="it-IT" dirty="0" smtClean="0"/>
              <a:t>E semplifica la scrittura delle formule</a:t>
            </a:r>
            <a:endParaRPr lang="en-US" dirty="0"/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307781"/>
              </p:ext>
            </p:extLst>
          </p:nvPr>
        </p:nvGraphicFramePr>
        <p:xfrm>
          <a:off x="1518470" y="1412245"/>
          <a:ext cx="3584575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9" name="Equazione" r:id="rId11" imgW="1244520" imgH="431640" progId="Equation.3">
                  <p:embed/>
                </p:oleObj>
              </mc:Choice>
              <mc:Fallback>
                <p:oleObj name="Equazione" r:id="rId11" imgW="1244520" imgH="431640" progId="Equation.3">
                  <p:embed/>
                  <p:pic>
                    <p:nvPicPr>
                      <p:cNvPr id="0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8470" y="1412245"/>
                        <a:ext cx="3584575" cy="1243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678942"/>
              </p:ext>
            </p:extLst>
          </p:nvPr>
        </p:nvGraphicFramePr>
        <p:xfrm>
          <a:off x="4572000" y="5614988"/>
          <a:ext cx="3878262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0" name="Equazione" r:id="rId13" imgW="1346040" imgH="431640" progId="Equation.3">
                  <p:embed/>
                </p:oleObj>
              </mc:Choice>
              <mc:Fallback>
                <p:oleObj name="Equazione" r:id="rId13" imgW="1346040" imgH="431640" progId="Equation.3">
                  <p:embed/>
                  <p:pic>
                    <p:nvPicPr>
                      <p:cNvPr id="0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614988"/>
                        <a:ext cx="3878262" cy="1243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38295" y="0"/>
            <a:ext cx="488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Esplicitiamo i valori di W in funzione delle tensioni</a:t>
            </a:r>
            <a:endParaRPr lang="en-US" dirty="0"/>
          </a:p>
        </p:txBody>
      </p:sp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557228"/>
              </p:ext>
            </p:extLst>
          </p:nvPr>
        </p:nvGraphicFramePr>
        <p:xfrm>
          <a:off x="6946900" y="3958141"/>
          <a:ext cx="21971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1" name="Equazione" r:id="rId15" imgW="761760" imgH="380880" progId="Equation.3">
                  <p:embed/>
                </p:oleObj>
              </mc:Choice>
              <mc:Fallback>
                <p:oleObj name="Equazione" r:id="rId15" imgW="761760" imgH="380880" progId="Equation.3">
                  <p:embed/>
                  <p:pic>
                    <p:nvPicPr>
                      <p:cNvPr id="0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6900" y="3958141"/>
                        <a:ext cx="2197100" cy="10969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50125" y="3261394"/>
            <a:ext cx="326307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Tensione di </a:t>
            </a:r>
            <a:r>
              <a:rPr lang="it-IT" sz="2400" b="1" dirty="0" err="1" smtClean="0"/>
              <a:t>pinch</a:t>
            </a:r>
            <a:r>
              <a:rPr lang="it-IT" sz="2400" b="1" dirty="0" smtClean="0"/>
              <a:t>-off V</a:t>
            </a:r>
            <a:r>
              <a:rPr lang="it-IT" sz="2400" b="1" baseline="-25000" dirty="0" smtClean="0"/>
              <a:t>P</a:t>
            </a:r>
            <a:endParaRPr 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06889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4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5688</TotalTime>
  <Words>1109</Words>
  <Application>Microsoft Office PowerPoint</Application>
  <PresentationFormat>Presentazione su schermo (4:3)</PresentationFormat>
  <Paragraphs>301</Paragraphs>
  <Slides>53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53</vt:i4>
      </vt:variant>
    </vt:vector>
  </HeadingPairs>
  <TitlesOfParts>
    <vt:vector size="56" baseType="lpstr">
      <vt:lpstr>Tema di Office</vt:lpstr>
      <vt:lpstr>Equazione</vt:lpstr>
      <vt:lpstr>Microsoft Equation 3.0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MESFET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Massimo</dc:creator>
  <cp:lastModifiedBy>Massimo</cp:lastModifiedBy>
  <cp:revision>166</cp:revision>
  <dcterms:created xsi:type="dcterms:W3CDTF">2016-04-24T14:52:46Z</dcterms:created>
  <dcterms:modified xsi:type="dcterms:W3CDTF">2020-05-26T14:10:00Z</dcterms:modified>
</cp:coreProperties>
</file>