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65" r:id="rId5"/>
    <p:sldId id="257" r:id="rId6"/>
    <p:sldId id="266" r:id="rId7"/>
    <p:sldId id="274" r:id="rId8"/>
    <p:sldId id="267" r:id="rId9"/>
    <p:sldId id="275" r:id="rId10"/>
    <p:sldId id="258" r:id="rId11"/>
    <p:sldId id="276" r:id="rId12"/>
    <p:sldId id="268" r:id="rId13"/>
    <p:sldId id="269" r:id="rId14"/>
    <p:sldId id="259" r:id="rId15"/>
    <p:sldId id="270" r:id="rId16"/>
    <p:sldId id="277" r:id="rId17"/>
    <p:sldId id="260" r:id="rId18"/>
    <p:sldId id="278" r:id="rId19"/>
    <p:sldId id="261" r:id="rId20"/>
    <p:sldId id="279" r:id="rId21"/>
    <p:sldId id="262" r:id="rId22"/>
    <p:sldId id="280" r:id="rId23"/>
    <p:sldId id="27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656" y="-276"/>
      </p:cViewPr>
      <p:guideLst>
        <p:guide orient="horz" pos="2418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30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0F37-1D23-441B-811A-B71DEE4A281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3C6B-7C20-40D9-BD78-FED2F44C2BA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26.png"/><Relationship Id="rId21" Type="http://schemas.openxmlformats.org/officeDocument/2006/relationships/image" Target="../media/image33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38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52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53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9" y="0"/>
            <a:ext cx="90106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4" y="0"/>
            <a:ext cx="90106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55352"/>
              </p:ext>
            </p:extLst>
          </p:nvPr>
        </p:nvGraphicFramePr>
        <p:xfrm>
          <a:off x="3785415" y="2863697"/>
          <a:ext cx="2081559" cy="99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Equazione" r:id="rId4" imgW="990360" imgH="469800" progId="Equation.3">
                  <p:embed/>
                </p:oleObj>
              </mc:Choice>
              <mc:Fallback>
                <p:oleObj name="Equazione" r:id="rId4" imgW="990360" imgH="4698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15" y="2863697"/>
                        <a:ext cx="2081559" cy="991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54023"/>
              </p:ext>
            </p:extLst>
          </p:nvPr>
        </p:nvGraphicFramePr>
        <p:xfrm>
          <a:off x="539552" y="2898531"/>
          <a:ext cx="2323033" cy="97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name="Equazione" r:id="rId6" imgW="1130040" imgH="469800" progId="Equation.3">
                  <p:embed/>
                </p:oleObj>
              </mc:Choice>
              <mc:Fallback>
                <p:oleObj name="Equazione" r:id="rId6" imgW="1130040" imgH="469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98531"/>
                        <a:ext cx="2323033" cy="971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1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4" y="0"/>
            <a:ext cx="90106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224589" y="4077072"/>
            <a:ext cx="4102165" cy="2527574"/>
            <a:chOff x="3585573" y="3591554"/>
            <a:chExt cx="4102165" cy="2527574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274733"/>
                </p:ext>
              </p:extLst>
            </p:nvPr>
          </p:nvGraphicFramePr>
          <p:xfrm>
            <a:off x="5439838" y="3600682"/>
            <a:ext cx="2247900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5" name="Equazione" r:id="rId4" imgW="1358640" imgH="406080" progId="Equation.3">
                    <p:embed/>
                  </p:oleObj>
                </mc:Choice>
                <mc:Fallback>
                  <p:oleObj name="Equazione" r:id="rId4" imgW="1358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9838" y="3600682"/>
                          <a:ext cx="2247900" cy="671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458824"/>
                </p:ext>
              </p:extLst>
            </p:nvPr>
          </p:nvGraphicFramePr>
          <p:xfrm>
            <a:off x="5385773" y="5411103"/>
            <a:ext cx="176530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zione" r:id="rId6" imgW="1015920" imgH="406080" progId="Equation.3">
                    <p:embed/>
                  </p:oleObj>
                </mc:Choice>
                <mc:Fallback>
                  <p:oleObj name="Equazione" r:id="rId6" imgW="101592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5773" y="5411103"/>
                          <a:ext cx="176530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621547"/>
                </p:ext>
              </p:extLst>
            </p:nvPr>
          </p:nvGraphicFramePr>
          <p:xfrm>
            <a:off x="5457781" y="4364009"/>
            <a:ext cx="1968500" cy="982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zione" r:id="rId8" imgW="1117440" imgH="558720" progId="Equation.3">
                    <p:embed/>
                  </p:oleObj>
                </mc:Choice>
                <mc:Fallback>
                  <p:oleObj name="Equazione" r:id="rId8" imgW="11174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7781" y="4364009"/>
                          <a:ext cx="1968500" cy="982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Parentesi graffa chiusa 10"/>
            <p:cNvSpPr/>
            <p:nvPr/>
          </p:nvSpPr>
          <p:spPr>
            <a:xfrm flipH="1">
              <a:off x="4692811" y="3591554"/>
              <a:ext cx="535147" cy="252757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4379225"/>
                </p:ext>
              </p:extLst>
            </p:nvPr>
          </p:nvGraphicFramePr>
          <p:xfrm>
            <a:off x="3585573" y="4644407"/>
            <a:ext cx="1143273" cy="417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Equazione" r:id="rId10" imgW="520560" imgH="190440" progId="Equation.3">
                    <p:embed/>
                  </p:oleObj>
                </mc:Choice>
                <mc:Fallback>
                  <p:oleObj name="Equazione" r:id="rId10" imgW="520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5573" y="4644407"/>
                          <a:ext cx="1143273" cy="417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719616"/>
              </p:ext>
            </p:extLst>
          </p:nvPr>
        </p:nvGraphicFramePr>
        <p:xfrm>
          <a:off x="3785415" y="2863697"/>
          <a:ext cx="2081559" cy="99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zione" r:id="rId12" imgW="990360" imgH="469800" progId="Equation.3">
                  <p:embed/>
                </p:oleObj>
              </mc:Choice>
              <mc:Fallback>
                <p:oleObj name="Equazione" r:id="rId12" imgW="99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15" y="2863697"/>
                        <a:ext cx="2081559" cy="991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34566"/>
              </p:ext>
            </p:extLst>
          </p:nvPr>
        </p:nvGraphicFramePr>
        <p:xfrm>
          <a:off x="539552" y="2898531"/>
          <a:ext cx="2323033" cy="97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zione" r:id="rId14" imgW="1130040" imgH="469800" progId="Equation.3">
                  <p:embed/>
                </p:oleObj>
              </mc:Choice>
              <mc:Fallback>
                <p:oleObj name="Equazione" r:id="rId14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98531"/>
                        <a:ext cx="2323033" cy="971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18593"/>
              </p:ext>
            </p:extLst>
          </p:nvPr>
        </p:nvGraphicFramePr>
        <p:xfrm>
          <a:off x="20065" y="4221088"/>
          <a:ext cx="3831729" cy="55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zione" r:id="rId16" imgW="1676160" imgH="241200" progId="Equation.3">
                  <p:embed/>
                </p:oleObj>
              </mc:Choice>
              <mc:Fallback>
                <p:oleObj name="Equazione" r:id="rId16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5" y="4221088"/>
                        <a:ext cx="3831729" cy="5558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1250"/>
              </p:ext>
            </p:extLst>
          </p:nvPr>
        </p:nvGraphicFramePr>
        <p:xfrm>
          <a:off x="-33529" y="5061330"/>
          <a:ext cx="3859544" cy="55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zione" r:id="rId18" imgW="1676160" imgH="241200" progId="Equation.3">
                  <p:embed/>
                </p:oleObj>
              </mc:Choice>
              <mc:Fallback>
                <p:oleObj name="Equazione" r:id="rId18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529" y="5061330"/>
                        <a:ext cx="3859544" cy="5590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94088"/>
              </p:ext>
            </p:extLst>
          </p:nvPr>
        </p:nvGraphicFramePr>
        <p:xfrm>
          <a:off x="-34047" y="5828004"/>
          <a:ext cx="3669943" cy="55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zione" r:id="rId20" imgW="1447560" imgH="215640" progId="Equation.3">
                  <p:embed/>
                </p:oleObj>
              </mc:Choice>
              <mc:Fallback>
                <p:oleObj name="Equazione" r:id="rId20" imgW="1447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047" y="5828004"/>
                        <a:ext cx="3669943" cy="553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8028384" y="2899960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98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4334" y="1772816"/>
            <a:ext cx="252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Efficienza dell’Emettitore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5888" y="3244334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Fattore di trasporto in </a:t>
            </a:r>
            <a:r>
              <a:rPr lang="it-IT" dirty="0"/>
              <a:t>b</a:t>
            </a:r>
            <a:r>
              <a:rPr lang="it-IT" dirty="0" smtClean="0"/>
              <a:t>ase</a:t>
            </a:r>
            <a:endParaRPr lang="en-US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20020"/>
              </p:ext>
            </p:extLst>
          </p:nvPr>
        </p:nvGraphicFramePr>
        <p:xfrm>
          <a:off x="3995936" y="3037759"/>
          <a:ext cx="2211483" cy="115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zione" r:id="rId3" imgW="1218960" imgH="634680" progId="Equation.3">
                  <p:embed/>
                </p:oleObj>
              </mc:Choice>
              <mc:Fallback>
                <p:oleObj name="Equazione" r:id="rId3" imgW="12189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037759"/>
                        <a:ext cx="2211483" cy="115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79512" y="692696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Dalla Slide 24 di «basi BJT »</a:t>
            </a:r>
            <a:endParaRPr lang="en-US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5950"/>
              </p:ext>
            </p:extLst>
          </p:nvPr>
        </p:nvGraphicFramePr>
        <p:xfrm>
          <a:off x="4139952" y="1554773"/>
          <a:ext cx="29987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zione" r:id="rId5" imgW="1587240" imgH="622080" progId="Equation.3">
                  <p:embed/>
                </p:oleObj>
              </mc:Choice>
              <mc:Fallback>
                <p:oleObj name="Equazione" r:id="rId5" imgW="158724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554773"/>
                        <a:ext cx="2998788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923928" y="4221088"/>
            <a:ext cx="26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Indicazione per base corta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48064" y="2780928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Indicazione per N</a:t>
            </a:r>
            <a:r>
              <a:rPr lang="it-IT" b="1" i="1" baseline="-25000" dirty="0" smtClean="0">
                <a:solidFill>
                  <a:srgbClr val="FF0000"/>
                </a:solidFill>
              </a:rPr>
              <a:t>E</a:t>
            </a:r>
            <a:r>
              <a:rPr lang="it-IT" b="1" i="1" dirty="0" smtClean="0">
                <a:solidFill>
                  <a:srgbClr val="FF0000"/>
                </a:solidFill>
              </a:rPr>
              <a:t>&gt;&gt;N</a:t>
            </a:r>
            <a:r>
              <a:rPr lang="it-IT" b="1" i="1" baseline="-25000" dirty="0" smtClean="0">
                <a:solidFill>
                  <a:srgbClr val="FF0000"/>
                </a:solidFill>
              </a:rPr>
              <a:t>D</a:t>
            </a:r>
            <a:endParaRPr lang="en-US" b="1" i="1" baseline="-250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028384" y="2899960"/>
            <a:ext cx="69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b)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49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68433"/>
              </p:ext>
            </p:extLst>
          </p:nvPr>
        </p:nvGraphicFramePr>
        <p:xfrm>
          <a:off x="3581400" y="3429000"/>
          <a:ext cx="32432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zione" r:id="rId3" imgW="1396800" imgH="457200" progId="Equation.3">
                  <p:embed/>
                </p:oleObj>
              </mc:Choice>
              <mc:Fallback>
                <p:oleObj name="Equazione" r:id="rId3" imgW="1396800" imgH="45720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3243263" cy="1060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55094" y="2420888"/>
            <a:ext cx="288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Slide 14 di «BJT non idealità»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982871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 testo: BV</a:t>
            </a:r>
            <a:r>
              <a:rPr lang="it-IT" baseline="-25000" dirty="0" smtClean="0"/>
              <a:t>CB0</a:t>
            </a:r>
            <a:r>
              <a:rPr lang="it-IT" dirty="0" smtClean="0"/>
              <a:t>=50 V	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=5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25716"/>
              </p:ext>
            </p:extLst>
          </p:nvPr>
        </p:nvGraphicFramePr>
        <p:xfrm>
          <a:off x="4572000" y="1700808"/>
          <a:ext cx="1435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zione" r:id="rId5" imgW="736560" imgH="190440" progId="Equation.3">
                  <p:embed/>
                </p:oleObj>
              </mc:Choice>
              <mc:Fallback>
                <p:oleObj name="Equazione" r:id="rId5" imgW="736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700808"/>
                        <a:ext cx="14351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32872" y="1702951"/>
            <a:ext cx="343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 risultato della slide precedente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28384" y="2899960"/>
            <a:ext cx="630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c)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52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90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3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106992" y="1471984"/>
            <a:ext cx="280831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B</a:t>
            </a:r>
            <a:endParaRPr lang="en-US" sz="5400" b="1" dirty="0"/>
          </a:p>
        </p:txBody>
      </p:sp>
      <p:sp>
        <p:nvSpPr>
          <p:cNvPr id="6" name="Rettangolo 5"/>
          <p:cNvSpPr/>
          <p:nvPr/>
        </p:nvSpPr>
        <p:spPr>
          <a:xfrm>
            <a:off x="5915304" y="1471984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C</a:t>
            </a:r>
            <a:endParaRPr lang="en-US" sz="5400" b="1" dirty="0"/>
          </a:p>
        </p:txBody>
      </p:sp>
      <p:sp>
        <p:nvSpPr>
          <p:cNvPr id="7" name="Rettangolo 6"/>
          <p:cNvSpPr/>
          <p:nvPr/>
        </p:nvSpPr>
        <p:spPr>
          <a:xfrm>
            <a:off x="298680" y="1471984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E</a:t>
            </a:r>
            <a:endParaRPr lang="en-US" sz="5400" b="1" dirty="0"/>
          </a:p>
        </p:txBody>
      </p:sp>
      <p:sp>
        <p:nvSpPr>
          <p:cNvPr id="8" name="Rettangolo 7"/>
          <p:cNvSpPr/>
          <p:nvPr/>
        </p:nvSpPr>
        <p:spPr>
          <a:xfrm>
            <a:off x="5411248" y="1471984"/>
            <a:ext cx="1512168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899352" y="1471984"/>
            <a:ext cx="914400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689576" y="110265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30000" dirty="0" smtClean="0"/>
              <a:t>+</a:t>
            </a:r>
            <a:r>
              <a:rPr lang="it-IT" dirty="0" smtClean="0"/>
              <a:t> :   N</a:t>
            </a:r>
            <a:r>
              <a:rPr lang="it-IT" baseline="-25000" dirty="0" smtClean="0"/>
              <a:t>E</a:t>
            </a:r>
            <a:r>
              <a:rPr lang="it-IT" dirty="0" smtClean="0"/>
              <a:t>=10</a:t>
            </a:r>
            <a:r>
              <a:rPr lang="it-IT" baseline="30000" dirty="0" smtClean="0"/>
              <a:t>19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813752" y="2739431"/>
            <a:ext cx="15974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175158" y="273943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0.5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1" y="107038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:   N</a:t>
            </a:r>
            <a:r>
              <a:rPr lang="it-IT" baseline="-25000" dirty="0" smtClean="0"/>
              <a:t>C</a:t>
            </a:r>
            <a:r>
              <a:rPr lang="it-IT" dirty="0" smtClean="0"/>
              <a:t>=5x10</a:t>
            </a:r>
            <a:r>
              <a:rPr lang="it-IT" baseline="30000" dirty="0" smtClean="0"/>
              <a:t>15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61508" y="1071402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:   N</a:t>
            </a:r>
            <a:r>
              <a:rPr lang="it-IT" baseline="-25000" dirty="0" smtClean="0"/>
              <a:t>A</a:t>
            </a:r>
            <a:r>
              <a:rPr lang="it-IT" dirty="0" smtClean="0"/>
              <a:t>=3x10</a:t>
            </a:r>
            <a:r>
              <a:rPr lang="it-IT" baseline="30000" dirty="0" smtClean="0"/>
              <a:t>16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93980" y="313649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r>
              <a:rPr lang="it-IT" baseline="-25000" dirty="0" err="1" smtClean="0"/>
              <a:t>E</a:t>
            </a:r>
            <a:endParaRPr lang="en-US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91476" y="317489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r>
              <a:rPr lang="it-IT" baseline="-25000" dirty="0" err="1" smtClean="0"/>
              <a:t>C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99352" y="317489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EB</a:t>
            </a:r>
            <a:endParaRPr lang="en-US" baseline="-25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28222" y="317829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C</a:t>
            </a:r>
            <a:r>
              <a:rPr lang="it-IT" baseline="-25000" dirty="0" err="1" smtClean="0"/>
              <a:t>B</a:t>
            </a:r>
            <a:endParaRPr lang="en-US" baseline="-250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943271" y="3544225"/>
            <a:ext cx="7135753" cy="401598"/>
            <a:chOff x="1022533" y="3407224"/>
            <a:chExt cx="7135753" cy="401598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817803" y="3439490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p0</a:t>
              </a:r>
              <a:r>
                <a:rPr lang="it-IT" dirty="0" smtClean="0"/>
                <a:t>=7x10</a:t>
              </a:r>
              <a:r>
                <a:rPr lang="it-IT" baseline="30000" dirty="0"/>
                <a:t>3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022533" y="3439490"/>
              <a:ext cx="17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</a:t>
              </a:r>
              <a:r>
                <a:rPr lang="it-IT" baseline="-25000" dirty="0" smtClean="0"/>
                <a:t>E0</a:t>
              </a:r>
              <a:r>
                <a:rPr lang="it-IT" dirty="0" smtClean="0"/>
                <a:t>=2.1x10</a:t>
              </a:r>
              <a:r>
                <a:rPr lang="it-IT" baseline="30000" dirty="0" smtClean="0"/>
                <a:t>1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429928" y="3407224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</a:t>
              </a:r>
              <a:r>
                <a:rPr lang="it-IT" baseline="-25000" dirty="0" smtClean="0"/>
                <a:t>C0</a:t>
              </a:r>
              <a:r>
                <a:rPr lang="it-IT" dirty="0" smtClean="0"/>
                <a:t>=4.2x10</a:t>
              </a:r>
              <a:r>
                <a:rPr lang="it-IT" baseline="30000" dirty="0"/>
                <a:t>4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2" b="39552"/>
          <a:stretch/>
        </p:blipFill>
        <p:spPr bwMode="auto">
          <a:xfrm>
            <a:off x="3054694" y="68239"/>
            <a:ext cx="6064558" cy="9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34166" y="15457"/>
            <a:ext cx="66556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4800" dirty="0" smtClean="0"/>
              <a:t>a)</a:t>
            </a:r>
            <a:endParaRPr lang="en-US" sz="4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829224" y="151293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bi</a:t>
            </a:r>
            <a:r>
              <a:rPr lang="it-IT" dirty="0" smtClean="0"/>
              <a:t>=0.71</a:t>
            </a:r>
            <a:r>
              <a:rPr lang="it-IT" baseline="30000" dirty="0" smtClean="0"/>
              <a:t> </a:t>
            </a:r>
            <a:r>
              <a:rPr lang="it-IT" dirty="0" smtClean="0"/>
              <a:t>V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126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106992" y="1471984"/>
            <a:ext cx="280831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B</a:t>
            </a:r>
            <a:endParaRPr lang="en-US" sz="5400" b="1" dirty="0"/>
          </a:p>
        </p:txBody>
      </p:sp>
      <p:sp>
        <p:nvSpPr>
          <p:cNvPr id="6" name="Rettangolo 5"/>
          <p:cNvSpPr/>
          <p:nvPr/>
        </p:nvSpPr>
        <p:spPr>
          <a:xfrm>
            <a:off x="5915304" y="1471984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C</a:t>
            </a:r>
            <a:endParaRPr lang="en-US" sz="5400" b="1" dirty="0"/>
          </a:p>
        </p:txBody>
      </p:sp>
      <p:sp>
        <p:nvSpPr>
          <p:cNvPr id="7" name="Rettangolo 6"/>
          <p:cNvSpPr/>
          <p:nvPr/>
        </p:nvSpPr>
        <p:spPr>
          <a:xfrm>
            <a:off x="298680" y="1471984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E</a:t>
            </a:r>
            <a:endParaRPr lang="en-US" sz="5400" b="1" dirty="0"/>
          </a:p>
        </p:txBody>
      </p:sp>
      <p:sp>
        <p:nvSpPr>
          <p:cNvPr id="8" name="Rettangolo 7"/>
          <p:cNvSpPr/>
          <p:nvPr/>
        </p:nvSpPr>
        <p:spPr>
          <a:xfrm>
            <a:off x="5411248" y="1471984"/>
            <a:ext cx="1512168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899352" y="1471984"/>
            <a:ext cx="914400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689576" y="110265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30000" dirty="0" smtClean="0"/>
              <a:t>+</a:t>
            </a:r>
            <a:r>
              <a:rPr lang="it-IT" dirty="0" smtClean="0"/>
              <a:t> :   N</a:t>
            </a:r>
            <a:r>
              <a:rPr lang="it-IT" baseline="-25000" dirty="0" smtClean="0"/>
              <a:t>E</a:t>
            </a:r>
            <a:r>
              <a:rPr lang="it-IT" dirty="0" smtClean="0"/>
              <a:t>=10</a:t>
            </a:r>
            <a:r>
              <a:rPr lang="it-IT" baseline="30000" dirty="0" smtClean="0"/>
              <a:t>19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813752" y="2739431"/>
            <a:ext cx="15974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175158" y="273943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0.5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1" y="107038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:   N</a:t>
            </a:r>
            <a:r>
              <a:rPr lang="it-IT" baseline="-25000" dirty="0" smtClean="0"/>
              <a:t>C</a:t>
            </a:r>
            <a:r>
              <a:rPr lang="it-IT" dirty="0" smtClean="0"/>
              <a:t>=5x10</a:t>
            </a:r>
            <a:r>
              <a:rPr lang="it-IT" baseline="30000" dirty="0" smtClean="0"/>
              <a:t>15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61508" y="1071402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:   N</a:t>
            </a:r>
            <a:r>
              <a:rPr lang="it-IT" baseline="-25000" dirty="0" smtClean="0"/>
              <a:t>A</a:t>
            </a:r>
            <a:r>
              <a:rPr lang="it-IT" dirty="0" smtClean="0"/>
              <a:t>=3x10</a:t>
            </a:r>
            <a:r>
              <a:rPr lang="it-IT" baseline="30000" dirty="0" smtClean="0"/>
              <a:t>16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93980" y="313649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r>
              <a:rPr lang="it-IT" baseline="-25000" dirty="0" err="1" smtClean="0"/>
              <a:t>E</a:t>
            </a:r>
            <a:endParaRPr lang="en-US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91476" y="317489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r>
              <a:rPr lang="it-IT" baseline="-25000" dirty="0" err="1" smtClean="0"/>
              <a:t>C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99352" y="317489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EB</a:t>
            </a:r>
            <a:endParaRPr lang="en-US" baseline="-25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28222" y="317829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C</a:t>
            </a:r>
            <a:r>
              <a:rPr lang="it-IT" baseline="-25000" dirty="0" err="1" smtClean="0"/>
              <a:t>B</a:t>
            </a:r>
            <a:endParaRPr lang="en-US" baseline="-250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943271" y="3544225"/>
            <a:ext cx="7135753" cy="401598"/>
            <a:chOff x="1022533" y="3407224"/>
            <a:chExt cx="7135753" cy="401598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817803" y="3439490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p0</a:t>
              </a:r>
              <a:r>
                <a:rPr lang="it-IT" dirty="0" smtClean="0"/>
                <a:t>=7x10</a:t>
              </a:r>
              <a:r>
                <a:rPr lang="it-IT" baseline="30000" dirty="0"/>
                <a:t>3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022533" y="3439490"/>
              <a:ext cx="17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</a:t>
              </a:r>
              <a:r>
                <a:rPr lang="it-IT" baseline="-25000" dirty="0" smtClean="0"/>
                <a:t>E0</a:t>
              </a:r>
              <a:r>
                <a:rPr lang="it-IT" dirty="0" smtClean="0"/>
                <a:t>=2.1x10</a:t>
              </a:r>
              <a:r>
                <a:rPr lang="it-IT" baseline="30000" dirty="0" smtClean="0"/>
                <a:t>1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429928" y="3407224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</a:t>
              </a:r>
              <a:r>
                <a:rPr lang="it-IT" baseline="-25000" dirty="0" smtClean="0"/>
                <a:t>C0</a:t>
              </a:r>
              <a:r>
                <a:rPr lang="it-IT" dirty="0" smtClean="0"/>
                <a:t>=4.2x10</a:t>
              </a:r>
              <a:r>
                <a:rPr lang="it-IT" baseline="30000" dirty="0"/>
                <a:t>4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77726" y="4059816"/>
            <a:ext cx="747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limite superiore si raggiunge quando </a:t>
            </a:r>
            <a:r>
              <a:rPr lang="it-IT" dirty="0" err="1" smtClean="0"/>
              <a:t>x</a:t>
            </a:r>
            <a:r>
              <a:rPr lang="it-IT" baseline="-25000" dirty="0" err="1" smtClean="0"/>
              <a:t>pC</a:t>
            </a:r>
            <a:r>
              <a:rPr lang="it-IT" dirty="0" smtClean="0"/>
              <a:t> si estende fino alla posizione di </a:t>
            </a:r>
            <a:r>
              <a:rPr lang="it-IT" dirty="0" err="1" smtClean="0"/>
              <a:t>x</a:t>
            </a:r>
            <a:r>
              <a:rPr lang="it-IT" baseline="-25000" dirty="0" err="1" smtClean="0"/>
              <a:t>pE</a:t>
            </a:r>
            <a:r>
              <a:rPr lang="it-IT" dirty="0" smtClean="0"/>
              <a:t>, </a:t>
            </a:r>
          </a:p>
          <a:p>
            <a:r>
              <a:rPr lang="it-IT" dirty="0" smtClean="0"/>
              <a:t>ossia aumenta di 0.5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baseline="-250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2" b="39552"/>
          <a:stretch/>
        </p:blipFill>
        <p:spPr bwMode="auto">
          <a:xfrm>
            <a:off x="3054694" y="68239"/>
            <a:ext cx="6064558" cy="9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34166" y="15457"/>
            <a:ext cx="66556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4800" dirty="0" smtClean="0"/>
              <a:t>a)</a:t>
            </a:r>
            <a:endParaRPr lang="en-US" sz="4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7842" y="4706147"/>
            <a:ext cx="711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0 V la estensione (è la </a:t>
            </a:r>
            <a:r>
              <a:rPr lang="it-IT" dirty="0" err="1" smtClean="0"/>
              <a:t>x</a:t>
            </a:r>
            <a:r>
              <a:rPr lang="it-IT" baseline="-25000" dirty="0" err="1" smtClean="0"/>
              <a:t>p</a:t>
            </a:r>
            <a:r>
              <a:rPr lang="it-IT" dirty="0" smtClean="0"/>
              <a:t> di una giunzione non polarizzata) è 6.7x10</a:t>
            </a:r>
            <a:r>
              <a:rPr lang="it-IT" baseline="30000" dirty="0" smtClean="0"/>
              <a:t>-6</a:t>
            </a:r>
            <a:r>
              <a:rPr lang="it-IT" dirty="0" smtClean="0"/>
              <a:t>cm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77726" y="5108711"/>
            <a:ext cx="641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estensione </a:t>
            </a:r>
            <a:r>
              <a:rPr lang="it-IT" dirty="0" err="1" smtClean="0"/>
              <a:t>x</a:t>
            </a:r>
            <a:r>
              <a:rPr lang="it-IT" baseline="-25000" dirty="0" err="1" smtClean="0"/>
              <a:t>p</a:t>
            </a:r>
            <a:r>
              <a:rPr lang="it-IT" dirty="0" smtClean="0"/>
              <a:t> totale da raggiungere è quindi di circa 5.7x10</a:t>
            </a:r>
            <a:r>
              <a:rPr lang="it-IT" baseline="30000" dirty="0" smtClean="0"/>
              <a:t>-5</a:t>
            </a:r>
            <a:r>
              <a:rPr lang="it-IT" dirty="0" smtClean="0"/>
              <a:t>cm </a:t>
            </a:r>
            <a:endParaRPr lang="en-US" dirty="0"/>
          </a:p>
        </p:txBody>
      </p:sp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59761"/>
              </p:ext>
            </p:extLst>
          </p:nvPr>
        </p:nvGraphicFramePr>
        <p:xfrm>
          <a:off x="3135310" y="5630540"/>
          <a:ext cx="41163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zione" r:id="rId4" imgW="2031840" imgH="457200" progId="Equation.3">
                  <p:embed/>
                </p:oleObj>
              </mc:Choice>
              <mc:Fallback>
                <p:oleObj name="Equazione" r:id="rId4" imgW="2031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0" y="5630540"/>
                        <a:ext cx="411638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747660"/>
              </p:ext>
            </p:extLst>
          </p:nvPr>
        </p:nvGraphicFramePr>
        <p:xfrm>
          <a:off x="235012" y="5454258"/>
          <a:ext cx="26416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zione" r:id="rId6" imgW="1422360" imgH="380880" progId="Equation.3">
                  <p:embed/>
                </p:oleObj>
              </mc:Choice>
              <mc:Fallback>
                <p:oleObj name="Equazione" r:id="rId6" imgW="14223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012" y="5454258"/>
                        <a:ext cx="2641600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5829224" y="151293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bi</a:t>
            </a:r>
            <a:r>
              <a:rPr lang="it-IT" dirty="0" smtClean="0"/>
              <a:t>=0.71</a:t>
            </a:r>
            <a:r>
              <a:rPr lang="it-IT" baseline="30000" dirty="0" smtClean="0"/>
              <a:t> </a:t>
            </a:r>
            <a:r>
              <a:rPr lang="it-IT" dirty="0" smtClean="0"/>
              <a:t>V</a:t>
            </a:r>
            <a:endParaRPr lang="en-US" baseline="30000" dirty="0"/>
          </a:p>
        </p:txBody>
      </p:sp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76515"/>
              </p:ext>
            </p:extLst>
          </p:nvPr>
        </p:nvGraphicFramePr>
        <p:xfrm>
          <a:off x="1121657" y="6527800"/>
          <a:ext cx="966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zione" r:id="rId8" imgW="520560" imgH="177480" progId="Equation.3">
                  <p:embed/>
                </p:oleObj>
              </mc:Choice>
              <mc:Fallback>
                <p:oleObj name="Equazione" r:id="rId8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657" y="6527800"/>
                        <a:ext cx="9667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ccia in giù 33"/>
          <p:cNvSpPr/>
          <p:nvPr/>
        </p:nvSpPr>
        <p:spPr>
          <a:xfrm>
            <a:off x="1702836" y="6093296"/>
            <a:ext cx="27687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a destra 34"/>
          <p:cNvSpPr/>
          <p:nvPr/>
        </p:nvSpPr>
        <p:spPr>
          <a:xfrm>
            <a:off x="7256116" y="5976602"/>
            <a:ext cx="3872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gget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38650"/>
              </p:ext>
            </p:extLst>
          </p:nvPr>
        </p:nvGraphicFramePr>
        <p:xfrm>
          <a:off x="7756953" y="5876423"/>
          <a:ext cx="1328467" cy="43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zione" r:id="rId10" imgW="583920" imgH="190440" progId="Equation.3">
                  <p:embed/>
                </p:oleObj>
              </mc:Choice>
              <mc:Fallback>
                <p:oleObj name="Equazione" r:id="rId10" imgW="583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953" y="5876423"/>
                        <a:ext cx="1328467" cy="433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3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13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t="19551" r="28581" b="13173"/>
          <a:stretch/>
        </p:blipFill>
        <p:spPr bwMode="auto">
          <a:xfrm>
            <a:off x="0" y="2480139"/>
            <a:ext cx="3574530" cy="371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99741" y="2636912"/>
            <a:ext cx="0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090389" y="2329135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5 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0484" y="5245239"/>
            <a:ext cx="619257" cy="5596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538065" y="61955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13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t="19551" r="28581" b="13173"/>
          <a:stretch/>
        </p:blipFill>
        <p:spPr bwMode="auto">
          <a:xfrm>
            <a:off x="0" y="2480139"/>
            <a:ext cx="3574530" cy="371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99741" y="2636912"/>
            <a:ext cx="0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090389" y="2329135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5 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0484" y="5245239"/>
            <a:ext cx="619257" cy="5596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2054225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 t="35439" r="28411" b="28606"/>
          <a:stretch/>
        </p:blipFill>
        <p:spPr bwMode="auto">
          <a:xfrm>
            <a:off x="4572000" y="4681852"/>
            <a:ext cx="3941379" cy="217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538065" y="61955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" y="0"/>
            <a:ext cx="89138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40" y="1052736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B</a:t>
            </a:r>
            <a:endParaRPr lang="en-US" sz="5400" b="1" dirty="0"/>
          </a:p>
        </p:txBody>
      </p:sp>
      <p:sp>
        <p:nvSpPr>
          <p:cNvPr id="5" name="Rettangolo 4"/>
          <p:cNvSpPr/>
          <p:nvPr/>
        </p:nvSpPr>
        <p:spPr>
          <a:xfrm>
            <a:off x="5940152" y="1052736"/>
            <a:ext cx="2808312" cy="1656184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C</a:t>
            </a:r>
            <a:endParaRPr lang="en-US" sz="5400" b="1" dirty="0"/>
          </a:p>
        </p:txBody>
      </p:sp>
      <p:sp>
        <p:nvSpPr>
          <p:cNvPr id="6" name="Rettangolo 5"/>
          <p:cNvSpPr/>
          <p:nvPr/>
        </p:nvSpPr>
        <p:spPr>
          <a:xfrm>
            <a:off x="323528" y="1052736"/>
            <a:ext cx="280831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E</a:t>
            </a:r>
            <a:endParaRPr lang="en-US" sz="5400" b="1" dirty="0"/>
          </a:p>
        </p:txBody>
      </p:sp>
      <p:sp>
        <p:nvSpPr>
          <p:cNvPr id="7" name="Rettangolo 6"/>
          <p:cNvSpPr/>
          <p:nvPr/>
        </p:nvSpPr>
        <p:spPr>
          <a:xfrm>
            <a:off x="5436096" y="1052736"/>
            <a:ext cx="1512168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924200" y="1052736"/>
            <a:ext cx="914400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714424" y="683404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30000" dirty="0" smtClean="0"/>
              <a:t>+</a:t>
            </a:r>
            <a:r>
              <a:rPr lang="it-IT" dirty="0" smtClean="0"/>
              <a:t> :   N</a:t>
            </a:r>
            <a:r>
              <a:rPr lang="it-IT" baseline="-25000" dirty="0"/>
              <a:t>E</a:t>
            </a:r>
            <a:r>
              <a:rPr lang="it-IT" dirty="0" smtClean="0"/>
              <a:t>=5x10</a:t>
            </a:r>
            <a:r>
              <a:rPr lang="it-IT" baseline="30000" dirty="0" smtClean="0"/>
              <a:t>18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838600" y="2320183"/>
            <a:ext cx="15974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200006" y="23201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31049" y="65113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:   N</a:t>
            </a:r>
            <a:r>
              <a:rPr lang="it-IT" baseline="-25000" dirty="0"/>
              <a:t>C</a:t>
            </a:r>
            <a:r>
              <a:rPr lang="it-IT" dirty="0" smtClean="0"/>
              <a:t>=10</a:t>
            </a:r>
            <a:r>
              <a:rPr lang="it-IT" baseline="30000" dirty="0" smtClean="0"/>
              <a:t>15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53131" y="683404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:   N</a:t>
            </a:r>
            <a:r>
              <a:rPr lang="it-IT" baseline="-25000" dirty="0" smtClean="0"/>
              <a:t>D</a:t>
            </a:r>
            <a:r>
              <a:rPr lang="it-IT" dirty="0" smtClean="0"/>
              <a:t>=10</a:t>
            </a:r>
            <a:r>
              <a:rPr lang="it-IT" baseline="30000" dirty="0" smtClean="0"/>
              <a:t>16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618828" y="271724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nE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16324" y="275564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nC</a:t>
            </a:r>
            <a:endParaRPr lang="en-US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24200" y="27556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EB</a:t>
            </a:r>
            <a:endParaRPr lang="en-US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753070" y="275905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C</a:t>
            </a:r>
            <a:r>
              <a:rPr lang="it-IT" baseline="-25000" dirty="0" err="1" smtClean="0"/>
              <a:t>B</a:t>
            </a:r>
            <a:endParaRPr lang="en-US" baseline="-25000" dirty="0"/>
          </a:p>
        </p:txBody>
      </p:sp>
      <p:sp>
        <p:nvSpPr>
          <p:cNvPr id="36" name="Rettangolo 35"/>
          <p:cNvSpPr/>
          <p:nvPr/>
        </p:nvSpPr>
        <p:spPr>
          <a:xfrm>
            <a:off x="3596316" y="281806"/>
            <a:ext cx="195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BE</a:t>
            </a:r>
            <a:r>
              <a:rPr lang="it-IT" dirty="0" smtClean="0"/>
              <a:t>=0.5 V; V</a:t>
            </a:r>
            <a:r>
              <a:rPr lang="it-IT" baseline="-25000" dirty="0" smtClean="0"/>
              <a:t>CB</a:t>
            </a:r>
            <a:r>
              <a:rPr lang="it-IT" dirty="0" smtClean="0"/>
              <a:t>=-5 V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95081" y="2708920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171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" y="0"/>
            <a:ext cx="89138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26528"/>
              </p:ext>
            </p:extLst>
          </p:nvPr>
        </p:nvGraphicFramePr>
        <p:xfrm>
          <a:off x="14899" y="5405993"/>
          <a:ext cx="547211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zione" r:id="rId4" imgW="2120760" imgH="419040" progId="Equation.3">
                  <p:embed/>
                </p:oleObj>
              </mc:Choice>
              <mc:Fallback>
                <p:oleObj name="Equazione" r:id="rId4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9" y="5405993"/>
                        <a:ext cx="5472113" cy="1082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54618"/>
              </p:ext>
            </p:extLst>
          </p:nvPr>
        </p:nvGraphicFramePr>
        <p:xfrm>
          <a:off x="513926" y="4594576"/>
          <a:ext cx="3314701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zione" r:id="rId6" imgW="1523880" imgH="380880" progId="Equation.3">
                  <p:embed/>
                </p:oleObj>
              </mc:Choice>
              <mc:Fallback>
                <p:oleObj name="Equazione" r:id="rId6" imgW="15238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926" y="4594576"/>
                        <a:ext cx="3314701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21929"/>
              </p:ext>
            </p:extLst>
          </p:nvPr>
        </p:nvGraphicFramePr>
        <p:xfrm>
          <a:off x="0" y="2487113"/>
          <a:ext cx="5008574" cy="141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zione" r:id="rId8" imgW="1942920" imgH="545760" progId="Equation.3">
                  <p:embed/>
                </p:oleObj>
              </mc:Choice>
              <mc:Fallback>
                <p:oleObj name="Equazione" r:id="rId8" imgW="19429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87113"/>
                        <a:ext cx="5008574" cy="14114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64169"/>
              </p:ext>
            </p:extLst>
          </p:nvPr>
        </p:nvGraphicFramePr>
        <p:xfrm>
          <a:off x="479919" y="3603844"/>
          <a:ext cx="307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zione" r:id="rId10" imgW="1346040" imgH="419040" progId="Equation.3">
                  <p:embed/>
                </p:oleObj>
              </mc:Choice>
              <mc:Fallback>
                <p:oleObj name="Equazione" r:id="rId10" imgW="1346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919" y="3603844"/>
                        <a:ext cx="307657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834896" y="3898603"/>
            <a:ext cx="298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Tempo di permanenza in base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47187" y="4824248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Carica alla saturazione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9919" y="6488668"/>
            <a:ext cx="432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Tempo di immagazzinamento (formula 4.96)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92826" y="3059668"/>
            <a:ext cx="40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Carica immagazzinata in base per t</a:t>
            </a:r>
            <a:r>
              <a:rPr lang="it-IT" baseline="-25000" dirty="0" smtClean="0"/>
              <a:t>2</a:t>
            </a:r>
            <a:r>
              <a:rPr lang="it-IT" dirty="0" smtClean="0"/>
              <a:t>=1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s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20152" y="197858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</a:t>
            </a:r>
            <a:r>
              <a:rPr lang="it-IT" b="1" baseline="-25000" dirty="0" smtClean="0">
                <a:solidFill>
                  <a:srgbClr val="FF0000"/>
                </a:solidFill>
              </a:rPr>
              <a:t>B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07592" y="22277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</a:t>
            </a:r>
            <a:r>
              <a:rPr lang="it-IT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57832" y="7573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it-IT" b="1" baseline="-25000" dirty="0" err="1" smtClean="0">
                <a:solidFill>
                  <a:srgbClr val="FF0000"/>
                </a:solidFill>
              </a:rPr>
              <a:t>p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23831" y="117395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</a:t>
            </a:r>
            <a:r>
              <a:rPr lang="it-IT" b="1" baseline="-25000" dirty="0" smtClean="0">
                <a:solidFill>
                  <a:srgbClr val="FF0000"/>
                </a:solidFill>
              </a:rPr>
              <a:t>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572000" y="50844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</a:t>
            </a:r>
            <a:r>
              <a:rPr lang="it-IT" b="1" baseline="-25000" dirty="0" err="1" smtClean="0">
                <a:solidFill>
                  <a:srgbClr val="FF0000"/>
                </a:solidFill>
              </a:rPr>
              <a:t>p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54964" y="21212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W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9"/>
            <a:ext cx="89138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9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9"/>
            <a:ext cx="89138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1" y="3885873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4.38</a:t>
            </a:r>
            <a:endParaRPr lang="en-US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62598"/>
              </p:ext>
            </p:extLst>
          </p:nvPr>
        </p:nvGraphicFramePr>
        <p:xfrm>
          <a:off x="1647825" y="3447514"/>
          <a:ext cx="72659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zione" r:id="rId4" imgW="3340080" imgH="583920" progId="Equation.3">
                  <p:embed/>
                </p:oleObj>
              </mc:Choice>
              <mc:Fallback>
                <p:oleObj name="Equazione" r:id="rId4" imgW="33400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3447514"/>
                        <a:ext cx="72659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04" y="4644172"/>
            <a:ext cx="4132317" cy="218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45568"/>
              </p:ext>
            </p:extLst>
          </p:nvPr>
        </p:nvGraphicFramePr>
        <p:xfrm>
          <a:off x="410615" y="4810290"/>
          <a:ext cx="23209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zione" r:id="rId7" imgW="1066680" imgH="215640" progId="Equation.3">
                  <p:embed/>
                </p:oleObj>
              </mc:Choice>
              <mc:Fallback>
                <p:oleObj name="Equazione" r:id="rId7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15" y="4810290"/>
                        <a:ext cx="23209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64818"/>
              </p:ext>
            </p:extLst>
          </p:nvPr>
        </p:nvGraphicFramePr>
        <p:xfrm>
          <a:off x="129737" y="5537474"/>
          <a:ext cx="30654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zione" r:id="rId9" imgW="1409400" imgH="355320" progId="Equation.3">
                  <p:embed/>
                </p:oleObj>
              </mc:Choice>
              <mc:Fallback>
                <p:oleObj name="Equazione" r:id="rId9" imgW="1409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37" y="5537474"/>
                        <a:ext cx="30654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15959"/>
              </p:ext>
            </p:extLst>
          </p:nvPr>
        </p:nvGraphicFramePr>
        <p:xfrm>
          <a:off x="7447620" y="5500685"/>
          <a:ext cx="1603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zione" r:id="rId11" imgW="736560" imgH="215640" progId="Equation.3">
                  <p:embed/>
                </p:oleObj>
              </mc:Choice>
              <mc:Fallback>
                <p:oleObj name="Equazione" r:id="rId11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620" y="5500685"/>
                        <a:ext cx="16033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30525"/>
              </p:ext>
            </p:extLst>
          </p:nvPr>
        </p:nvGraphicFramePr>
        <p:xfrm>
          <a:off x="7364413" y="6153150"/>
          <a:ext cx="15494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zione" r:id="rId13" imgW="711000" imgH="190440" progId="Equation.3">
                  <p:embed/>
                </p:oleObj>
              </mc:Choice>
              <mc:Fallback>
                <p:oleObj name="Equazione" r:id="rId1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6153150"/>
                        <a:ext cx="15494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57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12925"/>
              </p:ext>
            </p:extLst>
          </p:nvPr>
        </p:nvGraphicFramePr>
        <p:xfrm>
          <a:off x="5721350" y="673100"/>
          <a:ext cx="1685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zione" r:id="rId3" imgW="520560" imgH="190440" progId="Equation.3">
                  <p:embed/>
                </p:oleObj>
              </mc:Choice>
              <mc:Fallback>
                <p:oleObj name="Equazione" r:id="rId3" imgW="520560" imgH="1904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673100"/>
                        <a:ext cx="16859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9850"/>
              </p:ext>
            </p:extLst>
          </p:nvPr>
        </p:nvGraphicFramePr>
        <p:xfrm>
          <a:off x="5617778" y="1676837"/>
          <a:ext cx="3227936" cy="168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zione" r:id="rId5" imgW="1218960" imgH="634680" progId="Equation.3">
                  <p:embed/>
                </p:oleObj>
              </mc:Choice>
              <mc:Fallback>
                <p:oleObj name="Equazione" r:id="rId5" imgW="12189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7778" y="1676837"/>
                        <a:ext cx="3227936" cy="168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15913"/>
              </p:ext>
            </p:extLst>
          </p:nvPr>
        </p:nvGraphicFramePr>
        <p:xfrm>
          <a:off x="5621338" y="3587750"/>
          <a:ext cx="264001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zione" r:id="rId7" imgW="1041120" imgH="558720" progId="Equation.3">
                  <p:embed/>
                </p:oleObj>
              </mc:Choice>
              <mc:Fallback>
                <p:oleObj name="Equazione" r:id="rId7" imgW="104112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1338" y="3587750"/>
                        <a:ext cx="2640012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36247"/>
              </p:ext>
            </p:extLst>
          </p:nvPr>
        </p:nvGraphicFramePr>
        <p:xfrm>
          <a:off x="0" y="2171756"/>
          <a:ext cx="31845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zione" r:id="rId9" imgW="1257120" imgH="825480" progId="Equation.3">
                  <p:embed/>
                </p:oleObj>
              </mc:Choice>
              <mc:Fallback>
                <p:oleObj name="Equazione" r:id="rId9" imgW="1257120" imgH="8254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71756"/>
                        <a:ext cx="318452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32578"/>
              </p:ext>
            </p:extLst>
          </p:nvPr>
        </p:nvGraphicFramePr>
        <p:xfrm>
          <a:off x="1475230" y="0"/>
          <a:ext cx="3176145" cy="191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zione" r:id="rId11" imgW="634680" imgH="380880" progId="Equation.3">
                  <p:embed/>
                </p:oleObj>
              </mc:Choice>
              <mc:Fallback>
                <p:oleObj name="Equazione" r:id="rId11" imgW="634680" imgH="3808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230" y="0"/>
                        <a:ext cx="3176145" cy="191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61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3"/>
            <a:ext cx="89138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2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40" y="1052736"/>
            <a:ext cx="28083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B</a:t>
            </a:r>
            <a:endParaRPr lang="en-US" sz="5400" b="1" dirty="0"/>
          </a:p>
        </p:txBody>
      </p:sp>
      <p:sp>
        <p:nvSpPr>
          <p:cNvPr id="5" name="Rettangolo 4"/>
          <p:cNvSpPr/>
          <p:nvPr/>
        </p:nvSpPr>
        <p:spPr>
          <a:xfrm>
            <a:off x="5940152" y="1052736"/>
            <a:ext cx="2808312" cy="1656184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C</a:t>
            </a:r>
            <a:endParaRPr lang="en-US" sz="5400" b="1" dirty="0"/>
          </a:p>
        </p:txBody>
      </p:sp>
      <p:sp>
        <p:nvSpPr>
          <p:cNvPr id="6" name="Rettangolo 5"/>
          <p:cNvSpPr/>
          <p:nvPr/>
        </p:nvSpPr>
        <p:spPr>
          <a:xfrm>
            <a:off x="323528" y="1052736"/>
            <a:ext cx="280831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E</a:t>
            </a:r>
            <a:endParaRPr lang="en-US" sz="5400" b="1" dirty="0"/>
          </a:p>
        </p:txBody>
      </p:sp>
      <p:sp>
        <p:nvSpPr>
          <p:cNvPr id="7" name="Rettangolo 6"/>
          <p:cNvSpPr/>
          <p:nvPr/>
        </p:nvSpPr>
        <p:spPr>
          <a:xfrm>
            <a:off x="5436096" y="1052736"/>
            <a:ext cx="1512168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924200" y="1052736"/>
            <a:ext cx="914400" cy="165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714424" y="683404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30000" dirty="0" smtClean="0"/>
              <a:t>+</a:t>
            </a:r>
            <a:r>
              <a:rPr lang="it-IT" dirty="0" smtClean="0"/>
              <a:t> :   N</a:t>
            </a:r>
            <a:r>
              <a:rPr lang="it-IT" baseline="-25000" dirty="0"/>
              <a:t>E</a:t>
            </a:r>
            <a:r>
              <a:rPr lang="it-IT" dirty="0" smtClean="0"/>
              <a:t>=5x10</a:t>
            </a:r>
            <a:r>
              <a:rPr lang="it-IT" baseline="30000" dirty="0" smtClean="0"/>
              <a:t>18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838600" y="2320183"/>
            <a:ext cx="15974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200006" y="23201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31049" y="65113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:   N</a:t>
            </a:r>
            <a:r>
              <a:rPr lang="it-IT" baseline="-25000" dirty="0"/>
              <a:t>C</a:t>
            </a:r>
            <a:r>
              <a:rPr lang="it-IT" dirty="0" smtClean="0"/>
              <a:t>=10</a:t>
            </a:r>
            <a:r>
              <a:rPr lang="it-IT" baseline="30000" dirty="0" smtClean="0"/>
              <a:t>15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53131" y="683404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:   N</a:t>
            </a:r>
            <a:r>
              <a:rPr lang="it-IT" baseline="-25000" dirty="0" smtClean="0"/>
              <a:t>D</a:t>
            </a:r>
            <a:r>
              <a:rPr lang="it-IT" dirty="0" smtClean="0"/>
              <a:t>=10</a:t>
            </a:r>
            <a:r>
              <a:rPr lang="it-IT" baseline="30000" dirty="0" smtClean="0"/>
              <a:t>16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618828" y="271724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nE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16324" y="275564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nC</a:t>
            </a:r>
            <a:endParaRPr lang="en-US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24200" y="27556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EB</a:t>
            </a:r>
            <a:endParaRPr lang="en-US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753070" y="275905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/>
              <a:t>C</a:t>
            </a:r>
            <a:r>
              <a:rPr lang="it-IT" baseline="-25000" dirty="0" err="1" smtClean="0"/>
              <a:t>B</a:t>
            </a:r>
            <a:endParaRPr lang="en-US" baseline="-25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611560" y="3789040"/>
            <a:ext cx="2037930" cy="1614931"/>
            <a:chOff x="611560" y="3789040"/>
            <a:chExt cx="2037930" cy="1614931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11560" y="3789040"/>
              <a:ext cx="2037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Per i  drogaggi dati, </a:t>
              </a:r>
              <a:endParaRPr lang="en-US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107272" y="4682628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x</a:t>
              </a:r>
              <a:r>
                <a:rPr lang="it-IT" baseline="-25000" dirty="0" err="1" smtClean="0"/>
                <a:t>nE</a:t>
              </a:r>
              <a:r>
                <a:rPr lang="it-IT" dirty="0" smtClean="0"/>
                <a:t>=0.34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24903" y="5034639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x</a:t>
              </a:r>
              <a:r>
                <a:rPr lang="it-IT" baseline="-25000" dirty="0" err="1" smtClean="0"/>
                <a:t>nC</a:t>
              </a:r>
              <a:r>
                <a:rPr lang="it-IT" dirty="0" smtClean="0"/>
                <a:t>=0.08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087348" y="4293096"/>
              <a:ext cx="1280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a V</a:t>
              </a:r>
              <a:r>
                <a:rPr lang="it-IT" baseline="-25000" dirty="0"/>
                <a:t>BE</a:t>
              </a:r>
              <a:r>
                <a:rPr lang="it-IT" dirty="0"/>
                <a:t>=V</a:t>
              </a:r>
              <a:r>
                <a:rPr lang="it-IT" baseline="-25000" dirty="0"/>
                <a:t>CB</a:t>
              </a:r>
              <a:r>
                <a:rPr lang="it-IT" dirty="0"/>
                <a:t>=0</a:t>
              </a:r>
              <a:endParaRPr lang="en-US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556194" y="4230303"/>
            <a:ext cx="2138591" cy="1153468"/>
            <a:chOff x="3556194" y="4230303"/>
            <a:chExt cx="2138591" cy="1153468"/>
          </a:xfrm>
        </p:grpSpPr>
        <p:sp>
          <p:nvSpPr>
            <p:cNvPr id="25" name="Rettangolo 24"/>
            <p:cNvSpPr/>
            <p:nvPr/>
          </p:nvSpPr>
          <p:spPr>
            <a:xfrm>
              <a:off x="3579911" y="4230303"/>
              <a:ext cx="2114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a </a:t>
              </a:r>
              <a:r>
                <a:rPr lang="it-IT" dirty="0" smtClean="0"/>
                <a:t>V</a:t>
              </a:r>
              <a:r>
                <a:rPr lang="it-IT" baseline="-25000" dirty="0" smtClean="0"/>
                <a:t>BE</a:t>
              </a:r>
              <a:r>
                <a:rPr lang="it-IT" dirty="0" smtClean="0"/>
                <a:t>=0.5 V; V</a:t>
              </a:r>
              <a:r>
                <a:rPr lang="it-IT" baseline="-25000" dirty="0" smtClean="0"/>
                <a:t>CB</a:t>
              </a:r>
              <a:r>
                <a:rPr lang="it-IT" dirty="0" smtClean="0"/>
                <a:t>=-5 V</a:t>
              </a:r>
              <a:endParaRPr lang="en-US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556194" y="4662428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x</a:t>
              </a:r>
              <a:r>
                <a:rPr lang="it-IT" baseline="-25000" dirty="0" err="1" smtClean="0"/>
                <a:t>nE</a:t>
              </a:r>
              <a:r>
                <a:rPr lang="it-IT" dirty="0" smtClean="0"/>
                <a:t>=0.22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573825" y="5014439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x</a:t>
              </a:r>
              <a:r>
                <a:rPr lang="it-IT" baseline="-25000" dirty="0" err="1" smtClean="0"/>
                <a:t>nC</a:t>
              </a:r>
              <a:r>
                <a:rPr lang="it-IT" dirty="0" smtClean="0"/>
                <a:t>=0.26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937571" y="4313296"/>
            <a:ext cx="3146631" cy="1120246"/>
            <a:chOff x="5937571" y="4313296"/>
            <a:chExt cx="3146631" cy="1120246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5937572" y="4682628"/>
              <a:ext cx="3012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Si allarga a sinistra di  0.11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167315" y="4313296"/>
              <a:ext cx="2552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 regione neutra di base</a:t>
              </a:r>
              <a:endParaRPr lang="en-US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937571" y="5064210"/>
              <a:ext cx="314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Si restringe a destra di  0.18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m</a:t>
              </a:r>
              <a:endParaRPr lang="en-US" dirty="0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1979712" y="5949280"/>
            <a:ext cx="4632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ha quindi un restringimento netto di 0.09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 smtClean="0"/>
          </a:p>
          <a:p>
            <a:r>
              <a:rPr lang="it-IT" dirty="0" smtClean="0"/>
              <a:t>Quindi, alla polarizzazione data, W=0.91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022533" y="3407224"/>
            <a:ext cx="7135753" cy="401598"/>
            <a:chOff x="1022533" y="3407224"/>
            <a:chExt cx="7135753" cy="401598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3817803" y="3439490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</a:t>
              </a:r>
              <a:r>
                <a:rPr lang="it-IT" baseline="-25000" dirty="0" smtClean="0"/>
                <a:t>n0</a:t>
              </a:r>
              <a:r>
                <a:rPr lang="it-IT" dirty="0" smtClean="0"/>
                <a:t>=2.1x10</a:t>
              </a:r>
              <a:r>
                <a:rPr lang="it-IT" baseline="30000" dirty="0"/>
                <a:t>4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022533" y="3439490"/>
              <a:ext cx="17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E0</a:t>
              </a:r>
              <a:r>
                <a:rPr lang="it-IT" dirty="0" smtClean="0"/>
                <a:t>=4.2x10</a:t>
              </a:r>
              <a:r>
                <a:rPr lang="it-IT" baseline="30000" dirty="0"/>
                <a:t>1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429928" y="3407224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C0</a:t>
              </a:r>
              <a:r>
                <a:rPr lang="it-IT" dirty="0" smtClean="0"/>
                <a:t>=2.1x10</a:t>
              </a:r>
              <a:r>
                <a:rPr lang="it-IT" baseline="30000" dirty="0"/>
                <a:t>5</a:t>
              </a:r>
              <a:r>
                <a:rPr lang="it-IT" baseline="30000" dirty="0" smtClean="0"/>
                <a:t> </a:t>
              </a:r>
              <a:r>
                <a:rPr lang="it-IT" dirty="0" smtClean="0"/>
                <a:t>cm</a:t>
              </a:r>
              <a:r>
                <a:rPr lang="it-IT" baseline="30000" dirty="0" smtClean="0"/>
                <a:t>-3</a:t>
              </a:r>
              <a:endParaRPr lang="en-US" baseline="30000" dirty="0"/>
            </a:p>
          </p:txBody>
        </p:sp>
      </p:grpSp>
      <p:sp>
        <p:nvSpPr>
          <p:cNvPr id="36" name="Rettangolo 35"/>
          <p:cNvSpPr/>
          <p:nvPr/>
        </p:nvSpPr>
        <p:spPr>
          <a:xfrm>
            <a:off x="3596316" y="281806"/>
            <a:ext cx="195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BE</a:t>
            </a:r>
            <a:r>
              <a:rPr lang="it-IT" dirty="0" smtClean="0"/>
              <a:t>=0.5 V; V</a:t>
            </a:r>
            <a:r>
              <a:rPr lang="it-IT" baseline="-25000" dirty="0" smtClean="0"/>
              <a:t>CB</a:t>
            </a:r>
            <a:r>
              <a:rPr lang="it-IT" dirty="0" smtClean="0"/>
              <a:t>=-5 V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95081" y="2708920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6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9371" y="14220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BE</a:t>
            </a:r>
            <a:r>
              <a:rPr lang="it-IT" dirty="0" smtClean="0"/>
              <a:t>=0.5 V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1606" y="652037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-25000" dirty="0" smtClean="0"/>
              <a:t>n0</a:t>
            </a:r>
            <a:r>
              <a:rPr lang="it-IT" dirty="0" smtClean="0"/>
              <a:t>=2.1x10</a:t>
            </a:r>
            <a:r>
              <a:rPr lang="it-IT" baseline="30000" dirty="0"/>
              <a:t>4</a:t>
            </a:r>
            <a:r>
              <a:rPr lang="it-IT" baseline="30000" dirty="0" smtClean="0"/>
              <a:t>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4601" y="652037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E0</a:t>
            </a:r>
            <a:r>
              <a:rPr lang="it-IT" dirty="0" smtClean="0"/>
              <a:t>=4.2x10</a:t>
            </a:r>
            <a:r>
              <a:rPr lang="it-IT" baseline="30000" dirty="0"/>
              <a:t>1</a:t>
            </a:r>
            <a:r>
              <a:rPr lang="it-IT" baseline="30000" dirty="0" smtClean="0"/>
              <a:t>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endParaRPr lang="en-US" baseline="30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6148"/>
              </p:ext>
            </p:extLst>
          </p:nvPr>
        </p:nvGraphicFramePr>
        <p:xfrm>
          <a:off x="1695689" y="2204864"/>
          <a:ext cx="414655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zione" r:id="rId3" imgW="1981080" imgH="774360" progId="Equation.3">
                  <p:embed/>
                </p:oleObj>
              </mc:Choice>
              <mc:Fallback>
                <p:oleObj name="Equazione" r:id="rId3" imgW="198108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689" y="2204864"/>
                        <a:ext cx="4146550" cy="162083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700703"/>
              </p:ext>
            </p:extLst>
          </p:nvPr>
        </p:nvGraphicFramePr>
        <p:xfrm>
          <a:off x="1695689" y="5229200"/>
          <a:ext cx="5507491" cy="10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zione" r:id="rId5" imgW="2158920" imgH="393480" progId="Equation.3">
                  <p:embed/>
                </p:oleObj>
              </mc:Choice>
              <mc:Fallback>
                <p:oleObj name="Equazione" r:id="rId5" imgW="2158920" imgH="3934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689" y="5229200"/>
                        <a:ext cx="5507491" cy="1008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004048" y="64864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A=0.03cm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10" name="Rettangolo 9"/>
          <p:cNvSpPr/>
          <p:nvPr/>
        </p:nvSpPr>
        <p:spPr>
          <a:xfrm>
            <a:off x="6516216" y="648647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W=0.91x10</a:t>
            </a:r>
            <a:r>
              <a:rPr lang="it-IT" baseline="30000" dirty="0" smtClean="0"/>
              <a:t>-4</a:t>
            </a:r>
            <a:r>
              <a:rPr lang="it-IT" dirty="0" smtClean="0"/>
              <a:t> cm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85504" y="2813790"/>
            <a:ext cx="69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b)</a:t>
            </a:r>
            <a:endParaRPr lang="en-US" sz="4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5319" y="5229200"/>
            <a:ext cx="630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c)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8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0106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5688"/>
            <a:ext cx="46577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40804"/>
            <a:ext cx="6667645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796136" y="2564904"/>
            <a:ext cx="2806602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Si tratta dunque di calcolare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</a:t>
            </a:r>
            <a:r>
              <a:rPr lang="it-IT" baseline="-25000" dirty="0" err="1" smtClean="0"/>
              <a:t>Ep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</a:t>
            </a:r>
            <a:r>
              <a:rPr lang="it-IT" baseline="-25000" dirty="0" err="1"/>
              <a:t>Cp</a:t>
            </a:r>
            <a:endParaRPr lang="it-IT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</a:t>
            </a:r>
            <a:r>
              <a:rPr lang="it-IT" baseline="-25000" dirty="0" err="1" smtClean="0"/>
              <a:t>En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</a:t>
            </a:r>
            <a:r>
              <a:rPr lang="it-IT" baseline="-25000" dirty="0" err="1" smtClean="0"/>
              <a:t>Cn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</a:t>
            </a:r>
            <a:r>
              <a:rPr lang="it-IT" baseline="-25000" dirty="0" err="1" smtClean="0"/>
              <a:t>Ep</a:t>
            </a:r>
            <a:r>
              <a:rPr lang="it-IT" dirty="0" err="1" smtClean="0"/>
              <a:t>-I</a:t>
            </a:r>
            <a:r>
              <a:rPr lang="it-IT" baseline="-25000" dirty="0" err="1" smtClean="0"/>
              <a:t>Cp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666515"/>
              </p:ext>
            </p:extLst>
          </p:nvPr>
        </p:nvGraphicFramePr>
        <p:xfrm>
          <a:off x="611560" y="0"/>
          <a:ext cx="6826473" cy="114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zione" r:id="rId3" imgW="4114800" imgH="685800" progId="Equation.3">
                  <p:embed/>
                </p:oleObj>
              </mc:Choice>
              <mc:Fallback>
                <p:oleObj name="Equazione" r:id="rId3" imgW="4114800" imgH="6858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0"/>
                        <a:ext cx="6826473" cy="1142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808671"/>
              </p:ext>
            </p:extLst>
          </p:nvPr>
        </p:nvGraphicFramePr>
        <p:xfrm>
          <a:off x="539552" y="1124744"/>
          <a:ext cx="6857017" cy="114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zione" r:id="rId5" imgW="4114800" imgH="685800" progId="Equation.3">
                  <p:embed/>
                </p:oleObj>
              </mc:Choice>
              <mc:Fallback>
                <p:oleObj name="Equazione" r:id="rId5" imgW="4114800" imgH="685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24744"/>
                        <a:ext cx="6857017" cy="1147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71947"/>
              </p:ext>
            </p:extLst>
          </p:nvPr>
        </p:nvGraphicFramePr>
        <p:xfrm>
          <a:off x="323528" y="2431509"/>
          <a:ext cx="3347865" cy="76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zione" r:id="rId7" imgW="1854200" imgH="419100" progId="Equation.3">
                  <p:embed/>
                </p:oleObj>
              </mc:Choice>
              <mc:Fallback>
                <p:oleObj name="Equazione" r:id="rId7" imgW="1854200" imgH="419100" progId="Equation.3">
                  <p:embed/>
                  <p:pic>
                    <p:nvPicPr>
                      <p:cNvPr id="0" name="Oggetto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31509"/>
                        <a:ext cx="3347865" cy="760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8052"/>
              </p:ext>
            </p:extLst>
          </p:nvPr>
        </p:nvGraphicFramePr>
        <p:xfrm>
          <a:off x="4572000" y="2423765"/>
          <a:ext cx="3563888" cy="77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zione" r:id="rId9" imgW="1930320" imgH="419040" progId="Equation.3">
                  <p:embed/>
                </p:oleObj>
              </mc:Choice>
              <mc:Fallback>
                <p:oleObj name="Equazione" r:id="rId9" imgW="1930320" imgH="419040" progId="Equation.3">
                  <p:embed/>
                  <p:pic>
                    <p:nvPicPr>
                      <p:cNvPr id="0" name="Ogget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3765"/>
                        <a:ext cx="3563888" cy="77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0" y="0"/>
            <a:ext cx="838842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-1698" y="1124744"/>
            <a:ext cx="838842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0" y="2249488"/>
            <a:ext cx="419251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4192514" y="2249488"/>
            <a:ext cx="419251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12414"/>
              </p:ext>
            </p:extLst>
          </p:nvPr>
        </p:nvGraphicFramePr>
        <p:xfrm>
          <a:off x="611560" y="0"/>
          <a:ext cx="6826473" cy="114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zione" r:id="rId3" imgW="4114800" imgH="685800" progId="Equation.3">
                  <p:embed/>
                </p:oleObj>
              </mc:Choice>
              <mc:Fallback>
                <p:oleObj name="Equazione" r:id="rId3" imgW="4114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0"/>
                        <a:ext cx="6826473" cy="1142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72335"/>
              </p:ext>
            </p:extLst>
          </p:nvPr>
        </p:nvGraphicFramePr>
        <p:xfrm>
          <a:off x="539552" y="1124744"/>
          <a:ext cx="6857017" cy="114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zione" r:id="rId5" imgW="4114800" imgH="685800" progId="Equation.3">
                  <p:embed/>
                </p:oleObj>
              </mc:Choice>
              <mc:Fallback>
                <p:oleObj name="Equazione" r:id="rId5" imgW="4114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24744"/>
                        <a:ext cx="6857017" cy="1147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73875"/>
              </p:ext>
            </p:extLst>
          </p:nvPr>
        </p:nvGraphicFramePr>
        <p:xfrm>
          <a:off x="323528" y="2431509"/>
          <a:ext cx="3347865" cy="76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zione" r:id="rId7" imgW="1854200" imgH="419100" progId="Equation.3">
                  <p:embed/>
                </p:oleObj>
              </mc:Choice>
              <mc:Fallback>
                <p:oleObj name="Equazione" r:id="rId7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31509"/>
                        <a:ext cx="3347865" cy="760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6438"/>
              </p:ext>
            </p:extLst>
          </p:nvPr>
        </p:nvGraphicFramePr>
        <p:xfrm>
          <a:off x="4572000" y="2423765"/>
          <a:ext cx="3563888" cy="77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zione" r:id="rId9" imgW="1930320" imgH="419040" progId="Equation.3">
                  <p:embed/>
                </p:oleObj>
              </mc:Choice>
              <mc:Fallback>
                <p:oleObj name="Equazione" r:id="rId9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3765"/>
                        <a:ext cx="3563888" cy="77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05261"/>
              </p:ext>
            </p:extLst>
          </p:nvPr>
        </p:nvGraphicFramePr>
        <p:xfrm>
          <a:off x="739775" y="3446463"/>
          <a:ext cx="381158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zione" r:id="rId11" imgW="2120760" imgH="876240" progId="Equation.3">
                  <p:embed/>
                </p:oleObj>
              </mc:Choice>
              <mc:Fallback>
                <p:oleObj name="Equazione" r:id="rId11" imgW="21207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3446463"/>
                        <a:ext cx="3811588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3097"/>
              </p:ext>
            </p:extLst>
          </p:nvPr>
        </p:nvGraphicFramePr>
        <p:xfrm>
          <a:off x="736600" y="5084763"/>
          <a:ext cx="3798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zione" r:id="rId13" imgW="2120760" imgH="634680" progId="Equation.3">
                  <p:embed/>
                </p:oleObj>
              </mc:Choice>
              <mc:Fallback>
                <p:oleObj name="Equazione" r:id="rId13" imgW="2120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084763"/>
                        <a:ext cx="3798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78642"/>
              </p:ext>
            </p:extLst>
          </p:nvPr>
        </p:nvGraphicFramePr>
        <p:xfrm>
          <a:off x="5491674" y="3789040"/>
          <a:ext cx="310322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zione" r:id="rId15" imgW="1549080" imgH="393480" progId="Equation.3">
                  <p:embed/>
                </p:oleObj>
              </mc:Choice>
              <mc:Fallback>
                <p:oleObj name="Equazione" r:id="rId15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674" y="3789040"/>
                        <a:ext cx="310322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87117"/>
              </p:ext>
            </p:extLst>
          </p:nvPr>
        </p:nvGraphicFramePr>
        <p:xfrm>
          <a:off x="5508104" y="5013176"/>
          <a:ext cx="2032307" cy="84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zione" r:id="rId17" imgW="914400" imgH="380880" progId="Equation.3">
                  <p:embed/>
                </p:oleObj>
              </mc:Choice>
              <mc:Fallback>
                <p:oleObj name="Equazione" r:id="rId17" imgW="914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13176"/>
                        <a:ext cx="2032307" cy="84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0" y="0"/>
            <a:ext cx="838842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-1698" y="1124744"/>
            <a:ext cx="838842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0" y="2249488"/>
            <a:ext cx="419251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4192514" y="2249488"/>
            <a:ext cx="4192514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4564"/>
              </p:ext>
            </p:extLst>
          </p:nvPr>
        </p:nvGraphicFramePr>
        <p:xfrm>
          <a:off x="9610" y="22258"/>
          <a:ext cx="338455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Equazione" r:id="rId3" imgW="2120760" imgH="876240" progId="Equation.3">
                  <p:embed/>
                </p:oleObj>
              </mc:Choice>
              <mc:Fallback>
                <p:oleObj name="Equazione" r:id="rId3" imgW="2120760" imgH="87624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" y="22258"/>
                        <a:ext cx="338455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41215"/>
              </p:ext>
            </p:extLst>
          </p:nvPr>
        </p:nvGraphicFramePr>
        <p:xfrm>
          <a:off x="4834023" y="382621"/>
          <a:ext cx="33194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" name="Equazione" r:id="rId5" imgW="2120760" imgH="634680" progId="Equation.3">
                  <p:embed/>
                </p:oleObj>
              </mc:Choice>
              <mc:Fallback>
                <p:oleObj name="Equazione" r:id="rId5" imgW="2120760" imgH="63468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023" y="382621"/>
                        <a:ext cx="33194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14006"/>
              </p:ext>
            </p:extLst>
          </p:nvPr>
        </p:nvGraphicFramePr>
        <p:xfrm>
          <a:off x="296948" y="1535146"/>
          <a:ext cx="27987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Equazione" r:id="rId7" imgW="1549080" imgH="393480" progId="Equation.3">
                  <p:embed/>
                </p:oleObj>
              </mc:Choice>
              <mc:Fallback>
                <p:oleObj name="Equazione" r:id="rId7" imgW="1549080" imgH="3934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48" y="1535146"/>
                        <a:ext cx="27987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20257"/>
              </p:ext>
            </p:extLst>
          </p:nvPr>
        </p:nvGraphicFramePr>
        <p:xfrm>
          <a:off x="5481723" y="1606583"/>
          <a:ext cx="16875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zione" r:id="rId9" imgW="914400" imgH="380880" progId="Equation.3">
                  <p:embed/>
                </p:oleObj>
              </mc:Choice>
              <mc:Fallback>
                <p:oleObj name="Equazione" r:id="rId9" imgW="914400" imgH="38088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723" y="1606583"/>
                        <a:ext cx="16875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13777"/>
              </p:ext>
            </p:extLst>
          </p:nvPr>
        </p:nvGraphicFramePr>
        <p:xfrm>
          <a:off x="0" y="283971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D (cm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/s)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L (cm)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1.41x10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10x10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59x10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744416" y="440643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</a:t>
            </a:r>
            <a:r>
              <a:rPr lang="it-IT" baseline="-25000" dirty="0" err="1" smtClean="0"/>
              <a:t>p</a:t>
            </a:r>
            <a:endParaRPr lang="en-US" baseline="-25000" dirty="0"/>
          </a:p>
        </p:txBody>
      </p:sp>
      <p:sp>
        <p:nvSpPr>
          <p:cNvPr id="11" name="Rettangolo 10"/>
          <p:cNvSpPr/>
          <p:nvPr/>
        </p:nvSpPr>
        <p:spPr>
          <a:xfrm>
            <a:off x="7366397" y="3268750"/>
            <a:ext cx="870751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1400" dirty="0" smtClean="0"/>
              <a:t>V</a:t>
            </a:r>
            <a:r>
              <a:rPr lang="it-IT" sz="1400" baseline="-25000" dirty="0" smtClean="0"/>
              <a:t>BE</a:t>
            </a:r>
            <a:r>
              <a:rPr lang="it-IT" sz="1400" dirty="0" smtClean="0"/>
              <a:t>=0.5 V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62338" y="2468282"/>
            <a:ext cx="138531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p</a:t>
            </a:r>
            <a:r>
              <a:rPr lang="it-IT" sz="1400" baseline="-25000" dirty="0" smtClean="0"/>
              <a:t>n0</a:t>
            </a:r>
            <a:r>
              <a:rPr lang="it-IT" sz="1400" dirty="0" smtClean="0"/>
              <a:t>=2.1x10</a:t>
            </a:r>
            <a:r>
              <a:rPr lang="it-IT" sz="1400" baseline="30000" dirty="0"/>
              <a:t>4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47664" y="2458233"/>
            <a:ext cx="138050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n</a:t>
            </a:r>
            <a:r>
              <a:rPr lang="it-IT" sz="1400" baseline="-25000" dirty="0" smtClean="0"/>
              <a:t>E0</a:t>
            </a:r>
            <a:r>
              <a:rPr lang="it-IT" sz="1400" dirty="0" smtClean="0"/>
              <a:t>=4.2x10</a:t>
            </a:r>
            <a:r>
              <a:rPr lang="it-IT" sz="1400" baseline="30000" dirty="0"/>
              <a:t>1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66397" y="2530086"/>
            <a:ext cx="9765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A=0.03cm</a:t>
            </a:r>
            <a:r>
              <a:rPr lang="it-IT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15" name="Rettangolo 14"/>
          <p:cNvSpPr/>
          <p:nvPr/>
        </p:nvSpPr>
        <p:spPr>
          <a:xfrm>
            <a:off x="7334152" y="2899418"/>
            <a:ext cx="1370888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1400" dirty="0" smtClean="0"/>
              <a:t>W=0.91x10</a:t>
            </a:r>
            <a:r>
              <a:rPr lang="it-IT" sz="1400" baseline="30000" dirty="0" smtClean="0"/>
              <a:t>-4</a:t>
            </a:r>
            <a:r>
              <a:rPr lang="it-IT" sz="1400" dirty="0" smtClean="0"/>
              <a:t> cm</a:t>
            </a:r>
            <a:endParaRPr lang="en-US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2458232"/>
            <a:ext cx="138691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n</a:t>
            </a:r>
            <a:r>
              <a:rPr lang="it-IT" sz="1400" baseline="-25000" dirty="0" smtClean="0"/>
              <a:t>C0</a:t>
            </a:r>
            <a:r>
              <a:rPr lang="it-IT" sz="1400" dirty="0" smtClean="0"/>
              <a:t>=2.1x10</a:t>
            </a:r>
            <a:r>
              <a:rPr lang="it-IT" sz="1400" baseline="30000" dirty="0"/>
              <a:t>5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53898"/>
              </p:ext>
            </p:extLst>
          </p:nvPr>
        </p:nvGraphicFramePr>
        <p:xfrm>
          <a:off x="0" y="4423338"/>
          <a:ext cx="2165351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zione" r:id="rId11" imgW="1206360" imgH="393480" progId="Equation.3">
                  <p:embed/>
                </p:oleObj>
              </mc:Choice>
              <mc:Fallback>
                <p:oleObj name="Equazione" r:id="rId11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4423338"/>
                        <a:ext cx="2165351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40567"/>
              </p:ext>
            </p:extLst>
          </p:nvPr>
        </p:nvGraphicFramePr>
        <p:xfrm>
          <a:off x="0" y="5158241"/>
          <a:ext cx="1949451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Equazione" r:id="rId13" imgW="1054080" imgH="901440" progId="Equation.3">
                  <p:embed/>
                </p:oleObj>
              </mc:Choice>
              <mc:Fallback>
                <p:oleObj name="Equazione" r:id="rId13" imgW="1054080" imgH="901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5158241"/>
                        <a:ext cx="1949451" cy="166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7366397" y="3659568"/>
            <a:ext cx="124290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kT/q=0.0259 V</a:t>
            </a:r>
            <a:endParaRPr lang="en-US" sz="1400" baseline="30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66396" y="4028900"/>
            <a:ext cx="115288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q=1.6x10</a:t>
            </a:r>
            <a:r>
              <a:rPr lang="it-IT" sz="1400" baseline="30000" dirty="0" smtClean="0"/>
              <a:t>-19</a:t>
            </a:r>
            <a:r>
              <a:rPr lang="it-IT" sz="1400" dirty="0" smtClean="0"/>
              <a:t> C</a:t>
            </a:r>
            <a:endParaRPr lang="en-US" sz="1400" baseline="30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779460"/>
              </p:ext>
            </p:extLst>
          </p:nvPr>
        </p:nvGraphicFramePr>
        <p:xfrm>
          <a:off x="6442852" y="4941168"/>
          <a:ext cx="226218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Equazione" r:id="rId15" imgW="990360" imgH="469800" progId="Equation.3">
                  <p:embed/>
                </p:oleObj>
              </mc:Choice>
              <mc:Fallback>
                <p:oleObj name="Equazione" r:id="rId15" imgW="990360" imgH="4698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852" y="4941168"/>
                        <a:ext cx="2262188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03421"/>
              </p:ext>
            </p:extLst>
          </p:nvPr>
        </p:nvGraphicFramePr>
        <p:xfrm>
          <a:off x="2816378" y="5013176"/>
          <a:ext cx="25812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Equazione" r:id="rId17" imgW="1130040" imgH="469800" progId="Equation.3">
                  <p:embed/>
                </p:oleObj>
              </mc:Choice>
              <mc:Fallback>
                <p:oleObj name="Equazione" r:id="rId17" imgW="1130040" imgH="4698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378" y="5013176"/>
                        <a:ext cx="25812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87697"/>
              </p:ext>
            </p:extLst>
          </p:nvPr>
        </p:nvGraphicFramePr>
        <p:xfrm>
          <a:off x="3664914" y="6237312"/>
          <a:ext cx="3322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zione" r:id="rId19" imgW="1587240" imgH="241200" progId="Equation.3">
                  <p:embed/>
                </p:oleObj>
              </mc:Choice>
              <mc:Fallback>
                <p:oleObj name="Equazione" r:id="rId19" imgW="1587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64914" y="6237312"/>
                        <a:ext cx="33226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7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57484"/>
              </p:ext>
            </p:extLst>
          </p:nvPr>
        </p:nvGraphicFramePr>
        <p:xfrm>
          <a:off x="9610" y="22258"/>
          <a:ext cx="338455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zione" r:id="rId3" imgW="2120760" imgH="876240" progId="Equation.3">
                  <p:embed/>
                </p:oleObj>
              </mc:Choice>
              <mc:Fallback>
                <p:oleObj name="Equazione" r:id="rId3" imgW="21207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" y="22258"/>
                        <a:ext cx="338455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56446"/>
              </p:ext>
            </p:extLst>
          </p:nvPr>
        </p:nvGraphicFramePr>
        <p:xfrm>
          <a:off x="4834023" y="382621"/>
          <a:ext cx="33194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zione" r:id="rId5" imgW="2120760" imgH="634680" progId="Equation.3">
                  <p:embed/>
                </p:oleObj>
              </mc:Choice>
              <mc:Fallback>
                <p:oleObj name="Equazione" r:id="rId5" imgW="2120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023" y="382621"/>
                        <a:ext cx="33194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3601"/>
              </p:ext>
            </p:extLst>
          </p:nvPr>
        </p:nvGraphicFramePr>
        <p:xfrm>
          <a:off x="296948" y="1535146"/>
          <a:ext cx="27987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zione" r:id="rId7" imgW="1549080" imgH="393480" progId="Equation.3">
                  <p:embed/>
                </p:oleObj>
              </mc:Choice>
              <mc:Fallback>
                <p:oleObj name="Equazione" r:id="rId7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48" y="1535146"/>
                        <a:ext cx="27987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43953"/>
              </p:ext>
            </p:extLst>
          </p:nvPr>
        </p:nvGraphicFramePr>
        <p:xfrm>
          <a:off x="5481723" y="1606583"/>
          <a:ext cx="16875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zione" r:id="rId9" imgW="914400" imgH="380880" progId="Equation.3">
                  <p:embed/>
                </p:oleObj>
              </mc:Choice>
              <mc:Fallback>
                <p:oleObj name="Equazione" r:id="rId9" imgW="914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723" y="1606583"/>
                        <a:ext cx="16875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1279"/>
              </p:ext>
            </p:extLst>
          </p:nvPr>
        </p:nvGraphicFramePr>
        <p:xfrm>
          <a:off x="0" y="283971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D (cm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/s)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L (cm)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7366397" y="3268750"/>
            <a:ext cx="870751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1400" dirty="0" smtClean="0"/>
              <a:t>V</a:t>
            </a:r>
            <a:r>
              <a:rPr lang="it-IT" sz="1400" baseline="-25000" dirty="0" smtClean="0"/>
              <a:t>BE</a:t>
            </a:r>
            <a:r>
              <a:rPr lang="it-IT" sz="1400" dirty="0" smtClean="0"/>
              <a:t>=0.5 V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62338" y="2468282"/>
            <a:ext cx="138531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p</a:t>
            </a:r>
            <a:r>
              <a:rPr lang="it-IT" sz="1400" baseline="-25000" dirty="0" smtClean="0"/>
              <a:t>n0</a:t>
            </a:r>
            <a:r>
              <a:rPr lang="it-IT" sz="1400" dirty="0" smtClean="0"/>
              <a:t>=2.1x10</a:t>
            </a:r>
            <a:r>
              <a:rPr lang="it-IT" sz="1400" baseline="30000" dirty="0"/>
              <a:t>4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47664" y="2458233"/>
            <a:ext cx="138050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n</a:t>
            </a:r>
            <a:r>
              <a:rPr lang="it-IT" sz="1400" baseline="-25000" dirty="0" smtClean="0"/>
              <a:t>E0</a:t>
            </a:r>
            <a:r>
              <a:rPr lang="it-IT" sz="1400" dirty="0" smtClean="0"/>
              <a:t>=4.2x10</a:t>
            </a:r>
            <a:r>
              <a:rPr lang="it-IT" sz="1400" baseline="30000" dirty="0"/>
              <a:t>1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66397" y="2530086"/>
            <a:ext cx="9765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A=0.03cm</a:t>
            </a:r>
            <a:r>
              <a:rPr lang="it-IT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15" name="Rettangolo 14"/>
          <p:cNvSpPr/>
          <p:nvPr/>
        </p:nvSpPr>
        <p:spPr>
          <a:xfrm>
            <a:off x="7334152" y="2899418"/>
            <a:ext cx="1370888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1400" dirty="0" smtClean="0"/>
              <a:t>W=0.91x10</a:t>
            </a:r>
            <a:r>
              <a:rPr lang="it-IT" sz="1400" baseline="30000" dirty="0" smtClean="0"/>
              <a:t>-4</a:t>
            </a:r>
            <a:r>
              <a:rPr lang="it-IT" sz="1400" dirty="0" smtClean="0"/>
              <a:t> cm</a:t>
            </a:r>
            <a:endParaRPr lang="en-US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2458232"/>
            <a:ext cx="138691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n</a:t>
            </a:r>
            <a:r>
              <a:rPr lang="it-IT" sz="1400" baseline="-25000" dirty="0" smtClean="0"/>
              <a:t>C0</a:t>
            </a:r>
            <a:r>
              <a:rPr lang="it-IT" sz="1400" dirty="0" smtClean="0"/>
              <a:t>=2.1x10</a:t>
            </a:r>
            <a:r>
              <a:rPr lang="it-IT" sz="1400" baseline="30000" dirty="0"/>
              <a:t>5</a:t>
            </a:r>
            <a:r>
              <a:rPr lang="it-IT" sz="1400" baseline="30000" dirty="0" smtClean="0"/>
              <a:t> </a:t>
            </a:r>
            <a:r>
              <a:rPr lang="it-IT" sz="1400" dirty="0" smtClean="0"/>
              <a:t>cm</a:t>
            </a:r>
            <a:r>
              <a:rPr lang="it-IT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66397" y="3659568"/>
            <a:ext cx="124290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kT/q=0.0259 V</a:t>
            </a:r>
            <a:endParaRPr lang="en-US" sz="1400" baseline="30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66396" y="4028900"/>
            <a:ext cx="115288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q=1.6x10</a:t>
            </a:r>
            <a:r>
              <a:rPr lang="it-IT" sz="1400" baseline="30000" dirty="0" smtClean="0"/>
              <a:t>-19</a:t>
            </a:r>
            <a:r>
              <a:rPr lang="it-IT" sz="1400" dirty="0" smtClean="0"/>
              <a:t> C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7499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421</Words>
  <Application>Microsoft Office PowerPoint</Application>
  <PresentationFormat>Presentazione su schermo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47</cp:revision>
  <dcterms:created xsi:type="dcterms:W3CDTF">2020-05-08T15:54:49Z</dcterms:created>
  <dcterms:modified xsi:type="dcterms:W3CDTF">2020-05-13T06:37:33Z</dcterms:modified>
</cp:coreProperties>
</file>