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 snapToObjects="1" showGuides="1">
      <p:cViewPr>
        <p:scale>
          <a:sx n="70" d="100"/>
          <a:sy n="7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6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1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4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6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7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3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61B78-C18E-4FF5-B0FC-54692ECBBD8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C8F7-DE23-4BC3-B8D8-994AE701556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6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 sui diodi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Questa esercitazione è </a:t>
            </a:r>
            <a:r>
              <a:rPr lang="it-IT" b="1" i="1" dirty="0" smtClean="0">
                <a:solidFill>
                  <a:srgbClr val="FF0000"/>
                </a:solidFill>
              </a:rPr>
              <a:t>impossibile</a:t>
            </a:r>
            <a:r>
              <a:rPr lang="en-US" dirty="0" smtClean="0"/>
              <a:t> da </a:t>
            </a:r>
            <a:r>
              <a:rPr lang="en-US" dirty="0" err="1" smtClean="0"/>
              <a:t>portare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in </a:t>
            </a:r>
            <a:r>
              <a:rPr lang="en-US" dirty="0" err="1" smtClean="0"/>
              <a:t>fondo</a:t>
            </a:r>
            <a:r>
              <a:rPr lang="en-US" dirty="0" smtClean="0"/>
              <a:t> in 2 ore </a:t>
            </a:r>
            <a:r>
              <a:rPr lang="en-US" dirty="0" err="1" smtClean="0"/>
              <a:t>scarse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it-IT" dirty="0" smtClean="0"/>
              <a:t>Vi suggerisco di trovare prima le formule e poi tentare, partendo dal diodo MOS, di calcolare almeno un risultato numerico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Trucco consigliato: </a:t>
            </a:r>
          </a:p>
          <a:p>
            <a:pPr lvl="1"/>
            <a:r>
              <a:rPr lang="it-IT" dirty="0" smtClean="0"/>
              <a:t>trovate la formula della grandezza che volete calcolare</a:t>
            </a:r>
          </a:p>
          <a:p>
            <a:pPr lvl="1"/>
            <a:r>
              <a:rPr lang="it-IT" dirty="0" smtClean="0"/>
              <a:t>Fate una lista dei valori dei parametri a secondo membro che avete a disposizione (problema, testo e appendici del libro)</a:t>
            </a:r>
          </a:p>
          <a:p>
            <a:pPr lvl="1"/>
            <a:r>
              <a:rPr lang="it-IT" dirty="0" smtClean="0"/>
              <a:t>Per quelli che non avete cercate le formule che li definiscono, e cercate i valori dei parametri a secondo membro</a:t>
            </a:r>
          </a:p>
          <a:p>
            <a:pPr lvl="1"/>
            <a:r>
              <a:rPr lang="it-IT" dirty="0"/>
              <a:t>e</a:t>
            </a:r>
            <a:r>
              <a:rPr lang="it-IT" dirty="0" smtClean="0"/>
              <a:t> così via…</a:t>
            </a:r>
          </a:p>
        </p:txBody>
      </p:sp>
    </p:spTree>
    <p:extLst>
      <p:ext uri="{BB962C8B-B14F-4D97-AF65-F5344CB8AC3E}">
        <p14:creationId xmlns:p14="http://schemas.microsoft.com/office/powerpoint/2010/main" val="27331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09433" y="1241947"/>
            <a:ext cx="25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Moltiplicando per l’area: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75222"/>
              </p:ext>
            </p:extLst>
          </p:nvPr>
        </p:nvGraphicFramePr>
        <p:xfrm>
          <a:off x="2081308" y="2025650"/>
          <a:ext cx="494591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zione" r:id="rId3" imgW="2539800" imgH="228600" progId="Equation.3">
                  <p:embed/>
                </p:oleObj>
              </mc:Choice>
              <mc:Fallback>
                <p:oleObj name="Equazione" r:id="rId3" imgW="25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308" y="2025650"/>
                        <a:ext cx="494591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9336"/>
              </p:ext>
            </p:extLst>
          </p:nvPr>
        </p:nvGraphicFramePr>
        <p:xfrm>
          <a:off x="1780535" y="3027766"/>
          <a:ext cx="52466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zione" r:id="rId5" imgW="2768400" imgH="241200" progId="Equation.3">
                  <p:embed/>
                </p:oleObj>
              </mc:Choice>
              <mc:Fallback>
                <p:oleObj name="Equazione" r:id="rId5" imgW="2768400" imgH="2412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0535" y="3027766"/>
                        <a:ext cx="52466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04967" y="4230806"/>
            <a:ext cx="442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Questa è la corrente di gran lunga dominante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4967" y="4885899"/>
            <a:ext cx="410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Capacità totale= somma delle tre capacità</a:t>
            </a:r>
            <a:endParaRPr lang="en-US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814601"/>
              </p:ext>
            </p:extLst>
          </p:nvPr>
        </p:nvGraphicFramePr>
        <p:xfrm>
          <a:off x="1263887" y="5578475"/>
          <a:ext cx="62579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zione" r:id="rId7" imgW="3213000" imgH="241200" progId="Equation.3">
                  <p:embed/>
                </p:oleObj>
              </mc:Choice>
              <mc:Fallback>
                <p:oleObj name="Equazione" r:id="rId7" imgW="3213000" imgH="24120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887" y="5578475"/>
                        <a:ext cx="62579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5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llaDiTesto 17"/>
          <p:cNvSpPr txBox="1"/>
          <p:nvPr/>
        </p:nvSpPr>
        <p:spPr>
          <a:xfrm>
            <a:off x="-36512" y="13822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 un substrato di Silicio p=10</a:t>
            </a:r>
            <a:r>
              <a:rPr lang="it-IT" baseline="30000" dirty="0" smtClean="0"/>
              <a:t>16</a:t>
            </a:r>
            <a:r>
              <a:rPr lang="it-IT" dirty="0" smtClean="0"/>
              <a:t> cm</a:t>
            </a:r>
            <a:r>
              <a:rPr lang="it-IT" baseline="30000" dirty="0" smtClean="0"/>
              <a:t>-3  </a:t>
            </a:r>
            <a:r>
              <a:rPr lang="it-IT" dirty="0" smtClean="0"/>
              <a:t>, con </a:t>
            </a:r>
            <a:r>
              <a:rPr lang="it-IT" dirty="0" smtClean="0">
                <a:latin typeface="Symbol" panose="05050102010706020507" pitchFamily="18" charset="2"/>
              </a:rPr>
              <a:t>t</a:t>
            </a:r>
            <a:r>
              <a:rPr lang="it-IT" baseline="-25000" dirty="0"/>
              <a:t>n</a:t>
            </a:r>
            <a:r>
              <a:rPr lang="it-IT" dirty="0" smtClean="0"/>
              <a:t>=0.1 </a:t>
            </a:r>
            <a:r>
              <a:rPr lang="it-IT" dirty="0" err="1" smtClean="0">
                <a:latin typeface="Symbol" panose="05050102010706020507" pitchFamily="18" charset="2"/>
              </a:rPr>
              <a:t>m</a:t>
            </a:r>
            <a:r>
              <a:rPr lang="it-IT" dirty="0" err="1"/>
              <a:t>s</a:t>
            </a:r>
            <a:r>
              <a:rPr lang="it-IT" dirty="0" smtClean="0"/>
              <a:t>  vengono realizzati:</a:t>
            </a:r>
          </a:p>
          <a:p>
            <a:pPr marL="342900" indent="-342900">
              <a:buAutoNum type="arabicParenR"/>
            </a:pPr>
            <a:r>
              <a:rPr lang="it-IT" dirty="0" smtClean="0"/>
              <a:t>una giunzione brusca asimmetrica con n</a:t>
            </a:r>
            <a:r>
              <a:rPr lang="it-IT" baseline="30000" dirty="0" smtClean="0"/>
              <a:t>+</a:t>
            </a:r>
            <a:r>
              <a:rPr lang="it-IT" dirty="0" smtClean="0"/>
              <a:t>=10</a:t>
            </a:r>
            <a:r>
              <a:rPr lang="it-IT" baseline="30000" dirty="0" smtClean="0"/>
              <a:t>19</a:t>
            </a:r>
            <a:r>
              <a:rPr lang="it-IT" dirty="0" smtClean="0"/>
              <a:t> cm</a:t>
            </a:r>
            <a:r>
              <a:rPr lang="it-IT" baseline="30000" dirty="0" smtClean="0"/>
              <a:t>-3</a:t>
            </a:r>
            <a:r>
              <a:rPr lang="it-IT" dirty="0" smtClean="0"/>
              <a:t>,</a:t>
            </a:r>
          </a:p>
          <a:p>
            <a:pPr marL="342900" indent="-342900">
              <a:buAutoNum type="arabicParenR"/>
            </a:pPr>
            <a:r>
              <a:rPr lang="it-IT" dirty="0" smtClean="0"/>
              <a:t>Un diodo </a:t>
            </a:r>
            <a:r>
              <a:rPr lang="it-IT" dirty="0" err="1" smtClean="0"/>
              <a:t>Schottky</a:t>
            </a:r>
            <a:r>
              <a:rPr lang="it-IT" dirty="0" smtClean="0"/>
              <a:t> mediante deposizione di Alluminio</a:t>
            </a:r>
          </a:p>
          <a:p>
            <a:pPr marL="342900" indent="-342900">
              <a:buAutoNum type="arabicParenR"/>
            </a:pPr>
            <a:r>
              <a:rPr lang="it-IT" dirty="0" smtClean="0"/>
              <a:t>Un diodo MOS mediante crescita di SiO</a:t>
            </a:r>
            <a:r>
              <a:rPr lang="it-IT" baseline="-25000" dirty="0" smtClean="0"/>
              <a:t>2</a:t>
            </a:r>
            <a:r>
              <a:rPr lang="it-IT" dirty="0" smtClean="0"/>
              <a:t> di spessore d=0.1 </a:t>
            </a:r>
            <a:r>
              <a:rPr lang="it-IT" dirty="0" smtClean="0">
                <a:latin typeface="Symbol" panose="05050102010706020507" pitchFamily="18" charset="2"/>
              </a:rPr>
              <a:t>m</a:t>
            </a:r>
            <a:r>
              <a:rPr lang="it-IT" dirty="0" smtClean="0"/>
              <a:t>m e deposizione di Alluminio 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585" y="1238737"/>
            <a:ext cx="5147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tre diodi hanno la stessa area A= 100 </a:t>
            </a:r>
            <a:r>
              <a:rPr lang="it-IT" dirty="0" smtClean="0">
                <a:latin typeface="Symbol" panose="05050102010706020507" pitchFamily="18" charset="2"/>
              </a:rPr>
              <a:t>m</a:t>
            </a:r>
            <a:r>
              <a:rPr lang="it-IT" dirty="0" smtClean="0"/>
              <a:t>m</a:t>
            </a:r>
            <a:r>
              <a:rPr lang="it-IT" baseline="30000" dirty="0" smtClean="0"/>
              <a:t>2</a:t>
            </a:r>
            <a:r>
              <a:rPr lang="it-IT" dirty="0"/>
              <a:t>=10</a:t>
            </a:r>
            <a:r>
              <a:rPr lang="it-IT" baseline="30000" dirty="0"/>
              <a:t>-6</a:t>
            </a:r>
            <a:r>
              <a:rPr lang="it-IT" dirty="0"/>
              <a:t> cm</a:t>
            </a:r>
            <a:r>
              <a:rPr lang="it-IT" baseline="30000" dirty="0"/>
              <a:t>2</a:t>
            </a:r>
            <a:endParaRPr lang="en-US" baseline="300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51520" y="5157192"/>
            <a:ext cx="79210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Portate il diodo MOS alla tensione di soglia, trascurando qualsiasi carica nell’ossido</a:t>
            </a:r>
          </a:p>
          <a:p>
            <a:r>
              <a:rPr lang="it-IT" dirty="0" smtClean="0"/>
              <a:t>Calcolate la corrente che fluisce nel sistema </a:t>
            </a:r>
          </a:p>
          <a:p>
            <a:r>
              <a:rPr lang="it-IT" dirty="0" smtClean="0"/>
              <a:t>Calcolate la capacità totale del sistema a questa polarizzazione</a:t>
            </a:r>
            <a:endParaRPr lang="en-US" dirty="0"/>
          </a:p>
        </p:txBody>
      </p:sp>
      <p:grpSp>
        <p:nvGrpSpPr>
          <p:cNvPr id="37" name="Gruppo 36"/>
          <p:cNvGrpSpPr/>
          <p:nvPr/>
        </p:nvGrpSpPr>
        <p:grpSpPr>
          <a:xfrm>
            <a:off x="2600001" y="1351395"/>
            <a:ext cx="6480720" cy="3661781"/>
            <a:chOff x="948622" y="1423403"/>
            <a:chExt cx="6480720" cy="3661781"/>
          </a:xfrm>
        </p:grpSpPr>
        <p:sp>
          <p:nvSpPr>
            <p:cNvPr id="23" name="Rettangolo 22"/>
            <p:cNvSpPr/>
            <p:nvPr/>
          </p:nvSpPr>
          <p:spPr>
            <a:xfrm>
              <a:off x="4029758" y="1885474"/>
              <a:ext cx="1973776" cy="3913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ttangolo 2"/>
            <p:cNvSpPr/>
            <p:nvPr/>
          </p:nvSpPr>
          <p:spPr>
            <a:xfrm>
              <a:off x="2051720" y="1885474"/>
              <a:ext cx="1973776" cy="3913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ttangolo 3"/>
            <p:cNvSpPr/>
            <p:nvPr/>
          </p:nvSpPr>
          <p:spPr>
            <a:xfrm>
              <a:off x="948622" y="2288333"/>
              <a:ext cx="6120680" cy="24482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chemeClr val="tx1"/>
                  </a:solidFill>
                </a:rPr>
                <a:t>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1452678" y="2154513"/>
              <a:ext cx="1152128" cy="421851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 anchorCtr="0"/>
            <a:lstStyle/>
            <a:p>
              <a:pPr algn="ctr"/>
              <a:r>
                <a:rPr lang="it-IT" b="1" dirty="0">
                  <a:solidFill>
                    <a:schemeClr val="tx1"/>
                  </a:solidFill>
                </a:rPr>
                <a:t>n</a:t>
              </a:r>
              <a:r>
                <a:rPr lang="it-IT" b="1" dirty="0" smtClean="0">
                  <a:solidFill>
                    <a:schemeClr val="tx1"/>
                  </a:solidFill>
                </a:rPr>
                <a:t>+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ttangolo 4"/>
            <p:cNvSpPr/>
            <p:nvPr/>
          </p:nvSpPr>
          <p:spPr>
            <a:xfrm>
              <a:off x="3396894" y="2144317"/>
              <a:ext cx="115212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5413118" y="2072309"/>
              <a:ext cx="115212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5413118" y="2216325"/>
              <a:ext cx="1152128" cy="8039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ttore 1 10"/>
            <p:cNvCxnSpPr/>
            <p:nvPr/>
          </p:nvCxnSpPr>
          <p:spPr>
            <a:xfrm>
              <a:off x="948622" y="2288333"/>
              <a:ext cx="6120680" cy="838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sellaDiTesto 11"/>
            <p:cNvSpPr txBox="1"/>
            <p:nvPr/>
          </p:nvSpPr>
          <p:spPr>
            <a:xfrm>
              <a:off x="3419872" y="1835532"/>
              <a:ext cx="57606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Al</a:t>
              </a:r>
              <a:endParaRPr lang="en-US" b="1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6156176" y="1763524"/>
              <a:ext cx="57606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Al</a:t>
              </a:r>
              <a:endParaRPr lang="en-US" b="1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6709262" y="1919001"/>
              <a:ext cx="7200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SiO</a:t>
              </a:r>
              <a:r>
                <a:rPr lang="it-IT" b="1" baseline="-25000" dirty="0" smtClean="0"/>
                <a:t>2</a:t>
              </a:r>
              <a:endParaRPr lang="en-US" b="1" baseline="-25000" dirty="0"/>
            </a:p>
          </p:txBody>
        </p:sp>
        <p:cxnSp>
          <p:nvCxnSpPr>
            <p:cNvPr id="16" name="Connettore 2 15"/>
            <p:cNvCxnSpPr/>
            <p:nvPr/>
          </p:nvCxnSpPr>
          <p:spPr>
            <a:xfrm flipH="1">
              <a:off x="6565246" y="2107331"/>
              <a:ext cx="288032" cy="149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ttangolo 20"/>
            <p:cNvSpPr/>
            <p:nvPr/>
          </p:nvSpPr>
          <p:spPr>
            <a:xfrm>
              <a:off x="1459122" y="2144317"/>
              <a:ext cx="115212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1259632" y="1835532"/>
              <a:ext cx="57606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Al</a:t>
              </a:r>
              <a:endParaRPr lang="en-US" b="1" dirty="0"/>
            </a:p>
          </p:txBody>
        </p:sp>
        <p:cxnSp>
          <p:nvCxnSpPr>
            <p:cNvPr id="15" name="Connettore 1 14"/>
            <p:cNvCxnSpPr/>
            <p:nvPr/>
          </p:nvCxnSpPr>
          <p:spPr>
            <a:xfrm flipV="1">
              <a:off x="4030440" y="1608069"/>
              <a:ext cx="0" cy="4731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uppo 34"/>
            <p:cNvGrpSpPr/>
            <p:nvPr/>
          </p:nvGrpSpPr>
          <p:grpSpPr>
            <a:xfrm>
              <a:off x="6660232" y="4743108"/>
              <a:ext cx="720080" cy="342076"/>
              <a:chOff x="6709262" y="4743108"/>
              <a:chExt cx="720080" cy="342076"/>
            </a:xfrm>
          </p:grpSpPr>
          <p:cxnSp>
            <p:nvCxnSpPr>
              <p:cNvPr id="25" name="Connettore 1 24"/>
              <p:cNvCxnSpPr/>
              <p:nvPr/>
            </p:nvCxnSpPr>
            <p:spPr>
              <a:xfrm>
                <a:off x="6709262" y="4941168"/>
                <a:ext cx="7200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1 25"/>
              <p:cNvCxnSpPr/>
              <p:nvPr/>
            </p:nvCxnSpPr>
            <p:spPr>
              <a:xfrm>
                <a:off x="6805785" y="5013176"/>
                <a:ext cx="52703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1 30"/>
              <p:cNvCxnSpPr/>
              <p:nvPr/>
            </p:nvCxnSpPr>
            <p:spPr>
              <a:xfrm>
                <a:off x="6876256" y="5085184"/>
                <a:ext cx="3600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1 32"/>
              <p:cNvCxnSpPr/>
              <p:nvPr/>
            </p:nvCxnSpPr>
            <p:spPr>
              <a:xfrm>
                <a:off x="7092280" y="4743108"/>
                <a:ext cx="0" cy="1980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CasellaDiTesto 35"/>
            <p:cNvSpPr txBox="1"/>
            <p:nvPr/>
          </p:nvSpPr>
          <p:spPr>
            <a:xfrm>
              <a:off x="4030440" y="1423403"/>
              <a:ext cx="57606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smtClean="0"/>
                <a:t>V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819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1809"/>
            <a:ext cx="8229600" cy="1143000"/>
          </a:xfrm>
        </p:spPr>
        <p:txBody>
          <a:bodyPr/>
          <a:lstStyle/>
          <a:p>
            <a:r>
              <a:rPr lang="it-IT" dirty="0" smtClean="0"/>
              <a:t>Diodo MOS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19093"/>
            <a:ext cx="8229600" cy="597090"/>
          </a:xfrm>
        </p:spPr>
        <p:txBody>
          <a:bodyPr>
            <a:noAutofit/>
          </a:bodyPr>
          <a:lstStyle/>
          <a:p>
            <a:r>
              <a:rPr lang="it-IT" dirty="0" smtClean="0"/>
              <a:t>Avete notato che siamo all’inversione?</a:t>
            </a:r>
            <a:endParaRPr lang="en-US" dirty="0"/>
          </a:p>
        </p:txBody>
      </p:sp>
      <p:grpSp>
        <p:nvGrpSpPr>
          <p:cNvPr id="27" name="Gruppo 26"/>
          <p:cNvGrpSpPr/>
          <p:nvPr/>
        </p:nvGrpSpPr>
        <p:grpSpPr>
          <a:xfrm>
            <a:off x="301625" y="2622550"/>
            <a:ext cx="2776538" cy="1198043"/>
            <a:chOff x="301625" y="2622550"/>
            <a:chExt cx="2776538" cy="1198043"/>
          </a:xfrm>
        </p:grpSpPr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5250187"/>
                </p:ext>
              </p:extLst>
            </p:nvPr>
          </p:nvGraphicFramePr>
          <p:xfrm>
            <a:off x="301625" y="2622550"/>
            <a:ext cx="2776538" cy="925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" name="Equazione" r:id="rId3" imgW="1447560" imgH="482400" progId="Equation.3">
                    <p:embed/>
                  </p:oleObj>
                </mc:Choice>
                <mc:Fallback>
                  <p:oleObj name="Equazione" r:id="rId3" imgW="1447560" imgH="482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1625" y="2622550"/>
                          <a:ext cx="2776538" cy="9255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CasellaDiTesto 20"/>
            <p:cNvSpPr txBox="1"/>
            <p:nvPr/>
          </p:nvSpPr>
          <p:spPr>
            <a:xfrm>
              <a:off x="709684" y="3451261"/>
              <a:ext cx="14206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Formula 5.63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3704574" y="2651931"/>
            <a:ext cx="2314575" cy="1226913"/>
            <a:chOff x="3704574" y="2651931"/>
            <a:chExt cx="2314575" cy="1226913"/>
          </a:xfrm>
        </p:grpSpPr>
        <p:graphicFrame>
          <p:nvGraphicFramePr>
            <p:cNvPr id="12" name="Oggetto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2219513"/>
                </p:ext>
              </p:extLst>
            </p:nvPr>
          </p:nvGraphicFramePr>
          <p:xfrm>
            <a:off x="3704574" y="2651931"/>
            <a:ext cx="2314575" cy="92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" name="Equazione" r:id="rId5" imgW="1206360" imgH="482400" progId="Equation.3">
                    <p:embed/>
                  </p:oleObj>
                </mc:Choice>
                <mc:Fallback>
                  <p:oleObj name="Equazione" r:id="rId5" imgW="1206360" imgH="482400" progId="Equation.3">
                    <p:embed/>
                    <p:pic>
                      <p:nvPicPr>
                        <p:cNvPr id="0" name="Oggetto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4574" y="2651931"/>
                          <a:ext cx="2314575" cy="92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CasellaDiTesto 21"/>
            <p:cNvSpPr txBox="1"/>
            <p:nvPr/>
          </p:nvSpPr>
          <p:spPr>
            <a:xfrm>
              <a:off x="3975409" y="3509512"/>
              <a:ext cx="14206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Formula 5.64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6753225" y="2828925"/>
            <a:ext cx="1827213" cy="843034"/>
            <a:chOff x="6753225" y="2828925"/>
            <a:chExt cx="1827213" cy="843034"/>
          </a:xfrm>
        </p:grpSpPr>
        <p:graphicFrame>
          <p:nvGraphicFramePr>
            <p:cNvPr id="14" name="Oggetto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9936614"/>
                </p:ext>
              </p:extLst>
            </p:nvPr>
          </p:nvGraphicFramePr>
          <p:xfrm>
            <a:off x="6753225" y="2828925"/>
            <a:ext cx="1827213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" name="Equazione" r:id="rId7" imgW="952200" imgH="228600" progId="Equation.3">
                    <p:embed/>
                  </p:oleObj>
                </mc:Choice>
                <mc:Fallback>
                  <p:oleObj name="Equazione" r:id="rId7" imgW="952200" imgH="228600" progId="Equation.3">
                    <p:embed/>
                    <p:pic>
                      <p:nvPicPr>
                        <p:cNvPr id="0" name="Oggetto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3225" y="2828925"/>
                          <a:ext cx="1827213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CasellaDiTesto 22"/>
            <p:cNvSpPr txBox="1"/>
            <p:nvPr/>
          </p:nvSpPr>
          <p:spPr>
            <a:xfrm>
              <a:off x="6867099" y="3302627"/>
              <a:ext cx="1531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Formula 5.56a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0" y="4095750"/>
            <a:ext cx="1960858" cy="1038326"/>
            <a:chOff x="0" y="4095750"/>
            <a:chExt cx="1960858" cy="1038326"/>
          </a:xfrm>
        </p:grpSpPr>
        <p:graphicFrame>
          <p:nvGraphicFramePr>
            <p:cNvPr id="15" name="Oggetto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1469952"/>
                </p:ext>
              </p:extLst>
            </p:nvPr>
          </p:nvGraphicFramePr>
          <p:xfrm>
            <a:off x="350838" y="4095750"/>
            <a:ext cx="1120775" cy="78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5" name="Equazione" r:id="rId9" imgW="583920" imgH="406080" progId="Equation.3">
                    <p:embed/>
                  </p:oleObj>
                </mc:Choice>
                <mc:Fallback>
                  <p:oleObj name="Equazione" r:id="rId9" imgW="583920" imgH="406080" progId="Equation.3">
                    <p:embed/>
                    <p:pic>
                      <p:nvPicPr>
                        <p:cNvPr id="0" name="Oggetto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838" y="4095750"/>
                          <a:ext cx="1120775" cy="78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CasellaDiTesto 23"/>
            <p:cNvSpPr txBox="1"/>
            <p:nvPr/>
          </p:nvSpPr>
          <p:spPr>
            <a:xfrm>
              <a:off x="0" y="4487745"/>
              <a:ext cx="19608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2° riga </a:t>
              </a:r>
            </a:p>
            <a:p>
              <a:r>
                <a:rPr lang="it-IT" dirty="0" smtClean="0">
                  <a:solidFill>
                    <a:srgbClr val="FF0000"/>
                  </a:solidFill>
                </a:rPr>
                <a:t>dopo Formula 5.66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1907607" y="3878192"/>
            <a:ext cx="2778125" cy="1601779"/>
            <a:chOff x="1907607" y="3878192"/>
            <a:chExt cx="2778125" cy="1601779"/>
          </a:xfrm>
        </p:grpSpPr>
        <p:graphicFrame>
          <p:nvGraphicFramePr>
            <p:cNvPr id="16" name="Oggetto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0674775"/>
                </p:ext>
              </p:extLst>
            </p:nvPr>
          </p:nvGraphicFramePr>
          <p:xfrm>
            <a:off x="1907607" y="3878192"/>
            <a:ext cx="2778125" cy="1244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6" name="Equazione" r:id="rId11" imgW="1447560" imgH="647640" progId="Equation.3">
                    <p:embed/>
                  </p:oleObj>
                </mc:Choice>
                <mc:Fallback>
                  <p:oleObj name="Equazione" r:id="rId11" imgW="1447560" imgH="647640" progId="Equation.3">
                    <p:embed/>
                    <p:pic>
                      <p:nvPicPr>
                        <p:cNvPr id="0" name="Oggetto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7607" y="3878192"/>
                          <a:ext cx="2778125" cy="1244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CasellaDiTesto 24"/>
            <p:cNvSpPr txBox="1"/>
            <p:nvPr/>
          </p:nvSpPr>
          <p:spPr>
            <a:xfrm>
              <a:off x="3091492" y="5110639"/>
              <a:ext cx="14206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Formula 5.70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uppo 31"/>
          <p:cNvGrpSpPr/>
          <p:nvPr/>
        </p:nvGrpSpPr>
        <p:grpSpPr>
          <a:xfrm>
            <a:off x="5084763" y="3833813"/>
            <a:ext cx="4046537" cy="1346429"/>
            <a:chOff x="5084763" y="3833813"/>
            <a:chExt cx="4046537" cy="1346429"/>
          </a:xfrm>
        </p:grpSpPr>
        <p:graphicFrame>
          <p:nvGraphicFramePr>
            <p:cNvPr id="17" name="Oggetto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1965288"/>
                </p:ext>
              </p:extLst>
            </p:nvPr>
          </p:nvGraphicFramePr>
          <p:xfrm>
            <a:off x="5084763" y="3833813"/>
            <a:ext cx="4046537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7" name="Equazione" r:id="rId13" imgW="2108160" imgH="444240" progId="Equation.3">
                    <p:embed/>
                  </p:oleObj>
                </mc:Choice>
                <mc:Fallback>
                  <p:oleObj name="Equazione" r:id="rId13" imgW="2108160" imgH="444240" progId="Equation.3">
                    <p:embed/>
                    <p:pic>
                      <p:nvPicPr>
                        <p:cNvPr id="0" name="Ogget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4763" y="3833813"/>
                          <a:ext cx="4046537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CasellaDiTesto 25"/>
            <p:cNvSpPr txBox="1"/>
            <p:nvPr/>
          </p:nvSpPr>
          <p:spPr>
            <a:xfrm>
              <a:off x="6729566" y="4810910"/>
              <a:ext cx="14206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Formula 5.69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291142" y="5554639"/>
            <a:ext cx="7947133" cy="1279856"/>
            <a:chOff x="291142" y="5554639"/>
            <a:chExt cx="7947133" cy="1279856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291142" y="5554639"/>
              <a:ext cx="64507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Per il Silicio drogato </a:t>
              </a:r>
              <a:r>
                <a:rPr lang="it-IT" dirty="0"/>
                <a:t>N</a:t>
              </a:r>
              <a:r>
                <a:rPr lang="it-IT" baseline="-25000" dirty="0"/>
                <a:t>D</a:t>
              </a:r>
              <a:r>
                <a:rPr lang="it-IT" dirty="0"/>
                <a:t>=10</a:t>
              </a:r>
              <a:r>
                <a:rPr lang="it-IT" baseline="30000" dirty="0"/>
                <a:t>16</a:t>
              </a:r>
              <a:r>
                <a:rPr lang="it-IT" dirty="0"/>
                <a:t> </a:t>
              </a:r>
              <a:r>
                <a:rPr lang="it-IT" dirty="0" smtClean="0"/>
                <a:t>cm</a:t>
              </a:r>
              <a:r>
                <a:rPr lang="it-IT" baseline="30000" dirty="0" smtClean="0"/>
                <a:t>-3</a:t>
              </a:r>
              <a:r>
                <a:rPr lang="it-IT" dirty="0" smtClean="0"/>
                <a:t> in un MOS Al/SiO</a:t>
              </a:r>
              <a:r>
                <a:rPr lang="it-IT" baseline="-25000" dirty="0" smtClean="0"/>
                <a:t>2</a:t>
              </a:r>
              <a:r>
                <a:rPr lang="it-IT" dirty="0" smtClean="0"/>
                <a:t>/n-Si si misura (fig.5.28)  V</a:t>
              </a:r>
              <a:r>
                <a:rPr lang="it-IT" baseline="-25000" dirty="0" smtClean="0"/>
                <a:t>FB</a:t>
              </a:r>
              <a:r>
                <a:rPr lang="it-IT" dirty="0" smtClean="0"/>
                <a:t>=-0.92 V</a:t>
              </a:r>
              <a:endParaRPr lang="en-US" dirty="0"/>
            </a:p>
          </p:txBody>
        </p:sp>
        <p:graphicFrame>
          <p:nvGraphicFramePr>
            <p:cNvPr id="20" name="Oggetto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0354368"/>
                </p:ext>
              </p:extLst>
            </p:nvPr>
          </p:nvGraphicFramePr>
          <p:xfrm>
            <a:off x="5657210" y="6000026"/>
            <a:ext cx="2144712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" name="Equazione" r:id="rId15" imgW="1117440" imgH="241200" progId="Equation.3">
                    <p:embed/>
                  </p:oleObj>
                </mc:Choice>
                <mc:Fallback>
                  <p:oleObj name="Equazione" r:id="rId15" imgW="1117440" imgH="241200" progId="Equation.3">
                    <p:embed/>
                    <p:pic>
                      <p:nvPicPr>
                        <p:cNvPr id="0" name="Oggetto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7210" y="6000026"/>
                          <a:ext cx="2144712" cy="465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CasellaDiTesto 32"/>
            <p:cNvSpPr txBox="1"/>
            <p:nvPr/>
          </p:nvSpPr>
          <p:spPr>
            <a:xfrm>
              <a:off x="5245596" y="6465163"/>
              <a:ext cx="2992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Commenti dopo Formula 5.71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05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9191" y="17754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r>
              <a:rPr lang="it-IT" baseline="-25000" dirty="0" smtClean="0"/>
              <a:t>A</a:t>
            </a:r>
            <a:r>
              <a:rPr lang="it-IT" dirty="0" smtClean="0"/>
              <a:t>=10</a:t>
            </a:r>
            <a:r>
              <a:rPr lang="it-IT" baseline="30000" dirty="0" smtClean="0"/>
              <a:t>16</a:t>
            </a:r>
            <a:r>
              <a:rPr lang="it-IT" dirty="0" smtClean="0"/>
              <a:t> </a:t>
            </a:r>
            <a:r>
              <a:rPr lang="it-IT" dirty="0"/>
              <a:t>cm</a:t>
            </a:r>
            <a:r>
              <a:rPr lang="it-IT" baseline="30000" dirty="0"/>
              <a:t>-3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02215" y="166170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r>
              <a:rPr lang="it-IT" baseline="-25000" dirty="0" smtClean="0"/>
              <a:t>i</a:t>
            </a:r>
            <a:r>
              <a:rPr lang="it-IT" dirty="0" smtClean="0"/>
              <a:t>=1.45x10</a:t>
            </a:r>
            <a:r>
              <a:rPr lang="it-IT" baseline="30000" dirty="0" smtClean="0"/>
              <a:t>10</a:t>
            </a:r>
            <a:r>
              <a:rPr lang="it-IT" dirty="0" smtClean="0"/>
              <a:t> </a:t>
            </a:r>
            <a:r>
              <a:rPr lang="it-IT" dirty="0"/>
              <a:t>cm</a:t>
            </a:r>
            <a:r>
              <a:rPr lang="it-IT" baseline="30000" dirty="0"/>
              <a:t>-3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41645" y="177542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q=1.602x10</a:t>
            </a:r>
            <a:r>
              <a:rPr lang="it-IT" baseline="30000" dirty="0" smtClean="0"/>
              <a:t>-19</a:t>
            </a:r>
            <a:r>
              <a:rPr lang="it-IT" dirty="0" smtClean="0"/>
              <a:t> C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5275804" y="177542"/>
            <a:ext cx="1543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kT/q=0.0259 V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945314" y="16617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it-IT" baseline="-25000" dirty="0" smtClean="0"/>
              <a:t>s</a:t>
            </a:r>
            <a:r>
              <a:rPr lang="it-IT" dirty="0" smtClean="0"/>
              <a:t>/</a:t>
            </a:r>
            <a:r>
              <a:rPr lang="el-GR" dirty="0" smtClean="0"/>
              <a:t>ε</a:t>
            </a:r>
            <a:r>
              <a:rPr lang="it-IT" baseline="-25000" dirty="0" smtClean="0"/>
              <a:t>0 </a:t>
            </a:r>
            <a:r>
              <a:rPr lang="it-IT" dirty="0" smtClean="0"/>
              <a:t>=11.9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958962" y="503236"/>
            <a:ext cx="115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</a:t>
            </a:r>
            <a:r>
              <a:rPr lang="it-IT" baseline="-25000" dirty="0" err="1" smtClean="0"/>
              <a:t>ox</a:t>
            </a:r>
            <a:r>
              <a:rPr lang="it-IT" dirty="0"/>
              <a:t>/</a:t>
            </a:r>
            <a:r>
              <a:rPr lang="el-GR" dirty="0"/>
              <a:t>ε</a:t>
            </a:r>
            <a:r>
              <a:rPr lang="it-IT" baseline="-25000" dirty="0"/>
              <a:t>0 </a:t>
            </a:r>
            <a:r>
              <a:rPr lang="it-IT" dirty="0" smtClean="0"/>
              <a:t>=3.9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72923" y="552268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d=1x10</a:t>
            </a:r>
            <a:r>
              <a:rPr lang="it-IT" baseline="30000" dirty="0" smtClean="0"/>
              <a:t>-5</a:t>
            </a:r>
            <a:r>
              <a:rPr lang="it-IT" dirty="0" smtClean="0"/>
              <a:t> cm</a:t>
            </a:r>
            <a:endParaRPr lang="en-US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311583"/>
              </p:ext>
            </p:extLst>
          </p:nvPr>
        </p:nvGraphicFramePr>
        <p:xfrm>
          <a:off x="159191" y="1353004"/>
          <a:ext cx="7524357" cy="926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zione" r:id="rId3" imgW="3924000" imgH="482400" progId="Equation.3">
                  <p:embed/>
                </p:oleObj>
              </mc:Choice>
              <mc:Fallback>
                <p:oleObj name="Equazione" r:id="rId3" imgW="39240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191" y="1353004"/>
                        <a:ext cx="7524357" cy="9262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888852"/>
              </p:ext>
            </p:extLst>
          </p:nvPr>
        </p:nvGraphicFramePr>
        <p:xfrm>
          <a:off x="49213" y="2541588"/>
          <a:ext cx="90614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zione" r:id="rId5" imgW="4724280" imgH="495000" progId="Equation.3">
                  <p:embed/>
                </p:oleObj>
              </mc:Choice>
              <mc:Fallback>
                <p:oleObj name="Equazione" r:id="rId5" imgW="47242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2541588"/>
                        <a:ext cx="906145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tangolo 12"/>
          <p:cNvSpPr/>
          <p:nvPr/>
        </p:nvSpPr>
        <p:spPr>
          <a:xfrm>
            <a:off x="3774240" y="554021"/>
            <a:ext cx="1966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ε</a:t>
            </a:r>
            <a:r>
              <a:rPr lang="it-IT" baseline="-25000" dirty="0"/>
              <a:t>0 </a:t>
            </a:r>
            <a:r>
              <a:rPr lang="it-IT" dirty="0" smtClean="0"/>
              <a:t>=8.85x10</a:t>
            </a:r>
            <a:r>
              <a:rPr lang="it-IT" baseline="30000" dirty="0" smtClean="0"/>
              <a:t>-14 </a:t>
            </a:r>
            <a:r>
              <a:rPr lang="it-IT" dirty="0" smtClean="0"/>
              <a:t>F/cm</a:t>
            </a:r>
            <a:endParaRPr lang="en-US" dirty="0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488713"/>
              </p:ext>
            </p:extLst>
          </p:nvPr>
        </p:nvGraphicFramePr>
        <p:xfrm>
          <a:off x="311150" y="4731867"/>
          <a:ext cx="60198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zione" r:id="rId7" imgW="3136680" imgH="419040" progId="Equation.3">
                  <p:embed/>
                </p:oleObj>
              </mc:Choice>
              <mc:Fallback>
                <p:oleObj name="Equazione" r:id="rId7" imgW="3136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4731867"/>
                        <a:ext cx="6019800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236535"/>
              </p:ext>
            </p:extLst>
          </p:nvPr>
        </p:nvGraphicFramePr>
        <p:xfrm>
          <a:off x="322263" y="4032250"/>
          <a:ext cx="83788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zione" r:id="rId9" imgW="4368600" imgH="241200" progId="Equation.3">
                  <p:embed/>
                </p:oleObj>
              </mc:Choice>
              <mc:Fallback>
                <p:oleObj name="Equazione" r:id="rId9" imgW="4368600" imgH="241200" progId="Equation.3">
                  <p:embed/>
                  <p:pic>
                    <p:nvPicPr>
                      <p:cNvPr id="0" name="Ogget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4032250"/>
                        <a:ext cx="83788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-112312" y="983672"/>
            <a:ext cx="9576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Questi dati vengono o dal problema, o dalle appendici, o dal capitolo. Occhio che le 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it-IT" dirty="0" smtClean="0">
                <a:solidFill>
                  <a:srgbClr val="FF0000"/>
                </a:solidFill>
              </a:rPr>
              <a:t> sono </a:t>
            </a:r>
            <a:r>
              <a:rPr lang="it-IT" b="1" i="1" dirty="0" smtClean="0">
                <a:solidFill>
                  <a:srgbClr val="FF0000"/>
                </a:solidFill>
              </a:rPr>
              <a:t>relative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623743"/>
              </p:ext>
            </p:extLst>
          </p:nvPr>
        </p:nvGraphicFramePr>
        <p:xfrm>
          <a:off x="731838" y="5724525"/>
          <a:ext cx="65325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zione" r:id="rId11" imgW="3403440" imgH="406080" progId="Equation.3">
                  <p:embed/>
                </p:oleObj>
              </mc:Choice>
              <mc:Fallback>
                <p:oleObj name="Equazione" r:id="rId11" imgW="3403440" imgH="4060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5724525"/>
                        <a:ext cx="6532562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37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858668"/>
              </p:ext>
            </p:extLst>
          </p:nvPr>
        </p:nvGraphicFramePr>
        <p:xfrm>
          <a:off x="787620" y="1692323"/>
          <a:ext cx="7631427" cy="678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zione" r:id="rId3" imgW="2298600" imgH="203040" progId="Equation.3">
                  <p:embed/>
                </p:oleObj>
              </mc:Choice>
              <mc:Fallback>
                <p:oleObj name="Equazione" r:id="rId3" imgW="2298600" imgH="203040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620" y="1692323"/>
                        <a:ext cx="7631427" cy="678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82208"/>
              </p:ext>
            </p:extLst>
          </p:nvPr>
        </p:nvGraphicFramePr>
        <p:xfrm>
          <a:off x="412750" y="3463309"/>
          <a:ext cx="81407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zione" r:id="rId5" imgW="4241520" imgH="660240" progId="Equation.3">
                  <p:embed/>
                </p:oleObj>
              </mc:Choice>
              <mc:Fallback>
                <p:oleObj name="Equazione" r:id="rId5" imgW="4241520" imgH="660240" progId="Equation.3">
                  <p:embed/>
                  <p:pic>
                    <p:nvPicPr>
                      <p:cNvPr id="0" name="Oggetto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3463309"/>
                        <a:ext cx="81407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2668" y="430943"/>
            <a:ext cx="9081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Le due grandezze che ci servono per proseguire sono:</a:t>
            </a:r>
            <a:endParaRPr lang="en-US" sz="320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412750" y="5145206"/>
            <a:ext cx="6481763" cy="1223844"/>
            <a:chOff x="412750" y="5145206"/>
            <a:chExt cx="6481763" cy="1223844"/>
          </a:xfrm>
        </p:grpSpPr>
        <p:sp>
          <p:nvSpPr>
            <p:cNvPr id="9" name="CasellaDiTesto 8"/>
            <p:cNvSpPr txBox="1"/>
            <p:nvPr/>
          </p:nvSpPr>
          <p:spPr>
            <a:xfrm>
              <a:off x="412750" y="5145206"/>
              <a:ext cx="2479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Moltiplicando per l’area:</a:t>
              </a:r>
              <a:endParaRPr lang="en-US" dirty="0"/>
            </a:p>
          </p:txBody>
        </p:sp>
        <p:graphicFrame>
          <p:nvGraphicFramePr>
            <p:cNvPr id="10" name="Oggetto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1904100"/>
                </p:ext>
              </p:extLst>
            </p:nvPr>
          </p:nvGraphicFramePr>
          <p:xfrm>
            <a:off x="2070100" y="5929313"/>
            <a:ext cx="4824413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Equazione" r:id="rId7" imgW="2514600" imgH="228600" progId="Equation.3">
                    <p:embed/>
                  </p:oleObj>
                </mc:Choice>
                <mc:Fallback>
                  <p:oleObj name="Equazione" r:id="rId7" imgW="2514600" imgH="228600" progId="Equation.3">
                    <p:embed/>
                    <p:pic>
                      <p:nvPicPr>
                        <p:cNvPr id="0" name="Oggetto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0100" y="5929313"/>
                          <a:ext cx="4824413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1343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Diodo </a:t>
            </a:r>
            <a:r>
              <a:rPr lang="it-IT" dirty="0" err="1" smtClean="0"/>
              <a:t>n</a:t>
            </a:r>
            <a:r>
              <a:rPr lang="it-IT" baseline="30000" dirty="0" err="1" smtClean="0"/>
              <a:t>+</a:t>
            </a:r>
            <a:r>
              <a:rPr lang="it-IT" dirty="0" err="1"/>
              <a:t>p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0713"/>
            <a:ext cx="8686800" cy="678976"/>
          </a:xfrm>
        </p:spPr>
        <p:txBody>
          <a:bodyPr>
            <a:noAutofit/>
          </a:bodyPr>
          <a:lstStyle/>
          <a:p>
            <a:r>
              <a:rPr lang="it-IT" sz="2400" dirty="0" smtClean="0"/>
              <a:t>Ricordiamoci che la giunzione è brusca</a:t>
            </a:r>
          </a:p>
          <a:p>
            <a:r>
              <a:rPr lang="it-IT" sz="2400" dirty="0" smtClean="0"/>
              <a:t>Osserviamo che la polarizzazione è </a:t>
            </a:r>
            <a:r>
              <a:rPr lang="it-IT" sz="2400" b="1" dirty="0" smtClean="0"/>
              <a:t>inversa</a:t>
            </a:r>
            <a:r>
              <a:rPr lang="it-IT" sz="2400" dirty="0" smtClean="0"/>
              <a:t> (positivo applicato a n)</a:t>
            </a:r>
          </a:p>
          <a:p>
            <a:pPr lvl="1"/>
            <a:r>
              <a:rPr lang="it-IT" sz="1800" dirty="0" smtClean="0"/>
              <a:t>Significa che non abbiamo capacità di diffusione, ma solo di giunzione</a:t>
            </a:r>
          </a:p>
          <a:p>
            <a:pPr lvl="1"/>
            <a:r>
              <a:rPr lang="it-IT" sz="1800" dirty="0" smtClean="0"/>
              <a:t>Significa che la corrente è solo la inversa </a:t>
            </a:r>
            <a:endParaRPr lang="en-US" sz="18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466011"/>
              </p:ext>
            </p:extLst>
          </p:nvPr>
        </p:nvGraphicFramePr>
        <p:xfrm>
          <a:off x="265847" y="2873612"/>
          <a:ext cx="33242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zione" r:id="rId3" imgW="1752480" imgH="457200" progId="Equation.3">
                  <p:embed/>
                </p:oleObj>
              </mc:Choice>
              <mc:Fallback>
                <p:oleObj name="Equazione" r:id="rId3" imgW="17524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847" y="2873612"/>
                        <a:ext cx="3324225" cy="8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021522"/>
              </p:ext>
            </p:extLst>
          </p:nvPr>
        </p:nvGraphicFramePr>
        <p:xfrm>
          <a:off x="2628771" y="3738800"/>
          <a:ext cx="56086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zione" r:id="rId5" imgW="2958840" imgH="482400" progId="Equation.3">
                  <p:embed/>
                </p:oleObj>
              </mc:Choice>
              <mc:Fallback>
                <p:oleObj name="Equazione" r:id="rId5" imgW="2958840" imgH="4824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771" y="3738800"/>
                        <a:ext cx="56086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358282"/>
              </p:ext>
            </p:extLst>
          </p:nvPr>
        </p:nvGraphicFramePr>
        <p:xfrm>
          <a:off x="265847" y="4945632"/>
          <a:ext cx="2362924" cy="935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zione" r:id="rId7" imgW="1218960" imgH="482400" progId="Equation.3">
                  <p:embed/>
                </p:oleObj>
              </mc:Choice>
              <mc:Fallback>
                <p:oleObj name="Equazione" r:id="rId7" imgW="12189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5847" y="4945632"/>
                        <a:ext cx="2362924" cy="935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83100"/>
              </p:ext>
            </p:extLst>
          </p:nvPr>
        </p:nvGraphicFramePr>
        <p:xfrm>
          <a:off x="3881438" y="4914900"/>
          <a:ext cx="105886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zione" r:id="rId9" imgW="545760" imgH="406080" progId="Equation.3">
                  <p:embed/>
                </p:oleObj>
              </mc:Choice>
              <mc:Fallback>
                <p:oleObj name="Equazione" r:id="rId9" imgW="545760" imgH="4060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4914900"/>
                        <a:ext cx="105886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204062"/>
              </p:ext>
            </p:extLst>
          </p:nvPr>
        </p:nvGraphicFramePr>
        <p:xfrm>
          <a:off x="5725984" y="4945632"/>
          <a:ext cx="25114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zione" r:id="rId11" imgW="1295280" imgH="482400" progId="Equation.3">
                  <p:embed/>
                </p:oleObj>
              </mc:Choice>
              <mc:Fallback>
                <p:oleObj name="Equazione" r:id="rId11" imgW="1295280" imgH="48240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984" y="4945632"/>
                        <a:ext cx="25114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65847" y="6332561"/>
            <a:ext cx="7947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Ci serve solo il valore di </a:t>
            </a:r>
            <a:r>
              <a:rPr lang="it-IT" b="1" dirty="0" err="1" smtClean="0">
                <a:solidFill>
                  <a:srgbClr val="FF0000"/>
                </a:solidFill>
              </a:rPr>
              <a:t>D</a:t>
            </a:r>
            <a:r>
              <a:rPr lang="it-IT" b="1" baseline="-25000" dirty="0" err="1" smtClean="0">
                <a:solidFill>
                  <a:srgbClr val="FF0000"/>
                </a:solidFill>
              </a:rPr>
              <a:t>n</a:t>
            </a:r>
            <a:r>
              <a:rPr lang="it-IT" b="1" dirty="0" smtClean="0">
                <a:solidFill>
                  <a:srgbClr val="FF0000"/>
                </a:solidFill>
              </a:rPr>
              <a:t>, che troviamo dal grafico di pag.40. Vale circa 30 cm</a:t>
            </a:r>
            <a:r>
              <a:rPr lang="it-IT" b="1" baseline="30000" dirty="0" smtClean="0">
                <a:solidFill>
                  <a:srgbClr val="FF0000"/>
                </a:solidFill>
              </a:rPr>
              <a:t>2</a:t>
            </a:r>
            <a:r>
              <a:rPr lang="it-IT" b="1" dirty="0" smtClean="0">
                <a:solidFill>
                  <a:srgbClr val="FF0000"/>
                </a:solidFill>
              </a:rPr>
              <a:t>/s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853650"/>
              </p:ext>
            </p:extLst>
          </p:nvPr>
        </p:nvGraphicFramePr>
        <p:xfrm>
          <a:off x="271319" y="2016125"/>
          <a:ext cx="757555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zione" r:id="rId3" imgW="3949560" imgH="736560" progId="Equation.3">
                  <p:embed/>
                </p:oleObj>
              </mc:Choice>
              <mc:Fallback>
                <p:oleObj name="Equazione" r:id="rId3" imgW="3949560" imgH="73656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19" y="2016125"/>
                        <a:ext cx="757555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395141"/>
              </p:ext>
            </p:extLst>
          </p:nvPr>
        </p:nvGraphicFramePr>
        <p:xfrm>
          <a:off x="271319" y="370622"/>
          <a:ext cx="71643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zione" r:id="rId5" imgW="3695400" imgH="533160" progId="Equation.3">
                  <p:embed/>
                </p:oleObj>
              </mc:Choice>
              <mc:Fallback>
                <p:oleObj name="Equazione" r:id="rId5" imgW="3695400" imgH="53316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19" y="370622"/>
                        <a:ext cx="7164388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660469"/>
              </p:ext>
            </p:extLst>
          </p:nvPr>
        </p:nvGraphicFramePr>
        <p:xfrm>
          <a:off x="271319" y="3695108"/>
          <a:ext cx="60674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zione" r:id="rId7" imgW="3162240" imgH="419040" progId="Equation.3">
                  <p:embed/>
                </p:oleObj>
              </mc:Choice>
              <mc:Fallback>
                <p:oleObj name="Equazione" r:id="rId7" imgW="3162240" imgH="419040" progId="Equation.3">
                  <p:embed/>
                  <p:pic>
                    <p:nvPicPr>
                      <p:cNvPr id="0" name="Ogget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19" y="3695108"/>
                        <a:ext cx="60674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965825"/>
              </p:ext>
            </p:extLst>
          </p:nvPr>
        </p:nvGraphicFramePr>
        <p:xfrm>
          <a:off x="336550" y="4764088"/>
          <a:ext cx="84724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zione" r:id="rId9" imgW="4470120" imgH="495000" progId="Equation.3">
                  <p:embed/>
                </p:oleObj>
              </mc:Choice>
              <mc:Fallback>
                <p:oleObj name="Equazione" r:id="rId9" imgW="4470120" imgH="49500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4764088"/>
                        <a:ext cx="847248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609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09433" y="1241947"/>
            <a:ext cx="25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Moltiplicando per l’area: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244712"/>
              </p:ext>
            </p:extLst>
          </p:nvPr>
        </p:nvGraphicFramePr>
        <p:xfrm>
          <a:off x="2081308" y="2025650"/>
          <a:ext cx="494591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zione" r:id="rId3" imgW="2539800" imgH="228600" progId="Equation.3">
                  <p:embed/>
                </p:oleObj>
              </mc:Choice>
              <mc:Fallback>
                <p:oleObj name="Equazione" r:id="rId3" imgW="25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308" y="2025650"/>
                        <a:ext cx="494591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590521"/>
              </p:ext>
            </p:extLst>
          </p:nvPr>
        </p:nvGraphicFramePr>
        <p:xfrm>
          <a:off x="1504950" y="3008313"/>
          <a:ext cx="53435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zione" r:id="rId5" imgW="2819160" imgH="241200" progId="Equation.3">
                  <p:embed/>
                </p:oleObj>
              </mc:Choice>
              <mc:Fallback>
                <p:oleObj name="Equazione" r:id="rId5" imgW="2819160" imgH="2412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008313"/>
                        <a:ext cx="53435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97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Diodo </a:t>
            </a:r>
            <a:r>
              <a:rPr lang="it-IT" dirty="0" err="1" smtClean="0"/>
              <a:t>Schottky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44003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La capacità (e anche W) è la stessa che nel diodo </a:t>
            </a:r>
            <a:r>
              <a:rPr lang="it-IT" dirty="0" err="1" smtClean="0"/>
              <a:t>n</a:t>
            </a:r>
            <a:r>
              <a:rPr lang="it-IT" baseline="30000" dirty="0" err="1" smtClean="0"/>
              <a:t>+</a:t>
            </a:r>
            <a:r>
              <a:rPr lang="it-IT" dirty="0" err="1" smtClean="0"/>
              <a:t>p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La corrente è anche qui inversa =-</a:t>
            </a:r>
            <a:r>
              <a:rPr lang="it-IT" dirty="0" err="1" smtClean="0"/>
              <a:t>J</a:t>
            </a:r>
            <a:r>
              <a:rPr lang="it-IT" baseline="-25000" dirty="0" err="1" smtClean="0"/>
              <a:t>s</a:t>
            </a:r>
            <a:endParaRPr lang="it-IT" baseline="-25000" dirty="0" smtClean="0"/>
          </a:p>
          <a:p>
            <a:r>
              <a:rPr lang="it-IT" dirty="0" smtClean="0"/>
              <a:t>Per calcolare </a:t>
            </a:r>
            <a:r>
              <a:rPr lang="it-IT" dirty="0" err="1" smtClean="0"/>
              <a:t>J</a:t>
            </a:r>
            <a:r>
              <a:rPr lang="it-IT" baseline="-25000" dirty="0" err="1" smtClean="0"/>
              <a:t>s</a:t>
            </a:r>
            <a:r>
              <a:rPr lang="it-IT" dirty="0" smtClean="0"/>
              <a:t> occorrono le costanti A* e </a:t>
            </a:r>
            <a:r>
              <a:rPr lang="el-GR" dirty="0" smtClean="0"/>
              <a:t>φ</a:t>
            </a:r>
            <a:r>
              <a:rPr lang="it-IT" baseline="-25000" dirty="0" err="1" smtClean="0"/>
              <a:t>Bp</a:t>
            </a:r>
            <a:endParaRPr lang="it-IT" baseline="-25000" dirty="0" smtClean="0"/>
          </a:p>
          <a:p>
            <a:pPr marL="0" indent="0">
              <a:buNone/>
            </a:pPr>
            <a:endParaRPr lang="en-US" baseline="-25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68991" y="3998782"/>
            <a:ext cx="6043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 pag. 203, abbiamo che per il Silicio di tipo p A=32 A*/K</a:t>
            </a:r>
            <a:r>
              <a:rPr lang="it-IT" baseline="30000" dirty="0" smtClean="0"/>
              <a:t>2</a:t>
            </a:r>
            <a:r>
              <a:rPr lang="it-IT" dirty="0" smtClean="0"/>
              <a:t>cm</a:t>
            </a:r>
            <a:r>
              <a:rPr lang="it-IT" baseline="30000" dirty="0" smtClean="0"/>
              <a:t>-2</a:t>
            </a:r>
            <a:endParaRPr lang="en-US" baseline="30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45208" y="4368114"/>
            <a:ext cx="6126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Dalla figura 5.3 abbiamo, per Al su Silicio di tipo n:   q</a:t>
            </a:r>
            <a:r>
              <a:rPr lang="el-GR" dirty="0" smtClean="0"/>
              <a:t>φ</a:t>
            </a:r>
            <a:r>
              <a:rPr lang="it-IT" baseline="-25000" dirty="0" err="1" smtClean="0"/>
              <a:t>Bn</a:t>
            </a:r>
            <a:r>
              <a:rPr lang="it-IT" dirty="0" smtClean="0"/>
              <a:t>=0.6eV</a:t>
            </a:r>
            <a:endParaRPr lang="it-IT" baseline="-25000" dirty="0"/>
          </a:p>
          <a:p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68991" y="4691279"/>
            <a:ext cx="580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Quindi, per la formula 5.3: </a:t>
            </a:r>
            <a:r>
              <a:rPr lang="el-GR" dirty="0"/>
              <a:t>φ</a:t>
            </a:r>
            <a:r>
              <a:rPr lang="it-IT" baseline="-25000" dirty="0" err="1" smtClean="0"/>
              <a:t>Bp</a:t>
            </a:r>
            <a:r>
              <a:rPr lang="it-IT" dirty="0" smtClean="0"/>
              <a:t>= </a:t>
            </a:r>
            <a:r>
              <a:rPr lang="it-IT" dirty="0" err="1" smtClean="0"/>
              <a:t>Eg</a:t>
            </a:r>
            <a:r>
              <a:rPr lang="it-IT" dirty="0" smtClean="0"/>
              <a:t>--q</a:t>
            </a:r>
            <a:r>
              <a:rPr lang="el-GR" dirty="0"/>
              <a:t>φ</a:t>
            </a:r>
            <a:r>
              <a:rPr lang="it-IT" baseline="-25000" dirty="0" err="1" smtClean="0"/>
              <a:t>Bn</a:t>
            </a:r>
            <a:r>
              <a:rPr lang="it-IT" dirty="0" smtClean="0"/>
              <a:t>= 1.12-0.6 = 0.56 </a:t>
            </a:r>
            <a:r>
              <a:rPr lang="it-IT" dirty="0" err="1" smtClean="0"/>
              <a:t>eV</a:t>
            </a:r>
            <a:endParaRPr lang="en-US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347725"/>
              </p:ext>
            </p:extLst>
          </p:nvPr>
        </p:nvGraphicFramePr>
        <p:xfrm>
          <a:off x="945208" y="2098912"/>
          <a:ext cx="60674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zione" r:id="rId3" imgW="3162240" imgH="419040" progId="Equation.3">
                  <p:embed/>
                </p:oleObj>
              </mc:Choice>
              <mc:Fallback>
                <p:oleObj name="Equazione" r:id="rId3" imgW="3162240" imgH="4190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208" y="2098912"/>
                        <a:ext cx="606742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771283"/>
              </p:ext>
            </p:extLst>
          </p:nvPr>
        </p:nvGraphicFramePr>
        <p:xfrm>
          <a:off x="47625" y="5522913"/>
          <a:ext cx="873601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zione" r:id="rId5" imgW="4609800" imgH="482400" progId="Equation.3">
                  <p:embed/>
                </p:oleObj>
              </mc:Choice>
              <mc:Fallback>
                <p:oleObj name="Equazione" r:id="rId5" imgW="4609800" imgH="4824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" y="5522913"/>
                        <a:ext cx="8736013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3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473</Words>
  <Application>Microsoft Office PowerPoint</Application>
  <PresentationFormat>Presentazione su schermo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Tema di Office</vt:lpstr>
      <vt:lpstr>Equazione</vt:lpstr>
      <vt:lpstr>Esercitazione sui diodi</vt:lpstr>
      <vt:lpstr>Presentazione standard di PowerPoint</vt:lpstr>
      <vt:lpstr>Diodo MOS</vt:lpstr>
      <vt:lpstr>Presentazione standard di PowerPoint</vt:lpstr>
      <vt:lpstr>Presentazione standard di PowerPoint</vt:lpstr>
      <vt:lpstr>Diodo n+p</vt:lpstr>
      <vt:lpstr>Presentazione standard di PowerPoint</vt:lpstr>
      <vt:lpstr>Presentazione standard di PowerPoint</vt:lpstr>
      <vt:lpstr>Diodo Schottky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38</cp:revision>
  <dcterms:created xsi:type="dcterms:W3CDTF">2014-04-01T16:48:06Z</dcterms:created>
  <dcterms:modified xsi:type="dcterms:W3CDTF">2020-05-24T10:58:35Z</dcterms:modified>
</cp:coreProperties>
</file>