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  <p:sldId id="283" r:id="rId23"/>
    <p:sldId id="284" r:id="rId24"/>
    <p:sldId id="276" r:id="rId25"/>
    <p:sldId id="285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615" autoAdjust="0"/>
  </p:normalViewPr>
  <p:slideViewPr>
    <p:cSldViewPr>
      <p:cViewPr varScale="1">
        <p:scale>
          <a:sx n="88" d="100"/>
          <a:sy n="88" d="100"/>
        </p:scale>
        <p:origin x="-128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087C3-2328-462D-B7A3-0BEC2D3D8576}" type="datetimeFigureOut">
              <a:rPr lang="it-IT" smtClean="0"/>
              <a:pPr/>
              <a:t>30/11/2016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6FEA2-8282-491F-9C0B-3D27F9B6EA8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3068638"/>
            <a:ext cx="9144000" cy="15843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3141663"/>
            <a:ext cx="7772400" cy="1470025"/>
          </a:xfrm>
        </p:spPr>
        <p:txBody>
          <a:bodyPr/>
          <a:lstStyle>
            <a:lvl1pPr>
              <a:defRPr sz="2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48288"/>
            <a:ext cx="6400800" cy="889000"/>
          </a:xfrm>
        </p:spPr>
        <p:txBody>
          <a:bodyPr/>
          <a:lstStyle>
            <a:lvl1pPr marL="0" indent="0" algn="ctr">
              <a:buFontTx/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pic>
        <p:nvPicPr>
          <p:cNvPr id="110597" name="Picture 5" descr="Logo CRENoS3"/>
          <p:cNvPicPr>
            <a:picLocks noChangeAspect="1" noChangeArrowheads="1"/>
          </p:cNvPicPr>
          <p:nvPr/>
        </p:nvPicPr>
        <p:blipFill>
          <a:blip r:embed="rId2" cstate="print"/>
          <a:srcRect l="5997" t="22617" r="6041" b="23676"/>
          <a:stretch>
            <a:fillRect/>
          </a:stretch>
        </p:blipFill>
        <p:spPr bwMode="auto">
          <a:xfrm>
            <a:off x="2143125" y="536575"/>
            <a:ext cx="4859338" cy="2100263"/>
          </a:xfrm>
          <a:prstGeom prst="rect">
            <a:avLst/>
          </a:prstGeom>
          <a:noFill/>
        </p:spPr>
      </p:pic>
      <p:sp>
        <p:nvSpPr>
          <p:cNvPr id="110598" name="Rectangle 6"/>
          <p:cNvSpPr>
            <a:spLocks noChangeArrowheads="1"/>
          </p:cNvSpPr>
          <p:nvPr/>
        </p:nvSpPr>
        <p:spPr bwMode="auto">
          <a:xfrm>
            <a:off x="0" y="3068638"/>
            <a:ext cx="9144000" cy="15843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5CBF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10599" name="Picture 7" descr="Logo CRENoS3"/>
          <p:cNvPicPr>
            <a:picLocks noChangeAspect="1" noChangeArrowheads="1"/>
          </p:cNvPicPr>
          <p:nvPr/>
        </p:nvPicPr>
        <p:blipFill>
          <a:blip r:embed="rId2" cstate="print"/>
          <a:srcRect l="5997" t="22617" r="6041" b="23676"/>
          <a:stretch>
            <a:fillRect/>
          </a:stretch>
        </p:blipFill>
        <p:spPr bwMode="auto">
          <a:xfrm>
            <a:off x="2143125" y="536575"/>
            <a:ext cx="4859338" cy="21002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921500" y="158750"/>
            <a:ext cx="2222500" cy="60071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0825" y="158750"/>
            <a:ext cx="6518275" cy="60071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0825" y="1052513"/>
            <a:ext cx="42799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3125" y="1052513"/>
            <a:ext cx="4281488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1588" y="0"/>
            <a:ext cx="9144000" cy="10525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99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58750"/>
            <a:ext cx="88201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052513"/>
            <a:ext cx="8713788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pic>
        <p:nvPicPr>
          <p:cNvPr id="109576" name="Picture 8" descr="Logo CRENoS3"/>
          <p:cNvPicPr>
            <a:picLocks noChangeAspect="1" noChangeArrowheads="1"/>
          </p:cNvPicPr>
          <p:nvPr/>
        </p:nvPicPr>
        <p:blipFill>
          <a:blip r:embed="rId13" cstate="print"/>
          <a:srcRect l="5997" t="22617" r="6041" b="23676"/>
          <a:stretch>
            <a:fillRect/>
          </a:stretch>
        </p:blipFill>
        <p:spPr bwMode="auto">
          <a:xfrm>
            <a:off x="7591425" y="6221413"/>
            <a:ext cx="1403350" cy="606425"/>
          </a:xfrm>
          <a:prstGeom prst="rect">
            <a:avLst/>
          </a:prstGeom>
          <a:solidFill>
            <a:srgbClr val="A5CBF3"/>
          </a:solidFill>
        </p:spPr>
      </p:pic>
      <p:sp>
        <p:nvSpPr>
          <p:cNvPr id="109577" name="Rectangle 9"/>
          <p:cNvSpPr>
            <a:spLocks noChangeArrowheads="1"/>
          </p:cNvSpPr>
          <p:nvPr/>
        </p:nvSpPr>
        <p:spPr bwMode="auto">
          <a:xfrm>
            <a:off x="0" y="6194425"/>
            <a:ext cx="9144000" cy="365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5CBF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09578" name="Rectangle 10"/>
          <p:cNvSpPr>
            <a:spLocks noChangeArrowheads="1"/>
          </p:cNvSpPr>
          <p:nvPr/>
        </p:nvSpPr>
        <p:spPr bwMode="auto">
          <a:xfrm>
            <a:off x="1588" y="0"/>
            <a:ext cx="9144000" cy="10525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99CC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109579" name="Picture 11" descr="Logo CRENoS3"/>
          <p:cNvPicPr>
            <a:picLocks noChangeAspect="1" noChangeArrowheads="1"/>
          </p:cNvPicPr>
          <p:nvPr/>
        </p:nvPicPr>
        <p:blipFill>
          <a:blip r:embed="rId13" cstate="print"/>
          <a:srcRect l="5997" t="22617" r="6041" b="23676"/>
          <a:stretch>
            <a:fillRect/>
          </a:stretch>
        </p:blipFill>
        <p:spPr bwMode="auto">
          <a:xfrm>
            <a:off x="7591425" y="6221413"/>
            <a:ext cx="1403350" cy="606425"/>
          </a:xfrm>
          <a:prstGeom prst="rect">
            <a:avLst/>
          </a:prstGeom>
          <a:solidFill>
            <a:srgbClr val="A5CBF3"/>
          </a:solidFill>
        </p:spPr>
      </p:pic>
      <p:sp>
        <p:nvSpPr>
          <p:cNvPr id="109580" name="Rectangle 12"/>
          <p:cNvSpPr>
            <a:spLocks noChangeArrowheads="1"/>
          </p:cNvSpPr>
          <p:nvPr/>
        </p:nvSpPr>
        <p:spPr bwMode="auto">
          <a:xfrm>
            <a:off x="0" y="6194425"/>
            <a:ext cx="9144000" cy="3651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rgbClr val="A5CBF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emf"/><Relationship Id="rId7" Type="http://schemas.openxmlformats.org/officeDocument/2006/relationships/image" Target="../media/image25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/>
              <a:t>Laboratorio di econometria spaziale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600200"/>
          </a:xfrm>
        </p:spPr>
        <p:txBody>
          <a:bodyPr/>
          <a:lstStyle/>
          <a:p>
            <a:r>
              <a:rPr lang="it-IT" dirty="0" smtClean="0"/>
              <a:t>Barbara Dettori</a:t>
            </a:r>
            <a:endParaRPr lang="it-IT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51520" y="571525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Corso di Laurea Magistrale in Scienze Economiche</a:t>
            </a:r>
            <a:endParaRPr kumimoji="0" lang="it-IT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 smtClean="0">
                <a:ea typeface="Times New Roman" pitchFamily="18" charset="0"/>
                <a:cs typeface="Arial" pitchFamily="34" charset="0"/>
              </a:rPr>
              <a:t>Economia Regionale e dell’Innovazione </a:t>
            </a:r>
            <a:r>
              <a:rPr lang="it-IT" sz="1200" b="1" dirty="0" smtClean="0">
                <a:ea typeface="Times New Roman" pitchFamily="18" charset="0"/>
                <a:cs typeface="Arial" pitchFamily="34" charset="0"/>
              </a:rPr>
              <a:t>(A.A. </a:t>
            </a:r>
            <a:r>
              <a:rPr lang="it-IT" sz="1200" b="1" dirty="0" smtClean="0">
                <a:ea typeface="Times New Roman" pitchFamily="18" charset="0"/>
                <a:cs typeface="Arial" pitchFamily="34" charset="0"/>
              </a:rPr>
              <a:t>2016/2017)</a:t>
            </a:r>
            <a:endParaRPr lang="it-IT" sz="1200" b="1" dirty="0" smtClean="0"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1196752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È possibile definire varie matrici spaziali a seconda che si consideri: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/>
              <a:t>l’esistenza di confini in comune, </a:t>
            </a:r>
          </a:p>
          <a:p>
            <a:pPr algn="just"/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/>
              <a:t>la lunghezza dei confini stessi, </a:t>
            </a:r>
          </a:p>
          <a:p>
            <a:pPr algn="just"/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/>
              <a:t>le distanze tra le </a:t>
            </a:r>
            <a:r>
              <a:rPr lang="it-IT" sz="2000" dirty="0" err="1" smtClean="0"/>
              <a:t>regioni…</a:t>
            </a:r>
            <a:endParaRPr lang="it-IT" sz="2000" dirty="0" smtClean="0"/>
          </a:p>
          <a:p>
            <a:r>
              <a:rPr lang="it-IT" sz="2000" dirty="0" smtClean="0"/>
              <a:t> </a:t>
            </a:r>
          </a:p>
          <a:p>
            <a:pPr algn="just"/>
            <a:r>
              <a:rPr lang="it-IT" sz="2000" dirty="0" smtClean="0"/>
              <a:t>La forma più semplice e anche maggiormente utilizzata delle matrici spaziali è la </a:t>
            </a:r>
            <a:r>
              <a:rPr lang="it-IT" sz="2000" b="1" dirty="0" smtClean="0"/>
              <a:t>matrice delle contiguità</a:t>
            </a:r>
            <a:r>
              <a:rPr lang="it-IT" sz="2000" dirty="0" smtClean="0"/>
              <a:t>, che si basa sul concetto di vicinanza fisica tra le regioni. </a:t>
            </a:r>
          </a:p>
          <a:p>
            <a:r>
              <a:rPr lang="it-IT" sz="2000" dirty="0" smtClean="0"/>
              <a:t> </a:t>
            </a:r>
          </a:p>
          <a:p>
            <a:pPr algn="just"/>
            <a:r>
              <a:rPr lang="it-IT" sz="2000" i="1" dirty="0" err="1" smtClean="0"/>
              <a:t>wij</a:t>
            </a:r>
            <a:r>
              <a:rPr lang="it-IT" sz="2000" dirty="0" smtClean="0"/>
              <a:t> = 1 se le due regioni i e j sono confinanti </a:t>
            </a:r>
          </a:p>
          <a:p>
            <a:pPr algn="just"/>
            <a:r>
              <a:rPr lang="it-IT" sz="2000" i="1" dirty="0" err="1" smtClean="0"/>
              <a:t>wij</a:t>
            </a:r>
            <a:r>
              <a:rPr lang="it-IT" sz="2000" dirty="0" smtClean="0"/>
              <a:t> = 0 nel caso contrario.</a:t>
            </a:r>
          </a:p>
          <a:p>
            <a:endParaRPr lang="it-IT" sz="20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83568" y="260648"/>
            <a:ext cx="5040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Diverse misure di intensità</a:t>
            </a:r>
          </a:p>
          <a:p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1076538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it-IT" sz="2000" dirty="0" smtClean="0"/>
              <a:t>Partendo dalla matrice delle contiguità è possibile costruire matrici spaziali di </a:t>
            </a:r>
            <a:r>
              <a:rPr lang="it-IT" sz="2000" b="1" dirty="0" smtClean="0"/>
              <a:t>2° ordine</a:t>
            </a:r>
            <a:r>
              <a:rPr lang="it-IT" sz="2000" dirty="0" smtClean="0"/>
              <a:t> o di ordine superiore. </a:t>
            </a:r>
          </a:p>
          <a:p>
            <a:pPr algn="just">
              <a:lnSpc>
                <a:spcPts val="2400"/>
              </a:lnSpc>
            </a:pPr>
            <a:r>
              <a:rPr lang="it-IT" sz="2000" dirty="0" smtClean="0"/>
              <a:t>Ad esempio la matrice di 2° ordine identifica, per ciascuna unità territoriale </a:t>
            </a:r>
            <a:r>
              <a:rPr lang="it-IT" sz="2000" i="1" dirty="0" smtClean="0"/>
              <a:t>i</a:t>
            </a:r>
            <a:r>
              <a:rPr lang="it-IT" sz="2000" dirty="0" smtClean="0"/>
              <a:t>, le unità che hanno confini in comune con le confinanti di </a:t>
            </a:r>
            <a:r>
              <a:rPr lang="it-IT" sz="2000" i="1" dirty="0" smtClean="0"/>
              <a:t>i</a:t>
            </a:r>
            <a:r>
              <a:rPr lang="it-IT" sz="2000" dirty="0" smtClean="0"/>
              <a:t>. Ciò permette di esaminare come i fenomeni di dipendenza spaziale si diffondono mano a mano che la contiguità spaziale si affievolisce.</a:t>
            </a:r>
          </a:p>
          <a:p>
            <a:pPr algn="just">
              <a:lnSpc>
                <a:spcPts val="2400"/>
              </a:lnSpc>
            </a:pPr>
            <a:r>
              <a:rPr lang="it-IT" sz="2000" dirty="0" smtClean="0"/>
              <a:t> </a:t>
            </a:r>
          </a:p>
          <a:p>
            <a:pPr algn="just">
              <a:lnSpc>
                <a:spcPts val="2400"/>
              </a:lnSpc>
            </a:pPr>
            <a:r>
              <a:rPr lang="it-IT" sz="2000" dirty="0" smtClean="0"/>
              <a:t>Un secondo tipo di matrice è la </a:t>
            </a:r>
            <a:r>
              <a:rPr lang="it-IT" sz="2000" b="1" dirty="0" smtClean="0"/>
              <a:t>matrice delle distanze</a:t>
            </a:r>
            <a:r>
              <a:rPr lang="it-IT" sz="2000" dirty="0" smtClean="0"/>
              <a:t>.</a:t>
            </a:r>
          </a:p>
          <a:p>
            <a:pPr algn="just">
              <a:lnSpc>
                <a:spcPts val="2400"/>
              </a:lnSpc>
            </a:pPr>
            <a:r>
              <a:rPr lang="it-IT" sz="2000" dirty="0" smtClean="0"/>
              <a:t>In questo caso:</a:t>
            </a:r>
          </a:p>
          <a:p>
            <a:pPr algn="just">
              <a:lnSpc>
                <a:spcPts val="2400"/>
              </a:lnSpc>
            </a:pPr>
            <a:r>
              <a:rPr lang="it-IT" sz="2000" i="1" dirty="0" err="1" smtClean="0"/>
              <a:t>wij</a:t>
            </a:r>
            <a:r>
              <a:rPr lang="it-IT" sz="2000" i="1" dirty="0" smtClean="0"/>
              <a:t> </a:t>
            </a:r>
            <a:r>
              <a:rPr lang="it-IT" sz="2000" dirty="0" smtClean="0"/>
              <a:t>= misura la distanza espressa sia in unità di misura lineari (per esempio KM) sia in termini di tempi o costi di viaggio.</a:t>
            </a:r>
          </a:p>
          <a:p>
            <a:pPr algn="just">
              <a:lnSpc>
                <a:spcPts val="2400"/>
              </a:lnSpc>
            </a:pPr>
            <a:endParaRPr lang="it-IT" sz="2000" dirty="0" smtClean="0"/>
          </a:p>
          <a:p>
            <a:pPr algn="just">
              <a:lnSpc>
                <a:spcPts val="2400"/>
              </a:lnSpc>
            </a:pPr>
            <a:r>
              <a:rPr lang="it-IT" sz="2000" dirty="0" smtClean="0"/>
              <a:t>Ulteriori dettagli: </a:t>
            </a:r>
            <a:r>
              <a:rPr lang="it-IT" sz="2000" dirty="0" smtClean="0">
                <a:sym typeface="Wingdings" pitchFamily="2" charset="2"/>
              </a:rPr>
              <a:t>d</a:t>
            </a:r>
            <a:r>
              <a:rPr lang="it-IT" sz="2000" dirty="0" smtClean="0"/>
              <a:t>efinizione del “centro” della regione (amministrativo, baricentrico); </a:t>
            </a:r>
            <a:r>
              <a:rPr lang="it-IT" sz="2000" dirty="0" smtClean="0">
                <a:sym typeface="Wingdings" pitchFamily="2" charset="2"/>
              </a:rPr>
              <a:t>utilizzo dell’inverso della distanza</a:t>
            </a:r>
            <a:r>
              <a:rPr lang="it-IT" sz="2000" dirty="0" smtClean="0"/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it-IT" sz="2800" dirty="0" smtClean="0"/>
              <a:t>Indicatori di interdipendenza spaziale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1052736"/>
            <a:ext cx="8363272" cy="5472608"/>
          </a:xfrm>
        </p:spPr>
        <p:txBody>
          <a:bodyPr>
            <a:noAutofit/>
          </a:bodyPr>
          <a:lstStyle/>
          <a:p>
            <a:pPr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1900" dirty="0" smtClean="0"/>
              <a:t>La presenza di interdipendenza spaziale si manifesta con fenomeni di concentrazione di valori simili (interdipendenza positiva) o di valori differenti (interdipendenza negativa). </a:t>
            </a:r>
          </a:p>
          <a:p>
            <a:pPr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1900" dirty="0" smtClean="0"/>
              <a:t>Una prima verifica della sua esistenza può essere effettuata attraverso l’esame della mappa che rappresenta la distribuzione territoriale del fenomeno oggetto di studio.</a:t>
            </a:r>
            <a:endParaRPr lang="it-IT" sz="1900" b="1" dirty="0" smtClean="0"/>
          </a:p>
          <a:p>
            <a:pPr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1900" dirty="0" smtClean="0"/>
              <a:t> </a:t>
            </a:r>
          </a:p>
          <a:p>
            <a:pPr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1900" dirty="0" smtClean="0"/>
              <a:t>L’uso di un vero e proprio indicatore di interdipendenza è necessario per misurarne l’intensità e consentire confronti tra fenomeni differenti. </a:t>
            </a:r>
          </a:p>
          <a:p>
            <a:pPr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1900" dirty="0" smtClean="0"/>
              <a:t>Esiste in letteratura oramai una batteria nutrita di test. Si possono suddividere tra: </a:t>
            </a:r>
          </a:p>
          <a:p>
            <a:pPr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1900" dirty="0" smtClean="0"/>
              <a:t>			</a:t>
            </a:r>
            <a:r>
              <a:rPr lang="it-IT" sz="1900" dirty="0" smtClean="0">
                <a:sym typeface="Wingdings" pitchFamily="2" charset="2"/>
              </a:rPr>
              <a:t></a:t>
            </a:r>
            <a:r>
              <a:rPr lang="it-IT" sz="1900" dirty="0" smtClean="0"/>
              <a:t>indicatori globali</a:t>
            </a:r>
          </a:p>
          <a:p>
            <a:pPr indent="0" algn="just">
              <a:lnSpc>
                <a:spcPts val="2800"/>
              </a:lnSpc>
              <a:spcBef>
                <a:spcPts val="0"/>
              </a:spcBef>
              <a:buNone/>
            </a:pPr>
            <a:r>
              <a:rPr lang="it-IT" sz="1900" dirty="0" smtClean="0"/>
              <a:t>			</a:t>
            </a:r>
            <a:r>
              <a:rPr lang="it-IT" sz="1900" dirty="0" smtClean="0">
                <a:sym typeface="Wingdings" pitchFamily="2" charset="2"/>
              </a:rPr>
              <a:t> </a:t>
            </a:r>
            <a:r>
              <a:rPr lang="it-IT" sz="1900" dirty="0" smtClean="0"/>
              <a:t>indicatori locali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476672"/>
            <a:ext cx="8820472" cy="5853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Indicatori globali di interdipendenza spaziale</a:t>
            </a: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 smtClean="0"/>
          </a:p>
          <a:p>
            <a:r>
              <a:rPr lang="it-IT" dirty="0" smtClean="0">
                <a:sym typeface="Wingdings" pitchFamily="2" charset="2"/>
              </a:rPr>
              <a:t> I di </a:t>
            </a:r>
            <a:r>
              <a:rPr lang="it-IT" dirty="0" err="1" smtClean="0"/>
              <a:t>Moran</a:t>
            </a:r>
            <a:r>
              <a:rPr lang="it-IT" dirty="0" smtClean="0"/>
              <a:t>  </a:t>
            </a:r>
          </a:p>
          <a:p>
            <a:r>
              <a:rPr lang="it-IT" dirty="0" smtClean="0"/>
              <a:t> </a:t>
            </a:r>
          </a:p>
          <a:p>
            <a:r>
              <a:rPr lang="it-IT" dirty="0" smtClean="0"/>
              <a:t> 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       è l’elemento della </a:t>
            </a:r>
            <a:r>
              <a:rPr lang="it-IT" i="1" dirty="0" err="1" smtClean="0"/>
              <a:t>spatial</a:t>
            </a:r>
            <a:r>
              <a:rPr lang="it-IT" i="1" dirty="0" smtClean="0"/>
              <a:t> </a:t>
            </a:r>
            <a:r>
              <a:rPr lang="it-IT" i="1" dirty="0" err="1" smtClean="0"/>
              <a:t>weights</a:t>
            </a:r>
            <a:r>
              <a:rPr lang="it-IT" i="1" dirty="0" smtClean="0"/>
              <a:t> </a:t>
            </a:r>
            <a:r>
              <a:rPr lang="it-IT" i="1" dirty="0" err="1" smtClean="0"/>
              <a:t>matrics</a:t>
            </a:r>
            <a:r>
              <a:rPr lang="it-IT" i="1" dirty="0" smtClean="0"/>
              <a:t> W </a:t>
            </a:r>
            <a:r>
              <a:rPr lang="it-IT" dirty="0" smtClean="0"/>
              <a:t>standardizzata per riga;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     e      sono le osservazioni per le aree </a:t>
            </a:r>
            <a:r>
              <a:rPr lang="it-IT" i="1" dirty="0" smtClean="0"/>
              <a:t>i</a:t>
            </a:r>
            <a:r>
              <a:rPr lang="it-IT" dirty="0" smtClean="0"/>
              <a:t>  e </a:t>
            </a:r>
            <a:r>
              <a:rPr lang="it-IT" i="1" dirty="0" smtClean="0"/>
              <a:t>j</a:t>
            </a:r>
            <a:r>
              <a:rPr lang="it-IT" dirty="0" smtClean="0"/>
              <a:t> della variabile </a:t>
            </a:r>
            <a:r>
              <a:rPr lang="it-IT" i="1" dirty="0" smtClean="0"/>
              <a:t>X</a:t>
            </a:r>
            <a:r>
              <a:rPr lang="it-IT" dirty="0" smtClean="0"/>
              <a:t> con media</a:t>
            </a:r>
          </a:p>
          <a:p>
            <a:endParaRPr lang="it-IT" dirty="0" smtClean="0"/>
          </a:p>
          <a:p>
            <a:r>
              <a:rPr lang="it-IT" dirty="0" smtClean="0"/>
              <a:t>L’inferenza viene basata sul valore standardizzato  </a:t>
            </a:r>
          </a:p>
          <a:p>
            <a:r>
              <a:rPr lang="it-IT" b="1" dirty="0" smtClean="0"/>
              <a:t> </a:t>
            </a:r>
            <a:endParaRPr lang="it-IT" dirty="0" smtClean="0"/>
          </a:p>
          <a:p>
            <a:pPr>
              <a:lnSpc>
                <a:spcPct val="120000"/>
              </a:lnSpc>
            </a:pPr>
            <a:r>
              <a:rPr lang="it-IT" b="1" dirty="0" smtClean="0"/>
              <a:t>Interpretazione di Z(I)</a:t>
            </a:r>
          </a:p>
          <a:p>
            <a:pPr algn="just">
              <a:lnSpc>
                <a:spcPct val="120000"/>
              </a:lnSpc>
            </a:pPr>
            <a:r>
              <a:rPr lang="it-IT" dirty="0" smtClean="0"/>
              <a:t>Un valore non significativo di Z(I) ci porta a non rigettare l’ipotesi nulla di assenza di autocorrelazione, un valore positivo (negativo) significativo indicherà la presenza di autocorrelazione spaziale positiva (negativa) </a:t>
            </a:r>
            <a:endParaRPr lang="it-IT" dirty="0" smtClean="0">
              <a:sym typeface="Wingdings"/>
            </a:endParaRPr>
          </a:p>
          <a:p>
            <a:pPr algn="just">
              <a:lnSpc>
                <a:spcPct val="120000"/>
              </a:lnSpc>
            </a:pPr>
            <a:r>
              <a:rPr lang="it-IT" dirty="0" smtClean="0">
                <a:sym typeface="Wingdings"/>
              </a:rPr>
              <a:t></a:t>
            </a:r>
            <a:r>
              <a:rPr lang="it-IT" dirty="0" smtClean="0"/>
              <a:t> le osservazioni con valori alti e quelle con valori bassi tendono a raggrupparsi nello spazio più di quanto dovrebbe avvenire per fattori puramente casuali</a:t>
            </a:r>
            <a:endParaRPr lang="it-IT" dirty="0"/>
          </a:p>
        </p:txBody>
      </p:sp>
      <p:pic>
        <p:nvPicPr>
          <p:cNvPr id="3" name="Immagin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31683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magin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348880"/>
            <a:ext cx="364672" cy="438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36912"/>
            <a:ext cx="40206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4602" y="2698034"/>
            <a:ext cx="30302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48464" y="2780928"/>
            <a:ext cx="216024" cy="37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3284984"/>
            <a:ext cx="22322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394692"/>
            <a:ext cx="799288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>
                <a:solidFill>
                  <a:schemeClr val="bg1"/>
                </a:solidFill>
              </a:rPr>
              <a:t>Moran</a:t>
            </a:r>
            <a:r>
              <a:rPr lang="it-IT" b="1" dirty="0" smtClean="0"/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Scatterplot</a:t>
            </a:r>
            <a:endParaRPr lang="it-IT" b="1" dirty="0" smtClean="0">
              <a:solidFill>
                <a:schemeClr val="bg1"/>
              </a:solidFill>
            </a:endParaRPr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endParaRPr lang="it-IT" b="1" dirty="0" smtClean="0"/>
          </a:p>
          <a:p>
            <a:r>
              <a:rPr lang="it-IT" dirty="0" smtClean="0">
                <a:sym typeface="Wingdings"/>
              </a:rPr>
              <a:t></a:t>
            </a:r>
            <a:r>
              <a:rPr lang="it-IT" dirty="0" smtClean="0"/>
              <a:t> ascisse: variabile X normalizzata </a:t>
            </a:r>
          </a:p>
          <a:p>
            <a:r>
              <a:rPr lang="it-IT" dirty="0" smtClean="0">
                <a:sym typeface="Wingdings"/>
              </a:rPr>
              <a:t></a:t>
            </a:r>
            <a:r>
              <a:rPr lang="it-IT" dirty="0" smtClean="0"/>
              <a:t> ordinate: ritardo spaziale di detta variabile (</a:t>
            </a:r>
            <a:r>
              <a:rPr lang="it-IT" dirty="0" err="1" smtClean="0"/>
              <a:t>Wx</a:t>
            </a:r>
            <a:r>
              <a:rPr lang="it-IT" dirty="0" smtClean="0"/>
              <a:t>) normalizzato.</a:t>
            </a:r>
          </a:p>
          <a:p>
            <a:r>
              <a:rPr lang="it-IT" dirty="0" smtClean="0"/>
              <a:t> </a:t>
            </a:r>
          </a:p>
          <a:p>
            <a:pPr algn="just"/>
            <a:r>
              <a:rPr lang="it-IT" dirty="0" smtClean="0"/>
              <a:t>La I di </a:t>
            </a:r>
            <a:r>
              <a:rPr lang="it-IT" dirty="0" err="1" smtClean="0"/>
              <a:t>Moran</a:t>
            </a:r>
            <a:r>
              <a:rPr lang="it-IT" dirty="0" smtClean="0"/>
              <a:t> è rappresentata dal coefficiente angolare della relazione lineare tra le due variabili riportate sugli assi. </a:t>
            </a:r>
          </a:p>
          <a:p>
            <a:pPr algn="just"/>
            <a:r>
              <a:rPr lang="it-IT" dirty="0" smtClean="0"/>
              <a:t>Se i punti sono dispersi fra i quattro quadranti questo indicherà assenza di correlazione. Se invece esiste una relazione il </a:t>
            </a:r>
            <a:r>
              <a:rPr lang="it-IT" dirty="0" err="1" smtClean="0"/>
              <a:t>Moran</a:t>
            </a:r>
            <a:r>
              <a:rPr lang="it-IT" dirty="0" smtClean="0"/>
              <a:t> </a:t>
            </a:r>
            <a:r>
              <a:rPr lang="it-IT" dirty="0" err="1" smtClean="0"/>
              <a:t>Scatterplot</a:t>
            </a:r>
            <a:r>
              <a:rPr lang="it-IT" dirty="0" smtClean="0"/>
              <a:t> potrà essere utilizzato per distinguere diverse tipologie di correlazione spaziale. </a:t>
            </a:r>
          </a:p>
          <a:p>
            <a:endParaRPr lang="it-IT" b="1" dirty="0" smtClean="0"/>
          </a:p>
          <a:p>
            <a:endParaRPr lang="it-IT" dirty="0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96809"/>
            <a:ext cx="4032448" cy="2620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atpc 99-01 scatter.jpg"/>
          <p:cNvPicPr>
            <a:picLocks noChangeAspect="1"/>
          </p:cNvPicPr>
          <p:nvPr/>
        </p:nvPicPr>
        <p:blipFill>
          <a:blip r:embed="rId2" cstate="print"/>
          <a:srcRect t="12201" b="14300"/>
          <a:stretch>
            <a:fillRect/>
          </a:stretch>
        </p:blipFill>
        <p:spPr>
          <a:xfrm>
            <a:off x="395536" y="44624"/>
            <a:ext cx="5109615" cy="547260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395536" y="544522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Le regioni accomunate da un certo tipo di correlazione sono fra loro contigue?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20072" y="1124744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Disponendo i risultati del </a:t>
            </a:r>
            <a:r>
              <a:rPr lang="it-IT" dirty="0" err="1" smtClean="0"/>
              <a:t>Moran</a:t>
            </a:r>
            <a:r>
              <a:rPr lang="it-IT" dirty="0" smtClean="0"/>
              <a:t> </a:t>
            </a:r>
            <a:r>
              <a:rPr lang="it-IT" dirty="0" err="1" smtClean="0"/>
              <a:t>Scatterplot</a:t>
            </a:r>
            <a:r>
              <a:rPr lang="it-IT" dirty="0" smtClean="0"/>
              <a:t> su una mappa possiamo verificare come le singole aree territoriali concorrono, in modo positivo o negativo, alla determinazione della correlazione spaziale complessiva e quindi distinguere geograficamente le aree con le diverse tipologie di correlazione.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052736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900" dirty="0" smtClean="0"/>
              <a:t>Una volta individuate le caratteristiche di associazione spaziale che legano le osservazioni nella totalità del territorio si passa ad un’analisi più disaggregata</a:t>
            </a:r>
          </a:p>
          <a:p>
            <a:pPr algn="just"/>
            <a:r>
              <a:rPr lang="it-IT" sz="1900" dirty="0" smtClean="0">
                <a:sym typeface="Wingdings"/>
              </a:rPr>
              <a:t></a:t>
            </a:r>
            <a:r>
              <a:rPr lang="it-IT" sz="1900" dirty="0" smtClean="0"/>
              <a:t> all’indicatore globale si associa un indicatore di autocorrelazione locale, che consenta di verificare il grado di interdipendenza per ognuna delle regioni in esame. </a:t>
            </a:r>
          </a:p>
          <a:p>
            <a:r>
              <a:rPr lang="it-IT" sz="1900" dirty="0" smtClean="0"/>
              <a:t> </a:t>
            </a:r>
          </a:p>
          <a:p>
            <a:r>
              <a:rPr lang="it-IT" sz="1900" dirty="0" smtClean="0"/>
              <a:t>Il </a:t>
            </a:r>
            <a:r>
              <a:rPr lang="it-IT" sz="1900" b="1" dirty="0" smtClean="0"/>
              <a:t>LISA </a:t>
            </a:r>
            <a:r>
              <a:rPr lang="it-IT" sz="1900" dirty="0" smtClean="0"/>
              <a:t>(</a:t>
            </a:r>
            <a:r>
              <a:rPr lang="it-IT" sz="1900" i="1" dirty="0" err="1" smtClean="0"/>
              <a:t>Local</a:t>
            </a:r>
            <a:r>
              <a:rPr lang="it-IT" sz="1900" i="1" dirty="0" smtClean="0"/>
              <a:t> </a:t>
            </a:r>
            <a:r>
              <a:rPr lang="it-IT" sz="1900" i="1" dirty="0" err="1" smtClean="0"/>
              <a:t>Indicator</a:t>
            </a:r>
            <a:r>
              <a:rPr lang="it-IT" sz="1900" i="1" dirty="0" smtClean="0"/>
              <a:t> </a:t>
            </a:r>
            <a:r>
              <a:rPr lang="it-IT" sz="1900" i="1" dirty="0" err="1" smtClean="0"/>
              <a:t>of</a:t>
            </a:r>
            <a:r>
              <a:rPr lang="it-IT" sz="1900" i="1" dirty="0" smtClean="0"/>
              <a:t> </a:t>
            </a:r>
            <a:r>
              <a:rPr lang="it-IT" sz="1900" i="1" dirty="0" err="1" smtClean="0"/>
              <a:t>Spatial</a:t>
            </a:r>
            <a:r>
              <a:rPr lang="it-IT" sz="1900" i="1" dirty="0" smtClean="0"/>
              <a:t> </a:t>
            </a:r>
            <a:r>
              <a:rPr lang="it-IT" sz="1900" i="1" dirty="0" err="1" smtClean="0"/>
              <a:t>Association</a:t>
            </a:r>
            <a:r>
              <a:rPr lang="it-IT" sz="1900" dirty="0" smtClean="0"/>
              <a:t>) consente di associare ad ogni unità territoriale una misura del livello di associazione spaziale rispetto al suo intorno. </a:t>
            </a:r>
          </a:p>
          <a:p>
            <a:r>
              <a:rPr lang="it-IT" sz="1900" dirty="0" smtClean="0"/>
              <a:t>I di </a:t>
            </a:r>
            <a:r>
              <a:rPr lang="it-IT" sz="1900" dirty="0" err="1" smtClean="0"/>
              <a:t>Moran</a:t>
            </a:r>
            <a:r>
              <a:rPr lang="it-IT" sz="1900" dirty="0" smtClean="0"/>
              <a:t> a livello locale ha la seguente espressione:</a:t>
            </a:r>
          </a:p>
          <a:p>
            <a:endParaRPr lang="it-IT" sz="1900" dirty="0" smtClean="0"/>
          </a:p>
          <a:p>
            <a:r>
              <a:rPr lang="it-IT" sz="1900" dirty="0" smtClean="0"/>
              <a:t> </a:t>
            </a:r>
          </a:p>
          <a:p>
            <a:endParaRPr lang="it-IT" sz="1900" dirty="0" smtClean="0"/>
          </a:p>
          <a:p>
            <a:pPr algn="just"/>
            <a:r>
              <a:rPr lang="it-IT" sz="1900" dirty="0" err="1" smtClean="0"/>
              <a:t>zi</a:t>
            </a:r>
            <a:r>
              <a:rPr lang="it-IT" sz="1900" dirty="0" smtClean="0"/>
              <a:t> è il valore per la regione i della variabile normalizzata e </a:t>
            </a:r>
            <a:r>
              <a:rPr lang="it-IT" sz="1900" dirty="0" err="1" smtClean="0"/>
              <a:t>Ji</a:t>
            </a:r>
            <a:r>
              <a:rPr lang="it-IT" sz="1900" dirty="0" smtClean="0"/>
              <a:t> è l’insieme delle regioni vicine a i.</a:t>
            </a:r>
          </a:p>
          <a:p>
            <a:pPr algn="just"/>
            <a:r>
              <a:rPr lang="it-IT" sz="2000" dirty="0" smtClean="0"/>
              <a:t>		</a:t>
            </a:r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/>
              <a:t>H</a:t>
            </a:r>
            <a:r>
              <a:rPr lang="it-IT" sz="2000" baseline="-25000" dirty="0" smtClean="0"/>
              <a:t>o</a:t>
            </a:r>
            <a:r>
              <a:rPr lang="it-IT" sz="2000" dirty="0" smtClean="0"/>
              <a:t> = assenza di autocorrelazione spaziale</a:t>
            </a:r>
            <a:endParaRPr lang="it-IT" sz="1900" dirty="0" smtClean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it-IT" sz="2200" dirty="0" smtClean="0"/>
              <a:t>Indicatori locali di associazione spaziale</a:t>
            </a:r>
            <a:br>
              <a:rPr lang="it-IT" sz="2200" dirty="0" smtClean="0"/>
            </a:br>
            <a:endParaRPr lang="it-IT" sz="2200" dirty="0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293096"/>
            <a:ext cx="33123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>
            <a:noAutofit/>
          </a:bodyPr>
          <a:lstStyle/>
          <a:p>
            <a:r>
              <a:rPr lang="it-IT" sz="2400" dirty="0" smtClean="0"/>
              <a:t>Regressione standard e diagnostica per la dipendenza spaziale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268760"/>
            <a:ext cx="8569647" cy="4897090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it-IT" sz="2200" dirty="0" smtClean="0"/>
              <a:t>Il proposito generale di un’analisi mediante regressione lineare è di trovare una relazione tra la variabile dipendente e un set di variabili esplicative. </a:t>
            </a:r>
          </a:p>
          <a:p>
            <a:pPr indent="0" algn="just">
              <a:buNone/>
            </a:pPr>
            <a:r>
              <a:rPr lang="it-IT" sz="2200" dirty="0" smtClean="0"/>
              <a:t>Formalmente: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indent="0" algn="just">
              <a:buNone/>
            </a:pPr>
            <a:r>
              <a:rPr lang="it-IT" sz="2200" dirty="0" smtClean="0"/>
              <a:t>y : variabile dipendente (in forma vettoriale Nx1), </a:t>
            </a:r>
          </a:p>
          <a:p>
            <a:pPr indent="0" algn="just">
              <a:buNone/>
            </a:pPr>
            <a:r>
              <a:rPr lang="it-IT" sz="2200" dirty="0" smtClean="0"/>
              <a:t>X : matrice con N osservazioni e K variabili esplicative (</a:t>
            </a:r>
            <a:r>
              <a:rPr lang="it-IT" sz="2200" dirty="0" err="1" smtClean="0"/>
              <a:t>NxK</a:t>
            </a:r>
            <a:r>
              <a:rPr lang="it-IT" sz="2200" dirty="0" smtClean="0"/>
              <a:t>) </a:t>
            </a:r>
          </a:p>
          <a:p>
            <a:pPr indent="0" algn="just">
              <a:buNone/>
            </a:pPr>
            <a:r>
              <a:rPr lang="it-IT" sz="2200" dirty="0" smtClean="0">
                <a:sym typeface="Symbol"/>
              </a:rPr>
              <a:t></a:t>
            </a:r>
            <a:r>
              <a:rPr lang="it-IT" sz="2200" dirty="0" smtClean="0"/>
              <a:t> : K coefficienti di regressione (Kx1)</a:t>
            </a:r>
          </a:p>
          <a:p>
            <a:pPr indent="0" algn="just">
              <a:buNone/>
            </a:pPr>
            <a:r>
              <a:rPr lang="it-IT" sz="2200" dirty="0" smtClean="0">
                <a:sym typeface="Symbol"/>
              </a:rPr>
              <a:t></a:t>
            </a:r>
            <a:r>
              <a:rPr lang="it-IT" sz="2200" dirty="0" smtClean="0"/>
              <a:t> : termine di errore stocastico (Nx1) </a:t>
            </a:r>
          </a:p>
          <a:p>
            <a:pPr indent="0" algn="just">
              <a:buNone/>
            </a:pPr>
            <a:r>
              <a:rPr lang="it-IT" sz="2400" dirty="0" smtClean="0"/>
              <a:t> </a:t>
            </a:r>
          </a:p>
          <a:p>
            <a:pPr indent="0" algn="just">
              <a:buNone/>
            </a:pPr>
            <a:r>
              <a:rPr lang="it-IT" sz="1900" dirty="0" smtClean="0"/>
              <a:t>L’annotazione usuale prevede di indicare con i simboli greci </a:t>
            </a:r>
            <a:r>
              <a:rPr lang="it-IT" sz="1900" dirty="0" smtClean="0">
                <a:sym typeface="Symbol"/>
              </a:rPr>
              <a:t></a:t>
            </a:r>
            <a:r>
              <a:rPr lang="it-IT" sz="1900" dirty="0" smtClean="0"/>
              <a:t> e </a:t>
            </a:r>
            <a:r>
              <a:rPr lang="it-IT" sz="1900" dirty="0" smtClean="0">
                <a:sym typeface="Symbol"/>
              </a:rPr>
              <a:t></a:t>
            </a:r>
            <a:r>
              <a:rPr lang="it-IT" sz="1900" dirty="0" smtClean="0"/>
              <a:t> i coefficienti teorici di regressione e l’errore stocastico non osservabile, mentre con b ed e si indicano rispettivamente i coefficienti stimati e i residui.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027" y="2492896"/>
            <a:ext cx="159194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124744"/>
            <a:ext cx="83529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Il metodo di stima OLS è BLUE </a:t>
            </a:r>
            <a:r>
              <a:rPr lang="it-IT" dirty="0" smtClean="0">
                <a:sym typeface="Wingdings"/>
              </a:rPr>
              <a:t></a:t>
            </a:r>
            <a:r>
              <a:rPr lang="it-IT" dirty="0" smtClean="0"/>
              <a:t> migliore stimatore lineare non distorto (migliore: le stime OLS di </a:t>
            </a:r>
            <a:r>
              <a:rPr lang="it-IT" dirty="0" smtClean="0">
                <a:sym typeface="Symbol"/>
              </a:rPr>
              <a:t></a:t>
            </a:r>
            <a:r>
              <a:rPr lang="it-IT" dirty="0" smtClean="0"/>
              <a:t> sono tali da minimizzare la somma del quadrato dei residui). </a:t>
            </a:r>
          </a:p>
          <a:p>
            <a:pPr algn="just"/>
            <a:r>
              <a:rPr lang="it-IT" dirty="0" smtClean="0"/>
              <a:t>Affinché la proprietà BLUE sia soddisfatta sono necessarie alcune assunzioni sulla componente stocastica </a:t>
            </a:r>
            <a:r>
              <a:rPr lang="it-IT" sz="2000" dirty="0" smtClean="0">
                <a:sym typeface="Symbol"/>
              </a:rPr>
              <a:t></a:t>
            </a:r>
            <a:r>
              <a:rPr lang="it-IT" dirty="0" smtClean="0"/>
              <a:t> </a:t>
            </a:r>
          </a:p>
          <a:p>
            <a:pPr algn="just"/>
            <a:r>
              <a:rPr lang="it-IT" dirty="0" smtClean="0"/>
              <a:t> </a:t>
            </a:r>
          </a:p>
          <a:p>
            <a:pPr algn="just"/>
            <a:r>
              <a:rPr lang="it-IT" b="1" dirty="0" smtClean="0"/>
              <a:t>L’errore ha media nulla </a:t>
            </a:r>
          </a:p>
          <a:p>
            <a:pPr algn="just"/>
            <a:r>
              <a:rPr lang="it-IT" dirty="0" smtClean="0"/>
              <a:t>(non c’è una </a:t>
            </a:r>
            <a:r>
              <a:rPr lang="it-IT" dirty="0" err="1" smtClean="0"/>
              <a:t>mispecificazione</a:t>
            </a:r>
            <a:r>
              <a:rPr lang="it-IT" dirty="0" smtClean="0"/>
              <a:t> sistematica o una distorsione nell’equazione di regressione)	</a:t>
            </a:r>
          </a:p>
          <a:p>
            <a:pPr algn="just"/>
            <a:r>
              <a:rPr lang="it-IT" dirty="0" smtClean="0"/>
              <a:t> </a:t>
            </a:r>
          </a:p>
          <a:p>
            <a:pPr algn="just"/>
            <a:r>
              <a:rPr lang="it-IT" i="1" dirty="0" smtClean="0"/>
              <a:t>	E[</a:t>
            </a:r>
            <a:r>
              <a:rPr lang="it-IT" i="1" dirty="0" smtClean="0">
                <a:sym typeface="Symbol"/>
              </a:rPr>
              <a:t></a:t>
            </a:r>
            <a:r>
              <a:rPr lang="it-IT" i="1" dirty="0" smtClean="0"/>
              <a:t>i]=0 		per i=1…n</a:t>
            </a:r>
          </a:p>
          <a:p>
            <a:pPr algn="just"/>
            <a:r>
              <a:rPr lang="it-IT" dirty="0" smtClean="0"/>
              <a:t> </a:t>
            </a:r>
          </a:p>
          <a:p>
            <a:pPr algn="just"/>
            <a:r>
              <a:rPr lang="it-IT" b="1" dirty="0" err="1" smtClean="0"/>
              <a:t>Omoschedasticità</a:t>
            </a:r>
            <a:r>
              <a:rPr lang="it-IT" b="1" dirty="0" smtClean="0"/>
              <a:t> dell’errore</a:t>
            </a:r>
            <a:endParaRPr lang="it-IT" dirty="0" smtClean="0"/>
          </a:p>
          <a:p>
            <a:pPr algn="just"/>
            <a:r>
              <a:rPr lang="it-IT" dirty="0" smtClean="0"/>
              <a:t>L’errore non è </a:t>
            </a:r>
            <a:r>
              <a:rPr lang="it-IT" dirty="0" err="1" smtClean="0"/>
              <a:t>autocorrelato</a:t>
            </a:r>
            <a:r>
              <a:rPr lang="it-IT" dirty="0" smtClean="0"/>
              <a:t> e presenta varianza costante </a:t>
            </a:r>
          </a:p>
          <a:p>
            <a:pPr algn="just"/>
            <a:r>
              <a:rPr lang="it-IT" dirty="0" smtClean="0"/>
              <a:t> </a:t>
            </a:r>
          </a:p>
          <a:p>
            <a:pPr algn="just"/>
            <a:r>
              <a:rPr lang="it-IT" dirty="0" smtClean="0"/>
              <a:t>	E[</a:t>
            </a:r>
            <a:r>
              <a:rPr lang="it-IT" dirty="0" smtClean="0">
                <a:sym typeface="Symbol"/>
              </a:rPr>
              <a:t></a:t>
            </a:r>
            <a:r>
              <a:rPr lang="it-IT" baseline="-25000" dirty="0" smtClean="0"/>
              <a:t>i</a:t>
            </a:r>
            <a:r>
              <a:rPr lang="it-IT" dirty="0" smtClean="0">
                <a:sym typeface="Symbol"/>
              </a:rPr>
              <a:t></a:t>
            </a:r>
            <a:r>
              <a:rPr lang="it-IT" baseline="-25000" dirty="0" smtClean="0"/>
              <a:t>j</a:t>
            </a:r>
            <a:r>
              <a:rPr lang="it-IT" dirty="0" smtClean="0"/>
              <a:t>]=0		per ogni i≠j</a:t>
            </a:r>
          </a:p>
          <a:p>
            <a:pPr algn="just"/>
            <a:r>
              <a:rPr lang="it-IT" dirty="0" smtClean="0"/>
              <a:t> </a:t>
            </a:r>
          </a:p>
          <a:p>
            <a:pPr algn="just"/>
            <a:r>
              <a:rPr lang="it-IT" dirty="0" smtClean="0"/>
              <a:t>	E[</a:t>
            </a:r>
            <a:r>
              <a:rPr lang="it-IT" dirty="0" smtClean="0">
                <a:sym typeface="Symbol"/>
              </a:rPr>
              <a:t></a:t>
            </a:r>
            <a:r>
              <a:rPr lang="it-IT" baseline="-25000" dirty="0" smtClean="0"/>
              <a:t>i</a:t>
            </a:r>
            <a:r>
              <a:rPr lang="it-IT" baseline="30000" dirty="0" smtClean="0"/>
              <a:t>2</a:t>
            </a:r>
            <a:r>
              <a:rPr lang="it-IT" dirty="0" smtClean="0"/>
              <a:t>]=σ</a:t>
            </a:r>
            <a:r>
              <a:rPr lang="it-IT" baseline="30000" dirty="0" smtClean="0"/>
              <a:t>2</a:t>
            </a:r>
            <a:r>
              <a:rPr lang="it-IT" dirty="0" smtClean="0"/>
              <a:t>  	per i=1…n</a:t>
            </a:r>
          </a:p>
          <a:p>
            <a:pPr algn="just"/>
            <a:r>
              <a:rPr lang="it-IT" dirty="0" smtClean="0"/>
              <a:t> 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340768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 smtClean="0"/>
              <a:t>Una terza assunzione è necessaria per i test delle ipotesi e per stimare la significatività dei coefficienti di regressione:</a:t>
            </a:r>
          </a:p>
          <a:p>
            <a:pPr algn="just"/>
            <a:endParaRPr lang="it-IT" dirty="0" smtClean="0"/>
          </a:p>
          <a:p>
            <a:pPr algn="just"/>
            <a:r>
              <a:rPr lang="it-IT" b="1" dirty="0" smtClean="0"/>
              <a:t>L’errore si distribuisce normalmente</a:t>
            </a:r>
            <a:r>
              <a:rPr lang="it-IT" dirty="0" smtClean="0"/>
              <a:t>		</a:t>
            </a:r>
          </a:p>
          <a:p>
            <a:pPr algn="just"/>
            <a:r>
              <a:rPr lang="it-IT" dirty="0" smtClean="0"/>
              <a:t> </a:t>
            </a:r>
          </a:p>
          <a:p>
            <a:pPr algn="just"/>
            <a:r>
              <a:rPr lang="it-IT" dirty="0" smtClean="0">
                <a:sym typeface="Symbol"/>
              </a:rPr>
              <a:t>	</a:t>
            </a:r>
            <a:r>
              <a:rPr lang="it-IT" baseline="-25000" dirty="0" err="1" smtClean="0"/>
              <a:t>i</a:t>
            </a:r>
            <a:r>
              <a:rPr lang="it-IT" dirty="0" err="1" smtClean="0"/>
              <a:t>~N</a:t>
            </a:r>
            <a:r>
              <a:rPr lang="it-IT" dirty="0" smtClean="0"/>
              <a:t>(0, σ</a:t>
            </a:r>
            <a:r>
              <a:rPr lang="it-IT" baseline="30000" dirty="0" smtClean="0"/>
              <a:t>2</a:t>
            </a:r>
            <a:r>
              <a:rPr lang="it-IT" dirty="0" smtClean="0"/>
              <a:t>)</a:t>
            </a:r>
          </a:p>
          <a:p>
            <a:pPr algn="just"/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L’analisi Spaziale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0825" y="1484784"/>
            <a:ext cx="8425631" cy="4681066"/>
          </a:xfrm>
        </p:spPr>
        <p:txBody>
          <a:bodyPr>
            <a:noAutofit/>
          </a:bodyPr>
          <a:lstStyle/>
          <a:p>
            <a:pPr marL="324000" indent="0" algn="just">
              <a:buNone/>
            </a:pPr>
            <a:r>
              <a:rPr lang="it-IT" sz="2000" dirty="0" smtClean="0"/>
              <a:t>L’analisi empirica in molti campi è basata su dati per i quali la georeferenziazione delle osservazioni è un attributo fondamentale. Questo tipo di dati possono essere chiamati </a:t>
            </a:r>
            <a:r>
              <a:rPr lang="it-IT" sz="2000" b="1" dirty="0" err="1" smtClean="0"/>
              <a:t>spatial</a:t>
            </a:r>
            <a:r>
              <a:rPr lang="it-IT" sz="2000" b="1" dirty="0" smtClean="0"/>
              <a:t> data</a:t>
            </a:r>
            <a:r>
              <a:rPr lang="it-IT" sz="2000" dirty="0" smtClean="0"/>
              <a:t>.</a:t>
            </a:r>
          </a:p>
          <a:p>
            <a:pPr marL="324000" indent="0" algn="just">
              <a:buNone/>
            </a:pPr>
            <a:r>
              <a:rPr lang="it-IT" sz="2000" dirty="0" smtClean="0"/>
              <a:t>Negli anni anche gli economisti hanno iniziato a dedicare una maggiore attenzione alla dimensione spaziale dei fenomeni economici. </a:t>
            </a:r>
          </a:p>
          <a:p>
            <a:pPr>
              <a:buNone/>
            </a:pPr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/>
              <a:t>notevole sviluppo teorico ed empirico dell’economia regionale e urbana</a:t>
            </a:r>
          </a:p>
          <a:p>
            <a:endParaRPr lang="it-IT" sz="2000" dirty="0" smtClean="0"/>
          </a:p>
          <a:p>
            <a:pPr marL="324000" indent="0" algn="just">
              <a:buNone/>
            </a:pPr>
            <a:r>
              <a:rPr lang="it-IT" sz="2000" dirty="0" smtClean="0"/>
              <a:t>Le attività economiche non sono uniformemente distribuite sul territorio, ma tendono a localizzarsi in poli di agglomerazione e a diffondersi nello spazio “per contagio” a partire da tali poli</a:t>
            </a:r>
          </a:p>
          <a:p>
            <a:pPr>
              <a:buNone/>
            </a:pPr>
            <a:r>
              <a:rPr lang="it-IT" sz="2000" dirty="0" smtClean="0"/>
              <a:t> </a:t>
            </a:r>
          </a:p>
          <a:p>
            <a:pPr>
              <a:buNone/>
            </a:pPr>
            <a:r>
              <a:rPr lang="it-IT" sz="2000" dirty="0" smtClean="0"/>
              <a:t> </a:t>
            </a:r>
          </a:p>
          <a:p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Dipendenza spaziale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24744"/>
            <a:ext cx="8147248" cy="50405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000" dirty="0" smtClean="0"/>
              <a:t>L’autocorrelazione spaziale è la situazione in cui la variabile dipendente o l’errore di ogni osservazione sono correlati a quelli di altre osservazioni:</a:t>
            </a:r>
          </a:p>
          <a:p>
            <a:pPr marL="0" indent="0" algn="just">
              <a:buNone/>
            </a:pPr>
            <a:r>
              <a:rPr lang="it-IT" sz="2000" dirty="0" smtClean="0"/>
              <a:t> 			oppure	</a:t>
            </a:r>
          </a:p>
          <a:p>
            <a:pPr marL="0" indent="0" algn="just">
              <a:buNone/>
            </a:pPr>
            <a:r>
              <a:rPr lang="it-IT" sz="2000" dirty="0" smtClean="0"/>
              <a:t> </a:t>
            </a:r>
          </a:p>
          <a:p>
            <a:pPr marL="0" indent="0" algn="just">
              <a:buNone/>
            </a:pPr>
            <a:r>
              <a:rPr lang="it-IT" sz="2000" dirty="0" smtClean="0"/>
              <a:t> 			per le osservazioni contigue i e j</a:t>
            </a:r>
          </a:p>
          <a:p>
            <a:pPr marL="0" indent="0" algn="just">
              <a:buNone/>
            </a:pPr>
            <a:endParaRPr lang="it-IT" sz="2000" dirty="0" smtClean="0"/>
          </a:p>
          <a:p>
            <a:pPr marL="0" indent="0" algn="just">
              <a:buNone/>
            </a:pPr>
            <a:r>
              <a:rPr lang="it-IT" sz="2000" dirty="0" smtClean="0"/>
              <a:t>Come in tutti i test per la </a:t>
            </a:r>
            <a:r>
              <a:rPr lang="it-IT" sz="2000" dirty="0" err="1" smtClean="0"/>
              <a:t>mispecificazione</a:t>
            </a:r>
            <a:r>
              <a:rPr lang="it-IT" sz="2000" dirty="0" smtClean="0"/>
              <a:t> l’ipotesi nulla riflette l’assenza di </a:t>
            </a:r>
            <a:r>
              <a:rPr lang="it-IT" sz="2000" dirty="0" err="1" smtClean="0"/>
              <a:t>mispecificazione</a:t>
            </a:r>
            <a:r>
              <a:rPr lang="it-IT" sz="2000" dirty="0" smtClean="0"/>
              <a:t> (in questo caso, il modello di regressione standard con errori non correlati e omoschedastici).</a:t>
            </a:r>
          </a:p>
          <a:p>
            <a:pPr marL="0" indent="0" algn="just">
              <a:buNone/>
            </a:pPr>
            <a:r>
              <a:rPr lang="it-IT" sz="2000" dirty="0" smtClean="0"/>
              <a:t>Nel caso della dipendenza spaziale ci sono due modelli alternativi: il modello spaziale </a:t>
            </a:r>
            <a:r>
              <a:rPr lang="it-IT" sz="2000" dirty="0" err="1" smtClean="0"/>
              <a:t>autoregressivo</a:t>
            </a:r>
            <a:r>
              <a:rPr lang="it-IT" sz="2000" dirty="0" smtClean="0"/>
              <a:t> (o modello con ritardi spaziali) e il modello spaziale con errori spaziali </a:t>
            </a:r>
            <a:r>
              <a:rPr lang="it-IT" sz="2000" dirty="0" err="1" smtClean="0"/>
              <a:t>autoregressivi</a:t>
            </a:r>
            <a:r>
              <a:rPr lang="it-IT" sz="2000" dirty="0" smtClean="0"/>
              <a:t> (o modello con errori spaziali)</a:t>
            </a:r>
          </a:p>
          <a:p>
            <a:pPr marL="0" indent="0" algn="just">
              <a:buNone/>
            </a:pPr>
            <a:endParaRPr lang="it-IT" sz="2000" dirty="0"/>
          </a:p>
        </p:txBody>
      </p:sp>
      <p:pic>
        <p:nvPicPr>
          <p:cNvPr id="4" name="Immagin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788" y="2204864"/>
            <a:ext cx="13699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80928"/>
            <a:ext cx="136815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332656"/>
            <a:ext cx="748883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it-IT" sz="2000" b="1" dirty="0" smtClean="0">
                <a:solidFill>
                  <a:schemeClr val="bg1"/>
                </a:solidFill>
              </a:rPr>
              <a:t>L’autocorrelazione spaziale ignorata riguarda la variabile dipendente y (</a:t>
            </a:r>
            <a:r>
              <a:rPr lang="it-IT" sz="2000" b="1" dirty="0" err="1" smtClean="0">
                <a:solidFill>
                  <a:schemeClr val="bg1"/>
                </a:solidFill>
              </a:rPr>
              <a:t>spatial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lag</a:t>
            </a:r>
            <a:r>
              <a:rPr lang="it-IT" sz="2000" b="1" dirty="0" smtClean="0">
                <a:solidFill>
                  <a:schemeClr val="bg1"/>
                </a:solidFill>
              </a:rPr>
              <a:t> SAR)</a:t>
            </a:r>
          </a:p>
          <a:p>
            <a:pPr marL="342900" lvl="0" indent="-342900">
              <a:buFont typeface="+mj-lt"/>
              <a:buAutoNum type="arabicPeriod"/>
            </a:pPr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 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         è la variabile dipendente ritardata spazialmente </a:t>
            </a:r>
          </a:p>
          <a:p>
            <a:pPr>
              <a:lnSpc>
                <a:spcPct val="150000"/>
              </a:lnSpc>
            </a:pPr>
            <a:r>
              <a:rPr lang="it-IT" sz="2000" dirty="0" smtClean="0"/>
              <a:t>         è il coefficiente di </a:t>
            </a:r>
            <a:r>
              <a:rPr lang="it-IT" sz="2000" dirty="0" err="1" smtClean="0"/>
              <a:t>autoregressione</a:t>
            </a:r>
            <a:r>
              <a:rPr lang="it-IT" sz="2000" dirty="0" smtClean="0"/>
              <a:t> spaziale</a:t>
            </a:r>
          </a:p>
          <a:p>
            <a:endParaRPr lang="it-IT" sz="2000" dirty="0" smtClean="0"/>
          </a:p>
          <a:p>
            <a:r>
              <a:rPr lang="it-IT" sz="2000" dirty="0" smtClean="0"/>
              <a:t>L’ipotesi nulla di assenza di autocorrelazione 	 </a:t>
            </a:r>
          </a:p>
          <a:p>
            <a:pPr algn="just"/>
            <a:endParaRPr lang="it-IT" sz="2000" dirty="0" smtClean="0"/>
          </a:p>
          <a:p>
            <a:pPr algn="just"/>
            <a:r>
              <a:rPr lang="it-IT" sz="2000" dirty="0" smtClean="0"/>
              <a:t>Se questa prima forma di dipendenza spaziale è ignorata le stime OLS sono </a:t>
            </a:r>
            <a:r>
              <a:rPr lang="it-IT" sz="2000" b="1" dirty="0" smtClean="0"/>
              <a:t>distorte</a:t>
            </a:r>
            <a:r>
              <a:rPr lang="it-IT" sz="2000" dirty="0" smtClean="0"/>
              <a:t> (omissione di una variabile esplicativa importante)</a:t>
            </a: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482461"/>
            <a:ext cx="2880320" cy="50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828" y="2204864"/>
            <a:ext cx="43382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660165"/>
            <a:ext cx="293811" cy="31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212976"/>
            <a:ext cx="1173226" cy="40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44624"/>
            <a:ext cx="8280920" cy="6412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it-IT" dirty="0" smtClean="0"/>
          </a:p>
          <a:p>
            <a:pPr marL="342900" lvl="0" indent="-342900" algn="just">
              <a:buFont typeface="+mj-lt"/>
              <a:buAutoNum type="arabicPeriod" startAt="2"/>
            </a:pPr>
            <a:r>
              <a:rPr lang="it-IT" b="1" dirty="0" smtClean="0">
                <a:solidFill>
                  <a:schemeClr val="bg1"/>
                </a:solidFill>
              </a:rPr>
              <a:t>L’autocorrelazione riguarda il termine di errore (</a:t>
            </a:r>
            <a:r>
              <a:rPr lang="it-IT" b="1" dirty="0" err="1" smtClean="0">
                <a:solidFill>
                  <a:schemeClr val="bg1"/>
                </a:solidFill>
              </a:rPr>
              <a:t>spatial</a:t>
            </a:r>
            <a:r>
              <a:rPr lang="it-IT" b="1" dirty="0" smtClean="0">
                <a:solidFill>
                  <a:schemeClr val="bg1"/>
                </a:solidFill>
              </a:rPr>
              <a:t> </a:t>
            </a:r>
            <a:r>
              <a:rPr lang="it-IT" b="1" dirty="0" err="1" smtClean="0">
                <a:solidFill>
                  <a:schemeClr val="bg1"/>
                </a:solidFill>
              </a:rPr>
              <a:t>error</a:t>
            </a:r>
            <a:r>
              <a:rPr lang="it-IT" b="1" dirty="0" smtClean="0">
                <a:solidFill>
                  <a:schemeClr val="bg1"/>
                </a:solidFill>
              </a:rPr>
              <a:t> SEM)</a:t>
            </a:r>
          </a:p>
          <a:p>
            <a:pPr marL="342900" lvl="0" indent="-342900" algn="just"/>
            <a:endParaRPr lang="it-IT" dirty="0" smtClean="0"/>
          </a:p>
          <a:p>
            <a:pPr marL="342900" lvl="0" indent="-342900" algn="just"/>
            <a:endParaRPr lang="it-IT" dirty="0" smtClean="0"/>
          </a:p>
          <a:p>
            <a:pPr marL="342900" lvl="0" indent="-342900" algn="just">
              <a:lnSpc>
                <a:spcPts val="2000"/>
              </a:lnSpc>
            </a:pPr>
            <a:endParaRPr lang="it-IT" dirty="0" smtClean="0"/>
          </a:p>
          <a:p>
            <a:pPr marL="342900" lvl="0" indent="-342900" algn="just">
              <a:lnSpc>
                <a:spcPts val="2000"/>
              </a:lnSpc>
            </a:pPr>
            <a:endParaRPr lang="it-IT" dirty="0" smtClean="0"/>
          </a:p>
          <a:p>
            <a:pPr marL="342900" lvl="0" indent="-342900" algn="just">
              <a:lnSpc>
                <a:spcPts val="2800"/>
              </a:lnSpc>
            </a:pPr>
            <a:r>
              <a:rPr lang="it-IT" dirty="0" smtClean="0"/>
              <a:t>Può presentarsi come: </a:t>
            </a:r>
          </a:p>
          <a:p>
            <a:pPr marL="342900" lvl="0" indent="-342900" algn="just">
              <a:lnSpc>
                <a:spcPts val="2800"/>
              </a:lnSpc>
            </a:pP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smtClean="0"/>
              <a:t>un processo </a:t>
            </a:r>
            <a:r>
              <a:rPr lang="it-IT" dirty="0" err="1" smtClean="0"/>
              <a:t>autoregressivo</a:t>
            </a:r>
            <a:r>
              <a:rPr lang="it-IT" dirty="0" smtClean="0"/>
              <a:t> </a:t>
            </a:r>
          </a:p>
          <a:p>
            <a:pPr marL="342900" lvl="0" indent="-342900" algn="just">
              <a:lnSpc>
                <a:spcPts val="2800"/>
              </a:lnSpc>
            </a:pPr>
            <a:endParaRPr lang="it-IT" sz="1200" dirty="0" smtClean="0"/>
          </a:p>
          <a:p>
            <a:pPr marL="342900" lvl="0" indent="-342900" algn="just">
              <a:lnSpc>
                <a:spcPts val="2800"/>
              </a:lnSpc>
              <a:buFont typeface="Wingdings" pitchFamily="2" charset="2"/>
              <a:buChar char="à"/>
            </a:pPr>
            <a:r>
              <a:rPr lang="it-IT" dirty="0" smtClean="0"/>
              <a:t>un processo a media mobile</a:t>
            </a:r>
          </a:p>
          <a:p>
            <a:pPr marL="342900" lvl="0" indent="-342900" algn="just">
              <a:lnSpc>
                <a:spcPts val="2800"/>
              </a:lnSpc>
              <a:buFont typeface="Wingdings" pitchFamily="2" charset="2"/>
              <a:buChar char="à"/>
            </a:pPr>
            <a:endParaRPr lang="it-IT" dirty="0" smtClean="0"/>
          </a:p>
          <a:p>
            <a:pPr>
              <a:lnSpc>
                <a:spcPts val="2800"/>
              </a:lnSpc>
            </a:pPr>
            <a:r>
              <a:rPr lang="it-IT" dirty="0" smtClean="0"/>
              <a:t>        è il termine di errore ritardato spazialmente  </a:t>
            </a:r>
          </a:p>
          <a:p>
            <a:pPr>
              <a:lnSpc>
                <a:spcPts val="2800"/>
              </a:lnSpc>
            </a:pPr>
            <a:r>
              <a:rPr lang="it-IT" dirty="0" smtClean="0"/>
              <a:t>        è il coefficiente </a:t>
            </a:r>
            <a:r>
              <a:rPr lang="it-IT" dirty="0" err="1" smtClean="0"/>
              <a:t>autoregressivo</a:t>
            </a:r>
            <a:r>
              <a:rPr lang="it-IT" dirty="0" smtClean="0"/>
              <a:t> </a:t>
            </a:r>
          </a:p>
          <a:p>
            <a:pPr>
              <a:lnSpc>
                <a:spcPts val="2800"/>
              </a:lnSpc>
            </a:pPr>
            <a:r>
              <a:rPr lang="it-IT" dirty="0" smtClean="0"/>
              <a:t>        è il termine di errore </a:t>
            </a:r>
            <a:r>
              <a:rPr lang="it-IT" dirty="0" err="1" smtClean="0"/>
              <a:t>white-noise</a:t>
            </a:r>
            <a:r>
              <a:rPr lang="it-IT" dirty="0" smtClean="0"/>
              <a:t>.</a:t>
            </a:r>
          </a:p>
          <a:p>
            <a:pPr>
              <a:lnSpc>
                <a:spcPts val="2800"/>
              </a:lnSpc>
            </a:pPr>
            <a:endParaRPr lang="it-IT" dirty="0" smtClean="0"/>
          </a:p>
          <a:p>
            <a:pPr>
              <a:lnSpc>
                <a:spcPts val="2800"/>
              </a:lnSpc>
            </a:pPr>
            <a:r>
              <a:rPr lang="it-IT" dirty="0" smtClean="0"/>
              <a:t>L’ipotesi nulla ha la forma: 	 </a:t>
            </a:r>
          </a:p>
          <a:p>
            <a:pPr marL="342900" lvl="0" indent="-342900" algn="just">
              <a:buFont typeface="Wingdings" pitchFamily="2" charset="2"/>
              <a:buChar char="à"/>
            </a:pPr>
            <a:endParaRPr lang="it-IT" dirty="0" smtClean="0"/>
          </a:p>
          <a:p>
            <a:pPr algn="just"/>
            <a:endParaRPr lang="it-IT" dirty="0" smtClean="0"/>
          </a:p>
          <a:p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196752"/>
            <a:ext cx="1961007" cy="55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873" y="2276872"/>
            <a:ext cx="1534255" cy="39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8360" y="3017267"/>
            <a:ext cx="1625768" cy="41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693" y="3751524"/>
            <a:ext cx="451891" cy="32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64363"/>
            <a:ext cx="288032" cy="37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534" y="4462532"/>
            <a:ext cx="207516" cy="33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35896" y="5132232"/>
            <a:ext cx="1296144" cy="45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1556792"/>
            <a:ext cx="7776864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it-IT" dirty="0" smtClean="0"/>
              <a:t>I test per l’autocorrelazione in entrambe le forme (processo </a:t>
            </a:r>
            <a:r>
              <a:rPr lang="it-IT" dirty="0" err="1" smtClean="0"/>
              <a:t>autoregressivo</a:t>
            </a:r>
            <a:r>
              <a:rPr lang="it-IT" dirty="0" smtClean="0"/>
              <a:t> o processo a media mobile) sono uguali.</a:t>
            </a:r>
          </a:p>
          <a:p>
            <a:pPr>
              <a:lnSpc>
                <a:spcPts val="2800"/>
              </a:lnSpc>
            </a:pPr>
            <a:endParaRPr lang="it-IT" dirty="0" smtClean="0"/>
          </a:p>
          <a:p>
            <a:pPr algn="just">
              <a:lnSpc>
                <a:spcPts val="2800"/>
              </a:lnSpc>
            </a:pPr>
            <a:r>
              <a:rPr lang="it-IT" dirty="0" smtClean="0"/>
              <a:t>La conseguenza dell’ignorare questa forma di dipendenza spaziale è simile a quella dell’</a:t>
            </a:r>
            <a:r>
              <a:rPr lang="it-IT" dirty="0" err="1" smtClean="0"/>
              <a:t>eteroschedasticità</a:t>
            </a:r>
            <a:r>
              <a:rPr lang="it-IT" dirty="0" smtClean="0"/>
              <a:t>: gli OLS sono </a:t>
            </a:r>
            <a:r>
              <a:rPr lang="it-IT" b="1" dirty="0" smtClean="0"/>
              <a:t>inefficienti</a:t>
            </a:r>
            <a:r>
              <a:rPr lang="it-IT" dirty="0" smtClean="0"/>
              <a:t>. 	</a:t>
            </a:r>
          </a:p>
          <a:p>
            <a:pPr lvl="1" algn="just">
              <a:lnSpc>
                <a:spcPts val="2800"/>
              </a:lnSpc>
              <a:buFont typeface="Wingdings" pitchFamily="2" charset="2"/>
              <a:buChar char="à"/>
            </a:pPr>
            <a:r>
              <a:rPr lang="it-IT" dirty="0" smtClean="0"/>
              <a:t>l’inferenza basata sui test t ed F è fuorviante </a:t>
            </a:r>
          </a:p>
          <a:p>
            <a:pPr lvl="1" algn="just">
              <a:lnSpc>
                <a:spcPts val="2800"/>
              </a:lnSpc>
              <a:buFont typeface="Wingdings" pitchFamily="2" charset="2"/>
              <a:buChar char="à"/>
            </a:pPr>
            <a:r>
              <a:rPr lang="it-IT" dirty="0" smtClean="0"/>
              <a:t>le indicazioni sulla bontà di accostamento date dall’R2 non sono corrette</a:t>
            </a:r>
          </a:p>
          <a:p>
            <a:pPr>
              <a:lnSpc>
                <a:spcPts val="2800"/>
              </a:lnSpc>
            </a:pP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340768"/>
            <a:ext cx="86044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Stata presenta più test per la dipendenza spaziale</a:t>
            </a:r>
          </a:p>
          <a:p>
            <a:r>
              <a:rPr lang="it-IT" sz="2000" dirty="0" smtClean="0"/>
              <a:t> </a:t>
            </a:r>
          </a:p>
          <a:p>
            <a:r>
              <a:rPr lang="it-IT" sz="2000" b="1" dirty="0" smtClean="0">
                <a:sym typeface="Wingdings" pitchFamily="2" charset="2"/>
              </a:rPr>
              <a:t> </a:t>
            </a:r>
            <a:r>
              <a:rPr lang="it-IT" sz="2000" b="1" dirty="0" err="1" smtClean="0"/>
              <a:t>Moran</a:t>
            </a:r>
            <a:r>
              <a:rPr lang="it-IT" sz="2000" b="1" dirty="0" smtClean="0"/>
              <a:t>’s I</a:t>
            </a:r>
            <a:r>
              <a:rPr lang="it-IT" sz="2000" dirty="0" smtClean="0"/>
              <a:t> sugli errori</a:t>
            </a:r>
          </a:p>
          <a:p>
            <a:r>
              <a:rPr lang="it-IT" sz="2000" b="1" dirty="0" smtClean="0">
                <a:sym typeface="Wingdings" pitchFamily="2" charset="2"/>
              </a:rPr>
              <a:t> </a:t>
            </a:r>
            <a:r>
              <a:rPr lang="it-IT" sz="2000" b="1" dirty="0" smtClean="0"/>
              <a:t>Test </a:t>
            </a:r>
            <a:r>
              <a:rPr lang="it-IT" sz="2000" b="1" dirty="0" err="1" smtClean="0"/>
              <a:t>Lagrange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Multiplier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error</a:t>
            </a:r>
            <a:r>
              <a:rPr lang="it-IT" sz="2000" dirty="0" smtClean="0"/>
              <a:t> (valido sotto l’ipotesi di normalità)</a:t>
            </a:r>
          </a:p>
          <a:p>
            <a:r>
              <a:rPr lang="it-IT" sz="2000" b="1" dirty="0" smtClean="0">
                <a:sym typeface="Wingdings" pitchFamily="2" charset="2"/>
              </a:rPr>
              <a:t> </a:t>
            </a:r>
            <a:r>
              <a:rPr lang="it-IT" sz="2000" b="1" dirty="0" smtClean="0"/>
              <a:t>Test </a:t>
            </a:r>
            <a:r>
              <a:rPr lang="it-IT" sz="2000" b="1" dirty="0" err="1" smtClean="0"/>
              <a:t>Lagrange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Multiplier</a:t>
            </a:r>
            <a:r>
              <a:rPr lang="it-IT" sz="2000" b="1" dirty="0" smtClean="0"/>
              <a:t> </a:t>
            </a:r>
            <a:r>
              <a:rPr lang="it-IT" sz="2000" dirty="0" smtClean="0"/>
              <a:t>per il </a:t>
            </a:r>
            <a:r>
              <a:rPr lang="it-IT" sz="2000" dirty="0" err="1" smtClean="0"/>
              <a:t>lag</a:t>
            </a:r>
            <a:r>
              <a:rPr lang="it-IT" sz="2000" dirty="0" smtClean="0"/>
              <a:t> spaziale </a:t>
            </a:r>
          </a:p>
          <a:p>
            <a:r>
              <a:rPr lang="it-IT" sz="2000" dirty="0" smtClean="0"/>
              <a:t> </a:t>
            </a:r>
          </a:p>
          <a:p>
            <a:r>
              <a:rPr lang="it-IT" sz="2000" dirty="0" smtClean="0"/>
              <a:t>L’uso congiunto dei test LMERR e LMLAG è la migliore via se l’assunzione di normalità degli errori è soddisfatta. Quando entrambi i test presentano valori elevati, quello con il valore maggiore indica l’alternativa corretta.</a:t>
            </a:r>
          </a:p>
          <a:p>
            <a:endParaRPr lang="it-IT" sz="2000" dirty="0"/>
          </a:p>
        </p:txBody>
      </p:sp>
      <p:sp>
        <p:nvSpPr>
          <p:cNvPr id="3" name="Rettangolo 2"/>
          <p:cNvSpPr/>
          <p:nvPr/>
        </p:nvSpPr>
        <p:spPr>
          <a:xfrm>
            <a:off x="539552" y="4046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/>
            <a:r>
              <a:rPr lang="it-IT" sz="2800" b="1" dirty="0" smtClean="0">
                <a:solidFill>
                  <a:schemeClr val="bg1"/>
                </a:solidFill>
              </a:rPr>
              <a:t>Il software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4046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/>
            <a:r>
              <a:rPr lang="it-IT" sz="2800" b="1" dirty="0" smtClean="0">
                <a:solidFill>
                  <a:schemeClr val="bg1"/>
                </a:solidFill>
              </a:rPr>
              <a:t>Operativamente noi: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772816"/>
            <a:ext cx="7992888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dirty="0" smtClean="0"/>
              <a:t>Elaborazione dei dati e creazione </a:t>
            </a:r>
            <a:r>
              <a:rPr lang="it-IT" dirty="0" err="1" smtClean="0"/>
              <a:t>dataset</a:t>
            </a:r>
            <a:r>
              <a:rPr lang="it-IT" dirty="0" smtClean="0"/>
              <a:t>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dirty="0" smtClean="0"/>
              <a:t>predisposizione del lavoro: installazione dei pacchetti di comandi e impostazione directory di lavoro;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dirty="0" smtClean="0"/>
              <a:t>importazione </a:t>
            </a:r>
            <a:r>
              <a:rPr lang="it-IT" dirty="0" err="1" smtClean="0"/>
              <a:t>dataset</a:t>
            </a:r>
            <a:r>
              <a:rPr lang="it-IT" dirty="0" smtClean="0"/>
              <a:t> su Stata;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dirty="0" smtClean="0"/>
              <a:t>importazione </a:t>
            </a:r>
            <a:r>
              <a:rPr lang="it-IT" dirty="0" err="1" smtClean="0"/>
              <a:t>shapefile</a:t>
            </a:r>
            <a:r>
              <a:rPr lang="it-IT" dirty="0" smtClean="0"/>
              <a:t>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dirty="0" smtClean="0"/>
              <a:t>mappatura delle variabili;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dirty="0" smtClean="0"/>
              <a:t>creazione matrici dei pesi spaziali;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dirty="0" smtClean="0"/>
              <a:t>test </a:t>
            </a:r>
            <a:r>
              <a:rPr lang="it-IT" dirty="0" err="1" smtClean="0"/>
              <a:t>univariati</a:t>
            </a:r>
            <a:r>
              <a:rPr lang="it-IT" dirty="0" smtClean="0"/>
              <a:t> (</a:t>
            </a:r>
            <a:r>
              <a:rPr lang="it-IT" dirty="0" err="1" smtClean="0"/>
              <a:t>Moran</a:t>
            </a:r>
            <a:r>
              <a:rPr lang="it-IT" dirty="0" smtClean="0"/>
              <a:t>, LISA, </a:t>
            </a:r>
            <a:r>
              <a:rPr lang="it-IT" dirty="0" err="1" smtClean="0"/>
              <a:t>scatterplot</a:t>
            </a:r>
            <a:r>
              <a:rPr lang="it-IT" dirty="0" smtClean="0"/>
              <a:t>);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dirty="0" smtClean="0"/>
              <a:t>analisi di regressione: OLS e test diagnostici;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it-IT" dirty="0" smtClean="0"/>
              <a:t>(eventuale) stima spaziale </a:t>
            </a:r>
            <a:r>
              <a:rPr lang="it-IT" dirty="0" err="1" smtClean="0"/>
              <a:t>ML</a:t>
            </a:r>
            <a:r>
              <a:rPr lang="it-IT" smtClean="0"/>
              <a:t>.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olorigdp_pps eu28=100 anno 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090503"/>
            <a:ext cx="6624736" cy="5047418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2483768" y="26064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chemeClr val="bg1"/>
                </a:solidFill>
              </a:rPr>
              <a:t>PIL pro capite in PPA, </a:t>
            </a:r>
          </a:p>
          <a:p>
            <a:pPr algn="r"/>
            <a:r>
              <a:rPr lang="it-IT" b="1" dirty="0" smtClean="0">
                <a:solidFill>
                  <a:schemeClr val="bg1"/>
                </a:solidFill>
              </a:rPr>
              <a:t>anno 2010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467544" y="573325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/>
              <a:t>Fonte: </a:t>
            </a:r>
            <a:r>
              <a:rPr lang="it-IT" sz="1400" b="1" dirty="0" err="1" smtClean="0"/>
              <a:t>ns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elab</a:t>
            </a:r>
            <a:r>
              <a:rPr lang="it-IT" sz="1400" b="1" dirty="0" smtClean="0"/>
              <a:t> su dati Eurostat</a:t>
            </a:r>
            <a:endParaRPr lang="it-IT" sz="14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508104" y="243192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EU28=100</a:t>
            </a:r>
            <a:endParaRPr lang="it-IT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23528" y="1466815"/>
            <a:ext cx="8136904" cy="445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à"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eventi localizzati esplicano i propri effetti in altre aree</a:t>
            </a:r>
          </a:p>
          <a:p>
            <a:pPr marL="0" marR="0" lvl="0" indent="449263" algn="l" defTabSz="914400" rtl="0" eaLnBrk="0" fontAlgn="base" latinLnBrk="0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Fra i vari casi: 	 	</a:t>
            </a:r>
          </a:p>
          <a:p>
            <a:pPr lvl="5" indent="449263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i bacini di domanda di lavoro;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5" indent="449263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gli </a:t>
            </a:r>
            <a:r>
              <a:rPr kumimoji="0" lang="it-IT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spillovers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da apprendimento;</a:t>
            </a: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5" indent="449263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latin typeface="+mj-lt"/>
                <a:cs typeface="Times New Roman" pitchFamily="18" charset="0"/>
                <a:sym typeface="Wingdings" pitchFamily="2" charset="2"/>
              </a:rPr>
              <a:t> </a:t>
            </a:r>
            <a:r>
              <a: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l’adozione di nuove tecnologie.</a:t>
            </a:r>
          </a:p>
          <a:p>
            <a:pPr indent="449263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endParaRPr lang="it-IT" sz="2000" dirty="0" smtClean="0">
              <a:latin typeface="+mj-lt"/>
              <a:cs typeface="Times New Roman" pitchFamily="18" charset="0"/>
            </a:endParaRPr>
          </a:p>
          <a:p>
            <a:pPr algn="just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latin typeface="+mj-lt"/>
                <a:cs typeface="Times New Roman" pitchFamily="18" charset="0"/>
              </a:rPr>
              <a:t>Questo fenomeno potrebbe determinare dei problemi di misurazione che influenzerebbero la validità dei tradizionali metodi statistici </a:t>
            </a:r>
          </a:p>
          <a:p>
            <a:pPr algn="just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latin typeface="+mj-lt"/>
                <a:cs typeface="Times New Roman" pitchFamily="18" charset="0"/>
                <a:sym typeface="Wingdings"/>
              </a:rPr>
              <a:t></a:t>
            </a:r>
            <a:r>
              <a:rPr lang="it-IT" sz="2000" dirty="0" smtClean="0">
                <a:latin typeface="+mj-lt"/>
                <a:cs typeface="Times New Roman" pitchFamily="18" charset="0"/>
              </a:rPr>
              <a:t> necessità di ricercare metodi formali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it-IT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323528" y="1196752"/>
            <a:ext cx="8208912" cy="507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800"/>
              </a:lnSpc>
            </a:pPr>
            <a:r>
              <a:rPr lang="it-IT" sz="2000" dirty="0" smtClean="0"/>
              <a:t>Un ruolo fondamentale è stato svolto dalla </a:t>
            </a:r>
            <a:r>
              <a:rPr lang="it-IT" sz="2000" b="1" dirty="0" smtClean="0"/>
              <a:t>econometria spaziale</a:t>
            </a:r>
            <a:r>
              <a:rPr lang="it-IT" sz="2000" dirty="0" smtClean="0"/>
              <a:t>. Sorta come sottodisciplina della econometria classica, affronta i particolari problemi posti dalla trattazione di serie di dati riferiti a entità geografiche. </a:t>
            </a:r>
          </a:p>
          <a:p>
            <a:pPr algn="just">
              <a:lnSpc>
                <a:spcPts val="2800"/>
              </a:lnSpc>
            </a:pPr>
            <a:r>
              <a:rPr lang="it-IT" sz="2000" dirty="0" smtClean="0"/>
              <a:t> </a:t>
            </a:r>
          </a:p>
          <a:p>
            <a:pPr algn="just">
              <a:lnSpc>
                <a:spcPts val="2800"/>
              </a:lnSpc>
            </a:pPr>
            <a:r>
              <a:rPr lang="it-IT" sz="2000" dirty="0" smtClean="0"/>
              <a:t>Tra questi problemi il più serio è </a:t>
            </a:r>
            <a:r>
              <a:rPr lang="it-IT" sz="2000" b="1" dirty="0" smtClean="0"/>
              <a:t>l’autocorrelazione</a:t>
            </a:r>
            <a:r>
              <a:rPr lang="it-IT" sz="2000" dirty="0" smtClean="0"/>
              <a:t> o dipendenza spaziale. L’autocorrelazione, nonostante sia comune a qualsiasi analisi econometrica, assume, nel caso di dati spaziali, una forma che richiede una trattazione distinta. </a:t>
            </a:r>
          </a:p>
          <a:p>
            <a:pPr algn="just">
              <a:lnSpc>
                <a:spcPts val="2800"/>
              </a:lnSpc>
            </a:pPr>
            <a:r>
              <a:rPr lang="it-IT" sz="2000" dirty="0" smtClean="0"/>
              <a:t> </a:t>
            </a:r>
          </a:p>
          <a:p>
            <a:pPr algn="just">
              <a:lnSpc>
                <a:spcPts val="2800"/>
              </a:lnSpc>
            </a:pPr>
            <a:r>
              <a:rPr lang="it-IT" sz="2000" b="1" dirty="0" smtClean="0"/>
              <a:t>Nascita della statistica spaziale</a:t>
            </a:r>
            <a:endParaRPr lang="it-IT" sz="2000" dirty="0" smtClean="0"/>
          </a:p>
          <a:p>
            <a:pPr algn="just">
              <a:lnSpc>
                <a:spcPts val="2800"/>
              </a:lnSpc>
            </a:pPr>
            <a:r>
              <a:rPr lang="it-IT" sz="2000" b="1" dirty="0" smtClean="0"/>
              <a:t>1948 </a:t>
            </a:r>
            <a:r>
              <a:rPr lang="it-IT" sz="2000" dirty="0" smtClean="0"/>
              <a:t>= </a:t>
            </a:r>
            <a:r>
              <a:rPr lang="it-IT" sz="2000" dirty="0" err="1" smtClean="0"/>
              <a:t>Moran</a:t>
            </a:r>
            <a:r>
              <a:rPr lang="it-IT" sz="2000" dirty="0" smtClean="0"/>
              <a:t> </a:t>
            </a:r>
          </a:p>
          <a:p>
            <a:pPr algn="just">
              <a:lnSpc>
                <a:spcPts val="2800"/>
              </a:lnSpc>
            </a:pPr>
            <a:r>
              <a:rPr lang="it-IT" sz="2000" b="1" dirty="0" smtClean="0"/>
              <a:t>1988 </a:t>
            </a:r>
            <a:r>
              <a:rPr lang="it-IT" sz="2000" dirty="0" smtClean="0"/>
              <a:t>= Luc </a:t>
            </a:r>
            <a:r>
              <a:rPr lang="it-IT" sz="2000" dirty="0" err="1" smtClean="0"/>
              <a:t>Anselin</a:t>
            </a:r>
            <a:r>
              <a:rPr lang="it-IT" sz="2000" dirty="0" smtClean="0"/>
              <a:t>: “</a:t>
            </a:r>
            <a:r>
              <a:rPr lang="it-IT" sz="2000" i="1" dirty="0" err="1" smtClean="0"/>
              <a:t>Spatial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Econometrics</a:t>
            </a:r>
            <a:r>
              <a:rPr lang="it-IT" sz="2000" dirty="0" smtClean="0"/>
              <a:t>”,  </a:t>
            </a:r>
            <a:r>
              <a:rPr lang="it-IT" sz="2000" i="1" dirty="0" err="1" smtClean="0"/>
              <a:t>SpaceStat</a:t>
            </a:r>
            <a:endParaRPr lang="it-IT" sz="2000" dirty="0" smtClean="0"/>
          </a:p>
          <a:p>
            <a:pPr algn="just">
              <a:lnSpc>
                <a:spcPts val="2800"/>
              </a:lnSpc>
            </a:pPr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40768"/>
            <a:ext cx="8686800" cy="4824536"/>
          </a:xfrm>
        </p:spPr>
        <p:txBody>
          <a:bodyPr>
            <a:noAutofit/>
          </a:bodyPr>
          <a:lstStyle/>
          <a:p>
            <a:pPr indent="0" algn="just">
              <a:lnSpc>
                <a:spcPts val="2800"/>
              </a:lnSpc>
              <a:buNone/>
            </a:pPr>
            <a:r>
              <a:rPr lang="it-IT" sz="2000" b="1" dirty="0" smtClean="0"/>
              <a:t>L’autocorrelazione spaziale è la presenza di una relazione funzionale tra ciò che accade in un punto determinato nello spazio e ciò che accade in altri punti. </a:t>
            </a:r>
          </a:p>
          <a:p>
            <a:pPr indent="0" algn="just">
              <a:lnSpc>
                <a:spcPts val="2800"/>
              </a:lnSpc>
              <a:buNone/>
            </a:pPr>
            <a:endParaRPr lang="it-IT" sz="2000" dirty="0" smtClean="0"/>
          </a:p>
          <a:p>
            <a:pPr indent="0" algn="just">
              <a:lnSpc>
                <a:spcPts val="2800"/>
              </a:lnSpc>
              <a:buNone/>
            </a:pPr>
            <a:r>
              <a:rPr lang="it-IT" sz="2000" dirty="0" smtClean="0">
                <a:sym typeface="Wingdings" pitchFamily="2" charset="2"/>
              </a:rPr>
              <a:t> </a:t>
            </a:r>
            <a:r>
              <a:rPr lang="it-IT" sz="2000" dirty="0" smtClean="0"/>
              <a:t>il valore assunto da una variabile in un determinato luogo è correlato con il valore che la stessa variabile assume in un altro luogo o in un insieme di altri luoghi.</a:t>
            </a:r>
          </a:p>
          <a:p>
            <a:pPr indent="0" algn="just">
              <a:lnSpc>
                <a:spcPts val="2800"/>
              </a:lnSpc>
              <a:buNone/>
            </a:pPr>
            <a:r>
              <a:rPr lang="it-IT" sz="2000" dirty="0" smtClean="0"/>
              <a:t>In altre parole, le caratteristiche di un determinato fenomeno in una regione non sono spiegate unicamente da determinanti interne alla stessa ma anche da alcune proprie delle altre regioni, più o meno vicine.</a:t>
            </a:r>
            <a:endParaRPr lang="it-IT" sz="2000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/>
          </a:bodyPr>
          <a:lstStyle/>
          <a:p>
            <a:pPr indent="0" algn="just">
              <a:lnSpc>
                <a:spcPts val="2800"/>
              </a:lnSpc>
              <a:buNone/>
            </a:pPr>
            <a:r>
              <a:rPr lang="it-IT" sz="1900" dirty="0" smtClean="0"/>
              <a:t> 	</a:t>
            </a:r>
          </a:p>
          <a:p>
            <a:pPr indent="0" algn="just">
              <a:lnSpc>
                <a:spcPts val="2800"/>
              </a:lnSpc>
              <a:buNone/>
            </a:pPr>
            <a:r>
              <a:rPr lang="it-IT" sz="1900" dirty="0" smtClean="0">
                <a:sym typeface="Wingdings"/>
              </a:rPr>
              <a:t></a:t>
            </a:r>
            <a:r>
              <a:rPr lang="it-IT" sz="1900" dirty="0" smtClean="0"/>
              <a:t> errori di misurazione </a:t>
            </a:r>
          </a:p>
          <a:p>
            <a:pPr indent="0" algn="just">
              <a:lnSpc>
                <a:spcPts val="2800"/>
              </a:lnSpc>
              <a:buNone/>
            </a:pPr>
            <a:r>
              <a:rPr lang="it-IT" sz="1900" dirty="0" smtClean="0">
                <a:sym typeface="Wingdings"/>
              </a:rPr>
              <a:t></a:t>
            </a:r>
            <a:r>
              <a:rPr lang="it-IT" sz="1900" dirty="0" smtClean="0"/>
              <a:t> veri e propri fenomeni di interazione spaziale. </a:t>
            </a:r>
          </a:p>
          <a:p>
            <a:pPr indent="0" algn="just">
              <a:lnSpc>
                <a:spcPts val="2800"/>
              </a:lnSpc>
              <a:buNone/>
            </a:pPr>
            <a:r>
              <a:rPr lang="it-IT" sz="1900" dirty="0" smtClean="0"/>
              <a:t> </a:t>
            </a:r>
          </a:p>
          <a:p>
            <a:pPr indent="0" algn="just">
              <a:lnSpc>
                <a:spcPts val="2800"/>
              </a:lnSpc>
              <a:buNone/>
            </a:pPr>
            <a:r>
              <a:rPr lang="it-IT" sz="1900" dirty="0" smtClean="0"/>
              <a:t>Gli </a:t>
            </a:r>
            <a:r>
              <a:rPr lang="it-IT" sz="1900" b="1" dirty="0" smtClean="0"/>
              <a:t>errori di misurazione </a:t>
            </a:r>
            <a:r>
              <a:rPr lang="it-IT" sz="1900" dirty="0" smtClean="0"/>
              <a:t>sorgono ogni volta che si utilizzano dati che non mostrano una perfetta corrispondenza tra le unità territoriali e l’estensione del fenomeno che è oggetto d’esame.</a:t>
            </a:r>
          </a:p>
          <a:p>
            <a:pPr indent="0" algn="just">
              <a:lnSpc>
                <a:spcPts val="2800"/>
              </a:lnSpc>
              <a:buNone/>
            </a:pPr>
            <a:r>
              <a:rPr lang="it-IT" sz="1900" dirty="0" smtClean="0"/>
              <a:t> </a:t>
            </a:r>
          </a:p>
          <a:p>
            <a:pPr indent="0" algn="just">
              <a:lnSpc>
                <a:spcPts val="2800"/>
              </a:lnSpc>
              <a:buNone/>
            </a:pPr>
            <a:r>
              <a:rPr lang="it-IT" sz="1900" dirty="0" smtClean="0"/>
              <a:t>La presenza di </a:t>
            </a:r>
            <a:r>
              <a:rPr lang="it-IT" sz="1900" b="1" dirty="0" smtClean="0"/>
              <a:t>reali fenomeni di interazione spaziale</a:t>
            </a:r>
            <a:r>
              <a:rPr lang="it-IT" sz="1900" dirty="0" smtClean="0"/>
              <a:t>, sotto forma di </a:t>
            </a:r>
            <a:r>
              <a:rPr lang="it-IT" sz="1900" dirty="0" err="1" smtClean="0"/>
              <a:t>esternalità</a:t>
            </a:r>
            <a:r>
              <a:rPr lang="it-IT" sz="1900" dirty="0" smtClean="0"/>
              <a:t> positive e negative, è quella che più ci interessa in quanto tali fenomeni possono essere associati a relazioni di tipo socio-economico. 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71600" y="375047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</a:rPr>
              <a:t>Cause principali autocorrelazione</a:t>
            </a:r>
            <a:endParaRPr lang="it-IT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738531"/>
          </a:xfrm>
        </p:spPr>
        <p:txBody>
          <a:bodyPr>
            <a:normAutofit/>
          </a:bodyPr>
          <a:lstStyle/>
          <a:p>
            <a:pPr indent="0" algn="just">
              <a:lnSpc>
                <a:spcPts val="2280"/>
              </a:lnSpc>
              <a:buNone/>
            </a:pPr>
            <a:r>
              <a:rPr lang="it-IT" sz="2000" dirty="0" smtClean="0"/>
              <a:t>La presenza di autocorrelazione spaziale, se non è eliminabile diversamente, va studiata tramite metodologie apposite. </a:t>
            </a:r>
          </a:p>
          <a:p>
            <a:pPr indent="0" algn="just">
              <a:lnSpc>
                <a:spcPts val="2280"/>
              </a:lnSpc>
              <a:buNone/>
            </a:pPr>
            <a:r>
              <a:rPr lang="it-IT" sz="2000" dirty="0" smtClean="0"/>
              <a:t>Nelle </a:t>
            </a:r>
            <a:r>
              <a:rPr lang="it-IT" sz="2000" b="1" dirty="0" smtClean="0"/>
              <a:t>serie storiche</a:t>
            </a:r>
            <a:r>
              <a:rPr lang="it-IT" sz="2000" dirty="0" smtClean="0"/>
              <a:t> </a:t>
            </a:r>
          </a:p>
          <a:p>
            <a:pPr indent="0" algn="just">
              <a:lnSpc>
                <a:spcPts val="2280"/>
              </a:lnSpc>
              <a:buNone/>
            </a:pPr>
            <a:r>
              <a:rPr lang="it-IT" sz="2000" dirty="0" smtClean="0">
                <a:sym typeface="Wingdings"/>
              </a:rPr>
              <a:t></a:t>
            </a:r>
            <a:r>
              <a:rPr lang="it-IT" sz="2000" dirty="0" smtClean="0"/>
              <a:t> il verso dell’interdipendenza può avere un'unica direzione</a:t>
            </a:r>
          </a:p>
          <a:p>
            <a:pPr indent="0" algn="just">
              <a:lnSpc>
                <a:spcPts val="2280"/>
              </a:lnSpc>
              <a:buNone/>
            </a:pPr>
            <a:endParaRPr lang="it-IT" sz="2000" dirty="0" smtClean="0"/>
          </a:p>
          <a:p>
            <a:pPr indent="0" algn="just">
              <a:lnSpc>
                <a:spcPts val="2280"/>
              </a:lnSpc>
              <a:buNone/>
            </a:pPr>
            <a:r>
              <a:rPr lang="it-IT" sz="2000" dirty="0" smtClean="0"/>
              <a:t>In caso di </a:t>
            </a:r>
            <a:r>
              <a:rPr lang="it-IT" sz="2000" b="1" dirty="0" smtClean="0"/>
              <a:t>autocorrelazione spaziale </a:t>
            </a:r>
          </a:p>
          <a:p>
            <a:pPr indent="0" algn="just">
              <a:lnSpc>
                <a:spcPts val="2280"/>
              </a:lnSpc>
              <a:buNone/>
            </a:pPr>
            <a:r>
              <a:rPr lang="it-IT" sz="2000" b="1" dirty="0" smtClean="0">
                <a:sym typeface="Wingdings"/>
              </a:rPr>
              <a:t></a:t>
            </a:r>
            <a:r>
              <a:rPr lang="it-IT" sz="2000" dirty="0" smtClean="0"/>
              <a:t> una regione può essere influenzata da un insieme di regioni che la circondano e soprattutto questa stessa regione può avere influenza su quelle che la circondano. </a:t>
            </a:r>
          </a:p>
          <a:p>
            <a:pPr indent="0" algn="just">
              <a:lnSpc>
                <a:spcPts val="2280"/>
              </a:lnSpc>
              <a:buNone/>
            </a:pPr>
            <a:r>
              <a:rPr lang="it-IT" sz="2000" dirty="0" smtClean="0"/>
              <a:t>CARATTERISTICA </a:t>
            </a:r>
            <a:r>
              <a:rPr lang="it-IT" sz="2000" dirty="0" err="1" smtClean="0"/>
              <a:t>DI</a:t>
            </a:r>
            <a:r>
              <a:rPr lang="it-IT" sz="2000" dirty="0" smtClean="0"/>
              <a:t> </a:t>
            </a:r>
            <a:r>
              <a:rPr lang="it-IT" sz="2000" b="1" dirty="0" smtClean="0"/>
              <a:t>MULTIDIREZIONALITÀ</a:t>
            </a:r>
            <a:endParaRPr lang="it-IT" sz="2000" dirty="0" smtClean="0"/>
          </a:p>
          <a:p>
            <a:pPr algn="just"/>
            <a:endParaRPr lang="it-IT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251520" y="1121288"/>
            <a:ext cx="8280920" cy="1155584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it-IT" sz="2000" dirty="0" smtClean="0"/>
              <a:t>Questo rende impossibile l’uso dei ritardi L (</a:t>
            </a:r>
            <a:r>
              <a:rPr lang="it-IT" sz="2000" dirty="0" err="1" smtClean="0"/>
              <a:t>Lag</a:t>
            </a:r>
            <a:r>
              <a:rPr lang="it-IT" sz="2000" dirty="0" smtClean="0"/>
              <a:t>) tipico dell’analisi delle </a:t>
            </a:r>
            <a:r>
              <a:rPr lang="it-IT" sz="2000" i="1" dirty="0" err="1" smtClean="0"/>
              <a:t>time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series</a:t>
            </a:r>
            <a:r>
              <a:rPr lang="it-IT" sz="2000" dirty="0" smtClean="0"/>
              <a:t>. Esso viene sostituito dalla </a:t>
            </a:r>
            <a:r>
              <a:rPr lang="it-IT" sz="2000" b="1" dirty="0" smtClean="0"/>
              <a:t>matrice W dei pesi o dei ritardi spaziali </a:t>
            </a:r>
            <a:r>
              <a:rPr lang="it-IT" sz="2000" dirty="0" smtClean="0"/>
              <a:t>(</a:t>
            </a:r>
            <a:r>
              <a:rPr lang="it-IT" sz="2000" i="1" dirty="0" err="1" smtClean="0"/>
              <a:t>spatial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weights</a:t>
            </a:r>
            <a:r>
              <a:rPr lang="it-IT" sz="2000" i="1" dirty="0" smtClean="0"/>
              <a:t> </a:t>
            </a:r>
            <a:r>
              <a:rPr lang="it-IT" sz="2000" i="1" dirty="0" err="1" smtClean="0"/>
              <a:t>matrix</a:t>
            </a:r>
            <a:r>
              <a:rPr lang="it-IT" sz="2000" dirty="0" smtClean="0"/>
              <a:t>).</a:t>
            </a:r>
            <a:endParaRPr lang="it-IT" sz="2800" dirty="0"/>
          </a:p>
        </p:txBody>
      </p:sp>
      <p:pic>
        <p:nvPicPr>
          <p:cNvPr id="8" name="Immagine 7"/>
          <p:cNvPicPr/>
          <p:nvPr/>
        </p:nvPicPr>
        <p:blipFill>
          <a:blip r:embed="rId2" cstate="print"/>
          <a:srcRect l="24719" r="11236"/>
          <a:stretch>
            <a:fillRect/>
          </a:stretch>
        </p:blipFill>
        <p:spPr bwMode="auto">
          <a:xfrm>
            <a:off x="755576" y="2636912"/>
            <a:ext cx="43204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5076056" y="2837835"/>
            <a:ext cx="30963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Matrice quadrata non stocastica che specifica il tipo di connessione esistente nello spazio tra tutte le coppie di osservazioni oggetto di indagine.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537321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Gli elementi </a:t>
            </a:r>
            <a:r>
              <a:rPr lang="it-IT" sz="2000" i="1" dirty="0" err="1" smtClean="0"/>
              <a:t>wij</a:t>
            </a:r>
            <a:r>
              <a:rPr lang="it-IT" sz="2000" dirty="0" smtClean="0"/>
              <a:t> della matrice riflettono l’intensità dell’interdipendenza tra ogni coppia di regioni </a:t>
            </a:r>
            <a:r>
              <a:rPr lang="it-IT" sz="2000" i="1" dirty="0" smtClean="0"/>
              <a:t>i</a:t>
            </a:r>
            <a:r>
              <a:rPr lang="it-IT" sz="2000" dirty="0" smtClean="0"/>
              <a:t> e </a:t>
            </a:r>
            <a:r>
              <a:rPr lang="it-IT" sz="2000" i="1" dirty="0" smtClean="0"/>
              <a:t>j</a:t>
            </a:r>
            <a:r>
              <a:rPr lang="it-IT" sz="2000" dirty="0" smtClean="0"/>
              <a:t>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CRENoS newlogo">
  <a:themeElements>
    <a:clrScheme name="Template CRENoS newlog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 CRENoS newlog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CRENoS new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RENoS new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RENoS new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RENoS new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RENoS new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CRENoS new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RENoS new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RENoS new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RENoS new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RENoS new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RENoS new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CRENoS new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Template_slides_CRENoS</Template>
  <TotalTime>387</TotalTime>
  <Words>1071</Words>
  <Application>Microsoft Office PowerPoint</Application>
  <PresentationFormat>Presentazione su schermo (4:3)</PresentationFormat>
  <Paragraphs>218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6" baseType="lpstr">
      <vt:lpstr>Template CRENoS newlogo</vt:lpstr>
      <vt:lpstr>Laboratorio di econometria spaziale</vt:lpstr>
      <vt:lpstr>L’analisi Spaziale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Indicatori di interdipendenza spaziale</vt:lpstr>
      <vt:lpstr>Diapositiva 13</vt:lpstr>
      <vt:lpstr>Diapositiva 14</vt:lpstr>
      <vt:lpstr>Diapositiva 15</vt:lpstr>
      <vt:lpstr>Indicatori locali di associazione spaziale </vt:lpstr>
      <vt:lpstr>Regressione standard e diagnostica per la dipendenza spaziale</vt:lpstr>
      <vt:lpstr>Diapositiva 18</vt:lpstr>
      <vt:lpstr>Diapositiva 19</vt:lpstr>
      <vt:lpstr>Dipendenza spaziale</vt:lpstr>
      <vt:lpstr>Diapositiva 21</vt:lpstr>
      <vt:lpstr>Diapositiva 22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 di econometria spaziale aa</dc:title>
  <dc:creator>Barbara</dc:creator>
  <cp:lastModifiedBy>Barbara</cp:lastModifiedBy>
  <cp:revision>52</cp:revision>
  <dcterms:created xsi:type="dcterms:W3CDTF">2013-05-29T08:05:38Z</dcterms:created>
  <dcterms:modified xsi:type="dcterms:W3CDTF">2016-11-30T08:53:23Z</dcterms:modified>
</cp:coreProperties>
</file>