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59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5" r:id="rId20"/>
    <p:sldId id="280" r:id="rId21"/>
    <p:sldId id="278" r:id="rId22"/>
    <p:sldId id="284" r:id="rId23"/>
    <p:sldId id="281" r:id="rId24"/>
    <p:sldId id="282" r:id="rId25"/>
    <p:sldId id="285" r:id="rId26"/>
    <p:sldId id="289" r:id="rId27"/>
    <p:sldId id="290" r:id="rId28"/>
    <p:sldId id="283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2" r:id="rId39"/>
    <p:sldId id="303" r:id="rId40"/>
    <p:sldId id="304" r:id="rId41"/>
    <p:sldId id="306" r:id="rId42"/>
    <p:sldId id="305" r:id="rId43"/>
    <p:sldId id="307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60" d="100"/>
          <a:sy n="60" d="100"/>
        </p:scale>
        <p:origin x="-1656" y="-276"/>
      </p:cViewPr>
      <p:guideLst>
        <p:guide orient="horz" pos="4319"/>
        <p:guide pos="251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5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4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8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3" Type="http://schemas.openxmlformats.org/officeDocument/2006/relationships/image" Target="../media/image76.wmf"/><Relationship Id="rId7" Type="http://schemas.openxmlformats.org/officeDocument/2006/relationships/image" Target="../media/image79.wmf"/><Relationship Id="rId2" Type="http://schemas.openxmlformats.org/officeDocument/2006/relationships/image" Target="../media/image75.wmf"/><Relationship Id="rId1" Type="http://schemas.openxmlformats.org/officeDocument/2006/relationships/image" Target="../media/image10.wmf"/><Relationship Id="rId6" Type="http://schemas.openxmlformats.org/officeDocument/2006/relationships/image" Target="../media/image78.wmf"/><Relationship Id="rId5" Type="http://schemas.openxmlformats.org/officeDocument/2006/relationships/image" Target="../media/image77.wmf"/><Relationship Id="rId10" Type="http://schemas.openxmlformats.org/officeDocument/2006/relationships/image" Target="../media/image82.wmf"/><Relationship Id="rId4" Type="http://schemas.openxmlformats.org/officeDocument/2006/relationships/image" Target="../media/image13.wmf"/><Relationship Id="rId9" Type="http://schemas.openxmlformats.org/officeDocument/2006/relationships/image" Target="../media/image81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10" Type="http://schemas.openxmlformats.org/officeDocument/2006/relationships/image" Target="../media/image19.wmf"/><Relationship Id="rId4" Type="http://schemas.openxmlformats.org/officeDocument/2006/relationships/image" Target="../media/image13.wmf"/><Relationship Id="rId9" Type="http://schemas.openxmlformats.org/officeDocument/2006/relationships/image" Target="../media/image18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6" Type="http://schemas.openxmlformats.org/officeDocument/2006/relationships/image" Target="../media/image89.wmf"/><Relationship Id="rId5" Type="http://schemas.openxmlformats.org/officeDocument/2006/relationships/image" Target="../media/image88.wmf"/><Relationship Id="rId4" Type="http://schemas.openxmlformats.org/officeDocument/2006/relationships/image" Target="../media/image87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89.wmf"/><Relationship Id="rId1" Type="http://schemas.openxmlformats.org/officeDocument/2006/relationships/image" Target="../media/image90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5" Type="http://schemas.openxmlformats.org/officeDocument/2006/relationships/image" Target="../media/image97.wmf"/><Relationship Id="rId4" Type="http://schemas.openxmlformats.org/officeDocument/2006/relationships/image" Target="../media/image96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3" Type="http://schemas.openxmlformats.org/officeDocument/2006/relationships/image" Target="../media/image100.wmf"/><Relationship Id="rId7" Type="http://schemas.openxmlformats.org/officeDocument/2006/relationships/image" Target="../media/image104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6" Type="http://schemas.openxmlformats.org/officeDocument/2006/relationships/image" Target="../media/image103.wmf"/><Relationship Id="rId5" Type="http://schemas.openxmlformats.org/officeDocument/2006/relationships/image" Target="../media/image102.wmf"/><Relationship Id="rId4" Type="http://schemas.openxmlformats.org/officeDocument/2006/relationships/image" Target="../media/image101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image" Target="../media/image106.wmf"/><Relationship Id="rId1" Type="http://schemas.openxmlformats.org/officeDocument/2006/relationships/image" Target="../media/image103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wmf"/><Relationship Id="rId1" Type="http://schemas.openxmlformats.org/officeDocument/2006/relationships/image" Target="../media/image108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wmf"/><Relationship Id="rId1" Type="http://schemas.openxmlformats.org/officeDocument/2006/relationships/image" Target="../media/image112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wmf"/><Relationship Id="rId1" Type="http://schemas.openxmlformats.org/officeDocument/2006/relationships/image" Target="../media/image1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wmf"/><Relationship Id="rId2" Type="http://schemas.openxmlformats.org/officeDocument/2006/relationships/image" Target="../media/image119.wmf"/><Relationship Id="rId1" Type="http://schemas.openxmlformats.org/officeDocument/2006/relationships/image" Target="../media/image118.wmf"/><Relationship Id="rId4" Type="http://schemas.openxmlformats.org/officeDocument/2006/relationships/image" Target="../media/image121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5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4" Type="http://schemas.openxmlformats.org/officeDocument/2006/relationships/image" Target="../media/image5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98B0-BCAE-4E39-8482-9D8212E0AD29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486F-54A9-453B-B699-E3731816EB6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81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98B0-BCAE-4E39-8482-9D8212E0AD29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486F-54A9-453B-B699-E3731816EB6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077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98B0-BCAE-4E39-8482-9D8212E0AD29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486F-54A9-453B-B699-E3731816EB6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23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98B0-BCAE-4E39-8482-9D8212E0AD29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486F-54A9-453B-B699-E3731816EB6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98B0-BCAE-4E39-8482-9D8212E0AD29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486F-54A9-453B-B699-E3731816EB6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82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98B0-BCAE-4E39-8482-9D8212E0AD29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486F-54A9-453B-B699-E3731816EB6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128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98B0-BCAE-4E39-8482-9D8212E0AD29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486F-54A9-453B-B699-E3731816EB6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57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98B0-BCAE-4E39-8482-9D8212E0AD29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486F-54A9-453B-B699-E3731816EB6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38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98B0-BCAE-4E39-8482-9D8212E0AD29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486F-54A9-453B-B699-E3731816EB6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85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98B0-BCAE-4E39-8482-9D8212E0AD29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486F-54A9-453B-B699-E3731816EB6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64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98B0-BCAE-4E39-8482-9D8212E0AD29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486F-54A9-453B-B699-E3731816EB6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24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798B0-BCAE-4E39-8482-9D8212E0AD29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8486F-54A9-453B-B699-E3731816EB6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906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43.wmf"/><Relationship Id="rId3" Type="http://schemas.openxmlformats.org/officeDocument/2006/relationships/image" Target="../media/image9.png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36.bin"/><Relationship Id="rId17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8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5" Type="http://schemas.openxmlformats.org/officeDocument/2006/relationships/image" Target="../media/image44.w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41.wmf"/><Relationship Id="rId14" Type="http://schemas.openxmlformats.org/officeDocument/2006/relationships/oleObject" Target="../embeddings/oleObject3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44.bin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49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5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oleObject" Target="../embeddings/oleObject45.bin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51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58.w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5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6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64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6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6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65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64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68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66.bin"/><Relationship Id="rId4" Type="http://schemas.openxmlformats.org/officeDocument/2006/relationships/image" Target="../media/image71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74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oleObject" Target="../embeddings/oleObject74.bin"/><Relationship Id="rId18" Type="http://schemas.openxmlformats.org/officeDocument/2006/relationships/image" Target="../media/image80.wmf"/><Relationship Id="rId3" Type="http://schemas.openxmlformats.org/officeDocument/2006/relationships/oleObject" Target="../embeddings/oleObject69.bin"/><Relationship Id="rId21" Type="http://schemas.openxmlformats.org/officeDocument/2006/relationships/oleObject" Target="../embeddings/oleObject78.bin"/><Relationship Id="rId7" Type="http://schemas.openxmlformats.org/officeDocument/2006/relationships/oleObject" Target="../embeddings/oleObject71.bin"/><Relationship Id="rId12" Type="http://schemas.openxmlformats.org/officeDocument/2006/relationships/image" Target="../media/image77.wmf"/><Relationship Id="rId17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9.wmf"/><Relationship Id="rId20" Type="http://schemas.openxmlformats.org/officeDocument/2006/relationships/image" Target="../media/image81.w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5.wmf"/><Relationship Id="rId11" Type="http://schemas.openxmlformats.org/officeDocument/2006/relationships/oleObject" Target="../embeddings/oleObject73.bin"/><Relationship Id="rId5" Type="http://schemas.openxmlformats.org/officeDocument/2006/relationships/oleObject" Target="../embeddings/oleObject70.bin"/><Relationship Id="rId15" Type="http://schemas.openxmlformats.org/officeDocument/2006/relationships/oleObject" Target="../embeddings/oleObject75.bin"/><Relationship Id="rId23" Type="http://schemas.openxmlformats.org/officeDocument/2006/relationships/image" Target="../media/image83.png"/><Relationship Id="rId10" Type="http://schemas.openxmlformats.org/officeDocument/2006/relationships/image" Target="../media/image13.wmf"/><Relationship Id="rId19" Type="http://schemas.openxmlformats.org/officeDocument/2006/relationships/oleObject" Target="../embeddings/oleObject77.bin"/><Relationship Id="rId4" Type="http://schemas.openxmlformats.org/officeDocument/2006/relationships/image" Target="../media/image10.wmf"/><Relationship Id="rId9" Type="http://schemas.openxmlformats.org/officeDocument/2006/relationships/oleObject" Target="../embeddings/oleObject72.bin"/><Relationship Id="rId14" Type="http://schemas.openxmlformats.org/officeDocument/2006/relationships/image" Target="../media/image78.wmf"/><Relationship Id="rId22" Type="http://schemas.openxmlformats.org/officeDocument/2006/relationships/image" Target="../media/image82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13" Type="http://schemas.openxmlformats.org/officeDocument/2006/relationships/oleObject" Target="../embeddings/oleObject84.bin"/><Relationship Id="rId3" Type="http://schemas.openxmlformats.org/officeDocument/2006/relationships/oleObject" Target="../embeddings/oleObject79.bin"/><Relationship Id="rId7" Type="http://schemas.openxmlformats.org/officeDocument/2006/relationships/oleObject" Target="../embeddings/oleObject81.bin"/><Relationship Id="rId12" Type="http://schemas.openxmlformats.org/officeDocument/2006/relationships/image" Target="../media/image8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85.wmf"/><Relationship Id="rId11" Type="http://schemas.openxmlformats.org/officeDocument/2006/relationships/oleObject" Target="../embeddings/oleObject83.bin"/><Relationship Id="rId5" Type="http://schemas.openxmlformats.org/officeDocument/2006/relationships/oleObject" Target="../embeddings/oleObject80.bin"/><Relationship Id="rId10" Type="http://schemas.openxmlformats.org/officeDocument/2006/relationships/image" Target="../media/image87.wmf"/><Relationship Id="rId4" Type="http://schemas.openxmlformats.org/officeDocument/2006/relationships/image" Target="../media/image84.wmf"/><Relationship Id="rId9" Type="http://schemas.openxmlformats.org/officeDocument/2006/relationships/oleObject" Target="../embeddings/oleObject82.bin"/><Relationship Id="rId14" Type="http://schemas.openxmlformats.org/officeDocument/2006/relationships/image" Target="../media/image89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3" Type="http://schemas.openxmlformats.org/officeDocument/2006/relationships/oleObject" Target="../embeddings/oleObject85.bin"/><Relationship Id="rId7" Type="http://schemas.openxmlformats.org/officeDocument/2006/relationships/image" Target="../media/image9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89.wmf"/><Relationship Id="rId5" Type="http://schemas.openxmlformats.org/officeDocument/2006/relationships/oleObject" Target="../embeddings/oleObject86.bin"/><Relationship Id="rId4" Type="http://schemas.openxmlformats.org/officeDocument/2006/relationships/image" Target="../media/image90.wmf"/><Relationship Id="rId9" Type="http://schemas.openxmlformats.org/officeDocument/2006/relationships/image" Target="../media/image91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3" Type="http://schemas.openxmlformats.org/officeDocument/2006/relationships/oleObject" Target="../embeddings/oleObject88.bin"/><Relationship Id="rId7" Type="http://schemas.openxmlformats.org/officeDocument/2006/relationships/oleObject" Target="../embeddings/oleObject90.bin"/><Relationship Id="rId12" Type="http://schemas.openxmlformats.org/officeDocument/2006/relationships/image" Target="../media/image9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94.wmf"/><Relationship Id="rId11" Type="http://schemas.openxmlformats.org/officeDocument/2006/relationships/oleObject" Target="../embeddings/oleObject92.bin"/><Relationship Id="rId5" Type="http://schemas.openxmlformats.org/officeDocument/2006/relationships/oleObject" Target="../embeddings/oleObject89.bin"/><Relationship Id="rId10" Type="http://schemas.openxmlformats.org/officeDocument/2006/relationships/image" Target="../media/image96.wmf"/><Relationship Id="rId4" Type="http://schemas.openxmlformats.org/officeDocument/2006/relationships/image" Target="../media/image93.wmf"/><Relationship Id="rId9" Type="http://schemas.openxmlformats.org/officeDocument/2006/relationships/oleObject" Target="../embeddings/oleObject91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13" Type="http://schemas.openxmlformats.org/officeDocument/2006/relationships/oleObject" Target="../embeddings/oleObject98.bin"/><Relationship Id="rId18" Type="http://schemas.openxmlformats.org/officeDocument/2006/relationships/image" Target="../media/image105.wmf"/><Relationship Id="rId3" Type="http://schemas.openxmlformats.org/officeDocument/2006/relationships/oleObject" Target="../embeddings/oleObject93.bin"/><Relationship Id="rId7" Type="http://schemas.openxmlformats.org/officeDocument/2006/relationships/oleObject" Target="../embeddings/oleObject95.bin"/><Relationship Id="rId12" Type="http://schemas.openxmlformats.org/officeDocument/2006/relationships/image" Target="../media/image102.wmf"/><Relationship Id="rId17" Type="http://schemas.openxmlformats.org/officeDocument/2006/relationships/oleObject" Target="../embeddings/oleObject10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4.wmf"/><Relationship Id="rId1" Type="http://schemas.openxmlformats.org/officeDocument/2006/relationships/vmlDrawing" Target="../drawings/vmlDrawing23.vml"/><Relationship Id="rId6" Type="http://schemas.openxmlformats.org/officeDocument/2006/relationships/image" Target="../media/image99.wmf"/><Relationship Id="rId11" Type="http://schemas.openxmlformats.org/officeDocument/2006/relationships/oleObject" Target="../embeddings/oleObject97.bin"/><Relationship Id="rId5" Type="http://schemas.openxmlformats.org/officeDocument/2006/relationships/oleObject" Target="../embeddings/oleObject94.bin"/><Relationship Id="rId15" Type="http://schemas.openxmlformats.org/officeDocument/2006/relationships/oleObject" Target="../embeddings/oleObject99.bin"/><Relationship Id="rId10" Type="http://schemas.openxmlformats.org/officeDocument/2006/relationships/image" Target="../media/image101.wmf"/><Relationship Id="rId4" Type="http://schemas.openxmlformats.org/officeDocument/2006/relationships/image" Target="../media/image98.wmf"/><Relationship Id="rId9" Type="http://schemas.openxmlformats.org/officeDocument/2006/relationships/oleObject" Target="../embeddings/oleObject96.bin"/><Relationship Id="rId14" Type="http://schemas.openxmlformats.org/officeDocument/2006/relationships/image" Target="../media/image103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3" Type="http://schemas.openxmlformats.org/officeDocument/2006/relationships/oleObject" Target="../embeddings/oleObject101.bin"/><Relationship Id="rId7" Type="http://schemas.openxmlformats.org/officeDocument/2006/relationships/oleObject" Target="../embeddings/oleObject10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06.wmf"/><Relationship Id="rId5" Type="http://schemas.openxmlformats.org/officeDocument/2006/relationships/oleObject" Target="../embeddings/oleObject102.bin"/><Relationship Id="rId4" Type="http://schemas.openxmlformats.org/officeDocument/2006/relationships/image" Target="../media/image103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10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05.bin"/><Relationship Id="rId5" Type="http://schemas.openxmlformats.org/officeDocument/2006/relationships/image" Target="../media/image108.wmf"/><Relationship Id="rId4" Type="http://schemas.openxmlformats.org/officeDocument/2006/relationships/oleObject" Target="../embeddings/oleObject104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111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7" Type="http://schemas.openxmlformats.org/officeDocument/2006/relationships/image" Target="../media/image1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08.bin"/><Relationship Id="rId5" Type="http://schemas.openxmlformats.org/officeDocument/2006/relationships/image" Target="../media/image112.wmf"/><Relationship Id="rId4" Type="http://schemas.openxmlformats.org/officeDocument/2006/relationships/oleObject" Target="../embeddings/oleObject107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115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16.wmf"/><Relationship Id="rId5" Type="http://schemas.openxmlformats.org/officeDocument/2006/relationships/oleObject" Target="../embeddings/oleObject111.bin"/><Relationship Id="rId4" Type="http://schemas.openxmlformats.org/officeDocument/2006/relationships/image" Target="../media/image115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7.wmf"/><Relationship Id="rId3" Type="http://schemas.openxmlformats.org/officeDocument/2006/relationships/image" Target="../media/image8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4.wmf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3.wmf"/><Relationship Id="rId4" Type="http://schemas.openxmlformats.org/officeDocument/2006/relationships/image" Target="../media/image9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5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4.bin"/><Relationship Id="rId3" Type="http://schemas.openxmlformats.org/officeDocument/2006/relationships/image" Target="../media/image122.png"/><Relationship Id="rId7" Type="http://schemas.openxmlformats.org/officeDocument/2006/relationships/image" Target="../media/image1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13.bin"/><Relationship Id="rId11" Type="http://schemas.openxmlformats.org/officeDocument/2006/relationships/image" Target="../media/image121.wmf"/><Relationship Id="rId5" Type="http://schemas.openxmlformats.org/officeDocument/2006/relationships/image" Target="../media/image118.wmf"/><Relationship Id="rId10" Type="http://schemas.openxmlformats.org/officeDocument/2006/relationships/oleObject" Target="../embeddings/oleObject115.bin"/><Relationship Id="rId4" Type="http://schemas.openxmlformats.org/officeDocument/2006/relationships/oleObject" Target="../embeddings/oleObject112.bin"/><Relationship Id="rId9" Type="http://schemas.openxmlformats.org/officeDocument/2006/relationships/image" Target="../media/image120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123.wmf"/><Relationship Id="rId4" Type="http://schemas.openxmlformats.org/officeDocument/2006/relationships/oleObject" Target="../embeddings/oleObject116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13.bin"/><Relationship Id="rId18" Type="http://schemas.openxmlformats.org/officeDocument/2006/relationships/image" Target="../media/image17.wmf"/><Relationship Id="rId3" Type="http://schemas.openxmlformats.org/officeDocument/2006/relationships/oleObject" Target="../embeddings/oleObject8.bin"/><Relationship Id="rId21" Type="http://schemas.openxmlformats.org/officeDocument/2006/relationships/oleObject" Target="../embeddings/oleObject17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4.wmf"/><Relationship Id="rId1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.wmf"/><Relationship Id="rId20" Type="http://schemas.openxmlformats.org/officeDocument/2006/relationships/image" Target="../media/image18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13.wmf"/><Relationship Id="rId19" Type="http://schemas.openxmlformats.org/officeDocument/2006/relationships/oleObject" Target="../embeddings/oleObject16.bin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5.wmf"/><Relationship Id="rId22" Type="http://schemas.openxmlformats.org/officeDocument/2006/relationships/image" Target="../media/image1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2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29.wmf"/><Relationship Id="rId3" Type="http://schemas.openxmlformats.org/officeDocument/2006/relationships/oleObject" Target="../embeddings/oleObject23.bin"/><Relationship Id="rId7" Type="http://schemas.openxmlformats.org/officeDocument/2006/relationships/image" Target="../media/image32.png"/><Relationship Id="rId12" Type="http://schemas.openxmlformats.org/officeDocument/2006/relationships/oleObject" Target="../embeddings/oleObject27.bin"/><Relationship Id="rId1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9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wmf"/><Relationship Id="rId11" Type="http://schemas.openxmlformats.org/officeDocument/2006/relationships/image" Target="../media/image28.wmf"/><Relationship Id="rId5" Type="http://schemas.openxmlformats.org/officeDocument/2006/relationships/oleObject" Target="../embeddings/oleObject24.bin"/><Relationship Id="rId15" Type="http://schemas.openxmlformats.org/officeDocument/2006/relationships/image" Target="../media/image30.wmf"/><Relationship Id="rId10" Type="http://schemas.openxmlformats.org/officeDocument/2006/relationships/oleObject" Target="../embeddings/oleObject26.bin"/><Relationship Id="rId4" Type="http://schemas.openxmlformats.org/officeDocument/2006/relationships/image" Target="../media/image25.wmf"/><Relationship Id="rId9" Type="http://schemas.openxmlformats.org/officeDocument/2006/relationships/image" Target="../media/image27.wmf"/><Relationship Id="rId14" Type="http://schemas.openxmlformats.org/officeDocument/2006/relationships/oleObject" Target="../embeddings/oleObject28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image" Target="../media/image36.jpeg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3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asellaDiTesto 32"/>
          <p:cNvSpPr txBox="1"/>
          <p:nvPr/>
        </p:nvSpPr>
        <p:spPr>
          <a:xfrm>
            <a:off x="683671" y="2171472"/>
            <a:ext cx="771429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7200" b="1" dirty="0" smtClean="0"/>
              <a:t>Diodi </a:t>
            </a:r>
            <a:r>
              <a:rPr lang="it-IT" sz="7200" b="1" dirty="0" err="1" smtClean="0"/>
              <a:t>Schottky</a:t>
            </a:r>
            <a:endParaRPr lang="it-IT" sz="7200" b="1" dirty="0" smtClean="0"/>
          </a:p>
          <a:p>
            <a:pPr algn="ctr"/>
            <a:r>
              <a:rPr lang="it-IT" sz="4000" b="1" dirty="0" smtClean="0"/>
              <a:t>(giunzioni metallo-semiconduttore)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43511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015" y="1774208"/>
            <a:ext cx="4267461" cy="3278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Freccia circolare in giù 29"/>
          <p:cNvSpPr/>
          <p:nvPr/>
        </p:nvSpPr>
        <p:spPr>
          <a:xfrm>
            <a:off x="6102823" y="3204377"/>
            <a:ext cx="600501" cy="269917"/>
          </a:xfrm>
          <a:prstGeom prst="curvedDownArrow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Freccia circolare in giù 31"/>
          <p:cNvSpPr/>
          <p:nvPr/>
        </p:nvSpPr>
        <p:spPr>
          <a:xfrm flipH="1">
            <a:off x="5925403" y="3237721"/>
            <a:ext cx="600501" cy="269917"/>
          </a:xfrm>
          <a:prstGeom prst="curvedDownArrow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152399" y="46424"/>
            <a:ext cx="7861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 corrente che scavalca la barriera da ambo le parti sarà proporzionale alla densità n</a:t>
            </a:r>
            <a:r>
              <a:rPr lang="it-IT" baseline="-25000" dirty="0" smtClean="0"/>
              <a:t>s</a:t>
            </a:r>
            <a:r>
              <a:rPr lang="it-IT" dirty="0" smtClean="0"/>
              <a:t> di elettroni sul culmine della barriera</a:t>
            </a:r>
            <a:endParaRPr lang="en-US" dirty="0"/>
          </a:p>
        </p:txBody>
      </p:sp>
      <p:sp>
        <p:nvSpPr>
          <p:cNvPr id="7168" name="CasellaDiTesto 7167"/>
          <p:cNvSpPr txBox="1"/>
          <p:nvPr/>
        </p:nvSpPr>
        <p:spPr>
          <a:xfrm>
            <a:off x="152399" y="831672"/>
            <a:ext cx="1395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All’equilibrio</a:t>
            </a:r>
            <a:endParaRPr lang="en-US" b="1" dirty="0"/>
          </a:p>
        </p:txBody>
      </p:sp>
      <p:graphicFrame>
        <p:nvGraphicFramePr>
          <p:cNvPr id="7172" name="Oggetto 71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0082717"/>
              </p:ext>
            </p:extLst>
          </p:nvPr>
        </p:nvGraphicFramePr>
        <p:xfrm>
          <a:off x="5430597" y="1201004"/>
          <a:ext cx="2545454" cy="503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9" name="Equazione" r:id="rId4" imgW="1091880" imgH="215640" progId="Equation.3">
                  <p:embed/>
                </p:oleObj>
              </mc:Choice>
              <mc:Fallback>
                <p:oleObj name="Equazione" r:id="rId4" imgW="1091880" imgH="215640" progId="Equation.3">
                  <p:embed/>
                  <p:pic>
                    <p:nvPicPr>
                      <p:cNvPr id="0" name="Oggetto 7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0597" y="1201004"/>
                        <a:ext cx="2545454" cy="5037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ggetto 71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2537837"/>
              </p:ext>
            </p:extLst>
          </p:nvPr>
        </p:nvGraphicFramePr>
        <p:xfrm>
          <a:off x="398620" y="4307072"/>
          <a:ext cx="2188149" cy="746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0" name="Equazione" r:id="rId6" imgW="1155600" imgH="393480" progId="Equation.3">
                  <p:embed/>
                </p:oleObj>
              </mc:Choice>
              <mc:Fallback>
                <p:oleObj name="Equazione" r:id="rId6" imgW="1155600" imgH="393480" progId="Equation.3">
                  <p:embed/>
                  <p:pic>
                    <p:nvPicPr>
                      <p:cNvPr id="0" name="Oggetto 7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620" y="4307072"/>
                        <a:ext cx="2188149" cy="7460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ggetto 71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7839840"/>
              </p:ext>
            </p:extLst>
          </p:nvPr>
        </p:nvGraphicFramePr>
        <p:xfrm>
          <a:off x="677711" y="5129192"/>
          <a:ext cx="5738899" cy="780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1" name="Equazione" r:id="rId8" imgW="2895480" imgH="393480" progId="Equation.3">
                  <p:embed/>
                </p:oleObj>
              </mc:Choice>
              <mc:Fallback>
                <p:oleObj name="Equazione" r:id="rId8" imgW="28954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7711" y="5129192"/>
                        <a:ext cx="5738899" cy="7802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uppo 2"/>
          <p:cNvGrpSpPr/>
          <p:nvPr/>
        </p:nvGrpSpPr>
        <p:grpSpPr>
          <a:xfrm>
            <a:off x="152399" y="5863351"/>
            <a:ext cx="6632812" cy="897528"/>
            <a:chOff x="152399" y="5863351"/>
            <a:chExt cx="6632812" cy="897528"/>
          </a:xfrm>
        </p:grpSpPr>
        <p:graphicFrame>
          <p:nvGraphicFramePr>
            <p:cNvPr id="7174" name="Oggetto 717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80030742"/>
                </p:ext>
              </p:extLst>
            </p:nvPr>
          </p:nvGraphicFramePr>
          <p:xfrm>
            <a:off x="832072" y="5983573"/>
            <a:ext cx="1814895" cy="777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22" name="Equazione" r:id="rId10" imgW="977760" imgH="419040" progId="Equation.3">
                    <p:embed/>
                  </p:oleObj>
                </mc:Choice>
                <mc:Fallback>
                  <p:oleObj name="Equazione" r:id="rId10" imgW="977760" imgH="4190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832072" y="5983573"/>
                          <a:ext cx="1814895" cy="77730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76" name="CasellaDiTesto 7175"/>
            <p:cNvSpPr txBox="1"/>
            <p:nvPr/>
          </p:nvSpPr>
          <p:spPr>
            <a:xfrm>
              <a:off x="152399" y="6161543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Ma</a:t>
              </a:r>
              <a:endParaRPr lang="en-US" dirty="0"/>
            </a:p>
          </p:txBody>
        </p:sp>
        <p:sp>
          <p:nvSpPr>
            <p:cNvPr id="7177" name="Freccia a destra 7176"/>
            <p:cNvSpPr/>
            <p:nvPr/>
          </p:nvSpPr>
          <p:spPr>
            <a:xfrm>
              <a:off x="3138985" y="6161543"/>
              <a:ext cx="943969" cy="18466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7178" name="Oggetto 717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38897485"/>
                </p:ext>
              </p:extLst>
            </p:nvPr>
          </p:nvGraphicFramePr>
          <p:xfrm>
            <a:off x="4469049" y="5863351"/>
            <a:ext cx="2316162" cy="781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23" name="Equazione" r:id="rId12" imgW="1168200" imgH="393480" progId="Equation.3">
                    <p:embed/>
                  </p:oleObj>
                </mc:Choice>
                <mc:Fallback>
                  <p:oleObj name="Equazione" r:id="rId12" imgW="1168200" imgH="393480" progId="Equation.3">
                    <p:embed/>
                    <p:pic>
                      <p:nvPicPr>
                        <p:cNvPr id="0" name="Oggetto 71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9049" y="5863351"/>
                          <a:ext cx="2316162" cy="781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" name="Gruppo 1"/>
          <p:cNvGrpSpPr/>
          <p:nvPr/>
        </p:nvGrpSpPr>
        <p:grpSpPr>
          <a:xfrm>
            <a:off x="174664" y="1241947"/>
            <a:ext cx="4397336" cy="3139321"/>
            <a:chOff x="174664" y="1241947"/>
            <a:chExt cx="4397336" cy="3139321"/>
          </a:xfrm>
        </p:grpSpPr>
        <p:sp>
          <p:nvSpPr>
            <p:cNvPr id="7169" name="CasellaDiTesto 7168"/>
            <p:cNvSpPr txBox="1"/>
            <p:nvPr/>
          </p:nvSpPr>
          <p:spPr>
            <a:xfrm>
              <a:off x="174664" y="1241947"/>
              <a:ext cx="4397336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I flussi da destra e da sinistra si uguagliano</a:t>
              </a:r>
            </a:p>
            <a:p>
              <a:endParaRPr lang="it-IT" dirty="0"/>
            </a:p>
            <a:p>
              <a:r>
                <a:rPr lang="it-IT" dirty="0" smtClean="0"/>
                <a:t>La densità elettronica è data , in tutto il semiconduttore , da</a:t>
              </a:r>
            </a:p>
            <a:p>
              <a:endParaRPr lang="it-IT" dirty="0"/>
            </a:p>
            <a:p>
              <a:endParaRPr lang="it-IT" dirty="0" smtClean="0"/>
            </a:p>
            <a:p>
              <a:endParaRPr lang="it-IT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 smtClean="0"/>
                <a:t>In zona neutra </a:t>
              </a:r>
            </a:p>
            <a:p>
              <a:endParaRPr lang="it-IT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 smtClean="0"/>
                <a:t>Sulla superficie, E</a:t>
              </a:r>
              <a:r>
                <a:rPr lang="it-IT" baseline="-25000" dirty="0" smtClean="0"/>
                <a:t>C</a:t>
              </a:r>
              <a:r>
                <a:rPr lang="it-IT" dirty="0" smtClean="0"/>
                <a:t> si è allontanato di </a:t>
              </a:r>
              <a:r>
                <a:rPr lang="it-IT" dirty="0" err="1" smtClean="0"/>
                <a:t>qV</a:t>
              </a:r>
              <a:r>
                <a:rPr lang="it-IT" baseline="-25000" dirty="0" err="1" smtClean="0"/>
                <a:t>bi</a:t>
              </a:r>
              <a:endParaRPr lang="it-IT" baseline="-25000" dirty="0" smtClean="0"/>
            </a:p>
            <a:p>
              <a:endParaRPr lang="en-US" dirty="0"/>
            </a:p>
          </p:txBody>
        </p:sp>
        <p:graphicFrame>
          <p:nvGraphicFramePr>
            <p:cNvPr id="7171" name="Oggetto 717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46843586"/>
                </p:ext>
              </p:extLst>
            </p:nvPr>
          </p:nvGraphicFramePr>
          <p:xfrm>
            <a:off x="281627" y="2391456"/>
            <a:ext cx="2178050" cy="655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24" name="Equazione" r:id="rId14" imgW="1307880" imgH="393480" progId="Equation.3">
                    <p:embed/>
                  </p:oleObj>
                </mc:Choice>
                <mc:Fallback>
                  <p:oleObj name="Equazione" r:id="rId14" imgW="1307880" imgH="3934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281627" y="2391456"/>
                          <a:ext cx="2178050" cy="6556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9" name="Oggetto 717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67433362"/>
                </p:ext>
              </p:extLst>
            </p:nvPr>
          </p:nvGraphicFramePr>
          <p:xfrm>
            <a:off x="2065025" y="3204377"/>
            <a:ext cx="6985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25" name="Equazione" r:id="rId16" imgW="419040" imgH="190440" progId="Equation.3">
                    <p:embed/>
                  </p:oleObj>
                </mc:Choice>
                <mc:Fallback>
                  <p:oleObj name="Equazione" r:id="rId16" imgW="419040" imgH="190440" progId="Equation.3">
                    <p:embed/>
                    <p:pic>
                      <p:nvPicPr>
                        <p:cNvPr id="0" name="Oggetto 71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5025" y="3204377"/>
                          <a:ext cx="698500" cy="317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21487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3231572"/>
              </p:ext>
            </p:extLst>
          </p:nvPr>
        </p:nvGraphicFramePr>
        <p:xfrm>
          <a:off x="660241" y="530652"/>
          <a:ext cx="455295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7" name="Equazione" r:id="rId3" imgW="1955520" imgH="393480" progId="Equation.3">
                  <p:embed/>
                </p:oleObj>
              </mc:Choice>
              <mc:Fallback>
                <p:oleObj name="Equazione" r:id="rId3" imgW="1955520" imgH="393480" progId="Equation.3">
                  <p:embed/>
                  <p:pic>
                    <p:nvPicPr>
                      <p:cNvPr id="0" name="Oggetto 7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241" y="530652"/>
                        <a:ext cx="4552950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o 1"/>
          <p:cNvGrpSpPr/>
          <p:nvPr/>
        </p:nvGrpSpPr>
        <p:grpSpPr>
          <a:xfrm>
            <a:off x="464024" y="1359048"/>
            <a:ext cx="8526501" cy="2031325"/>
            <a:chOff x="464024" y="1359048"/>
            <a:chExt cx="8526501" cy="2031325"/>
          </a:xfrm>
        </p:grpSpPr>
        <p:sp>
          <p:nvSpPr>
            <p:cNvPr id="5" name="CasellaDiTesto 4"/>
            <p:cNvSpPr txBox="1"/>
            <p:nvPr/>
          </p:nvSpPr>
          <p:spPr>
            <a:xfrm>
              <a:off x="464024" y="1359048"/>
              <a:ext cx="8526501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Se applichiamo un </a:t>
              </a:r>
              <a:r>
                <a:rPr lang="it-IT" b="1" dirty="0" smtClean="0"/>
                <a:t>potenziale V</a:t>
              </a:r>
              <a:r>
                <a:rPr lang="it-IT" dirty="0" smtClean="0"/>
                <a:t>, </a:t>
              </a:r>
            </a:p>
            <a:p>
              <a:endParaRPr lang="it-IT" dirty="0"/>
            </a:p>
            <a:p>
              <a:r>
                <a:rPr lang="it-IT" dirty="0" smtClean="0"/>
                <a:t>la barriera da metallo a semiconduttore NON cambia, e la corrente </a:t>
              </a:r>
              <a:r>
                <a:rPr lang="it-IT" dirty="0" err="1" smtClean="0"/>
                <a:t>m→s</a:t>
              </a:r>
              <a:r>
                <a:rPr lang="it-IT" dirty="0" smtClean="0"/>
                <a:t> resta la stessa</a:t>
              </a:r>
            </a:p>
            <a:p>
              <a:endParaRPr lang="it-IT" dirty="0"/>
            </a:p>
            <a:p>
              <a:endParaRPr lang="it-IT" dirty="0" smtClean="0"/>
            </a:p>
            <a:p>
              <a:endParaRPr lang="it-IT" dirty="0"/>
            </a:p>
            <a:p>
              <a:r>
                <a:rPr lang="it-IT" dirty="0" smtClean="0"/>
                <a:t>La barriera da semiconduttore a metallo si riduce di </a:t>
              </a:r>
              <a:r>
                <a:rPr lang="it-IT" dirty="0" err="1" smtClean="0"/>
                <a:t>qV</a:t>
              </a:r>
              <a:r>
                <a:rPr lang="it-IT" dirty="0" smtClean="0"/>
                <a:t>, e quindi la corrente </a:t>
              </a:r>
              <a:r>
                <a:rPr lang="it-IT" dirty="0" err="1"/>
                <a:t>m→</a:t>
              </a:r>
              <a:r>
                <a:rPr lang="it-IT" dirty="0" err="1" smtClean="0"/>
                <a:t>s</a:t>
              </a:r>
              <a:r>
                <a:rPr lang="it-IT" dirty="0" smtClean="0"/>
                <a:t> diventa</a:t>
              </a:r>
              <a:endParaRPr lang="en-US" dirty="0"/>
            </a:p>
          </p:txBody>
        </p:sp>
        <p:graphicFrame>
          <p:nvGraphicFramePr>
            <p:cNvPr id="6" name="Oggetto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94198747"/>
                </p:ext>
              </p:extLst>
            </p:nvPr>
          </p:nvGraphicFramePr>
          <p:xfrm>
            <a:off x="2800043" y="2251121"/>
            <a:ext cx="2822836" cy="7423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68" name="Equazione" r:id="rId5" imgW="1498320" imgH="393480" progId="Equation.3">
                    <p:embed/>
                  </p:oleObj>
                </mc:Choice>
                <mc:Fallback>
                  <p:oleObj name="Equazione" r:id="rId5" imgW="1498320" imgH="393480" progId="Equation.3">
                    <p:embed/>
                    <p:pic>
                      <p:nvPicPr>
                        <p:cNvPr id="0" name="Oggetto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0043" y="2251121"/>
                          <a:ext cx="2822836" cy="7423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5324705"/>
              </p:ext>
            </p:extLst>
          </p:nvPr>
        </p:nvGraphicFramePr>
        <p:xfrm>
          <a:off x="1150132" y="3390373"/>
          <a:ext cx="632142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9" name="Equazione" r:id="rId7" imgW="3340080" imgH="393480" progId="Equation.3">
                  <p:embed/>
                </p:oleObj>
              </mc:Choice>
              <mc:Fallback>
                <p:oleObj name="Equazione" r:id="rId7" imgW="3340080" imgH="393480" progId="Equation.3">
                  <p:embed/>
                  <p:pic>
                    <p:nvPicPr>
                      <p:cNvPr id="0" name="Oggetto 7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0132" y="3390373"/>
                        <a:ext cx="6321425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464024" y="245660"/>
            <a:ext cx="2301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All’equilibrio, dunque:</a:t>
            </a:r>
            <a:endParaRPr lang="en-US" b="1" dirty="0"/>
          </a:p>
        </p:txBody>
      </p:sp>
      <p:grpSp>
        <p:nvGrpSpPr>
          <p:cNvPr id="3" name="Gruppo 2"/>
          <p:cNvGrpSpPr/>
          <p:nvPr/>
        </p:nvGrpSpPr>
        <p:grpSpPr>
          <a:xfrm>
            <a:off x="850607" y="4265047"/>
            <a:ext cx="8139918" cy="1522599"/>
            <a:chOff x="850607" y="4265047"/>
            <a:chExt cx="8139918" cy="1522599"/>
          </a:xfrm>
        </p:grpSpPr>
        <p:sp>
          <p:nvSpPr>
            <p:cNvPr id="8" name="CasellaDiTesto 7"/>
            <p:cNvSpPr txBox="1"/>
            <p:nvPr/>
          </p:nvSpPr>
          <p:spPr>
            <a:xfrm>
              <a:off x="850607" y="4265047"/>
              <a:ext cx="47764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La corrente netta                                          è quindi</a:t>
              </a:r>
              <a:endParaRPr lang="en-US" dirty="0"/>
            </a:p>
          </p:txBody>
        </p:sp>
        <p:graphicFrame>
          <p:nvGraphicFramePr>
            <p:cNvPr id="9" name="Oggetto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10374524"/>
                </p:ext>
              </p:extLst>
            </p:nvPr>
          </p:nvGraphicFramePr>
          <p:xfrm>
            <a:off x="2597576" y="4265047"/>
            <a:ext cx="1974424" cy="3994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70" name="Equazione" r:id="rId9" imgW="939600" imgH="190440" progId="Equation.3">
                    <p:embed/>
                  </p:oleObj>
                </mc:Choice>
                <mc:Fallback>
                  <p:oleObj name="Equazione" r:id="rId9" imgW="939600" imgH="190440" progId="Equation.3">
                    <p:embed/>
                    <p:pic>
                      <p:nvPicPr>
                        <p:cNvPr id="0" name="Oggetto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7576" y="4265047"/>
                          <a:ext cx="1974424" cy="3994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ggetto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74796415"/>
                </p:ext>
              </p:extLst>
            </p:nvPr>
          </p:nvGraphicFramePr>
          <p:xfrm>
            <a:off x="6464813" y="4883458"/>
            <a:ext cx="2525712" cy="752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71" name="Equazione" r:id="rId11" imgW="1320480" imgH="393480" progId="Equation.3">
                    <p:embed/>
                  </p:oleObj>
                </mc:Choice>
                <mc:Fallback>
                  <p:oleObj name="Equazione" r:id="rId11" imgW="1320480" imgH="3934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6464813" y="4883458"/>
                          <a:ext cx="2525712" cy="7524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ggetto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14209558"/>
                </p:ext>
              </p:extLst>
            </p:nvPr>
          </p:nvGraphicFramePr>
          <p:xfrm>
            <a:off x="3044431" y="4811334"/>
            <a:ext cx="2690813" cy="976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72" name="Equazione" r:id="rId13" imgW="1155600" imgH="419040" progId="Equation.3">
                    <p:embed/>
                  </p:oleObj>
                </mc:Choice>
                <mc:Fallback>
                  <p:oleObj name="Equazione" r:id="rId13" imgW="1155600" imgH="419040" progId="Equation.3">
                    <p:embed/>
                    <p:pic>
                      <p:nvPicPr>
                        <p:cNvPr id="0" name="Oggetto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4431" y="4811334"/>
                          <a:ext cx="2690813" cy="976312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CasellaDiTesto 12"/>
            <p:cNvSpPr txBox="1"/>
            <p:nvPr/>
          </p:nvSpPr>
          <p:spPr>
            <a:xfrm>
              <a:off x="5884969" y="5084213"/>
              <a:ext cx="5241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con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9294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8161334"/>
              </p:ext>
            </p:extLst>
          </p:nvPr>
        </p:nvGraphicFramePr>
        <p:xfrm>
          <a:off x="291030" y="344052"/>
          <a:ext cx="2690813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5" name="Equazione" r:id="rId3" imgW="1155600" imgH="419040" progId="Equation.3">
                  <p:embed/>
                </p:oleObj>
              </mc:Choice>
              <mc:Fallback>
                <p:oleObj name="Equazione" r:id="rId3" imgW="11556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030" y="344052"/>
                        <a:ext cx="2690813" cy="9763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163512" y="1425769"/>
            <a:ext cx="514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E’ esattamente la forma della equazione di </a:t>
            </a:r>
            <a:r>
              <a:rPr lang="it-IT" b="1" dirty="0" err="1" smtClean="0"/>
              <a:t>Shockley</a:t>
            </a:r>
            <a:endParaRPr lang="en-US" b="1" dirty="0"/>
          </a:p>
        </p:txBody>
      </p:sp>
      <p:grpSp>
        <p:nvGrpSpPr>
          <p:cNvPr id="2" name="Gruppo 1"/>
          <p:cNvGrpSpPr/>
          <p:nvPr/>
        </p:nvGrpSpPr>
        <p:grpSpPr>
          <a:xfrm>
            <a:off x="0" y="1873457"/>
            <a:ext cx="5702008" cy="2770931"/>
            <a:chOff x="0" y="1873457"/>
            <a:chExt cx="5702008" cy="2770931"/>
          </a:xfrm>
        </p:grpSpPr>
        <p:graphicFrame>
          <p:nvGraphicFramePr>
            <p:cNvPr id="4" name="Oggetto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37764186"/>
                </p:ext>
              </p:extLst>
            </p:nvPr>
          </p:nvGraphicFramePr>
          <p:xfrm>
            <a:off x="1130038" y="2717942"/>
            <a:ext cx="2525712" cy="752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36" name="Equazione" r:id="rId5" imgW="1320480" imgH="393480" progId="Equation.3">
                    <p:embed/>
                  </p:oleObj>
                </mc:Choice>
                <mc:Fallback>
                  <p:oleObj name="Equazione" r:id="rId5" imgW="1320480" imgH="3934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130038" y="2717942"/>
                          <a:ext cx="2525712" cy="7524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CasellaDiTesto 7"/>
            <p:cNvSpPr txBox="1"/>
            <p:nvPr/>
          </p:nvSpPr>
          <p:spPr>
            <a:xfrm>
              <a:off x="147373" y="1873457"/>
              <a:ext cx="50237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La corrente di saturazione ha tuttavia qui un significato diverso.</a:t>
              </a:r>
              <a:endParaRPr lang="en-US" dirty="0"/>
            </a:p>
          </p:txBody>
        </p:sp>
        <p:pic>
          <p:nvPicPr>
            <p:cNvPr id="9218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97" t="50000" r="24511" b="36853"/>
            <a:stretch/>
          </p:blipFill>
          <p:spPr bwMode="auto">
            <a:xfrm>
              <a:off x="0" y="3600977"/>
              <a:ext cx="5702008" cy="1043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ttangolo 8"/>
            <p:cNvSpPr/>
            <p:nvPr/>
          </p:nvSpPr>
          <p:spPr>
            <a:xfrm>
              <a:off x="4450501" y="4463084"/>
              <a:ext cx="1177787" cy="181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222" name="Picture 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8" t="20048" r="60075" b="17543"/>
          <a:stretch/>
        </p:blipFill>
        <p:spPr bwMode="auto">
          <a:xfrm>
            <a:off x="5628288" y="162842"/>
            <a:ext cx="3515711" cy="4713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282490" y="5033720"/>
            <a:ext cx="86250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Misurando la intercetta delle caratteristiche sperimentali con l’asse (logaritmico) verticale si misura </a:t>
            </a:r>
            <a:r>
              <a:rPr lang="it-IT" dirty="0" err="1" smtClean="0"/>
              <a:t>J</a:t>
            </a:r>
            <a:r>
              <a:rPr lang="it-IT" baseline="-25000" dirty="0" err="1" smtClean="0"/>
              <a:t>s</a:t>
            </a:r>
            <a:r>
              <a:rPr lang="it-IT" dirty="0" smtClean="0"/>
              <a:t>. Da questa, tramite la conoscenza del coefficiente di Richardson, si risale alla altezza di barriera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91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1" t="59894" r="52999" b="12921"/>
          <a:stretch/>
        </p:blipFill>
        <p:spPr bwMode="auto">
          <a:xfrm>
            <a:off x="157655" y="1529255"/>
            <a:ext cx="8685048" cy="3373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57655" y="468868"/>
            <a:ext cx="6723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Contributo dei minoritari in una giunzione </a:t>
            </a:r>
            <a:r>
              <a:rPr lang="it-IT" sz="2400" b="1" dirty="0" err="1" smtClean="0"/>
              <a:t>Schottky</a:t>
            </a:r>
            <a:endParaRPr lang="en-US" sz="24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57655" y="5543550"/>
            <a:ext cx="5780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E’ ordini di grandezza minore della corrente di maggioritari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1848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33550" y="373098"/>
            <a:ext cx="7018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/>
              <a:t>Contatti ohmici metallo-semiconduttore</a:t>
            </a:r>
            <a:endParaRPr lang="en-US" sz="32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33550" y="1237620"/>
            <a:ext cx="8276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Occorre una soluzione tecnologica  per la realizzazione di contatti non rettificanti, per poter collegare i dispositivi a semiconduttore al mondo esterno.</a:t>
            </a:r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33550" y="5612524"/>
            <a:ext cx="8276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 soluzione pare essere quella di usare una giunzione metallo-semiconduttore con bassa barriera.</a:t>
            </a:r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219379"/>
              </p:ext>
            </p:extLst>
          </p:nvPr>
        </p:nvGraphicFramePr>
        <p:xfrm>
          <a:off x="433550" y="3056157"/>
          <a:ext cx="2690812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3" name="Equazione" r:id="rId3" imgW="1155600" imgH="419040" progId="Equation.3">
                  <p:embed/>
                </p:oleObj>
              </mc:Choice>
              <mc:Fallback>
                <p:oleObj name="Equazione" r:id="rId3" imgW="1155600" imgH="419040" progId="Equation.3">
                  <p:embed/>
                  <p:pic>
                    <p:nvPicPr>
                      <p:cNvPr id="0" name="Ogget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550" y="3056157"/>
                        <a:ext cx="2690812" cy="976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3442143"/>
              </p:ext>
            </p:extLst>
          </p:nvPr>
        </p:nvGraphicFramePr>
        <p:xfrm>
          <a:off x="433550" y="4231071"/>
          <a:ext cx="2782415" cy="845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4" name="Equazione" r:id="rId5" imgW="1295280" imgH="393480" progId="Equation.3">
                  <p:embed/>
                </p:oleObj>
              </mc:Choice>
              <mc:Fallback>
                <p:oleObj name="Equazione" r:id="rId5" imgW="1295280" imgH="393480" progId="Equation.3">
                  <p:embed/>
                  <p:pic>
                    <p:nvPicPr>
                      <p:cNvPr id="0" name="Ogget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550" y="4231071"/>
                        <a:ext cx="2782415" cy="8454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439547"/>
              </p:ext>
            </p:extLst>
          </p:nvPr>
        </p:nvGraphicFramePr>
        <p:xfrm>
          <a:off x="3859213" y="3097213"/>
          <a:ext cx="2603500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5" name="Equazione" r:id="rId7" imgW="1117440" imgH="393480" progId="Equation.3">
                  <p:embed/>
                </p:oleObj>
              </mc:Choice>
              <mc:Fallback>
                <p:oleObj name="Equazione" r:id="rId7" imgW="1117440" imgH="393480" progId="Equation.3">
                  <p:embed/>
                  <p:pic>
                    <p:nvPicPr>
                      <p:cNvPr id="0" name="Ogget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9213" y="3097213"/>
                        <a:ext cx="2603500" cy="91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ccia a destra 9"/>
          <p:cNvSpPr/>
          <p:nvPr/>
        </p:nvSpPr>
        <p:spPr>
          <a:xfrm>
            <a:off x="3389586" y="3373821"/>
            <a:ext cx="488731" cy="3310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uppo 1"/>
          <p:cNvGrpSpPr/>
          <p:nvPr/>
        </p:nvGrpSpPr>
        <p:grpSpPr>
          <a:xfrm>
            <a:off x="4571998" y="4240925"/>
            <a:ext cx="3960828" cy="1324303"/>
            <a:chOff x="4571998" y="4240925"/>
            <a:chExt cx="3960828" cy="1324303"/>
          </a:xfrm>
        </p:grpSpPr>
        <p:graphicFrame>
          <p:nvGraphicFramePr>
            <p:cNvPr id="11" name="Oggetto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21200133"/>
                </p:ext>
              </p:extLst>
            </p:nvPr>
          </p:nvGraphicFramePr>
          <p:xfrm>
            <a:off x="4572000" y="4240925"/>
            <a:ext cx="3790228" cy="9709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86" name="Equazione" r:id="rId9" imgW="1587240" imgH="406080" progId="Equation.3">
                    <p:embed/>
                  </p:oleObj>
                </mc:Choice>
                <mc:Fallback>
                  <p:oleObj name="Equazione" r:id="rId9" imgW="1587240" imgH="406080" progId="Equation.3">
                    <p:embed/>
                    <p:pic>
                      <p:nvPicPr>
                        <p:cNvPr id="0" name="Oggetto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4240925"/>
                          <a:ext cx="3790228" cy="970948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rgbClr val="0070C0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CasellaDiTesto 11"/>
            <p:cNvSpPr txBox="1"/>
            <p:nvPr/>
          </p:nvSpPr>
          <p:spPr>
            <a:xfrm>
              <a:off x="4571998" y="5195896"/>
              <a:ext cx="3960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Resistenza specifica di contatto (</a:t>
              </a:r>
              <a:r>
                <a:rPr lang="it-IT" dirty="0" smtClean="0">
                  <a:latin typeface="Symbol" panose="05050102010706020507" pitchFamily="18" charset="2"/>
                </a:rPr>
                <a:t>W</a:t>
              </a:r>
              <a:r>
                <a:rPr lang="it-IT" dirty="0" smtClean="0"/>
                <a:t>-cm</a:t>
              </a:r>
              <a:r>
                <a:rPr lang="it-IT" baseline="30000" dirty="0" smtClean="0"/>
                <a:t>2</a:t>
              </a:r>
              <a:r>
                <a:rPr lang="it-IT" dirty="0" smtClean="0"/>
                <a:t>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5135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062994" y="373098"/>
            <a:ext cx="7018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/>
              <a:t>Contatti ohmici metallo-semiconduttore</a:t>
            </a:r>
            <a:endParaRPr lang="en-US" sz="3200" b="1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7" t="20650" r="25892" b="13129"/>
          <a:stretch/>
        </p:blipFill>
        <p:spPr bwMode="auto">
          <a:xfrm>
            <a:off x="3080981" y="886213"/>
            <a:ext cx="6063019" cy="5841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57655" y="1245476"/>
            <a:ext cx="39886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 alternativa più efficace è usare drogaggi molto forti.</a:t>
            </a:r>
          </a:p>
          <a:p>
            <a:endParaRPr lang="it-IT" dirty="0"/>
          </a:p>
          <a:p>
            <a:r>
              <a:rPr lang="it-IT" dirty="0" smtClean="0"/>
              <a:t>Questi favoriscono il passaggio di cariche non sopra, ma </a:t>
            </a:r>
            <a:r>
              <a:rPr lang="it-IT" i="1" dirty="0" smtClean="0"/>
              <a:t>attraverso </a:t>
            </a:r>
            <a:r>
              <a:rPr lang="it-IT" dirty="0" smtClean="0"/>
              <a:t>la barriera, per effetto tunnel.</a:t>
            </a:r>
            <a:endParaRPr lang="en-US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11" y="3570670"/>
            <a:ext cx="3713163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34270" y="5480433"/>
            <a:ext cx="30354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dirty="0" smtClean="0"/>
              <a:t>Una giunzione </a:t>
            </a:r>
            <a:r>
              <a:rPr lang="it-IT" sz="1400" b="1" i="1" dirty="0" err="1" smtClean="0"/>
              <a:t>pn</a:t>
            </a:r>
            <a:r>
              <a:rPr lang="it-IT" sz="1400" b="1" i="1" dirty="0" smtClean="0"/>
              <a:t> con i contatti ohmici</a:t>
            </a:r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250821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asellaDiTesto 32"/>
          <p:cNvSpPr txBox="1"/>
          <p:nvPr/>
        </p:nvSpPr>
        <p:spPr>
          <a:xfrm>
            <a:off x="895718" y="2171472"/>
            <a:ext cx="729020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7200" b="1" dirty="0" smtClean="0"/>
              <a:t>Diodo MOS</a:t>
            </a:r>
          </a:p>
          <a:p>
            <a:pPr algn="ctr"/>
            <a:r>
              <a:rPr lang="it-IT" sz="4000" b="1" dirty="0" smtClean="0"/>
              <a:t>(Metallo-Ossido-Semiconduttore)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30436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asellaDiTesto 61"/>
          <p:cNvSpPr txBox="1"/>
          <p:nvPr/>
        </p:nvSpPr>
        <p:spPr>
          <a:xfrm rot="1661258">
            <a:off x="4602866" y="1436255"/>
            <a:ext cx="473559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Slide 12 di «Giunzioni» (Cap.3)</a:t>
            </a:r>
            <a:endParaRPr lang="en-US" sz="2800" b="1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334370" y="136478"/>
            <a:ext cx="843431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Proviamo adesso con un </a:t>
            </a:r>
            <a:r>
              <a:rPr lang="it-IT" sz="2800" b="1" dirty="0" smtClean="0"/>
              <a:t>metallo-ossido-semiconduttore</a:t>
            </a:r>
            <a:r>
              <a:rPr lang="it-IT" dirty="0"/>
              <a:t>  </a:t>
            </a:r>
            <a:r>
              <a:rPr lang="it-IT" dirty="0" smtClean="0"/>
              <a:t> (MOS)</a:t>
            </a:r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Prendiamo per il semiconduttore ancora un drogaggio n.</a:t>
            </a:r>
            <a:endParaRPr lang="en-US" dirty="0"/>
          </a:p>
        </p:txBody>
      </p:sp>
      <p:grpSp>
        <p:nvGrpSpPr>
          <p:cNvPr id="77" name="Gruppo 76"/>
          <p:cNvGrpSpPr/>
          <p:nvPr/>
        </p:nvGrpSpPr>
        <p:grpSpPr>
          <a:xfrm>
            <a:off x="319988" y="1930396"/>
            <a:ext cx="3817515" cy="4073951"/>
            <a:chOff x="319988" y="1930396"/>
            <a:chExt cx="3817515" cy="4073951"/>
          </a:xfrm>
        </p:grpSpPr>
        <p:cxnSp>
          <p:nvCxnSpPr>
            <p:cNvPr id="14" name="Connettore 1 13"/>
            <p:cNvCxnSpPr/>
            <p:nvPr/>
          </p:nvCxnSpPr>
          <p:spPr>
            <a:xfrm flipH="1">
              <a:off x="1499402" y="1944302"/>
              <a:ext cx="7192" cy="2933327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uppo 25"/>
            <p:cNvGrpSpPr/>
            <p:nvPr/>
          </p:nvGrpSpPr>
          <p:grpSpPr>
            <a:xfrm>
              <a:off x="1968402" y="2577248"/>
              <a:ext cx="1845488" cy="1578470"/>
              <a:chOff x="1968402" y="2577248"/>
              <a:chExt cx="1845488" cy="1578470"/>
            </a:xfrm>
          </p:grpSpPr>
          <p:grpSp>
            <p:nvGrpSpPr>
              <p:cNvPr id="8" name="Gruppo 7"/>
              <p:cNvGrpSpPr/>
              <p:nvPr/>
            </p:nvGrpSpPr>
            <p:grpSpPr>
              <a:xfrm>
                <a:off x="2302234" y="2824997"/>
                <a:ext cx="1150647" cy="1209138"/>
                <a:chOff x="2520602" y="3029717"/>
                <a:chExt cx="1150647" cy="1209138"/>
              </a:xfrm>
            </p:grpSpPr>
            <p:cxnSp>
              <p:nvCxnSpPr>
                <p:cNvPr id="9" name="Connettore 1 8"/>
                <p:cNvCxnSpPr/>
                <p:nvPr/>
              </p:nvCxnSpPr>
              <p:spPr>
                <a:xfrm>
                  <a:off x="2520602" y="3029717"/>
                  <a:ext cx="1136264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Connettore 1 9"/>
                <p:cNvCxnSpPr/>
                <p:nvPr/>
              </p:nvCxnSpPr>
              <p:spPr>
                <a:xfrm>
                  <a:off x="2520602" y="3718811"/>
                  <a:ext cx="1136264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Connettore 1 10"/>
                <p:cNvCxnSpPr/>
                <p:nvPr/>
              </p:nvCxnSpPr>
              <p:spPr>
                <a:xfrm>
                  <a:off x="2520602" y="4238855"/>
                  <a:ext cx="1136264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Connettore 1 11"/>
                <p:cNvCxnSpPr/>
                <p:nvPr/>
              </p:nvCxnSpPr>
              <p:spPr>
                <a:xfrm flipH="1" flipV="1">
                  <a:off x="2520602" y="3793545"/>
                  <a:ext cx="1150647" cy="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" name="Connettore 1 15"/>
              <p:cNvCxnSpPr/>
              <p:nvPr/>
            </p:nvCxnSpPr>
            <p:spPr>
              <a:xfrm>
                <a:off x="2316617" y="3749277"/>
                <a:ext cx="1136264" cy="0"/>
              </a:xfrm>
              <a:prstGeom prst="line">
                <a:avLst/>
              </a:prstGeom>
              <a:ln w="317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CasellaDiTesto 16"/>
              <p:cNvSpPr txBox="1"/>
              <p:nvPr/>
            </p:nvSpPr>
            <p:spPr>
              <a:xfrm>
                <a:off x="3424305" y="2577248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E</a:t>
                </a:r>
                <a:r>
                  <a:rPr lang="it-IT" baseline="-25000" dirty="0" smtClean="0"/>
                  <a:t>0</a:t>
                </a:r>
                <a:endParaRPr lang="en-US" baseline="-25000" dirty="0"/>
              </a:p>
            </p:txBody>
          </p:sp>
          <p:sp>
            <p:nvSpPr>
              <p:cNvPr id="18" name="CasellaDiTesto 17"/>
              <p:cNvSpPr txBox="1"/>
              <p:nvPr/>
            </p:nvSpPr>
            <p:spPr>
              <a:xfrm>
                <a:off x="3437953" y="3252527"/>
                <a:ext cx="3759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E</a:t>
                </a:r>
                <a:r>
                  <a:rPr lang="it-IT" baseline="-25000" dirty="0" smtClean="0"/>
                  <a:t>C</a:t>
                </a:r>
                <a:endParaRPr lang="en-US" baseline="-25000" dirty="0"/>
              </a:p>
            </p:txBody>
          </p:sp>
          <p:sp>
            <p:nvSpPr>
              <p:cNvPr id="19" name="CasellaDiTesto 18"/>
              <p:cNvSpPr txBox="1"/>
              <p:nvPr/>
            </p:nvSpPr>
            <p:spPr>
              <a:xfrm>
                <a:off x="3430443" y="3786386"/>
                <a:ext cx="3834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E</a:t>
                </a:r>
                <a:r>
                  <a:rPr lang="it-IT" baseline="-25000" dirty="0"/>
                  <a:t>V</a:t>
                </a:r>
                <a:endParaRPr lang="en-US" baseline="-25000" dirty="0"/>
              </a:p>
            </p:txBody>
          </p:sp>
          <p:sp>
            <p:nvSpPr>
              <p:cNvPr id="20" name="CasellaDiTesto 19"/>
              <p:cNvSpPr txBox="1"/>
              <p:nvPr/>
            </p:nvSpPr>
            <p:spPr>
              <a:xfrm>
                <a:off x="3437953" y="3552338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E</a:t>
                </a:r>
                <a:r>
                  <a:rPr lang="it-IT" baseline="-25000" dirty="0" smtClean="0"/>
                  <a:t>i</a:t>
                </a:r>
                <a:endParaRPr lang="en-US" baseline="-25000" dirty="0"/>
              </a:p>
            </p:txBody>
          </p:sp>
          <p:sp>
            <p:nvSpPr>
              <p:cNvPr id="21" name="CasellaDiTesto 20"/>
              <p:cNvSpPr txBox="1"/>
              <p:nvPr/>
            </p:nvSpPr>
            <p:spPr>
              <a:xfrm>
                <a:off x="1968402" y="3369618"/>
                <a:ext cx="3674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dirty="0" smtClean="0"/>
                  <a:t>E</a:t>
                </a:r>
                <a:r>
                  <a:rPr lang="it-IT" b="1" baseline="-25000" dirty="0" smtClean="0"/>
                  <a:t>F</a:t>
                </a:r>
                <a:endParaRPr lang="en-US" b="1" baseline="-25000" dirty="0"/>
              </a:p>
            </p:txBody>
          </p:sp>
        </p:grpSp>
        <p:grpSp>
          <p:nvGrpSpPr>
            <p:cNvPr id="27" name="Gruppo 26"/>
            <p:cNvGrpSpPr/>
            <p:nvPr/>
          </p:nvGrpSpPr>
          <p:grpSpPr>
            <a:xfrm>
              <a:off x="319988" y="2477046"/>
              <a:ext cx="1186606" cy="2313820"/>
              <a:chOff x="319988" y="2477046"/>
              <a:chExt cx="1186606" cy="2313820"/>
            </a:xfrm>
          </p:grpSpPr>
          <p:cxnSp>
            <p:nvCxnSpPr>
              <p:cNvPr id="4" name="Connettore 1 3"/>
              <p:cNvCxnSpPr/>
              <p:nvPr/>
            </p:nvCxnSpPr>
            <p:spPr>
              <a:xfrm flipH="1">
                <a:off x="334371" y="2806992"/>
                <a:ext cx="1165031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Connettore 1 4"/>
              <p:cNvCxnSpPr/>
              <p:nvPr/>
            </p:nvCxnSpPr>
            <p:spPr>
              <a:xfrm flipH="1">
                <a:off x="334371" y="3496086"/>
                <a:ext cx="1165031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Connettore 1 5"/>
              <p:cNvCxnSpPr/>
              <p:nvPr/>
            </p:nvCxnSpPr>
            <p:spPr>
              <a:xfrm flipH="1">
                <a:off x="334371" y="4016130"/>
                <a:ext cx="1165031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Rettangolo 6"/>
              <p:cNvSpPr/>
              <p:nvPr/>
            </p:nvSpPr>
            <p:spPr>
              <a:xfrm>
                <a:off x="334371" y="3670710"/>
                <a:ext cx="1150648" cy="1120156"/>
              </a:xfrm>
              <a:prstGeom prst="rect">
                <a:avLst/>
              </a:prstGeom>
              <a:pattFill prst="wdDn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Connettore 1 12"/>
              <p:cNvCxnSpPr/>
              <p:nvPr/>
            </p:nvCxnSpPr>
            <p:spPr>
              <a:xfrm>
                <a:off x="1499402" y="3496086"/>
                <a:ext cx="0" cy="52004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ttore 1 14"/>
              <p:cNvCxnSpPr/>
              <p:nvPr/>
            </p:nvCxnSpPr>
            <p:spPr>
              <a:xfrm flipH="1">
                <a:off x="319988" y="3670714"/>
                <a:ext cx="1186606" cy="1742"/>
              </a:xfrm>
              <a:prstGeom prst="line">
                <a:avLst/>
              </a:prstGeom>
              <a:ln w="28575">
                <a:solidFill>
                  <a:srgbClr val="0070C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CasellaDiTesto 21"/>
              <p:cNvSpPr txBox="1"/>
              <p:nvPr/>
            </p:nvSpPr>
            <p:spPr>
              <a:xfrm>
                <a:off x="916886" y="3348946"/>
                <a:ext cx="3674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dirty="0" smtClean="0"/>
                  <a:t>E</a:t>
                </a:r>
                <a:r>
                  <a:rPr lang="it-IT" b="1" baseline="-25000" dirty="0" smtClean="0"/>
                  <a:t>F</a:t>
                </a:r>
                <a:endParaRPr lang="en-US" b="1" baseline="-25000" dirty="0"/>
              </a:p>
            </p:txBody>
          </p:sp>
          <p:sp>
            <p:nvSpPr>
              <p:cNvPr id="23" name="CasellaDiTesto 22"/>
              <p:cNvSpPr txBox="1"/>
              <p:nvPr/>
            </p:nvSpPr>
            <p:spPr>
              <a:xfrm>
                <a:off x="930444" y="2477046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E</a:t>
                </a:r>
                <a:r>
                  <a:rPr lang="it-IT" baseline="-25000" dirty="0" smtClean="0"/>
                  <a:t>0</a:t>
                </a:r>
                <a:endParaRPr lang="en-US" baseline="-25000" dirty="0"/>
              </a:p>
            </p:txBody>
          </p:sp>
        </p:grpSp>
        <p:cxnSp>
          <p:nvCxnSpPr>
            <p:cNvPr id="25" name="Connettore 1 24"/>
            <p:cNvCxnSpPr/>
            <p:nvPr/>
          </p:nvCxnSpPr>
          <p:spPr>
            <a:xfrm flipH="1">
              <a:off x="2298638" y="1930396"/>
              <a:ext cx="7192" cy="2933327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1 28"/>
            <p:cNvCxnSpPr/>
            <p:nvPr/>
          </p:nvCxnSpPr>
          <p:spPr>
            <a:xfrm>
              <a:off x="1499402" y="2806992"/>
              <a:ext cx="799236" cy="180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CasellaDiTesto 29"/>
            <p:cNvSpPr txBox="1"/>
            <p:nvPr/>
          </p:nvSpPr>
          <p:spPr>
            <a:xfrm>
              <a:off x="393341" y="2207916"/>
              <a:ext cx="895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metallo</a:t>
              </a:r>
              <a:endParaRPr lang="en-US" dirty="0"/>
            </a:p>
          </p:txBody>
        </p:sp>
        <p:sp>
          <p:nvSpPr>
            <p:cNvPr id="31" name="CasellaDiTesto 30"/>
            <p:cNvSpPr txBox="1"/>
            <p:nvPr/>
          </p:nvSpPr>
          <p:spPr>
            <a:xfrm>
              <a:off x="2464481" y="2219170"/>
              <a:ext cx="16730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semiconduttore</a:t>
              </a:r>
              <a:endParaRPr lang="en-US" dirty="0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1493659" y="2225912"/>
              <a:ext cx="782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ossido</a:t>
              </a:r>
              <a:endParaRPr lang="en-US" dirty="0"/>
            </a:p>
          </p:txBody>
        </p:sp>
        <p:sp>
          <p:nvSpPr>
            <p:cNvPr id="33" name="CasellaDiTesto 32"/>
            <p:cNvSpPr txBox="1"/>
            <p:nvPr/>
          </p:nvSpPr>
          <p:spPr>
            <a:xfrm>
              <a:off x="393341" y="5265683"/>
              <a:ext cx="366196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/>
                <a:t>Non c’è scambio tra metallo e semiconduttore</a:t>
              </a:r>
            </a:p>
            <a:p>
              <a:r>
                <a:rPr lang="it-IT" sz="1400" dirty="0" smtClean="0"/>
                <a:t>I livelli di Fermi possono essere diversi</a:t>
              </a:r>
            </a:p>
            <a:p>
              <a:r>
                <a:rPr lang="it-IT" sz="1400" dirty="0" smtClean="0"/>
                <a:t>Potrebbe, per caso, allinearsi il livello del vuoto.</a:t>
              </a:r>
              <a:endParaRPr lang="en-US" sz="1400" dirty="0"/>
            </a:p>
          </p:txBody>
        </p:sp>
      </p:grpSp>
      <p:grpSp>
        <p:nvGrpSpPr>
          <p:cNvPr id="76" name="Gruppo 75"/>
          <p:cNvGrpSpPr/>
          <p:nvPr/>
        </p:nvGrpSpPr>
        <p:grpSpPr>
          <a:xfrm>
            <a:off x="4552877" y="1944302"/>
            <a:ext cx="4672297" cy="4275488"/>
            <a:chOff x="4552877" y="1944302"/>
            <a:chExt cx="4672297" cy="4275488"/>
          </a:xfrm>
        </p:grpSpPr>
        <p:cxnSp>
          <p:nvCxnSpPr>
            <p:cNvPr id="59" name="Connettore 1 58"/>
            <p:cNvCxnSpPr/>
            <p:nvPr/>
          </p:nvCxnSpPr>
          <p:spPr>
            <a:xfrm flipH="1">
              <a:off x="4675111" y="2829932"/>
              <a:ext cx="116503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1 55"/>
            <p:cNvCxnSpPr>
              <a:stCxn id="54" idx="0"/>
            </p:cNvCxnSpPr>
            <p:nvPr/>
          </p:nvCxnSpPr>
          <p:spPr>
            <a:xfrm flipH="1">
              <a:off x="5408921" y="3771282"/>
              <a:ext cx="116503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1 52"/>
            <p:cNvCxnSpPr>
              <a:stCxn id="51" idx="0"/>
            </p:cNvCxnSpPr>
            <p:nvPr/>
          </p:nvCxnSpPr>
          <p:spPr>
            <a:xfrm flipH="1">
              <a:off x="5408921" y="4291326"/>
              <a:ext cx="116503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ttangolo 46"/>
            <p:cNvSpPr/>
            <p:nvPr/>
          </p:nvSpPr>
          <p:spPr>
            <a:xfrm>
              <a:off x="4667919" y="3793542"/>
              <a:ext cx="1150648" cy="1120156"/>
            </a:xfrm>
            <a:prstGeom prst="rect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Connettore 1 49"/>
            <p:cNvCxnSpPr/>
            <p:nvPr/>
          </p:nvCxnSpPr>
          <p:spPr>
            <a:xfrm flipH="1">
              <a:off x="5832950" y="1944302"/>
              <a:ext cx="7192" cy="2933327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CasellaDiTesto 40"/>
            <p:cNvSpPr txBox="1"/>
            <p:nvPr/>
          </p:nvSpPr>
          <p:spPr>
            <a:xfrm>
              <a:off x="5250434" y="3434253"/>
              <a:ext cx="367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/>
                <a:t>E</a:t>
              </a:r>
              <a:r>
                <a:rPr lang="it-IT" b="1" baseline="-25000" dirty="0" smtClean="0"/>
                <a:t>F</a:t>
              </a:r>
              <a:endParaRPr lang="en-US" b="1" baseline="-25000" dirty="0"/>
            </a:p>
          </p:txBody>
        </p:sp>
        <p:grpSp>
          <p:nvGrpSpPr>
            <p:cNvPr id="61" name="Gruppo 60"/>
            <p:cNvGrpSpPr/>
            <p:nvPr/>
          </p:nvGrpSpPr>
          <p:grpSpPr>
            <a:xfrm>
              <a:off x="6573952" y="3059248"/>
              <a:ext cx="2651222" cy="1578470"/>
              <a:chOff x="6100972" y="2806992"/>
              <a:chExt cx="2651222" cy="1578470"/>
            </a:xfrm>
          </p:grpSpPr>
          <p:sp>
            <p:nvSpPr>
              <p:cNvPr id="57" name="Figura a mano libera 56"/>
              <p:cNvSpPr/>
              <p:nvPr/>
            </p:nvSpPr>
            <p:spPr>
              <a:xfrm>
                <a:off x="6100972" y="2829932"/>
                <a:ext cx="1021200" cy="199786"/>
              </a:xfrm>
              <a:custGeom>
                <a:avLst/>
                <a:gdLst>
                  <a:gd name="connsiteX0" fmla="*/ 0 w 1937982"/>
                  <a:gd name="connsiteY0" fmla="*/ 0 h 738292"/>
                  <a:gd name="connsiteX1" fmla="*/ 245659 w 1937982"/>
                  <a:gd name="connsiteY1" fmla="*/ 313898 h 738292"/>
                  <a:gd name="connsiteX2" fmla="*/ 627797 w 1937982"/>
                  <a:gd name="connsiteY2" fmla="*/ 600501 h 738292"/>
                  <a:gd name="connsiteX3" fmla="*/ 1160059 w 1937982"/>
                  <a:gd name="connsiteY3" fmla="*/ 723331 h 738292"/>
                  <a:gd name="connsiteX4" fmla="*/ 1555844 w 1937982"/>
                  <a:gd name="connsiteY4" fmla="*/ 736979 h 738292"/>
                  <a:gd name="connsiteX5" fmla="*/ 1937982 w 1937982"/>
                  <a:gd name="connsiteY5" fmla="*/ 736979 h 738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37982" h="738292">
                    <a:moveTo>
                      <a:pt x="0" y="0"/>
                    </a:moveTo>
                    <a:cubicBezTo>
                      <a:pt x="70513" y="106907"/>
                      <a:pt x="141026" y="213815"/>
                      <a:pt x="245659" y="313898"/>
                    </a:cubicBezTo>
                    <a:cubicBezTo>
                      <a:pt x="350292" y="413981"/>
                      <a:pt x="475397" y="532262"/>
                      <a:pt x="627797" y="600501"/>
                    </a:cubicBezTo>
                    <a:cubicBezTo>
                      <a:pt x="780197" y="668740"/>
                      <a:pt x="1005385" y="700585"/>
                      <a:pt x="1160059" y="723331"/>
                    </a:cubicBezTo>
                    <a:cubicBezTo>
                      <a:pt x="1314734" y="746077"/>
                      <a:pt x="1426190" y="734704"/>
                      <a:pt x="1555844" y="736979"/>
                    </a:cubicBezTo>
                    <a:cubicBezTo>
                      <a:pt x="1685498" y="739254"/>
                      <a:pt x="1811740" y="738116"/>
                      <a:pt x="1937982" y="736979"/>
                    </a:cubicBezTo>
                  </a:path>
                </a:pathLst>
              </a:cu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8" name="Connettore 1 57"/>
              <p:cNvCxnSpPr/>
              <p:nvPr/>
            </p:nvCxnSpPr>
            <p:spPr>
              <a:xfrm>
                <a:off x="7122172" y="3029718"/>
                <a:ext cx="1136264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Figura a mano libera 53"/>
              <p:cNvSpPr/>
              <p:nvPr/>
            </p:nvSpPr>
            <p:spPr>
              <a:xfrm>
                <a:off x="6100972" y="3519026"/>
                <a:ext cx="1021200" cy="199786"/>
              </a:xfrm>
              <a:custGeom>
                <a:avLst/>
                <a:gdLst>
                  <a:gd name="connsiteX0" fmla="*/ 0 w 1937982"/>
                  <a:gd name="connsiteY0" fmla="*/ 0 h 738292"/>
                  <a:gd name="connsiteX1" fmla="*/ 245659 w 1937982"/>
                  <a:gd name="connsiteY1" fmla="*/ 313898 h 738292"/>
                  <a:gd name="connsiteX2" fmla="*/ 627797 w 1937982"/>
                  <a:gd name="connsiteY2" fmla="*/ 600501 h 738292"/>
                  <a:gd name="connsiteX3" fmla="*/ 1160059 w 1937982"/>
                  <a:gd name="connsiteY3" fmla="*/ 723331 h 738292"/>
                  <a:gd name="connsiteX4" fmla="*/ 1555844 w 1937982"/>
                  <a:gd name="connsiteY4" fmla="*/ 736979 h 738292"/>
                  <a:gd name="connsiteX5" fmla="*/ 1937982 w 1937982"/>
                  <a:gd name="connsiteY5" fmla="*/ 736979 h 738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37982" h="738292">
                    <a:moveTo>
                      <a:pt x="0" y="0"/>
                    </a:moveTo>
                    <a:cubicBezTo>
                      <a:pt x="70513" y="106907"/>
                      <a:pt x="141026" y="213815"/>
                      <a:pt x="245659" y="313898"/>
                    </a:cubicBezTo>
                    <a:cubicBezTo>
                      <a:pt x="350292" y="413981"/>
                      <a:pt x="475397" y="532262"/>
                      <a:pt x="627797" y="600501"/>
                    </a:cubicBezTo>
                    <a:cubicBezTo>
                      <a:pt x="780197" y="668740"/>
                      <a:pt x="1005385" y="700585"/>
                      <a:pt x="1160059" y="723331"/>
                    </a:cubicBezTo>
                    <a:cubicBezTo>
                      <a:pt x="1314734" y="746077"/>
                      <a:pt x="1426190" y="734704"/>
                      <a:pt x="1555844" y="736979"/>
                    </a:cubicBezTo>
                    <a:cubicBezTo>
                      <a:pt x="1685498" y="739254"/>
                      <a:pt x="1811740" y="738116"/>
                      <a:pt x="1937982" y="736979"/>
                    </a:cubicBezTo>
                  </a:path>
                </a:pathLst>
              </a:cu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" name="Connettore 1 54"/>
              <p:cNvCxnSpPr/>
              <p:nvPr/>
            </p:nvCxnSpPr>
            <p:spPr>
              <a:xfrm>
                <a:off x="7122172" y="3718812"/>
                <a:ext cx="1136264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Figura a mano libera 50"/>
              <p:cNvSpPr/>
              <p:nvPr/>
            </p:nvSpPr>
            <p:spPr>
              <a:xfrm>
                <a:off x="6100972" y="4039070"/>
                <a:ext cx="1021200" cy="199786"/>
              </a:xfrm>
              <a:custGeom>
                <a:avLst/>
                <a:gdLst>
                  <a:gd name="connsiteX0" fmla="*/ 0 w 1937982"/>
                  <a:gd name="connsiteY0" fmla="*/ 0 h 738292"/>
                  <a:gd name="connsiteX1" fmla="*/ 245659 w 1937982"/>
                  <a:gd name="connsiteY1" fmla="*/ 313898 h 738292"/>
                  <a:gd name="connsiteX2" fmla="*/ 627797 w 1937982"/>
                  <a:gd name="connsiteY2" fmla="*/ 600501 h 738292"/>
                  <a:gd name="connsiteX3" fmla="*/ 1160059 w 1937982"/>
                  <a:gd name="connsiteY3" fmla="*/ 723331 h 738292"/>
                  <a:gd name="connsiteX4" fmla="*/ 1555844 w 1937982"/>
                  <a:gd name="connsiteY4" fmla="*/ 736979 h 738292"/>
                  <a:gd name="connsiteX5" fmla="*/ 1937982 w 1937982"/>
                  <a:gd name="connsiteY5" fmla="*/ 736979 h 738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37982" h="738292">
                    <a:moveTo>
                      <a:pt x="0" y="0"/>
                    </a:moveTo>
                    <a:cubicBezTo>
                      <a:pt x="70513" y="106907"/>
                      <a:pt x="141026" y="213815"/>
                      <a:pt x="245659" y="313898"/>
                    </a:cubicBezTo>
                    <a:cubicBezTo>
                      <a:pt x="350292" y="413981"/>
                      <a:pt x="475397" y="532262"/>
                      <a:pt x="627797" y="600501"/>
                    </a:cubicBezTo>
                    <a:cubicBezTo>
                      <a:pt x="780197" y="668740"/>
                      <a:pt x="1005385" y="700585"/>
                      <a:pt x="1160059" y="723331"/>
                    </a:cubicBezTo>
                    <a:cubicBezTo>
                      <a:pt x="1314734" y="746077"/>
                      <a:pt x="1426190" y="734704"/>
                      <a:pt x="1555844" y="736979"/>
                    </a:cubicBezTo>
                    <a:cubicBezTo>
                      <a:pt x="1685498" y="739254"/>
                      <a:pt x="1811740" y="738116"/>
                      <a:pt x="1937982" y="736979"/>
                    </a:cubicBezTo>
                  </a:path>
                </a:pathLst>
              </a:cu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2" name="Connettore 1 51"/>
              <p:cNvCxnSpPr/>
              <p:nvPr/>
            </p:nvCxnSpPr>
            <p:spPr>
              <a:xfrm>
                <a:off x="7122172" y="4238856"/>
                <a:ext cx="1136264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ttore 1 48"/>
              <p:cNvCxnSpPr>
                <a:stCxn id="54" idx="0"/>
                <a:endCxn id="51" idx="0"/>
              </p:cNvCxnSpPr>
              <p:nvPr/>
            </p:nvCxnSpPr>
            <p:spPr>
              <a:xfrm>
                <a:off x="6100972" y="3519026"/>
                <a:ext cx="0" cy="52004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CasellaDiTesto 36"/>
              <p:cNvSpPr txBox="1"/>
              <p:nvPr/>
            </p:nvSpPr>
            <p:spPr>
              <a:xfrm>
                <a:off x="8362609" y="2806992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E</a:t>
                </a:r>
                <a:r>
                  <a:rPr lang="it-IT" baseline="-25000" dirty="0" smtClean="0"/>
                  <a:t>0</a:t>
                </a:r>
                <a:endParaRPr lang="en-US" baseline="-25000" dirty="0"/>
              </a:p>
            </p:txBody>
          </p:sp>
          <p:sp>
            <p:nvSpPr>
              <p:cNvPr id="38" name="CasellaDiTesto 37"/>
              <p:cNvSpPr txBox="1"/>
              <p:nvPr/>
            </p:nvSpPr>
            <p:spPr>
              <a:xfrm>
                <a:off x="8376257" y="3482271"/>
                <a:ext cx="3759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E</a:t>
                </a:r>
                <a:r>
                  <a:rPr lang="it-IT" baseline="-25000" dirty="0" smtClean="0"/>
                  <a:t>C</a:t>
                </a:r>
                <a:endParaRPr lang="en-US" baseline="-25000" dirty="0"/>
              </a:p>
            </p:txBody>
          </p:sp>
          <p:sp>
            <p:nvSpPr>
              <p:cNvPr id="39" name="CasellaDiTesto 38"/>
              <p:cNvSpPr txBox="1"/>
              <p:nvPr/>
            </p:nvSpPr>
            <p:spPr>
              <a:xfrm>
                <a:off x="8368747" y="4016130"/>
                <a:ext cx="3834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E</a:t>
                </a:r>
                <a:r>
                  <a:rPr lang="it-IT" baseline="-25000" dirty="0"/>
                  <a:t>V</a:t>
                </a:r>
                <a:endParaRPr lang="en-US" baseline="-25000" dirty="0"/>
              </a:p>
            </p:txBody>
          </p:sp>
          <p:sp>
            <p:nvSpPr>
              <p:cNvPr id="40" name="CasellaDiTesto 39"/>
              <p:cNvSpPr txBox="1"/>
              <p:nvPr/>
            </p:nvSpPr>
            <p:spPr>
              <a:xfrm>
                <a:off x="8376257" y="3782082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E</a:t>
                </a:r>
                <a:r>
                  <a:rPr lang="it-IT" baseline="-25000" dirty="0" smtClean="0"/>
                  <a:t>i</a:t>
                </a:r>
                <a:endParaRPr lang="en-US" baseline="-25000" dirty="0"/>
              </a:p>
            </p:txBody>
          </p:sp>
          <p:sp>
            <p:nvSpPr>
              <p:cNvPr id="42" name="Figura a mano libera 41"/>
              <p:cNvSpPr/>
              <p:nvPr/>
            </p:nvSpPr>
            <p:spPr>
              <a:xfrm>
                <a:off x="6103244" y="3766962"/>
                <a:ext cx="1021200" cy="199786"/>
              </a:xfrm>
              <a:custGeom>
                <a:avLst/>
                <a:gdLst>
                  <a:gd name="connsiteX0" fmla="*/ 0 w 1937982"/>
                  <a:gd name="connsiteY0" fmla="*/ 0 h 738292"/>
                  <a:gd name="connsiteX1" fmla="*/ 245659 w 1937982"/>
                  <a:gd name="connsiteY1" fmla="*/ 313898 h 738292"/>
                  <a:gd name="connsiteX2" fmla="*/ 627797 w 1937982"/>
                  <a:gd name="connsiteY2" fmla="*/ 600501 h 738292"/>
                  <a:gd name="connsiteX3" fmla="*/ 1160059 w 1937982"/>
                  <a:gd name="connsiteY3" fmla="*/ 723331 h 738292"/>
                  <a:gd name="connsiteX4" fmla="*/ 1555844 w 1937982"/>
                  <a:gd name="connsiteY4" fmla="*/ 736979 h 738292"/>
                  <a:gd name="connsiteX5" fmla="*/ 1937982 w 1937982"/>
                  <a:gd name="connsiteY5" fmla="*/ 736979 h 738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37982" h="738292">
                    <a:moveTo>
                      <a:pt x="0" y="0"/>
                    </a:moveTo>
                    <a:cubicBezTo>
                      <a:pt x="70513" y="106907"/>
                      <a:pt x="141026" y="213815"/>
                      <a:pt x="245659" y="313898"/>
                    </a:cubicBezTo>
                    <a:cubicBezTo>
                      <a:pt x="350292" y="413981"/>
                      <a:pt x="475397" y="532262"/>
                      <a:pt x="627797" y="600501"/>
                    </a:cubicBezTo>
                    <a:cubicBezTo>
                      <a:pt x="780197" y="668740"/>
                      <a:pt x="1005385" y="700585"/>
                      <a:pt x="1160059" y="723331"/>
                    </a:cubicBezTo>
                    <a:cubicBezTo>
                      <a:pt x="1314734" y="746077"/>
                      <a:pt x="1426190" y="734704"/>
                      <a:pt x="1555844" y="736979"/>
                    </a:cubicBezTo>
                    <a:cubicBezTo>
                      <a:pt x="1685498" y="739254"/>
                      <a:pt x="1811740" y="738116"/>
                      <a:pt x="1937982" y="736979"/>
                    </a:cubicBezTo>
                  </a:path>
                </a:pathLst>
              </a:custGeom>
              <a:noFill/>
              <a:ln w="3175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" name="Connettore 1 42"/>
              <p:cNvCxnSpPr/>
              <p:nvPr/>
            </p:nvCxnSpPr>
            <p:spPr>
              <a:xfrm>
                <a:off x="7136555" y="3966748"/>
                <a:ext cx="1136264" cy="0"/>
              </a:xfrm>
              <a:prstGeom prst="line">
                <a:avLst/>
              </a:prstGeom>
              <a:ln w="317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3" name="Connettore 1 62"/>
            <p:cNvCxnSpPr>
              <a:endCxn id="57" idx="0"/>
            </p:cNvCxnSpPr>
            <p:nvPr/>
          </p:nvCxnSpPr>
          <p:spPr>
            <a:xfrm>
              <a:off x="5840142" y="2824997"/>
              <a:ext cx="733810" cy="2571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ttore 1 63"/>
            <p:cNvCxnSpPr/>
            <p:nvPr/>
          </p:nvCxnSpPr>
          <p:spPr>
            <a:xfrm flipH="1">
              <a:off x="6566760" y="1980371"/>
              <a:ext cx="7192" cy="2933327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CasellaDiTesto 64"/>
            <p:cNvSpPr txBox="1"/>
            <p:nvPr/>
          </p:nvSpPr>
          <p:spPr>
            <a:xfrm>
              <a:off x="4701884" y="2202296"/>
              <a:ext cx="895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metallo</a:t>
              </a:r>
              <a:endParaRPr lang="en-US" dirty="0"/>
            </a:p>
          </p:txBody>
        </p:sp>
        <p:sp>
          <p:nvSpPr>
            <p:cNvPr id="66" name="CasellaDiTesto 65"/>
            <p:cNvSpPr txBox="1"/>
            <p:nvPr/>
          </p:nvSpPr>
          <p:spPr>
            <a:xfrm>
              <a:off x="6773024" y="2213550"/>
              <a:ext cx="16730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semiconduttore</a:t>
              </a:r>
              <a:endParaRPr lang="en-US" dirty="0"/>
            </a:p>
          </p:txBody>
        </p:sp>
        <p:sp>
          <p:nvSpPr>
            <p:cNvPr id="67" name="CasellaDiTesto 66"/>
            <p:cNvSpPr txBox="1"/>
            <p:nvPr/>
          </p:nvSpPr>
          <p:spPr>
            <a:xfrm>
              <a:off x="5802202" y="2220292"/>
              <a:ext cx="782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ossido</a:t>
              </a:r>
              <a:endParaRPr lang="en-US" dirty="0"/>
            </a:p>
          </p:txBody>
        </p:sp>
        <p:cxnSp>
          <p:nvCxnSpPr>
            <p:cNvPr id="68" name="Connettore 1 67"/>
            <p:cNvCxnSpPr>
              <a:endCxn id="42" idx="0"/>
            </p:cNvCxnSpPr>
            <p:nvPr/>
          </p:nvCxnSpPr>
          <p:spPr>
            <a:xfrm flipH="1" flipV="1">
              <a:off x="6576224" y="4019218"/>
              <a:ext cx="2031748" cy="15120"/>
            </a:xfrm>
            <a:prstGeom prst="line">
              <a:avLst/>
            </a:prstGeom>
            <a:ln w="28575">
              <a:solidFill>
                <a:srgbClr val="0070C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CasellaDiTesto 74"/>
            <p:cNvSpPr txBox="1"/>
            <p:nvPr/>
          </p:nvSpPr>
          <p:spPr>
            <a:xfrm>
              <a:off x="4552877" y="5265683"/>
              <a:ext cx="421580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smtClean="0"/>
                <a:t>Oppure potrebbero NON allinearsi.</a:t>
              </a:r>
            </a:p>
            <a:p>
              <a:endParaRPr lang="it-IT" sz="1400" dirty="0"/>
            </a:p>
            <a:p>
              <a:r>
                <a:rPr lang="it-IT" sz="1400" dirty="0" smtClean="0"/>
                <a:t>Lo stesso accadrebbe se applicassimo una differenza di potenziale tra metallo e semiconduttore.</a:t>
              </a:r>
              <a:endParaRPr lang="en-US" sz="1400" dirty="0"/>
            </a:p>
          </p:txBody>
        </p:sp>
      </p:grpSp>
      <p:sp>
        <p:nvSpPr>
          <p:cNvPr id="78" name="CasellaDiTesto 77"/>
          <p:cNvSpPr txBox="1"/>
          <p:nvPr/>
        </p:nvSpPr>
        <p:spPr>
          <a:xfrm>
            <a:off x="319988" y="6148552"/>
            <a:ext cx="423154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b="1" i="1" dirty="0" smtClean="0"/>
              <a:t>Di questo ne parleremo trattando del «diodo» MOS, che è il cuore del MOSFET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9912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38508" y="229758"/>
            <a:ext cx="2383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Giunzione all’equilibrio</a:t>
            </a:r>
            <a:endParaRPr lang="en-US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181600" y="1166648"/>
            <a:ext cx="2838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Questa è una giunzione </a:t>
            </a:r>
          </a:p>
          <a:p>
            <a:r>
              <a:rPr lang="it-IT" dirty="0" smtClean="0"/>
              <a:t>che NON porta mai corrente</a:t>
            </a:r>
            <a:endParaRPr lang="en-US" dirty="0"/>
          </a:p>
        </p:txBody>
      </p:sp>
      <p:grpSp>
        <p:nvGrpSpPr>
          <p:cNvPr id="36" name="Gruppo 35"/>
          <p:cNvGrpSpPr/>
          <p:nvPr/>
        </p:nvGrpSpPr>
        <p:grpSpPr>
          <a:xfrm>
            <a:off x="319988" y="1930396"/>
            <a:ext cx="3817515" cy="2947233"/>
            <a:chOff x="319988" y="1930396"/>
            <a:chExt cx="3817515" cy="2947233"/>
          </a:xfrm>
        </p:grpSpPr>
        <p:cxnSp>
          <p:nvCxnSpPr>
            <p:cNvPr id="37" name="Connettore 1 36"/>
            <p:cNvCxnSpPr/>
            <p:nvPr/>
          </p:nvCxnSpPr>
          <p:spPr>
            <a:xfrm flipH="1">
              <a:off x="1499402" y="1944302"/>
              <a:ext cx="7192" cy="2933327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uppo 37"/>
            <p:cNvGrpSpPr/>
            <p:nvPr/>
          </p:nvGrpSpPr>
          <p:grpSpPr>
            <a:xfrm>
              <a:off x="1968402" y="2577248"/>
              <a:ext cx="1845488" cy="1639550"/>
              <a:chOff x="1968402" y="2577248"/>
              <a:chExt cx="1845488" cy="1639550"/>
            </a:xfrm>
          </p:grpSpPr>
          <p:grpSp>
            <p:nvGrpSpPr>
              <p:cNvPr id="54" name="Gruppo 53"/>
              <p:cNvGrpSpPr/>
              <p:nvPr/>
            </p:nvGrpSpPr>
            <p:grpSpPr>
              <a:xfrm>
                <a:off x="2302234" y="2805947"/>
                <a:ext cx="1150647" cy="1410851"/>
                <a:chOff x="2520602" y="3010667"/>
                <a:chExt cx="1150647" cy="1410851"/>
              </a:xfrm>
            </p:grpSpPr>
            <p:cxnSp>
              <p:nvCxnSpPr>
                <p:cNvPr id="61" name="Connettore 1 60"/>
                <p:cNvCxnSpPr/>
                <p:nvPr/>
              </p:nvCxnSpPr>
              <p:spPr>
                <a:xfrm>
                  <a:off x="2520602" y="3010667"/>
                  <a:ext cx="1136264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Connettore 1 61"/>
                <p:cNvCxnSpPr/>
                <p:nvPr/>
              </p:nvCxnSpPr>
              <p:spPr>
                <a:xfrm>
                  <a:off x="2520602" y="3718811"/>
                  <a:ext cx="1136264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Connettore 1 62"/>
                <p:cNvCxnSpPr/>
                <p:nvPr/>
              </p:nvCxnSpPr>
              <p:spPr>
                <a:xfrm>
                  <a:off x="2520602" y="4421518"/>
                  <a:ext cx="1136264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Connettore 1 63"/>
                <p:cNvCxnSpPr/>
                <p:nvPr/>
              </p:nvCxnSpPr>
              <p:spPr>
                <a:xfrm flipH="1" flipV="1">
                  <a:off x="2520602" y="3879270"/>
                  <a:ext cx="1150647" cy="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5" name="Connettore 1 54"/>
              <p:cNvCxnSpPr/>
              <p:nvPr/>
            </p:nvCxnSpPr>
            <p:spPr>
              <a:xfrm>
                <a:off x="2316617" y="3874045"/>
                <a:ext cx="1136264" cy="0"/>
              </a:xfrm>
              <a:prstGeom prst="line">
                <a:avLst/>
              </a:prstGeom>
              <a:ln w="317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CasellaDiTesto 55"/>
              <p:cNvSpPr txBox="1"/>
              <p:nvPr/>
            </p:nvSpPr>
            <p:spPr>
              <a:xfrm>
                <a:off x="3424305" y="2577248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E</a:t>
                </a:r>
                <a:r>
                  <a:rPr lang="it-IT" baseline="-25000" dirty="0" smtClean="0"/>
                  <a:t>0</a:t>
                </a:r>
                <a:endParaRPr lang="en-US" baseline="-25000" dirty="0"/>
              </a:p>
            </p:txBody>
          </p:sp>
          <p:sp>
            <p:nvSpPr>
              <p:cNvPr id="57" name="CasellaDiTesto 56"/>
              <p:cNvSpPr txBox="1"/>
              <p:nvPr/>
            </p:nvSpPr>
            <p:spPr>
              <a:xfrm>
                <a:off x="3437953" y="3252527"/>
                <a:ext cx="3759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E</a:t>
                </a:r>
                <a:r>
                  <a:rPr lang="it-IT" baseline="-25000" dirty="0" smtClean="0"/>
                  <a:t>C</a:t>
                </a:r>
                <a:endParaRPr lang="en-US" baseline="-25000" dirty="0"/>
              </a:p>
            </p:txBody>
          </p:sp>
          <p:sp>
            <p:nvSpPr>
              <p:cNvPr id="58" name="CasellaDiTesto 57"/>
              <p:cNvSpPr txBox="1"/>
              <p:nvPr/>
            </p:nvSpPr>
            <p:spPr>
              <a:xfrm>
                <a:off x="3430443" y="3786386"/>
                <a:ext cx="3834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E</a:t>
                </a:r>
                <a:r>
                  <a:rPr lang="it-IT" baseline="-25000" dirty="0"/>
                  <a:t>V</a:t>
                </a:r>
                <a:endParaRPr lang="en-US" baseline="-25000" dirty="0"/>
              </a:p>
            </p:txBody>
          </p:sp>
          <p:sp>
            <p:nvSpPr>
              <p:cNvPr id="59" name="CasellaDiTesto 58"/>
              <p:cNvSpPr txBox="1"/>
              <p:nvPr/>
            </p:nvSpPr>
            <p:spPr>
              <a:xfrm>
                <a:off x="3437953" y="3552338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E</a:t>
                </a:r>
                <a:r>
                  <a:rPr lang="it-IT" baseline="-25000" dirty="0" smtClean="0"/>
                  <a:t>i</a:t>
                </a:r>
                <a:endParaRPr lang="en-US" baseline="-25000" dirty="0"/>
              </a:p>
            </p:txBody>
          </p:sp>
          <p:sp>
            <p:nvSpPr>
              <p:cNvPr id="60" name="CasellaDiTesto 59"/>
              <p:cNvSpPr txBox="1"/>
              <p:nvPr/>
            </p:nvSpPr>
            <p:spPr>
              <a:xfrm>
                <a:off x="1968402" y="3369618"/>
                <a:ext cx="3674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dirty="0" smtClean="0"/>
                  <a:t>E</a:t>
                </a:r>
                <a:r>
                  <a:rPr lang="it-IT" b="1" baseline="-25000" dirty="0" smtClean="0"/>
                  <a:t>F</a:t>
                </a:r>
                <a:endParaRPr lang="en-US" b="1" baseline="-25000" dirty="0"/>
              </a:p>
            </p:txBody>
          </p:sp>
        </p:grpSp>
        <p:grpSp>
          <p:nvGrpSpPr>
            <p:cNvPr id="39" name="Gruppo 38"/>
            <p:cNvGrpSpPr/>
            <p:nvPr/>
          </p:nvGrpSpPr>
          <p:grpSpPr>
            <a:xfrm>
              <a:off x="319988" y="2477046"/>
              <a:ext cx="1186606" cy="2313820"/>
              <a:chOff x="319988" y="2477046"/>
              <a:chExt cx="1186606" cy="2313820"/>
            </a:xfrm>
          </p:grpSpPr>
          <p:cxnSp>
            <p:nvCxnSpPr>
              <p:cNvPr id="46" name="Connettore 1 45"/>
              <p:cNvCxnSpPr/>
              <p:nvPr/>
            </p:nvCxnSpPr>
            <p:spPr>
              <a:xfrm flipH="1">
                <a:off x="334371" y="2806992"/>
                <a:ext cx="1165031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ttore 1 46"/>
              <p:cNvCxnSpPr/>
              <p:nvPr/>
            </p:nvCxnSpPr>
            <p:spPr>
              <a:xfrm flipH="1">
                <a:off x="334371" y="3496086"/>
                <a:ext cx="1165031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ttore 1 47"/>
              <p:cNvCxnSpPr/>
              <p:nvPr/>
            </p:nvCxnSpPr>
            <p:spPr>
              <a:xfrm flipH="1">
                <a:off x="334371" y="4016130"/>
                <a:ext cx="1165031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Rettangolo 48"/>
              <p:cNvSpPr/>
              <p:nvPr/>
            </p:nvSpPr>
            <p:spPr>
              <a:xfrm>
                <a:off x="334371" y="3670710"/>
                <a:ext cx="1150648" cy="1120156"/>
              </a:xfrm>
              <a:prstGeom prst="rect">
                <a:avLst/>
              </a:prstGeom>
              <a:pattFill prst="wdDn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0" name="Connettore 1 49"/>
              <p:cNvCxnSpPr/>
              <p:nvPr/>
            </p:nvCxnSpPr>
            <p:spPr>
              <a:xfrm>
                <a:off x="1499402" y="3496086"/>
                <a:ext cx="0" cy="52004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ttore 1 50"/>
              <p:cNvCxnSpPr/>
              <p:nvPr/>
            </p:nvCxnSpPr>
            <p:spPr>
              <a:xfrm flipH="1">
                <a:off x="319988" y="3670714"/>
                <a:ext cx="1186606" cy="1742"/>
              </a:xfrm>
              <a:prstGeom prst="line">
                <a:avLst/>
              </a:prstGeom>
              <a:ln w="28575">
                <a:solidFill>
                  <a:srgbClr val="0070C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CasellaDiTesto 51"/>
              <p:cNvSpPr txBox="1"/>
              <p:nvPr/>
            </p:nvSpPr>
            <p:spPr>
              <a:xfrm>
                <a:off x="916886" y="3348946"/>
                <a:ext cx="3674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dirty="0" smtClean="0"/>
                  <a:t>E</a:t>
                </a:r>
                <a:r>
                  <a:rPr lang="it-IT" b="1" baseline="-25000" dirty="0" smtClean="0"/>
                  <a:t>F</a:t>
                </a:r>
                <a:endParaRPr lang="en-US" b="1" baseline="-25000" dirty="0"/>
              </a:p>
            </p:txBody>
          </p:sp>
          <p:sp>
            <p:nvSpPr>
              <p:cNvPr id="53" name="CasellaDiTesto 52"/>
              <p:cNvSpPr txBox="1"/>
              <p:nvPr/>
            </p:nvSpPr>
            <p:spPr>
              <a:xfrm>
                <a:off x="930444" y="2477046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E</a:t>
                </a:r>
                <a:r>
                  <a:rPr lang="it-IT" baseline="-25000" dirty="0" smtClean="0"/>
                  <a:t>0</a:t>
                </a:r>
                <a:endParaRPr lang="en-US" baseline="-25000" dirty="0"/>
              </a:p>
            </p:txBody>
          </p:sp>
        </p:grpSp>
        <p:cxnSp>
          <p:nvCxnSpPr>
            <p:cNvPr id="40" name="Connettore 1 39"/>
            <p:cNvCxnSpPr/>
            <p:nvPr/>
          </p:nvCxnSpPr>
          <p:spPr>
            <a:xfrm flipH="1">
              <a:off x="2298638" y="1930396"/>
              <a:ext cx="7192" cy="2933327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40"/>
            <p:cNvCxnSpPr/>
            <p:nvPr/>
          </p:nvCxnSpPr>
          <p:spPr>
            <a:xfrm>
              <a:off x="1499402" y="2806992"/>
              <a:ext cx="8172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CasellaDiTesto 41"/>
            <p:cNvSpPr txBox="1"/>
            <p:nvPr/>
          </p:nvSpPr>
          <p:spPr>
            <a:xfrm>
              <a:off x="393341" y="2207916"/>
              <a:ext cx="895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metallo</a:t>
              </a:r>
              <a:endParaRPr lang="en-US" dirty="0"/>
            </a:p>
          </p:txBody>
        </p:sp>
        <p:sp>
          <p:nvSpPr>
            <p:cNvPr id="43" name="CasellaDiTesto 42"/>
            <p:cNvSpPr txBox="1"/>
            <p:nvPr/>
          </p:nvSpPr>
          <p:spPr>
            <a:xfrm>
              <a:off x="2464481" y="2219170"/>
              <a:ext cx="16730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semiconduttore</a:t>
              </a:r>
              <a:endParaRPr lang="en-US" dirty="0"/>
            </a:p>
          </p:txBody>
        </p:sp>
        <p:sp>
          <p:nvSpPr>
            <p:cNvPr id="44" name="CasellaDiTesto 43"/>
            <p:cNvSpPr txBox="1"/>
            <p:nvPr/>
          </p:nvSpPr>
          <p:spPr>
            <a:xfrm>
              <a:off x="1493659" y="2225912"/>
              <a:ext cx="782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ossido</a:t>
              </a:r>
              <a:endParaRPr lang="en-US" dirty="0"/>
            </a:p>
          </p:txBody>
        </p:sp>
      </p:grpSp>
      <p:cxnSp>
        <p:nvCxnSpPr>
          <p:cNvPr id="14" name="Connettore 1 13"/>
          <p:cNvCxnSpPr/>
          <p:nvPr/>
        </p:nvCxnSpPr>
        <p:spPr>
          <a:xfrm>
            <a:off x="334371" y="3121317"/>
            <a:ext cx="39518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1 65"/>
          <p:cNvCxnSpPr/>
          <p:nvPr/>
        </p:nvCxnSpPr>
        <p:spPr>
          <a:xfrm>
            <a:off x="1499402" y="3674550"/>
            <a:ext cx="817215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asellaDiTesto 66"/>
          <p:cNvSpPr txBox="1"/>
          <p:nvPr/>
        </p:nvSpPr>
        <p:spPr>
          <a:xfrm>
            <a:off x="5257800" y="2001420"/>
            <a:ext cx="3324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…o meglio, non nella direzione che siamo abituati a considerare.</a:t>
            </a:r>
            <a:endParaRPr lang="en-US" dirty="0"/>
          </a:p>
        </p:txBody>
      </p:sp>
      <p:sp>
        <p:nvSpPr>
          <p:cNvPr id="68" name="CasellaDiTesto 67"/>
          <p:cNvSpPr txBox="1"/>
          <p:nvPr/>
        </p:nvSpPr>
        <p:spPr>
          <a:xfrm>
            <a:off x="4657725" y="3024379"/>
            <a:ext cx="44862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 prerogativa di questa struttura è la possibilità,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dirty="0" smtClean="0"/>
              <a:t>mediante la polarizzazione,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dirty="0" smtClean="0"/>
              <a:t>di creare e controllare un canale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dirty="0" smtClean="0"/>
              <a:t>pieno di cariche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dirty="0" smtClean="0"/>
              <a:t>confinate lateralmente</a:t>
            </a:r>
            <a:r>
              <a:rPr lang="en-US" dirty="0"/>
              <a:t> </a:t>
            </a:r>
            <a:endParaRPr lang="en-US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dirty="0"/>
              <a:t>m</a:t>
            </a:r>
            <a:r>
              <a:rPr lang="it-IT" dirty="0" smtClean="0"/>
              <a:t>a libere di muoversi longitudinalmente</a:t>
            </a:r>
          </a:p>
        </p:txBody>
      </p:sp>
    </p:spTree>
    <p:extLst>
      <p:ext uri="{BB962C8B-B14F-4D97-AF65-F5344CB8AC3E}">
        <p14:creationId xmlns:p14="http://schemas.microsoft.com/office/powerpoint/2010/main" val="128700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ttangolo 76"/>
          <p:cNvSpPr/>
          <p:nvPr/>
        </p:nvSpPr>
        <p:spPr>
          <a:xfrm>
            <a:off x="4995081" y="3286513"/>
            <a:ext cx="928047" cy="4317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Connettore 1 4"/>
          <p:cNvCxnSpPr/>
          <p:nvPr/>
        </p:nvCxnSpPr>
        <p:spPr>
          <a:xfrm flipH="1">
            <a:off x="1499402" y="2263664"/>
            <a:ext cx="7192" cy="2613965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/>
        </p:nvCxnSpPr>
        <p:spPr>
          <a:xfrm>
            <a:off x="2302234" y="2263664"/>
            <a:ext cx="147877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>
            <a:off x="2302234" y="3163202"/>
            <a:ext cx="147877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>
          <a:xfrm>
            <a:off x="2302234" y="3865909"/>
            <a:ext cx="147877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/>
          <p:nvPr/>
        </p:nvCxnSpPr>
        <p:spPr>
          <a:xfrm flipV="1">
            <a:off x="2307627" y="3674550"/>
            <a:ext cx="1492102" cy="8654"/>
          </a:xfrm>
          <a:prstGeom prst="line">
            <a:avLst/>
          </a:prstGeom>
          <a:ln w="1270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>
            <a:off x="2316617" y="3523156"/>
            <a:ext cx="1478776" cy="0"/>
          </a:xfrm>
          <a:prstGeom prst="line">
            <a:avLst/>
          </a:prstGeom>
          <a:ln w="31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3901055" y="2031501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</a:t>
            </a:r>
            <a:r>
              <a:rPr lang="it-IT" baseline="-25000" dirty="0" smtClean="0"/>
              <a:t>0</a:t>
            </a:r>
            <a:endParaRPr lang="en-US" baseline="-25000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3922964" y="2986702"/>
            <a:ext cx="375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</a:t>
            </a:r>
            <a:r>
              <a:rPr lang="it-IT" baseline="-25000" dirty="0" smtClean="0"/>
              <a:t>C</a:t>
            </a:r>
            <a:endParaRPr lang="en-US" baseline="-25000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3915454" y="3646798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</a:t>
            </a:r>
            <a:r>
              <a:rPr lang="it-IT" baseline="-25000" dirty="0"/>
              <a:t>V</a:t>
            </a:r>
            <a:endParaRPr lang="en-US" baseline="-25000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3922964" y="3286513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</a:t>
            </a:r>
            <a:r>
              <a:rPr lang="it-IT" baseline="-25000" dirty="0" smtClean="0"/>
              <a:t>i</a:t>
            </a:r>
            <a:endParaRPr lang="en-US" baseline="-25000" dirty="0"/>
          </a:p>
        </p:txBody>
      </p:sp>
      <p:cxnSp>
        <p:nvCxnSpPr>
          <p:cNvPr id="14" name="Connettore 1 13"/>
          <p:cNvCxnSpPr/>
          <p:nvPr/>
        </p:nvCxnSpPr>
        <p:spPr>
          <a:xfrm flipH="1">
            <a:off x="326110" y="2261245"/>
            <a:ext cx="116503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 flipH="1">
            <a:off x="334371" y="3496086"/>
            <a:ext cx="116503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 flipH="1">
            <a:off x="334371" y="4016130"/>
            <a:ext cx="116503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tangolo 16"/>
          <p:cNvSpPr/>
          <p:nvPr/>
        </p:nvSpPr>
        <p:spPr>
          <a:xfrm>
            <a:off x="334371" y="3670710"/>
            <a:ext cx="1150648" cy="1120156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Connettore 1 17"/>
          <p:cNvCxnSpPr/>
          <p:nvPr/>
        </p:nvCxnSpPr>
        <p:spPr>
          <a:xfrm>
            <a:off x="1499402" y="3496086"/>
            <a:ext cx="0" cy="5200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 flipH="1">
            <a:off x="319988" y="3670714"/>
            <a:ext cx="1186606" cy="1742"/>
          </a:xfrm>
          <a:prstGeom prst="line">
            <a:avLst/>
          </a:prstGeom>
          <a:ln w="1270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916886" y="3348946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E</a:t>
            </a:r>
            <a:r>
              <a:rPr lang="it-IT" b="1" baseline="-25000" dirty="0" smtClean="0"/>
              <a:t>F</a:t>
            </a:r>
            <a:endParaRPr lang="en-US" b="1" baseline="-25000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922183" y="1931299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</a:t>
            </a:r>
            <a:r>
              <a:rPr lang="it-IT" baseline="-25000" dirty="0" smtClean="0"/>
              <a:t>0</a:t>
            </a:r>
            <a:endParaRPr lang="en-US" baseline="-25000" dirty="0"/>
          </a:p>
        </p:txBody>
      </p:sp>
      <p:cxnSp>
        <p:nvCxnSpPr>
          <p:cNvPr id="8" name="Connettore 1 7"/>
          <p:cNvCxnSpPr/>
          <p:nvPr/>
        </p:nvCxnSpPr>
        <p:spPr>
          <a:xfrm flipH="1">
            <a:off x="2298638" y="2261245"/>
            <a:ext cx="17979" cy="2602478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1491141" y="2261245"/>
            <a:ext cx="8172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385080" y="1662169"/>
            <a:ext cx="7393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metallo</a:t>
            </a:r>
            <a:endParaRPr lang="en-US" sz="14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456220" y="1673423"/>
            <a:ext cx="1343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semiconduttore</a:t>
            </a:r>
            <a:endParaRPr lang="en-US" sz="14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485398" y="1680165"/>
            <a:ext cx="651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ossido</a:t>
            </a:r>
            <a:endParaRPr lang="en-US" sz="1400" dirty="0"/>
          </a:p>
        </p:txBody>
      </p:sp>
      <p:cxnSp>
        <p:nvCxnSpPr>
          <p:cNvPr id="38" name="Connettore 1 37"/>
          <p:cNvCxnSpPr/>
          <p:nvPr/>
        </p:nvCxnSpPr>
        <p:spPr>
          <a:xfrm>
            <a:off x="1485019" y="3674551"/>
            <a:ext cx="817215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ttangolo 38"/>
          <p:cNvSpPr/>
          <p:nvPr/>
        </p:nvSpPr>
        <p:spPr>
          <a:xfrm>
            <a:off x="2302233" y="3865910"/>
            <a:ext cx="1497496" cy="997814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Connettore 2 39"/>
          <p:cNvCxnSpPr/>
          <p:nvPr/>
        </p:nvCxnSpPr>
        <p:spPr>
          <a:xfrm>
            <a:off x="561119" y="2261245"/>
            <a:ext cx="0" cy="1413306"/>
          </a:xfrm>
          <a:prstGeom prst="straightConnector1">
            <a:avLst/>
          </a:prstGeom>
          <a:ln w="28575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/>
          <p:cNvSpPr txBox="1"/>
          <p:nvPr/>
        </p:nvSpPr>
        <p:spPr>
          <a:xfrm>
            <a:off x="561119" y="2814009"/>
            <a:ext cx="4651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dirty="0" err="1" smtClean="0">
                <a:solidFill>
                  <a:srgbClr val="0070C0"/>
                </a:solidFill>
              </a:rPr>
              <a:t>q</a:t>
            </a:r>
            <a:r>
              <a:rPr lang="it-IT" sz="1400" b="1" i="1" dirty="0" err="1" smtClean="0">
                <a:solidFill>
                  <a:srgbClr val="0070C0"/>
                </a:solidFill>
                <a:latin typeface="Symbol" panose="05050102010706020507" pitchFamily="18" charset="2"/>
              </a:rPr>
              <a:t>f</a:t>
            </a:r>
            <a:r>
              <a:rPr lang="it-IT" sz="1400" b="1" i="1" baseline="-25000" dirty="0" err="1" smtClean="0">
                <a:solidFill>
                  <a:srgbClr val="0070C0"/>
                </a:solidFill>
              </a:rPr>
              <a:t>m</a:t>
            </a:r>
            <a:endParaRPr lang="en-US" sz="1400" b="1" i="1" baseline="-25000" dirty="0">
              <a:solidFill>
                <a:srgbClr val="0070C0"/>
              </a:solidFill>
            </a:endParaRPr>
          </a:p>
        </p:txBody>
      </p:sp>
      <p:grpSp>
        <p:nvGrpSpPr>
          <p:cNvPr id="86" name="Gruppo 85"/>
          <p:cNvGrpSpPr/>
          <p:nvPr/>
        </p:nvGrpSpPr>
        <p:grpSpPr>
          <a:xfrm>
            <a:off x="3005342" y="2269058"/>
            <a:ext cx="375424" cy="894645"/>
            <a:chOff x="3005342" y="2269058"/>
            <a:chExt cx="375424" cy="894645"/>
          </a:xfrm>
        </p:grpSpPr>
        <p:sp>
          <p:nvSpPr>
            <p:cNvPr id="73" name="Rettangolo 72"/>
            <p:cNvSpPr/>
            <p:nvPr/>
          </p:nvSpPr>
          <p:spPr>
            <a:xfrm>
              <a:off x="3056005" y="2269058"/>
              <a:ext cx="275051" cy="894645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Connettore 2 41"/>
            <p:cNvCxnSpPr/>
            <p:nvPr/>
          </p:nvCxnSpPr>
          <p:spPr>
            <a:xfrm>
              <a:off x="3046463" y="2269058"/>
              <a:ext cx="0" cy="886017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CasellaDiTesto 42"/>
            <p:cNvSpPr txBox="1"/>
            <p:nvPr/>
          </p:nvSpPr>
          <p:spPr>
            <a:xfrm>
              <a:off x="3005342" y="2473329"/>
              <a:ext cx="37542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it-IT" sz="1400" b="1" i="1" dirty="0" err="1" smtClean="0">
                  <a:solidFill>
                    <a:srgbClr val="0070C0"/>
                  </a:solidFill>
                </a:rPr>
                <a:t>q</a:t>
              </a:r>
              <a:r>
                <a:rPr lang="it-IT" sz="1400" b="1" i="1" dirty="0" err="1" smtClean="0">
                  <a:solidFill>
                    <a:srgbClr val="0070C0"/>
                  </a:solidFill>
                  <a:latin typeface="Symbol" panose="05050102010706020507" pitchFamily="18" charset="2"/>
                </a:rPr>
                <a:t>c</a:t>
              </a:r>
              <a:endParaRPr lang="en-US" sz="1400" b="1" i="1" baseline="-25000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48" name="Connettore 2 47"/>
          <p:cNvCxnSpPr/>
          <p:nvPr/>
        </p:nvCxnSpPr>
        <p:spPr>
          <a:xfrm>
            <a:off x="3048747" y="3171368"/>
            <a:ext cx="0" cy="694541"/>
          </a:xfrm>
          <a:prstGeom prst="straightConnector1">
            <a:avLst/>
          </a:prstGeom>
          <a:ln w="28575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sellaDiTesto 48"/>
          <p:cNvSpPr txBox="1"/>
          <p:nvPr/>
        </p:nvSpPr>
        <p:spPr>
          <a:xfrm>
            <a:off x="3090348" y="3375427"/>
            <a:ext cx="330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dirty="0" err="1" smtClean="0">
                <a:solidFill>
                  <a:srgbClr val="0070C0"/>
                </a:solidFill>
              </a:rPr>
              <a:t>E</a:t>
            </a:r>
            <a:r>
              <a:rPr lang="it-IT" sz="1400" b="1" i="1" baseline="-25000" dirty="0" err="1" smtClean="0">
                <a:solidFill>
                  <a:srgbClr val="0070C0"/>
                </a:solidFill>
              </a:rPr>
              <a:t>g</a:t>
            </a:r>
            <a:endParaRPr lang="en-US" sz="1400" b="1" i="1" baseline="-25000" dirty="0">
              <a:solidFill>
                <a:srgbClr val="0070C0"/>
              </a:solidFill>
            </a:endParaRPr>
          </a:p>
        </p:txBody>
      </p:sp>
      <p:grpSp>
        <p:nvGrpSpPr>
          <p:cNvPr id="87" name="Gruppo 86"/>
          <p:cNvGrpSpPr/>
          <p:nvPr/>
        </p:nvGrpSpPr>
        <p:grpSpPr>
          <a:xfrm>
            <a:off x="2221073" y="2800303"/>
            <a:ext cx="569451" cy="1108126"/>
            <a:chOff x="2221073" y="2800303"/>
            <a:chExt cx="569451" cy="1108126"/>
          </a:xfrm>
        </p:grpSpPr>
        <p:sp>
          <p:nvSpPr>
            <p:cNvPr id="70" name="Rettangolo 69"/>
            <p:cNvSpPr/>
            <p:nvPr/>
          </p:nvSpPr>
          <p:spPr>
            <a:xfrm>
              <a:off x="2307626" y="3155075"/>
              <a:ext cx="382719" cy="363563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CasellaDiTesto 55"/>
            <p:cNvSpPr txBox="1"/>
            <p:nvPr/>
          </p:nvSpPr>
          <p:spPr>
            <a:xfrm>
              <a:off x="2221073" y="3237055"/>
              <a:ext cx="569451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it-IT" sz="1400" b="1" i="1" dirty="0" err="1" smtClean="0"/>
                <a:t>E</a:t>
              </a:r>
              <a:r>
                <a:rPr lang="it-IT" sz="1400" b="1" i="1" baseline="-25000" dirty="0" err="1" smtClean="0"/>
                <a:t>g</a:t>
              </a:r>
              <a:r>
                <a:rPr lang="it-IT" sz="1400" b="1" i="1" baseline="-25000" dirty="0" smtClean="0"/>
                <a:t> </a:t>
              </a:r>
              <a:r>
                <a:rPr lang="it-IT" sz="1400" b="1" i="1" dirty="0"/>
                <a:t>/2 </a:t>
              </a:r>
              <a:endParaRPr lang="en-US" sz="1400" b="1" i="1" baseline="-25000" dirty="0"/>
            </a:p>
          </p:txBody>
        </p:sp>
        <p:cxnSp>
          <p:nvCxnSpPr>
            <p:cNvPr id="57" name="Connettore 2 56"/>
            <p:cNvCxnSpPr/>
            <p:nvPr/>
          </p:nvCxnSpPr>
          <p:spPr>
            <a:xfrm>
              <a:off x="2358140" y="2800303"/>
              <a:ext cx="0" cy="37846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ttore 2 57"/>
            <p:cNvCxnSpPr/>
            <p:nvPr/>
          </p:nvCxnSpPr>
          <p:spPr>
            <a:xfrm flipV="1">
              <a:off x="2358140" y="3529960"/>
              <a:ext cx="0" cy="37846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uppo 87"/>
          <p:cNvGrpSpPr/>
          <p:nvPr/>
        </p:nvGrpSpPr>
        <p:grpSpPr>
          <a:xfrm>
            <a:off x="2619481" y="3166799"/>
            <a:ext cx="340426" cy="884833"/>
            <a:chOff x="2619481" y="3166799"/>
            <a:chExt cx="340426" cy="884833"/>
          </a:xfrm>
        </p:grpSpPr>
        <p:sp>
          <p:nvSpPr>
            <p:cNvPr id="71" name="Rettangolo 70"/>
            <p:cNvSpPr/>
            <p:nvPr/>
          </p:nvSpPr>
          <p:spPr>
            <a:xfrm>
              <a:off x="2619481" y="3523156"/>
              <a:ext cx="340426" cy="155721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Connettore 2 58"/>
            <p:cNvCxnSpPr/>
            <p:nvPr/>
          </p:nvCxnSpPr>
          <p:spPr>
            <a:xfrm>
              <a:off x="2755089" y="3166799"/>
              <a:ext cx="0" cy="37846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2 59"/>
            <p:cNvCxnSpPr/>
            <p:nvPr/>
          </p:nvCxnSpPr>
          <p:spPr>
            <a:xfrm flipV="1">
              <a:off x="2755089" y="3673163"/>
              <a:ext cx="0" cy="37846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CasellaDiTesto 60"/>
            <p:cNvSpPr txBox="1"/>
            <p:nvPr/>
          </p:nvSpPr>
          <p:spPr>
            <a:xfrm>
              <a:off x="2640542" y="3466669"/>
              <a:ext cx="28533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it-IT" sz="1400" b="1" i="1" dirty="0" err="1" smtClean="0">
                  <a:solidFill>
                    <a:srgbClr val="FF0000"/>
                  </a:solidFill>
                </a:rPr>
                <a:t>q</a:t>
              </a:r>
              <a:r>
                <a:rPr lang="it-IT" sz="1400" b="1" i="1" dirty="0" err="1" smtClean="0">
                  <a:solidFill>
                    <a:srgbClr val="FF0000"/>
                  </a:solidFill>
                  <a:latin typeface="Symbol" panose="05050102010706020507" pitchFamily="18" charset="2"/>
                </a:rPr>
                <a:t>y</a:t>
              </a:r>
              <a:r>
                <a:rPr lang="it-IT" sz="1400" b="1" i="1" baseline="-25000" dirty="0" err="1" smtClean="0">
                  <a:solidFill>
                    <a:srgbClr val="FF0000"/>
                  </a:solidFill>
                </a:rPr>
                <a:t>B</a:t>
              </a:r>
              <a:endParaRPr lang="en-US" sz="1400" b="1" i="1" baseline="-25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2" name="Gruppo 71"/>
          <p:cNvGrpSpPr/>
          <p:nvPr/>
        </p:nvGrpSpPr>
        <p:grpSpPr>
          <a:xfrm>
            <a:off x="3674289" y="2263664"/>
            <a:ext cx="432884" cy="1413306"/>
            <a:chOff x="3239019" y="2264147"/>
            <a:chExt cx="432884" cy="1413306"/>
          </a:xfrm>
        </p:grpSpPr>
        <p:cxnSp>
          <p:nvCxnSpPr>
            <p:cNvPr id="68" name="Connettore 2 67"/>
            <p:cNvCxnSpPr/>
            <p:nvPr/>
          </p:nvCxnSpPr>
          <p:spPr>
            <a:xfrm>
              <a:off x="3239019" y="2264147"/>
              <a:ext cx="0" cy="1413306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CasellaDiTesto 68"/>
            <p:cNvSpPr txBox="1"/>
            <p:nvPr/>
          </p:nvSpPr>
          <p:spPr>
            <a:xfrm>
              <a:off x="3253199" y="2682243"/>
              <a:ext cx="4187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i="1" dirty="0" err="1" smtClean="0">
                  <a:solidFill>
                    <a:srgbClr val="0070C0"/>
                  </a:solidFill>
                </a:rPr>
                <a:t>q</a:t>
              </a:r>
              <a:r>
                <a:rPr lang="it-IT" sz="1400" b="1" i="1" dirty="0" err="1" smtClean="0">
                  <a:solidFill>
                    <a:srgbClr val="0070C0"/>
                  </a:solidFill>
                  <a:latin typeface="Symbol" panose="05050102010706020507" pitchFamily="18" charset="2"/>
                </a:rPr>
                <a:t>f</a:t>
              </a:r>
              <a:r>
                <a:rPr lang="it-IT" sz="1400" b="1" i="1" baseline="-25000" dirty="0" err="1">
                  <a:solidFill>
                    <a:srgbClr val="0070C0"/>
                  </a:solidFill>
                </a:rPr>
                <a:t>s</a:t>
              </a:r>
              <a:endParaRPr lang="en-US" sz="1400" b="1" i="1" baseline="-25000" dirty="0">
                <a:solidFill>
                  <a:srgbClr val="0070C0"/>
                </a:solidFill>
              </a:endParaRPr>
            </a:p>
          </p:txBody>
        </p:sp>
      </p:grpSp>
      <p:sp>
        <p:nvSpPr>
          <p:cNvPr id="74" name="CasellaDiTesto 73"/>
          <p:cNvSpPr txBox="1"/>
          <p:nvPr/>
        </p:nvSpPr>
        <p:spPr>
          <a:xfrm>
            <a:off x="2813826" y="229758"/>
            <a:ext cx="452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MOS </a:t>
            </a:r>
            <a:r>
              <a:rPr lang="it-IT" b="1" i="1" dirty="0" smtClean="0">
                <a:solidFill>
                  <a:srgbClr val="FF0000"/>
                </a:solidFill>
              </a:rPr>
              <a:t>ideale</a:t>
            </a:r>
            <a:r>
              <a:rPr lang="it-IT" b="1" dirty="0" smtClean="0"/>
              <a:t> all’equilibrio. Ipotesi e Definizioni</a:t>
            </a:r>
            <a:endParaRPr lang="en-US" b="1" dirty="0"/>
          </a:p>
        </p:txBody>
      </p:sp>
      <p:grpSp>
        <p:nvGrpSpPr>
          <p:cNvPr id="85" name="Gruppo 84"/>
          <p:cNvGrpSpPr/>
          <p:nvPr/>
        </p:nvGrpSpPr>
        <p:grpSpPr>
          <a:xfrm>
            <a:off x="4953540" y="638351"/>
            <a:ext cx="2568845" cy="438410"/>
            <a:chOff x="4953540" y="638351"/>
            <a:chExt cx="2568845" cy="438410"/>
          </a:xfrm>
        </p:grpSpPr>
        <p:sp>
          <p:nvSpPr>
            <p:cNvPr id="78" name="Rettangolo 77"/>
            <p:cNvSpPr/>
            <p:nvPr/>
          </p:nvSpPr>
          <p:spPr>
            <a:xfrm>
              <a:off x="6196088" y="638351"/>
              <a:ext cx="1310716" cy="43176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CasellaDiTesto 74"/>
            <p:cNvSpPr txBox="1"/>
            <p:nvPr/>
          </p:nvSpPr>
          <p:spPr>
            <a:xfrm>
              <a:off x="4953540" y="707429"/>
              <a:ext cx="25688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 smtClean="0"/>
                <a:t>Ipotesi di banda piatta</a:t>
              </a:r>
              <a:endParaRPr lang="en-US" dirty="0"/>
            </a:p>
          </p:txBody>
        </p:sp>
      </p:grpSp>
      <p:graphicFrame>
        <p:nvGraphicFramePr>
          <p:cNvPr id="76" name="Oggetto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508949"/>
              </p:ext>
            </p:extLst>
          </p:nvPr>
        </p:nvGraphicFramePr>
        <p:xfrm>
          <a:off x="4983667" y="1977662"/>
          <a:ext cx="3261917" cy="1741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2" name="Equazione" r:id="rId3" imgW="1498320" imgH="799920" progId="Equation.3">
                  <p:embed/>
                </p:oleObj>
              </mc:Choice>
              <mc:Fallback>
                <p:oleObj name="Equazione" r:id="rId3" imgW="1498320" imgH="7999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3667" y="1977662"/>
                        <a:ext cx="3261917" cy="17415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CasellaDiTesto 78"/>
          <p:cNvSpPr txBox="1"/>
          <p:nvPr/>
        </p:nvSpPr>
        <p:spPr>
          <a:xfrm>
            <a:off x="4982436" y="3987992"/>
            <a:ext cx="3479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Osserviamo con particolare attenzione la definizione</a:t>
            </a:r>
            <a:endParaRPr lang="en-US" dirty="0"/>
          </a:p>
        </p:txBody>
      </p:sp>
      <p:graphicFrame>
        <p:nvGraphicFramePr>
          <p:cNvPr id="80" name="Oggetto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368335"/>
              </p:ext>
            </p:extLst>
          </p:nvPr>
        </p:nvGraphicFramePr>
        <p:xfrm>
          <a:off x="5441950" y="4648200"/>
          <a:ext cx="186848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3" name="Equazione" r:id="rId5" imgW="825480" imgH="190440" progId="Equation.3">
                  <p:embed/>
                </p:oleObj>
              </mc:Choice>
              <mc:Fallback>
                <p:oleObj name="Equazione" r:id="rId5" imgW="825480" imgH="1904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41950" y="4648200"/>
                        <a:ext cx="1868488" cy="431800"/>
                      </a:xfrm>
                      <a:prstGeom prst="rect">
                        <a:avLst/>
                      </a:prstGeom>
                      <a:ln w="28575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Oggetto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027079"/>
              </p:ext>
            </p:extLst>
          </p:nvPr>
        </p:nvGraphicFramePr>
        <p:xfrm>
          <a:off x="4742813" y="5295330"/>
          <a:ext cx="3719220" cy="1426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4" name="Equazione" r:id="rId7" imgW="2019240" imgH="774360" progId="Equation.3">
                  <p:embed/>
                </p:oleObj>
              </mc:Choice>
              <mc:Fallback>
                <p:oleObj name="Equazione" r:id="rId7" imgW="2019240" imgH="7743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42813" y="5295330"/>
                        <a:ext cx="3719220" cy="1426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" name="CasellaDiTesto 81"/>
          <p:cNvSpPr txBox="1"/>
          <p:nvPr/>
        </p:nvSpPr>
        <p:spPr>
          <a:xfrm>
            <a:off x="1666789" y="5581934"/>
            <a:ext cx="2953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</a:t>
            </a:r>
            <a:r>
              <a:rPr lang="it-IT" dirty="0" smtClean="0"/>
              <a:t>he si collega alla densità di elettroni e lacune</a:t>
            </a:r>
            <a:endParaRPr lang="en-US" dirty="0"/>
          </a:p>
        </p:txBody>
      </p:sp>
      <p:sp>
        <p:nvSpPr>
          <p:cNvPr id="83" name="CasellaDiTesto 82"/>
          <p:cNvSpPr txBox="1"/>
          <p:nvPr/>
        </p:nvSpPr>
        <p:spPr>
          <a:xfrm>
            <a:off x="4953540" y="1139167"/>
            <a:ext cx="2905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Nessuna carica nell’ossido</a:t>
            </a:r>
            <a:endParaRPr lang="en-US" dirty="0"/>
          </a:p>
        </p:txBody>
      </p:sp>
      <p:sp>
        <p:nvSpPr>
          <p:cNvPr id="84" name="CasellaDiTesto 83"/>
          <p:cNvSpPr txBox="1"/>
          <p:nvPr/>
        </p:nvSpPr>
        <p:spPr>
          <a:xfrm>
            <a:off x="4976049" y="1548099"/>
            <a:ext cx="3309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Ossido perfettamente isolante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75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9" grpId="0"/>
      <p:bldP spid="8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 rot="1661258">
            <a:off x="4602866" y="1436255"/>
            <a:ext cx="473559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Slide 10 di «Giunzioni» (Cap.3)</a:t>
            </a:r>
            <a:endParaRPr lang="en-US" sz="28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34370" y="136478"/>
            <a:ext cx="84343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Continuiamo allora  con una   </a:t>
            </a:r>
            <a:r>
              <a:rPr lang="it-IT" sz="2800" b="1" dirty="0" smtClean="0"/>
              <a:t>giunzione metallo-semiconduttore</a:t>
            </a:r>
            <a:r>
              <a:rPr lang="it-IT" dirty="0" smtClean="0"/>
              <a:t>.</a:t>
            </a:r>
          </a:p>
          <a:p>
            <a:endParaRPr lang="it-IT" dirty="0"/>
          </a:p>
          <a:p>
            <a:r>
              <a:rPr lang="it-IT" dirty="0" smtClean="0"/>
              <a:t>Prendiamo per il semiconduttore un drogaggio n.</a:t>
            </a:r>
            <a:endParaRPr lang="en-US" dirty="0"/>
          </a:p>
        </p:txBody>
      </p:sp>
      <p:cxnSp>
        <p:nvCxnSpPr>
          <p:cNvPr id="26" name="Connettore 1 25"/>
          <p:cNvCxnSpPr/>
          <p:nvPr/>
        </p:nvCxnSpPr>
        <p:spPr>
          <a:xfrm flipH="1">
            <a:off x="334371" y="2806992"/>
            <a:ext cx="116503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ttore 1 124"/>
          <p:cNvCxnSpPr/>
          <p:nvPr/>
        </p:nvCxnSpPr>
        <p:spPr>
          <a:xfrm flipH="1">
            <a:off x="334371" y="3496086"/>
            <a:ext cx="1165031" cy="0"/>
          </a:xfrm>
          <a:prstGeom prst="line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ttore 1 128"/>
          <p:cNvCxnSpPr/>
          <p:nvPr/>
        </p:nvCxnSpPr>
        <p:spPr>
          <a:xfrm flipH="1">
            <a:off x="334371" y="4016130"/>
            <a:ext cx="116503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tangolo 28"/>
          <p:cNvSpPr/>
          <p:nvPr/>
        </p:nvSpPr>
        <p:spPr>
          <a:xfrm>
            <a:off x="334371" y="3670710"/>
            <a:ext cx="1150648" cy="1120156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3" name="Gruppo 162"/>
          <p:cNvGrpSpPr/>
          <p:nvPr/>
        </p:nvGrpSpPr>
        <p:grpSpPr>
          <a:xfrm>
            <a:off x="2302234" y="2824997"/>
            <a:ext cx="1150647" cy="1209138"/>
            <a:chOff x="2520602" y="3029717"/>
            <a:chExt cx="1150647" cy="1209138"/>
          </a:xfrm>
        </p:grpSpPr>
        <p:cxnSp>
          <p:nvCxnSpPr>
            <p:cNvPr id="23" name="Connettore 1 22"/>
            <p:cNvCxnSpPr/>
            <p:nvPr/>
          </p:nvCxnSpPr>
          <p:spPr>
            <a:xfrm>
              <a:off x="2520602" y="3029717"/>
              <a:ext cx="1136264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ttore 1 123"/>
            <p:cNvCxnSpPr/>
            <p:nvPr/>
          </p:nvCxnSpPr>
          <p:spPr>
            <a:xfrm>
              <a:off x="2520602" y="3718811"/>
              <a:ext cx="1136264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ttore 1 127"/>
            <p:cNvCxnSpPr/>
            <p:nvPr/>
          </p:nvCxnSpPr>
          <p:spPr>
            <a:xfrm>
              <a:off x="2520602" y="4238855"/>
              <a:ext cx="1136264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31"/>
            <p:cNvCxnSpPr/>
            <p:nvPr/>
          </p:nvCxnSpPr>
          <p:spPr>
            <a:xfrm flipH="1" flipV="1">
              <a:off x="2520602" y="3793545"/>
              <a:ext cx="1150647" cy="1"/>
            </a:xfrm>
            <a:prstGeom prst="line">
              <a:avLst/>
            </a:prstGeom>
            <a:ln w="28575">
              <a:solidFill>
                <a:srgbClr val="0070C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0" name="Connettore 1 129"/>
          <p:cNvCxnSpPr/>
          <p:nvPr/>
        </p:nvCxnSpPr>
        <p:spPr>
          <a:xfrm>
            <a:off x="1499402" y="3496086"/>
            <a:ext cx="0" cy="5200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ttore 1 134"/>
          <p:cNvCxnSpPr/>
          <p:nvPr/>
        </p:nvCxnSpPr>
        <p:spPr>
          <a:xfrm flipH="1">
            <a:off x="1499402" y="1944302"/>
            <a:ext cx="7192" cy="2933327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Connettore 1 159"/>
          <p:cNvCxnSpPr/>
          <p:nvPr/>
        </p:nvCxnSpPr>
        <p:spPr>
          <a:xfrm flipH="1">
            <a:off x="319988" y="3670714"/>
            <a:ext cx="1186606" cy="1742"/>
          </a:xfrm>
          <a:prstGeom prst="line">
            <a:avLst/>
          </a:prstGeom>
          <a:ln w="28575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CasellaDiTesto 164"/>
          <p:cNvSpPr txBox="1"/>
          <p:nvPr/>
        </p:nvSpPr>
        <p:spPr>
          <a:xfrm>
            <a:off x="4551528" y="5349922"/>
            <a:ext cx="46373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Allineando i livelli di Fermi</a:t>
            </a:r>
          </a:p>
          <a:p>
            <a:r>
              <a:rPr lang="it-IT" dirty="0"/>
              <a:t>e</a:t>
            </a:r>
            <a:r>
              <a:rPr lang="it-IT" dirty="0" smtClean="0"/>
              <a:t> imponendo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la continuità del livello del vuoto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e la costanza dello stesso entro il conduttore</a:t>
            </a:r>
            <a:endParaRPr lang="en-US" dirty="0"/>
          </a:p>
        </p:txBody>
      </p:sp>
      <p:grpSp>
        <p:nvGrpSpPr>
          <p:cNvPr id="185" name="Gruppo 184"/>
          <p:cNvGrpSpPr/>
          <p:nvPr/>
        </p:nvGrpSpPr>
        <p:grpSpPr>
          <a:xfrm>
            <a:off x="3903260" y="1944302"/>
            <a:ext cx="4848934" cy="2969396"/>
            <a:chOff x="3903260" y="1944302"/>
            <a:chExt cx="4848934" cy="2969396"/>
          </a:xfrm>
        </p:grpSpPr>
        <p:grpSp>
          <p:nvGrpSpPr>
            <p:cNvPr id="138" name="Gruppo 137"/>
            <p:cNvGrpSpPr/>
            <p:nvPr/>
          </p:nvGrpSpPr>
          <p:grpSpPr>
            <a:xfrm>
              <a:off x="4935941" y="1944302"/>
              <a:ext cx="3336878" cy="2969396"/>
              <a:chOff x="1637731" y="1213696"/>
              <a:chExt cx="6332562" cy="5085754"/>
            </a:xfrm>
          </p:grpSpPr>
          <p:grpSp>
            <p:nvGrpSpPr>
              <p:cNvPr id="139" name="Gruppo 138"/>
              <p:cNvGrpSpPr/>
              <p:nvPr/>
            </p:nvGrpSpPr>
            <p:grpSpPr>
              <a:xfrm>
                <a:off x="1637731" y="2730536"/>
                <a:ext cx="6305266" cy="342179"/>
                <a:chOff x="1637731" y="2688609"/>
                <a:chExt cx="6305266" cy="738292"/>
              </a:xfrm>
            </p:grpSpPr>
            <p:sp>
              <p:nvSpPr>
                <p:cNvPr id="152" name="Figura a mano libera 151"/>
                <p:cNvSpPr/>
                <p:nvPr/>
              </p:nvSpPr>
              <p:spPr>
                <a:xfrm>
                  <a:off x="3848669" y="2688609"/>
                  <a:ext cx="1937982" cy="738292"/>
                </a:xfrm>
                <a:custGeom>
                  <a:avLst/>
                  <a:gdLst>
                    <a:gd name="connsiteX0" fmla="*/ 0 w 1937982"/>
                    <a:gd name="connsiteY0" fmla="*/ 0 h 738292"/>
                    <a:gd name="connsiteX1" fmla="*/ 245659 w 1937982"/>
                    <a:gd name="connsiteY1" fmla="*/ 313898 h 738292"/>
                    <a:gd name="connsiteX2" fmla="*/ 627797 w 1937982"/>
                    <a:gd name="connsiteY2" fmla="*/ 600501 h 738292"/>
                    <a:gd name="connsiteX3" fmla="*/ 1160059 w 1937982"/>
                    <a:gd name="connsiteY3" fmla="*/ 723331 h 738292"/>
                    <a:gd name="connsiteX4" fmla="*/ 1555844 w 1937982"/>
                    <a:gd name="connsiteY4" fmla="*/ 736979 h 738292"/>
                    <a:gd name="connsiteX5" fmla="*/ 1937982 w 1937982"/>
                    <a:gd name="connsiteY5" fmla="*/ 736979 h 738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37982" h="738292">
                      <a:moveTo>
                        <a:pt x="0" y="0"/>
                      </a:moveTo>
                      <a:cubicBezTo>
                        <a:pt x="70513" y="106907"/>
                        <a:pt x="141026" y="213815"/>
                        <a:pt x="245659" y="313898"/>
                      </a:cubicBezTo>
                      <a:cubicBezTo>
                        <a:pt x="350292" y="413981"/>
                        <a:pt x="475397" y="532262"/>
                        <a:pt x="627797" y="600501"/>
                      </a:cubicBezTo>
                      <a:cubicBezTo>
                        <a:pt x="780197" y="668740"/>
                        <a:pt x="1005385" y="700585"/>
                        <a:pt x="1160059" y="723331"/>
                      </a:cubicBezTo>
                      <a:cubicBezTo>
                        <a:pt x="1314734" y="746077"/>
                        <a:pt x="1426190" y="734704"/>
                        <a:pt x="1555844" y="736979"/>
                      </a:cubicBezTo>
                      <a:cubicBezTo>
                        <a:pt x="1685498" y="739254"/>
                        <a:pt x="1811740" y="738116"/>
                        <a:pt x="1937982" y="736979"/>
                      </a:cubicBezTo>
                    </a:path>
                  </a:pathLst>
                </a:custGeom>
                <a:noFill/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3" name="Connettore 1 152"/>
                <p:cNvCxnSpPr/>
                <p:nvPr/>
              </p:nvCxnSpPr>
              <p:spPr>
                <a:xfrm>
                  <a:off x="5786651" y="3426901"/>
                  <a:ext cx="2156346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Connettore 1 153"/>
                <p:cNvCxnSpPr>
                  <a:stCxn id="152" idx="0"/>
                </p:cNvCxnSpPr>
                <p:nvPr/>
              </p:nvCxnSpPr>
              <p:spPr>
                <a:xfrm flipH="1">
                  <a:off x="1637731" y="2688609"/>
                  <a:ext cx="2210938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0" name="Gruppo 139"/>
              <p:cNvGrpSpPr/>
              <p:nvPr/>
            </p:nvGrpSpPr>
            <p:grpSpPr>
              <a:xfrm>
                <a:off x="1637731" y="3910762"/>
                <a:ext cx="6305266" cy="342179"/>
                <a:chOff x="1637731" y="2688609"/>
                <a:chExt cx="6305266" cy="738292"/>
              </a:xfrm>
            </p:grpSpPr>
            <p:sp>
              <p:nvSpPr>
                <p:cNvPr id="149" name="Figura a mano libera 148"/>
                <p:cNvSpPr/>
                <p:nvPr/>
              </p:nvSpPr>
              <p:spPr>
                <a:xfrm>
                  <a:off x="3848669" y="2688609"/>
                  <a:ext cx="1937982" cy="738292"/>
                </a:xfrm>
                <a:custGeom>
                  <a:avLst/>
                  <a:gdLst>
                    <a:gd name="connsiteX0" fmla="*/ 0 w 1937982"/>
                    <a:gd name="connsiteY0" fmla="*/ 0 h 738292"/>
                    <a:gd name="connsiteX1" fmla="*/ 245659 w 1937982"/>
                    <a:gd name="connsiteY1" fmla="*/ 313898 h 738292"/>
                    <a:gd name="connsiteX2" fmla="*/ 627797 w 1937982"/>
                    <a:gd name="connsiteY2" fmla="*/ 600501 h 738292"/>
                    <a:gd name="connsiteX3" fmla="*/ 1160059 w 1937982"/>
                    <a:gd name="connsiteY3" fmla="*/ 723331 h 738292"/>
                    <a:gd name="connsiteX4" fmla="*/ 1555844 w 1937982"/>
                    <a:gd name="connsiteY4" fmla="*/ 736979 h 738292"/>
                    <a:gd name="connsiteX5" fmla="*/ 1937982 w 1937982"/>
                    <a:gd name="connsiteY5" fmla="*/ 736979 h 738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37982" h="738292">
                      <a:moveTo>
                        <a:pt x="0" y="0"/>
                      </a:moveTo>
                      <a:cubicBezTo>
                        <a:pt x="70513" y="106907"/>
                        <a:pt x="141026" y="213815"/>
                        <a:pt x="245659" y="313898"/>
                      </a:cubicBezTo>
                      <a:cubicBezTo>
                        <a:pt x="350292" y="413981"/>
                        <a:pt x="475397" y="532262"/>
                        <a:pt x="627797" y="600501"/>
                      </a:cubicBezTo>
                      <a:cubicBezTo>
                        <a:pt x="780197" y="668740"/>
                        <a:pt x="1005385" y="700585"/>
                        <a:pt x="1160059" y="723331"/>
                      </a:cubicBezTo>
                      <a:cubicBezTo>
                        <a:pt x="1314734" y="746077"/>
                        <a:pt x="1426190" y="734704"/>
                        <a:pt x="1555844" y="736979"/>
                      </a:cubicBezTo>
                      <a:cubicBezTo>
                        <a:pt x="1685498" y="739254"/>
                        <a:pt x="1811740" y="738116"/>
                        <a:pt x="1937982" y="736979"/>
                      </a:cubicBezTo>
                    </a:path>
                  </a:pathLst>
                </a:custGeom>
                <a:noFill/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0" name="Connettore 1 149"/>
                <p:cNvCxnSpPr/>
                <p:nvPr/>
              </p:nvCxnSpPr>
              <p:spPr>
                <a:xfrm>
                  <a:off x="5786651" y="3426901"/>
                  <a:ext cx="2156346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Connettore 1 150"/>
                <p:cNvCxnSpPr>
                  <a:stCxn id="149" idx="0"/>
                </p:cNvCxnSpPr>
                <p:nvPr/>
              </p:nvCxnSpPr>
              <p:spPr>
                <a:xfrm flipH="1">
                  <a:off x="1637731" y="2688609"/>
                  <a:ext cx="2210938" cy="0"/>
                </a:xfrm>
                <a:prstGeom prst="line">
                  <a:avLst/>
                </a:prstGeom>
                <a:ln w="28575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1" name="Gruppo 140"/>
              <p:cNvGrpSpPr/>
              <p:nvPr/>
            </p:nvGrpSpPr>
            <p:grpSpPr>
              <a:xfrm>
                <a:off x="1637731" y="4801454"/>
                <a:ext cx="6305266" cy="342179"/>
                <a:chOff x="1637731" y="2688609"/>
                <a:chExt cx="6305266" cy="738292"/>
              </a:xfrm>
            </p:grpSpPr>
            <p:sp>
              <p:nvSpPr>
                <p:cNvPr id="146" name="Figura a mano libera 145"/>
                <p:cNvSpPr/>
                <p:nvPr/>
              </p:nvSpPr>
              <p:spPr>
                <a:xfrm>
                  <a:off x="3848669" y="2688609"/>
                  <a:ext cx="1937982" cy="738292"/>
                </a:xfrm>
                <a:custGeom>
                  <a:avLst/>
                  <a:gdLst>
                    <a:gd name="connsiteX0" fmla="*/ 0 w 1937982"/>
                    <a:gd name="connsiteY0" fmla="*/ 0 h 738292"/>
                    <a:gd name="connsiteX1" fmla="*/ 245659 w 1937982"/>
                    <a:gd name="connsiteY1" fmla="*/ 313898 h 738292"/>
                    <a:gd name="connsiteX2" fmla="*/ 627797 w 1937982"/>
                    <a:gd name="connsiteY2" fmla="*/ 600501 h 738292"/>
                    <a:gd name="connsiteX3" fmla="*/ 1160059 w 1937982"/>
                    <a:gd name="connsiteY3" fmla="*/ 723331 h 738292"/>
                    <a:gd name="connsiteX4" fmla="*/ 1555844 w 1937982"/>
                    <a:gd name="connsiteY4" fmla="*/ 736979 h 738292"/>
                    <a:gd name="connsiteX5" fmla="*/ 1937982 w 1937982"/>
                    <a:gd name="connsiteY5" fmla="*/ 736979 h 738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37982" h="738292">
                      <a:moveTo>
                        <a:pt x="0" y="0"/>
                      </a:moveTo>
                      <a:cubicBezTo>
                        <a:pt x="70513" y="106907"/>
                        <a:pt x="141026" y="213815"/>
                        <a:pt x="245659" y="313898"/>
                      </a:cubicBezTo>
                      <a:cubicBezTo>
                        <a:pt x="350292" y="413981"/>
                        <a:pt x="475397" y="532262"/>
                        <a:pt x="627797" y="600501"/>
                      </a:cubicBezTo>
                      <a:cubicBezTo>
                        <a:pt x="780197" y="668740"/>
                        <a:pt x="1005385" y="700585"/>
                        <a:pt x="1160059" y="723331"/>
                      </a:cubicBezTo>
                      <a:cubicBezTo>
                        <a:pt x="1314734" y="746077"/>
                        <a:pt x="1426190" y="734704"/>
                        <a:pt x="1555844" y="736979"/>
                      </a:cubicBezTo>
                      <a:cubicBezTo>
                        <a:pt x="1685498" y="739254"/>
                        <a:pt x="1811740" y="738116"/>
                        <a:pt x="1937982" y="736979"/>
                      </a:cubicBezTo>
                    </a:path>
                  </a:pathLst>
                </a:custGeom>
                <a:noFill/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47" name="Connettore 1 146"/>
                <p:cNvCxnSpPr/>
                <p:nvPr/>
              </p:nvCxnSpPr>
              <p:spPr>
                <a:xfrm>
                  <a:off x="5786651" y="3426901"/>
                  <a:ext cx="2156346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Connettore 1 147"/>
                <p:cNvCxnSpPr>
                  <a:stCxn id="146" idx="0"/>
                </p:cNvCxnSpPr>
                <p:nvPr/>
              </p:nvCxnSpPr>
              <p:spPr>
                <a:xfrm flipH="1">
                  <a:off x="1637731" y="2688609"/>
                  <a:ext cx="221093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2" name="Rettangolo 141"/>
              <p:cNvSpPr/>
              <p:nvPr/>
            </p:nvSpPr>
            <p:spPr>
              <a:xfrm>
                <a:off x="1637731" y="4380932"/>
                <a:ext cx="2183642" cy="1918518"/>
              </a:xfrm>
              <a:prstGeom prst="rect">
                <a:avLst/>
              </a:prstGeom>
              <a:pattFill prst="wdDn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3" name="Connettore 1 142"/>
              <p:cNvCxnSpPr/>
              <p:nvPr/>
            </p:nvCxnSpPr>
            <p:spPr>
              <a:xfrm flipH="1" flipV="1">
                <a:off x="1637731" y="4380934"/>
                <a:ext cx="6332562" cy="1"/>
              </a:xfrm>
              <a:prstGeom prst="line">
                <a:avLst/>
              </a:prstGeom>
              <a:ln w="28575">
                <a:solidFill>
                  <a:srgbClr val="0070C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Connettore 1 143"/>
              <p:cNvCxnSpPr>
                <a:stCxn id="149" idx="0"/>
                <a:endCxn id="146" idx="0"/>
              </p:cNvCxnSpPr>
              <p:nvPr/>
            </p:nvCxnSpPr>
            <p:spPr>
              <a:xfrm>
                <a:off x="3848669" y="3910762"/>
                <a:ext cx="0" cy="8906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Connettore 1 144"/>
              <p:cNvCxnSpPr/>
              <p:nvPr/>
            </p:nvCxnSpPr>
            <p:spPr>
              <a:xfrm flipH="1">
                <a:off x="3848669" y="1213696"/>
                <a:ext cx="13648" cy="5023977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4" name="Freccia a destra 163"/>
            <p:cNvSpPr/>
            <p:nvPr/>
          </p:nvSpPr>
          <p:spPr>
            <a:xfrm>
              <a:off x="3903260" y="3029718"/>
              <a:ext cx="832513" cy="60516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CasellaDiTesto 165"/>
            <p:cNvSpPr txBox="1"/>
            <p:nvPr/>
          </p:nvSpPr>
          <p:spPr>
            <a:xfrm>
              <a:off x="8362609" y="2806992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E</a:t>
              </a:r>
              <a:r>
                <a:rPr lang="it-IT" baseline="-25000" dirty="0" smtClean="0"/>
                <a:t>0</a:t>
              </a:r>
              <a:endParaRPr lang="en-US" baseline="-25000" dirty="0"/>
            </a:p>
          </p:txBody>
        </p:sp>
        <p:sp>
          <p:nvSpPr>
            <p:cNvPr id="167" name="CasellaDiTesto 166"/>
            <p:cNvSpPr txBox="1"/>
            <p:nvPr/>
          </p:nvSpPr>
          <p:spPr>
            <a:xfrm>
              <a:off x="8376257" y="3482271"/>
              <a:ext cx="3759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E</a:t>
              </a:r>
              <a:r>
                <a:rPr lang="it-IT" baseline="-25000" dirty="0" smtClean="0"/>
                <a:t>C</a:t>
              </a:r>
              <a:endParaRPr lang="en-US" baseline="-25000" dirty="0"/>
            </a:p>
          </p:txBody>
        </p:sp>
        <p:sp>
          <p:nvSpPr>
            <p:cNvPr id="168" name="CasellaDiTesto 167"/>
            <p:cNvSpPr txBox="1"/>
            <p:nvPr/>
          </p:nvSpPr>
          <p:spPr>
            <a:xfrm>
              <a:off x="8368747" y="4016130"/>
              <a:ext cx="3834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E</a:t>
              </a:r>
              <a:r>
                <a:rPr lang="it-IT" baseline="-25000" dirty="0"/>
                <a:t>V</a:t>
              </a:r>
              <a:endParaRPr lang="en-US" baseline="-25000" dirty="0"/>
            </a:p>
          </p:txBody>
        </p:sp>
        <p:sp>
          <p:nvSpPr>
            <p:cNvPr id="169" name="CasellaDiTesto 168"/>
            <p:cNvSpPr txBox="1"/>
            <p:nvPr/>
          </p:nvSpPr>
          <p:spPr>
            <a:xfrm>
              <a:off x="8376257" y="3782082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E</a:t>
              </a:r>
              <a:r>
                <a:rPr lang="it-IT" baseline="-25000" dirty="0" smtClean="0"/>
                <a:t>i</a:t>
              </a:r>
              <a:endParaRPr lang="en-US" baseline="-25000" dirty="0"/>
            </a:p>
          </p:txBody>
        </p:sp>
        <p:sp>
          <p:nvSpPr>
            <p:cNvPr id="170" name="CasellaDiTesto 169"/>
            <p:cNvSpPr txBox="1"/>
            <p:nvPr/>
          </p:nvSpPr>
          <p:spPr>
            <a:xfrm>
              <a:off x="5518456" y="3434253"/>
              <a:ext cx="367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/>
                <a:t>E</a:t>
              </a:r>
              <a:r>
                <a:rPr lang="it-IT" b="1" baseline="-25000" dirty="0" smtClean="0"/>
                <a:t>F</a:t>
              </a:r>
              <a:endParaRPr lang="en-US" b="1" baseline="-25000" dirty="0"/>
            </a:p>
          </p:txBody>
        </p:sp>
        <p:sp>
          <p:nvSpPr>
            <p:cNvPr id="171" name="Figura a mano libera 170"/>
            <p:cNvSpPr/>
            <p:nvPr/>
          </p:nvSpPr>
          <p:spPr>
            <a:xfrm>
              <a:off x="6103244" y="3766962"/>
              <a:ext cx="1021200" cy="199786"/>
            </a:xfrm>
            <a:custGeom>
              <a:avLst/>
              <a:gdLst>
                <a:gd name="connsiteX0" fmla="*/ 0 w 1937982"/>
                <a:gd name="connsiteY0" fmla="*/ 0 h 738292"/>
                <a:gd name="connsiteX1" fmla="*/ 245659 w 1937982"/>
                <a:gd name="connsiteY1" fmla="*/ 313898 h 738292"/>
                <a:gd name="connsiteX2" fmla="*/ 627797 w 1937982"/>
                <a:gd name="connsiteY2" fmla="*/ 600501 h 738292"/>
                <a:gd name="connsiteX3" fmla="*/ 1160059 w 1937982"/>
                <a:gd name="connsiteY3" fmla="*/ 723331 h 738292"/>
                <a:gd name="connsiteX4" fmla="*/ 1555844 w 1937982"/>
                <a:gd name="connsiteY4" fmla="*/ 736979 h 738292"/>
                <a:gd name="connsiteX5" fmla="*/ 1937982 w 1937982"/>
                <a:gd name="connsiteY5" fmla="*/ 736979 h 738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7982" h="738292">
                  <a:moveTo>
                    <a:pt x="0" y="0"/>
                  </a:moveTo>
                  <a:cubicBezTo>
                    <a:pt x="70513" y="106907"/>
                    <a:pt x="141026" y="213815"/>
                    <a:pt x="245659" y="313898"/>
                  </a:cubicBezTo>
                  <a:cubicBezTo>
                    <a:pt x="350292" y="413981"/>
                    <a:pt x="475397" y="532262"/>
                    <a:pt x="627797" y="600501"/>
                  </a:cubicBezTo>
                  <a:cubicBezTo>
                    <a:pt x="780197" y="668740"/>
                    <a:pt x="1005385" y="700585"/>
                    <a:pt x="1160059" y="723331"/>
                  </a:cubicBezTo>
                  <a:cubicBezTo>
                    <a:pt x="1314734" y="746077"/>
                    <a:pt x="1426190" y="734704"/>
                    <a:pt x="1555844" y="736979"/>
                  </a:cubicBezTo>
                  <a:cubicBezTo>
                    <a:pt x="1685498" y="739254"/>
                    <a:pt x="1811740" y="738116"/>
                    <a:pt x="1937982" y="736979"/>
                  </a:cubicBezTo>
                </a:path>
              </a:pathLst>
            </a:custGeom>
            <a:noFill/>
            <a:ln w="31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2" name="Connettore 1 171"/>
            <p:cNvCxnSpPr/>
            <p:nvPr/>
          </p:nvCxnSpPr>
          <p:spPr>
            <a:xfrm>
              <a:off x="7136555" y="3966748"/>
              <a:ext cx="1136264" cy="0"/>
            </a:xfrm>
            <a:prstGeom prst="line">
              <a:avLst/>
            </a:prstGeom>
            <a:ln w="31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3" name="Connettore 1 172"/>
          <p:cNvCxnSpPr/>
          <p:nvPr/>
        </p:nvCxnSpPr>
        <p:spPr>
          <a:xfrm>
            <a:off x="2316617" y="3749277"/>
            <a:ext cx="1136264" cy="0"/>
          </a:xfrm>
          <a:prstGeom prst="line">
            <a:avLst/>
          </a:prstGeom>
          <a:ln w="31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CasellaDiTesto 177"/>
          <p:cNvSpPr txBox="1"/>
          <p:nvPr/>
        </p:nvSpPr>
        <p:spPr>
          <a:xfrm>
            <a:off x="3424305" y="2577248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</a:t>
            </a:r>
            <a:r>
              <a:rPr lang="it-IT" baseline="-25000" dirty="0" smtClean="0"/>
              <a:t>0</a:t>
            </a:r>
            <a:endParaRPr lang="en-US" baseline="-25000" dirty="0"/>
          </a:p>
        </p:txBody>
      </p:sp>
      <p:sp>
        <p:nvSpPr>
          <p:cNvPr id="179" name="CasellaDiTesto 178"/>
          <p:cNvSpPr txBox="1"/>
          <p:nvPr/>
        </p:nvSpPr>
        <p:spPr>
          <a:xfrm>
            <a:off x="3437953" y="3252527"/>
            <a:ext cx="375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</a:t>
            </a:r>
            <a:r>
              <a:rPr lang="it-IT" baseline="-25000" dirty="0" smtClean="0"/>
              <a:t>C</a:t>
            </a:r>
            <a:endParaRPr lang="en-US" baseline="-25000" dirty="0"/>
          </a:p>
        </p:txBody>
      </p:sp>
      <p:sp>
        <p:nvSpPr>
          <p:cNvPr id="180" name="CasellaDiTesto 179"/>
          <p:cNvSpPr txBox="1"/>
          <p:nvPr/>
        </p:nvSpPr>
        <p:spPr>
          <a:xfrm>
            <a:off x="3430443" y="3786386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</a:t>
            </a:r>
            <a:r>
              <a:rPr lang="it-IT" baseline="-25000" dirty="0"/>
              <a:t>V</a:t>
            </a:r>
            <a:endParaRPr lang="en-US" baseline="-25000" dirty="0"/>
          </a:p>
        </p:txBody>
      </p:sp>
      <p:sp>
        <p:nvSpPr>
          <p:cNvPr id="181" name="CasellaDiTesto 180"/>
          <p:cNvSpPr txBox="1"/>
          <p:nvPr/>
        </p:nvSpPr>
        <p:spPr>
          <a:xfrm>
            <a:off x="3437953" y="3552338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</a:t>
            </a:r>
            <a:r>
              <a:rPr lang="it-IT" baseline="-25000" dirty="0" smtClean="0"/>
              <a:t>i</a:t>
            </a:r>
            <a:endParaRPr lang="en-US" baseline="-25000" dirty="0"/>
          </a:p>
        </p:txBody>
      </p:sp>
      <p:sp>
        <p:nvSpPr>
          <p:cNvPr id="182" name="CasellaDiTesto 181"/>
          <p:cNvSpPr txBox="1"/>
          <p:nvPr/>
        </p:nvSpPr>
        <p:spPr>
          <a:xfrm>
            <a:off x="1968402" y="3369618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E</a:t>
            </a:r>
            <a:r>
              <a:rPr lang="it-IT" b="1" baseline="-25000" dirty="0" smtClean="0"/>
              <a:t>F</a:t>
            </a:r>
            <a:endParaRPr lang="en-US" b="1" baseline="-25000" dirty="0"/>
          </a:p>
        </p:txBody>
      </p:sp>
      <p:sp>
        <p:nvSpPr>
          <p:cNvPr id="183" name="CasellaDiTesto 182"/>
          <p:cNvSpPr txBox="1"/>
          <p:nvPr/>
        </p:nvSpPr>
        <p:spPr>
          <a:xfrm>
            <a:off x="916886" y="3348946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E</a:t>
            </a:r>
            <a:r>
              <a:rPr lang="it-IT" b="1" baseline="-25000" dirty="0" smtClean="0"/>
              <a:t>F</a:t>
            </a:r>
            <a:endParaRPr lang="en-US" b="1" baseline="-25000" dirty="0"/>
          </a:p>
        </p:txBody>
      </p:sp>
      <p:sp>
        <p:nvSpPr>
          <p:cNvPr id="184" name="CasellaDiTesto 183"/>
          <p:cNvSpPr txBox="1"/>
          <p:nvPr/>
        </p:nvSpPr>
        <p:spPr>
          <a:xfrm>
            <a:off x="930444" y="2477046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</a:t>
            </a:r>
            <a:r>
              <a:rPr lang="it-IT" baseline="-25000" dirty="0" smtClean="0"/>
              <a:t>0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53318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ttangolo 57"/>
          <p:cNvSpPr/>
          <p:nvPr/>
        </p:nvSpPr>
        <p:spPr>
          <a:xfrm>
            <a:off x="3815246" y="737320"/>
            <a:ext cx="756754" cy="612068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uppo 32"/>
          <p:cNvGrpSpPr/>
          <p:nvPr/>
        </p:nvGrpSpPr>
        <p:grpSpPr>
          <a:xfrm flipV="1">
            <a:off x="1655006" y="2708919"/>
            <a:ext cx="6589402" cy="45719"/>
            <a:chOff x="1655006" y="260648"/>
            <a:chExt cx="6589402" cy="2448272"/>
          </a:xfrm>
        </p:grpSpPr>
        <p:grpSp>
          <p:nvGrpSpPr>
            <p:cNvPr id="34" name="Gruppo 33"/>
            <p:cNvGrpSpPr/>
            <p:nvPr/>
          </p:nvGrpSpPr>
          <p:grpSpPr>
            <a:xfrm>
              <a:off x="1655006" y="1537805"/>
              <a:ext cx="6589402" cy="1171115"/>
              <a:chOff x="1655006" y="1537805"/>
              <a:chExt cx="6589402" cy="1171115"/>
            </a:xfrm>
          </p:grpSpPr>
          <p:cxnSp>
            <p:nvCxnSpPr>
              <p:cNvPr id="36" name="Connettore 1 35"/>
              <p:cNvCxnSpPr/>
              <p:nvPr/>
            </p:nvCxnSpPr>
            <p:spPr>
              <a:xfrm>
                <a:off x="1655006" y="1537805"/>
                <a:ext cx="21602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ttore 1 36"/>
              <p:cNvCxnSpPr>
                <a:endCxn id="35" idx="2"/>
              </p:cNvCxnSpPr>
              <p:nvPr/>
            </p:nvCxnSpPr>
            <p:spPr>
              <a:xfrm>
                <a:off x="3815246" y="1537805"/>
                <a:ext cx="683407" cy="62908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ttore 1 37"/>
              <p:cNvCxnSpPr/>
              <p:nvPr/>
            </p:nvCxnSpPr>
            <p:spPr>
              <a:xfrm>
                <a:off x="4572000" y="2166873"/>
                <a:ext cx="3672408" cy="54204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Arco 34"/>
            <p:cNvSpPr/>
            <p:nvPr/>
          </p:nvSpPr>
          <p:spPr>
            <a:xfrm flipH="1" flipV="1">
              <a:off x="4248276" y="260648"/>
              <a:ext cx="2952016" cy="2448272"/>
            </a:xfrm>
            <a:prstGeom prst="arc">
              <a:avLst>
                <a:gd name="adj1" fmla="val 16238905"/>
                <a:gd name="adj2" fmla="val 19854152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CasellaDiTesto 52"/>
          <p:cNvSpPr txBox="1"/>
          <p:nvPr/>
        </p:nvSpPr>
        <p:spPr>
          <a:xfrm>
            <a:off x="8460432" y="2708920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</a:t>
            </a:r>
            <a:r>
              <a:rPr lang="it-IT" baseline="-25000" dirty="0" smtClean="0"/>
              <a:t>0</a:t>
            </a:r>
            <a:endParaRPr lang="en-US" baseline="-25000" dirty="0"/>
          </a:p>
        </p:txBody>
      </p:sp>
      <p:sp>
        <p:nvSpPr>
          <p:cNvPr id="54" name="CasellaDiTesto 53"/>
          <p:cNvSpPr txBox="1"/>
          <p:nvPr/>
        </p:nvSpPr>
        <p:spPr>
          <a:xfrm>
            <a:off x="8316416" y="3604374"/>
            <a:ext cx="375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</a:t>
            </a:r>
            <a:r>
              <a:rPr lang="it-IT" baseline="-25000" dirty="0"/>
              <a:t>C</a:t>
            </a:r>
            <a:endParaRPr lang="en-US" baseline="-25000" dirty="0"/>
          </a:p>
        </p:txBody>
      </p:sp>
      <p:sp>
        <p:nvSpPr>
          <p:cNvPr id="55" name="CasellaDiTesto 54"/>
          <p:cNvSpPr txBox="1"/>
          <p:nvPr/>
        </p:nvSpPr>
        <p:spPr>
          <a:xfrm>
            <a:off x="8316416" y="5405875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</a:t>
            </a:r>
            <a:r>
              <a:rPr lang="it-IT" baseline="-25000" dirty="0" smtClean="0"/>
              <a:t>V</a:t>
            </a:r>
            <a:endParaRPr lang="en-US" baseline="-25000" dirty="0"/>
          </a:p>
        </p:txBody>
      </p:sp>
      <p:sp>
        <p:nvSpPr>
          <p:cNvPr id="56" name="CasellaDiTesto 55"/>
          <p:cNvSpPr txBox="1"/>
          <p:nvPr/>
        </p:nvSpPr>
        <p:spPr>
          <a:xfrm>
            <a:off x="8316416" y="4468470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</a:t>
            </a:r>
            <a:r>
              <a:rPr lang="it-IT" baseline="-25000" dirty="0" smtClean="0"/>
              <a:t>i</a:t>
            </a:r>
            <a:endParaRPr lang="en-US" baseline="-25000" dirty="0"/>
          </a:p>
        </p:txBody>
      </p:sp>
      <p:sp>
        <p:nvSpPr>
          <p:cNvPr id="57" name="CasellaDiTesto 56"/>
          <p:cNvSpPr txBox="1"/>
          <p:nvPr/>
        </p:nvSpPr>
        <p:spPr>
          <a:xfrm>
            <a:off x="8316416" y="4696892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</a:t>
            </a:r>
            <a:r>
              <a:rPr lang="it-IT" baseline="-25000" dirty="0" smtClean="0"/>
              <a:t>F</a:t>
            </a:r>
            <a:endParaRPr lang="en-US" baseline="-25000" dirty="0"/>
          </a:p>
        </p:txBody>
      </p:sp>
      <p:cxnSp>
        <p:nvCxnSpPr>
          <p:cNvPr id="46" name="Connettore 1 45"/>
          <p:cNvCxnSpPr/>
          <p:nvPr/>
        </p:nvCxnSpPr>
        <p:spPr>
          <a:xfrm flipH="1">
            <a:off x="1655006" y="4869160"/>
            <a:ext cx="6589404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ttangolo 58"/>
          <p:cNvSpPr/>
          <p:nvPr/>
        </p:nvSpPr>
        <p:spPr>
          <a:xfrm>
            <a:off x="1655006" y="4881558"/>
            <a:ext cx="2160240" cy="2020198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Connettore 1 29"/>
          <p:cNvCxnSpPr/>
          <p:nvPr/>
        </p:nvCxnSpPr>
        <p:spPr>
          <a:xfrm flipV="1">
            <a:off x="4572000" y="3768614"/>
            <a:ext cx="3672408" cy="101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>
          <a:xfrm flipV="1">
            <a:off x="4572000" y="5579118"/>
            <a:ext cx="3672408" cy="101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1 44"/>
          <p:cNvCxnSpPr/>
          <p:nvPr/>
        </p:nvCxnSpPr>
        <p:spPr>
          <a:xfrm flipV="1">
            <a:off x="4572000" y="4653136"/>
            <a:ext cx="3672408" cy="1012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692030" y="470426"/>
            <a:ext cx="1093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Equilibrio</a:t>
            </a:r>
            <a:endParaRPr lang="en-US" b="1" dirty="0"/>
          </a:p>
        </p:txBody>
      </p:sp>
      <p:grpSp>
        <p:nvGrpSpPr>
          <p:cNvPr id="27" name="Gruppo 26"/>
          <p:cNvGrpSpPr/>
          <p:nvPr/>
        </p:nvGrpSpPr>
        <p:grpSpPr>
          <a:xfrm>
            <a:off x="6086901" y="4271749"/>
            <a:ext cx="632462" cy="1001318"/>
            <a:chOff x="5609230" y="4271749"/>
            <a:chExt cx="632462" cy="1001318"/>
          </a:xfrm>
        </p:grpSpPr>
        <p:graphicFrame>
          <p:nvGraphicFramePr>
            <p:cNvPr id="28" name="Oggetto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90181742"/>
                </p:ext>
              </p:extLst>
            </p:nvPr>
          </p:nvGraphicFramePr>
          <p:xfrm>
            <a:off x="5724284" y="4327653"/>
            <a:ext cx="517408" cy="3527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58" name="Equazione" r:id="rId3" imgW="279360" imgH="190440" progId="Equation.3">
                    <p:embed/>
                  </p:oleObj>
                </mc:Choice>
                <mc:Fallback>
                  <p:oleObj name="Equazione" r:id="rId3" imgW="279360" imgH="1904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724284" y="4327653"/>
                          <a:ext cx="517408" cy="35277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9" name="Connettore 2 28"/>
            <p:cNvCxnSpPr/>
            <p:nvPr/>
          </p:nvCxnSpPr>
          <p:spPr>
            <a:xfrm>
              <a:off x="5609230" y="4271749"/>
              <a:ext cx="0" cy="39150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2 31"/>
            <p:cNvCxnSpPr/>
            <p:nvPr/>
          </p:nvCxnSpPr>
          <p:spPr>
            <a:xfrm flipV="1">
              <a:off x="5609230" y="4881558"/>
              <a:ext cx="0" cy="39150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647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ttangolo 61"/>
          <p:cNvSpPr/>
          <p:nvPr/>
        </p:nvSpPr>
        <p:spPr>
          <a:xfrm>
            <a:off x="4572000" y="737320"/>
            <a:ext cx="1152128" cy="61206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ttangolo 57"/>
          <p:cNvSpPr/>
          <p:nvPr/>
        </p:nvSpPr>
        <p:spPr>
          <a:xfrm>
            <a:off x="3815246" y="737320"/>
            <a:ext cx="756754" cy="612068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uppo 31"/>
          <p:cNvGrpSpPr/>
          <p:nvPr/>
        </p:nvGrpSpPr>
        <p:grpSpPr>
          <a:xfrm>
            <a:off x="1655006" y="260648"/>
            <a:ext cx="6589402" cy="2448272"/>
            <a:chOff x="1655006" y="260648"/>
            <a:chExt cx="6589402" cy="2448272"/>
          </a:xfrm>
        </p:grpSpPr>
        <p:grpSp>
          <p:nvGrpSpPr>
            <p:cNvPr id="27" name="Gruppo 26"/>
            <p:cNvGrpSpPr/>
            <p:nvPr/>
          </p:nvGrpSpPr>
          <p:grpSpPr>
            <a:xfrm>
              <a:off x="1655006" y="1537805"/>
              <a:ext cx="6589402" cy="1171115"/>
              <a:chOff x="1655006" y="1537805"/>
              <a:chExt cx="6589402" cy="1171115"/>
            </a:xfrm>
          </p:grpSpPr>
          <p:cxnSp>
            <p:nvCxnSpPr>
              <p:cNvPr id="5" name="Connettore 1 4"/>
              <p:cNvCxnSpPr/>
              <p:nvPr/>
            </p:nvCxnSpPr>
            <p:spPr>
              <a:xfrm>
                <a:off x="1655006" y="1537805"/>
                <a:ext cx="21602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Connettore 1 6"/>
              <p:cNvCxnSpPr>
                <a:endCxn id="10" idx="2"/>
              </p:cNvCxnSpPr>
              <p:nvPr/>
            </p:nvCxnSpPr>
            <p:spPr>
              <a:xfrm>
                <a:off x="3815246" y="1537805"/>
                <a:ext cx="683407" cy="62908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nettore 1 8"/>
              <p:cNvCxnSpPr/>
              <p:nvPr/>
            </p:nvCxnSpPr>
            <p:spPr>
              <a:xfrm>
                <a:off x="5724128" y="2708920"/>
                <a:ext cx="252028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Arco 9"/>
            <p:cNvSpPr/>
            <p:nvPr/>
          </p:nvSpPr>
          <p:spPr>
            <a:xfrm flipH="1" flipV="1">
              <a:off x="4248276" y="260648"/>
              <a:ext cx="2952016" cy="2448272"/>
            </a:xfrm>
            <a:prstGeom prst="arc">
              <a:avLst>
                <a:gd name="adj1" fmla="val 16238905"/>
                <a:gd name="adj2" fmla="val 19854152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uppo 32"/>
          <p:cNvGrpSpPr/>
          <p:nvPr/>
        </p:nvGrpSpPr>
        <p:grpSpPr>
          <a:xfrm>
            <a:off x="1655006" y="260648"/>
            <a:ext cx="6589402" cy="2448272"/>
            <a:chOff x="1655006" y="260648"/>
            <a:chExt cx="6589402" cy="2448272"/>
          </a:xfrm>
        </p:grpSpPr>
        <p:grpSp>
          <p:nvGrpSpPr>
            <p:cNvPr id="34" name="Gruppo 33"/>
            <p:cNvGrpSpPr/>
            <p:nvPr/>
          </p:nvGrpSpPr>
          <p:grpSpPr>
            <a:xfrm>
              <a:off x="1655006" y="1537805"/>
              <a:ext cx="6589402" cy="1171115"/>
              <a:chOff x="1655006" y="1537805"/>
              <a:chExt cx="6589402" cy="1171115"/>
            </a:xfrm>
          </p:grpSpPr>
          <p:cxnSp>
            <p:nvCxnSpPr>
              <p:cNvPr id="36" name="Connettore 1 35"/>
              <p:cNvCxnSpPr/>
              <p:nvPr/>
            </p:nvCxnSpPr>
            <p:spPr>
              <a:xfrm>
                <a:off x="1655006" y="1537805"/>
                <a:ext cx="21602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ttore 1 36"/>
              <p:cNvCxnSpPr>
                <a:endCxn id="35" idx="2"/>
              </p:cNvCxnSpPr>
              <p:nvPr/>
            </p:nvCxnSpPr>
            <p:spPr>
              <a:xfrm>
                <a:off x="3815246" y="1537805"/>
                <a:ext cx="683407" cy="62908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ttore 1 37"/>
              <p:cNvCxnSpPr/>
              <p:nvPr/>
            </p:nvCxnSpPr>
            <p:spPr>
              <a:xfrm>
                <a:off x="5724128" y="2708920"/>
                <a:ext cx="252028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Arco 34"/>
            <p:cNvSpPr/>
            <p:nvPr/>
          </p:nvSpPr>
          <p:spPr>
            <a:xfrm flipH="1" flipV="1">
              <a:off x="4248276" y="260648"/>
              <a:ext cx="2952016" cy="2448272"/>
            </a:xfrm>
            <a:prstGeom prst="arc">
              <a:avLst>
                <a:gd name="adj1" fmla="val 16238905"/>
                <a:gd name="adj2" fmla="val 19854152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9" name="Connettore 1 38"/>
          <p:cNvCxnSpPr/>
          <p:nvPr/>
        </p:nvCxnSpPr>
        <p:spPr>
          <a:xfrm>
            <a:off x="5796136" y="3789040"/>
            <a:ext cx="2520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Arco 39"/>
          <p:cNvSpPr/>
          <p:nvPr/>
        </p:nvSpPr>
        <p:spPr>
          <a:xfrm flipH="1" flipV="1">
            <a:off x="4320284" y="1340768"/>
            <a:ext cx="2952016" cy="2448272"/>
          </a:xfrm>
          <a:prstGeom prst="arc">
            <a:avLst>
              <a:gd name="adj1" fmla="val 16238905"/>
              <a:gd name="adj2" fmla="val 198541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Connettore 1 40"/>
          <p:cNvCxnSpPr/>
          <p:nvPr/>
        </p:nvCxnSpPr>
        <p:spPr>
          <a:xfrm>
            <a:off x="5796136" y="4653136"/>
            <a:ext cx="252028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rco 41"/>
          <p:cNvSpPr/>
          <p:nvPr/>
        </p:nvSpPr>
        <p:spPr>
          <a:xfrm flipH="1" flipV="1">
            <a:off x="4320284" y="2204864"/>
            <a:ext cx="2952016" cy="2448272"/>
          </a:xfrm>
          <a:prstGeom prst="arc">
            <a:avLst>
              <a:gd name="adj1" fmla="val 16238905"/>
              <a:gd name="adj2" fmla="val 19854152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Connettore 1 42"/>
          <p:cNvCxnSpPr/>
          <p:nvPr/>
        </p:nvCxnSpPr>
        <p:spPr>
          <a:xfrm>
            <a:off x="5796136" y="5589240"/>
            <a:ext cx="2520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Arco 43"/>
          <p:cNvSpPr/>
          <p:nvPr/>
        </p:nvSpPr>
        <p:spPr>
          <a:xfrm flipH="1" flipV="1">
            <a:off x="4320284" y="3140968"/>
            <a:ext cx="2952016" cy="2448272"/>
          </a:xfrm>
          <a:prstGeom prst="arc">
            <a:avLst>
              <a:gd name="adj1" fmla="val 16238905"/>
              <a:gd name="adj2" fmla="val 198541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CasellaDiTesto 52"/>
          <p:cNvSpPr txBox="1"/>
          <p:nvPr/>
        </p:nvSpPr>
        <p:spPr>
          <a:xfrm>
            <a:off x="8460432" y="2708920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</a:t>
            </a:r>
            <a:r>
              <a:rPr lang="it-IT" baseline="-25000" dirty="0" smtClean="0"/>
              <a:t>0</a:t>
            </a:r>
            <a:endParaRPr lang="en-US" baseline="-25000" dirty="0"/>
          </a:p>
        </p:txBody>
      </p:sp>
      <p:sp>
        <p:nvSpPr>
          <p:cNvPr id="54" name="CasellaDiTesto 53"/>
          <p:cNvSpPr txBox="1"/>
          <p:nvPr/>
        </p:nvSpPr>
        <p:spPr>
          <a:xfrm>
            <a:off x="8316416" y="3604374"/>
            <a:ext cx="375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</a:t>
            </a:r>
            <a:r>
              <a:rPr lang="it-IT" baseline="-25000" dirty="0"/>
              <a:t>C</a:t>
            </a:r>
            <a:endParaRPr lang="en-US" baseline="-25000" dirty="0"/>
          </a:p>
        </p:txBody>
      </p:sp>
      <p:sp>
        <p:nvSpPr>
          <p:cNvPr id="55" name="CasellaDiTesto 54"/>
          <p:cNvSpPr txBox="1"/>
          <p:nvPr/>
        </p:nvSpPr>
        <p:spPr>
          <a:xfrm>
            <a:off x="8316416" y="5405875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</a:t>
            </a:r>
            <a:r>
              <a:rPr lang="it-IT" baseline="-25000" dirty="0" smtClean="0"/>
              <a:t>V</a:t>
            </a:r>
            <a:endParaRPr lang="en-US" baseline="-25000" dirty="0"/>
          </a:p>
        </p:txBody>
      </p:sp>
      <p:sp>
        <p:nvSpPr>
          <p:cNvPr id="56" name="CasellaDiTesto 55"/>
          <p:cNvSpPr txBox="1"/>
          <p:nvPr/>
        </p:nvSpPr>
        <p:spPr>
          <a:xfrm>
            <a:off x="8316416" y="4468470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</a:t>
            </a:r>
            <a:r>
              <a:rPr lang="it-IT" baseline="-25000" dirty="0" smtClean="0"/>
              <a:t>i</a:t>
            </a:r>
            <a:endParaRPr lang="en-US" baseline="-25000" dirty="0"/>
          </a:p>
        </p:txBody>
      </p:sp>
      <p:sp>
        <p:nvSpPr>
          <p:cNvPr id="57" name="CasellaDiTesto 56"/>
          <p:cNvSpPr txBox="1"/>
          <p:nvPr/>
        </p:nvSpPr>
        <p:spPr>
          <a:xfrm>
            <a:off x="8316416" y="4696892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</a:t>
            </a:r>
            <a:r>
              <a:rPr lang="it-IT" baseline="-25000" dirty="0" smtClean="0"/>
              <a:t>F</a:t>
            </a:r>
            <a:endParaRPr lang="en-US" baseline="-25000" dirty="0"/>
          </a:p>
        </p:txBody>
      </p:sp>
      <p:cxnSp>
        <p:nvCxnSpPr>
          <p:cNvPr id="46" name="Connettore 1 45"/>
          <p:cNvCxnSpPr/>
          <p:nvPr/>
        </p:nvCxnSpPr>
        <p:spPr>
          <a:xfrm flipH="1">
            <a:off x="1655006" y="4869160"/>
            <a:ext cx="6589404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ttangolo 58"/>
          <p:cNvSpPr/>
          <p:nvPr/>
        </p:nvSpPr>
        <p:spPr>
          <a:xfrm>
            <a:off x="1655006" y="3676177"/>
            <a:ext cx="2160240" cy="3181823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asellaDiTesto 29"/>
          <p:cNvSpPr txBox="1"/>
          <p:nvPr/>
        </p:nvSpPr>
        <p:spPr>
          <a:xfrm>
            <a:off x="692030" y="470426"/>
            <a:ext cx="2481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V&lt;0 applicata al metallo</a:t>
            </a:r>
            <a:endParaRPr lang="en-US" b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5724284" y="316537"/>
            <a:ext cx="3419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Presso la superficie ossido/semiconduttore la curvatura delle bande allontana E</a:t>
            </a:r>
            <a:r>
              <a:rPr lang="it-IT" sz="1400" baseline="-25000" dirty="0" smtClean="0"/>
              <a:t>i </a:t>
            </a:r>
            <a:r>
              <a:rPr lang="it-IT" sz="1400" dirty="0" smtClean="0"/>
              <a:t>da E</a:t>
            </a:r>
            <a:r>
              <a:rPr lang="it-IT" sz="1400" baseline="-25000" dirty="0" smtClean="0"/>
              <a:t>F</a:t>
            </a:r>
            <a:r>
              <a:rPr lang="it-IT" sz="1400" dirty="0" smtClean="0"/>
              <a:t>.</a:t>
            </a:r>
          </a:p>
        </p:txBody>
      </p:sp>
      <p:grpSp>
        <p:nvGrpSpPr>
          <p:cNvPr id="45" name="Gruppo 44"/>
          <p:cNvGrpSpPr/>
          <p:nvPr/>
        </p:nvGrpSpPr>
        <p:grpSpPr>
          <a:xfrm>
            <a:off x="6086901" y="4271749"/>
            <a:ext cx="632462" cy="1001318"/>
            <a:chOff x="5609230" y="4271749"/>
            <a:chExt cx="632462" cy="1001318"/>
          </a:xfrm>
        </p:grpSpPr>
        <p:graphicFrame>
          <p:nvGraphicFramePr>
            <p:cNvPr id="47" name="Oggetto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45662679"/>
                </p:ext>
              </p:extLst>
            </p:nvPr>
          </p:nvGraphicFramePr>
          <p:xfrm>
            <a:off x="5724284" y="4327653"/>
            <a:ext cx="517408" cy="3527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70" name="Equazione" r:id="rId3" imgW="279360" imgH="190440" progId="Equation.3">
                    <p:embed/>
                  </p:oleObj>
                </mc:Choice>
                <mc:Fallback>
                  <p:oleObj name="Equazione" r:id="rId3" imgW="279360" imgH="1904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724284" y="4327653"/>
                          <a:ext cx="517408" cy="35277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8" name="Connettore 2 47"/>
            <p:cNvCxnSpPr/>
            <p:nvPr/>
          </p:nvCxnSpPr>
          <p:spPr>
            <a:xfrm>
              <a:off x="5609230" y="4271749"/>
              <a:ext cx="0" cy="39150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2 48"/>
            <p:cNvCxnSpPr/>
            <p:nvPr/>
          </p:nvCxnSpPr>
          <p:spPr>
            <a:xfrm flipV="1">
              <a:off x="5609230" y="4881558"/>
              <a:ext cx="0" cy="39150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uppo 49"/>
          <p:cNvGrpSpPr/>
          <p:nvPr/>
        </p:nvGrpSpPr>
        <p:grpSpPr>
          <a:xfrm>
            <a:off x="4572000" y="3777951"/>
            <a:ext cx="493713" cy="1482718"/>
            <a:chOff x="5575049" y="3821306"/>
            <a:chExt cx="493713" cy="1482718"/>
          </a:xfrm>
        </p:grpSpPr>
        <p:graphicFrame>
          <p:nvGraphicFramePr>
            <p:cNvPr id="51" name="Oggetto 5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73058845"/>
                </p:ext>
              </p:extLst>
            </p:nvPr>
          </p:nvGraphicFramePr>
          <p:xfrm>
            <a:off x="5575049" y="4347542"/>
            <a:ext cx="493713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71" name="Equazione" r:id="rId5" imgW="266400" imgH="190440" progId="Equation.3">
                    <p:embed/>
                  </p:oleObj>
                </mc:Choice>
                <mc:Fallback>
                  <p:oleObj name="Equazione" r:id="rId5" imgW="266400" imgH="1904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575049" y="4347542"/>
                          <a:ext cx="493713" cy="3524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2" name="Connettore 2 51"/>
            <p:cNvCxnSpPr/>
            <p:nvPr/>
          </p:nvCxnSpPr>
          <p:spPr>
            <a:xfrm>
              <a:off x="5609230" y="3821306"/>
              <a:ext cx="0" cy="39150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2 59"/>
            <p:cNvCxnSpPr/>
            <p:nvPr/>
          </p:nvCxnSpPr>
          <p:spPr>
            <a:xfrm flipV="1">
              <a:off x="5609230" y="4912515"/>
              <a:ext cx="0" cy="39150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2020213"/>
              </p:ext>
            </p:extLst>
          </p:nvPr>
        </p:nvGraphicFramePr>
        <p:xfrm>
          <a:off x="5906921" y="1936426"/>
          <a:ext cx="3101838" cy="628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2" name="Equazione" r:id="rId7" imgW="1942920" imgH="393480" progId="Equation.3">
                  <p:embed/>
                </p:oleObj>
              </mc:Choice>
              <mc:Fallback>
                <p:oleObj name="Equazione" r:id="rId7" imgW="194292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06921" y="1936426"/>
                        <a:ext cx="3101838" cy="6284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CasellaDiTesto 60"/>
          <p:cNvSpPr txBox="1"/>
          <p:nvPr/>
        </p:nvSpPr>
        <p:spPr>
          <a:xfrm>
            <a:off x="5796136" y="982055"/>
            <a:ext cx="3419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Aumenta </a:t>
            </a:r>
            <a:r>
              <a:rPr lang="it-IT" sz="1400" dirty="0" err="1" smtClean="0">
                <a:latin typeface="Symbol" panose="05050102010706020507" pitchFamily="18" charset="2"/>
              </a:rPr>
              <a:t>y</a:t>
            </a:r>
            <a:r>
              <a:rPr lang="it-IT" sz="1400" baseline="-25000" dirty="0" err="1" smtClean="0"/>
              <a:t>B</a:t>
            </a:r>
            <a:r>
              <a:rPr lang="it-IT" sz="1400" dirty="0" smtClean="0"/>
              <a:t>. Il massimo lo raggiunge alla superficie, col valore </a:t>
            </a:r>
            <a:r>
              <a:rPr lang="it-IT" sz="1400" dirty="0" err="1" smtClean="0">
                <a:latin typeface="Symbol" panose="05050102010706020507" pitchFamily="18" charset="2"/>
              </a:rPr>
              <a:t>y</a:t>
            </a:r>
            <a:r>
              <a:rPr lang="it-IT" sz="1400" baseline="-25000" dirty="0" err="1" smtClean="0"/>
              <a:t>s</a:t>
            </a:r>
            <a:r>
              <a:rPr lang="it-IT" sz="1400" dirty="0" smtClean="0"/>
              <a:t>.</a:t>
            </a:r>
          </a:p>
        </p:txBody>
      </p:sp>
      <p:sp>
        <p:nvSpPr>
          <p:cNvPr id="63" name="CasellaDiTesto 62"/>
          <p:cNvSpPr txBox="1"/>
          <p:nvPr/>
        </p:nvSpPr>
        <p:spPr>
          <a:xfrm>
            <a:off x="5796292" y="1628650"/>
            <a:ext cx="3419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Aumenta la densità di lacune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92030" y="1077262"/>
            <a:ext cx="247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Condizione di Accumulo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5728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1" grpId="0"/>
      <p:bldP spid="6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ttangolo 57"/>
          <p:cNvSpPr/>
          <p:nvPr/>
        </p:nvSpPr>
        <p:spPr>
          <a:xfrm>
            <a:off x="3815246" y="737320"/>
            <a:ext cx="756754" cy="612068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uppo 32"/>
          <p:cNvGrpSpPr/>
          <p:nvPr/>
        </p:nvGrpSpPr>
        <p:grpSpPr>
          <a:xfrm flipV="1">
            <a:off x="1655006" y="2708919"/>
            <a:ext cx="6589402" cy="45719"/>
            <a:chOff x="1655006" y="260648"/>
            <a:chExt cx="6589402" cy="2448272"/>
          </a:xfrm>
        </p:grpSpPr>
        <p:grpSp>
          <p:nvGrpSpPr>
            <p:cNvPr id="34" name="Gruppo 33"/>
            <p:cNvGrpSpPr/>
            <p:nvPr/>
          </p:nvGrpSpPr>
          <p:grpSpPr>
            <a:xfrm>
              <a:off x="1655006" y="1537805"/>
              <a:ext cx="6589402" cy="1171115"/>
              <a:chOff x="1655006" y="1537805"/>
              <a:chExt cx="6589402" cy="1171115"/>
            </a:xfrm>
          </p:grpSpPr>
          <p:cxnSp>
            <p:nvCxnSpPr>
              <p:cNvPr id="36" name="Connettore 1 35"/>
              <p:cNvCxnSpPr/>
              <p:nvPr/>
            </p:nvCxnSpPr>
            <p:spPr>
              <a:xfrm>
                <a:off x="1655006" y="1537805"/>
                <a:ext cx="21602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ttore 1 36"/>
              <p:cNvCxnSpPr>
                <a:endCxn id="35" idx="2"/>
              </p:cNvCxnSpPr>
              <p:nvPr/>
            </p:nvCxnSpPr>
            <p:spPr>
              <a:xfrm>
                <a:off x="3815246" y="1537805"/>
                <a:ext cx="683407" cy="62908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ttore 1 37"/>
              <p:cNvCxnSpPr/>
              <p:nvPr/>
            </p:nvCxnSpPr>
            <p:spPr>
              <a:xfrm>
                <a:off x="4572000" y="2166873"/>
                <a:ext cx="3672408" cy="54204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Arco 34"/>
            <p:cNvSpPr/>
            <p:nvPr/>
          </p:nvSpPr>
          <p:spPr>
            <a:xfrm flipH="1" flipV="1">
              <a:off x="4248276" y="260648"/>
              <a:ext cx="2952016" cy="2448272"/>
            </a:xfrm>
            <a:prstGeom prst="arc">
              <a:avLst>
                <a:gd name="adj1" fmla="val 16238905"/>
                <a:gd name="adj2" fmla="val 19854152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CasellaDiTesto 52"/>
          <p:cNvSpPr txBox="1"/>
          <p:nvPr/>
        </p:nvSpPr>
        <p:spPr>
          <a:xfrm>
            <a:off x="8460432" y="2708920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</a:t>
            </a:r>
            <a:r>
              <a:rPr lang="it-IT" baseline="-25000" dirty="0" smtClean="0"/>
              <a:t>0</a:t>
            </a:r>
            <a:endParaRPr lang="en-US" baseline="-25000" dirty="0"/>
          </a:p>
        </p:txBody>
      </p:sp>
      <p:sp>
        <p:nvSpPr>
          <p:cNvPr id="54" name="CasellaDiTesto 53"/>
          <p:cNvSpPr txBox="1"/>
          <p:nvPr/>
        </p:nvSpPr>
        <p:spPr>
          <a:xfrm>
            <a:off x="8316416" y="3604374"/>
            <a:ext cx="375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</a:t>
            </a:r>
            <a:r>
              <a:rPr lang="it-IT" baseline="-25000" dirty="0"/>
              <a:t>C</a:t>
            </a:r>
            <a:endParaRPr lang="en-US" baseline="-25000" dirty="0"/>
          </a:p>
        </p:txBody>
      </p:sp>
      <p:sp>
        <p:nvSpPr>
          <p:cNvPr id="55" name="CasellaDiTesto 54"/>
          <p:cNvSpPr txBox="1"/>
          <p:nvPr/>
        </p:nvSpPr>
        <p:spPr>
          <a:xfrm>
            <a:off x="8316416" y="5405875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</a:t>
            </a:r>
            <a:r>
              <a:rPr lang="it-IT" baseline="-25000" dirty="0" smtClean="0"/>
              <a:t>V</a:t>
            </a:r>
            <a:endParaRPr lang="en-US" baseline="-25000" dirty="0"/>
          </a:p>
        </p:txBody>
      </p:sp>
      <p:sp>
        <p:nvSpPr>
          <p:cNvPr id="56" name="CasellaDiTesto 55"/>
          <p:cNvSpPr txBox="1"/>
          <p:nvPr/>
        </p:nvSpPr>
        <p:spPr>
          <a:xfrm>
            <a:off x="8316416" y="4468470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</a:t>
            </a:r>
            <a:r>
              <a:rPr lang="it-IT" baseline="-25000" dirty="0" smtClean="0"/>
              <a:t>i</a:t>
            </a:r>
            <a:endParaRPr lang="en-US" baseline="-25000" dirty="0"/>
          </a:p>
        </p:txBody>
      </p:sp>
      <p:sp>
        <p:nvSpPr>
          <p:cNvPr id="57" name="CasellaDiTesto 56"/>
          <p:cNvSpPr txBox="1"/>
          <p:nvPr/>
        </p:nvSpPr>
        <p:spPr>
          <a:xfrm>
            <a:off x="8316416" y="4696892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</a:t>
            </a:r>
            <a:r>
              <a:rPr lang="it-IT" baseline="-25000" dirty="0" smtClean="0"/>
              <a:t>F</a:t>
            </a:r>
            <a:endParaRPr lang="en-US" baseline="-25000" dirty="0"/>
          </a:p>
        </p:txBody>
      </p:sp>
      <p:cxnSp>
        <p:nvCxnSpPr>
          <p:cNvPr id="46" name="Connettore 1 45"/>
          <p:cNvCxnSpPr/>
          <p:nvPr/>
        </p:nvCxnSpPr>
        <p:spPr>
          <a:xfrm flipH="1">
            <a:off x="1655006" y="4869160"/>
            <a:ext cx="6589404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ttangolo 58"/>
          <p:cNvSpPr/>
          <p:nvPr/>
        </p:nvSpPr>
        <p:spPr>
          <a:xfrm>
            <a:off x="1655006" y="4881558"/>
            <a:ext cx="2160240" cy="2020198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Connettore 1 29"/>
          <p:cNvCxnSpPr/>
          <p:nvPr/>
        </p:nvCxnSpPr>
        <p:spPr>
          <a:xfrm flipV="1">
            <a:off x="4572000" y="3768614"/>
            <a:ext cx="3672408" cy="101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>
          <a:xfrm flipV="1">
            <a:off x="4572000" y="5579118"/>
            <a:ext cx="3672408" cy="101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1 44"/>
          <p:cNvCxnSpPr/>
          <p:nvPr/>
        </p:nvCxnSpPr>
        <p:spPr>
          <a:xfrm flipV="1">
            <a:off x="4572000" y="4653136"/>
            <a:ext cx="3672408" cy="1012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692030" y="470426"/>
            <a:ext cx="1093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Equilibrio</a:t>
            </a:r>
            <a:endParaRPr lang="en-US" b="1" dirty="0"/>
          </a:p>
        </p:txBody>
      </p:sp>
      <p:grpSp>
        <p:nvGrpSpPr>
          <p:cNvPr id="27" name="Gruppo 26"/>
          <p:cNvGrpSpPr/>
          <p:nvPr/>
        </p:nvGrpSpPr>
        <p:grpSpPr>
          <a:xfrm>
            <a:off x="6086901" y="4271749"/>
            <a:ext cx="632462" cy="1001318"/>
            <a:chOff x="5609230" y="4271749"/>
            <a:chExt cx="632462" cy="1001318"/>
          </a:xfrm>
        </p:grpSpPr>
        <p:graphicFrame>
          <p:nvGraphicFramePr>
            <p:cNvPr id="28" name="Oggetto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02351867"/>
                </p:ext>
              </p:extLst>
            </p:nvPr>
          </p:nvGraphicFramePr>
          <p:xfrm>
            <a:off x="5724284" y="4327653"/>
            <a:ext cx="517408" cy="3527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26" name="Equazione" r:id="rId3" imgW="279360" imgH="190440" progId="Equation.3">
                    <p:embed/>
                  </p:oleObj>
                </mc:Choice>
                <mc:Fallback>
                  <p:oleObj name="Equazione" r:id="rId3" imgW="279360" imgH="1904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724284" y="4327653"/>
                          <a:ext cx="517408" cy="35277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9" name="Connettore 2 28"/>
            <p:cNvCxnSpPr/>
            <p:nvPr/>
          </p:nvCxnSpPr>
          <p:spPr>
            <a:xfrm>
              <a:off x="5609230" y="4271749"/>
              <a:ext cx="0" cy="39150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2 31"/>
            <p:cNvCxnSpPr/>
            <p:nvPr/>
          </p:nvCxnSpPr>
          <p:spPr>
            <a:xfrm flipV="1">
              <a:off x="5609230" y="4881558"/>
              <a:ext cx="0" cy="39150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0248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ttangolo 51"/>
          <p:cNvSpPr/>
          <p:nvPr/>
        </p:nvSpPr>
        <p:spPr>
          <a:xfrm>
            <a:off x="4572000" y="737320"/>
            <a:ext cx="1152128" cy="61206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ttangolo 57"/>
          <p:cNvSpPr/>
          <p:nvPr/>
        </p:nvSpPr>
        <p:spPr>
          <a:xfrm>
            <a:off x="3815246" y="737320"/>
            <a:ext cx="756754" cy="612068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uppo 31"/>
          <p:cNvGrpSpPr/>
          <p:nvPr/>
        </p:nvGrpSpPr>
        <p:grpSpPr>
          <a:xfrm flipV="1">
            <a:off x="1655006" y="2708920"/>
            <a:ext cx="6589402" cy="648072"/>
            <a:chOff x="1655006" y="260648"/>
            <a:chExt cx="6589402" cy="2448272"/>
          </a:xfrm>
        </p:grpSpPr>
        <p:grpSp>
          <p:nvGrpSpPr>
            <p:cNvPr id="27" name="Gruppo 26"/>
            <p:cNvGrpSpPr/>
            <p:nvPr/>
          </p:nvGrpSpPr>
          <p:grpSpPr>
            <a:xfrm>
              <a:off x="1655006" y="1537805"/>
              <a:ext cx="6589402" cy="1171115"/>
              <a:chOff x="1655006" y="1537805"/>
              <a:chExt cx="6589402" cy="1171115"/>
            </a:xfrm>
          </p:grpSpPr>
          <p:cxnSp>
            <p:nvCxnSpPr>
              <p:cNvPr id="5" name="Connettore 1 4"/>
              <p:cNvCxnSpPr/>
              <p:nvPr/>
            </p:nvCxnSpPr>
            <p:spPr>
              <a:xfrm>
                <a:off x="1655006" y="1537805"/>
                <a:ext cx="21602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Connettore 1 6"/>
              <p:cNvCxnSpPr>
                <a:endCxn id="10" idx="2"/>
              </p:cNvCxnSpPr>
              <p:nvPr/>
            </p:nvCxnSpPr>
            <p:spPr>
              <a:xfrm>
                <a:off x="3815246" y="1537805"/>
                <a:ext cx="701995" cy="6515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nettore 1 8"/>
              <p:cNvCxnSpPr/>
              <p:nvPr/>
            </p:nvCxnSpPr>
            <p:spPr>
              <a:xfrm>
                <a:off x="5724128" y="2708920"/>
                <a:ext cx="252028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Arco 9"/>
            <p:cNvSpPr/>
            <p:nvPr/>
          </p:nvSpPr>
          <p:spPr>
            <a:xfrm flipH="1" flipV="1">
              <a:off x="4248276" y="260648"/>
              <a:ext cx="2952016" cy="2448272"/>
            </a:xfrm>
            <a:prstGeom prst="arc">
              <a:avLst>
                <a:gd name="adj1" fmla="val 16238905"/>
                <a:gd name="adj2" fmla="val 2107301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CasellaDiTesto 52"/>
          <p:cNvSpPr txBox="1"/>
          <p:nvPr/>
        </p:nvSpPr>
        <p:spPr>
          <a:xfrm>
            <a:off x="8460432" y="2708920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</a:t>
            </a:r>
            <a:r>
              <a:rPr lang="it-IT" baseline="-25000" dirty="0" smtClean="0"/>
              <a:t>0</a:t>
            </a:r>
            <a:endParaRPr lang="en-US" baseline="-25000" dirty="0"/>
          </a:p>
        </p:txBody>
      </p:sp>
      <p:sp>
        <p:nvSpPr>
          <p:cNvPr id="54" name="CasellaDiTesto 53"/>
          <p:cNvSpPr txBox="1"/>
          <p:nvPr/>
        </p:nvSpPr>
        <p:spPr>
          <a:xfrm>
            <a:off x="8316416" y="3604374"/>
            <a:ext cx="375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</a:t>
            </a:r>
            <a:r>
              <a:rPr lang="it-IT" baseline="-25000" dirty="0"/>
              <a:t>C</a:t>
            </a:r>
            <a:endParaRPr lang="en-US" baseline="-25000" dirty="0"/>
          </a:p>
        </p:txBody>
      </p:sp>
      <p:sp>
        <p:nvSpPr>
          <p:cNvPr id="55" name="CasellaDiTesto 54"/>
          <p:cNvSpPr txBox="1"/>
          <p:nvPr/>
        </p:nvSpPr>
        <p:spPr>
          <a:xfrm>
            <a:off x="8316416" y="5405875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</a:t>
            </a:r>
            <a:r>
              <a:rPr lang="it-IT" baseline="-25000" dirty="0" smtClean="0"/>
              <a:t>V</a:t>
            </a:r>
            <a:endParaRPr lang="en-US" baseline="-25000" dirty="0"/>
          </a:p>
        </p:txBody>
      </p:sp>
      <p:sp>
        <p:nvSpPr>
          <p:cNvPr id="56" name="CasellaDiTesto 55"/>
          <p:cNvSpPr txBox="1"/>
          <p:nvPr/>
        </p:nvSpPr>
        <p:spPr>
          <a:xfrm>
            <a:off x="8316416" y="4468470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</a:t>
            </a:r>
            <a:r>
              <a:rPr lang="it-IT" baseline="-25000" dirty="0" smtClean="0"/>
              <a:t>i</a:t>
            </a:r>
            <a:endParaRPr lang="en-US" baseline="-25000" dirty="0"/>
          </a:p>
        </p:txBody>
      </p:sp>
      <p:sp>
        <p:nvSpPr>
          <p:cNvPr id="57" name="CasellaDiTesto 56"/>
          <p:cNvSpPr txBox="1"/>
          <p:nvPr/>
        </p:nvSpPr>
        <p:spPr>
          <a:xfrm>
            <a:off x="8316416" y="4696892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</a:t>
            </a:r>
            <a:r>
              <a:rPr lang="it-IT" baseline="-25000" dirty="0" smtClean="0"/>
              <a:t>F</a:t>
            </a:r>
            <a:endParaRPr lang="en-US" baseline="-25000" dirty="0"/>
          </a:p>
        </p:txBody>
      </p:sp>
      <p:cxnSp>
        <p:nvCxnSpPr>
          <p:cNvPr id="46" name="Connettore 1 45"/>
          <p:cNvCxnSpPr/>
          <p:nvPr/>
        </p:nvCxnSpPr>
        <p:spPr>
          <a:xfrm flipH="1">
            <a:off x="3815246" y="4869160"/>
            <a:ext cx="4429164" cy="1239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ttangolo 58"/>
          <p:cNvSpPr/>
          <p:nvPr/>
        </p:nvSpPr>
        <p:spPr>
          <a:xfrm>
            <a:off x="1655006" y="5157293"/>
            <a:ext cx="2160240" cy="1700707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uppo 2"/>
          <p:cNvGrpSpPr/>
          <p:nvPr/>
        </p:nvGrpSpPr>
        <p:grpSpPr>
          <a:xfrm>
            <a:off x="4283968" y="3789040"/>
            <a:ext cx="3996132" cy="648072"/>
            <a:chOff x="4400676" y="2861320"/>
            <a:chExt cx="3996132" cy="648072"/>
          </a:xfrm>
        </p:grpSpPr>
        <p:cxnSp>
          <p:nvCxnSpPr>
            <p:cNvPr id="30" name="Connettore 1 29"/>
            <p:cNvCxnSpPr/>
            <p:nvPr/>
          </p:nvCxnSpPr>
          <p:spPr>
            <a:xfrm flipV="1">
              <a:off x="5876528" y="2861320"/>
              <a:ext cx="25202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Arco 30"/>
            <p:cNvSpPr/>
            <p:nvPr/>
          </p:nvSpPr>
          <p:spPr>
            <a:xfrm flipH="1">
              <a:off x="4400676" y="2861320"/>
              <a:ext cx="2952016" cy="648072"/>
            </a:xfrm>
            <a:prstGeom prst="arc">
              <a:avLst>
                <a:gd name="adj1" fmla="val 16238905"/>
                <a:gd name="adj2" fmla="val 2107301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uppo 44"/>
          <p:cNvGrpSpPr/>
          <p:nvPr/>
        </p:nvGrpSpPr>
        <p:grpSpPr>
          <a:xfrm>
            <a:off x="4283968" y="5589240"/>
            <a:ext cx="3996132" cy="648072"/>
            <a:chOff x="4400676" y="2861320"/>
            <a:chExt cx="3996132" cy="648072"/>
          </a:xfrm>
        </p:grpSpPr>
        <p:cxnSp>
          <p:nvCxnSpPr>
            <p:cNvPr id="47" name="Connettore 1 46"/>
            <p:cNvCxnSpPr/>
            <p:nvPr/>
          </p:nvCxnSpPr>
          <p:spPr>
            <a:xfrm flipV="1">
              <a:off x="5876528" y="2861320"/>
              <a:ext cx="25202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Arco 47"/>
            <p:cNvSpPr/>
            <p:nvPr/>
          </p:nvSpPr>
          <p:spPr>
            <a:xfrm flipH="1">
              <a:off x="4400676" y="2861320"/>
              <a:ext cx="2952016" cy="648072"/>
            </a:xfrm>
            <a:prstGeom prst="arc">
              <a:avLst>
                <a:gd name="adj1" fmla="val 16238905"/>
                <a:gd name="adj2" fmla="val 2107301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uppo 48"/>
          <p:cNvGrpSpPr/>
          <p:nvPr/>
        </p:nvGrpSpPr>
        <p:grpSpPr>
          <a:xfrm>
            <a:off x="4283968" y="4653136"/>
            <a:ext cx="3996132" cy="648072"/>
            <a:chOff x="4400676" y="2861320"/>
            <a:chExt cx="3996132" cy="648072"/>
          </a:xfrm>
        </p:grpSpPr>
        <p:cxnSp>
          <p:nvCxnSpPr>
            <p:cNvPr id="50" name="Connettore 1 49"/>
            <p:cNvCxnSpPr/>
            <p:nvPr/>
          </p:nvCxnSpPr>
          <p:spPr>
            <a:xfrm flipV="1">
              <a:off x="5876528" y="2861320"/>
              <a:ext cx="252028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Arco 50"/>
            <p:cNvSpPr/>
            <p:nvPr/>
          </p:nvSpPr>
          <p:spPr>
            <a:xfrm flipH="1">
              <a:off x="4400676" y="2861320"/>
              <a:ext cx="2952016" cy="648072"/>
            </a:xfrm>
            <a:prstGeom prst="arc">
              <a:avLst>
                <a:gd name="adj1" fmla="val 16238905"/>
                <a:gd name="adj2" fmla="val 21073016"/>
              </a:avLst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CasellaDiTesto 42"/>
          <p:cNvSpPr txBox="1"/>
          <p:nvPr/>
        </p:nvSpPr>
        <p:spPr>
          <a:xfrm>
            <a:off x="692030" y="470426"/>
            <a:ext cx="2481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V&gt;0 applicata al metallo</a:t>
            </a:r>
            <a:endParaRPr lang="en-US" b="1" dirty="0"/>
          </a:p>
        </p:txBody>
      </p:sp>
      <p:sp>
        <p:nvSpPr>
          <p:cNvPr id="44" name="CasellaDiTesto 43"/>
          <p:cNvSpPr txBox="1"/>
          <p:nvPr/>
        </p:nvSpPr>
        <p:spPr>
          <a:xfrm>
            <a:off x="5724284" y="316537"/>
            <a:ext cx="3419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Presso la superficie ossido/semiconduttore la curvatura delle bande avvicina E</a:t>
            </a:r>
            <a:r>
              <a:rPr lang="it-IT" sz="1400" baseline="-25000" dirty="0" smtClean="0"/>
              <a:t>i </a:t>
            </a:r>
            <a:r>
              <a:rPr lang="it-IT" sz="1400" dirty="0"/>
              <a:t>a</a:t>
            </a:r>
            <a:r>
              <a:rPr lang="it-IT" sz="1400" dirty="0" smtClean="0"/>
              <a:t> E</a:t>
            </a:r>
            <a:r>
              <a:rPr lang="it-IT" sz="1400" baseline="-25000" dirty="0" smtClean="0"/>
              <a:t>F</a:t>
            </a:r>
            <a:r>
              <a:rPr lang="it-IT" sz="1400" dirty="0" smtClean="0"/>
              <a:t>.</a:t>
            </a:r>
          </a:p>
        </p:txBody>
      </p:sp>
      <p:sp>
        <p:nvSpPr>
          <p:cNvPr id="65" name="CasellaDiTesto 64"/>
          <p:cNvSpPr txBox="1"/>
          <p:nvPr/>
        </p:nvSpPr>
        <p:spPr>
          <a:xfrm>
            <a:off x="5796136" y="982055"/>
            <a:ext cx="3419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Diminuisce </a:t>
            </a:r>
            <a:r>
              <a:rPr lang="it-IT" sz="1400" dirty="0" err="1" smtClean="0">
                <a:latin typeface="Symbol" panose="05050102010706020507" pitchFamily="18" charset="2"/>
              </a:rPr>
              <a:t>y</a:t>
            </a:r>
            <a:r>
              <a:rPr lang="it-IT" sz="1400" baseline="-25000" dirty="0" err="1" smtClean="0"/>
              <a:t>B</a:t>
            </a:r>
            <a:r>
              <a:rPr lang="it-IT" sz="1400" dirty="0" smtClean="0"/>
              <a:t>. Il minimo lo raggiunge alla superficie, col valore </a:t>
            </a:r>
            <a:r>
              <a:rPr lang="it-IT" sz="1400" dirty="0" err="1" smtClean="0">
                <a:latin typeface="Symbol" panose="05050102010706020507" pitchFamily="18" charset="2"/>
              </a:rPr>
              <a:t>y</a:t>
            </a:r>
            <a:r>
              <a:rPr lang="it-IT" sz="1400" baseline="-25000" dirty="0" err="1" smtClean="0"/>
              <a:t>s</a:t>
            </a:r>
            <a:r>
              <a:rPr lang="it-IT" sz="1400" dirty="0" smtClean="0"/>
              <a:t>.</a:t>
            </a:r>
          </a:p>
        </p:txBody>
      </p:sp>
      <p:sp>
        <p:nvSpPr>
          <p:cNvPr id="66" name="CasellaDiTesto 65"/>
          <p:cNvSpPr txBox="1"/>
          <p:nvPr/>
        </p:nvSpPr>
        <p:spPr>
          <a:xfrm>
            <a:off x="5796292" y="1628650"/>
            <a:ext cx="34197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Cala la densità di lacune. </a:t>
            </a:r>
          </a:p>
          <a:p>
            <a:r>
              <a:rPr lang="it-IT" sz="1400" dirty="0" smtClean="0"/>
              <a:t>Alcuni accettori restano scoperti.</a:t>
            </a:r>
          </a:p>
          <a:p>
            <a:r>
              <a:rPr lang="it-IT" sz="1400" dirty="0" smtClean="0"/>
              <a:t>Si crea una regione di svuotamento</a:t>
            </a:r>
          </a:p>
        </p:txBody>
      </p:sp>
      <p:sp>
        <p:nvSpPr>
          <p:cNvPr id="67" name="CasellaDiTesto 66"/>
          <p:cNvSpPr txBox="1"/>
          <p:nvPr/>
        </p:nvSpPr>
        <p:spPr>
          <a:xfrm>
            <a:off x="692030" y="1077262"/>
            <a:ext cx="2807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Condizione di Svuotamento</a:t>
            </a:r>
            <a:endParaRPr lang="en-US" b="1" dirty="0"/>
          </a:p>
        </p:txBody>
      </p:sp>
      <p:grpSp>
        <p:nvGrpSpPr>
          <p:cNvPr id="68" name="Gruppo 67"/>
          <p:cNvGrpSpPr/>
          <p:nvPr/>
        </p:nvGrpSpPr>
        <p:grpSpPr>
          <a:xfrm>
            <a:off x="4606181" y="4300711"/>
            <a:ext cx="541883" cy="959958"/>
            <a:chOff x="5609230" y="4344066"/>
            <a:chExt cx="541883" cy="959958"/>
          </a:xfrm>
        </p:grpSpPr>
        <p:graphicFrame>
          <p:nvGraphicFramePr>
            <p:cNvPr id="69" name="Oggetto 6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89358074"/>
                </p:ext>
              </p:extLst>
            </p:nvPr>
          </p:nvGraphicFramePr>
          <p:xfrm>
            <a:off x="5657400" y="4344066"/>
            <a:ext cx="493713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90" name="Equazione" r:id="rId3" imgW="266400" imgH="190440" progId="Equation.3">
                    <p:embed/>
                  </p:oleObj>
                </mc:Choice>
                <mc:Fallback>
                  <p:oleObj name="Equazione" r:id="rId3" imgW="266400" imgH="1904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657400" y="4344066"/>
                          <a:ext cx="493713" cy="3524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0" name="Connettore 2 69"/>
            <p:cNvCxnSpPr/>
            <p:nvPr/>
          </p:nvCxnSpPr>
          <p:spPr>
            <a:xfrm>
              <a:off x="5609230" y="4417654"/>
              <a:ext cx="0" cy="39150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ttore 2 70"/>
            <p:cNvCxnSpPr/>
            <p:nvPr/>
          </p:nvCxnSpPr>
          <p:spPr>
            <a:xfrm flipV="1">
              <a:off x="5609230" y="4912515"/>
              <a:ext cx="0" cy="39150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uppo 71"/>
          <p:cNvGrpSpPr/>
          <p:nvPr/>
        </p:nvGrpSpPr>
        <p:grpSpPr>
          <a:xfrm>
            <a:off x="6086901" y="4271749"/>
            <a:ext cx="632462" cy="1001318"/>
            <a:chOff x="5609230" y="4271749"/>
            <a:chExt cx="632462" cy="1001318"/>
          </a:xfrm>
        </p:grpSpPr>
        <p:graphicFrame>
          <p:nvGraphicFramePr>
            <p:cNvPr id="73" name="Oggetto 7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03724741"/>
                </p:ext>
              </p:extLst>
            </p:nvPr>
          </p:nvGraphicFramePr>
          <p:xfrm>
            <a:off x="5724284" y="4327653"/>
            <a:ext cx="517408" cy="3527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91" name="Equazione" r:id="rId5" imgW="279360" imgH="190440" progId="Equation.3">
                    <p:embed/>
                  </p:oleObj>
                </mc:Choice>
                <mc:Fallback>
                  <p:oleObj name="Equazione" r:id="rId5" imgW="279360" imgH="1904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724284" y="4327653"/>
                          <a:ext cx="517408" cy="35277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4" name="Connettore 2 73"/>
            <p:cNvCxnSpPr/>
            <p:nvPr/>
          </p:nvCxnSpPr>
          <p:spPr>
            <a:xfrm>
              <a:off x="5609230" y="4271749"/>
              <a:ext cx="0" cy="39150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ttore 2 74"/>
            <p:cNvCxnSpPr/>
            <p:nvPr/>
          </p:nvCxnSpPr>
          <p:spPr>
            <a:xfrm flipV="1">
              <a:off x="5609230" y="4881558"/>
              <a:ext cx="0" cy="39150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8808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65" grpId="0"/>
      <p:bldP spid="66" grpId="0"/>
      <p:bldP spid="6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ttangolo 38"/>
          <p:cNvSpPr/>
          <p:nvPr/>
        </p:nvSpPr>
        <p:spPr>
          <a:xfrm>
            <a:off x="4571999" y="737320"/>
            <a:ext cx="1324303" cy="61206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ttangolo 57"/>
          <p:cNvSpPr/>
          <p:nvPr/>
        </p:nvSpPr>
        <p:spPr>
          <a:xfrm>
            <a:off x="3815246" y="737320"/>
            <a:ext cx="756754" cy="612068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uppo 31"/>
          <p:cNvGrpSpPr/>
          <p:nvPr/>
        </p:nvGrpSpPr>
        <p:grpSpPr>
          <a:xfrm flipV="1">
            <a:off x="1655006" y="2708920"/>
            <a:ext cx="6589402" cy="1080120"/>
            <a:chOff x="1655006" y="260648"/>
            <a:chExt cx="6589402" cy="2448272"/>
          </a:xfrm>
        </p:grpSpPr>
        <p:grpSp>
          <p:nvGrpSpPr>
            <p:cNvPr id="27" name="Gruppo 26"/>
            <p:cNvGrpSpPr/>
            <p:nvPr/>
          </p:nvGrpSpPr>
          <p:grpSpPr>
            <a:xfrm>
              <a:off x="1655006" y="1537803"/>
              <a:ext cx="6589402" cy="1171117"/>
              <a:chOff x="1655006" y="1537803"/>
              <a:chExt cx="6589402" cy="1171117"/>
            </a:xfrm>
          </p:grpSpPr>
          <p:cxnSp>
            <p:nvCxnSpPr>
              <p:cNvPr id="5" name="Connettore 1 4"/>
              <p:cNvCxnSpPr/>
              <p:nvPr/>
            </p:nvCxnSpPr>
            <p:spPr>
              <a:xfrm>
                <a:off x="1655006" y="1537805"/>
                <a:ext cx="21602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Connettore 1 6"/>
              <p:cNvCxnSpPr>
                <a:endCxn id="10" idx="2"/>
              </p:cNvCxnSpPr>
              <p:nvPr/>
            </p:nvCxnSpPr>
            <p:spPr>
              <a:xfrm>
                <a:off x="3815246" y="1537803"/>
                <a:ext cx="719669" cy="67189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nettore 1 8"/>
              <p:cNvCxnSpPr/>
              <p:nvPr/>
            </p:nvCxnSpPr>
            <p:spPr>
              <a:xfrm>
                <a:off x="5724128" y="2708920"/>
                <a:ext cx="252028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Arco 9"/>
            <p:cNvSpPr/>
            <p:nvPr/>
          </p:nvSpPr>
          <p:spPr>
            <a:xfrm flipH="1" flipV="1">
              <a:off x="4248276" y="260648"/>
              <a:ext cx="2952016" cy="2448272"/>
            </a:xfrm>
            <a:prstGeom prst="arc">
              <a:avLst>
                <a:gd name="adj1" fmla="val 16238905"/>
                <a:gd name="adj2" fmla="val 2069696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CasellaDiTesto 52"/>
          <p:cNvSpPr txBox="1"/>
          <p:nvPr/>
        </p:nvSpPr>
        <p:spPr>
          <a:xfrm>
            <a:off x="8460432" y="2708920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</a:t>
            </a:r>
            <a:r>
              <a:rPr lang="it-IT" baseline="-25000" dirty="0" smtClean="0"/>
              <a:t>0</a:t>
            </a:r>
            <a:endParaRPr lang="en-US" baseline="-25000" dirty="0"/>
          </a:p>
        </p:txBody>
      </p:sp>
      <p:sp>
        <p:nvSpPr>
          <p:cNvPr id="54" name="CasellaDiTesto 53"/>
          <p:cNvSpPr txBox="1"/>
          <p:nvPr/>
        </p:nvSpPr>
        <p:spPr>
          <a:xfrm>
            <a:off x="8316416" y="3604374"/>
            <a:ext cx="375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</a:t>
            </a:r>
            <a:r>
              <a:rPr lang="it-IT" baseline="-25000" dirty="0"/>
              <a:t>C</a:t>
            </a:r>
            <a:endParaRPr lang="en-US" baseline="-25000" dirty="0"/>
          </a:p>
        </p:txBody>
      </p:sp>
      <p:sp>
        <p:nvSpPr>
          <p:cNvPr id="55" name="CasellaDiTesto 54"/>
          <p:cNvSpPr txBox="1"/>
          <p:nvPr/>
        </p:nvSpPr>
        <p:spPr>
          <a:xfrm>
            <a:off x="8316416" y="5405875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</a:t>
            </a:r>
            <a:r>
              <a:rPr lang="it-IT" baseline="-25000" dirty="0" smtClean="0"/>
              <a:t>V</a:t>
            </a:r>
            <a:endParaRPr lang="en-US" baseline="-25000" dirty="0"/>
          </a:p>
        </p:txBody>
      </p:sp>
      <p:sp>
        <p:nvSpPr>
          <p:cNvPr id="56" name="CasellaDiTesto 55"/>
          <p:cNvSpPr txBox="1"/>
          <p:nvPr/>
        </p:nvSpPr>
        <p:spPr>
          <a:xfrm>
            <a:off x="8316416" y="4468470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</a:t>
            </a:r>
            <a:r>
              <a:rPr lang="it-IT" baseline="-25000" dirty="0" smtClean="0"/>
              <a:t>i</a:t>
            </a:r>
            <a:endParaRPr lang="en-US" baseline="-25000" dirty="0"/>
          </a:p>
        </p:txBody>
      </p:sp>
      <p:sp>
        <p:nvSpPr>
          <p:cNvPr id="57" name="CasellaDiTesto 56"/>
          <p:cNvSpPr txBox="1"/>
          <p:nvPr/>
        </p:nvSpPr>
        <p:spPr>
          <a:xfrm>
            <a:off x="8316416" y="4696892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</a:t>
            </a:r>
            <a:r>
              <a:rPr lang="it-IT" baseline="-25000" dirty="0" smtClean="0"/>
              <a:t>F</a:t>
            </a:r>
            <a:endParaRPr lang="en-US" baseline="-25000" dirty="0"/>
          </a:p>
        </p:txBody>
      </p:sp>
      <p:cxnSp>
        <p:nvCxnSpPr>
          <p:cNvPr id="46" name="Connettore 1 45"/>
          <p:cNvCxnSpPr/>
          <p:nvPr/>
        </p:nvCxnSpPr>
        <p:spPr>
          <a:xfrm flipH="1">
            <a:off x="3815246" y="4869160"/>
            <a:ext cx="4429164" cy="1239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ttangolo 58"/>
          <p:cNvSpPr/>
          <p:nvPr/>
        </p:nvSpPr>
        <p:spPr>
          <a:xfrm>
            <a:off x="1655006" y="5370828"/>
            <a:ext cx="2160240" cy="1485585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uppo 5"/>
          <p:cNvGrpSpPr/>
          <p:nvPr/>
        </p:nvGrpSpPr>
        <p:grpSpPr>
          <a:xfrm>
            <a:off x="4283968" y="3789040"/>
            <a:ext cx="3996132" cy="1080120"/>
            <a:chOff x="4283968" y="3789040"/>
            <a:chExt cx="3996132" cy="1080120"/>
          </a:xfrm>
        </p:grpSpPr>
        <p:cxnSp>
          <p:nvCxnSpPr>
            <p:cNvPr id="28" name="Connettore 1 27"/>
            <p:cNvCxnSpPr/>
            <p:nvPr/>
          </p:nvCxnSpPr>
          <p:spPr>
            <a:xfrm flipV="1">
              <a:off x="5759820" y="3789040"/>
              <a:ext cx="25202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Arco 28"/>
            <p:cNvSpPr/>
            <p:nvPr/>
          </p:nvSpPr>
          <p:spPr>
            <a:xfrm flipH="1">
              <a:off x="4283968" y="3789040"/>
              <a:ext cx="2952016" cy="1080120"/>
            </a:xfrm>
            <a:prstGeom prst="arc">
              <a:avLst>
                <a:gd name="adj1" fmla="val 16238905"/>
                <a:gd name="adj2" fmla="val 2069696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uppo 32"/>
          <p:cNvGrpSpPr/>
          <p:nvPr/>
        </p:nvGrpSpPr>
        <p:grpSpPr>
          <a:xfrm>
            <a:off x="4283968" y="4653136"/>
            <a:ext cx="3996132" cy="1080120"/>
            <a:chOff x="4283968" y="3789040"/>
            <a:chExt cx="3996132" cy="1080120"/>
          </a:xfrm>
        </p:grpSpPr>
        <p:cxnSp>
          <p:nvCxnSpPr>
            <p:cNvPr id="34" name="Connettore 1 33"/>
            <p:cNvCxnSpPr/>
            <p:nvPr/>
          </p:nvCxnSpPr>
          <p:spPr>
            <a:xfrm flipV="1">
              <a:off x="5759820" y="3789040"/>
              <a:ext cx="252028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Arco 34"/>
            <p:cNvSpPr/>
            <p:nvPr/>
          </p:nvSpPr>
          <p:spPr>
            <a:xfrm flipH="1">
              <a:off x="4283968" y="3789040"/>
              <a:ext cx="2952016" cy="1080120"/>
            </a:xfrm>
            <a:prstGeom prst="arc">
              <a:avLst>
                <a:gd name="adj1" fmla="val 16238905"/>
                <a:gd name="adj2" fmla="val 20696966"/>
              </a:avLst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uppo 35"/>
          <p:cNvGrpSpPr/>
          <p:nvPr/>
        </p:nvGrpSpPr>
        <p:grpSpPr>
          <a:xfrm>
            <a:off x="4283478" y="5589240"/>
            <a:ext cx="3996132" cy="1080120"/>
            <a:chOff x="4283968" y="3789040"/>
            <a:chExt cx="3996132" cy="1080120"/>
          </a:xfrm>
        </p:grpSpPr>
        <p:cxnSp>
          <p:nvCxnSpPr>
            <p:cNvPr id="37" name="Connettore 1 36"/>
            <p:cNvCxnSpPr/>
            <p:nvPr/>
          </p:nvCxnSpPr>
          <p:spPr>
            <a:xfrm flipV="1">
              <a:off x="5759820" y="3789040"/>
              <a:ext cx="25202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Arco 37"/>
            <p:cNvSpPr/>
            <p:nvPr/>
          </p:nvSpPr>
          <p:spPr>
            <a:xfrm flipH="1">
              <a:off x="4283968" y="3789040"/>
              <a:ext cx="2952016" cy="1080120"/>
            </a:xfrm>
            <a:prstGeom prst="arc">
              <a:avLst>
                <a:gd name="adj1" fmla="val 16238905"/>
                <a:gd name="adj2" fmla="val 2069696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uppo 29"/>
          <p:cNvGrpSpPr/>
          <p:nvPr/>
        </p:nvGrpSpPr>
        <p:grpSpPr>
          <a:xfrm>
            <a:off x="6086901" y="4271749"/>
            <a:ext cx="632462" cy="1001318"/>
            <a:chOff x="5609230" y="4271749"/>
            <a:chExt cx="632462" cy="1001318"/>
          </a:xfrm>
        </p:grpSpPr>
        <p:graphicFrame>
          <p:nvGraphicFramePr>
            <p:cNvPr id="31" name="Oggetto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66059324"/>
                </p:ext>
              </p:extLst>
            </p:nvPr>
          </p:nvGraphicFramePr>
          <p:xfrm>
            <a:off x="5724284" y="4327653"/>
            <a:ext cx="517408" cy="3527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16" name="Equazione" r:id="rId3" imgW="279360" imgH="190440" progId="Equation.3">
                    <p:embed/>
                  </p:oleObj>
                </mc:Choice>
                <mc:Fallback>
                  <p:oleObj name="Equazione" r:id="rId3" imgW="279360" imgH="1904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724284" y="4327653"/>
                          <a:ext cx="517408" cy="35277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0" name="Connettore 2 39"/>
            <p:cNvCxnSpPr/>
            <p:nvPr/>
          </p:nvCxnSpPr>
          <p:spPr>
            <a:xfrm>
              <a:off x="5609230" y="4271749"/>
              <a:ext cx="0" cy="39150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2 40"/>
            <p:cNvCxnSpPr/>
            <p:nvPr/>
          </p:nvCxnSpPr>
          <p:spPr>
            <a:xfrm flipV="1">
              <a:off x="5609230" y="4881558"/>
              <a:ext cx="0" cy="39150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CasellaDiTesto 41"/>
          <p:cNvSpPr txBox="1"/>
          <p:nvPr/>
        </p:nvSpPr>
        <p:spPr>
          <a:xfrm>
            <a:off x="692030" y="470426"/>
            <a:ext cx="3123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Incremento di V&gt;0 </a:t>
            </a:r>
          </a:p>
          <a:p>
            <a:r>
              <a:rPr lang="it-IT" b="1" dirty="0" smtClean="0"/>
              <a:t>applicata al metallo</a:t>
            </a:r>
            <a:endParaRPr lang="en-US" b="1" dirty="0"/>
          </a:p>
        </p:txBody>
      </p:sp>
      <p:sp>
        <p:nvSpPr>
          <p:cNvPr id="43" name="CasellaDiTesto 42"/>
          <p:cNvSpPr txBox="1"/>
          <p:nvPr/>
        </p:nvSpPr>
        <p:spPr>
          <a:xfrm>
            <a:off x="5724284" y="316537"/>
            <a:ext cx="3419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Presso la superficie ossido/semiconduttore la curvatura delle bande porta a E</a:t>
            </a:r>
            <a:r>
              <a:rPr lang="it-IT" sz="1400" baseline="-25000" dirty="0" smtClean="0"/>
              <a:t>i </a:t>
            </a:r>
            <a:r>
              <a:rPr lang="it-IT" sz="1400" dirty="0"/>
              <a:t>=</a:t>
            </a:r>
            <a:r>
              <a:rPr lang="it-IT" sz="1400" dirty="0" smtClean="0"/>
              <a:t>E</a:t>
            </a:r>
            <a:r>
              <a:rPr lang="it-IT" sz="1400" baseline="-25000" dirty="0" smtClean="0"/>
              <a:t>F</a:t>
            </a:r>
            <a:r>
              <a:rPr lang="it-IT" sz="1400" dirty="0" smtClean="0"/>
              <a:t>.</a:t>
            </a:r>
          </a:p>
        </p:txBody>
      </p:sp>
      <p:sp>
        <p:nvSpPr>
          <p:cNvPr id="44" name="CasellaDiTesto 43"/>
          <p:cNvSpPr txBox="1"/>
          <p:nvPr/>
        </p:nvSpPr>
        <p:spPr>
          <a:xfrm>
            <a:off x="5796136" y="982055"/>
            <a:ext cx="3419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Diminuisce ancora </a:t>
            </a:r>
            <a:r>
              <a:rPr lang="it-IT" sz="1400" dirty="0" err="1" smtClean="0">
                <a:latin typeface="Symbol" panose="05050102010706020507" pitchFamily="18" charset="2"/>
              </a:rPr>
              <a:t>y</a:t>
            </a:r>
            <a:r>
              <a:rPr lang="it-IT" sz="1400" baseline="-25000" dirty="0" err="1" smtClean="0"/>
              <a:t>B</a:t>
            </a:r>
            <a:r>
              <a:rPr lang="it-IT" sz="1400" dirty="0" smtClean="0"/>
              <a:t>. Il minimo lo raggiunge alla superficie, col valore </a:t>
            </a:r>
            <a:r>
              <a:rPr lang="it-IT" sz="1400" dirty="0" err="1" smtClean="0">
                <a:latin typeface="Symbol" panose="05050102010706020507" pitchFamily="18" charset="2"/>
              </a:rPr>
              <a:t>y</a:t>
            </a:r>
            <a:r>
              <a:rPr lang="it-IT" sz="1400" baseline="-25000" dirty="0" err="1" smtClean="0"/>
              <a:t>s</a:t>
            </a:r>
            <a:r>
              <a:rPr lang="it-IT" sz="1400" dirty="0" smtClean="0"/>
              <a:t>=0</a:t>
            </a:r>
          </a:p>
        </p:txBody>
      </p:sp>
      <p:sp>
        <p:nvSpPr>
          <p:cNvPr id="45" name="CasellaDiTesto 44"/>
          <p:cNvSpPr txBox="1"/>
          <p:nvPr/>
        </p:nvSpPr>
        <p:spPr>
          <a:xfrm>
            <a:off x="5796292" y="1628650"/>
            <a:ext cx="3419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Alla superficie n=p</a:t>
            </a:r>
          </a:p>
          <a:p>
            <a:r>
              <a:rPr lang="it-IT" sz="1400" dirty="0" smtClean="0"/>
              <a:t>Si allarga la regione di svuotamento</a:t>
            </a:r>
          </a:p>
        </p:txBody>
      </p:sp>
      <p:sp>
        <p:nvSpPr>
          <p:cNvPr id="47" name="CasellaDiTesto 46"/>
          <p:cNvSpPr txBox="1"/>
          <p:nvPr/>
        </p:nvSpPr>
        <p:spPr>
          <a:xfrm>
            <a:off x="692030" y="1077262"/>
            <a:ext cx="2807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Condizione di Svuotamento</a:t>
            </a:r>
            <a:endParaRPr lang="en-US" b="1" dirty="0"/>
          </a:p>
        </p:txBody>
      </p:sp>
      <p:grpSp>
        <p:nvGrpSpPr>
          <p:cNvPr id="48" name="Gruppo 47"/>
          <p:cNvGrpSpPr/>
          <p:nvPr/>
        </p:nvGrpSpPr>
        <p:grpSpPr>
          <a:xfrm>
            <a:off x="4606181" y="4292257"/>
            <a:ext cx="945679" cy="968412"/>
            <a:chOff x="5609230" y="4335612"/>
            <a:chExt cx="945679" cy="968412"/>
          </a:xfrm>
        </p:grpSpPr>
        <p:graphicFrame>
          <p:nvGraphicFramePr>
            <p:cNvPr id="49" name="Oggetto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47209649"/>
                </p:ext>
              </p:extLst>
            </p:nvPr>
          </p:nvGraphicFramePr>
          <p:xfrm>
            <a:off x="5684959" y="4335612"/>
            <a:ext cx="869950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17" name="Equazione" r:id="rId5" imgW="469800" imgH="190440" progId="Equation.3">
                    <p:embed/>
                  </p:oleObj>
                </mc:Choice>
                <mc:Fallback>
                  <p:oleObj name="Equazione" r:id="rId5" imgW="469800" imgH="1904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684959" y="4335612"/>
                          <a:ext cx="869950" cy="3524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0" name="Connettore 2 49"/>
            <p:cNvCxnSpPr/>
            <p:nvPr/>
          </p:nvCxnSpPr>
          <p:spPr>
            <a:xfrm>
              <a:off x="5609230" y="4511825"/>
              <a:ext cx="0" cy="39150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2 50"/>
            <p:cNvCxnSpPr/>
            <p:nvPr/>
          </p:nvCxnSpPr>
          <p:spPr>
            <a:xfrm flipV="1">
              <a:off x="5609230" y="4912515"/>
              <a:ext cx="0" cy="39150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5772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ttangolo 44"/>
          <p:cNvSpPr/>
          <p:nvPr/>
        </p:nvSpPr>
        <p:spPr>
          <a:xfrm>
            <a:off x="4572000" y="737320"/>
            <a:ext cx="1152128" cy="61206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riangolo rettangolo 3"/>
          <p:cNvSpPr/>
          <p:nvPr/>
        </p:nvSpPr>
        <p:spPr>
          <a:xfrm flipV="1">
            <a:off x="4572000" y="4869160"/>
            <a:ext cx="144016" cy="95602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ttangolo 57"/>
          <p:cNvSpPr/>
          <p:nvPr/>
        </p:nvSpPr>
        <p:spPr>
          <a:xfrm>
            <a:off x="3815246" y="737320"/>
            <a:ext cx="756754" cy="612068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uppo 31"/>
          <p:cNvGrpSpPr/>
          <p:nvPr/>
        </p:nvGrpSpPr>
        <p:grpSpPr>
          <a:xfrm flipV="1">
            <a:off x="1655006" y="2708920"/>
            <a:ext cx="6589402" cy="1512168"/>
            <a:chOff x="1655006" y="260648"/>
            <a:chExt cx="6589402" cy="2448272"/>
          </a:xfrm>
        </p:grpSpPr>
        <p:grpSp>
          <p:nvGrpSpPr>
            <p:cNvPr id="27" name="Gruppo 26"/>
            <p:cNvGrpSpPr/>
            <p:nvPr/>
          </p:nvGrpSpPr>
          <p:grpSpPr>
            <a:xfrm>
              <a:off x="1655006" y="1537801"/>
              <a:ext cx="6589402" cy="1171119"/>
              <a:chOff x="1655006" y="1537801"/>
              <a:chExt cx="6589402" cy="1171119"/>
            </a:xfrm>
          </p:grpSpPr>
          <p:cxnSp>
            <p:nvCxnSpPr>
              <p:cNvPr id="5" name="Connettore 1 4"/>
              <p:cNvCxnSpPr/>
              <p:nvPr/>
            </p:nvCxnSpPr>
            <p:spPr>
              <a:xfrm>
                <a:off x="1655006" y="1537805"/>
                <a:ext cx="21602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Connettore 1 6"/>
              <p:cNvCxnSpPr>
                <a:endCxn id="10" idx="2"/>
              </p:cNvCxnSpPr>
              <p:nvPr/>
            </p:nvCxnSpPr>
            <p:spPr>
              <a:xfrm>
                <a:off x="3815246" y="1537801"/>
                <a:ext cx="719603" cy="67182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nettore 1 8"/>
              <p:cNvCxnSpPr/>
              <p:nvPr/>
            </p:nvCxnSpPr>
            <p:spPr>
              <a:xfrm>
                <a:off x="5724128" y="2708920"/>
                <a:ext cx="252028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Arco 9"/>
            <p:cNvSpPr/>
            <p:nvPr/>
          </p:nvSpPr>
          <p:spPr>
            <a:xfrm flipH="1" flipV="1">
              <a:off x="4248276" y="260648"/>
              <a:ext cx="2952016" cy="2448272"/>
            </a:xfrm>
            <a:prstGeom prst="arc">
              <a:avLst>
                <a:gd name="adj1" fmla="val 16238905"/>
                <a:gd name="adj2" fmla="val 2036243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CasellaDiTesto 52"/>
          <p:cNvSpPr txBox="1"/>
          <p:nvPr/>
        </p:nvSpPr>
        <p:spPr>
          <a:xfrm>
            <a:off x="8460432" y="2708920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</a:t>
            </a:r>
            <a:r>
              <a:rPr lang="it-IT" baseline="-25000" dirty="0" smtClean="0"/>
              <a:t>0</a:t>
            </a:r>
            <a:endParaRPr lang="en-US" baseline="-25000" dirty="0"/>
          </a:p>
        </p:txBody>
      </p:sp>
      <p:sp>
        <p:nvSpPr>
          <p:cNvPr id="54" name="CasellaDiTesto 53"/>
          <p:cNvSpPr txBox="1"/>
          <p:nvPr/>
        </p:nvSpPr>
        <p:spPr>
          <a:xfrm>
            <a:off x="8316416" y="3604374"/>
            <a:ext cx="375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</a:t>
            </a:r>
            <a:r>
              <a:rPr lang="it-IT" baseline="-25000" dirty="0"/>
              <a:t>C</a:t>
            </a:r>
            <a:endParaRPr lang="en-US" baseline="-25000" dirty="0"/>
          </a:p>
        </p:txBody>
      </p:sp>
      <p:sp>
        <p:nvSpPr>
          <p:cNvPr id="55" name="CasellaDiTesto 54"/>
          <p:cNvSpPr txBox="1"/>
          <p:nvPr/>
        </p:nvSpPr>
        <p:spPr>
          <a:xfrm>
            <a:off x="8316416" y="5405875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</a:t>
            </a:r>
            <a:r>
              <a:rPr lang="it-IT" baseline="-25000" dirty="0" smtClean="0"/>
              <a:t>V</a:t>
            </a:r>
            <a:endParaRPr lang="en-US" baseline="-25000" dirty="0"/>
          </a:p>
        </p:txBody>
      </p:sp>
      <p:sp>
        <p:nvSpPr>
          <p:cNvPr id="56" name="CasellaDiTesto 55"/>
          <p:cNvSpPr txBox="1"/>
          <p:nvPr/>
        </p:nvSpPr>
        <p:spPr>
          <a:xfrm>
            <a:off x="8316416" y="4468470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</a:t>
            </a:r>
            <a:r>
              <a:rPr lang="it-IT" baseline="-25000" dirty="0" smtClean="0"/>
              <a:t>i</a:t>
            </a:r>
            <a:endParaRPr lang="en-US" baseline="-25000" dirty="0"/>
          </a:p>
        </p:txBody>
      </p:sp>
      <p:sp>
        <p:nvSpPr>
          <p:cNvPr id="57" name="CasellaDiTesto 56"/>
          <p:cNvSpPr txBox="1"/>
          <p:nvPr/>
        </p:nvSpPr>
        <p:spPr>
          <a:xfrm>
            <a:off x="8316416" y="4696892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</a:t>
            </a:r>
            <a:r>
              <a:rPr lang="it-IT" baseline="-25000" dirty="0" smtClean="0"/>
              <a:t>F</a:t>
            </a:r>
            <a:endParaRPr lang="en-US" baseline="-25000" dirty="0"/>
          </a:p>
        </p:txBody>
      </p:sp>
      <p:cxnSp>
        <p:nvCxnSpPr>
          <p:cNvPr id="46" name="Connettore 1 45"/>
          <p:cNvCxnSpPr/>
          <p:nvPr/>
        </p:nvCxnSpPr>
        <p:spPr>
          <a:xfrm flipH="1">
            <a:off x="1655006" y="4869160"/>
            <a:ext cx="6589404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ttangolo 58"/>
          <p:cNvSpPr/>
          <p:nvPr/>
        </p:nvSpPr>
        <p:spPr>
          <a:xfrm>
            <a:off x="1665982" y="5570628"/>
            <a:ext cx="2160240" cy="1287372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uppo 2"/>
          <p:cNvGrpSpPr/>
          <p:nvPr/>
        </p:nvGrpSpPr>
        <p:grpSpPr>
          <a:xfrm>
            <a:off x="4283968" y="3789040"/>
            <a:ext cx="3996132" cy="1512168"/>
            <a:chOff x="4400676" y="2861320"/>
            <a:chExt cx="3996132" cy="1512168"/>
          </a:xfrm>
        </p:grpSpPr>
        <p:cxnSp>
          <p:nvCxnSpPr>
            <p:cNvPr id="30" name="Connettore 1 29"/>
            <p:cNvCxnSpPr/>
            <p:nvPr/>
          </p:nvCxnSpPr>
          <p:spPr>
            <a:xfrm flipV="1">
              <a:off x="5876528" y="2861320"/>
              <a:ext cx="25202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Arco 30"/>
            <p:cNvSpPr/>
            <p:nvPr/>
          </p:nvSpPr>
          <p:spPr>
            <a:xfrm flipH="1">
              <a:off x="4400676" y="2861320"/>
              <a:ext cx="2952016" cy="1512168"/>
            </a:xfrm>
            <a:prstGeom prst="arc">
              <a:avLst>
                <a:gd name="adj1" fmla="val 16238905"/>
                <a:gd name="adj2" fmla="val 2036243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uppo 38"/>
          <p:cNvGrpSpPr/>
          <p:nvPr/>
        </p:nvGrpSpPr>
        <p:grpSpPr>
          <a:xfrm>
            <a:off x="4283968" y="5589240"/>
            <a:ext cx="3996132" cy="1512168"/>
            <a:chOff x="4400676" y="2861320"/>
            <a:chExt cx="3996132" cy="1512168"/>
          </a:xfrm>
        </p:grpSpPr>
        <p:cxnSp>
          <p:nvCxnSpPr>
            <p:cNvPr id="40" name="Connettore 1 39"/>
            <p:cNvCxnSpPr/>
            <p:nvPr/>
          </p:nvCxnSpPr>
          <p:spPr>
            <a:xfrm flipV="1">
              <a:off x="5876528" y="2861320"/>
              <a:ext cx="25202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Arco 40"/>
            <p:cNvSpPr/>
            <p:nvPr/>
          </p:nvSpPr>
          <p:spPr>
            <a:xfrm flipH="1">
              <a:off x="4400676" y="2861320"/>
              <a:ext cx="2952016" cy="1512168"/>
            </a:xfrm>
            <a:prstGeom prst="arc">
              <a:avLst>
                <a:gd name="adj1" fmla="val 16238905"/>
                <a:gd name="adj2" fmla="val 2036243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uppo 41"/>
          <p:cNvGrpSpPr/>
          <p:nvPr/>
        </p:nvGrpSpPr>
        <p:grpSpPr>
          <a:xfrm>
            <a:off x="4283968" y="4653136"/>
            <a:ext cx="3996132" cy="1512168"/>
            <a:chOff x="4400676" y="2861320"/>
            <a:chExt cx="3996132" cy="1512168"/>
          </a:xfrm>
        </p:grpSpPr>
        <p:cxnSp>
          <p:nvCxnSpPr>
            <p:cNvPr id="43" name="Connettore 1 42"/>
            <p:cNvCxnSpPr/>
            <p:nvPr/>
          </p:nvCxnSpPr>
          <p:spPr>
            <a:xfrm flipV="1">
              <a:off x="5876528" y="2861320"/>
              <a:ext cx="252028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Arco 43"/>
            <p:cNvSpPr/>
            <p:nvPr/>
          </p:nvSpPr>
          <p:spPr>
            <a:xfrm flipH="1">
              <a:off x="4400676" y="2861320"/>
              <a:ext cx="2952016" cy="1512168"/>
            </a:xfrm>
            <a:prstGeom prst="arc">
              <a:avLst>
                <a:gd name="adj1" fmla="val 16238905"/>
                <a:gd name="adj2" fmla="val 20362437"/>
              </a:avLst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CasellaDiTesto 47"/>
          <p:cNvSpPr txBox="1"/>
          <p:nvPr/>
        </p:nvSpPr>
        <p:spPr>
          <a:xfrm>
            <a:off x="692030" y="470426"/>
            <a:ext cx="2597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V&gt;&gt;0 applicata al metallo</a:t>
            </a:r>
            <a:endParaRPr lang="en-US" b="1" dirty="0"/>
          </a:p>
        </p:txBody>
      </p:sp>
      <p:sp>
        <p:nvSpPr>
          <p:cNvPr id="49" name="CasellaDiTesto 48"/>
          <p:cNvSpPr txBox="1"/>
          <p:nvPr/>
        </p:nvSpPr>
        <p:spPr>
          <a:xfrm>
            <a:off x="5724284" y="316537"/>
            <a:ext cx="3419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Presso la superficie ossido/semiconduttore la curvatura delle bande porta a E</a:t>
            </a:r>
            <a:r>
              <a:rPr lang="it-IT" sz="1400" baseline="-25000" dirty="0" smtClean="0"/>
              <a:t>i </a:t>
            </a:r>
            <a:r>
              <a:rPr lang="it-IT" sz="1400" dirty="0" smtClean="0"/>
              <a:t>&lt;E</a:t>
            </a:r>
            <a:r>
              <a:rPr lang="it-IT" sz="1400" baseline="-25000" dirty="0" smtClean="0"/>
              <a:t>F</a:t>
            </a:r>
            <a:r>
              <a:rPr lang="it-IT" sz="1400" dirty="0" smtClean="0"/>
              <a:t>.</a:t>
            </a:r>
          </a:p>
        </p:txBody>
      </p:sp>
      <p:sp>
        <p:nvSpPr>
          <p:cNvPr id="50" name="CasellaDiTesto 49"/>
          <p:cNvSpPr txBox="1"/>
          <p:nvPr/>
        </p:nvSpPr>
        <p:spPr>
          <a:xfrm>
            <a:off x="5796136" y="982055"/>
            <a:ext cx="34197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>
                <a:latin typeface="Symbol" panose="05050102010706020507" pitchFamily="18" charset="2"/>
              </a:rPr>
              <a:t>y</a:t>
            </a:r>
            <a:r>
              <a:rPr lang="it-IT" sz="1400" baseline="-25000" dirty="0" err="1" smtClean="0"/>
              <a:t>B</a:t>
            </a:r>
            <a:r>
              <a:rPr lang="it-IT" sz="1400" dirty="0"/>
              <a:t> </a:t>
            </a:r>
            <a:r>
              <a:rPr lang="it-IT" sz="1400" dirty="0" smtClean="0"/>
              <a:t>diventa negativo in una regione vicina alla superficie. Il valore estremo lo raggiunge alla superficie, con un valore </a:t>
            </a:r>
            <a:r>
              <a:rPr lang="it-IT" sz="1400" dirty="0" err="1" smtClean="0">
                <a:latin typeface="Symbol" panose="05050102010706020507" pitchFamily="18" charset="2"/>
              </a:rPr>
              <a:t>y</a:t>
            </a:r>
            <a:r>
              <a:rPr lang="it-IT" sz="1400" baseline="-25000" dirty="0" err="1" smtClean="0"/>
              <a:t>s</a:t>
            </a:r>
            <a:r>
              <a:rPr lang="it-IT" sz="1400" dirty="0" smtClean="0"/>
              <a:t>&lt;0</a:t>
            </a:r>
          </a:p>
        </p:txBody>
      </p:sp>
      <p:sp>
        <p:nvSpPr>
          <p:cNvPr id="51" name="CasellaDiTesto 50"/>
          <p:cNvSpPr txBox="1"/>
          <p:nvPr/>
        </p:nvSpPr>
        <p:spPr>
          <a:xfrm>
            <a:off x="5796292" y="1628650"/>
            <a:ext cx="34197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FF0000"/>
                </a:solidFill>
              </a:rPr>
              <a:t>Alla superficie n&gt;p</a:t>
            </a:r>
          </a:p>
          <a:p>
            <a:r>
              <a:rPr lang="it-IT" sz="1400" dirty="0" smtClean="0"/>
              <a:t>Si arresta l’aumento della regione di svuotamento</a:t>
            </a:r>
          </a:p>
        </p:txBody>
      </p:sp>
      <p:sp>
        <p:nvSpPr>
          <p:cNvPr id="52" name="CasellaDiTesto 51"/>
          <p:cNvSpPr txBox="1"/>
          <p:nvPr/>
        </p:nvSpPr>
        <p:spPr>
          <a:xfrm>
            <a:off x="692030" y="1077262"/>
            <a:ext cx="2520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Condizione di Inversione</a:t>
            </a:r>
            <a:endParaRPr lang="en-US" b="1" dirty="0"/>
          </a:p>
        </p:txBody>
      </p:sp>
      <p:grpSp>
        <p:nvGrpSpPr>
          <p:cNvPr id="60" name="Gruppo 59"/>
          <p:cNvGrpSpPr/>
          <p:nvPr/>
        </p:nvGrpSpPr>
        <p:grpSpPr>
          <a:xfrm>
            <a:off x="3505117" y="4573253"/>
            <a:ext cx="1029732" cy="656058"/>
            <a:chOff x="4508166" y="4616608"/>
            <a:chExt cx="1029732" cy="656058"/>
          </a:xfrm>
        </p:grpSpPr>
        <p:graphicFrame>
          <p:nvGraphicFramePr>
            <p:cNvPr id="61" name="Oggetto 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77645160"/>
                </p:ext>
              </p:extLst>
            </p:nvPr>
          </p:nvGraphicFramePr>
          <p:xfrm>
            <a:off x="4508166" y="4740247"/>
            <a:ext cx="869950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38" name="Equazione" r:id="rId3" imgW="469800" imgH="190440" progId="Equation.3">
                    <p:embed/>
                  </p:oleObj>
                </mc:Choice>
                <mc:Fallback>
                  <p:oleObj name="Equazione" r:id="rId3" imgW="469800" imgH="1904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508166" y="4740247"/>
                          <a:ext cx="869950" cy="3524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2" name="Connettore 2 61"/>
            <p:cNvCxnSpPr/>
            <p:nvPr/>
          </p:nvCxnSpPr>
          <p:spPr>
            <a:xfrm>
              <a:off x="5450204" y="4616608"/>
              <a:ext cx="0" cy="39150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2 62"/>
            <p:cNvCxnSpPr/>
            <p:nvPr/>
          </p:nvCxnSpPr>
          <p:spPr>
            <a:xfrm flipV="1">
              <a:off x="5537898" y="4881157"/>
              <a:ext cx="0" cy="39150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uppo 63"/>
          <p:cNvGrpSpPr/>
          <p:nvPr/>
        </p:nvGrpSpPr>
        <p:grpSpPr>
          <a:xfrm>
            <a:off x="6086901" y="4271749"/>
            <a:ext cx="632462" cy="1001318"/>
            <a:chOff x="5609230" y="4271749"/>
            <a:chExt cx="632462" cy="1001318"/>
          </a:xfrm>
        </p:grpSpPr>
        <p:graphicFrame>
          <p:nvGraphicFramePr>
            <p:cNvPr id="65" name="Oggetto 6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13974898"/>
                </p:ext>
              </p:extLst>
            </p:nvPr>
          </p:nvGraphicFramePr>
          <p:xfrm>
            <a:off x="5724284" y="4327653"/>
            <a:ext cx="517408" cy="3527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39" name="Equazione" r:id="rId5" imgW="279360" imgH="190440" progId="Equation.3">
                    <p:embed/>
                  </p:oleObj>
                </mc:Choice>
                <mc:Fallback>
                  <p:oleObj name="Equazione" r:id="rId5" imgW="279360" imgH="1904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724284" y="4327653"/>
                          <a:ext cx="517408" cy="35277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6" name="Connettore 2 65"/>
            <p:cNvCxnSpPr/>
            <p:nvPr/>
          </p:nvCxnSpPr>
          <p:spPr>
            <a:xfrm>
              <a:off x="5609230" y="4271749"/>
              <a:ext cx="0" cy="39150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ttore 2 66"/>
            <p:cNvCxnSpPr/>
            <p:nvPr/>
          </p:nvCxnSpPr>
          <p:spPr>
            <a:xfrm flipV="1">
              <a:off x="5609230" y="4881558"/>
              <a:ext cx="0" cy="39150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6152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o 12"/>
          <p:cNvGrpSpPr/>
          <p:nvPr/>
        </p:nvGrpSpPr>
        <p:grpSpPr>
          <a:xfrm>
            <a:off x="151647" y="133921"/>
            <a:ext cx="3752566" cy="2509843"/>
            <a:chOff x="396738" y="2081722"/>
            <a:chExt cx="3752566" cy="2509843"/>
          </a:xfrm>
        </p:grpSpPr>
        <p:grpSp>
          <p:nvGrpSpPr>
            <p:cNvPr id="2" name="Gruppo 1"/>
            <p:cNvGrpSpPr/>
            <p:nvPr/>
          </p:nvGrpSpPr>
          <p:grpSpPr>
            <a:xfrm>
              <a:off x="396738" y="2081722"/>
              <a:ext cx="3752566" cy="2509843"/>
              <a:chOff x="1655006" y="2708920"/>
              <a:chExt cx="6625094" cy="4392488"/>
            </a:xfrm>
          </p:grpSpPr>
          <p:sp>
            <p:nvSpPr>
              <p:cNvPr id="4" name="Triangolo rettangolo 3"/>
              <p:cNvSpPr/>
              <p:nvPr/>
            </p:nvSpPr>
            <p:spPr>
              <a:xfrm flipV="1">
                <a:off x="4572000" y="4869160"/>
                <a:ext cx="144016" cy="95602"/>
              </a:xfrm>
              <a:prstGeom prst="rt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2" name="Gruppo 31"/>
              <p:cNvGrpSpPr/>
              <p:nvPr/>
            </p:nvGrpSpPr>
            <p:grpSpPr>
              <a:xfrm flipV="1">
                <a:off x="1655006" y="2708920"/>
                <a:ext cx="6589402" cy="1512168"/>
                <a:chOff x="1655006" y="260648"/>
                <a:chExt cx="6589402" cy="2448272"/>
              </a:xfrm>
            </p:grpSpPr>
            <p:grpSp>
              <p:nvGrpSpPr>
                <p:cNvPr id="27" name="Gruppo 26"/>
                <p:cNvGrpSpPr/>
                <p:nvPr/>
              </p:nvGrpSpPr>
              <p:grpSpPr>
                <a:xfrm>
                  <a:off x="1655006" y="1537801"/>
                  <a:ext cx="6589402" cy="1171119"/>
                  <a:chOff x="1655006" y="1537801"/>
                  <a:chExt cx="6589402" cy="1171119"/>
                </a:xfrm>
              </p:grpSpPr>
              <p:cxnSp>
                <p:nvCxnSpPr>
                  <p:cNvPr id="5" name="Connettore 1 4"/>
                  <p:cNvCxnSpPr/>
                  <p:nvPr/>
                </p:nvCxnSpPr>
                <p:spPr>
                  <a:xfrm>
                    <a:off x="1655006" y="1537805"/>
                    <a:ext cx="216024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" name="Connettore 1 6"/>
                  <p:cNvCxnSpPr>
                    <a:endCxn id="10" idx="2"/>
                  </p:cNvCxnSpPr>
                  <p:nvPr/>
                </p:nvCxnSpPr>
                <p:spPr>
                  <a:xfrm>
                    <a:off x="3815246" y="1537801"/>
                    <a:ext cx="719603" cy="67182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" name="Connettore 1 8"/>
                  <p:cNvCxnSpPr/>
                  <p:nvPr/>
                </p:nvCxnSpPr>
                <p:spPr>
                  <a:xfrm>
                    <a:off x="5724128" y="2708920"/>
                    <a:ext cx="252028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" name="Arco 9"/>
                <p:cNvSpPr/>
                <p:nvPr/>
              </p:nvSpPr>
              <p:spPr>
                <a:xfrm flipH="1" flipV="1">
                  <a:off x="4248276" y="260648"/>
                  <a:ext cx="2952016" cy="2448272"/>
                </a:xfrm>
                <a:prstGeom prst="arc">
                  <a:avLst>
                    <a:gd name="adj1" fmla="val 16238905"/>
                    <a:gd name="adj2" fmla="val 20362437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46" name="Connettore 1 45"/>
              <p:cNvCxnSpPr/>
              <p:nvPr/>
            </p:nvCxnSpPr>
            <p:spPr>
              <a:xfrm flipH="1">
                <a:off x="1655006" y="4869160"/>
                <a:ext cx="6589404" cy="0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Rettangolo 58"/>
              <p:cNvSpPr/>
              <p:nvPr/>
            </p:nvSpPr>
            <p:spPr>
              <a:xfrm>
                <a:off x="1665982" y="5570628"/>
                <a:ext cx="2160240" cy="1287372"/>
              </a:xfrm>
              <a:prstGeom prst="rect">
                <a:avLst/>
              </a:prstGeom>
              <a:pattFill prst="wdDn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" name="Gruppo 2"/>
              <p:cNvGrpSpPr/>
              <p:nvPr/>
            </p:nvGrpSpPr>
            <p:grpSpPr>
              <a:xfrm>
                <a:off x="4283968" y="3789040"/>
                <a:ext cx="3996132" cy="1512168"/>
                <a:chOff x="4400676" y="2861320"/>
                <a:chExt cx="3996132" cy="1512168"/>
              </a:xfrm>
            </p:grpSpPr>
            <p:cxnSp>
              <p:nvCxnSpPr>
                <p:cNvPr id="30" name="Connettore 1 29"/>
                <p:cNvCxnSpPr/>
                <p:nvPr/>
              </p:nvCxnSpPr>
              <p:spPr>
                <a:xfrm flipV="1">
                  <a:off x="5876528" y="2861320"/>
                  <a:ext cx="252028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Arco 30"/>
                <p:cNvSpPr/>
                <p:nvPr/>
              </p:nvSpPr>
              <p:spPr>
                <a:xfrm flipH="1">
                  <a:off x="4400676" y="2861320"/>
                  <a:ext cx="2952016" cy="1512168"/>
                </a:xfrm>
                <a:prstGeom prst="arc">
                  <a:avLst>
                    <a:gd name="adj1" fmla="val 16238905"/>
                    <a:gd name="adj2" fmla="val 20362437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" name="Gruppo 38"/>
              <p:cNvGrpSpPr/>
              <p:nvPr/>
            </p:nvGrpSpPr>
            <p:grpSpPr>
              <a:xfrm>
                <a:off x="4283968" y="5589240"/>
                <a:ext cx="3996132" cy="1512168"/>
                <a:chOff x="4400676" y="2861320"/>
                <a:chExt cx="3996132" cy="1512168"/>
              </a:xfrm>
            </p:grpSpPr>
            <p:cxnSp>
              <p:nvCxnSpPr>
                <p:cNvPr id="40" name="Connettore 1 39"/>
                <p:cNvCxnSpPr/>
                <p:nvPr/>
              </p:nvCxnSpPr>
              <p:spPr>
                <a:xfrm flipV="1">
                  <a:off x="5876528" y="2861320"/>
                  <a:ext cx="252028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Arco 40"/>
                <p:cNvSpPr/>
                <p:nvPr/>
              </p:nvSpPr>
              <p:spPr>
                <a:xfrm flipH="1">
                  <a:off x="4400676" y="2861320"/>
                  <a:ext cx="2952016" cy="1512168"/>
                </a:xfrm>
                <a:prstGeom prst="arc">
                  <a:avLst>
                    <a:gd name="adj1" fmla="val 16238905"/>
                    <a:gd name="adj2" fmla="val 20362437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2" name="Gruppo 41"/>
              <p:cNvGrpSpPr/>
              <p:nvPr/>
            </p:nvGrpSpPr>
            <p:grpSpPr>
              <a:xfrm>
                <a:off x="4283968" y="4653136"/>
                <a:ext cx="3996132" cy="1512168"/>
                <a:chOff x="4400676" y="2861320"/>
                <a:chExt cx="3996132" cy="1512168"/>
              </a:xfrm>
            </p:grpSpPr>
            <p:cxnSp>
              <p:nvCxnSpPr>
                <p:cNvPr id="43" name="Connettore 1 42"/>
                <p:cNvCxnSpPr/>
                <p:nvPr/>
              </p:nvCxnSpPr>
              <p:spPr>
                <a:xfrm flipV="1">
                  <a:off x="5876528" y="2861320"/>
                  <a:ext cx="252028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Arco 43"/>
                <p:cNvSpPr/>
                <p:nvPr/>
              </p:nvSpPr>
              <p:spPr>
                <a:xfrm flipH="1">
                  <a:off x="4400676" y="2861320"/>
                  <a:ext cx="2952016" cy="1512168"/>
                </a:xfrm>
                <a:prstGeom prst="arc">
                  <a:avLst>
                    <a:gd name="adj1" fmla="val 16238905"/>
                    <a:gd name="adj2" fmla="val 20362437"/>
                  </a:avLst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" name="Figura a mano libera 10"/>
            <p:cNvSpPr/>
            <p:nvPr/>
          </p:nvSpPr>
          <p:spPr>
            <a:xfrm>
              <a:off x="1623848" y="2254469"/>
              <a:ext cx="425669" cy="2191407"/>
            </a:xfrm>
            <a:custGeom>
              <a:avLst/>
              <a:gdLst>
                <a:gd name="connsiteX0" fmla="*/ 425669 w 425669"/>
                <a:gd name="connsiteY0" fmla="*/ 2175641 h 2191407"/>
                <a:gd name="connsiteX1" fmla="*/ 425669 w 425669"/>
                <a:gd name="connsiteY1" fmla="*/ 0 h 2191407"/>
                <a:gd name="connsiteX2" fmla="*/ 0 w 425669"/>
                <a:gd name="connsiteY2" fmla="*/ 236483 h 2191407"/>
                <a:gd name="connsiteX3" fmla="*/ 0 w 425669"/>
                <a:gd name="connsiteY3" fmla="*/ 2191407 h 2191407"/>
                <a:gd name="connsiteX4" fmla="*/ 425669 w 425669"/>
                <a:gd name="connsiteY4" fmla="*/ 2175641 h 2191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669" h="2191407">
                  <a:moveTo>
                    <a:pt x="425669" y="2175641"/>
                  </a:moveTo>
                  <a:lnTo>
                    <a:pt x="425669" y="0"/>
                  </a:lnTo>
                  <a:lnTo>
                    <a:pt x="0" y="236483"/>
                  </a:lnTo>
                  <a:lnTo>
                    <a:pt x="0" y="2191407"/>
                  </a:lnTo>
                  <a:lnTo>
                    <a:pt x="425669" y="2175641"/>
                  </a:ln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Gruppo 126"/>
          <p:cNvGrpSpPr/>
          <p:nvPr/>
        </p:nvGrpSpPr>
        <p:grpSpPr>
          <a:xfrm>
            <a:off x="4236259" y="1135191"/>
            <a:ext cx="3752566" cy="2518469"/>
            <a:chOff x="396738" y="2073095"/>
            <a:chExt cx="3752566" cy="2518469"/>
          </a:xfrm>
          <a:scene3d>
            <a:camera prst="orthographicFront">
              <a:rot lat="300000" lon="300000" rev="0"/>
            </a:camera>
            <a:lightRig rig="flood" dir="t">
              <a:rot lat="0" lon="0" rev="7800000"/>
            </a:lightRig>
          </a:scene3d>
        </p:grpSpPr>
        <p:grpSp>
          <p:nvGrpSpPr>
            <p:cNvPr id="128" name="Gruppo 127"/>
            <p:cNvGrpSpPr/>
            <p:nvPr/>
          </p:nvGrpSpPr>
          <p:grpSpPr>
            <a:xfrm>
              <a:off x="396738" y="2073095"/>
              <a:ext cx="3752566" cy="2518469"/>
              <a:chOff x="1655006" y="2693823"/>
              <a:chExt cx="6625094" cy="4407585"/>
            </a:xfrm>
          </p:grpSpPr>
          <p:sp>
            <p:nvSpPr>
              <p:cNvPr id="130" name="Triangolo rettangolo 129"/>
              <p:cNvSpPr/>
              <p:nvPr/>
            </p:nvSpPr>
            <p:spPr>
              <a:xfrm flipV="1">
                <a:off x="4572000" y="4869160"/>
                <a:ext cx="144016" cy="95602"/>
              </a:xfrm>
              <a:prstGeom prst="rtTriangle">
                <a:avLst/>
              </a:prstGeom>
              <a:solidFill>
                <a:srgbClr val="FF0000"/>
              </a:solidFill>
              <a:ln>
                <a:noFill/>
              </a:ln>
              <a:sp3d extrusionH="12700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1" name="Gruppo 130"/>
              <p:cNvGrpSpPr/>
              <p:nvPr/>
            </p:nvGrpSpPr>
            <p:grpSpPr>
              <a:xfrm flipV="1">
                <a:off x="1655006" y="2693823"/>
                <a:ext cx="6589402" cy="1527265"/>
                <a:chOff x="1655006" y="260648"/>
                <a:chExt cx="6589402" cy="2472714"/>
              </a:xfrm>
            </p:grpSpPr>
            <p:grpSp>
              <p:nvGrpSpPr>
                <p:cNvPr id="143" name="Gruppo 142"/>
                <p:cNvGrpSpPr/>
                <p:nvPr/>
              </p:nvGrpSpPr>
              <p:grpSpPr>
                <a:xfrm>
                  <a:off x="1655006" y="1537801"/>
                  <a:ext cx="6589402" cy="1195561"/>
                  <a:chOff x="1655006" y="1537801"/>
                  <a:chExt cx="6589402" cy="1195561"/>
                </a:xfrm>
              </p:grpSpPr>
              <p:cxnSp>
                <p:nvCxnSpPr>
                  <p:cNvPr id="145" name="Connettore 1 144"/>
                  <p:cNvCxnSpPr/>
                  <p:nvPr/>
                </p:nvCxnSpPr>
                <p:spPr>
                  <a:xfrm>
                    <a:off x="1655006" y="1537805"/>
                    <a:ext cx="2160240" cy="0"/>
                  </a:xfrm>
                  <a:prstGeom prst="line">
                    <a:avLst/>
                  </a:prstGeom>
                  <a:sp3d extrusionH="127000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Connettore 1 145"/>
                  <p:cNvCxnSpPr>
                    <a:endCxn id="144" idx="2"/>
                  </p:cNvCxnSpPr>
                  <p:nvPr/>
                </p:nvCxnSpPr>
                <p:spPr>
                  <a:xfrm>
                    <a:off x="3815246" y="1537801"/>
                    <a:ext cx="719603" cy="671825"/>
                  </a:xfrm>
                  <a:prstGeom prst="line">
                    <a:avLst/>
                  </a:prstGeom>
                  <a:sp3d extrusionH="127000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Connettore 1 146"/>
                  <p:cNvCxnSpPr/>
                  <p:nvPr/>
                </p:nvCxnSpPr>
                <p:spPr>
                  <a:xfrm>
                    <a:off x="5724129" y="2733362"/>
                    <a:ext cx="2520279" cy="0"/>
                  </a:xfrm>
                  <a:prstGeom prst="line">
                    <a:avLst/>
                  </a:prstGeom>
                  <a:sp3d extrusionH="127000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4" name="Arco 143"/>
                <p:cNvSpPr/>
                <p:nvPr/>
              </p:nvSpPr>
              <p:spPr>
                <a:xfrm flipH="1" flipV="1">
                  <a:off x="4248276" y="260648"/>
                  <a:ext cx="2952016" cy="2448272"/>
                </a:xfrm>
                <a:prstGeom prst="arc">
                  <a:avLst>
                    <a:gd name="adj1" fmla="val 16238905"/>
                    <a:gd name="adj2" fmla="val 20362437"/>
                  </a:avLst>
                </a:prstGeom>
                <a:sp3d extrusionH="127000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32" name="Connettore 1 131"/>
              <p:cNvCxnSpPr/>
              <p:nvPr/>
            </p:nvCxnSpPr>
            <p:spPr>
              <a:xfrm flipH="1">
                <a:off x="1655006" y="4869160"/>
                <a:ext cx="6589405" cy="0"/>
              </a:xfrm>
              <a:prstGeom prst="line">
                <a:avLst/>
              </a:prstGeom>
              <a:ln w="3175">
                <a:prstDash val="solid"/>
              </a:ln>
              <a:sp3d extrusionH="12700000" prstMaterial="legacyWireframe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Rettangolo 132"/>
              <p:cNvSpPr/>
              <p:nvPr/>
            </p:nvSpPr>
            <p:spPr>
              <a:xfrm>
                <a:off x="1665982" y="5570628"/>
                <a:ext cx="2160240" cy="1287372"/>
              </a:xfrm>
              <a:prstGeom prst="rect">
                <a:avLst/>
              </a:prstGeom>
              <a:pattFill prst="wdDn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sp3d extrusionH="12700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4" name="Gruppo 133"/>
              <p:cNvGrpSpPr/>
              <p:nvPr/>
            </p:nvGrpSpPr>
            <p:grpSpPr>
              <a:xfrm>
                <a:off x="4283968" y="3773944"/>
                <a:ext cx="3996132" cy="1527264"/>
                <a:chOff x="4400676" y="2846224"/>
                <a:chExt cx="3996132" cy="1527264"/>
              </a:xfrm>
            </p:grpSpPr>
            <p:cxnSp>
              <p:nvCxnSpPr>
                <p:cNvPr id="141" name="Connettore 1 140"/>
                <p:cNvCxnSpPr/>
                <p:nvPr/>
              </p:nvCxnSpPr>
              <p:spPr>
                <a:xfrm flipV="1">
                  <a:off x="5876529" y="2846224"/>
                  <a:ext cx="2520279" cy="0"/>
                </a:xfrm>
                <a:prstGeom prst="line">
                  <a:avLst/>
                </a:prstGeom>
                <a:sp3d extrusionH="127000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2" name="Arco 141"/>
                <p:cNvSpPr/>
                <p:nvPr/>
              </p:nvSpPr>
              <p:spPr>
                <a:xfrm flipH="1">
                  <a:off x="4400676" y="2861320"/>
                  <a:ext cx="2952016" cy="1512168"/>
                </a:xfrm>
                <a:prstGeom prst="arc">
                  <a:avLst>
                    <a:gd name="adj1" fmla="val 16238905"/>
                    <a:gd name="adj2" fmla="val 20362437"/>
                  </a:avLst>
                </a:prstGeom>
                <a:sp3d extrusionH="127000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5" name="Gruppo 134"/>
              <p:cNvGrpSpPr/>
              <p:nvPr/>
            </p:nvGrpSpPr>
            <p:grpSpPr>
              <a:xfrm>
                <a:off x="4283968" y="5574144"/>
                <a:ext cx="3996132" cy="1527264"/>
                <a:chOff x="4400676" y="2846224"/>
                <a:chExt cx="3996132" cy="1527264"/>
              </a:xfrm>
            </p:grpSpPr>
            <p:cxnSp>
              <p:nvCxnSpPr>
                <p:cNvPr id="139" name="Connettore 1 138"/>
                <p:cNvCxnSpPr/>
                <p:nvPr/>
              </p:nvCxnSpPr>
              <p:spPr>
                <a:xfrm flipV="1">
                  <a:off x="5876529" y="2846224"/>
                  <a:ext cx="2520279" cy="0"/>
                </a:xfrm>
                <a:prstGeom prst="line">
                  <a:avLst/>
                </a:prstGeom>
                <a:sp3d extrusionH="127000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0" name="Arco 139"/>
                <p:cNvSpPr/>
                <p:nvPr/>
              </p:nvSpPr>
              <p:spPr>
                <a:xfrm flipH="1">
                  <a:off x="4400676" y="2861320"/>
                  <a:ext cx="2952016" cy="1512168"/>
                </a:xfrm>
                <a:prstGeom prst="arc">
                  <a:avLst>
                    <a:gd name="adj1" fmla="val 16238905"/>
                    <a:gd name="adj2" fmla="val 20362437"/>
                  </a:avLst>
                </a:prstGeom>
                <a:sp3d extrusionH="127000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6" name="Gruppo 135"/>
              <p:cNvGrpSpPr/>
              <p:nvPr/>
            </p:nvGrpSpPr>
            <p:grpSpPr>
              <a:xfrm>
                <a:off x="4283968" y="4638040"/>
                <a:ext cx="3996132" cy="1527264"/>
                <a:chOff x="4400676" y="2846224"/>
                <a:chExt cx="3996132" cy="1527264"/>
              </a:xfrm>
            </p:grpSpPr>
            <p:cxnSp>
              <p:nvCxnSpPr>
                <p:cNvPr id="137" name="Connettore 1 136"/>
                <p:cNvCxnSpPr/>
                <p:nvPr/>
              </p:nvCxnSpPr>
              <p:spPr>
                <a:xfrm flipV="1">
                  <a:off x="5876529" y="2846224"/>
                  <a:ext cx="2520279" cy="0"/>
                </a:xfrm>
                <a:prstGeom prst="line">
                  <a:avLst/>
                </a:prstGeom>
                <a:ln>
                  <a:prstDash val="dash"/>
                </a:ln>
                <a:sp3d extrusionH="12700000">
                  <a:extrusionClr>
                    <a:schemeClr val="bg1">
                      <a:lumMod val="50000"/>
                    </a:schemeClr>
                  </a:extrusionClr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8" name="Arco 137"/>
                <p:cNvSpPr/>
                <p:nvPr/>
              </p:nvSpPr>
              <p:spPr>
                <a:xfrm flipH="1">
                  <a:off x="4400676" y="2861320"/>
                  <a:ext cx="2952016" cy="1512168"/>
                </a:xfrm>
                <a:prstGeom prst="arc">
                  <a:avLst>
                    <a:gd name="adj1" fmla="val 16238905"/>
                    <a:gd name="adj2" fmla="val 20362437"/>
                  </a:avLst>
                </a:prstGeom>
                <a:ln>
                  <a:prstDash val="dash"/>
                </a:ln>
                <a:sp3d extrusionH="12700000">
                  <a:extrusionClr>
                    <a:schemeClr val="bg1">
                      <a:lumMod val="50000"/>
                    </a:schemeClr>
                  </a:extrusionClr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29" name="Figura a mano libera 128"/>
            <p:cNvSpPr/>
            <p:nvPr/>
          </p:nvSpPr>
          <p:spPr>
            <a:xfrm>
              <a:off x="1623848" y="2254469"/>
              <a:ext cx="425669" cy="2191407"/>
            </a:xfrm>
            <a:custGeom>
              <a:avLst/>
              <a:gdLst>
                <a:gd name="connsiteX0" fmla="*/ 425669 w 425669"/>
                <a:gd name="connsiteY0" fmla="*/ 2175641 h 2191407"/>
                <a:gd name="connsiteX1" fmla="*/ 425669 w 425669"/>
                <a:gd name="connsiteY1" fmla="*/ 0 h 2191407"/>
                <a:gd name="connsiteX2" fmla="*/ 0 w 425669"/>
                <a:gd name="connsiteY2" fmla="*/ 236483 h 2191407"/>
                <a:gd name="connsiteX3" fmla="*/ 0 w 425669"/>
                <a:gd name="connsiteY3" fmla="*/ 2191407 h 2191407"/>
                <a:gd name="connsiteX4" fmla="*/ 425669 w 425669"/>
                <a:gd name="connsiteY4" fmla="*/ 2175641 h 2191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669" h="2191407">
                  <a:moveTo>
                    <a:pt x="425669" y="2175641"/>
                  </a:moveTo>
                  <a:lnTo>
                    <a:pt x="425669" y="0"/>
                  </a:lnTo>
                  <a:lnTo>
                    <a:pt x="0" y="236483"/>
                  </a:lnTo>
                  <a:lnTo>
                    <a:pt x="0" y="2191407"/>
                  </a:lnTo>
                  <a:lnTo>
                    <a:pt x="425669" y="2175641"/>
                  </a:ln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  <a:sp3d extrusionH="12700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5" y="58286"/>
            <a:ext cx="259254" cy="1879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354" y="1033825"/>
            <a:ext cx="259254" cy="1879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7" t="50239" r="50750" b="21423"/>
          <a:stretch/>
        </p:blipFill>
        <p:spPr bwMode="auto">
          <a:xfrm>
            <a:off x="-15227" y="2666010"/>
            <a:ext cx="3596132" cy="4191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asellaDiTesto 13"/>
          <p:cNvSpPr txBox="1"/>
          <p:nvPr/>
        </p:nvSpPr>
        <p:spPr>
          <a:xfrm rot="18721146">
            <a:off x="1078047" y="3633020"/>
            <a:ext cx="190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canale di elettroni</a:t>
            </a:r>
            <a:endParaRPr lang="en-US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4072429" y="4649338"/>
            <a:ext cx="47667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Formazione di un canale di elettroni entro un semiconduttore di tipo p</a:t>
            </a:r>
            <a:endParaRPr lang="en-US" sz="3200" b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191843" y="154839"/>
            <a:ext cx="1176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Inversione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227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833082" y="1405719"/>
            <a:ext cx="7382869" cy="5127657"/>
            <a:chOff x="396738" y="2081722"/>
            <a:chExt cx="3752566" cy="2509843"/>
          </a:xfrm>
        </p:grpSpPr>
        <p:grpSp>
          <p:nvGrpSpPr>
            <p:cNvPr id="5" name="Gruppo 4"/>
            <p:cNvGrpSpPr/>
            <p:nvPr/>
          </p:nvGrpSpPr>
          <p:grpSpPr>
            <a:xfrm>
              <a:off x="396738" y="2081722"/>
              <a:ext cx="3752566" cy="2509843"/>
              <a:chOff x="1655006" y="2708920"/>
              <a:chExt cx="6625094" cy="4392488"/>
            </a:xfrm>
          </p:grpSpPr>
          <p:sp>
            <p:nvSpPr>
              <p:cNvPr id="7" name="Triangolo rettangolo 6"/>
              <p:cNvSpPr/>
              <p:nvPr/>
            </p:nvSpPr>
            <p:spPr>
              <a:xfrm flipV="1">
                <a:off x="4572000" y="4869160"/>
                <a:ext cx="144016" cy="95602"/>
              </a:xfrm>
              <a:prstGeom prst="rt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uppo 7"/>
              <p:cNvGrpSpPr/>
              <p:nvPr/>
            </p:nvGrpSpPr>
            <p:grpSpPr>
              <a:xfrm flipV="1">
                <a:off x="1655006" y="2708920"/>
                <a:ext cx="6589402" cy="1512168"/>
                <a:chOff x="1655006" y="260648"/>
                <a:chExt cx="6589402" cy="2448272"/>
              </a:xfrm>
            </p:grpSpPr>
            <p:grpSp>
              <p:nvGrpSpPr>
                <p:cNvPr id="20" name="Gruppo 19"/>
                <p:cNvGrpSpPr/>
                <p:nvPr/>
              </p:nvGrpSpPr>
              <p:grpSpPr>
                <a:xfrm>
                  <a:off x="1655006" y="1537801"/>
                  <a:ext cx="6589402" cy="1171119"/>
                  <a:chOff x="1655006" y="1537801"/>
                  <a:chExt cx="6589402" cy="1171119"/>
                </a:xfrm>
              </p:grpSpPr>
              <p:cxnSp>
                <p:nvCxnSpPr>
                  <p:cNvPr id="22" name="Connettore 1 21"/>
                  <p:cNvCxnSpPr/>
                  <p:nvPr/>
                </p:nvCxnSpPr>
                <p:spPr>
                  <a:xfrm>
                    <a:off x="1655006" y="1537805"/>
                    <a:ext cx="216024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Connettore 1 22"/>
                  <p:cNvCxnSpPr>
                    <a:endCxn id="21" idx="2"/>
                  </p:cNvCxnSpPr>
                  <p:nvPr/>
                </p:nvCxnSpPr>
                <p:spPr>
                  <a:xfrm>
                    <a:off x="3815246" y="1537801"/>
                    <a:ext cx="719603" cy="67182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Connettore 1 23"/>
                  <p:cNvCxnSpPr/>
                  <p:nvPr/>
                </p:nvCxnSpPr>
                <p:spPr>
                  <a:xfrm>
                    <a:off x="5724128" y="2708920"/>
                    <a:ext cx="252028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1" name="Arco 20"/>
                <p:cNvSpPr/>
                <p:nvPr/>
              </p:nvSpPr>
              <p:spPr>
                <a:xfrm flipH="1" flipV="1">
                  <a:off x="4248276" y="260648"/>
                  <a:ext cx="2952016" cy="2448272"/>
                </a:xfrm>
                <a:prstGeom prst="arc">
                  <a:avLst>
                    <a:gd name="adj1" fmla="val 16238905"/>
                    <a:gd name="adj2" fmla="val 20362437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9" name="Connettore 1 8"/>
              <p:cNvCxnSpPr/>
              <p:nvPr/>
            </p:nvCxnSpPr>
            <p:spPr>
              <a:xfrm flipH="1">
                <a:off x="1655006" y="4869160"/>
                <a:ext cx="6589404" cy="0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Rettangolo 9"/>
              <p:cNvSpPr/>
              <p:nvPr/>
            </p:nvSpPr>
            <p:spPr>
              <a:xfrm>
                <a:off x="1665982" y="5570628"/>
                <a:ext cx="2160240" cy="1287372"/>
              </a:xfrm>
              <a:prstGeom prst="rect">
                <a:avLst/>
              </a:prstGeom>
              <a:pattFill prst="wdDn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uppo 10"/>
              <p:cNvGrpSpPr/>
              <p:nvPr/>
            </p:nvGrpSpPr>
            <p:grpSpPr>
              <a:xfrm>
                <a:off x="4283968" y="3789040"/>
                <a:ext cx="3996132" cy="1512168"/>
                <a:chOff x="4400676" y="2861320"/>
                <a:chExt cx="3996132" cy="1512168"/>
              </a:xfrm>
            </p:grpSpPr>
            <p:cxnSp>
              <p:nvCxnSpPr>
                <p:cNvPr id="18" name="Connettore 1 17"/>
                <p:cNvCxnSpPr/>
                <p:nvPr/>
              </p:nvCxnSpPr>
              <p:spPr>
                <a:xfrm flipV="1">
                  <a:off x="5876528" y="2861320"/>
                  <a:ext cx="252028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Arco 18"/>
                <p:cNvSpPr/>
                <p:nvPr/>
              </p:nvSpPr>
              <p:spPr>
                <a:xfrm flipH="1">
                  <a:off x="4400676" y="2861320"/>
                  <a:ext cx="2952016" cy="1512168"/>
                </a:xfrm>
                <a:prstGeom prst="arc">
                  <a:avLst>
                    <a:gd name="adj1" fmla="val 16238905"/>
                    <a:gd name="adj2" fmla="val 20362437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uppo 11"/>
              <p:cNvGrpSpPr/>
              <p:nvPr/>
            </p:nvGrpSpPr>
            <p:grpSpPr>
              <a:xfrm>
                <a:off x="4283968" y="5589240"/>
                <a:ext cx="3996132" cy="1512168"/>
                <a:chOff x="4400676" y="2861320"/>
                <a:chExt cx="3996132" cy="1512168"/>
              </a:xfrm>
            </p:grpSpPr>
            <p:cxnSp>
              <p:nvCxnSpPr>
                <p:cNvPr id="16" name="Connettore 1 15"/>
                <p:cNvCxnSpPr/>
                <p:nvPr/>
              </p:nvCxnSpPr>
              <p:spPr>
                <a:xfrm flipV="1">
                  <a:off x="5876528" y="2861320"/>
                  <a:ext cx="252028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Arco 16"/>
                <p:cNvSpPr/>
                <p:nvPr/>
              </p:nvSpPr>
              <p:spPr>
                <a:xfrm flipH="1">
                  <a:off x="4400676" y="2861320"/>
                  <a:ext cx="2952016" cy="1512168"/>
                </a:xfrm>
                <a:prstGeom prst="arc">
                  <a:avLst>
                    <a:gd name="adj1" fmla="val 16238905"/>
                    <a:gd name="adj2" fmla="val 20362437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uppo 12"/>
              <p:cNvGrpSpPr/>
              <p:nvPr/>
            </p:nvGrpSpPr>
            <p:grpSpPr>
              <a:xfrm>
                <a:off x="4283968" y="4653136"/>
                <a:ext cx="3996132" cy="1512168"/>
                <a:chOff x="4400676" y="2861320"/>
                <a:chExt cx="3996132" cy="1512168"/>
              </a:xfrm>
            </p:grpSpPr>
            <p:cxnSp>
              <p:nvCxnSpPr>
                <p:cNvPr id="14" name="Connettore 1 13"/>
                <p:cNvCxnSpPr/>
                <p:nvPr/>
              </p:nvCxnSpPr>
              <p:spPr>
                <a:xfrm flipV="1">
                  <a:off x="5876528" y="2861320"/>
                  <a:ext cx="252028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Arco 14"/>
                <p:cNvSpPr/>
                <p:nvPr/>
              </p:nvSpPr>
              <p:spPr>
                <a:xfrm flipH="1">
                  <a:off x="4400676" y="2861320"/>
                  <a:ext cx="2952016" cy="1512168"/>
                </a:xfrm>
                <a:prstGeom prst="arc">
                  <a:avLst>
                    <a:gd name="adj1" fmla="val 16238905"/>
                    <a:gd name="adj2" fmla="val 20362437"/>
                  </a:avLst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6" name="Figura a mano libera 5"/>
            <p:cNvSpPr/>
            <p:nvPr/>
          </p:nvSpPr>
          <p:spPr>
            <a:xfrm>
              <a:off x="1623848" y="2254469"/>
              <a:ext cx="425669" cy="2191407"/>
            </a:xfrm>
            <a:custGeom>
              <a:avLst/>
              <a:gdLst>
                <a:gd name="connsiteX0" fmla="*/ 425669 w 425669"/>
                <a:gd name="connsiteY0" fmla="*/ 2175641 h 2191407"/>
                <a:gd name="connsiteX1" fmla="*/ 425669 w 425669"/>
                <a:gd name="connsiteY1" fmla="*/ 0 h 2191407"/>
                <a:gd name="connsiteX2" fmla="*/ 0 w 425669"/>
                <a:gd name="connsiteY2" fmla="*/ 236483 h 2191407"/>
                <a:gd name="connsiteX3" fmla="*/ 0 w 425669"/>
                <a:gd name="connsiteY3" fmla="*/ 2191407 h 2191407"/>
                <a:gd name="connsiteX4" fmla="*/ 425669 w 425669"/>
                <a:gd name="connsiteY4" fmla="*/ 2175641 h 2191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669" h="2191407">
                  <a:moveTo>
                    <a:pt x="425669" y="2175641"/>
                  </a:moveTo>
                  <a:lnTo>
                    <a:pt x="425669" y="0"/>
                  </a:lnTo>
                  <a:lnTo>
                    <a:pt x="0" y="236483"/>
                  </a:lnTo>
                  <a:lnTo>
                    <a:pt x="0" y="2191407"/>
                  </a:lnTo>
                  <a:lnTo>
                    <a:pt x="425669" y="2175641"/>
                  </a:ln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CasellaDiTesto 25"/>
          <p:cNvSpPr txBox="1"/>
          <p:nvPr/>
        </p:nvSpPr>
        <p:spPr>
          <a:xfrm>
            <a:off x="4585649" y="1676857"/>
            <a:ext cx="44218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E’ piuttosto evidente come la formazione del canale dipenda dalla tensione applicata al metallo.</a:t>
            </a:r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/>
              <a:t>Tuttavia, questa tensione si ripartisce in parte nell’ossido ed in parte nel semiconduttore</a:t>
            </a:r>
            <a:endParaRPr lang="en-US" dirty="0"/>
          </a:p>
        </p:txBody>
      </p:sp>
      <p:cxnSp>
        <p:nvCxnSpPr>
          <p:cNvPr id="28" name="Connettore 1 27"/>
          <p:cNvCxnSpPr/>
          <p:nvPr/>
        </p:nvCxnSpPr>
        <p:spPr>
          <a:xfrm flipH="1">
            <a:off x="833082" y="1405719"/>
            <a:ext cx="47761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>
            <a:stCxn id="21" idx="2"/>
          </p:cNvCxnSpPr>
          <p:nvPr/>
        </p:nvCxnSpPr>
        <p:spPr>
          <a:xfrm flipH="1">
            <a:off x="2731826" y="1781499"/>
            <a:ext cx="128938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>
          <a:xfrm flipH="1" flipV="1">
            <a:off x="4084790" y="3657607"/>
            <a:ext cx="1524440" cy="72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uppo 45"/>
          <p:cNvGrpSpPr/>
          <p:nvPr/>
        </p:nvGrpSpPr>
        <p:grpSpPr>
          <a:xfrm>
            <a:off x="600502" y="1405719"/>
            <a:ext cx="437940" cy="882629"/>
            <a:chOff x="600502" y="1405719"/>
            <a:chExt cx="437940" cy="882629"/>
          </a:xfrm>
        </p:grpSpPr>
        <p:cxnSp>
          <p:nvCxnSpPr>
            <p:cNvPr id="34" name="Connettore 2 33"/>
            <p:cNvCxnSpPr/>
            <p:nvPr/>
          </p:nvCxnSpPr>
          <p:spPr>
            <a:xfrm>
              <a:off x="1023582" y="1405719"/>
              <a:ext cx="13648" cy="88262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CasellaDiTesto 34"/>
            <p:cNvSpPr txBox="1"/>
            <p:nvPr/>
          </p:nvSpPr>
          <p:spPr>
            <a:xfrm>
              <a:off x="600502" y="1676857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/>
                <a:t>qV</a:t>
              </a:r>
              <a:endParaRPr lang="en-US" dirty="0"/>
            </a:p>
          </p:txBody>
        </p:sp>
      </p:grpSp>
      <p:grpSp>
        <p:nvGrpSpPr>
          <p:cNvPr id="48" name="Gruppo 47"/>
          <p:cNvGrpSpPr/>
          <p:nvPr/>
        </p:nvGrpSpPr>
        <p:grpSpPr>
          <a:xfrm>
            <a:off x="1965397" y="1748473"/>
            <a:ext cx="766429" cy="501646"/>
            <a:chOff x="1965397" y="1748473"/>
            <a:chExt cx="766429" cy="501646"/>
          </a:xfrm>
        </p:grpSpPr>
        <p:sp>
          <p:nvSpPr>
            <p:cNvPr id="36" name="CasellaDiTesto 35"/>
            <p:cNvSpPr txBox="1"/>
            <p:nvPr/>
          </p:nvSpPr>
          <p:spPr>
            <a:xfrm>
              <a:off x="1965397" y="1829257"/>
              <a:ext cx="5164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qV</a:t>
              </a:r>
              <a:r>
                <a:rPr lang="it-IT" baseline="-25000" dirty="0" smtClean="0"/>
                <a:t>0</a:t>
              </a:r>
              <a:endParaRPr lang="en-US" baseline="-25000" dirty="0"/>
            </a:p>
          </p:txBody>
        </p:sp>
        <p:cxnSp>
          <p:nvCxnSpPr>
            <p:cNvPr id="37" name="Connettore 2 36"/>
            <p:cNvCxnSpPr/>
            <p:nvPr/>
          </p:nvCxnSpPr>
          <p:spPr>
            <a:xfrm>
              <a:off x="2731826" y="1748473"/>
              <a:ext cx="0" cy="50164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uppo 46"/>
          <p:cNvGrpSpPr/>
          <p:nvPr/>
        </p:nvGrpSpPr>
        <p:grpSpPr>
          <a:xfrm>
            <a:off x="1965397" y="1405719"/>
            <a:ext cx="766429" cy="375780"/>
            <a:chOff x="1965397" y="1405719"/>
            <a:chExt cx="766429" cy="375780"/>
          </a:xfrm>
        </p:grpSpPr>
        <p:cxnSp>
          <p:nvCxnSpPr>
            <p:cNvPr id="39" name="Connettore 2 38"/>
            <p:cNvCxnSpPr/>
            <p:nvPr/>
          </p:nvCxnSpPr>
          <p:spPr>
            <a:xfrm>
              <a:off x="2722727" y="1426034"/>
              <a:ext cx="9099" cy="35546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1" name="Oggetto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82083016"/>
                </p:ext>
              </p:extLst>
            </p:nvPr>
          </p:nvGraphicFramePr>
          <p:xfrm>
            <a:off x="1965397" y="1405719"/>
            <a:ext cx="525104" cy="3754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33" name="Equazione" r:id="rId3" imgW="266400" imgH="190440" progId="Equation.3">
                    <p:embed/>
                  </p:oleObj>
                </mc:Choice>
                <mc:Fallback>
                  <p:oleObj name="Equazione" r:id="rId3" imgW="266400" imgH="1904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965397" y="1405719"/>
                          <a:ext cx="525104" cy="37545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9" name="Gruppo 48"/>
          <p:cNvGrpSpPr/>
          <p:nvPr/>
        </p:nvGrpSpPr>
        <p:grpSpPr>
          <a:xfrm>
            <a:off x="3480092" y="3657607"/>
            <a:ext cx="541118" cy="381514"/>
            <a:chOff x="3480092" y="3657607"/>
            <a:chExt cx="541118" cy="381514"/>
          </a:xfrm>
        </p:grpSpPr>
        <p:cxnSp>
          <p:nvCxnSpPr>
            <p:cNvPr id="42" name="Connettore 2 41"/>
            <p:cNvCxnSpPr/>
            <p:nvPr/>
          </p:nvCxnSpPr>
          <p:spPr>
            <a:xfrm>
              <a:off x="4012111" y="3683656"/>
              <a:ext cx="9099" cy="35546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3" name="Oggetto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39944332"/>
                </p:ext>
              </p:extLst>
            </p:nvPr>
          </p:nvGraphicFramePr>
          <p:xfrm>
            <a:off x="3480092" y="3657607"/>
            <a:ext cx="525463" cy="376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34" name="Equazione" r:id="rId5" imgW="266400" imgH="190440" progId="Equation.3">
                    <p:embed/>
                  </p:oleObj>
                </mc:Choice>
                <mc:Fallback>
                  <p:oleObj name="Equazione" r:id="rId5" imgW="266400" imgH="190440" progId="Equation.3">
                    <p:embed/>
                    <p:pic>
                      <p:nvPicPr>
                        <p:cNvPr id="0" name="Oggetto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80092" y="3657607"/>
                          <a:ext cx="525463" cy="376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4" name="Oggetto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3001790"/>
              </p:ext>
            </p:extLst>
          </p:nvPr>
        </p:nvGraphicFramePr>
        <p:xfrm>
          <a:off x="5599362" y="5275669"/>
          <a:ext cx="2494183" cy="750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5" name="Equazione" r:id="rId7" imgW="634680" imgH="190440" progId="Equation.3">
                  <p:embed/>
                </p:oleObj>
              </mc:Choice>
              <mc:Fallback>
                <p:oleObj name="Equazione" r:id="rId7" imgW="634680" imgH="190440" progId="Equation.3">
                  <p:embed/>
                  <p:pic>
                    <p:nvPicPr>
                      <p:cNvPr id="0" name="Oggetto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9362" y="5275669"/>
                        <a:ext cx="2494183" cy="7501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CasellaDiTesto 49"/>
          <p:cNvSpPr txBox="1"/>
          <p:nvPr/>
        </p:nvSpPr>
        <p:spPr>
          <a:xfrm>
            <a:off x="0" y="0"/>
            <a:ext cx="3394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/>
              <a:t>Carica e potenziale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80498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ttangolo 44"/>
          <p:cNvSpPr/>
          <p:nvPr/>
        </p:nvSpPr>
        <p:spPr>
          <a:xfrm>
            <a:off x="4572000" y="737320"/>
            <a:ext cx="1152128" cy="61206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riangolo rettangolo 3"/>
          <p:cNvSpPr/>
          <p:nvPr/>
        </p:nvSpPr>
        <p:spPr>
          <a:xfrm flipV="1">
            <a:off x="4572000" y="4869160"/>
            <a:ext cx="144016" cy="95602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ttangolo 57"/>
          <p:cNvSpPr/>
          <p:nvPr/>
        </p:nvSpPr>
        <p:spPr>
          <a:xfrm>
            <a:off x="3815246" y="737320"/>
            <a:ext cx="756754" cy="612068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uppo 31"/>
          <p:cNvGrpSpPr/>
          <p:nvPr/>
        </p:nvGrpSpPr>
        <p:grpSpPr>
          <a:xfrm flipV="1">
            <a:off x="1655006" y="2708920"/>
            <a:ext cx="6589402" cy="1512168"/>
            <a:chOff x="1655006" y="260648"/>
            <a:chExt cx="6589402" cy="2448272"/>
          </a:xfrm>
        </p:grpSpPr>
        <p:grpSp>
          <p:nvGrpSpPr>
            <p:cNvPr id="27" name="Gruppo 26"/>
            <p:cNvGrpSpPr/>
            <p:nvPr/>
          </p:nvGrpSpPr>
          <p:grpSpPr>
            <a:xfrm>
              <a:off x="1655006" y="1537801"/>
              <a:ext cx="6589402" cy="1171119"/>
              <a:chOff x="1655006" y="1537801"/>
              <a:chExt cx="6589402" cy="1171119"/>
            </a:xfrm>
          </p:grpSpPr>
          <p:cxnSp>
            <p:nvCxnSpPr>
              <p:cNvPr id="5" name="Connettore 1 4"/>
              <p:cNvCxnSpPr/>
              <p:nvPr/>
            </p:nvCxnSpPr>
            <p:spPr>
              <a:xfrm>
                <a:off x="1655006" y="1537805"/>
                <a:ext cx="21602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Connettore 1 6"/>
              <p:cNvCxnSpPr>
                <a:endCxn id="10" idx="2"/>
              </p:cNvCxnSpPr>
              <p:nvPr/>
            </p:nvCxnSpPr>
            <p:spPr>
              <a:xfrm>
                <a:off x="3815246" y="1537801"/>
                <a:ext cx="719603" cy="67182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nettore 1 8"/>
              <p:cNvCxnSpPr/>
              <p:nvPr/>
            </p:nvCxnSpPr>
            <p:spPr>
              <a:xfrm>
                <a:off x="5724128" y="2708920"/>
                <a:ext cx="252028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Arco 9"/>
            <p:cNvSpPr/>
            <p:nvPr/>
          </p:nvSpPr>
          <p:spPr>
            <a:xfrm flipH="1" flipV="1">
              <a:off x="4248276" y="260648"/>
              <a:ext cx="2952016" cy="2448272"/>
            </a:xfrm>
            <a:prstGeom prst="arc">
              <a:avLst>
                <a:gd name="adj1" fmla="val 16238905"/>
                <a:gd name="adj2" fmla="val 2036243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CasellaDiTesto 52"/>
          <p:cNvSpPr txBox="1"/>
          <p:nvPr/>
        </p:nvSpPr>
        <p:spPr>
          <a:xfrm>
            <a:off x="8460432" y="2708920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</a:t>
            </a:r>
            <a:r>
              <a:rPr lang="it-IT" baseline="-25000" dirty="0" smtClean="0"/>
              <a:t>0</a:t>
            </a:r>
            <a:endParaRPr lang="en-US" baseline="-25000" dirty="0"/>
          </a:p>
        </p:txBody>
      </p:sp>
      <p:sp>
        <p:nvSpPr>
          <p:cNvPr id="54" name="CasellaDiTesto 53"/>
          <p:cNvSpPr txBox="1"/>
          <p:nvPr/>
        </p:nvSpPr>
        <p:spPr>
          <a:xfrm>
            <a:off x="8316416" y="3604374"/>
            <a:ext cx="375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</a:t>
            </a:r>
            <a:r>
              <a:rPr lang="it-IT" baseline="-25000" dirty="0"/>
              <a:t>C</a:t>
            </a:r>
            <a:endParaRPr lang="en-US" baseline="-25000" dirty="0"/>
          </a:p>
        </p:txBody>
      </p:sp>
      <p:sp>
        <p:nvSpPr>
          <p:cNvPr id="55" name="CasellaDiTesto 54"/>
          <p:cNvSpPr txBox="1"/>
          <p:nvPr/>
        </p:nvSpPr>
        <p:spPr>
          <a:xfrm>
            <a:off x="8316416" y="5405875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</a:t>
            </a:r>
            <a:r>
              <a:rPr lang="it-IT" baseline="-25000" dirty="0" smtClean="0"/>
              <a:t>V</a:t>
            </a:r>
            <a:endParaRPr lang="en-US" baseline="-25000" dirty="0"/>
          </a:p>
        </p:txBody>
      </p:sp>
      <p:sp>
        <p:nvSpPr>
          <p:cNvPr id="56" name="CasellaDiTesto 55"/>
          <p:cNvSpPr txBox="1"/>
          <p:nvPr/>
        </p:nvSpPr>
        <p:spPr>
          <a:xfrm>
            <a:off x="8316416" y="4468470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</a:t>
            </a:r>
            <a:r>
              <a:rPr lang="it-IT" baseline="-25000" dirty="0" smtClean="0"/>
              <a:t>i</a:t>
            </a:r>
            <a:endParaRPr lang="en-US" baseline="-25000" dirty="0"/>
          </a:p>
        </p:txBody>
      </p:sp>
      <p:sp>
        <p:nvSpPr>
          <p:cNvPr id="57" name="CasellaDiTesto 56"/>
          <p:cNvSpPr txBox="1"/>
          <p:nvPr/>
        </p:nvSpPr>
        <p:spPr>
          <a:xfrm>
            <a:off x="8316416" y="4696892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</a:t>
            </a:r>
            <a:r>
              <a:rPr lang="it-IT" baseline="-25000" dirty="0" smtClean="0"/>
              <a:t>F</a:t>
            </a:r>
            <a:endParaRPr lang="en-US" baseline="-25000" dirty="0"/>
          </a:p>
        </p:txBody>
      </p:sp>
      <p:cxnSp>
        <p:nvCxnSpPr>
          <p:cNvPr id="46" name="Connettore 1 45"/>
          <p:cNvCxnSpPr/>
          <p:nvPr/>
        </p:nvCxnSpPr>
        <p:spPr>
          <a:xfrm flipH="1">
            <a:off x="3813175" y="4869160"/>
            <a:ext cx="4431235" cy="1239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o 2"/>
          <p:cNvGrpSpPr/>
          <p:nvPr/>
        </p:nvGrpSpPr>
        <p:grpSpPr>
          <a:xfrm>
            <a:off x="4283968" y="3789040"/>
            <a:ext cx="3996132" cy="1512168"/>
            <a:chOff x="4400676" y="2861320"/>
            <a:chExt cx="3996132" cy="1512168"/>
          </a:xfrm>
        </p:grpSpPr>
        <p:cxnSp>
          <p:nvCxnSpPr>
            <p:cNvPr id="30" name="Connettore 1 29"/>
            <p:cNvCxnSpPr/>
            <p:nvPr/>
          </p:nvCxnSpPr>
          <p:spPr>
            <a:xfrm flipV="1">
              <a:off x="5876528" y="2861320"/>
              <a:ext cx="25202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Arco 30"/>
            <p:cNvSpPr/>
            <p:nvPr/>
          </p:nvSpPr>
          <p:spPr>
            <a:xfrm flipH="1">
              <a:off x="4400676" y="2861320"/>
              <a:ext cx="2952016" cy="1512168"/>
            </a:xfrm>
            <a:prstGeom prst="arc">
              <a:avLst>
                <a:gd name="adj1" fmla="val 16238905"/>
                <a:gd name="adj2" fmla="val 2036243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uppo 38"/>
          <p:cNvGrpSpPr/>
          <p:nvPr/>
        </p:nvGrpSpPr>
        <p:grpSpPr>
          <a:xfrm>
            <a:off x="4283968" y="5589240"/>
            <a:ext cx="3996132" cy="1512168"/>
            <a:chOff x="4400676" y="2861320"/>
            <a:chExt cx="3996132" cy="1512168"/>
          </a:xfrm>
        </p:grpSpPr>
        <p:cxnSp>
          <p:nvCxnSpPr>
            <p:cNvPr id="40" name="Connettore 1 39"/>
            <p:cNvCxnSpPr/>
            <p:nvPr/>
          </p:nvCxnSpPr>
          <p:spPr>
            <a:xfrm flipV="1">
              <a:off x="5876528" y="2861320"/>
              <a:ext cx="25202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Arco 40"/>
            <p:cNvSpPr/>
            <p:nvPr/>
          </p:nvSpPr>
          <p:spPr>
            <a:xfrm flipH="1">
              <a:off x="4400676" y="2861320"/>
              <a:ext cx="2952016" cy="1512168"/>
            </a:xfrm>
            <a:prstGeom prst="arc">
              <a:avLst>
                <a:gd name="adj1" fmla="val 16238905"/>
                <a:gd name="adj2" fmla="val 2036243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uppo 41"/>
          <p:cNvGrpSpPr/>
          <p:nvPr/>
        </p:nvGrpSpPr>
        <p:grpSpPr>
          <a:xfrm>
            <a:off x="4283968" y="4653136"/>
            <a:ext cx="3996132" cy="1512168"/>
            <a:chOff x="4400676" y="2861320"/>
            <a:chExt cx="3996132" cy="1512168"/>
          </a:xfrm>
        </p:grpSpPr>
        <p:cxnSp>
          <p:nvCxnSpPr>
            <p:cNvPr id="43" name="Connettore 1 42"/>
            <p:cNvCxnSpPr/>
            <p:nvPr/>
          </p:nvCxnSpPr>
          <p:spPr>
            <a:xfrm flipV="1">
              <a:off x="5876528" y="2861320"/>
              <a:ext cx="252028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Arco 43"/>
            <p:cNvSpPr/>
            <p:nvPr/>
          </p:nvSpPr>
          <p:spPr>
            <a:xfrm flipH="1">
              <a:off x="4400676" y="2861320"/>
              <a:ext cx="2952016" cy="1512168"/>
            </a:xfrm>
            <a:prstGeom prst="arc">
              <a:avLst>
                <a:gd name="adj1" fmla="val 16238905"/>
                <a:gd name="adj2" fmla="val 20362437"/>
              </a:avLst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uppo 10"/>
          <p:cNvGrpSpPr/>
          <p:nvPr/>
        </p:nvGrpSpPr>
        <p:grpSpPr>
          <a:xfrm>
            <a:off x="4534849" y="5012060"/>
            <a:ext cx="3301225" cy="730240"/>
            <a:chOff x="4534849" y="5012060"/>
            <a:chExt cx="3301225" cy="730240"/>
          </a:xfrm>
        </p:grpSpPr>
        <p:sp>
          <p:nvSpPr>
            <p:cNvPr id="2" name="CasellaDiTesto 1"/>
            <p:cNvSpPr txBox="1"/>
            <p:nvPr/>
          </p:nvSpPr>
          <p:spPr>
            <a:xfrm>
              <a:off x="4534849" y="5219080"/>
              <a:ext cx="33012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b="1" dirty="0" err="1" smtClean="0">
                  <a:solidFill>
                    <a:srgbClr val="FF0000"/>
                  </a:solidFill>
                </a:rPr>
                <a:t>Q</a:t>
              </a:r>
              <a:r>
                <a:rPr lang="it-IT" sz="2800" b="1" baseline="-25000" dirty="0" err="1" smtClean="0">
                  <a:solidFill>
                    <a:srgbClr val="FF0000"/>
                  </a:solidFill>
                </a:rPr>
                <a:t>n</a:t>
              </a:r>
              <a:r>
                <a:rPr lang="it-IT" sz="2800" b="1" dirty="0" smtClean="0">
                  <a:solidFill>
                    <a:srgbClr val="FF0000"/>
                  </a:solidFill>
                </a:rPr>
                <a:t> </a:t>
              </a:r>
              <a:r>
                <a:rPr lang="it-IT" b="1" i="1" dirty="0" smtClean="0">
                  <a:solidFill>
                    <a:srgbClr val="FF0000"/>
                  </a:solidFill>
                </a:rPr>
                <a:t>carica elettronica nel canale</a:t>
              </a:r>
              <a:endParaRPr lang="en-US" b="1" i="1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Connettore 2 7"/>
            <p:cNvCxnSpPr/>
            <p:nvPr/>
          </p:nvCxnSpPr>
          <p:spPr>
            <a:xfrm flipH="1" flipV="1">
              <a:off x="4637186" y="5012060"/>
              <a:ext cx="98718" cy="25431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CasellaDiTesto 32"/>
          <p:cNvSpPr txBox="1"/>
          <p:nvPr/>
        </p:nvSpPr>
        <p:spPr>
          <a:xfrm>
            <a:off x="4868179" y="1603521"/>
            <a:ext cx="4275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 smtClean="0">
                <a:solidFill>
                  <a:schemeClr val="accent6">
                    <a:lumMod val="75000"/>
                  </a:schemeClr>
                </a:solidFill>
              </a:rPr>
              <a:t>Q</a:t>
            </a:r>
            <a:r>
              <a:rPr lang="it-IT" sz="2800" b="1" baseline="-25000" dirty="0" err="1" smtClean="0">
                <a:solidFill>
                  <a:schemeClr val="accent6">
                    <a:lumMod val="75000"/>
                  </a:schemeClr>
                </a:solidFill>
              </a:rPr>
              <a:t>sc</a:t>
            </a:r>
            <a:r>
              <a:rPr lang="it-IT" sz="1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b="1" i="1" dirty="0" smtClean="0">
                <a:solidFill>
                  <a:schemeClr val="accent6">
                    <a:lumMod val="75000"/>
                  </a:schemeClr>
                </a:solidFill>
              </a:rPr>
              <a:t>carica degli accettori in zona svuotata</a:t>
            </a:r>
            <a:endParaRPr lang="en-US" b="1" i="1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3" name="Gruppo 12"/>
          <p:cNvGrpSpPr/>
          <p:nvPr/>
        </p:nvGrpSpPr>
        <p:grpSpPr>
          <a:xfrm>
            <a:off x="4248276" y="331076"/>
            <a:ext cx="4212155" cy="6770332"/>
            <a:chOff x="4248276" y="331076"/>
            <a:chExt cx="4212155" cy="6770332"/>
          </a:xfrm>
        </p:grpSpPr>
        <p:sp>
          <p:nvSpPr>
            <p:cNvPr id="34" name="CasellaDiTesto 33"/>
            <p:cNvSpPr txBox="1"/>
            <p:nvPr/>
          </p:nvSpPr>
          <p:spPr>
            <a:xfrm>
              <a:off x="6509842" y="502780"/>
              <a:ext cx="195058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i="1" dirty="0" smtClean="0"/>
                <a:t>Carica totale nel semiconduttore</a:t>
              </a:r>
            </a:p>
            <a:p>
              <a:r>
                <a:rPr lang="it-IT" sz="2800" b="1" dirty="0" smtClean="0"/>
                <a:t>Q</a:t>
              </a:r>
              <a:r>
                <a:rPr lang="it-IT" sz="2800" b="1" baseline="-25000" dirty="0" smtClean="0"/>
                <a:t>S</a:t>
              </a:r>
              <a:r>
                <a:rPr lang="it-IT" sz="2800" b="1" dirty="0" smtClean="0"/>
                <a:t>=</a:t>
              </a:r>
              <a:r>
                <a:rPr lang="it-IT" sz="2800" b="1" dirty="0" err="1" smtClean="0"/>
                <a:t>Q</a:t>
              </a:r>
              <a:r>
                <a:rPr lang="it-IT" sz="2800" b="1" baseline="-25000" dirty="0" err="1" smtClean="0"/>
                <a:t>SC</a:t>
              </a:r>
              <a:r>
                <a:rPr lang="it-IT" sz="2800" b="1" dirty="0" err="1" smtClean="0"/>
                <a:t>+Q</a:t>
              </a:r>
              <a:r>
                <a:rPr lang="it-IT" sz="2800" b="1" baseline="-25000" dirty="0" err="1" smtClean="0"/>
                <a:t>n</a:t>
              </a:r>
              <a:endParaRPr lang="en-US" sz="2800" b="1" baseline="-25000" dirty="0"/>
            </a:p>
          </p:txBody>
        </p:sp>
        <p:sp>
          <p:nvSpPr>
            <p:cNvPr id="12" name="Ovale 11"/>
            <p:cNvSpPr/>
            <p:nvPr/>
          </p:nvSpPr>
          <p:spPr>
            <a:xfrm>
              <a:off x="4248276" y="331076"/>
              <a:ext cx="1868745" cy="6770332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4" name="Ogget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955434"/>
              </p:ext>
            </p:extLst>
          </p:nvPr>
        </p:nvGraphicFramePr>
        <p:xfrm>
          <a:off x="860425" y="823913"/>
          <a:ext cx="1497013" cy="119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7" name="Equazione" r:id="rId3" imgW="507960" imgH="406080" progId="Equation.3">
                  <p:embed/>
                </p:oleObj>
              </mc:Choice>
              <mc:Fallback>
                <p:oleObj name="Equazione" r:id="rId3" imgW="50796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425" y="823913"/>
                        <a:ext cx="1497013" cy="1198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uppo 19"/>
          <p:cNvGrpSpPr/>
          <p:nvPr/>
        </p:nvGrpSpPr>
        <p:grpSpPr>
          <a:xfrm>
            <a:off x="2648224" y="2873734"/>
            <a:ext cx="1886625" cy="584775"/>
            <a:chOff x="2648224" y="2873734"/>
            <a:chExt cx="1886625" cy="584775"/>
          </a:xfrm>
        </p:grpSpPr>
        <p:cxnSp>
          <p:nvCxnSpPr>
            <p:cNvPr id="16" name="Connettore 1 15"/>
            <p:cNvCxnSpPr>
              <a:stCxn id="10" idx="2"/>
            </p:cNvCxnSpPr>
            <p:nvPr/>
          </p:nvCxnSpPr>
          <p:spPr>
            <a:xfrm flipH="1">
              <a:off x="3011214" y="3017307"/>
              <a:ext cx="1523635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2 17"/>
            <p:cNvCxnSpPr/>
            <p:nvPr/>
          </p:nvCxnSpPr>
          <p:spPr>
            <a:xfrm>
              <a:off x="3219450" y="3017307"/>
              <a:ext cx="0" cy="411693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asellaDiTesto 18"/>
            <p:cNvSpPr txBox="1"/>
            <p:nvPr/>
          </p:nvSpPr>
          <p:spPr>
            <a:xfrm>
              <a:off x="2648224" y="2873734"/>
              <a:ext cx="5661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200" b="1" dirty="0" smtClean="0"/>
                <a:t>V</a:t>
              </a:r>
              <a:r>
                <a:rPr lang="it-IT" sz="3200" b="1" baseline="-25000" dirty="0" smtClean="0"/>
                <a:t>0</a:t>
              </a:r>
              <a:endParaRPr lang="en-US" sz="3200" b="1" baseline="-25000" dirty="0"/>
            </a:p>
          </p:txBody>
        </p:sp>
      </p:grpSp>
      <p:sp>
        <p:nvSpPr>
          <p:cNvPr id="47" name="Rettangolo 46"/>
          <p:cNvSpPr/>
          <p:nvPr/>
        </p:nvSpPr>
        <p:spPr>
          <a:xfrm>
            <a:off x="1665982" y="5570628"/>
            <a:ext cx="2160240" cy="1287372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asellaDiTesto 47"/>
          <p:cNvSpPr txBox="1"/>
          <p:nvPr/>
        </p:nvSpPr>
        <p:spPr>
          <a:xfrm>
            <a:off x="0" y="0"/>
            <a:ext cx="3394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/>
              <a:t>Carica e potenziale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3479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tangolo 30"/>
          <p:cNvSpPr/>
          <p:nvPr/>
        </p:nvSpPr>
        <p:spPr>
          <a:xfrm>
            <a:off x="2702256" y="0"/>
            <a:ext cx="1039425" cy="68347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ttangolo 107"/>
          <p:cNvSpPr/>
          <p:nvPr/>
        </p:nvSpPr>
        <p:spPr>
          <a:xfrm>
            <a:off x="3741682" y="0"/>
            <a:ext cx="4130566" cy="68347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8" name="Oggetto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3835911"/>
              </p:ext>
            </p:extLst>
          </p:nvPr>
        </p:nvGraphicFramePr>
        <p:xfrm>
          <a:off x="7907337" y="500224"/>
          <a:ext cx="1236663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0" name="Equazione" r:id="rId3" imgW="495000" imgH="380880" progId="Equation.3">
                  <p:embed/>
                </p:oleObj>
              </mc:Choice>
              <mc:Fallback>
                <p:oleObj name="Equazione" r:id="rId3" imgW="49500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7337" y="500224"/>
                        <a:ext cx="1236663" cy="95091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ggetto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1813192"/>
              </p:ext>
            </p:extLst>
          </p:nvPr>
        </p:nvGraphicFramePr>
        <p:xfrm>
          <a:off x="5045075" y="530225"/>
          <a:ext cx="1903413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1" name="Equazione" r:id="rId5" imgW="761760" imgH="406080" progId="Equation.3">
                  <p:embed/>
                </p:oleObj>
              </mc:Choice>
              <mc:Fallback>
                <p:oleObj name="Equazione" r:id="rId5" imgW="76176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5075" y="530225"/>
                        <a:ext cx="1903413" cy="10144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" name="Oggetto 9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7948032"/>
              </p:ext>
            </p:extLst>
          </p:nvPr>
        </p:nvGraphicFramePr>
        <p:xfrm>
          <a:off x="4652963" y="2325688"/>
          <a:ext cx="2847975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2" name="Equazione" r:id="rId7" imgW="1168200" imgH="380880" progId="Equation.3">
                  <p:embed/>
                </p:oleObj>
              </mc:Choice>
              <mc:Fallback>
                <p:oleObj name="Equazione" r:id="rId7" imgW="116820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2963" y="2325688"/>
                        <a:ext cx="2847975" cy="9286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B05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" name="Oggetto 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8359073"/>
              </p:ext>
            </p:extLst>
          </p:nvPr>
        </p:nvGraphicFramePr>
        <p:xfrm>
          <a:off x="8034337" y="2299034"/>
          <a:ext cx="1109663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3" name="Equazione" r:id="rId9" imgW="444240" imgH="355320" progId="Equation.3">
                  <p:embed/>
                </p:oleObj>
              </mc:Choice>
              <mc:Fallback>
                <p:oleObj name="Equazione" r:id="rId9" imgW="44424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4337" y="2299034"/>
                        <a:ext cx="1109663" cy="8874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2D05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" name="Oggetto 9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9338460"/>
              </p:ext>
            </p:extLst>
          </p:nvPr>
        </p:nvGraphicFramePr>
        <p:xfrm>
          <a:off x="4745038" y="4684713"/>
          <a:ext cx="2663825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4" name="Equazione" r:id="rId11" imgW="1091880" imgH="380880" progId="Equation.3">
                  <p:embed/>
                </p:oleObj>
              </mc:Choice>
              <mc:Fallback>
                <p:oleObj name="Equazione" r:id="rId11" imgW="109188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5038" y="4684713"/>
                        <a:ext cx="2663825" cy="9286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" name="Oggetto 1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745347"/>
              </p:ext>
            </p:extLst>
          </p:nvPr>
        </p:nvGraphicFramePr>
        <p:xfrm>
          <a:off x="8226425" y="4813300"/>
          <a:ext cx="82391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5" name="Equazione" r:id="rId13" imgW="330120" imgH="177480" progId="Equation.3">
                  <p:embed/>
                </p:oleObj>
              </mc:Choice>
              <mc:Fallback>
                <p:oleObj name="Equazione" r:id="rId13" imgW="3301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6425" y="4813300"/>
                        <a:ext cx="823913" cy="4445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3" name="Connettore 1 102"/>
          <p:cNvCxnSpPr/>
          <p:nvPr/>
        </p:nvCxnSpPr>
        <p:spPr>
          <a:xfrm>
            <a:off x="7872248" y="-115614"/>
            <a:ext cx="0" cy="6858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CasellaDiTesto 104"/>
          <p:cNvSpPr txBox="1"/>
          <p:nvPr/>
        </p:nvSpPr>
        <p:spPr>
          <a:xfrm>
            <a:off x="7475928" y="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W</a:t>
            </a:r>
            <a:endParaRPr lang="en-US" baseline="-25000" dirty="0"/>
          </a:p>
        </p:txBody>
      </p:sp>
      <p:sp>
        <p:nvSpPr>
          <p:cNvPr id="106" name="CasellaDiTesto 105"/>
          <p:cNvSpPr txBox="1"/>
          <p:nvPr/>
        </p:nvSpPr>
        <p:spPr>
          <a:xfrm>
            <a:off x="4130566" y="573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0</a:t>
            </a:r>
            <a:endParaRPr lang="en-US" baseline="-25000" dirty="0"/>
          </a:p>
        </p:txBody>
      </p:sp>
      <p:sp>
        <p:nvSpPr>
          <p:cNvPr id="110" name="CasellaDiTesto 109"/>
          <p:cNvSpPr txBox="1"/>
          <p:nvPr/>
        </p:nvSpPr>
        <p:spPr>
          <a:xfrm>
            <a:off x="8135326" y="23210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Neutra p</a:t>
            </a:r>
            <a:endParaRPr lang="en-US" i="1" dirty="0"/>
          </a:p>
        </p:txBody>
      </p:sp>
      <p:sp>
        <p:nvSpPr>
          <p:cNvPr id="112" name="CasellaDiTesto 111"/>
          <p:cNvSpPr txBox="1"/>
          <p:nvPr/>
        </p:nvSpPr>
        <p:spPr>
          <a:xfrm>
            <a:off x="5212312" y="0"/>
            <a:ext cx="1578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svuotamento p</a:t>
            </a:r>
            <a:endParaRPr lang="en-US" i="1" dirty="0"/>
          </a:p>
        </p:txBody>
      </p:sp>
      <p:sp>
        <p:nvSpPr>
          <p:cNvPr id="113" name="CasellaDiTesto 112"/>
          <p:cNvSpPr txBox="1"/>
          <p:nvPr/>
        </p:nvSpPr>
        <p:spPr>
          <a:xfrm>
            <a:off x="3768271" y="536028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CARICA</a:t>
            </a:r>
            <a:endParaRPr lang="en-US" b="1" dirty="0"/>
          </a:p>
        </p:txBody>
      </p:sp>
      <p:sp>
        <p:nvSpPr>
          <p:cNvPr id="114" name="CasellaDiTesto 113"/>
          <p:cNvSpPr txBox="1"/>
          <p:nvPr/>
        </p:nvSpPr>
        <p:spPr>
          <a:xfrm>
            <a:off x="3817980" y="1924864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B050"/>
                </a:solidFill>
              </a:rPr>
              <a:t>-CAMPO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15" name="CasellaDiTesto 114"/>
          <p:cNvSpPr txBox="1"/>
          <p:nvPr/>
        </p:nvSpPr>
        <p:spPr>
          <a:xfrm>
            <a:off x="3683237" y="4200353"/>
            <a:ext cx="1357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POTENZIALE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117" name="Oggetto 1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183202"/>
              </p:ext>
            </p:extLst>
          </p:nvPr>
        </p:nvGraphicFramePr>
        <p:xfrm>
          <a:off x="1688767" y="5053834"/>
          <a:ext cx="8413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6" name="Equazione" r:id="rId15" imgW="355320" imgH="177480" progId="Equation.3">
                  <p:embed/>
                </p:oleObj>
              </mc:Choice>
              <mc:Fallback>
                <p:oleObj name="Equazione" r:id="rId15" imgW="35532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688767" y="5053834"/>
                        <a:ext cx="841375" cy="422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CasellaDiTesto 31"/>
          <p:cNvSpPr txBox="1"/>
          <p:nvPr/>
        </p:nvSpPr>
        <p:spPr>
          <a:xfrm>
            <a:off x="795124" y="24052"/>
            <a:ext cx="893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metallo</a:t>
            </a:r>
            <a:endParaRPr lang="en-US" i="1" dirty="0"/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096996"/>
              </p:ext>
            </p:extLst>
          </p:nvPr>
        </p:nvGraphicFramePr>
        <p:xfrm>
          <a:off x="3371541" y="4996111"/>
          <a:ext cx="99060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7" name="Equazione" r:id="rId17" imgW="406080" imgH="190440" progId="Equation.3">
                  <p:embed/>
                </p:oleObj>
              </mc:Choice>
              <mc:Fallback>
                <p:oleObj name="Equazione" r:id="rId17" imgW="4060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1541" y="4996111"/>
                        <a:ext cx="990600" cy="4651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CasellaDiTesto 38"/>
          <p:cNvSpPr txBox="1"/>
          <p:nvPr/>
        </p:nvSpPr>
        <p:spPr>
          <a:xfrm>
            <a:off x="2753292" y="23210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ossido</a:t>
            </a:r>
            <a:endParaRPr lang="en-US" i="1" dirty="0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00148"/>
              </p:ext>
            </p:extLst>
          </p:nvPr>
        </p:nvGraphicFramePr>
        <p:xfrm>
          <a:off x="2697070" y="2442949"/>
          <a:ext cx="1116105" cy="679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8" name="Equazione" r:id="rId19" imgW="583920" imgH="355320" progId="Equation.3">
                  <p:embed/>
                </p:oleObj>
              </mc:Choice>
              <mc:Fallback>
                <p:oleObj name="Equazione" r:id="rId19" imgW="583920" imgH="355320" progId="Equation.3">
                  <p:embed/>
                  <p:pic>
                    <p:nvPicPr>
                      <p:cNvPr id="0" name="Oggetto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7070" y="2442949"/>
                        <a:ext cx="1116105" cy="67936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B05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8647215"/>
              </p:ext>
            </p:extLst>
          </p:nvPr>
        </p:nvGraphicFramePr>
        <p:xfrm>
          <a:off x="2960688" y="5905500"/>
          <a:ext cx="2168525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9" name="Equazione" r:id="rId21" imgW="888840" imgH="380880" progId="Equation.3">
                  <p:embed/>
                </p:oleObj>
              </mc:Choice>
              <mc:Fallback>
                <p:oleObj name="Equazione" r:id="rId21" imgW="888840" imgH="380880" progId="Equation.3">
                  <p:embed/>
                  <p:pic>
                    <p:nvPicPr>
                      <p:cNvPr id="0" name="Oggetto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0688" y="5905500"/>
                        <a:ext cx="2168525" cy="9286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609" name="Picture 57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1" t="16380" r="31782" b="14224"/>
          <a:stretch/>
        </p:blipFill>
        <p:spPr bwMode="auto">
          <a:xfrm>
            <a:off x="-21089" y="366835"/>
            <a:ext cx="2723345" cy="450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204952" y="5249917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Fig.5.26</a:t>
            </a:r>
          </a:p>
        </p:txBody>
      </p:sp>
    </p:spTree>
    <p:extLst>
      <p:ext uri="{BB962C8B-B14F-4D97-AF65-F5344CB8AC3E}">
        <p14:creationId xmlns:p14="http://schemas.microsoft.com/office/powerpoint/2010/main" val="410292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tangolo 34"/>
          <p:cNvSpPr/>
          <p:nvPr/>
        </p:nvSpPr>
        <p:spPr>
          <a:xfrm>
            <a:off x="1857181" y="2408960"/>
            <a:ext cx="2105891" cy="484477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71000">
                <a:srgbClr val="92D050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igura a mano libera 33"/>
          <p:cNvSpPr/>
          <p:nvPr/>
        </p:nvSpPr>
        <p:spPr>
          <a:xfrm>
            <a:off x="1857182" y="2448965"/>
            <a:ext cx="2105891" cy="706582"/>
          </a:xfrm>
          <a:custGeom>
            <a:avLst/>
            <a:gdLst>
              <a:gd name="connsiteX0" fmla="*/ 2105891 w 2105891"/>
              <a:gd name="connsiteY0" fmla="*/ 166255 h 706582"/>
              <a:gd name="connsiteX1" fmla="*/ 554182 w 2105891"/>
              <a:gd name="connsiteY1" fmla="*/ 180109 h 706582"/>
              <a:gd name="connsiteX2" fmla="*/ 263237 w 2105891"/>
              <a:gd name="connsiteY2" fmla="*/ 124691 h 706582"/>
              <a:gd name="connsiteX3" fmla="*/ 0 w 2105891"/>
              <a:gd name="connsiteY3" fmla="*/ 0 h 706582"/>
              <a:gd name="connsiteX4" fmla="*/ 0 w 2105891"/>
              <a:gd name="connsiteY4" fmla="*/ 457200 h 706582"/>
              <a:gd name="connsiteX5" fmla="*/ 0 w 2105891"/>
              <a:gd name="connsiteY5" fmla="*/ 498764 h 706582"/>
              <a:gd name="connsiteX6" fmla="*/ 152400 w 2105891"/>
              <a:gd name="connsiteY6" fmla="*/ 609600 h 706582"/>
              <a:gd name="connsiteX7" fmla="*/ 332510 w 2105891"/>
              <a:gd name="connsiteY7" fmla="*/ 692727 h 706582"/>
              <a:gd name="connsiteX8" fmla="*/ 471055 w 2105891"/>
              <a:gd name="connsiteY8" fmla="*/ 692727 h 706582"/>
              <a:gd name="connsiteX9" fmla="*/ 2105891 w 2105891"/>
              <a:gd name="connsiteY9" fmla="*/ 706582 h 706582"/>
              <a:gd name="connsiteX10" fmla="*/ 2105891 w 2105891"/>
              <a:gd name="connsiteY10" fmla="*/ 166255 h 706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05891" h="706582">
                <a:moveTo>
                  <a:pt x="2105891" y="166255"/>
                </a:moveTo>
                <a:lnTo>
                  <a:pt x="554182" y="180109"/>
                </a:lnTo>
                <a:lnTo>
                  <a:pt x="263237" y="124691"/>
                </a:lnTo>
                <a:lnTo>
                  <a:pt x="0" y="0"/>
                </a:lnTo>
                <a:lnTo>
                  <a:pt x="0" y="457200"/>
                </a:lnTo>
                <a:lnTo>
                  <a:pt x="0" y="498764"/>
                </a:lnTo>
                <a:lnTo>
                  <a:pt x="152400" y="609600"/>
                </a:lnTo>
                <a:lnTo>
                  <a:pt x="332510" y="692727"/>
                </a:lnTo>
                <a:lnTo>
                  <a:pt x="471055" y="692727"/>
                </a:lnTo>
                <a:lnTo>
                  <a:pt x="2105891" y="706582"/>
                </a:lnTo>
                <a:lnTo>
                  <a:pt x="2105891" y="1662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ttangolo 32"/>
          <p:cNvSpPr/>
          <p:nvPr/>
        </p:nvSpPr>
        <p:spPr>
          <a:xfrm>
            <a:off x="683968" y="2408960"/>
            <a:ext cx="1165030" cy="484477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71000">
                <a:srgbClr val="92D050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uppo 29"/>
          <p:cNvGrpSpPr/>
          <p:nvPr/>
        </p:nvGrpSpPr>
        <p:grpSpPr>
          <a:xfrm>
            <a:off x="1848998" y="1735355"/>
            <a:ext cx="2157464" cy="199786"/>
            <a:chOff x="4092761" y="2829932"/>
            <a:chExt cx="2157464" cy="199786"/>
          </a:xfrm>
        </p:grpSpPr>
        <p:sp>
          <p:nvSpPr>
            <p:cNvPr id="27" name="Figura a mano libera 26"/>
            <p:cNvSpPr/>
            <p:nvPr/>
          </p:nvSpPr>
          <p:spPr>
            <a:xfrm>
              <a:off x="4092761" y="2829932"/>
              <a:ext cx="1021200" cy="199786"/>
            </a:xfrm>
            <a:custGeom>
              <a:avLst/>
              <a:gdLst>
                <a:gd name="connsiteX0" fmla="*/ 0 w 1937982"/>
                <a:gd name="connsiteY0" fmla="*/ 0 h 738292"/>
                <a:gd name="connsiteX1" fmla="*/ 245659 w 1937982"/>
                <a:gd name="connsiteY1" fmla="*/ 313898 h 738292"/>
                <a:gd name="connsiteX2" fmla="*/ 627797 w 1937982"/>
                <a:gd name="connsiteY2" fmla="*/ 600501 h 738292"/>
                <a:gd name="connsiteX3" fmla="*/ 1160059 w 1937982"/>
                <a:gd name="connsiteY3" fmla="*/ 723331 h 738292"/>
                <a:gd name="connsiteX4" fmla="*/ 1555844 w 1937982"/>
                <a:gd name="connsiteY4" fmla="*/ 736979 h 738292"/>
                <a:gd name="connsiteX5" fmla="*/ 1937982 w 1937982"/>
                <a:gd name="connsiteY5" fmla="*/ 736979 h 738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7982" h="738292">
                  <a:moveTo>
                    <a:pt x="0" y="0"/>
                  </a:moveTo>
                  <a:cubicBezTo>
                    <a:pt x="70513" y="106907"/>
                    <a:pt x="141026" y="213815"/>
                    <a:pt x="245659" y="313898"/>
                  </a:cubicBezTo>
                  <a:cubicBezTo>
                    <a:pt x="350292" y="413981"/>
                    <a:pt x="475397" y="532262"/>
                    <a:pt x="627797" y="600501"/>
                  </a:cubicBezTo>
                  <a:cubicBezTo>
                    <a:pt x="780197" y="668740"/>
                    <a:pt x="1005385" y="700585"/>
                    <a:pt x="1160059" y="723331"/>
                  </a:cubicBezTo>
                  <a:cubicBezTo>
                    <a:pt x="1314734" y="746077"/>
                    <a:pt x="1426190" y="734704"/>
                    <a:pt x="1555844" y="736979"/>
                  </a:cubicBezTo>
                  <a:cubicBezTo>
                    <a:pt x="1685498" y="739254"/>
                    <a:pt x="1811740" y="738116"/>
                    <a:pt x="1937982" y="736979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Connettore 1 27"/>
            <p:cNvCxnSpPr/>
            <p:nvPr/>
          </p:nvCxnSpPr>
          <p:spPr>
            <a:xfrm>
              <a:off x="5113961" y="3029718"/>
              <a:ext cx="1136264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Connettore 1 28"/>
          <p:cNvCxnSpPr>
            <a:stCxn id="27" idx="0"/>
          </p:cNvCxnSpPr>
          <p:nvPr/>
        </p:nvCxnSpPr>
        <p:spPr>
          <a:xfrm flipH="1">
            <a:off x="683968" y="1735355"/>
            <a:ext cx="116503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uppo 14"/>
          <p:cNvGrpSpPr/>
          <p:nvPr/>
        </p:nvGrpSpPr>
        <p:grpSpPr>
          <a:xfrm>
            <a:off x="1848998" y="2424449"/>
            <a:ext cx="2157464" cy="199786"/>
            <a:chOff x="3848669" y="2688609"/>
            <a:chExt cx="4094328" cy="738292"/>
          </a:xfrm>
        </p:grpSpPr>
        <p:sp>
          <p:nvSpPr>
            <p:cNvPr id="24" name="Figura a mano libera 23"/>
            <p:cNvSpPr/>
            <p:nvPr/>
          </p:nvSpPr>
          <p:spPr>
            <a:xfrm>
              <a:off x="3848669" y="2688609"/>
              <a:ext cx="1937982" cy="738292"/>
            </a:xfrm>
            <a:custGeom>
              <a:avLst/>
              <a:gdLst>
                <a:gd name="connsiteX0" fmla="*/ 0 w 1937982"/>
                <a:gd name="connsiteY0" fmla="*/ 0 h 738292"/>
                <a:gd name="connsiteX1" fmla="*/ 245659 w 1937982"/>
                <a:gd name="connsiteY1" fmla="*/ 313898 h 738292"/>
                <a:gd name="connsiteX2" fmla="*/ 627797 w 1937982"/>
                <a:gd name="connsiteY2" fmla="*/ 600501 h 738292"/>
                <a:gd name="connsiteX3" fmla="*/ 1160059 w 1937982"/>
                <a:gd name="connsiteY3" fmla="*/ 723331 h 738292"/>
                <a:gd name="connsiteX4" fmla="*/ 1555844 w 1937982"/>
                <a:gd name="connsiteY4" fmla="*/ 736979 h 738292"/>
                <a:gd name="connsiteX5" fmla="*/ 1937982 w 1937982"/>
                <a:gd name="connsiteY5" fmla="*/ 736979 h 738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7982" h="738292">
                  <a:moveTo>
                    <a:pt x="0" y="0"/>
                  </a:moveTo>
                  <a:cubicBezTo>
                    <a:pt x="70513" y="106907"/>
                    <a:pt x="141026" y="213815"/>
                    <a:pt x="245659" y="313898"/>
                  </a:cubicBezTo>
                  <a:cubicBezTo>
                    <a:pt x="350292" y="413981"/>
                    <a:pt x="475397" y="532262"/>
                    <a:pt x="627797" y="600501"/>
                  </a:cubicBezTo>
                  <a:cubicBezTo>
                    <a:pt x="780197" y="668740"/>
                    <a:pt x="1005385" y="700585"/>
                    <a:pt x="1160059" y="723331"/>
                  </a:cubicBezTo>
                  <a:cubicBezTo>
                    <a:pt x="1314734" y="746077"/>
                    <a:pt x="1426190" y="734704"/>
                    <a:pt x="1555844" y="736979"/>
                  </a:cubicBezTo>
                  <a:cubicBezTo>
                    <a:pt x="1685498" y="739254"/>
                    <a:pt x="1811740" y="738116"/>
                    <a:pt x="1937982" y="736979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Connettore 1 24"/>
            <p:cNvCxnSpPr/>
            <p:nvPr/>
          </p:nvCxnSpPr>
          <p:spPr>
            <a:xfrm>
              <a:off x="5786651" y="3426901"/>
              <a:ext cx="215634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uppo 30"/>
          <p:cNvGrpSpPr/>
          <p:nvPr/>
        </p:nvGrpSpPr>
        <p:grpSpPr>
          <a:xfrm>
            <a:off x="1848998" y="2944493"/>
            <a:ext cx="2157464" cy="199786"/>
            <a:chOff x="4092761" y="4039070"/>
            <a:chExt cx="2157464" cy="199786"/>
          </a:xfrm>
        </p:grpSpPr>
        <p:sp>
          <p:nvSpPr>
            <p:cNvPr id="21" name="Figura a mano libera 20"/>
            <p:cNvSpPr/>
            <p:nvPr/>
          </p:nvSpPr>
          <p:spPr>
            <a:xfrm>
              <a:off x="4092761" y="4039070"/>
              <a:ext cx="1021200" cy="199786"/>
            </a:xfrm>
            <a:custGeom>
              <a:avLst/>
              <a:gdLst>
                <a:gd name="connsiteX0" fmla="*/ 0 w 1937982"/>
                <a:gd name="connsiteY0" fmla="*/ 0 h 738292"/>
                <a:gd name="connsiteX1" fmla="*/ 245659 w 1937982"/>
                <a:gd name="connsiteY1" fmla="*/ 313898 h 738292"/>
                <a:gd name="connsiteX2" fmla="*/ 627797 w 1937982"/>
                <a:gd name="connsiteY2" fmla="*/ 600501 h 738292"/>
                <a:gd name="connsiteX3" fmla="*/ 1160059 w 1937982"/>
                <a:gd name="connsiteY3" fmla="*/ 723331 h 738292"/>
                <a:gd name="connsiteX4" fmla="*/ 1555844 w 1937982"/>
                <a:gd name="connsiteY4" fmla="*/ 736979 h 738292"/>
                <a:gd name="connsiteX5" fmla="*/ 1937982 w 1937982"/>
                <a:gd name="connsiteY5" fmla="*/ 736979 h 738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7982" h="738292">
                  <a:moveTo>
                    <a:pt x="0" y="0"/>
                  </a:moveTo>
                  <a:cubicBezTo>
                    <a:pt x="70513" y="106907"/>
                    <a:pt x="141026" y="213815"/>
                    <a:pt x="245659" y="313898"/>
                  </a:cubicBezTo>
                  <a:cubicBezTo>
                    <a:pt x="350292" y="413981"/>
                    <a:pt x="475397" y="532262"/>
                    <a:pt x="627797" y="600501"/>
                  </a:cubicBezTo>
                  <a:cubicBezTo>
                    <a:pt x="780197" y="668740"/>
                    <a:pt x="1005385" y="700585"/>
                    <a:pt x="1160059" y="723331"/>
                  </a:cubicBezTo>
                  <a:cubicBezTo>
                    <a:pt x="1314734" y="746077"/>
                    <a:pt x="1426190" y="734704"/>
                    <a:pt x="1555844" y="736979"/>
                  </a:cubicBezTo>
                  <a:cubicBezTo>
                    <a:pt x="1685498" y="739254"/>
                    <a:pt x="1811740" y="738116"/>
                    <a:pt x="1937982" y="736979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Connettore 1 21"/>
            <p:cNvCxnSpPr/>
            <p:nvPr/>
          </p:nvCxnSpPr>
          <p:spPr>
            <a:xfrm>
              <a:off x="5113961" y="4238856"/>
              <a:ext cx="1136264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Connettore 1 22"/>
          <p:cNvCxnSpPr>
            <a:stCxn id="21" idx="0"/>
          </p:cNvCxnSpPr>
          <p:nvPr/>
        </p:nvCxnSpPr>
        <p:spPr>
          <a:xfrm flipH="1">
            <a:off x="683968" y="2944493"/>
            <a:ext cx="116503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 flipH="1" flipV="1">
            <a:off x="683967" y="2698966"/>
            <a:ext cx="3336878" cy="1"/>
          </a:xfrm>
          <a:prstGeom prst="line">
            <a:avLst/>
          </a:prstGeom>
          <a:ln w="28575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>
            <a:stCxn id="24" idx="0"/>
            <a:endCxn id="21" idx="0"/>
          </p:cNvCxnSpPr>
          <p:nvPr/>
        </p:nvCxnSpPr>
        <p:spPr>
          <a:xfrm>
            <a:off x="1848998" y="2424449"/>
            <a:ext cx="0" cy="5200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 flipH="1">
            <a:off x="1848998" y="849725"/>
            <a:ext cx="7192" cy="2933327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4110635" y="1712415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</a:t>
            </a:r>
            <a:r>
              <a:rPr lang="it-IT" baseline="-25000" dirty="0" smtClean="0"/>
              <a:t>0</a:t>
            </a:r>
            <a:endParaRPr lang="en-US" baseline="-250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124283" y="2387694"/>
            <a:ext cx="375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</a:t>
            </a:r>
            <a:r>
              <a:rPr lang="it-IT" baseline="-25000" dirty="0" smtClean="0"/>
              <a:t>C</a:t>
            </a:r>
            <a:endParaRPr lang="en-US" baseline="-250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116773" y="2921553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</a:t>
            </a:r>
            <a:r>
              <a:rPr lang="it-IT" baseline="-25000" dirty="0"/>
              <a:t>V</a:t>
            </a:r>
            <a:endParaRPr lang="en-US" baseline="-250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124283" y="2687505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</a:t>
            </a:r>
            <a:r>
              <a:rPr lang="it-IT" baseline="-25000" dirty="0" smtClean="0"/>
              <a:t>i</a:t>
            </a:r>
            <a:endParaRPr lang="en-US" baseline="-250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266482" y="2339676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E</a:t>
            </a:r>
            <a:r>
              <a:rPr lang="it-IT" b="1" baseline="-25000" dirty="0" smtClean="0"/>
              <a:t>F</a:t>
            </a:r>
            <a:endParaRPr lang="en-US" b="1" baseline="-25000" dirty="0"/>
          </a:p>
        </p:txBody>
      </p:sp>
      <p:grpSp>
        <p:nvGrpSpPr>
          <p:cNvPr id="32" name="Gruppo 31"/>
          <p:cNvGrpSpPr/>
          <p:nvPr/>
        </p:nvGrpSpPr>
        <p:grpSpPr>
          <a:xfrm>
            <a:off x="1851270" y="2672385"/>
            <a:ext cx="2169575" cy="199786"/>
            <a:chOff x="4095033" y="3766962"/>
            <a:chExt cx="2169575" cy="199786"/>
          </a:xfrm>
        </p:grpSpPr>
        <p:sp>
          <p:nvSpPr>
            <p:cNvPr id="12" name="Figura a mano libera 11"/>
            <p:cNvSpPr/>
            <p:nvPr/>
          </p:nvSpPr>
          <p:spPr>
            <a:xfrm>
              <a:off x="4095033" y="3766962"/>
              <a:ext cx="1021200" cy="199786"/>
            </a:xfrm>
            <a:custGeom>
              <a:avLst/>
              <a:gdLst>
                <a:gd name="connsiteX0" fmla="*/ 0 w 1937982"/>
                <a:gd name="connsiteY0" fmla="*/ 0 h 738292"/>
                <a:gd name="connsiteX1" fmla="*/ 245659 w 1937982"/>
                <a:gd name="connsiteY1" fmla="*/ 313898 h 738292"/>
                <a:gd name="connsiteX2" fmla="*/ 627797 w 1937982"/>
                <a:gd name="connsiteY2" fmla="*/ 600501 h 738292"/>
                <a:gd name="connsiteX3" fmla="*/ 1160059 w 1937982"/>
                <a:gd name="connsiteY3" fmla="*/ 723331 h 738292"/>
                <a:gd name="connsiteX4" fmla="*/ 1555844 w 1937982"/>
                <a:gd name="connsiteY4" fmla="*/ 736979 h 738292"/>
                <a:gd name="connsiteX5" fmla="*/ 1937982 w 1937982"/>
                <a:gd name="connsiteY5" fmla="*/ 736979 h 738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7982" h="738292">
                  <a:moveTo>
                    <a:pt x="0" y="0"/>
                  </a:moveTo>
                  <a:cubicBezTo>
                    <a:pt x="70513" y="106907"/>
                    <a:pt x="141026" y="213815"/>
                    <a:pt x="245659" y="313898"/>
                  </a:cubicBezTo>
                  <a:cubicBezTo>
                    <a:pt x="350292" y="413981"/>
                    <a:pt x="475397" y="532262"/>
                    <a:pt x="627797" y="600501"/>
                  </a:cubicBezTo>
                  <a:cubicBezTo>
                    <a:pt x="780197" y="668740"/>
                    <a:pt x="1005385" y="700585"/>
                    <a:pt x="1160059" y="723331"/>
                  </a:cubicBezTo>
                  <a:cubicBezTo>
                    <a:pt x="1314734" y="746077"/>
                    <a:pt x="1426190" y="734704"/>
                    <a:pt x="1555844" y="736979"/>
                  </a:cubicBezTo>
                  <a:cubicBezTo>
                    <a:pt x="1685498" y="739254"/>
                    <a:pt x="1811740" y="738116"/>
                    <a:pt x="1937982" y="736979"/>
                  </a:cubicBezTo>
                </a:path>
              </a:pathLst>
            </a:custGeom>
            <a:noFill/>
            <a:ln w="31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Connettore 1 12"/>
            <p:cNvCxnSpPr/>
            <p:nvPr/>
          </p:nvCxnSpPr>
          <p:spPr>
            <a:xfrm>
              <a:off x="5128344" y="3966748"/>
              <a:ext cx="1136264" cy="0"/>
            </a:xfrm>
            <a:prstGeom prst="line">
              <a:avLst/>
            </a:prstGeom>
            <a:ln w="31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asellaDiTesto 1"/>
          <p:cNvSpPr txBox="1"/>
          <p:nvPr/>
        </p:nvSpPr>
        <p:spPr>
          <a:xfrm>
            <a:off x="938508" y="229758"/>
            <a:ext cx="2383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Giunzione all’equilibrio</a:t>
            </a:r>
            <a:endParaRPr lang="en-US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572000" y="1166648"/>
            <a:ext cx="3801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Assomiglia tanto ad una giunzione </a:t>
            </a:r>
            <a:r>
              <a:rPr lang="it-IT" dirty="0" err="1" smtClean="0"/>
              <a:t>p</a:t>
            </a:r>
            <a:r>
              <a:rPr lang="it-IT" baseline="30000" dirty="0" err="1" smtClean="0"/>
              <a:t>+</a:t>
            </a:r>
            <a:r>
              <a:rPr lang="it-IT" dirty="0" err="1" smtClean="0"/>
              <a:t>n</a:t>
            </a:r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713891" y="1935141"/>
            <a:ext cx="44301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Ma c’è una grande differenza:  non ci sono praticamente lacune nel lato sinistro.</a:t>
            </a:r>
          </a:p>
          <a:p>
            <a:endParaRPr lang="it-IT" dirty="0"/>
          </a:p>
          <a:p>
            <a:r>
              <a:rPr lang="it-IT" dirty="0" smtClean="0"/>
              <a:t>Non ci sono quindi minoritari da iniettare  nel lato n</a:t>
            </a:r>
          </a:p>
          <a:p>
            <a:endParaRPr lang="it-IT" dirty="0"/>
          </a:p>
          <a:p>
            <a:r>
              <a:rPr lang="it-IT" dirty="0" smtClean="0"/>
              <a:t>E’ un dispositivo </a:t>
            </a:r>
            <a:r>
              <a:rPr lang="it-IT" i="1" dirty="0" smtClean="0"/>
              <a:t>unipolare</a:t>
            </a:r>
          </a:p>
          <a:p>
            <a:endParaRPr lang="it-IT" dirty="0"/>
          </a:p>
          <a:p>
            <a:endParaRPr lang="en-US" dirty="0"/>
          </a:p>
        </p:txBody>
      </p:sp>
      <p:sp>
        <p:nvSpPr>
          <p:cNvPr id="5" name="Rettangolo 4"/>
          <p:cNvSpPr/>
          <p:nvPr/>
        </p:nvSpPr>
        <p:spPr>
          <a:xfrm>
            <a:off x="683967" y="2897803"/>
            <a:ext cx="1165031" cy="86149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5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532634"/>
              </p:ext>
            </p:extLst>
          </p:nvPr>
        </p:nvGraphicFramePr>
        <p:xfrm>
          <a:off x="367614" y="255327"/>
          <a:ext cx="2168525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6" name="Equazione" r:id="rId3" imgW="888840" imgH="380880" progId="Equation.3">
                  <p:embed/>
                </p:oleObj>
              </mc:Choice>
              <mc:Fallback>
                <p:oleObj name="Equazione" r:id="rId3" imgW="888840" imgH="380880" progId="Equation.3">
                  <p:embed/>
                  <p:pic>
                    <p:nvPicPr>
                      <p:cNvPr id="0" name="Ogget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614" y="255327"/>
                        <a:ext cx="2168525" cy="9286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3199027" y="504967"/>
            <a:ext cx="5617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Dall’inizio della inversione fino alla formazione del canale, la carica totale nel semiconduttore è essenzialmente data dalla regione di svuotamento</a:t>
            </a:r>
            <a:endParaRPr lang="en-US" dirty="0"/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688005"/>
              </p:ext>
            </p:extLst>
          </p:nvPr>
        </p:nvGraphicFramePr>
        <p:xfrm>
          <a:off x="4053243" y="1747805"/>
          <a:ext cx="3930840" cy="580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7" name="Equazione" r:id="rId5" imgW="1638000" imgH="241200" progId="Equation.3">
                  <p:embed/>
                </p:oleObj>
              </mc:Choice>
              <mc:Fallback>
                <p:oleObj name="Equazione" r:id="rId5" imgW="163800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53243" y="1747805"/>
                        <a:ext cx="3930840" cy="5807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8329276"/>
              </p:ext>
            </p:extLst>
          </p:nvPr>
        </p:nvGraphicFramePr>
        <p:xfrm>
          <a:off x="347608" y="1550988"/>
          <a:ext cx="1951038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8" name="Equazione" r:id="rId7" imgW="812520" imgH="419040" progId="Equation.3">
                  <p:embed/>
                </p:oleObj>
              </mc:Choice>
              <mc:Fallback>
                <p:oleObj name="Equazione" r:id="rId7" imgW="812520" imgH="419040" progId="Equation.3">
                  <p:embed/>
                  <p:pic>
                    <p:nvPicPr>
                      <p:cNvPr id="0" name="Oggetto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608" y="1550988"/>
                        <a:ext cx="1951038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3357349" y="3671248"/>
            <a:ext cx="5786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Consideriamo il canale formato quando gli elettroni alla interfaccia semiconduttore/ossido raggiungono la concentrazione che avevano le lacune nel semiconduttore all’equilibrio.</a:t>
            </a:r>
            <a:endParaRPr lang="en-US" dirty="0"/>
          </a:p>
        </p:txBody>
      </p:sp>
      <p:cxnSp>
        <p:nvCxnSpPr>
          <p:cNvPr id="10" name="Connettore 1 9"/>
          <p:cNvCxnSpPr/>
          <p:nvPr/>
        </p:nvCxnSpPr>
        <p:spPr>
          <a:xfrm>
            <a:off x="6007741" y="4871577"/>
            <a:ext cx="0" cy="1488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6007741" y="5615717"/>
            <a:ext cx="2344689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po 18"/>
          <p:cNvGrpSpPr/>
          <p:nvPr/>
        </p:nvGrpSpPr>
        <p:grpSpPr>
          <a:xfrm>
            <a:off x="6018663" y="5322627"/>
            <a:ext cx="2402005" cy="586854"/>
            <a:chOff x="6018663" y="5322627"/>
            <a:chExt cx="2402005" cy="586854"/>
          </a:xfrm>
        </p:grpSpPr>
        <p:cxnSp>
          <p:nvCxnSpPr>
            <p:cNvPr id="14" name="Connettore 1 13"/>
            <p:cNvCxnSpPr/>
            <p:nvPr/>
          </p:nvCxnSpPr>
          <p:spPr>
            <a:xfrm>
              <a:off x="6782937" y="5322627"/>
              <a:ext cx="1637731" cy="0"/>
            </a:xfrm>
            <a:prstGeom prst="line">
              <a:avLst/>
            </a:prstGeom>
            <a:ln w="28575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igura a mano libera 17"/>
            <p:cNvSpPr/>
            <p:nvPr/>
          </p:nvSpPr>
          <p:spPr>
            <a:xfrm>
              <a:off x="6018663" y="5322627"/>
              <a:ext cx="764274" cy="586854"/>
            </a:xfrm>
            <a:custGeom>
              <a:avLst/>
              <a:gdLst>
                <a:gd name="connsiteX0" fmla="*/ 0 w 764274"/>
                <a:gd name="connsiteY0" fmla="*/ 586854 h 586854"/>
                <a:gd name="connsiteX1" fmla="*/ 122830 w 764274"/>
                <a:gd name="connsiteY1" fmla="*/ 368489 h 586854"/>
                <a:gd name="connsiteX2" fmla="*/ 423080 w 764274"/>
                <a:gd name="connsiteY2" fmla="*/ 109182 h 586854"/>
                <a:gd name="connsiteX3" fmla="*/ 764274 w 764274"/>
                <a:gd name="connsiteY3" fmla="*/ 0 h 586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4274" h="586854">
                  <a:moveTo>
                    <a:pt x="0" y="586854"/>
                  </a:moveTo>
                  <a:cubicBezTo>
                    <a:pt x="26158" y="517477"/>
                    <a:pt x="52317" y="448101"/>
                    <a:pt x="122830" y="368489"/>
                  </a:cubicBezTo>
                  <a:cubicBezTo>
                    <a:pt x="193343" y="288877"/>
                    <a:pt x="316173" y="170597"/>
                    <a:pt x="423080" y="109182"/>
                  </a:cubicBezTo>
                  <a:cubicBezTo>
                    <a:pt x="529987" y="47767"/>
                    <a:pt x="647130" y="23883"/>
                    <a:pt x="764274" y="0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uppo 19"/>
          <p:cNvGrpSpPr/>
          <p:nvPr/>
        </p:nvGrpSpPr>
        <p:grpSpPr>
          <a:xfrm>
            <a:off x="7478379" y="4908163"/>
            <a:ext cx="632462" cy="1099063"/>
            <a:chOff x="5609230" y="4271749"/>
            <a:chExt cx="632462" cy="1099063"/>
          </a:xfrm>
        </p:grpSpPr>
        <p:graphicFrame>
          <p:nvGraphicFramePr>
            <p:cNvPr id="21" name="Oggetto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3778917"/>
                </p:ext>
              </p:extLst>
            </p:nvPr>
          </p:nvGraphicFramePr>
          <p:xfrm>
            <a:off x="5724284" y="4327653"/>
            <a:ext cx="517408" cy="3527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59" name="Equazione" r:id="rId9" imgW="279360" imgH="190440" progId="Equation.3">
                    <p:embed/>
                  </p:oleObj>
                </mc:Choice>
                <mc:Fallback>
                  <p:oleObj name="Equazione" r:id="rId9" imgW="279360" imgH="1904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5724284" y="4327653"/>
                          <a:ext cx="517408" cy="35277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2" name="Connettore 2 21"/>
            <p:cNvCxnSpPr/>
            <p:nvPr/>
          </p:nvCxnSpPr>
          <p:spPr>
            <a:xfrm>
              <a:off x="5609230" y="4271749"/>
              <a:ext cx="0" cy="39150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2 22"/>
            <p:cNvCxnSpPr/>
            <p:nvPr/>
          </p:nvCxnSpPr>
          <p:spPr>
            <a:xfrm flipV="1">
              <a:off x="5609230" y="4979303"/>
              <a:ext cx="0" cy="39150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Connettore 1 24"/>
          <p:cNvCxnSpPr/>
          <p:nvPr/>
        </p:nvCxnSpPr>
        <p:spPr>
          <a:xfrm flipH="1">
            <a:off x="6007741" y="5322627"/>
            <a:ext cx="775196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 flipV="1">
            <a:off x="5959560" y="5299672"/>
            <a:ext cx="0" cy="609809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ggetto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3231739"/>
              </p:ext>
            </p:extLst>
          </p:nvPr>
        </p:nvGraphicFramePr>
        <p:xfrm>
          <a:off x="4695167" y="5473334"/>
          <a:ext cx="1260475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0" name="Equazione" r:id="rId11" imgW="711000" imgH="190440" progId="Equation.3">
                  <p:embed/>
                </p:oleObj>
              </mc:Choice>
              <mc:Fallback>
                <p:oleObj name="Equazione" r:id="rId11" imgW="711000" imgH="1904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695167" y="5473334"/>
                        <a:ext cx="1260475" cy="33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ggetto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3478272"/>
              </p:ext>
            </p:extLst>
          </p:nvPr>
        </p:nvGraphicFramePr>
        <p:xfrm>
          <a:off x="538162" y="4908163"/>
          <a:ext cx="2382991" cy="99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1" name="Equazione" r:id="rId13" imgW="1002960" imgH="419040" progId="Equation.3">
                  <p:embed/>
                </p:oleObj>
              </mc:Choice>
              <mc:Fallback>
                <p:oleObj name="Equazione" r:id="rId13" imgW="1002960" imgH="419040" progId="Equation.3">
                  <p:embed/>
                  <p:pic>
                    <p:nvPicPr>
                      <p:cNvPr id="0" name="Oggetto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2" y="4908163"/>
                        <a:ext cx="2382991" cy="99575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CasellaDiTesto 29"/>
          <p:cNvSpPr txBox="1"/>
          <p:nvPr/>
        </p:nvSpPr>
        <p:spPr>
          <a:xfrm>
            <a:off x="856404" y="2782641"/>
            <a:ext cx="59135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/>
              <a:t>Condizione di </a:t>
            </a:r>
            <a:r>
              <a:rPr lang="it-IT" sz="3600" b="1" dirty="0" smtClean="0">
                <a:solidFill>
                  <a:srgbClr val="FF0000"/>
                </a:solidFill>
              </a:rPr>
              <a:t>forte inversione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189485" y="5958622"/>
            <a:ext cx="3009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>
                <a:solidFill>
                  <a:srgbClr val="FF0000"/>
                </a:solidFill>
              </a:rPr>
              <a:t>condizione di forte inversione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1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0494550"/>
              </p:ext>
            </p:extLst>
          </p:nvPr>
        </p:nvGraphicFramePr>
        <p:xfrm>
          <a:off x="4581579" y="6082534"/>
          <a:ext cx="4325937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0" name="Equazione" r:id="rId3" imgW="1803240" imgH="241200" progId="Equation.3">
                  <p:embed/>
                </p:oleObj>
              </mc:Choice>
              <mc:Fallback>
                <p:oleObj name="Equazione" r:id="rId3" imgW="180324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81579" y="6082534"/>
                        <a:ext cx="4325937" cy="58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ggetto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7374795"/>
              </p:ext>
            </p:extLst>
          </p:nvPr>
        </p:nvGraphicFramePr>
        <p:xfrm>
          <a:off x="457200" y="635708"/>
          <a:ext cx="2382991" cy="99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1" name="Equazione" r:id="rId5" imgW="1002960" imgH="419040" progId="Equation.3">
                  <p:embed/>
                </p:oleObj>
              </mc:Choice>
              <mc:Fallback>
                <p:oleObj name="Equazione" r:id="rId5" imgW="10029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635708"/>
                        <a:ext cx="2382991" cy="99575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457200" y="67582"/>
            <a:ext cx="2519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In forte inversione</a:t>
            </a:r>
            <a:endParaRPr lang="en-US" sz="24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137677" y="436914"/>
            <a:ext cx="5769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E’ importante notare che aumentando ulteriormente V, la carica nel canale ormai formato aumenta esponenzialmente, mentre la carica nella regione di svuotamento aumenta solo con la radice quadrata del potenziale</a:t>
            </a:r>
            <a:endParaRPr lang="en-US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78372" y="1977304"/>
            <a:ext cx="8529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Assumiamo quindi che, a canale formato, la estensione W non cresca ulteriormente rispetto al suo valore </a:t>
            </a:r>
            <a:r>
              <a:rPr lang="it-IT" dirty="0" err="1" smtClean="0"/>
              <a:t>W</a:t>
            </a:r>
            <a:r>
              <a:rPr lang="it-IT" baseline="-25000" dirty="0" err="1" smtClean="0"/>
              <a:t>m</a:t>
            </a:r>
            <a:r>
              <a:rPr lang="it-IT" dirty="0" smtClean="0"/>
              <a:t> alla soglia della forte inversione </a:t>
            </a:r>
            <a:endParaRPr lang="en-US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0" y="5963882"/>
            <a:ext cx="4982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Allo stesso modo, la carica </a:t>
            </a:r>
            <a:r>
              <a:rPr lang="it-IT" dirty="0" err="1" smtClean="0"/>
              <a:t>Q</a:t>
            </a:r>
            <a:r>
              <a:rPr lang="it-IT" baseline="-25000" dirty="0" err="1" smtClean="0"/>
              <a:t>sc</a:t>
            </a:r>
            <a:r>
              <a:rPr lang="it-IT" dirty="0" smtClean="0"/>
              <a:t> si stabilizza al valore</a:t>
            </a:r>
            <a:endParaRPr lang="en-US" dirty="0"/>
          </a:p>
        </p:txBody>
      </p:sp>
      <p:pic>
        <p:nvPicPr>
          <p:cNvPr id="25611" name="Picture 1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20" t="16595" r="28389" b="41703"/>
          <a:stretch/>
        </p:blipFill>
        <p:spPr bwMode="auto">
          <a:xfrm>
            <a:off x="4682357" y="2623635"/>
            <a:ext cx="4461643" cy="3050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330449"/>
              </p:ext>
            </p:extLst>
          </p:nvPr>
        </p:nvGraphicFramePr>
        <p:xfrm>
          <a:off x="378372" y="2964488"/>
          <a:ext cx="4477407" cy="1032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2" name="Equazione" r:id="rId8" imgW="1981080" imgH="457200" progId="Equation.3">
                  <p:embed/>
                </p:oleObj>
              </mc:Choice>
              <mc:Fallback>
                <p:oleObj name="Equazione" r:id="rId8" imgW="19810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372" y="2964488"/>
                        <a:ext cx="4477407" cy="10326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asellaDiTesto 12"/>
          <p:cNvSpPr txBox="1"/>
          <p:nvPr/>
        </p:nvSpPr>
        <p:spPr>
          <a:xfrm>
            <a:off x="378372" y="4175959"/>
            <a:ext cx="3610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Come si vede, questo valore dipende essenzialmente dal drogaggio</a:t>
            </a:r>
            <a:endParaRPr lang="en-US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4398579" y="5328745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Fig.5.25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81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03568" y="335650"/>
            <a:ext cx="77986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b="1" dirty="0" smtClean="0"/>
              <a:t>Tensione di soglia V</a:t>
            </a:r>
            <a:r>
              <a:rPr lang="it-IT" sz="4800" b="1" baseline="-25000" dirty="0" smtClean="0"/>
              <a:t>T</a:t>
            </a:r>
            <a:r>
              <a:rPr lang="it-IT" sz="4800" b="1" dirty="0" smtClean="0"/>
              <a:t> del MOS</a:t>
            </a:r>
            <a:endParaRPr lang="en-US" sz="4800" b="1" dirty="0"/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014283"/>
              </p:ext>
            </p:extLst>
          </p:nvPr>
        </p:nvGraphicFramePr>
        <p:xfrm>
          <a:off x="4002046" y="1078778"/>
          <a:ext cx="1497013" cy="119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3" name="Equazione" r:id="rId3" imgW="507960" imgH="406080" progId="Equation.3">
                  <p:embed/>
                </p:oleObj>
              </mc:Choice>
              <mc:Fallback>
                <p:oleObj name="Equazione" r:id="rId3" imgW="507960" imgH="406080" progId="Equation.3">
                  <p:embed/>
                  <p:pic>
                    <p:nvPicPr>
                      <p:cNvPr id="0" name="Oggetto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2046" y="1078778"/>
                        <a:ext cx="1497013" cy="1198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6258058"/>
              </p:ext>
            </p:extLst>
          </p:nvPr>
        </p:nvGraphicFramePr>
        <p:xfrm>
          <a:off x="754240" y="1362558"/>
          <a:ext cx="2340740" cy="702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4" name="Equazione" r:id="rId5" imgW="634680" imgH="190440" progId="Equation.3">
                  <p:embed/>
                </p:oleObj>
              </mc:Choice>
              <mc:Fallback>
                <p:oleObj name="Equazione" r:id="rId5" imgW="634680" imgH="1904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4240" y="1362558"/>
                        <a:ext cx="2340740" cy="7022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7694066"/>
              </p:ext>
            </p:extLst>
          </p:nvPr>
        </p:nvGraphicFramePr>
        <p:xfrm>
          <a:off x="1925390" y="4966138"/>
          <a:ext cx="5418646" cy="1515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5" name="Equazione" r:id="rId7" imgW="1498320" imgH="419040" progId="Equation.3">
                  <p:embed/>
                </p:oleObj>
              </mc:Choice>
              <mc:Fallback>
                <p:oleObj name="Equazione" r:id="rId7" imgW="1498320" imgH="419040" progId="Equation.3">
                  <p:embed/>
                  <p:pic>
                    <p:nvPicPr>
                      <p:cNvPr id="0" name="Ogget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5390" y="4966138"/>
                        <a:ext cx="5418646" cy="1515351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o 1"/>
          <p:cNvGrpSpPr/>
          <p:nvPr/>
        </p:nvGrpSpPr>
        <p:grpSpPr>
          <a:xfrm>
            <a:off x="787960" y="2434613"/>
            <a:ext cx="6772878" cy="1743687"/>
            <a:chOff x="787960" y="2434613"/>
            <a:chExt cx="6772878" cy="1743687"/>
          </a:xfrm>
        </p:grpSpPr>
        <p:sp>
          <p:nvSpPr>
            <p:cNvPr id="8" name="CasellaDiTesto 7"/>
            <p:cNvSpPr txBox="1"/>
            <p:nvPr/>
          </p:nvSpPr>
          <p:spPr>
            <a:xfrm>
              <a:off x="787960" y="2434613"/>
              <a:ext cx="1152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/>
                <a:t>Alla soglia</a:t>
              </a:r>
              <a:endParaRPr lang="en-US" b="1" dirty="0"/>
            </a:p>
          </p:txBody>
        </p:sp>
        <p:graphicFrame>
          <p:nvGraphicFramePr>
            <p:cNvPr id="9" name="Oggetto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83521258"/>
                </p:ext>
              </p:extLst>
            </p:nvPr>
          </p:nvGraphicFramePr>
          <p:xfrm>
            <a:off x="1284288" y="3616325"/>
            <a:ext cx="1570037" cy="561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66" name="Equazione" r:id="rId9" imgW="533160" imgH="190440" progId="Equation.3">
                    <p:embed/>
                  </p:oleObj>
                </mc:Choice>
                <mc:Fallback>
                  <p:oleObj name="Equazione" r:id="rId9" imgW="533160" imgH="190440" progId="Equation.3">
                    <p:embed/>
                    <p:pic>
                      <p:nvPicPr>
                        <p:cNvPr id="0" name="Oggetto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4288" y="3616325"/>
                          <a:ext cx="1570037" cy="561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ggetto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32671298"/>
                </p:ext>
              </p:extLst>
            </p:nvPr>
          </p:nvGraphicFramePr>
          <p:xfrm>
            <a:off x="1348950" y="2957011"/>
            <a:ext cx="6211888" cy="71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67" name="Equazione" r:id="rId11" imgW="2108160" imgH="241200" progId="Equation.3">
                    <p:embed/>
                  </p:oleObj>
                </mc:Choice>
                <mc:Fallback>
                  <p:oleObj name="Equazione" r:id="rId11" imgW="2108160" imgH="241200" progId="Equation.3">
                    <p:embed/>
                    <p:pic>
                      <p:nvPicPr>
                        <p:cNvPr id="0" name="Oggetto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8950" y="2957011"/>
                          <a:ext cx="6211888" cy="711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63133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tangolo 25"/>
          <p:cNvSpPr/>
          <p:nvPr/>
        </p:nvSpPr>
        <p:spPr>
          <a:xfrm>
            <a:off x="1930006" y="2211742"/>
            <a:ext cx="513649" cy="250984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 smtClean="0">
                <a:solidFill>
                  <a:schemeClr val="tx1"/>
                </a:solidFill>
              </a:rPr>
              <a:t>C</a:t>
            </a:r>
            <a:r>
              <a:rPr lang="it-IT" b="1" baseline="-25000" dirty="0" err="1" smtClean="0">
                <a:solidFill>
                  <a:schemeClr val="tx1"/>
                </a:solidFill>
              </a:rPr>
              <a:t>j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277771" y="2211742"/>
            <a:ext cx="3752566" cy="2509843"/>
            <a:chOff x="396738" y="2081722"/>
            <a:chExt cx="3752566" cy="2509843"/>
          </a:xfrm>
        </p:grpSpPr>
        <p:grpSp>
          <p:nvGrpSpPr>
            <p:cNvPr id="6" name="Gruppo 5"/>
            <p:cNvGrpSpPr/>
            <p:nvPr/>
          </p:nvGrpSpPr>
          <p:grpSpPr>
            <a:xfrm>
              <a:off x="396738" y="2081722"/>
              <a:ext cx="3752566" cy="2509843"/>
              <a:chOff x="1655006" y="2708920"/>
              <a:chExt cx="6625094" cy="4392488"/>
            </a:xfrm>
          </p:grpSpPr>
          <p:sp>
            <p:nvSpPr>
              <p:cNvPr id="8" name="Triangolo rettangolo 7"/>
              <p:cNvSpPr/>
              <p:nvPr/>
            </p:nvSpPr>
            <p:spPr>
              <a:xfrm flipV="1">
                <a:off x="4572000" y="4869160"/>
                <a:ext cx="144016" cy="95602"/>
              </a:xfrm>
              <a:prstGeom prst="rt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ruppo 8"/>
              <p:cNvGrpSpPr/>
              <p:nvPr/>
            </p:nvGrpSpPr>
            <p:grpSpPr>
              <a:xfrm flipV="1">
                <a:off x="1655006" y="2708920"/>
                <a:ext cx="6589402" cy="1512168"/>
                <a:chOff x="1655006" y="260648"/>
                <a:chExt cx="6589402" cy="2448272"/>
              </a:xfrm>
            </p:grpSpPr>
            <p:grpSp>
              <p:nvGrpSpPr>
                <p:cNvPr id="21" name="Gruppo 20"/>
                <p:cNvGrpSpPr/>
                <p:nvPr/>
              </p:nvGrpSpPr>
              <p:grpSpPr>
                <a:xfrm>
                  <a:off x="1655006" y="1537801"/>
                  <a:ext cx="6589402" cy="1171119"/>
                  <a:chOff x="1655006" y="1537801"/>
                  <a:chExt cx="6589402" cy="1171119"/>
                </a:xfrm>
              </p:grpSpPr>
              <p:cxnSp>
                <p:nvCxnSpPr>
                  <p:cNvPr id="23" name="Connettore 1 22"/>
                  <p:cNvCxnSpPr/>
                  <p:nvPr/>
                </p:nvCxnSpPr>
                <p:spPr>
                  <a:xfrm>
                    <a:off x="1655006" y="1537805"/>
                    <a:ext cx="216024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Connettore 1 23"/>
                  <p:cNvCxnSpPr>
                    <a:endCxn id="22" idx="2"/>
                  </p:cNvCxnSpPr>
                  <p:nvPr/>
                </p:nvCxnSpPr>
                <p:spPr>
                  <a:xfrm>
                    <a:off x="3815246" y="1537801"/>
                    <a:ext cx="719603" cy="67182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Connettore 1 24"/>
                  <p:cNvCxnSpPr/>
                  <p:nvPr/>
                </p:nvCxnSpPr>
                <p:spPr>
                  <a:xfrm>
                    <a:off x="5724128" y="2708920"/>
                    <a:ext cx="252028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2" name="Arco 21"/>
                <p:cNvSpPr/>
                <p:nvPr/>
              </p:nvSpPr>
              <p:spPr>
                <a:xfrm flipH="1" flipV="1">
                  <a:off x="4248276" y="260648"/>
                  <a:ext cx="2952016" cy="2448272"/>
                </a:xfrm>
                <a:prstGeom prst="arc">
                  <a:avLst>
                    <a:gd name="adj1" fmla="val 16238905"/>
                    <a:gd name="adj2" fmla="val 20362437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0" name="Connettore 1 9"/>
              <p:cNvCxnSpPr/>
              <p:nvPr/>
            </p:nvCxnSpPr>
            <p:spPr>
              <a:xfrm flipH="1">
                <a:off x="1655006" y="4869160"/>
                <a:ext cx="6589404" cy="0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Rettangolo 10"/>
              <p:cNvSpPr/>
              <p:nvPr/>
            </p:nvSpPr>
            <p:spPr>
              <a:xfrm>
                <a:off x="1665982" y="5570628"/>
                <a:ext cx="2160240" cy="1287372"/>
              </a:xfrm>
              <a:prstGeom prst="rect">
                <a:avLst/>
              </a:prstGeom>
              <a:pattFill prst="wdDn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uppo 11"/>
              <p:cNvGrpSpPr/>
              <p:nvPr/>
            </p:nvGrpSpPr>
            <p:grpSpPr>
              <a:xfrm>
                <a:off x="4283968" y="3789040"/>
                <a:ext cx="3996132" cy="1512168"/>
                <a:chOff x="4400676" y="2861320"/>
                <a:chExt cx="3996132" cy="1512168"/>
              </a:xfrm>
            </p:grpSpPr>
            <p:cxnSp>
              <p:nvCxnSpPr>
                <p:cNvPr id="19" name="Connettore 1 18"/>
                <p:cNvCxnSpPr/>
                <p:nvPr/>
              </p:nvCxnSpPr>
              <p:spPr>
                <a:xfrm flipV="1">
                  <a:off x="5876528" y="2861320"/>
                  <a:ext cx="252028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Arco 19"/>
                <p:cNvSpPr/>
                <p:nvPr/>
              </p:nvSpPr>
              <p:spPr>
                <a:xfrm flipH="1">
                  <a:off x="4400676" y="2861320"/>
                  <a:ext cx="2952016" cy="1512168"/>
                </a:xfrm>
                <a:prstGeom prst="arc">
                  <a:avLst>
                    <a:gd name="adj1" fmla="val 16238905"/>
                    <a:gd name="adj2" fmla="val 20362437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uppo 12"/>
              <p:cNvGrpSpPr/>
              <p:nvPr/>
            </p:nvGrpSpPr>
            <p:grpSpPr>
              <a:xfrm>
                <a:off x="4283968" y="5589240"/>
                <a:ext cx="3996132" cy="1512168"/>
                <a:chOff x="4400676" y="2861320"/>
                <a:chExt cx="3996132" cy="1512168"/>
              </a:xfrm>
            </p:grpSpPr>
            <p:cxnSp>
              <p:nvCxnSpPr>
                <p:cNvPr id="17" name="Connettore 1 16"/>
                <p:cNvCxnSpPr/>
                <p:nvPr/>
              </p:nvCxnSpPr>
              <p:spPr>
                <a:xfrm flipV="1">
                  <a:off x="5876528" y="2861320"/>
                  <a:ext cx="252028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Arco 17"/>
                <p:cNvSpPr/>
                <p:nvPr/>
              </p:nvSpPr>
              <p:spPr>
                <a:xfrm flipH="1">
                  <a:off x="4400676" y="2861320"/>
                  <a:ext cx="2952016" cy="1512168"/>
                </a:xfrm>
                <a:prstGeom prst="arc">
                  <a:avLst>
                    <a:gd name="adj1" fmla="val 16238905"/>
                    <a:gd name="adj2" fmla="val 20362437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uppo 13"/>
              <p:cNvGrpSpPr/>
              <p:nvPr/>
            </p:nvGrpSpPr>
            <p:grpSpPr>
              <a:xfrm>
                <a:off x="4283968" y="4653136"/>
                <a:ext cx="3996132" cy="1512168"/>
                <a:chOff x="4400676" y="2861320"/>
                <a:chExt cx="3996132" cy="1512168"/>
              </a:xfrm>
            </p:grpSpPr>
            <p:cxnSp>
              <p:nvCxnSpPr>
                <p:cNvPr id="15" name="Connettore 1 14"/>
                <p:cNvCxnSpPr/>
                <p:nvPr/>
              </p:nvCxnSpPr>
              <p:spPr>
                <a:xfrm flipV="1">
                  <a:off x="5876528" y="2861320"/>
                  <a:ext cx="252028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Arco 15"/>
                <p:cNvSpPr/>
                <p:nvPr/>
              </p:nvSpPr>
              <p:spPr>
                <a:xfrm flipH="1">
                  <a:off x="4400676" y="2861320"/>
                  <a:ext cx="2952016" cy="1512168"/>
                </a:xfrm>
                <a:prstGeom prst="arc">
                  <a:avLst>
                    <a:gd name="adj1" fmla="val 16238905"/>
                    <a:gd name="adj2" fmla="val 20362437"/>
                  </a:avLst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7" name="Figura a mano libera 6"/>
            <p:cNvSpPr/>
            <p:nvPr/>
          </p:nvSpPr>
          <p:spPr>
            <a:xfrm>
              <a:off x="1623848" y="2254469"/>
              <a:ext cx="425669" cy="2191407"/>
            </a:xfrm>
            <a:custGeom>
              <a:avLst/>
              <a:gdLst>
                <a:gd name="connsiteX0" fmla="*/ 425669 w 425669"/>
                <a:gd name="connsiteY0" fmla="*/ 2175641 h 2191407"/>
                <a:gd name="connsiteX1" fmla="*/ 425669 w 425669"/>
                <a:gd name="connsiteY1" fmla="*/ 0 h 2191407"/>
                <a:gd name="connsiteX2" fmla="*/ 0 w 425669"/>
                <a:gd name="connsiteY2" fmla="*/ 236483 h 2191407"/>
                <a:gd name="connsiteX3" fmla="*/ 0 w 425669"/>
                <a:gd name="connsiteY3" fmla="*/ 2191407 h 2191407"/>
                <a:gd name="connsiteX4" fmla="*/ 425669 w 425669"/>
                <a:gd name="connsiteY4" fmla="*/ 2175641 h 2191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669" h="2191407">
                  <a:moveTo>
                    <a:pt x="425669" y="2175641"/>
                  </a:moveTo>
                  <a:lnTo>
                    <a:pt x="425669" y="0"/>
                  </a:lnTo>
                  <a:lnTo>
                    <a:pt x="0" y="236483"/>
                  </a:lnTo>
                  <a:lnTo>
                    <a:pt x="0" y="2191407"/>
                  </a:lnTo>
                  <a:lnTo>
                    <a:pt x="425669" y="2175641"/>
                  </a:ln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 smtClean="0">
                  <a:solidFill>
                    <a:schemeClr val="tx1"/>
                  </a:solidFill>
                </a:rPr>
                <a:t>C</a:t>
              </a:r>
              <a:r>
                <a:rPr lang="it-IT" b="1" baseline="-25000" dirty="0" smtClean="0">
                  <a:solidFill>
                    <a:schemeClr val="tx1"/>
                  </a:solidFill>
                </a:rPr>
                <a:t>0</a:t>
              </a:r>
              <a:endParaRPr lang="en-US" b="1" baseline="-25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9" name="Gruppo 48"/>
          <p:cNvGrpSpPr/>
          <p:nvPr/>
        </p:nvGrpSpPr>
        <p:grpSpPr>
          <a:xfrm>
            <a:off x="1501368" y="2951151"/>
            <a:ext cx="984525" cy="361877"/>
            <a:chOff x="5833241" y="2973854"/>
            <a:chExt cx="984525" cy="361877"/>
          </a:xfrm>
        </p:grpSpPr>
        <p:grpSp>
          <p:nvGrpSpPr>
            <p:cNvPr id="39" name="Gruppo 38"/>
            <p:cNvGrpSpPr/>
            <p:nvPr/>
          </p:nvGrpSpPr>
          <p:grpSpPr>
            <a:xfrm>
              <a:off x="5833241" y="2973854"/>
              <a:ext cx="294290" cy="348802"/>
              <a:chOff x="5833241" y="2973854"/>
              <a:chExt cx="294290" cy="348802"/>
            </a:xfrm>
          </p:grpSpPr>
          <p:cxnSp>
            <p:nvCxnSpPr>
              <p:cNvPr id="28" name="Connettore 1 27"/>
              <p:cNvCxnSpPr/>
              <p:nvPr/>
            </p:nvCxnSpPr>
            <p:spPr>
              <a:xfrm>
                <a:off x="5975131" y="2973854"/>
                <a:ext cx="0" cy="34880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ttore 1 28"/>
              <p:cNvCxnSpPr/>
              <p:nvPr/>
            </p:nvCxnSpPr>
            <p:spPr>
              <a:xfrm>
                <a:off x="6127531" y="2973854"/>
                <a:ext cx="0" cy="34880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ttore 1 36"/>
              <p:cNvCxnSpPr/>
              <p:nvPr/>
            </p:nvCxnSpPr>
            <p:spPr>
              <a:xfrm>
                <a:off x="5833241" y="3148255"/>
                <a:ext cx="14189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Connettore 1 37"/>
            <p:cNvCxnSpPr/>
            <p:nvPr/>
          </p:nvCxnSpPr>
          <p:spPr>
            <a:xfrm>
              <a:off x="6145573" y="3152582"/>
              <a:ext cx="14189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uppo 39"/>
            <p:cNvGrpSpPr/>
            <p:nvPr/>
          </p:nvGrpSpPr>
          <p:grpSpPr>
            <a:xfrm>
              <a:off x="6278253" y="2981169"/>
              <a:ext cx="141890" cy="348802"/>
              <a:chOff x="5833241" y="2973854"/>
              <a:chExt cx="141890" cy="348802"/>
            </a:xfrm>
          </p:grpSpPr>
          <p:cxnSp>
            <p:nvCxnSpPr>
              <p:cNvPr id="41" name="Connettore 1 40"/>
              <p:cNvCxnSpPr/>
              <p:nvPr/>
            </p:nvCxnSpPr>
            <p:spPr>
              <a:xfrm>
                <a:off x="5975131" y="2973854"/>
                <a:ext cx="0" cy="34880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ttore 1 42"/>
              <p:cNvCxnSpPr/>
              <p:nvPr/>
            </p:nvCxnSpPr>
            <p:spPr>
              <a:xfrm>
                <a:off x="5833241" y="3148255"/>
                <a:ext cx="14189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Figura a mano libera 43"/>
            <p:cNvSpPr/>
            <p:nvPr/>
          </p:nvSpPr>
          <p:spPr>
            <a:xfrm>
              <a:off x="6517814" y="2991917"/>
              <a:ext cx="80496" cy="343814"/>
            </a:xfrm>
            <a:custGeom>
              <a:avLst/>
              <a:gdLst>
                <a:gd name="connsiteX0" fmla="*/ 80496 w 80496"/>
                <a:gd name="connsiteY0" fmla="*/ 0 h 343814"/>
                <a:gd name="connsiteX1" fmla="*/ 29 w 80496"/>
                <a:gd name="connsiteY1" fmla="*/ 160934 h 343814"/>
                <a:gd name="connsiteX2" fmla="*/ 73181 w 80496"/>
                <a:gd name="connsiteY2" fmla="*/ 343814 h 34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496" h="343814">
                  <a:moveTo>
                    <a:pt x="80496" y="0"/>
                  </a:moveTo>
                  <a:cubicBezTo>
                    <a:pt x="40872" y="51816"/>
                    <a:pt x="1248" y="103632"/>
                    <a:pt x="29" y="160934"/>
                  </a:cubicBezTo>
                  <a:cubicBezTo>
                    <a:pt x="-1190" y="218236"/>
                    <a:pt x="35995" y="281025"/>
                    <a:pt x="73181" y="343814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Connettore 1 45"/>
            <p:cNvCxnSpPr>
              <a:stCxn id="44" idx="1"/>
            </p:cNvCxnSpPr>
            <p:nvPr/>
          </p:nvCxnSpPr>
          <p:spPr>
            <a:xfrm flipV="1">
              <a:off x="6517843" y="3148255"/>
              <a:ext cx="299923" cy="45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2 47"/>
            <p:cNvCxnSpPr/>
            <p:nvPr/>
          </p:nvCxnSpPr>
          <p:spPr>
            <a:xfrm flipH="1" flipV="1">
              <a:off x="6349198" y="3075786"/>
              <a:ext cx="249112" cy="18515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0" name="Oggetto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833752"/>
              </p:ext>
            </p:extLst>
          </p:nvPr>
        </p:nvGraphicFramePr>
        <p:xfrm>
          <a:off x="3813175" y="1166647"/>
          <a:ext cx="1791978" cy="941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41" name="Equazione" r:id="rId3" imgW="749160" imgH="393480" progId="Equation.3">
                  <p:embed/>
                </p:oleObj>
              </mc:Choice>
              <mc:Fallback>
                <p:oleObj name="Equazione" r:id="rId3" imgW="749160" imgH="393480" progId="Equation.3">
                  <p:embed/>
                  <p:pic>
                    <p:nvPicPr>
                      <p:cNvPr id="0" name="Ogget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3175" y="1166647"/>
                        <a:ext cx="1791978" cy="9417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ggetto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247720"/>
              </p:ext>
            </p:extLst>
          </p:nvPr>
        </p:nvGraphicFramePr>
        <p:xfrm>
          <a:off x="4030337" y="2617845"/>
          <a:ext cx="1234699" cy="1656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42" name="Equazione" r:id="rId5" imgW="520560" imgH="698400" progId="Equation.3">
                  <p:embed/>
                </p:oleObj>
              </mc:Choice>
              <mc:Fallback>
                <p:oleObj name="Equazione" r:id="rId5" imgW="520560" imgH="698400" progId="Equation.3">
                  <p:embed/>
                  <p:pic>
                    <p:nvPicPr>
                      <p:cNvPr id="0" name="Oggetto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0337" y="2617845"/>
                        <a:ext cx="1234699" cy="16564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3" name="Connettore 2 52"/>
          <p:cNvCxnSpPr/>
          <p:nvPr/>
        </p:nvCxnSpPr>
        <p:spPr>
          <a:xfrm>
            <a:off x="1520711" y="3754678"/>
            <a:ext cx="425669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sellaDiTesto 54"/>
          <p:cNvSpPr txBox="1"/>
          <p:nvPr/>
        </p:nvSpPr>
        <p:spPr>
          <a:xfrm>
            <a:off x="1593396" y="375467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</a:t>
            </a:r>
            <a:endParaRPr lang="en-US" dirty="0"/>
          </a:p>
        </p:txBody>
      </p:sp>
      <p:cxnSp>
        <p:nvCxnSpPr>
          <p:cNvPr id="56" name="Connettore 2 55"/>
          <p:cNvCxnSpPr/>
          <p:nvPr/>
        </p:nvCxnSpPr>
        <p:spPr>
          <a:xfrm>
            <a:off x="1929046" y="4214704"/>
            <a:ext cx="514609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sellaDiTesto 56"/>
          <p:cNvSpPr txBox="1"/>
          <p:nvPr/>
        </p:nvSpPr>
        <p:spPr>
          <a:xfrm>
            <a:off x="2032694" y="421470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W</a:t>
            </a:r>
            <a:endParaRPr lang="en-US" dirty="0"/>
          </a:p>
        </p:txBody>
      </p:sp>
      <p:graphicFrame>
        <p:nvGraphicFramePr>
          <p:cNvPr id="59" name="Oggetto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4981404"/>
              </p:ext>
            </p:extLst>
          </p:nvPr>
        </p:nvGraphicFramePr>
        <p:xfrm>
          <a:off x="115156" y="5439059"/>
          <a:ext cx="1813890" cy="544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43" name="Equazione" r:id="rId7" imgW="634680" imgH="190440" progId="Equation.3">
                  <p:embed/>
                </p:oleObj>
              </mc:Choice>
              <mc:Fallback>
                <p:oleObj name="Equazione" r:id="rId7" imgW="634680" imgH="1904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5156" y="5439059"/>
                        <a:ext cx="1813890" cy="5441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0" name="Gruppo 69"/>
          <p:cNvGrpSpPr/>
          <p:nvPr/>
        </p:nvGrpSpPr>
        <p:grpSpPr>
          <a:xfrm>
            <a:off x="2377913" y="4950859"/>
            <a:ext cx="2312840" cy="1631696"/>
            <a:chOff x="2377913" y="4950859"/>
            <a:chExt cx="2312840" cy="1631696"/>
          </a:xfrm>
        </p:grpSpPr>
        <p:graphicFrame>
          <p:nvGraphicFramePr>
            <p:cNvPr id="61" name="Oggetto 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96698592"/>
                </p:ext>
              </p:extLst>
            </p:nvPr>
          </p:nvGraphicFramePr>
          <p:xfrm>
            <a:off x="2377913" y="5744020"/>
            <a:ext cx="1956581" cy="8385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44" name="Equazione" r:id="rId9" imgW="888840" imgH="380880" progId="Equation.3">
                    <p:embed/>
                  </p:oleObj>
                </mc:Choice>
                <mc:Fallback>
                  <p:oleObj name="Equazione" r:id="rId9" imgW="888840" imgH="3808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377913" y="5744020"/>
                          <a:ext cx="1956581" cy="83853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Oggetto 6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08873460"/>
                </p:ext>
              </p:extLst>
            </p:nvPr>
          </p:nvGraphicFramePr>
          <p:xfrm>
            <a:off x="2422544" y="4950859"/>
            <a:ext cx="2268209" cy="8355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45" name="Equazione" r:id="rId11" imgW="1104840" imgH="406080" progId="Equation.3">
                    <p:embed/>
                  </p:oleObj>
                </mc:Choice>
                <mc:Fallback>
                  <p:oleObj name="Equazione" r:id="rId11" imgW="1104840" imgH="406080" progId="Equation.3">
                    <p:embed/>
                    <p:pic>
                      <p:nvPicPr>
                        <p:cNvPr id="0" name="Oggetto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2544" y="4950859"/>
                          <a:ext cx="2268209" cy="8355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5" name="Oggetto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608495"/>
              </p:ext>
            </p:extLst>
          </p:nvPr>
        </p:nvGraphicFramePr>
        <p:xfrm>
          <a:off x="5457046" y="5355607"/>
          <a:ext cx="2894013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46" name="Equazione" r:id="rId13" imgW="1409400" imgH="380880" progId="Equation.3">
                  <p:embed/>
                </p:oleObj>
              </mc:Choice>
              <mc:Fallback>
                <p:oleObj name="Equazione" r:id="rId13" imgW="1409400" imgH="380880" progId="Equation.3">
                  <p:embed/>
                  <p:pic>
                    <p:nvPicPr>
                      <p:cNvPr id="0" name="Oggetto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7046" y="5355607"/>
                        <a:ext cx="2894013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7" name="Gruppo 66"/>
          <p:cNvGrpSpPr/>
          <p:nvPr/>
        </p:nvGrpSpPr>
        <p:grpSpPr>
          <a:xfrm>
            <a:off x="6032665" y="1166647"/>
            <a:ext cx="2587982" cy="1018827"/>
            <a:chOff x="6032665" y="1166647"/>
            <a:chExt cx="2587982" cy="1018827"/>
          </a:xfrm>
        </p:grpSpPr>
        <p:graphicFrame>
          <p:nvGraphicFramePr>
            <p:cNvPr id="63" name="Oggetto 6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48256847"/>
                </p:ext>
              </p:extLst>
            </p:nvPr>
          </p:nvGraphicFramePr>
          <p:xfrm>
            <a:off x="6868102" y="1166647"/>
            <a:ext cx="1752545" cy="10188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47" name="Equazione" r:id="rId15" imgW="698400" imgH="406080" progId="Equation.3">
                    <p:embed/>
                  </p:oleObj>
                </mc:Choice>
                <mc:Fallback>
                  <p:oleObj name="Equazione" r:id="rId15" imgW="698400" imgH="406080" progId="Equation.3">
                    <p:embed/>
                    <p:pic>
                      <p:nvPicPr>
                        <p:cNvPr id="0" name="Oggetto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68102" y="1166647"/>
                          <a:ext cx="1752545" cy="10188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6" name="Freccia a destra 65"/>
            <p:cNvSpPr/>
            <p:nvPr/>
          </p:nvSpPr>
          <p:spPr>
            <a:xfrm>
              <a:off x="6032665" y="1543792"/>
              <a:ext cx="534390" cy="2137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uppo 68"/>
          <p:cNvGrpSpPr/>
          <p:nvPr/>
        </p:nvGrpSpPr>
        <p:grpSpPr>
          <a:xfrm>
            <a:off x="5189851" y="2928600"/>
            <a:ext cx="3954149" cy="1286104"/>
            <a:chOff x="5189851" y="2928600"/>
            <a:chExt cx="3954149" cy="1286104"/>
          </a:xfrm>
        </p:grpSpPr>
        <p:graphicFrame>
          <p:nvGraphicFramePr>
            <p:cNvPr id="64" name="Oggetto 6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58218889"/>
                </p:ext>
              </p:extLst>
            </p:nvPr>
          </p:nvGraphicFramePr>
          <p:xfrm>
            <a:off x="5838825" y="2928600"/>
            <a:ext cx="3305175" cy="12861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48" name="Equazione" r:id="rId17" imgW="1434960" imgH="558720" progId="Equation.3">
                    <p:embed/>
                  </p:oleObj>
                </mc:Choice>
                <mc:Fallback>
                  <p:oleObj name="Equazione" r:id="rId17" imgW="1434960" imgH="558720" progId="Equation.3">
                    <p:embed/>
                    <p:pic>
                      <p:nvPicPr>
                        <p:cNvPr id="0" name="Oggetto 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38825" y="2928600"/>
                          <a:ext cx="3305175" cy="12861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8" name="Freccia a destra 67"/>
            <p:cNvSpPr/>
            <p:nvPr/>
          </p:nvSpPr>
          <p:spPr>
            <a:xfrm>
              <a:off x="5189851" y="3311049"/>
              <a:ext cx="534390" cy="2137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CasellaDiTesto 1"/>
          <p:cNvSpPr txBox="1"/>
          <p:nvPr/>
        </p:nvSpPr>
        <p:spPr>
          <a:xfrm>
            <a:off x="277771" y="1157383"/>
            <a:ext cx="3324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 svuotamento sia l’ossido che la regione di svuotamento contribuiscono alla capacità totale</a:t>
            </a:r>
            <a:endParaRPr lang="en-US" dirty="0"/>
          </a:p>
        </p:txBody>
      </p:sp>
      <p:sp>
        <p:nvSpPr>
          <p:cNvPr id="58" name="CasellaDiTesto 57"/>
          <p:cNvSpPr txBox="1"/>
          <p:nvPr/>
        </p:nvSpPr>
        <p:spPr>
          <a:xfrm>
            <a:off x="239537" y="8104"/>
            <a:ext cx="46862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b="1" dirty="0" smtClean="0"/>
              <a:t>Capacità del MOS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21004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tangolo 25"/>
          <p:cNvSpPr/>
          <p:nvPr/>
        </p:nvSpPr>
        <p:spPr>
          <a:xfrm>
            <a:off x="1930006" y="2211742"/>
            <a:ext cx="513649" cy="250984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 smtClean="0">
                <a:solidFill>
                  <a:schemeClr val="tx1"/>
                </a:solidFill>
              </a:rPr>
              <a:t>C</a:t>
            </a:r>
            <a:r>
              <a:rPr lang="it-IT" b="1" baseline="-25000" dirty="0" err="1" smtClean="0">
                <a:solidFill>
                  <a:schemeClr val="tx1"/>
                </a:solidFill>
              </a:rPr>
              <a:t>j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39537" y="8104"/>
            <a:ext cx="46862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b="1" dirty="0" smtClean="0"/>
              <a:t>Capacità del MOS</a:t>
            </a:r>
            <a:endParaRPr lang="en-US" sz="4800" b="1" dirty="0"/>
          </a:p>
        </p:txBody>
      </p:sp>
      <p:grpSp>
        <p:nvGrpSpPr>
          <p:cNvPr id="5" name="Gruppo 4"/>
          <p:cNvGrpSpPr/>
          <p:nvPr/>
        </p:nvGrpSpPr>
        <p:grpSpPr>
          <a:xfrm>
            <a:off x="277771" y="2211742"/>
            <a:ext cx="3752566" cy="2509843"/>
            <a:chOff x="396738" y="2081722"/>
            <a:chExt cx="3752566" cy="2509843"/>
          </a:xfrm>
        </p:grpSpPr>
        <p:grpSp>
          <p:nvGrpSpPr>
            <p:cNvPr id="6" name="Gruppo 5"/>
            <p:cNvGrpSpPr/>
            <p:nvPr/>
          </p:nvGrpSpPr>
          <p:grpSpPr>
            <a:xfrm>
              <a:off x="396738" y="2081722"/>
              <a:ext cx="3752566" cy="2509843"/>
              <a:chOff x="1655006" y="2708920"/>
              <a:chExt cx="6625094" cy="4392488"/>
            </a:xfrm>
          </p:grpSpPr>
          <p:sp>
            <p:nvSpPr>
              <p:cNvPr id="8" name="Triangolo rettangolo 7"/>
              <p:cNvSpPr/>
              <p:nvPr/>
            </p:nvSpPr>
            <p:spPr>
              <a:xfrm flipV="1">
                <a:off x="4572000" y="4869160"/>
                <a:ext cx="144016" cy="95602"/>
              </a:xfrm>
              <a:prstGeom prst="rt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ruppo 8"/>
              <p:cNvGrpSpPr/>
              <p:nvPr/>
            </p:nvGrpSpPr>
            <p:grpSpPr>
              <a:xfrm flipV="1">
                <a:off x="1655006" y="2708920"/>
                <a:ext cx="6589402" cy="1512168"/>
                <a:chOff x="1655006" y="260648"/>
                <a:chExt cx="6589402" cy="2448272"/>
              </a:xfrm>
            </p:grpSpPr>
            <p:grpSp>
              <p:nvGrpSpPr>
                <p:cNvPr id="21" name="Gruppo 20"/>
                <p:cNvGrpSpPr/>
                <p:nvPr/>
              </p:nvGrpSpPr>
              <p:grpSpPr>
                <a:xfrm>
                  <a:off x="1655006" y="1537801"/>
                  <a:ext cx="6589402" cy="1171119"/>
                  <a:chOff x="1655006" y="1537801"/>
                  <a:chExt cx="6589402" cy="1171119"/>
                </a:xfrm>
              </p:grpSpPr>
              <p:cxnSp>
                <p:nvCxnSpPr>
                  <p:cNvPr id="23" name="Connettore 1 22"/>
                  <p:cNvCxnSpPr/>
                  <p:nvPr/>
                </p:nvCxnSpPr>
                <p:spPr>
                  <a:xfrm>
                    <a:off x="1655006" y="1537805"/>
                    <a:ext cx="216024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Connettore 1 23"/>
                  <p:cNvCxnSpPr>
                    <a:endCxn id="22" idx="2"/>
                  </p:cNvCxnSpPr>
                  <p:nvPr/>
                </p:nvCxnSpPr>
                <p:spPr>
                  <a:xfrm>
                    <a:off x="3815246" y="1537801"/>
                    <a:ext cx="719603" cy="67182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Connettore 1 24"/>
                  <p:cNvCxnSpPr/>
                  <p:nvPr/>
                </p:nvCxnSpPr>
                <p:spPr>
                  <a:xfrm>
                    <a:off x="5724128" y="2708920"/>
                    <a:ext cx="252028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2" name="Arco 21"/>
                <p:cNvSpPr/>
                <p:nvPr/>
              </p:nvSpPr>
              <p:spPr>
                <a:xfrm flipH="1" flipV="1">
                  <a:off x="4248276" y="260648"/>
                  <a:ext cx="2952016" cy="2448272"/>
                </a:xfrm>
                <a:prstGeom prst="arc">
                  <a:avLst>
                    <a:gd name="adj1" fmla="val 16238905"/>
                    <a:gd name="adj2" fmla="val 20362437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0" name="Connettore 1 9"/>
              <p:cNvCxnSpPr/>
              <p:nvPr/>
            </p:nvCxnSpPr>
            <p:spPr>
              <a:xfrm flipH="1">
                <a:off x="1655006" y="4869160"/>
                <a:ext cx="6589404" cy="0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Rettangolo 10"/>
              <p:cNvSpPr/>
              <p:nvPr/>
            </p:nvSpPr>
            <p:spPr>
              <a:xfrm>
                <a:off x="1665982" y="5570628"/>
                <a:ext cx="2160240" cy="1287372"/>
              </a:xfrm>
              <a:prstGeom prst="rect">
                <a:avLst/>
              </a:prstGeom>
              <a:pattFill prst="wdDn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uppo 11"/>
              <p:cNvGrpSpPr/>
              <p:nvPr/>
            </p:nvGrpSpPr>
            <p:grpSpPr>
              <a:xfrm>
                <a:off x="4283968" y="3789040"/>
                <a:ext cx="3996132" cy="1512168"/>
                <a:chOff x="4400676" y="2861320"/>
                <a:chExt cx="3996132" cy="1512168"/>
              </a:xfrm>
            </p:grpSpPr>
            <p:cxnSp>
              <p:nvCxnSpPr>
                <p:cNvPr id="19" name="Connettore 1 18"/>
                <p:cNvCxnSpPr/>
                <p:nvPr/>
              </p:nvCxnSpPr>
              <p:spPr>
                <a:xfrm flipV="1">
                  <a:off x="5876528" y="2861320"/>
                  <a:ext cx="252028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Arco 19"/>
                <p:cNvSpPr/>
                <p:nvPr/>
              </p:nvSpPr>
              <p:spPr>
                <a:xfrm flipH="1">
                  <a:off x="4400676" y="2861320"/>
                  <a:ext cx="2952016" cy="1512168"/>
                </a:xfrm>
                <a:prstGeom prst="arc">
                  <a:avLst>
                    <a:gd name="adj1" fmla="val 16238905"/>
                    <a:gd name="adj2" fmla="val 20362437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uppo 12"/>
              <p:cNvGrpSpPr/>
              <p:nvPr/>
            </p:nvGrpSpPr>
            <p:grpSpPr>
              <a:xfrm>
                <a:off x="4283968" y="5589240"/>
                <a:ext cx="3996132" cy="1512168"/>
                <a:chOff x="4400676" y="2861320"/>
                <a:chExt cx="3996132" cy="1512168"/>
              </a:xfrm>
            </p:grpSpPr>
            <p:cxnSp>
              <p:nvCxnSpPr>
                <p:cNvPr id="17" name="Connettore 1 16"/>
                <p:cNvCxnSpPr/>
                <p:nvPr/>
              </p:nvCxnSpPr>
              <p:spPr>
                <a:xfrm flipV="1">
                  <a:off x="5876528" y="2861320"/>
                  <a:ext cx="252028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Arco 17"/>
                <p:cNvSpPr/>
                <p:nvPr/>
              </p:nvSpPr>
              <p:spPr>
                <a:xfrm flipH="1">
                  <a:off x="4400676" y="2861320"/>
                  <a:ext cx="2952016" cy="1512168"/>
                </a:xfrm>
                <a:prstGeom prst="arc">
                  <a:avLst>
                    <a:gd name="adj1" fmla="val 16238905"/>
                    <a:gd name="adj2" fmla="val 20362437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uppo 13"/>
              <p:cNvGrpSpPr/>
              <p:nvPr/>
            </p:nvGrpSpPr>
            <p:grpSpPr>
              <a:xfrm>
                <a:off x="4283968" y="4653136"/>
                <a:ext cx="3996132" cy="1512168"/>
                <a:chOff x="4400676" y="2861320"/>
                <a:chExt cx="3996132" cy="1512168"/>
              </a:xfrm>
            </p:grpSpPr>
            <p:cxnSp>
              <p:nvCxnSpPr>
                <p:cNvPr id="15" name="Connettore 1 14"/>
                <p:cNvCxnSpPr/>
                <p:nvPr/>
              </p:nvCxnSpPr>
              <p:spPr>
                <a:xfrm flipV="1">
                  <a:off x="5876528" y="2861320"/>
                  <a:ext cx="252028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Arco 15"/>
                <p:cNvSpPr/>
                <p:nvPr/>
              </p:nvSpPr>
              <p:spPr>
                <a:xfrm flipH="1">
                  <a:off x="4400676" y="2861320"/>
                  <a:ext cx="2952016" cy="1512168"/>
                </a:xfrm>
                <a:prstGeom prst="arc">
                  <a:avLst>
                    <a:gd name="adj1" fmla="val 16238905"/>
                    <a:gd name="adj2" fmla="val 20362437"/>
                  </a:avLst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7" name="Figura a mano libera 6"/>
            <p:cNvSpPr/>
            <p:nvPr/>
          </p:nvSpPr>
          <p:spPr>
            <a:xfrm>
              <a:off x="1623848" y="2254469"/>
              <a:ext cx="425669" cy="2191407"/>
            </a:xfrm>
            <a:custGeom>
              <a:avLst/>
              <a:gdLst>
                <a:gd name="connsiteX0" fmla="*/ 425669 w 425669"/>
                <a:gd name="connsiteY0" fmla="*/ 2175641 h 2191407"/>
                <a:gd name="connsiteX1" fmla="*/ 425669 w 425669"/>
                <a:gd name="connsiteY1" fmla="*/ 0 h 2191407"/>
                <a:gd name="connsiteX2" fmla="*/ 0 w 425669"/>
                <a:gd name="connsiteY2" fmla="*/ 236483 h 2191407"/>
                <a:gd name="connsiteX3" fmla="*/ 0 w 425669"/>
                <a:gd name="connsiteY3" fmla="*/ 2191407 h 2191407"/>
                <a:gd name="connsiteX4" fmla="*/ 425669 w 425669"/>
                <a:gd name="connsiteY4" fmla="*/ 2175641 h 2191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669" h="2191407">
                  <a:moveTo>
                    <a:pt x="425669" y="2175641"/>
                  </a:moveTo>
                  <a:lnTo>
                    <a:pt x="425669" y="0"/>
                  </a:lnTo>
                  <a:lnTo>
                    <a:pt x="0" y="236483"/>
                  </a:lnTo>
                  <a:lnTo>
                    <a:pt x="0" y="2191407"/>
                  </a:lnTo>
                  <a:lnTo>
                    <a:pt x="425669" y="2175641"/>
                  </a:ln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 smtClean="0">
                  <a:solidFill>
                    <a:schemeClr val="tx1"/>
                  </a:solidFill>
                </a:rPr>
                <a:t>C</a:t>
              </a:r>
              <a:r>
                <a:rPr lang="it-IT" b="1" baseline="-25000" dirty="0" smtClean="0">
                  <a:solidFill>
                    <a:schemeClr val="tx1"/>
                  </a:solidFill>
                </a:rPr>
                <a:t>0</a:t>
              </a:r>
              <a:endParaRPr lang="en-US" b="1" baseline="-25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9" name="Gruppo 48"/>
          <p:cNvGrpSpPr/>
          <p:nvPr/>
        </p:nvGrpSpPr>
        <p:grpSpPr>
          <a:xfrm>
            <a:off x="1501368" y="2951151"/>
            <a:ext cx="984525" cy="361877"/>
            <a:chOff x="5833241" y="2973854"/>
            <a:chExt cx="984525" cy="361877"/>
          </a:xfrm>
        </p:grpSpPr>
        <p:grpSp>
          <p:nvGrpSpPr>
            <p:cNvPr id="39" name="Gruppo 38"/>
            <p:cNvGrpSpPr/>
            <p:nvPr/>
          </p:nvGrpSpPr>
          <p:grpSpPr>
            <a:xfrm>
              <a:off x="5833241" y="2973854"/>
              <a:ext cx="294290" cy="348802"/>
              <a:chOff x="5833241" y="2973854"/>
              <a:chExt cx="294290" cy="348802"/>
            </a:xfrm>
          </p:grpSpPr>
          <p:cxnSp>
            <p:nvCxnSpPr>
              <p:cNvPr id="28" name="Connettore 1 27"/>
              <p:cNvCxnSpPr/>
              <p:nvPr/>
            </p:nvCxnSpPr>
            <p:spPr>
              <a:xfrm>
                <a:off x="5975131" y="2973854"/>
                <a:ext cx="0" cy="34880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ttore 1 28"/>
              <p:cNvCxnSpPr/>
              <p:nvPr/>
            </p:nvCxnSpPr>
            <p:spPr>
              <a:xfrm>
                <a:off x="6127531" y="2973854"/>
                <a:ext cx="0" cy="34880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ttore 1 36"/>
              <p:cNvCxnSpPr/>
              <p:nvPr/>
            </p:nvCxnSpPr>
            <p:spPr>
              <a:xfrm>
                <a:off x="5833241" y="3148255"/>
                <a:ext cx="14189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Connettore 1 37"/>
            <p:cNvCxnSpPr/>
            <p:nvPr/>
          </p:nvCxnSpPr>
          <p:spPr>
            <a:xfrm>
              <a:off x="6145573" y="3152582"/>
              <a:ext cx="14189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uppo 39"/>
            <p:cNvGrpSpPr/>
            <p:nvPr/>
          </p:nvGrpSpPr>
          <p:grpSpPr>
            <a:xfrm>
              <a:off x="6278253" y="2981169"/>
              <a:ext cx="141890" cy="348802"/>
              <a:chOff x="5833241" y="2973854"/>
              <a:chExt cx="141890" cy="348802"/>
            </a:xfrm>
          </p:grpSpPr>
          <p:cxnSp>
            <p:nvCxnSpPr>
              <p:cNvPr id="41" name="Connettore 1 40"/>
              <p:cNvCxnSpPr/>
              <p:nvPr/>
            </p:nvCxnSpPr>
            <p:spPr>
              <a:xfrm>
                <a:off x="5975131" y="2973854"/>
                <a:ext cx="0" cy="34880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ttore 1 42"/>
              <p:cNvCxnSpPr/>
              <p:nvPr/>
            </p:nvCxnSpPr>
            <p:spPr>
              <a:xfrm>
                <a:off x="5833241" y="3148255"/>
                <a:ext cx="14189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Figura a mano libera 43"/>
            <p:cNvSpPr/>
            <p:nvPr/>
          </p:nvSpPr>
          <p:spPr>
            <a:xfrm>
              <a:off x="6517814" y="2991917"/>
              <a:ext cx="80496" cy="343814"/>
            </a:xfrm>
            <a:custGeom>
              <a:avLst/>
              <a:gdLst>
                <a:gd name="connsiteX0" fmla="*/ 80496 w 80496"/>
                <a:gd name="connsiteY0" fmla="*/ 0 h 343814"/>
                <a:gd name="connsiteX1" fmla="*/ 29 w 80496"/>
                <a:gd name="connsiteY1" fmla="*/ 160934 h 343814"/>
                <a:gd name="connsiteX2" fmla="*/ 73181 w 80496"/>
                <a:gd name="connsiteY2" fmla="*/ 343814 h 34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496" h="343814">
                  <a:moveTo>
                    <a:pt x="80496" y="0"/>
                  </a:moveTo>
                  <a:cubicBezTo>
                    <a:pt x="40872" y="51816"/>
                    <a:pt x="1248" y="103632"/>
                    <a:pt x="29" y="160934"/>
                  </a:cubicBezTo>
                  <a:cubicBezTo>
                    <a:pt x="-1190" y="218236"/>
                    <a:pt x="35995" y="281025"/>
                    <a:pt x="73181" y="343814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Connettore 1 45"/>
            <p:cNvCxnSpPr>
              <a:stCxn id="44" idx="1"/>
            </p:cNvCxnSpPr>
            <p:nvPr/>
          </p:nvCxnSpPr>
          <p:spPr>
            <a:xfrm flipV="1">
              <a:off x="6517843" y="3148255"/>
              <a:ext cx="299923" cy="45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2 47"/>
            <p:cNvCxnSpPr/>
            <p:nvPr/>
          </p:nvCxnSpPr>
          <p:spPr>
            <a:xfrm flipH="1" flipV="1">
              <a:off x="6349198" y="3075786"/>
              <a:ext cx="249112" cy="18515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Connettore 2 52"/>
          <p:cNvCxnSpPr/>
          <p:nvPr/>
        </p:nvCxnSpPr>
        <p:spPr>
          <a:xfrm>
            <a:off x="1520711" y="3754678"/>
            <a:ext cx="425669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sellaDiTesto 54"/>
          <p:cNvSpPr txBox="1"/>
          <p:nvPr/>
        </p:nvSpPr>
        <p:spPr>
          <a:xfrm>
            <a:off x="1593396" y="375467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</a:t>
            </a:r>
            <a:endParaRPr lang="en-US" dirty="0"/>
          </a:p>
        </p:txBody>
      </p:sp>
      <p:cxnSp>
        <p:nvCxnSpPr>
          <p:cNvPr id="56" name="Connettore 2 55"/>
          <p:cNvCxnSpPr/>
          <p:nvPr/>
        </p:nvCxnSpPr>
        <p:spPr>
          <a:xfrm>
            <a:off x="1929046" y="4214704"/>
            <a:ext cx="514609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sellaDiTesto 56"/>
          <p:cNvSpPr txBox="1"/>
          <p:nvPr/>
        </p:nvSpPr>
        <p:spPr>
          <a:xfrm>
            <a:off x="2032694" y="421470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W</a:t>
            </a:r>
            <a:endParaRPr lang="en-US" dirty="0"/>
          </a:p>
        </p:txBody>
      </p:sp>
      <p:graphicFrame>
        <p:nvGraphicFramePr>
          <p:cNvPr id="65" name="Oggetto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3450611"/>
              </p:ext>
            </p:extLst>
          </p:nvPr>
        </p:nvGraphicFramePr>
        <p:xfrm>
          <a:off x="5029530" y="961931"/>
          <a:ext cx="3676372" cy="994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5" name="Equazione" r:id="rId3" imgW="1409400" imgH="380880" progId="Equation.3">
                  <p:embed/>
                </p:oleObj>
              </mc:Choice>
              <mc:Fallback>
                <p:oleObj name="Equazione" r:id="rId3" imgW="140940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530" y="961931"/>
                        <a:ext cx="3676372" cy="9942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ggetto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544428"/>
              </p:ext>
            </p:extLst>
          </p:nvPr>
        </p:nvGraphicFramePr>
        <p:xfrm>
          <a:off x="247302" y="925638"/>
          <a:ext cx="3305175" cy="128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6" name="Equazione" r:id="rId5" imgW="1434960" imgH="558720" progId="Equation.3">
                  <p:embed/>
                </p:oleObj>
              </mc:Choice>
              <mc:Fallback>
                <p:oleObj name="Equazione" r:id="rId5" imgW="143496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302" y="925638"/>
                        <a:ext cx="3305175" cy="128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ggetto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1154807"/>
              </p:ext>
            </p:extLst>
          </p:nvPr>
        </p:nvGraphicFramePr>
        <p:xfrm>
          <a:off x="4495631" y="2565300"/>
          <a:ext cx="3824051" cy="1714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7" name="Equazione" r:id="rId7" imgW="1180800" imgH="622080" progId="Equation.3">
                  <p:embed/>
                </p:oleObj>
              </mc:Choice>
              <mc:Fallback>
                <p:oleObj name="Equazione" r:id="rId7" imgW="1180800" imgH="622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631" y="2565300"/>
                        <a:ext cx="3824051" cy="17147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CasellaDiTesto 26"/>
          <p:cNvSpPr txBox="1"/>
          <p:nvPr/>
        </p:nvSpPr>
        <p:spPr>
          <a:xfrm>
            <a:off x="5385412" y="2113291"/>
            <a:ext cx="155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Eliminando W:</a:t>
            </a:r>
            <a:endParaRPr lang="en-US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6943852" y="4370123"/>
            <a:ext cx="1420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Formula 5.68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25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7" t="17438" r="49710" b="41281"/>
          <a:stretch/>
        </p:blipFill>
        <p:spPr bwMode="auto">
          <a:xfrm>
            <a:off x="992993" y="2952810"/>
            <a:ext cx="6874657" cy="3638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uppo 7"/>
          <p:cNvGrpSpPr/>
          <p:nvPr/>
        </p:nvGrpSpPr>
        <p:grpSpPr>
          <a:xfrm>
            <a:off x="80973" y="1228814"/>
            <a:ext cx="8698696" cy="1209765"/>
            <a:chOff x="269092" y="-9436"/>
            <a:chExt cx="8698696" cy="1209765"/>
          </a:xfrm>
        </p:grpSpPr>
        <p:sp>
          <p:nvSpPr>
            <p:cNvPr id="5" name="CasellaDiTesto 4"/>
            <p:cNvSpPr txBox="1"/>
            <p:nvPr/>
          </p:nvSpPr>
          <p:spPr>
            <a:xfrm>
              <a:off x="269092" y="0"/>
              <a:ext cx="65889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Se polarizziamo negativamente, andiamo in </a:t>
              </a:r>
              <a:r>
                <a:rPr lang="it-IT" b="1" i="1" dirty="0" smtClean="0"/>
                <a:t>accumulazione</a:t>
              </a:r>
              <a:r>
                <a:rPr lang="it-IT" dirty="0" smtClean="0"/>
                <a:t>.</a:t>
              </a:r>
            </a:p>
            <a:p>
              <a:r>
                <a:rPr lang="it-IT" dirty="0" smtClean="0"/>
                <a:t>Cariche mobili si presentano alla superficie del semiconduttore.</a:t>
              </a:r>
            </a:p>
            <a:p>
              <a:r>
                <a:rPr lang="it-IT" dirty="0" smtClean="0"/>
                <a:t>Il semiconduttore fa da armatura del condensatore C</a:t>
              </a:r>
              <a:r>
                <a:rPr lang="it-IT" baseline="-25000" dirty="0" smtClean="0"/>
                <a:t>0</a:t>
              </a:r>
              <a:r>
                <a:rPr lang="it-IT" dirty="0" smtClean="0"/>
                <a:t>, che sarebbe l’unica capacità in gioco</a:t>
              </a:r>
              <a:endParaRPr lang="en-US" dirty="0"/>
            </a:p>
          </p:txBody>
        </p:sp>
        <p:graphicFrame>
          <p:nvGraphicFramePr>
            <p:cNvPr id="6" name="Oggetto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9270972"/>
                </p:ext>
              </p:extLst>
            </p:nvPr>
          </p:nvGraphicFramePr>
          <p:xfrm>
            <a:off x="7199313" y="-9436"/>
            <a:ext cx="1768475" cy="1049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30" name="Equazione" r:id="rId4" imgW="545760" imgH="380880" progId="Equation.3">
                    <p:embed/>
                  </p:oleObj>
                </mc:Choice>
                <mc:Fallback>
                  <p:oleObj name="Equazione" r:id="rId4" imgW="545760" imgH="380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99313" y="-9436"/>
                          <a:ext cx="1768475" cy="10493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uppo 9"/>
          <p:cNvGrpSpPr/>
          <p:nvPr/>
        </p:nvGrpSpPr>
        <p:grpSpPr>
          <a:xfrm>
            <a:off x="0" y="0"/>
            <a:ext cx="8980487" cy="1166813"/>
            <a:chOff x="0" y="1170503"/>
            <a:chExt cx="8980487" cy="1166813"/>
          </a:xfrm>
        </p:grpSpPr>
        <p:graphicFrame>
          <p:nvGraphicFramePr>
            <p:cNvPr id="4" name="Oggetto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61605048"/>
                </p:ext>
              </p:extLst>
            </p:nvPr>
          </p:nvGraphicFramePr>
          <p:xfrm>
            <a:off x="6754812" y="1170503"/>
            <a:ext cx="2225675" cy="1166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31" name="Equazione" r:id="rId6" imgW="1041120" imgH="545760" progId="Equation.3">
                    <p:embed/>
                  </p:oleObj>
                </mc:Choice>
                <mc:Fallback>
                  <p:oleObj name="Equazione" r:id="rId6" imgW="1041120" imgH="54576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754812" y="1170503"/>
                          <a:ext cx="2225675" cy="11668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CasellaDiTesto 8"/>
            <p:cNvSpPr txBox="1"/>
            <p:nvPr/>
          </p:nvSpPr>
          <p:spPr>
            <a:xfrm>
              <a:off x="0" y="1277782"/>
              <a:ext cx="658890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Se polarizziamo positivamente, fino alla </a:t>
              </a:r>
              <a:r>
                <a:rPr lang="it-IT" b="1" i="1" dirty="0" smtClean="0"/>
                <a:t>forte inversione </a:t>
              </a:r>
              <a:r>
                <a:rPr lang="it-IT" dirty="0" smtClean="0"/>
                <a:t>ed oltre., la regione di svuotamento  raggiunge la sua massima estensione </a:t>
              </a:r>
              <a:r>
                <a:rPr lang="it-IT" dirty="0" err="1" smtClean="0"/>
                <a:t>W</a:t>
              </a:r>
              <a:r>
                <a:rPr lang="it-IT" baseline="-25000" dirty="0" err="1" smtClean="0"/>
                <a:t>m</a:t>
              </a:r>
              <a:r>
                <a:rPr lang="it-IT" dirty="0" smtClean="0"/>
                <a:t>, e la capacità raggiunge il minimo.</a:t>
              </a:r>
            </a:p>
          </p:txBody>
        </p:sp>
      </p:grpSp>
      <p:sp>
        <p:nvSpPr>
          <p:cNvPr id="11" name="CasellaDiTesto 10"/>
          <p:cNvSpPr txBox="1"/>
          <p:nvPr/>
        </p:nvSpPr>
        <p:spPr>
          <a:xfrm>
            <a:off x="6157666" y="3059668"/>
            <a:ext cx="1385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solidFill>
                  <a:srgbClr val="0070C0"/>
                </a:solidFill>
              </a:rPr>
              <a:t>b</a:t>
            </a:r>
            <a:r>
              <a:rPr lang="it-IT" sz="1400" b="1" dirty="0" smtClean="0">
                <a:solidFill>
                  <a:srgbClr val="0070C0"/>
                </a:solidFill>
              </a:rPr>
              <a:t>assa frequenza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452569" y="4155027"/>
            <a:ext cx="12510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0070C0"/>
                </a:solidFill>
              </a:rPr>
              <a:t>alta frequenza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019263" y="2614256"/>
            <a:ext cx="30484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i="1" dirty="0">
                <a:solidFill>
                  <a:srgbClr val="0070C0"/>
                </a:solidFill>
              </a:rPr>
              <a:t>e</a:t>
            </a:r>
            <a:r>
              <a:rPr lang="it-IT" sz="1600" b="1" i="1" dirty="0" smtClean="0">
                <a:solidFill>
                  <a:srgbClr val="0070C0"/>
                </a:solidFill>
              </a:rPr>
              <a:t>ffetti di generazione da trappole</a:t>
            </a:r>
            <a:endParaRPr lang="en-US" sz="1600" b="1" i="1" dirty="0">
              <a:solidFill>
                <a:srgbClr val="0070C0"/>
              </a:solidFill>
            </a:endParaRPr>
          </a:p>
        </p:txBody>
      </p:sp>
      <p:cxnSp>
        <p:nvCxnSpPr>
          <p:cNvPr id="15" name="Connettore 2 14"/>
          <p:cNvCxnSpPr/>
          <p:nvPr/>
        </p:nvCxnSpPr>
        <p:spPr>
          <a:xfrm>
            <a:off x="6157666" y="2952810"/>
            <a:ext cx="0" cy="7047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71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874803" y="1497700"/>
            <a:ext cx="539122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400" b="1" dirty="0" smtClean="0"/>
              <a:t>Non-idealità</a:t>
            </a:r>
          </a:p>
          <a:p>
            <a:pPr algn="ctr"/>
            <a:r>
              <a:rPr lang="it-IT" sz="4400" b="1" dirty="0" smtClean="0"/>
              <a:t>nel Diodo MOS SiO</a:t>
            </a:r>
            <a:r>
              <a:rPr lang="it-IT" sz="4400" b="1" baseline="-25000" dirty="0" smtClean="0"/>
              <a:t>2</a:t>
            </a:r>
            <a:r>
              <a:rPr lang="it-IT" sz="4400" b="1" dirty="0" smtClean="0"/>
              <a:t>-Si</a:t>
            </a:r>
            <a:endParaRPr lang="en-US" sz="44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182413" y="3326500"/>
            <a:ext cx="474905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Si essenzialmente di due fenomeni</a:t>
            </a:r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Differenza nelle funzioni lavoro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Trappole e cariche nell’ossido e all’interfaccia </a:t>
            </a:r>
            <a:endParaRPr lang="en-US" dirty="0"/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5938717"/>
              </p:ext>
            </p:extLst>
          </p:nvPr>
        </p:nvGraphicFramePr>
        <p:xfrm>
          <a:off x="4752100" y="4364572"/>
          <a:ext cx="2027238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3" name="Equazione" r:id="rId3" imgW="927000" imgH="190440" progId="Equation.3">
                  <p:embed/>
                </p:oleObj>
              </mc:Choice>
              <mc:Fallback>
                <p:oleObj name="Equazione" r:id="rId3" imgW="927000" imgH="1904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52100" y="4364572"/>
                        <a:ext cx="2027238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1182414" y="5635662"/>
            <a:ext cx="6558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Entrambi alterano la condizione di banda piatta.</a:t>
            </a:r>
          </a:p>
          <a:p>
            <a:endParaRPr lang="it-IT" dirty="0"/>
          </a:p>
          <a:p>
            <a:r>
              <a:rPr lang="it-IT" dirty="0" smtClean="0"/>
              <a:t>Per entrambi, introducendo una correzione alla tensione applicata, ci si riconduce alla condizione ideale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9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17672" r="48018" b="29525"/>
          <a:stretch/>
        </p:blipFill>
        <p:spPr bwMode="auto">
          <a:xfrm>
            <a:off x="889165" y="1042312"/>
            <a:ext cx="7362496" cy="475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102048"/>
              </p:ext>
            </p:extLst>
          </p:nvPr>
        </p:nvGraphicFramePr>
        <p:xfrm>
          <a:off x="6353738" y="0"/>
          <a:ext cx="2549525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8" name="Equazione" r:id="rId4" imgW="711000" imgH="190440" progId="Equation.3">
                  <p:embed/>
                </p:oleObj>
              </mc:Choice>
              <mc:Fallback>
                <p:oleObj name="Equazione" r:id="rId4" imgW="711000" imgH="190440" progId="Equation.3">
                  <p:embed/>
                  <p:pic>
                    <p:nvPicPr>
                      <p:cNvPr id="0" name="Oggetto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3738" y="0"/>
                        <a:ext cx="2549525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889165" y="5801710"/>
            <a:ext cx="5464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Come si nota, la differenza nei casi reali è negativa, ossia</a:t>
            </a:r>
            <a:endParaRPr lang="en-US" dirty="0"/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096122"/>
              </p:ext>
            </p:extLst>
          </p:nvPr>
        </p:nvGraphicFramePr>
        <p:xfrm>
          <a:off x="6875463" y="5645150"/>
          <a:ext cx="1503362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9" name="Equazione" r:id="rId6" imgW="419040" imgH="190440" progId="Equation.3">
                  <p:embed/>
                </p:oleObj>
              </mc:Choice>
              <mc:Fallback>
                <p:oleObj name="Equazione" r:id="rId6" imgW="419040" imgH="190440" progId="Equation.3">
                  <p:embed/>
                  <p:pic>
                    <p:nvPicPr>
                      <p:cNvPr id="0" name="Ogget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5463" y="5645150"/>
                        <a:ext cx="1503362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567558" y="245524"/>
            <a:ext cx="4187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Differenza nelle funzioni-lavoro</a:t>
            </a:r>
            <a:endParaRPr lang="en-US" sz="24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661368" y="672980"/>
            <a:ext cx="23564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/>
              <a:t>(nel libro: lavori di estrazione)</a:t>
            </a:r>
            <a:endParaRPr lang="en-US" sz="1400" i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7693572" y="3090041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Fig.5.28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82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o 15"/>
          <p:cNvGrpSpPr/>
          <p:nvPr/>
        </p:nvGrpSpPr>
        <p:grpSpPr>
          <a:xfrm>
            <a:off x="1063558" y="880098"/>
            <a:ext cx="7180850" cy="4396308"/>
            <a:chOff x="1655006" y="2705100"/>
            <a:chExt cx="7180850" cy="4396308"/>
          </a:xfrm>
        </p:grpSpPr>
        <p:sp>
          <p:nvSpPr>
            <p:cNvPr id="45" name="Rettangolo 44"/>
            <p:cNvSpPr/>
            <p:nvPr/>
          </p:nvSpPr>
          <p:spPr>
            <a:xfrm>
              <a:off x="4572000" y="2708920"/>
              <a:ext cx="1152128" cy="414908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ttangolo 57"/>
            <p:cNvSpPr/>
            <p:nvPr/>
          </p:nvSpPr>
          <p:spPr>
            <a:xfrm>
              <a:off x="3815246" y="3017306"/>
              <a:ext cx="756754" cy="3840693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uppo 31"/>
            <p:cNvGrpSpPr/>
            <p:nvPr/>
          </p:nvGrpSpPr>
          <p:grpSpPr>
            <a:xfrm flipV="1">
              <a:off x="1655006" y="2708920"/>
              <a:ext cx="6589402" cy="1512168"/>
              <a:chOff x="1655006" y="260648"/>
              <a:chExt cx="6589402" cy="2448272"/>
            </a:xfrm>
          </p:grpSpPr>
          <p:grpSp>
            <p:nvGrpSpPr>
              <p:cNvPr id="27" name="Gruppo 26"/>
              <p:cNvGrpSpPr/>
              <p:nvPr/>
            </p:nvGrpSpPr>
            <p:grpSpPr>
              <a:xfrm>
                <a:off x="1655006" y="1537801"/>
                <a:ext cx="6589402" cy="1171119"/>
                <a:chOff x="1655006" y="1537801"/>
                <a:chExt cx="6589402" cy="1171119"/>
              </a:xfrm>
            </p:grpSpPr>
            <p:cxnSp>
              <p:nvCxnSpPr>
                <p:cNvPr id="5" name="Connettore 1 4"/>
                <p:cNvCxnSpPr/>
                <p:nvPr/>
              </p:nvCxnSpPr>
              <p:spPr>
                <a:xfrm>
                  <a:off x="1655006" y="1537805"/>
                  <a:ext cx="216024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Connettore 1 6"/>
                <p:cNvCxnSpPr>
                  <a:endCxn id="10" idx="2"/>
                </p:cNvCxnSpPr>
                <p:nvPr/>
              </p:nvCxnSpPr>
              <p:spPr>
                <a:xfrm>
                  <a:off x="3815246" y="1537801"/>
                  <a:ext cx="719603" cy="67182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Connettore 1 8"/>
                <p:cNvCxnSpPr/>
                <p:nvPr/>
              </p:nvCxnSpPr>
              <p:spPr>
                <a:xfrm>
                  <a:off x="5724128" y="2708920"/>
                  <a:ext cx="252028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Arco 9"/>
              <p:cNvSpPr/>
              <p:nvPr/>
            </p:nvSpPr>
            <p:spPr>
              <a:xfrm flipH="1" flipV="1">
                <a:off x="4248276" y="260648"/>
                <a:ext cx="2952016" cy="2448272"/>
              </a:xfrm>
              <a:prstGeom prst="arc">
                <a:avLst>
                  <a:gd name="adj1" fmla="val 16238905"/>
                  <a:gd name="adj2" fmla="val 20362437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3" name="CasellaDiTesto 52"/>
            <p:cNvSpPr txBox="1"/>
            <p:nvPr/>
          </p:nvSpPr>
          <p:spPr>
            <a:xfrm>
              <a:off x="8460432" y="2708920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E</a:t>
              </a:r>
              <a:r>
                <a:rPr lang="it-IT" baseline="-25000" dirty="0" smtClean="0"/>
                <a:t>0</a:t>
              </a:r>
              <a:endParaRPr lang="en-US" baseline="-25000" dirty="0"/>
            </a:p>
          </p:txBody>
        </p:sp>
        <p:sp>
          <p:nvSpPr>
            <p:cNvPr id="54" name="CasellaDiTesto 53"/>
            <p:cNvSpPr txBox="1"/>
            <p:nvPr/>
          </p:nvSpPr>
          <p:spPr>
            <a:xfrm>
              <a:off x="8316416" y="3604374"/>
              <a:ext cx="3759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E</a:t>
              </a:r>
              <a:r>
                <a:rPr lang="it-IT" baseline="-25000" dirty="0"/>
                <a:t>C</a:t>
              </a:r>
              <a:endParaRPr lang="en-US" baseline="-25000" dirty="0"/>
            </a:p>
          </p:txBody>
        </p:sp>
        <p:sp>
          <p:nvSpPr>
            <p:cNvPr id="55" name="CasellaDiTesto 54"/>
            <p:cNvSpPr txBox="1"/>
            <p:nvPr/>
          </p:nvSpPr>
          <p:spPr>
            <a:xfrm>
              <a:off x="8316416" y="5405875"/>
              <a:ext cx="3834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E</a:t>
              </a:r>
              <a:r>
                <a:rPr lang="it-IT" baseline="-25000" dirty="0" smtClean="0"/>
                <a:t>V</a:t>
              </a:r>
              <a:endParaRPr lang="en-US" baseline="-25000" dirty="0"/>
            </a:p>
          </p:txBody>
        </p:sp>
        <p:sp>
          <p:nvSpPr>
            <p:cNvPr id="56" name="CasellaDiTesto 55"/>
            <p:cNvSpPr txBox="1"/>
            <p:nvPr/>
          </p:nvSpPr>
          <p:spPr>
            <a:xfrm>
              <a:off x="8316416" y="4468470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E</a:t>
              </a:r>
              <a:r>
                <a:rPr lang="it-IT" baseline="-25000" dirty="0" smtClean="0"/>
                <a:t>i</a:t>
              </a:r>
              <a:endParaRPr lang="en-US" baseline="-25000" dirty="0"/>
            </a:p>
          </p:txBody>
        </p:sp>
        <p:sp>
          <p:nvSpPr>
            <p:cNvPr id="57" name="CasellaDiTesto 56"/>
            <p:cNvSpPr txBox="1"/>
            <p:nvPr/>
          </p:nvSpPr>
          <p:spPr>
            <a:xfrm>
              <a:off x="8316416" y="4696892"/>
              <a:ext cx="367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E</a:t>
              </a:r>
              <a:r>
                <a:rPr lang="it-IT" baseline="-25000" dirty="0" smtClean="0"/>
                <a:t>F</a:t>
              </a:r>
              <a:endParaRPr lang="en-US" baseline="-25000" dirty="0"/>
            </a:p>
          </p:txBody>
        </p:sp>
        <p:cxnSp>
          <p:nvCxnSpPr>
            <p:cNvPr id="46" name="Connettore 1 45"/>
            <p:cNvCxnSpPr/>
            <p:nvPr/>
          </p:nvCxnSpPr>
          <p:spPr>
            <a:xfrm flipH="1">
              <a:off x="1655006" y="5405875"/>
              <a:ext cx="6589404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ttangolo 58"/>
            <p:cNvSpPr/>
            <p:nvPr/>
          </p:nvSpPr>
          <p:spPr>
            <a:xfrm>
              <a:off x="1665982" y="5409220"/>
              <a:ext cx="2160240" cy="1448780"/>
            </a:xfrm>
            <a:prstGeom prst="rect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uppo 2"/>
            <p:cNvGrpSpPr/>
            <p:nvPr/>
          </p:nvGrpSpPr>
          <p:grpSpPr>
            <a:xfrm>
              <a:off x="4283968" y="3789040"/>
              <a:ext cx="3996132" cy="1512168"/>
              <a:chOff x="4400676" y="2861320"/>
              <a:chExt cx="3996132" cy="1512168"/>
            </a:xfrm>
          </p:grpSpPr>
          <p:cxnSp>
            <p:nvCxnSpPr>
              <p:cNvPr id="30" name="Connettore 1 29"/>
              <p:cNvCxnSpPr/>
              <p:nvPr/>
            </p:nvCxnSpPr>
            <p:spPr>
              <a:xfrm flipV="1">
                <a:off x="5876528" y="2861320"/>
                <a:ext cx="252028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Arco 30"/>
              <p:cNvSpPr/>
              <p:nvPr/>
            </p:nvSpPr>
            <p:spPr>
              <a:xfrm flipH="1">
                <a:off x="4400676" y="2861320"/>
                <a:ext cx="2952016" cy="1512168"/>
              </a:xfrm>
              <a:prstGeom prst="arc">
                <a:avLst>
                  <a:gd name="adj1" fmla="val 16238905"/>
                  <a:gd name="adj2" fmla="val 20362437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uppo 38"/>
            <p:cNvGrpSpPr/>
            <p:nvPr/>
          </p:nvGrpSpPr>
          <p:grpSpPr>
            <a:xfrm>
              <a:off x="4283968" y="5589240"/>
              <a:ext cx="3996132" cy="1512168"/>
              <a:chOff x="4400676" y="2861320"/>
              <a:chExt cx="3996132" cy="1512168"/>
            </a:xfrm>
          </p:grpSpPr>
          <p:cxnSp>
            <p:nvCxnSpPr>
              <p:cNvPr id="40" name="Connettore 1 39"/>
              <p:cNvCxnSpPr/>
              <p:nvPr/>
            </p:nvCxnSpPr>
            <p:spPr>
              <a:xfrm flipV="1">
                <a:off x="5876528" y="2861320"/>
                <a:ext cx="252028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Arco 40"/>
              <p:cNvSpPr/>
              <p:nvPr/>
            </p:nvSpPr>
            <p:spPr>
              <a:xfrm flipH="1">
                <a:off x="4400676" y="2861320"/>
                <a:ext cx="2952016" cy="1512168"/>
              </a:xfrm>
              <a:prstGeom prst="arc">
                <a:avLst>
                  <a:gd name="adj1" fmla="val 16238905"/>
                  <a:gd name="adj2" fmla="val 20362437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uppo 41"/>
            <p:cNvGrpSpPr/>
            <p:nvPr/>
          </p:nvGrpSpPr>
          <p:grpSpPr>
            <a:xfrm>
              <a:off x="4283968" y="4653136"/>
              <a:ext cx="3996132" cy="1512168"/>
              <a:chOff x="4400676" y="2861320"/>
              <a:chExt cx="3996132" cy="1512168"/>
            </a:xfrm>
          </p:grpSpPr>
          <p:cxnSp>
            <p:nvCxnSpPr>
              <p:cNvPr id="43" name="Connettore 1 42"/>
              <p:cNvCxnSpPr/>
              <p:nvPr/>
            </p:nvCxnSpPr>
            <p:spPr>
              <a:xfrm flipV="1">
                <a:off x="5876528" y="2861320"/>
                <a:ext cx="2520280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Arco 43"/>
              <p:cNvSpPr/>
              <p:nvPr/>
            </p:nvSpPr>
            <p:spPr>
              <a:xfrm flipH="1">
                <a:off x="4400676" y="2861320"/>
                <a:ext cx="2952016" cy="1512168"/>
              </a:xfrm>
              <a:prstGeom prst="arc">
                <a:avLst>
                  <a:gd name="adj1" fmla="val 16238905"/>
                  <a:gd name="adj2" fmla="val 20362437"/>
                </a:avLst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riangolo isoscele 5"/>
            <p:cNvSpPr/>
            <p:nvPr/>
          </p:nvSpPr>
          <p:spPr>
            <a:xfrm flipV="1">
              <a:off x="3799480" y="3001540"/>
              <a:ext cx="756754" cy="416830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igura a mano libera 14"/>
            <p:cNvSpPr/>
            <p:nvPr/>
          </p:nvSpPr>
          <p:spPr>
            <a:xfrm>
              <a:off x="4562475" y="2705100"/>
              <a:ext cx="962025" cy="295275"/>
            </a:xfrm>
            <a:custGeom>
              <a:avLst/>
              <a:gdLst>
                <a:gd name="connsiteX0" fmla="*/ 0 w 962025"/>
                <a:gd name="connsiteY0" fmla="*/ 295275 h 295275"/>
                <a:gd name="connsiteX1" fmla="*/ 228600 w 962025"/>
                <a:gd name="connsiteY1" fmla="*/ 171450 h 295275"/>
                <a:gd name="connsiteX2" fmla="*/ 561975 w 962025"/>
                <a:gd name="connsiteY2" fmla="*/ 66675 h 295275"/>
                <a:gd name="connsiteX3" fmla="*/ 962025 w 962025"/>
                <a:gd name="connsiteY3" fmla="*/ 0 h 295275"/>
                <a:gd name="connsiteX4" fmla="*/ 19050 w 962025"/>
                <a:gd name="connsiteY4" fmla="*/ 0 h 295275"/>
                <a:gd name="connsiteX5" fmla="*/ 0 w 962025"/>
                <a:gd name="connsiteY5" fmla="*/ 295275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2025" h="295275">
                  <a:moveTo>
                    <a:pt x="0" y="295275"/>
                  </a:moveTo>
                  <a:lnTo>
                    <a:pt x="228600" y="171450"/>
                  </a:lnTo>
                  <a:lnTo>
                    <a:pt x="561975" y="66675"/>
                  </a:lnTo>
                  <a:lnTo>
                    <a:pt x="962025" y="0"/>
                  </a:lnTo>
                  <a:lnTo>
                    <a:pt x="19050" y="0"/>
                  </a:lnTo>
                  <a:lnTo>
                    <a:pt x="0" y="295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1" name="Connettore 2 70"/>
          <p:cNvCxnSpPr/>
          <p:nvPr/>
        </p:nvCxnSpPr>
        <p:spPr>
          <a:xfrm>
            <a:off x="1459754" y="1595940"/>
            <a:ext cx="0" cy="1988278"/>
          </a:xfrm>
          <a:prstGeom prst="straightConnector1">
            <a:avLst/>
          </a:prstGeom>
          <a:ln w="28575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asellaDiTesto 71"/>
          <p:cNvSpPr txBox="1"/>
          <p:nvPr/>
        </p:nvSpPr>
        <p:spPr>
          <a:xfrm>
            <a:off x="1538149" y="2456481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err="1" smtClean="0">
                <a:solidFill>
                  <a:srgbClr val="0070C0"/>
                </a:solidFill>
              </a:rPr>
              <a:t>q</a:t>
            </a:r>
            <a:r>
              <a:rPr lang="it-IT" b="1" i="1" dirty="0" err="1" smtClean="0">
                <a:solidFill>
                  <a:srgbClr val="0070C0"/>
                </a:solidFill>
                <a:latin typeface="Symbol" panose="05050102010706020507" pitchFamily="18" charset="2"/>
              </a:rPr>
              <a:t>f</a:t>
            </a:r>
            <a:r>
              <a:rPr lang="it-IT" b="1" i="1" baseline="-25000" dirty="0" err="1" smtClean="0">
                <a:solidFill>
                  <a:srgbClr val="0070C0"/>
                </a:solidFill>
              </a:rPr>
              <a:t>m</a:t>
            </a:r>
            <a:endParaRPr lang="en-US" b="1" i="1" baseline="-25000" dirty="0">
              <a:solidFill>
                <a:srgbClr val="0070C0"/>
              </a:solidFill>
            </a:endParaRPr>
          </a:p>
        </p:txBody>
      </p:sp>
      <p:cxnSp>
        <p:nvCxnSpPr>
          <p:cNvPr id="73" name="Connettore 2 72"/>
          <p:cNvCxnSpPr/>
          <p:nvPr/>
        </p:nvCxnSpPr>
        <p:spPr>
          <a:xfrm>
            <a:off x="6996954" y="883918"/>
            <a:ext cx="0" cy="2727677"/>
          </a:xfrm>
          <a:prstGeom prst="straightConnector1">
            <a:avLst/>
          </a:prstGeom>
          <a:ln w="28575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asellaDiTesto 73"/>
          <p:cNvSpPr txBox="1"/>
          <p:nvPr/>
        </p:nvSpPr>
        <p:spPr>
          <a:xfrm>
            <a:off x="7075349" y="2483858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err="1" smtClean="0">
                <a:solidFill>
                  <a:srgbClr val="0070C0"/>
                </a:solidFill>
              </a:rPr>
              <a:t>q</a:t>
            </a:r>
            <a:r>
              <a:rPr lang="it-IT" b="1" i="1" dirty="0" err="1" smtClean="0">
                <a:solidFill>
                  <a:srgbClr val="0070C0"/>
                </a:solidFill>
                <a:latin typeface="Symbol" panose="05050102010706020507" pitchFamily="18" charset="2"/>
              </a:rPr>
              <a:t>f</a:t>
            </a:r>
            <a:r>
              <a:rPr lang="it-IT" b="1" i="1" baseline="-25000" dirty="0" err="1" smtClean="0">
                <a:solidFill>
                  <a:srgbClr val="0070C0"/>
                </a:solidFill>
              </a:rPr>
              <a:t>s</a:t>
            </a:r>
            <a:endParaRPr lang="en-US" b="1" i="1" baseline="-25000" dirty="0">
              <a:solidFill>
                <a:srgbClr val="0070C0"/>
              </a:solidFill>
            </a:endParaRPr>
          </a:p>
        </p:txBody>
      </p:sp>
      <p:graphicFrame>
        <p:nvGraphicFramePr>
          <p:cNvPr id="19" name="Oggetto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017903"/>
              </p:ext>
            </p:extLst>
          </p:nvPr>
        </p:nvGraphicFramePr>
        <p:xfrm>
          <a:off x="6057050" y="0"/>
          <a:ext cx="1503362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9" name="Equazione" r:id="rId3" imgW="419040" imgH="190440" progId="Equation.3">
                  <p:embed/>
                </p:oleObj>
              </mc:Choice>
              <mc:Fallback>
                <p:oleObj name="Equazione" r:id="rId3" imgW="419040" imgH="190440" progId="Equation.3">
                  <p:embed/>
                  <p:pic>
                    <p:nvPicPr>
                      <p:cNvPr id="0" name="Oggetto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7050" y="0"/>
                        <a:ext cx="1503362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CasellaDiTesto 19"/>
          <p:cNvSpPr txBox="1"/>
          <p:nvPr/>
        </p:nvSpPr>
        <p:spPr>
          <a:xfrm>
            <a:off x="441816" y="5276406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Questo comporta una deformazione delle bande già all’equilibrio, con la formazione di una regione di svuotamento</a:t>
            </a:r>
            <a:endParaRPr lang="en-US" dirty="0"/>
          </a:p>
        </p:txBody>
      </p:sp>
      <p:cxnSp>
        <p:nvCxnSpPr>
          <p:cNvPr id="22" name="Connettore 1 21"/>
          <p:cNvCxnSpPr/>
          <p:nvPr/>
        </p:nvCxnSpPr>
        <p:spPr>
          <a:xfrm flipH="1">
            <a:off x="1063558" y="880098"/>
            <a:ext cx="4104814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ttore 2 74"/>
          <p:cNvCxnSpPr/>
          <p:nvPr/>
        </p:nvCxnSpPr>
        <p:spPr>
          <a:xfrm>
            <a:off x="2158725" y="880098"/>
            <a:ext cx="0" cy="759904"/>
          </a:xfrm>
          <a:prstGeom prst="straightConnector1">
            <a:avLst/>
          </a:prstGeom>
          <a:ln w="28575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asellaDiTesto 75"/>
          <p:cNvSpPr txBox="1"/>
          <p:nvPr/>
        </p:nvSpPr>
        <p:spPr>
          <a:xfrm>
            <a:off x="2240700" y="1030448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err="1" smtClean="0">
                <a:solidFill>
                  <a:srgbClr val="0070C0"/>
                </a:solidFill>
              </a:rPr>
              <a:t>q</a:t>
            </a:r>
            <a:r>
              <a:rPr lang="it-IT" b="1" i="1" dirty="0" err="1" smtClean="0">
                <a:solidFill>
                  <a:srgbClr val="0070C0"/>
                </a:solidFill>
                <a:latin typeface="Symbol" panose="05050102010706020507" pitchFamily="18" charset="2"/>
              </a:rPr>
              <a:t>f</a:t>
            </a:r>
            <a:r>
              <a:rPr lang="it-IT" b="1" i="1" baseline="-25000" dirty="0" err="1" smtClean="0">
                <a:solidFill>
                  <a:srgbClr val="0070C0"/>
                </a:solidFill>
              </a:rPr>
              <a:t>ms</a:t>
            </a:r>
            <a:endParaRPr lang="en-US" b="1" i="1" baseline="-25000" dirty="0">
              <a:solidFill>
                <a:srgbClr val="0070C0"/>
              </a:solidFill>
            </a:endParaRPr>
          </a:p>
        </p:txBody>
      </p:sp>
      <p:sp>
        <p:nvSpPr>
          <p:cNvPr id="77" name="CasellaDiTesto 76"/>
          <p:cNvSpPr txBox="1"/>
          <p:nvPr/>
        </p:nvSpPr>
        <p:spPr>
          <a:xfrm>
            <a:off x="567558" y="245524"/>
            <a:ext cx="4187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Differenza nelle funzioni-lavoro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6827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ttangolo 57"/>
          <p:cNvSpPr/>
          <p:nvPr/>
        </p:nvSpPr>
        <p:spPr>
          <a:xfrm>
            <a:off x="3223798" y="1609154"/>
            <a:ext cx="756754" cy="342384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Connettore 1 4"/>
          <p:cNvCxnSpPr/>
          <p:nvPr/>
        </p:nvCxnSpPr>
        <p:spPr>
          <a:xfrm flipV="1">
            <a:off x="1063558" y="1593368"/>
            <a:ext cx="2144474" cy="13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asellaDiTesto 52"/>
          <p:cNvSpPr txBox="1"/>
          <p:nvPr/>
        </p:nvSpPr>
        <p:spPr>
          <a:xfrm>
            <a:off x="7868984" y="1593388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</a:t>
            </a:r>
            <a:r>
              <a:rPr lang="it-IT" baseline="-25000" dirty="0" smtClean="0"/>
              <a:t>0</a:t>
            </a:r>
            <a:endParaRPr lang="en-US" baseline="-25000" dirty="0"/>
          </a:p>
        </p:txBody>
      </p:sp>
      <p:sp>
        <p:nvSpPr>
          <p:cNvPr id="54" name="CasellaDiTesto 53"/>
          <p:cNvSpPr txBox="1"/>
          <p:nvPr/>
        </p:nvSpPr>
        <p:spPr>
          <a:xfrm>
            <a:off x="7724968" y="2488842"/>
            <a:ext cx="375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</a:t>
            </a:r>
            <a:r>
              <a:rPr lang="it-IT" baseline="-25000" dirty="0"/>
              <a:t>C</a:t>
            </a:r>
            <a:endParaRPr lang="en-US" baseline="-25000" dirty="0"/>
          </a:p>
        </p:txBody>
      </p:sp>
      <p:sp>
        <p:nvSpPr>
          <p:cNvPr id="55" name="CasellaDiTesto 54"/>
          <p:cNvSpPr txBox="1"/>
          <p:nvPr/>
        </p:nvSpPr>
        <p:spPr>
          <a:xfrm>
            <a:off x="7724968" y="4290343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</a:t>
            </a:r>
            <a:r>
              <a:rPr lang="it-IT" baseline="-25000" dirty="0" smtClean="0"/>
              <a:t>V</a:t>
            </a:r>
            <a:endParaRPr lang="en-US" baseline="-25000" dirty="0"/>
          </a:p>
        </p:txBody>
      </p:sp>
      <p:sp>
        <p:nvSpPr>
          <p:cNvPr id="56" name="CasellaDiTesto 55"/>
          <p:cNvSpPr txBox="1"/>
          <p:nvPr/>
        </p:nvSpPr>
        <p:spPr>
          <a:xfrm>
            <a:off x="7724968" y="3352938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</a:t>
            </a:r>
            <a:r>
              <a:rPr lang="it-IT" baseline="-25000" dirty="0" smtClean="0"/>
              <a:t>i</a:t>
            </a:r>
            <a:endParaRPr lang="en-US" baseline="-25000" dirty="0"/>
          </a:p>
        </p:txBody>
      </p:sp>
      <p:sp>
        <p:nvSpPr>
          <p:cNvPr id="57" name="CasellaDiTesto 56"/>
          <p:cNvSpPr txBox="1"/>
          <p:nvPr/>
        </p:nvSpPr>
        <p:spPr>
          <a:xfrm>
            <a:off x="7724968" y="3581360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</a:t>
            </a:r>
            <a:r>
              <a:rPr lang="it-IT" baseline="-25000" dirty="0" smtClean="0"/>
              <a:t>F</a:t>
            </a:r>
            <a:endParaRPr lang="en-US" baseline="-25000" dirty="0"/>
          </a:p>
        </p:txBody>
      </p:sp>
      <p:cxnSp>
        <p:nvCxnSpPr>
          <p:cNvPr id="46" name="Connettore 1 45"/>
          <p:cNvCxnSpPr/>
          <p:nvPr/>
        </p:nvCxnSpPr>
        <p:spPr>
          <a:xfrm flipH="1">
            <a:off x="1063558" y="4337641"/>
            <a:ext cx="6589404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ttangolo 58"/>
          <p:cNvSpPr/>
          <p:nvPr/>
        </p:nvSpPr>
        <p:spPr>
          <a:xfrm>
            <a:off x="1074534" y="3584218"/>
            <a:ext cx="2160240" cy="1448780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uppo 11"/>
          <p:cNvGrpSpPr/>
          <p:nvPr/>
        </p:nvGrpSpPr>
        <p:grpSpPr>
          <a:xfrm>
            <a:off x="3964786" y="1609154"/>
            <a:ext cx="3723866" cy="2880320"/>
            <a:chOff x="5132680" y="883918"/>
            <a:chExt cx="2555972" cy="2880320"/>
          </a:xfrm>
        </p:grpSpPr>
        <p:cxnSp>
          <p:nvCxnSpPr>
            <p:cNvPr id="9" name="Connettore 1 8"/>
            <p:cNvCxnSpPr/>
            <p:nvPr/>
          </p:nvCxnSpPr>
          <p:spPr>
            <a:xfrm flipV="1">
              <a:off x="5132680" y="883918"/>
              <a:ext cx="25202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1 29"/>
            <p:cNvCxnSpPr/>
            <p:nvPr/>
          </p:nvCxnSpPr>
          <p:spPr>
            <a:xfrm flipV="1">
              <a:off x="5168372" y="1964038"/>
              <a:ext cx="25202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39"/>
            <p:cNvCxnSpPr/>
            <p:nvPr/>
          </p:nvCxnSpPr>
          <p:spPr>
            <a:xfrm flipV="1">
              <a:off x="5168372" y="3764238"/>
              <a:ext cx="25202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1 42"/>
            <p:cNvCxnSpPr/>
            <p:nvPr/>
          </p:nvCxnSpPr>
          <p:spPr>
            <a:xfrm flipV="1">
              <a:off x="5168372" y="2828134"/>
              <a:ext cx="252028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1" name="Connettore 2 70"/>
          <p:cNvCxnSpPr/>
          <p:nvPr/>
        </p:nvCxnSpPr>
        <p:spPr>
          <a:xfrm>
            <a:off x="1459754" y="1595940"/>
            <a:ext cx="0" cy="1988278"/>
          </a:xfrm>
          <a:prstGeom prst="straightConnector1">
            <a:avLst/>
          </a:prstGeom>
          <a:ln w="28575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asellaDiTesto 71"/>
          <p:cNvSpPr txBox="1"/>
          <p:nvPr/>
        </p:nvSpPr>
        <p:spPr>
          <a:xfrm>
            <a:off x="1538149" y="2456481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err="1" smtClean="0">
                <a:solidFill>
                  <a:srgbClr val="0070C0"/>
                </a:solidFill>
              </a:rPr>
              <a:t>q</a:t>
            </a:r>
            <a:r>
              <a:rPr lang="it-IT" b="1" i="1" dirty="0" err="1" smtClean="0">
                <a:solidFill>
                  <a:srgbClr val="0070C0"/>
                </a:solidFill>
                <a:latin typeface="Symbol" panose="05050102010706020507" pitchFamily="18" charset="2"/>
              </a:rPr>
              <a:t>f</a:t>
            </a:r>
            <a:r>
              <a:rPr lang="it-IT" b="1" i="1" baseline="-25000" dirty="0" err="1" smtClean="0">
                <a:solidFill>
                  <a:srgbClr val="0070C0"/>
                </a:solidFill>
              </a:rPr>
              <a:t>m</a:t>
            </a:r>
            <a:endParaRPr lang="en-US" b="1" i="1" baseline="-25000" dirty="0">
              <a:solidFill>
                <a:srgbClr val="0070C0"/>
              </a:solidFill>
            </a:endParaRPr>
          </a:p>
        </p:txBody>
      </p:sp>
      <p:cxnSp>
        <p:nvCxnSpPr>
          <p:cNvPr id="73" name="Connettore 2 72"/>
          <p:cNvCxnSpPr/>
          <p:nvPr/>
        </p:nvCxnSpPr>
        <p:spPr>
          <a:xfrm>
            <a:off x="6996954" y="1609154"/>
            <a:ext cx="0" cy="2727677"/>
          </a:xfrm>
          <a:prstGeom prst="straightConnector1">
            <a:avLst/>
          </a:prstGeom>
          <a:ln w="28575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asellaDiTesto 73"/>
          <p:cNvSpPr txBox="1"/>
          <p:nvPr/>
        </p:nvSpPr>
        <p:spPr>
          <a:xfrm>
            <a:off x="7075349" y="3209094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err="1" smtClean="0">
                <a:solidFill>
                  <a:srgbClr val="0070C0"/>
                </a:solidFill>
              </a:rPr>
              <a:t>q</a:t>
            </a:r>
            <a:r>
              <a:rPr lang="it-IT" b="1" i="1" dirty="0" err="1" smtClean="0">
                <a:solidFill>
                  <a:srgbClr val="0070C0"/>
                </a:solidFill>
                <a:latin typeface="Symbol" panose="05050102010706020507" pitchFamily="18" charset="2"/>
              </a:rPr>
              <a:t>f</a:t>
            </a:r>
            <a:r>
              <a:rPr lang="it-IT" b="1" i="1" baseline="-25000" dirty="0" err="1" smtClean="0">
                <a:solidFill>
                  <a:srgbClr val="0070C0"/>
                </a:solidFill>
              </a:rPr>
              <a:t>s</a:t>
            </a:r>
            <a:endParaRPr lang="en-US" b="1" i="1" baseline="-25000" dirty="0">
              <a:solidFill>
                <a:srgbClr val="0070C0"/>
              </a:solidFill>
            </a:endParaRPr>
          </a:p>
        </p:txBody>
      </p:sp>
      <p:graphicFrame>
        <p:nvGraphicFramePr>
          <p:cNvPr id="19" name="Oggetto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761267"/>
              </p:ext>
            </p:extLst>
          </p:nvPr>
        </p:nvGraphicFramePr>
        <p:xfrm>
          <a:off x="6057050" y="0"/>
          <a:ext cx="1503362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3" name="Equazione" r:id="rId3" imgW="419040" imgH="190440" progId="Equation.3">
                  <p:embed/>
                </p:oleObj>
              </mc:Choice>
              <mc:Fallback>
                <p:oleObj name="Equazione" r:id="rId3" imgW="41904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7050" y="0"/>
                        <a:ext cx="1503362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CasellaDiTesto 23"/>
          <p:cNvSpPr txBox="1"/>
          <p:nvPr/>
        </p:nvSpPr>
        <p:spPr>
          <a:xfrm>
            <a:off x="441816" y="5290465"/>
            <a:ext cx="5743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E’ evidente come aggiungendo alla tensione V una quantità</a:t>
            </a:r>
          </a:p>
          <a:p>
            <a:r>
              <a:rPr lang="it-IT" dirty="0"/>
              <a:t>s</a:t>
            </a:r>
            <a:r>
              <a:rPr lang="it-IT" dirty="0" smtClean="0"/>
              <a:t>i riproduca la situazione di banda piatta  (FB= </a:t>
            </a:r>
            <a:r>
              <a:rPr lang="it-IT" dirty="0" err="1" smtClean="0"/>
              <a:t>Flat</a:t>
            </a:r>
            <a:r>
              <a:rPr lang="it-IT" dirty="0" smtClean="0"/>
              <a:t> Band)</a:t>
            </a:r>
            <a:endParaRPr lang="en-US" dirty="0"/>
          </a:p>
        </p:txBody>
      </p:sp>
      <p:graphicFrame>
        <p:nvGraphicFramePr>
          <p:cNvPr id="17" name="Oggetto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1273713"/>
              </p:ext>
            </p:extLst>
          </p:nvPr>
        </p:nvGraphicFramePr>
        <p:xfrm>
          <a:off x="6258941" y="5159243"/>
          <a:ext cx="1476025" cy="526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4" name="Equazione" r:id="rId5" imgW="533160" imgH="190440" progId="Equation.3">
                  <p:embed/>
                </p:oleObj>
              </mc:Choice>
              <mc:Fallback>
                <p:oleObj name="Equazione" r:id="rId5" imgW="533160" imgH="190440" progId="Equation.3">
                  <p:embed/>
                  <p:pic>
                    <p:nvPicPr>
                      <p:cNvPr id="0" name="Ogget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8941" y="5159243"/>
                        <a:ext cx="1476025" cy="5267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asellaDiTesto 17"/>
          <p:cNvSpPr txBox="1"/>
          <p:nvPr/>
        </p:nvSpPr>
        <p:spPr>
          <a:xfrm>
            <a:off x="567558" y="529312"/>
            <a:ext cx="2891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Tensione di </a:t>
            </a:r>
            <a:r>
              <a:rPr lang="it-IT" sz="2400" b="1" dirty="0" err="1" smtClean="0"/>
              <a:t>Flat</a:t>
            </a:r>
            <a:r>
              <a:rPr lang="it-IT" sz="2400" b="1" dirty="0" smtClean="0"/>
              <a:t> Band</a:t>
            </a:r>
            <a:endParaRPr lang="en-US" sz="2400" b="1" dirty="0"/>
          </a:p>
        </p:txBody>
      </p:sp>
      <p:sp>
        <p:nvSpPr>
          <p:cNvPr id="48" name="CasellaDiTesto 47"/>
          <p:cNvSpPr txBox="1"/>
          <p:nvPr/>
        </p:nvSpPr>
        <p:spPr>
          <a:xfrm>
            <a:off x="567558" y="245524"/>
            <a:ext cx="4187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Differenza nelle funzioni-lavoro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8066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ttangolo 88"/>
          <p:cNvSpPr/>
          <p:nvPr/>
        </p:nvSpPr>
        <p:spPr>
          <a:xfrm>
            <a:off x="4572000" y="599090"/>
            <a:ext cx="4572000" cy="62589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ttangolo 82"/>
          <p:cNvSpPr/>
          <p:nvPr/>
        </p:nvSpPr>
        <p:spPr>
          <a:xfrm>
            <a:off x="0" y="599090"/>
            <a:ext cx="4572000" cy="62589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001" y="854148"/>
            <a:ext cx="3852863" cy="297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40" y="854149"/>
            <a:ext cx="3871913" cy="297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813826" y="229758"/>
            <a:ext cx="3516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Giunzione all’equilibrio. Definizioni</a:t>
            </a:r>
            <a:endParaRPr lang="en-US" b="1" dirty="0"/>
          </a:p>
        </p:txBody>
      </p:sp>
      <p:grpSp>
        <p:nvGrpSpPr>
          <p:cNvPr id="84" name="Gruppo 83"/>
          <p:cNvGrpSpPr/>
          <p:nvPr/>
        </p:nvGrpSpPr>
        <p:grpSpPr>
          <a:xfrm>
            <a:off x="864919" y="2217658"/>
            <a:ext cx="2892502" cy="2532471"/>
            <a:chOff x="864919" y="2217658"/>
            <a:chExt cx="2892502" cy="2532471"/>
          </a:xfrm>
        </p:grpSpPr>
        <p:cxnSp>
          <p:nvCxnSpPr>
            <p:cNvPr id="14" name="Connettore 2 13"/>
            <p:cNvCxnSpPr/>
            <p:nvPr/>
          </p:nvCxnSpPr>
          <p:spPr>
            <a:xfrm>
              <a:off x="3321596" y="2245766"/>
              <a:ext cx="0" cy="37846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2 35"/>
            <p:cNvCxnSpPr/>
            <p:nvPr/>
          </p:nvCxnSpPr>
          <p:spPr>
            <a:xfrm flipV="1">
              <a:off x="3321596" y="2698965"/>
              <a:ext cx="0" cy="37846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asellaDiTesto 15"/>
            <p:cNvSpPr txBox="1"/>
            <p:nvPr/>
          </p:nvSpPr>
          <p:spPr>
            <a:xfrm>
              <a:off x="3321596" y="2217658"/>
              <a:ext cx="4358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i="1" dirty="0" err="1" smtClean="0"/>
                <a:t>qV</a:t>
              </a:r>
              <a:r>
                <a:rPr lang="it-IT" sz="1400" i="1" baseline="-25000" dirty="0" err="1" smtClean="0"/>
                <a:t>n</a:t>
              </a:r>
              <a:endParaRPr lang="en-US" sz="1400" i="1" baseline="-25000" dirty="0"/>
            </a:p>
          </p:txBody>
        </p:sp>
        <p:graphicFrame>
          <p:nvGraphicFramePr>
            <p:cNvPr id="26" name="Oggetto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10449828"/>
                </p:ext>
              </p:extLst>
            </p:nvPr>
          </p:nvGraphicFramePr>
          <p:xfrm>
            <a:off x="864919" y="3979174"/>
            <a:ext cx="2852707" cy="7709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9" name="Equazione" r:id="rId5" imgW="1549080" imgH="419040" progId="Equation.3">
                    <p:embed/>
                  </p:oleObj>
                </mc:Choice>
                <mc:Fallback>
                  <p:oleObj name="Equazione" r:id="rId5" imgW="1549080" imgH="4190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864919" y="3979174"/>
                          <a:ext cx="2852707" cy="77095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42" name="Connettore 2 41"/>
          <p:cNvCxnSpPr/>
          <p:nvPr/>
        </p:nvCxnSpPr>
        <p:spPr>
          <a:xfrm>
            <a:off x="1152258" y="1735355"/>
            <a:ext cx="0" cy="949116"/>
          </a:xfrm>
          <a:prstGeom prst="straightConnector1">
            <a:avLst/>
          </a:prstGeom>
          <a:ln w="28575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/>
          <p:cNvSpPr txBox="1"/>
          <p:nvPr/>
        </p:nvSpPr>
        <p:spPr>
          <a:xfrm>
            <a:off x="1121569" y="2091877"/>
            <a:ext cx="4651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err="1" smtClean="0">
                <a:solidFill>
                  <a:srgbClr val="0070C0"/>
                </a:solidFill>
              </a:rPr>
              <a:t>q</a:t>
            </a:r>
            <a:r>
              <a:rPr lang="it-IT" sz="1400" i="1" dirty="0" err="1" smtClean="0">
                <a:solidFill>
                  <a:srgbClr val="0070C0"/>
                </a:solidFill>
                <a:latin typeface="Symbol" panose="05050102010706020507" pitchFamily="18" charset="2"/>
              </a:rPr>
              <a:t>f</a:t>
            </a:r>
            <a:r>
              <a:rPr lang="it-IT" sz="1400" i="1" baseline="-25000" dirty="0" err="1" smtClean="0">
                <a:solidFill>
                  <a:srgbClr val="0070C0"/>
                </a:solidFill>
              </a:rPr>
              <a:t>m</a:t>
            </a:r>
            <a:endParaRPr lang="en-US" sz="1400" i="1" baseline="-25000" dirty="0">
              <a:solidFill>
                <a:srgbClr val="0070C0"/>
              </a:solidFill>
            </a:endParaRPr>
          </a:p>
        </p:txBody>
      </p:sp>
      <p:cxnSp>
        <p:nvCxnSpPr>
          <p:cNvPr id="45" name="Connettore 2 44"/>
          <p:cNvCxnSpPr/>
          <p:nvPr/>
        </p:nvCxnSpPr>
        <p:spPr>
          <a:xfrm>
            <a:off x="2093647" y="1835248"/>
            <a:ext cx="992" cy="727770"/>
          </a:xfrm>
          <a:prstGeom prst="straightConnector1">
            <a:avLst/>
          </a:prstGeom>
          <a:ln w="28575">
            <a:solidFill>
              <a:srgbClr val="FFC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sellaDiTesto 46"/>
          <p:cNvSpPr txBox="1"/>
          <p:nvPr/>
        </p:nvSpPr>
        <p:spPr>
          <a:xfrm>
            <a:off x="2052526" y="2039519"/>
            <a:ext cx="375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dirty="0" err="1" smtClean="0">
                <a:solidFill>
                  <a:srgbClr val="FFC000"/>
                </a:solidFill>
              </a:rPr>
              <a:t>q</a:t>
            </a:r>
            <a:r>
              <a:rPr lang="it-IT" sz="1400" b="1" i="1" dirty="0" err="1" smtClean="0">
                <a:solidFill>
                  <a:srgbClr val="FFC000"/>
                </a:solidFill>
                <a:latin typeface="Symbol" panose="05050102010706020507" pitchFamily="18" charset="2"/>
              </a:rPr>
              <a:t>c</a:t>
            </a:r>
            <a:endParaRPr lang="en-US" sz="1400" b="1" i="1" baseline="-25000" dirty="0">
              <a:solidFill>
                <a:srgbClr val="FFC000"/>
              </a:solidFill>
            </a:endParaRPr>
          </a:p>
        </p:txBody>
      </p:sp>
      <p:cxnSp>
        <p:nvCxnSpPr>
          <p:cNvPr id="53" name="Connettore 2 52"/>
          <p:cNvCxnSpPr/>
          <p:nvPr/>
        </p:nvCxnSpPr>
        <p:spPr>
          <a:xfrm>
            <a:off x="6467173" y="1620773"/>
            <a:ext cx="992" cy="727770"/>
          </a:xfrm>
          <a:prstGeom prst="straightConnector1">
            <a:avLst/>
          </a:prstGeom>
          <a:ln w="28575">
            <a:solidFill>
              <a:srgbClr val="FFC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asellaDiTesto 53"/>
          <p:cNvSpPr txBox="1"/>
          <p:nvPr/>
        </p:nvSpPr>
        <p:spPr>
          <a:xfrm>
            <a:off x="6426052" y="1825044"/>
            <a:ext cx="375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dirty="0" err="1" smtClean="0">
                <a:solidFill>
                  <a:srgbClr val="FFC000"/>
                </a:solidFill>
              </a:rPr>
              <a:t>q</a:t>
            </a:r>
            <a:r>
              <a:rPr lang="it-IT" sz="1400" b="1" i="1" dirty="0" err="1" smtClean="0">
                <a:solidFill>
                  <a:srgbClr val="FFC000"/>
                </a:solidFill>
                <a:latin typeface="Symbol" panose="05050102010706020507" pitchFamily="18" charset="2"/>
              </a:rPr>
              <a:t>c</a:t>
            </a:r>
            <a:endParaRPr lang="en-US" sz="1400" b="1" i="1" baseline="-25000" dirty="0">
              <a:solidFill>
                <a:srgbClr val="FFC000"/>
              </a:solidFill>
            </a:endParaRPr>
          </a:p>
        </p:txBody>
      </p:sp>
      <p:cxnSp>
        <p:nvCxnSpPr>
          <p:cNvPr id="55" name="Connettore 2 54"/>
          <p:cNvCxnSpPr/>
          <p:nvPr/>
        </p:nvCxnSpPr>
        <p:spPr>
          <a:xfrm>
            <a:off x="5478825" y="1707247"/>
            <a:ext cx="0" cy="949116"/>
          </a:xfrm>
          <a:prstGeom prst="straightConnector1">
            <a:avLst/>
          </a:prstGeom>
          <a:ln w="28575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asellaDiTesto 55"/>
          <p:cNvSpPr txBox="1"/>
          <p:nvPr/>
        </p:nvSpPr>
        <p:spPr>
          <a:xfrm>
            <a:off x="5448136" y="2063769"/>
            <a:ext cx="4651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err="1" smtClean="0">
                <a:solidFill>
                  <a:srgbClr val="0070C0"/>
                </a:solidFill>
              </a:rPr>
              <a:t>q</a:t>
            </a:r>
            <a:r>
              <a:rPr lang="it-IT" sz="1400" i="1" dirty="0" err="1" smtClean="0">
                <a:solidFill>
                  <a:srgbClr val="0070C0"/>
                </a:solidFill>
                <a:latin typeface="Symbol" panose="05050102010706020507" pitchFamily="18" charset="2"/>
              </a:rPr>
              <a:t>f</a:t>
            </a:r>
            <a:r>
              <a:rPr lang="it-IT" sz="1400" i="1" baseline="-25000" dirty="0" err="1" smtClean="0">
                <a:solidFill>
                  <a:srgbClr val="0070C0"/>
                </a:solidFill>
              </a:rPr>
              <a:t>m</a:t>
            </a:r>
            <a:endParaRPr lang="en-US" sz="1400" i="1" baseline="-25000" dirty="0">
              <a:solidFill>
                <a:srgbClr val="0070C0"/>
              </a:solidFill>
            </a:endParaRPr>
          </a:p>
        </p:txBody>
      </p:sp>
      <p:grpSp>
        <p:nvGrpSpPr>
          <p:cNvPr id="90" name="Gruppo 89"/>
          <p:cNvGrpSpPr/>
          <p:nvPr/>
        </p:nvGrpSpPr>
        <p:grpSpPr>
          <a:xfrm>
            <a:off x="5332593" y="2325074"/>
            <a:ext cx="2911295" cy="2282552"/>
            <a:chOff x="5332593" y="2325074"/>
            <a:chExt cx="2911295" cy="2282552"/>
          </a:xfrm>
        </p:grpSpPr>
        <p:cxnSp>
          <p:nvCxnSpPr>
            <p:cNvPr id="57" name="Connettore 2 56"/>
            <p:cNvCxnSpPr/>
            <p:nvPr/>
          </p:nvCxnSpPr>
          <p:spPr>
            <a:xfrm>
              <a:off x="7702404" y="2325074"/>
              <a:ext cx="0" cy="37846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ttore 2 57"/>
            <p:cNvCxnSpPr/>
            <p:nvPr/>
          </p:nvCxnSpPr>
          <p:spPr>
            <a:xfrm flipV="1">
              <a:off x="7702404" y="2779700"/>
              <a:ext cx="0" cy="37846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CasellaDiTesto 58"/>
            <p:cNvSpPr txBox="1"/>
            <p:nvPr/>
          </p:nvSpPr>
          <p:spPr>
            <a:xfrm>
              <a:off x="7702404" y="2348543"/>
              <a:ext cx="4358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i="1" dirty="0" err="1" smtClean="0"/>
                <a:t>qV</a:t>
              </a:r>
              <a:r>
                <a:rPr lang="it-IT" sz="1400" i="1" baseline="-25000" dirty="0" err="1" smtClean="0"/>
                <a:t>p</a:t>
              </a:r>
              <a:endParaRPr lang="en-US" sz="1400" i="1" baseline="-25000" dirty="0"/>
            </a:p>
          </p:txBody>
        </p:sp>
        <p:graphicFrame>
          <p:nvGraphicFramePr>
            <p:cNvPr id="48" name="Oggetto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34433481"/>
                </p:ext>
              </p:extLst>
            </p:nvPr>
          </p:nvGraphicFramePr>
          <p:xfrm>
            <a:off x="5332593" y="3819525"/>
            <a:ext cx="2911295" cy="7881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0" name="Equazione" r:id="rId7" imgW="1549080" imgH="419040" progId="Equation.3">
                    <p:embed/>
                  </p:oleObj>
                </mc:Choice>
                <mc:Fallback>
                  <p:oleObj name="Equazione" r:id="rId7" imgW="1549080" imgH="419040" progId="Equation.3">
                    <p:embed/>
                    <p:pic>
                      <p:nvPicPr>
                        <p:cNvPr id="0" name="Oggetto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2593" y="3819525"/>
                          <a:ext cx="2911295" cy="7881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61" name="Connettore 2 60"/>
          <p:cNvCxnSpPr/>
          <p:nvPr/>
        </p:nvCxnSpPr>
        <p:spPr>
          <a:xfrm>
            <a:off x="2106812" y="2555582"/>
            <a:ext cx="0" cy="546800"/>
          </a:xfrm>
          <a:prstGeom prst="straightConnector1">
            <a:avLst/>
          </a:prstGeom>
          <a:ln w="19050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asellaDiTesto 62"/>
          <p:cNvSpPr txBox="1"/>
          <p:nvPr/>
        </p:nvSpPr>
        <p:spPr>
          <a:xfrm>
            <a:off x="2148413" y="2686383"/>
            <a:ext cx="330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dirty="0" err="1" smtClean="0">
                <a:solidFill>
                  <a:srgbClr val="0070C0"/>
                </a:solidFill>
              </a:rPr>
              <a:t>E</a:t>
            </a:r>
            <a:r>
              <a:rPr lang="it-IT" sz="1400" b="1" i="1" baseline="-25000" dirty="0" err="1" smtClean="0">
                <a:solidFill>
                  <a:srgbClr val="0070C0"/>
                </a:solidFill>
              </a:rPr>
              <a:t>g</a:t>
            </a:r>
            <a:endParaRPr lang="en-US" sz="1400" b="1" i="1" baseline="-25000" dirty="0">
              <a:solidFill>
                <a:srgbClr val="0070C0"/>
              </a:solidFill>
            </a:endParaRPr>
          </a:p>
        </p:txBody>
      </p:sp>
      <p:cxnSp>
        <p:nvCxnSpPr>
          <p:cNvPr id="64" name="Connettore 2 63"/>
          <p:cNvCxnSpPr/>
          <p:nvPr/>
        </p:nvCxnSpPr>
        <p:spPr>
          <a:xfrm>
            <a:off x="6476998" y="2300504"/>
            <a:ext cx="0" cy="546800"/>
          </a:xfrm>
          <a:prstGeom prst="straightConnector1">
            <a:avLst/>
          </a:prstGeom>
          <a:ln w="19050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asellaDiTesto 64"/>
          <p:cNvSpPr txBox="1"/>
          <p:nvPr/>
        </p:nvSpPr>
        <p:spPr>
          <a:xfrm>
            <a:off x="6518599" y="2431305"/>
            <a:ext cx="330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dirty="0" err="1" smtClean="0">
                <a:solidFill>
                  <a:srgbClr val="0070C0"/>
                </a:solidFill>
              </a:rPr>
              <a:t>E</a:t>
            </a:r>
            <a:r>
              <a:rPr lang="it-IT" sz="1400" b="1" i="1" baseline="-25000" dirty="0" err="1" smtClean="0">
                <a:solidFill>
                  <a:srgbClr val="0070C0"/>
                </a:solidFill>
              </a:rPr>
              <a:t>g</a:t>
            </a:r>
            <a:endParaRPr lang="en-US" sz="1400" b="1" i="1" baseline="-25000" dirty="0">
              <a:solidFill>
                <a:srgbClr val="0070C0"/>
              </a:solidFill>
            </a:endParaRPr>
          </a:p>
        </p:txBody>
      </p:sp>
      <p:grpSp>
        <p:nvGrpSpPr>
          <p:cNvPr id="91" name="Gruppo 90"/>
          <p:cNvGrpSpPr/>
          <p:nvPr/>
        </p:nvGrpSpPr>
        <p:grpSpPr>
          <a:xfrm>
            <a:off x="5478698" y="2342186"/>
            <a:ext cx="2644775" cy="3036251"/>
            <a:chOff x="5478698" y="2342186"/>
            <a:chExt cx="2644775" cy="3036251"/>
          </a:xfrm>
        </p:grpSpPr>
        <p:sp>
          <p:nvSpPr>
            <p:cNvPr id="75" name="CasellaDiTesto 74"/>
            <p:cNvSpPr txBox="1"/>
            <p:nvPr/>
          </p:nvSpPr>
          <p:spPr>
            <a:xfrm>
              <a:off x="5798707" y="2752838"/>
              <a:ext cx="317395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it-IT" sz="1400" b="1" i="1" dirty="0" err="1" smtClean="0"/>
                <a:t>q</a:t>
              </a:r>
              <a:r>
                <a:rPr lang="it-IT" sz="1400" b="1" i="1" dirty="0" err="1" smtClean="0">
                  <a:latin typeface="Symbol" panose="05050102010706020507" pitchFamily="18" charset="2"/>
                </a:rPr>
                <a:t>f</a:t>
              </a:r>
              <a:r>
                <a:rPr lang="it-IT" sz="1400" b="1" i="1" baseline="-25000" dirty="0" err="1" smtClean="0"/>
                <a:t>Bp</a:t>
              </a:r>
              <a:endParaRPr lang="en-US" sz="1400" b="1" i="1" baseline="-25000" dirty="0"/>
            </a:p>
          </p:txBody>
        </p:sp>
        <p:cxnSp>
          <p:nvCxnSpPr>
            <p:cNvPr id="76" name="Connettore 1 75"/>
            <p:cNvCxnSpPr/>
            <p:nvPr/>
          </p:nvCxnSpPr>
          <p:spPr>
            <a:xfrm flipH="1">
              <a:off x="5969438" y="2967909"/>
              <a:ext cx="279505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ttore 2 76"/>
            <p:cNvCxnSpPr/>
            <p:nvPr/>
          </p:nvCxnSpPr>
          <p:spPr>
            <a:xfrm>
              <a:off x="6124369" y="2342186"/>
              <a:ext cx="0" cy="37846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ttore 2 77"/>
            <p:cNvCxnSpPr/>
            <p:nvPr/>
          </p:nvCxnSpPr>
          <p:spPr>
            <a:xfrm flipV="1">
              <a:off x="6124369" y="2994160"/>
              <a:ext cx="0" cy="37846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9" name="Oggetto 6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20964925"/>
                </p:ext>
              </p:extLst>
            </p:nvPr>
          </p:nvGraphicFramePr>
          <p:xfrm>
            <a:off x="5478698" y="4902187"/>
            <a:ext cx="2644775" cy="47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1" name="Equazione" r:id="rId9" imgW="1193760" imgH="215640" progId="Equation.3">
                    <p:embed/>
                  </p:oleObj>
                </mc:Choice>
                <mc:Fallback>
                  <p:oleObj name="Equazione" r:id="rId9" imgW="1193760" imgH="215640" progId="Equation.3">
                    <p:embed/>
                    <p:pic>
                      <p:nvPicPr>
                        <p:cNvPr id="0" name="Oggetto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78698" y="4902187"/>
                          <a:ext cx="2644775" cy="476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5" name="Gruppo 94"/>
          <p:cNvGrpSpPr/>
          <p:nvPr/>
        </p:nvGrpSpPr>
        <p:grpSpPr>
          <a:xfrm>
            <a:off x="863531" y="2061109"/>
            <a:ext cx="2025650" cy="3297528"/>
            <a:chOff x="863531" y="2061109"/>
            <a:chExt cx="2025650" cy="3297528"/>
          </a:xfrm>
        </p:grpSpPr>
        <p:sp>
          <p:nvSpPr>
            <p:cNvPr id="74" name="CasellaDiTesto 73"/>
            <p:cNvSpPr txBox="1"/>
            <p:nvPr/>
          </p:nvSpPr>
          <p:spPr>
            <a:xfrm>
              <a:off x="1424358" y="2385276"/>
              <a:ext cx="4972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i="1" dirty="0" err="1" smtClean="0"/>
                <a:t>q</a:t>
              </a:r>
              <a:r>
                <a:rPr lang="it-IT" sz="1400" b="1" i="1" dirty="0" err="1" smtClean="0">
                  <a:latin typeface="Symbol" panose="05050102010706020507" pitchFamily="18" charset="2"/>
                </a:rPr>
                <a:t>f</a:t>
              </a:r>
              <a:r>
                <a:rPr lang="it-IT" sz="1400" b="1" i="1" baseline="-25000" dirty="0" err="1" smtClean="0"/>
                <a:t>Bn</a:t>
              </a:r>
              <a:endParaRPr lang="en-US" sz="1400" b="1" i="1" baseline="-25000" dirty="0"/>
            </a:p>
          </p:txBody>
        </p:sp>
        <p:grpSp>
          <p:nvGrpSpPr>
            <p:cNvPr id="85" name="Gruppo 84"/>
            <p:cNvGrpSpPr/>
            <p:nvPr/>
          </p:nvGrpSpPr>
          <p:grpSpPr>
            <a:xfrm>
              <a:off x="863531" y="2061109"/>
              <a:ext cx="2025650" cy="3297528"/>
              <a:chOff x="863531" y="2061109"/>
              <a:chExt cx="2025650" cy="3297528"/>
            </a:xfrm>
          </p:grpSpPr>
          <p:cxnSp>
            <p:nvCxnSpPr>
              <p:cNvPr id="66" name="Connettore 1 65"/>
              <p:cNvCxnSpPr>
                <a:stCxn id="24" idx="0"/>
              </p:cNvCxnSpPr>
              <p:nvPr/>
            </p:nvCxnSpPr>
            <p:spPr>
              <a:xfrm flipH="1">
                <a:off x="1569493" y="2424449"/>
                <a:ext cx="279505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Connettore 2 71"/>
              <p:cNvCxnSpPr/>
              <p:nvPr/>
            </p:nvCxnSpPr>
            <p:spPr>
              <a:xfrm>
                <a:off x="1724424" y="2061109"/>
                <a:ext cx="0" cy="37846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Connettore 2 72"/>
              <p:cNvCxnSpPr/>
              <p:nvPr/>
            </p:nvCxnSpPr>
            <p:spPr>
              <a:xfrm flipV="1">
                <a:off x="1724424" y="2713083"/>
                <a:ext cx="0" cy="37846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70" name="Oggetto 6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88390991"/>
                  </p:ext>
                </p:extLst>
              </p:nvPr>
            </p:nvGraphicFramePr>
            <p:xfrm>
              <a:off x="863531" y="4937949"/>
              <a:ext cx="2025650" cy="4206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62" name="Equazione" r:id="rId11" imgW="914400" imgH="190440" progId="Equation.3">
                      <p:embed/>
                    </p:oleObj>
                  </mc:Choice>
                  <mc:Fallback>
                    <p:oleObj name="Equazione" r:id="rId11" imgW="914400" imgH="190440" progId="Equation.3">
                      <p:embed/>
                      <p:pic>
                        <p:nvPicPr>
                          <p:cNvPr id="0" name="Oggetto 6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63531" y="4937949"/>
                            <a:ext cx="2025650" cy="4206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79" name="Oggetto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128151"/>
              </p:ext>
            </p:extLst>
          </p:nvPr>
        </p:nvGraphicFramePr>
        <p:xfrm>
          <a:off x="3608258" y="5302683"/>
          <a:ext cx="208121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3" name="Equazione" r:id="rId13" imgW="939600" imgH="215640" progId="Equation.3">
                  <p:embed/>
                </p:oleObj>
              </mc:Choice>
              <mc:Fallback>
                <p:oleObj name="Equazione" r:id="rId13" imgW="939600" imgH="215640" progId="Equation.3">
                  <p:embed/>
                  <p:pic>
                    <p:nvPicPr>
                      <p:cNvPr id="0" name="Oggetto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8258" y="5302683"/>
                        <a:ext cx="2081213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3" name="Gruppo 92"/>
          <p:cNvGrpSpPr/>
          <p:nvPr/>
        </p:nvGrpSpPr>
        <p:grpSpPr>
          <a:xfrm>
            <a:off x="1112838" y="1345499"/>
            <a:ext cx="2208758" cy="4950526"/>
            <a:chOff x="1112838" y="1345499"/>
            <a:chExt cx="2208758" cy="4950526"/>
          </a:xfrm>
        </p:grpSpPr>
        <p:sp>
          <p:nvSpPr>
            <p:cNvPr id="41" name="CasellaDiTesto 40"/>
            <p:cNvSpPr txBox="1"/>
            <p:nvPr/>
          </p:nvSpPr>
          <p:spPr>
            <a:xfrm>
              <a:off x="2675933" y="1653251"/>
              <a:ext cx="4683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i="1" dirty="0" err="1" smtClean="0">
                  <a:solidFill>
                    <a:srgbClr val="FF0000"/>
                  </a:solidFill>
                </a:rPr>
                <a:t>qV</a:t>
              </a:r>
              <a:r>
                <a:rPr lang="it-IT" sz="1400" i="1" baseline="-25000" dirty="0" err="1" smtClean="0">
                  <a:solidFill>
                    <a:srgbClr val="FF0000"/>
                  </a:solidFill>
                </a:rPr>
                <a:t>bi</a:t>
              </a:r>
              <a:endParaRPr lang="en-US" sz="1400" i="1" baseline="-25000" dirty="0">
                <a:solidFill>
                  <a:srgbClr val="FF0000"/>
                </a:solidFill>
              </a:endParaRPr>
            </a:p>
          </p:txBody>
        </p:sp>
        <p:grpSp>
          <p:nvGrpSpPr>
            <p:cNvPr id="87" name="Gruppo 86"/>
            <p:cNvGrpSpPr/>
            <p:nvPr/>
          </p:nvGrpSpPr>
          <p:grpSpPr>
            <a:xfrm>
              <a:off x="1112838" y="1345499"/>
              <a:ext cx="2208758" cy="4950526"/>
              <a:chOff x="1112838" y="1345499"/>
              <a:chExt cx="2208758" cy="4950526"/>
            </a:xfrm>
          </p:grpSpPr>
          <p:cxnSp>
            <p:nvCxnSpPr>
              <p:cNvPr id="38" name="Connettore 1 37"/>
              <p:cNvCxnSpPr>
                <a:stCxn id="27" idx="0"/>
              </p:cNvCxnSpPr>
              <p:nvPr/>
            </p:nvCxnSpPr>
            <p:spPr>
              <a:xfrm>
                <a:off x="1848998" y="1735355"/>
                <a:ext cx="1472598" cy="0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ttore 2 38"/>
              <p:cNvCxnSpPr/>
              <p:nvPr/>
            </p:nvCxnSpPr>
            <p:spPr>
              <a:xfrm>
                <a:off x="2889181" y="1345499"/>
                <a:ext cx="0" cy="378469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ttore 2 39"/>
              <p:cNvCxnSpPr/>
              <p:nvPr/>
            </p:nvCxnSpPr>
            <p:spPr>
              <a:xfrm flipV="1">
                <a:off x="2889181" y="1915661"/>
                <a:ext cx="0" cy="378469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80" name="Oggetto 7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16375609"/>
                  </p:ext>
                </p:extLst>
              </p:nvPr>
            </p:nvGraphicFramePr>
            <p:xfrm>
              <a:off x="1112838" y="5875338"/>
              <a:ext cx="1631950" cy="4206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64" name="Equazione" r:id="rId15" imgW="736560" imgH="190440" progId="Equation.3">
                      <p:embed/>
                    </p:oleObj>
                  </mc:Choice>
                  <mc:Fallback>
                    <p:oleObj name="Equazione" r:id="rId15" imgW="736560" imgH="190440" progId="Equation.3">
                      <p:embed/>
                      <p:pic>
                        <p:nvPicPr>
                          <p:cNvPr id="0" name="Oggetto 6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12838" y="5875338"/>
                            <a:ext cx="1631950" cy="4206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94" name="Gruppo 93"/>
          <p:cNvGrpSpPr/>
          <p:nvPr/>
        </p:nvGrpSpPr>
        <p:grpSpPr>
          <a:xfrm>
            <a:off x="5638696" y="1193916"/>
            <a:ext cx="2056036" cy="5141033"/>
            <a:chOff x="5638696" y="1193916"/>
            <a:chExt cx="2056036" cy="5141033"/>
          </a:xfrm>
        </p:grpSpPr>
        <p:cxnSp>
          <p:nvCxnSpPr>
            <p:cNvPr id="49" name="Connettore 1 48"/>
            <p:cNvCxnSpPr/>
            <p:nvPr/>
          </p:nvCxnSpPr>
          <p:spPr>
            <a:xfrm>
              <a:off x="6222134" y="1751025"/>
              <a:ext cx="1472598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2" name="Gruppo 91"/>
            <p:cNvGrpSpPr/>
            <p:nvPr/>
          </p:nvGrpSpPr>
          <p:grpSpPr>
            <a:xfrm>
              <a:off x="5638696" y="1193916"/>
              <a:ext cx="1985486" cy="5141033"/>
              <a:chOff x="5638696" y="1193916"/>
              <a:chExt cx="1985486" cy="5141033"/>
            </a:xfrm>
          </p:grpSpPr>
          <p:cxnSp>
            <p:nvCxnSpPr>
              <p:cNvPr id="50" name="Connettore 2 49"/>
              <p:cNvCxnSpPr/>
              <p:nvPr/>
            </p:nvCxnSpPr>
            <p:spPr>
              <a:xfrm>
                <a:off x="7369032" y="1193916"/>
                <a:ext cx="0" cy="378469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ttore 2 50"/>
              <p:cNvCxnSpPr/>
              <p:nvPr/>
            </p:nvCxnSpPr>
            <p:spPr>
              <a:xfrm flipV="1">
                <a:off x="7369032" y="1749003"/>
                <a:ext cx="0" cy="378469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CasellaDiTesto 51"/>
              <p:cNvSpPr txBox="1"/>
              <p:nvPr/>
            </p:nvSpPr>
            <p:spPr>
              <a:xfrm>
                <a:off x="7155784" y="1513889"/>
                <a:ext cx="4683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i="1" dirty="0" err="1" smtClean="0">
                    <a:solidFill>
                      <a:srgbClr val="FF0000"/>
                    </a:solidFill>
                  </a:rPr>
                  <a:t>qV</a:t>
                </a:r>
                <a:r>
                  <a:rPr lang="it-IT" sz="1400" i="1" baseline="-25000" dirty="0" err="1" smtClean="0">
                    <a:solidFill>
                      <a:srgbClr val="FF0000"/>
                    </a:solidFill>
                  </a:rPr>
                  <a:t>bi</a:t>
                </a:r>
                <a:endParaRPr lang="en-US" sz="1400" i="1" baseline="-25000" dirty="0">
                  <a:solidFill>
                    <a:srgbClr val="FF0000"/>
                  </a:solidFill>
                </a:endParaRPr>
              </a:p>
            </p:txBody>
          </p:sp>
          <p:graphicFrame>
            <p:nvGraphicFramePr>
              <p:cNvPr id="81" name="Oggetto 8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97958129"/>
                  </p:ext>
                </p:extLst>
              </p:nvPr>
            </p:nvGraphicFramePr>
            <p:xfrm>
              <a:off x="5638696" y="5857112"/>
              <a:ext cx="1658937" cy="4778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65" name="Equazione" r:id="rId17" imgW="749160" imgH="215640" progId="Equation.3">
                      <p:embed/>
                    </p:oleObj>
                  </mc:Choice>
                  <mc:Fallback>
                    <p:oleObj name="Equazione" r:id="rId17" imgW="749160" imgH="215640" progId="Equation.3">
                      <p:embed/>
                      <p:pic>
                        <p:nvPicPr>
                          <p:cNvPr id="0" name="Oggetto 7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638696" y="5857112"/>
                            <a:ext cx="1658937" cy="4778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82" name="CasellaDiTesto 81"/>
          <p:cNvSpPr txBox="1"/>
          <p:nvPr/>
        </p:nvSpPr>
        <p:spPr>
          <a:xfrm>
            <a:off x="1921610" y="800986"/>
            <a:ext cx="22864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solidFill>
                  <a:srgbClr val="00B050"/>
                </a:solidFill>
              </a:rPr>
              <a:t>s</a:t>
            </a:r>
            <a:r>
              <a:rPr lang="it-IT" sz="1600" b="1" dirty="0" smtClean="0">
                <a:solidFill>
                  <a:srgbClr val="00B050"/>
                </a:solidFill>
              </a:rPr>
              <a:t>emiconduttore di tipo n</a:t>
            </a:r>
            <a:endParaRPr lang="en-US" sz="1600" b="1" dirty="0">
              <a:solidFill>
                <a:srgbClr val="00B050"/>
              </a:solidFill>
            </a:endParaRPr>
          </a:p>
        </p:txBody>
      </p:sp>
      <p:sp>
        <p:nvSpPr>
          <p:cNvPr id="86" name="CasellaDiTesto 85"/>
          <p:cNvSpPr txBox="1"/>
          <p:nvPr/>
        </p:nvSpPr>
        <p:spPr>
          <a:xfrm>
            <a:off x="6518599" y="800986"/>
            <a:ext cx="22864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solidFill>
                  <a:srgbClr val="FF0000"/>
                </a:solidFill>
              </a:rPr>
              <a:t>s</a:t>
            </a:r>
            <a:r>
              <a:rPr lang="it-IT" sz="1600" b="1" dirty="0" smtClean="0">
                <a:solidFill>
                  <a:srgbClr val="FF0000"/>
                </a:solidFill>
              </a:rPr>
              <a:t>emiconduttore di tipo p</a:t>
            </a:r>
            <a:endParaRPr lang="en-US" sz="1600" b="1" dirty="0">
              <a:solidFill>
                <a:srgbClr val="FF0000"/>
              </a:solidFill>
            </a:endParaRPr>
          </a:p>
        </p:txBody>
      </p:sp>
      <p:grpSp>
        <p:nvGrpSpPr>
          <p:cNvPr id="1033" name="Gruppo 1032"/>
          <p:cNvGrpSpPr/>
          <p:nvPr/>
        </p:nvGrpSpPr>
        <p:grpSpPr>
          <a:xfrm>
            <a:off x="1713927" y="1626991"/>
            <a:ext cx="5490349" cy="5229422"/>
            <a:chOff x="1713927" y="1626991"/>
            <a:chExt cx="5490349" cy="5229422"/>
          </a:xfrm>
        </p:grpSpPr>
        <p:grpSp>
          <p:nvGrpSpPr>
            <p:cNvPr id="1031" name="Gruppo 1030"/>
            <p:cNvGrpSpPr/>
            <p:nvPr/>
          </p:nvGrpSpPr>
          <p:grpSpPr>
            <a:xfrm>
              <a:off x="1848998" y="1653251"/>
              <a:ext cx="578952" cy="2175873"/>
              <a:chOff x="1848998" y="1653251"/>
              <a:chExt cx="578952" cy="2175873"/>
            </a:xfrm>
          </p:grpSpPr>
          <p:cxnSp>
            <p:nvCxnSpPr>
              <p:cNvPr id="1025" name="Connettore 1 1024"/>
              <p:cNvCxnSpPr/>
              <p:nvPr/>
            </p:nvCxnSpPr>
            <p:spPr>
              <a:xfrm>
                <a:off x="2427950" y="1653251"/>
                <a:ext cx="0" cy="2175873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Connettore 2 101"/>
              <p:cNvCxnSpPr/>
              <p:nvPr/>
            </p:nvCxnSpPr>
            <p:spPr>
              <a:xfrm flipH="1">
                <a:off x="1848998" y="3372629"/>
                <a:ext cx="578952" cy="7889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0" name="CasellaDiTesto 1029"/>
              <p:cNvSpPr txBox="1"/>
              <p:nvPr/>
            </p:nvSpPr>
            <p:spPr>
              <a:xfrm>
                <a:off x="1943549" y="3380518"/>
                <a:ext cx="3449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b="1" dirty="0" smtClean="0">
                    <a:solidFill>
                      <a:srgbClr val="0070C0"/>
                    </a:solidFill>
                  </a:rPr>
                  <a:t>W</a:t>
                </a:r>
                <a:endParaRPr lang="en-US" sz="1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107" name="Gruppo 106"/>
            <p:cNvGrpSpPr/>
            <p:nvPr/>
          </p:nvGrpSpPr>
          <p:grpSpPr>
            <a:xfrm>
              <a:off x="6222134" y="1626991"/>
              <a:ext cx="578952" cy="2175873"/>
              <a:chOff x="1848998" y="1653251"/>
              <a:chExt cx="578952" cy="2175873"/>
            </a:xfrm>
          </p:grpSpPr>
          <p:cxnSp>
            <p:nvCxnSpPr>
              <p:cNvPr id="108" name="Connettore 1 107"/>
              <p:cNvCxnSpPr/>
              <p:nvPr/>
            </p:nvCxnSpPr>
            <p:spPr>
              <a:xfrm>
                <a:off x="2427950" y="1653251"/>
                <a:ext cx="0" cy="2175873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Connettore 2 108"/>
              <p:cNvCxnSpPr/>
              <p:nvPr/>
            </p:nvCxnSpPr>
            <p:spPr>
              <a:xfrm flipH="1">
                <a:off x="1848998" y="3372629"/>
                <a:ext cx="578952" cy="7889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CasellaDiTesto 109"/>
              <p:cNvSpPr txBox="1"/>
              <p:nvPr/>
            </p:nvSpPr>
            <p:spPr>
              <a:xfrm>
                <a:off x="1943549" y="3380518"/>
                <a:ext cx="3449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b="1" dirty="0" smtClean="0">
                    <a:solidFill>
                      <a:srgbClr val="0070C0"/>
                    </a:solidFill>
                  </a:rPr>
                  <a:t>W</a:t>
                </a:r>
                <a:endParaRPr lang="en-US" sz="1400" b="1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032" name="CasellaDiTesto 1031"/>
            <p:cNvSpPr txBox="1"/>
            <p:nvPr/>
          </p:nvSpPr>
          <p:spPr>
            <a:xfrm>
              <a:off x="1713927" y="6487081"/>
              <a:ext cx="5490349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it-IT" b="1" dirty="0" smtClean="0"/>
                <a:t>La regione di svuotamento sta tutta nel semiconduttore</a:t>
              </a:r>
              <a:endParaRPr lang="en-US" b="1" dirty="0"/>
            </a:p>
          </p:txBody>
        </p:sp>
      </p:grpSp>
      <p:sp>
        <p:nvSpPr>
          <p:cNvPr id="1036" name="CasellaDiTesto 1035"/>
          <p:cNvSpPr txBox="1"/>
          <p:nvPr/>
        </p:nvSpPr>
        <p:spPr>
          <a:xfrm>
            <a:off x="3058315" y="4986424"/>
            <a:ext cx="23898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dirty="0" smtClean="0"/>
              <a:t>Non dipendono dal drogaggio</a:t>
            </a:r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167503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67558" y="245524"/>
            <a:ext cx="7498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Presenza di cariche e trappole nell’ossido e all’interfaccia</a:t>
            </a:r>
            <a:endParaRPr lang="en-US" sz="2400" b="1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9" t="17457" r="32024" b="37716"/>
          <a:stretch/>
        </p:blipFill>
        <p:spPr bwMode="auto">
          <a:xfrm>
            <a:off x="0" y="1008992"/>
            <a:ext cx="5761538" cy="4871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6227379" y="2081048"/>
            <a:ext cx="29166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Sulla origine di queste cariche e trappole, fate riferimento alla descrizione  fisica e tecnologica riportata nel libro alle pagine 238,239,240.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6662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94" name="Gruppo 36893"/>
          <p:cNvGrpSpPr/>
          <p:nvPr/>
        </p:nvGrpSpPr>
        <p:grpSpPr>
          <a:xfrm>
            <a:off x="156645" y="-110362"/>
            <a:ext cx="2943903" cy="6616267"/>
            <a:chOff x="156645" y="-110362"/>
            <a:chExt cx="2943903" cy="6616267"/>
          </a:xfrm>
        </p:grpSpPr>
        <p:sp>
          <p:nvSpPr>
            <p:cNvPr id="16" name="Rettangolo 15"/>
            <p:cNvSpPr/>
            <p:nvPr/>
          </p:nvSpPr>
          <p:spPr>
            <a:xfrm>
              <a:off x="1182414" y="425666"/>
              <a:ext cx="804041" cy="14504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Connettore 2 12"/>
            <p:cNvCxnSpPr/>
            <p:nvPr/>
          </p:nvCxnSpPr>
          <p:spPr>
            <a:xfrm>
              <a:off x="331075" y="1182403"/>
              <a:ext cx="250671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2 18"/>
            <p:cNvCxnSpPr/>
            <p:nvPr/>
          </p:nvCxnSpPr>
          <p:spPr>
            <a:xfrm flipV="1">
              <a:off x="1182414" y="15763"/>
              <a:ext cx="0" cy="186033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asellaDiTesto 19"/>
            <p:cNvSpPr txBox="1"/>
            <p:nvPr/>
          </p:nvSpPr>
          <p:spPr>
            <a:xfrm>
              <a:off x="1182413" y="-110362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Q</a:t>
              </a:r>
              <a:endParaRPr lang="en-US" dirty="0"/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2806260" y="972195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x</a:t>
              </a:r>
              <a:endParaRPr lang="en-US" dirty="0"/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1996691" y="1186498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d</a:t>
              </a:r>
              <a:endParaRPr lang="en-US" dirty="0"/>
            </a:p>
          </p:txBody>
        </p:sp>
        <p:sp>
          <p:nvSpPr>
            <p:cNvPr id="25" name="CasellaDiTesto 24"/>
            <p:cNvSpPr txBox="1"/>
            <p:nvPr/>
          </p:nvSpPr>
          <p:spPr>
            <a:xfrm>
              <a:off x="872084" y="1182403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0</a:t>
              </a:r>
              <a:endParaRPr lang="en-US" dirty="0"/>
            </a:p>
          </p:txBody>
        </p:sp>
        <p:cxnSp>
          <p:nvCxnSpPr>
            <p:cNvPr id="22" name="Connettore 1 21"/>
            <p:cNvCxnSpPr/>
            <p:nvPr/>
          </p:nvCxnSpPr>
          <p:spPr>
            <a:xfrm>
              <a:off x="331075" y="1188393"/>
              <a:ext cx="24751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ttangolo 44"/>
            <p:cNvSpPr/>
            <p:nvPr/>
          </p:nvSpPr>
          <p:spPr>
            <a:xfrm>
              <a:off x="1182414" y="2722176"/>
              <a:ext cx="804041" cy="14504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Connettore 2 45"/>
            <p:cNvCxnSpPr/>
            <p:nvPr/>
          </p:nvCxnSpPr>
          <p:spPr>
            <a:xfrm>
              <a:off x="331075" y="3478913"/>
              <a:ext cx="250671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2 46"/>
            <p:cNvCxnSpPr/>
            <p:nvPr/>
          </p:nvCxnSpPr>
          <p:spPr>
            <a:xfrm flipV="1">
              <a:off x="1182414" y="2312273"/>
              <a:ext cx="0" cy="186033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CasellaDiTesto 47"/>
            <p:cNvSpPr txBox="1"/>
            <p:nvPr/>
          </p:nvSpPr>
          <p:spPr>
            <a:xfrm>
              <a:off x="1182413" y="2186148"/>
              <a:ext cx="3545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latin typeface="Lucida Calligraphy" panose="03010101010101010101" pitchFamily="66" charset="0"/>
                </a:rPr>
                <a:t>E</a:t>
              </a:r>
              <a:endParaRPr lang="en-US" dirty="0">
                <a:latin typeface="Lucida Calligraphy" panose="03010101010101010101" pitchFamily="66" charset="0"/>
              </a:endParaRPr>
            </a:p>
          </p:txBody>
        </p:sp>
        <p:sp>
          <p:nvSpPr>
            <p:cNvPr id="49" name="CasellaDiTesto 48"/>
            <p:cNvSpPr txBox="1"/>
            <p:nvPr/>
          </p:nvSpPr>
          <p:spPr>
            <a:xfrm>
              <a:off x="2806260" y="3268705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x</a:t>
              </a:r>
              <a:endParaRPr lang="en-US" dirty="0"/>
            </a:p>
          </p:txBody>
        </p:sp>
        <p:sp>
          <p:nvSpPr>
            <p:cNvPr id="50" name="CasellaDiTesto 49"/>
            <p:cNvSpPr txBox="1"/>
            <p:nvPr/>
          </p:nvSpPr>
          <p:spPr>
            <a:xfrm>
              <a:off x="1996691" y="3483008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d</a:t>
              </a:r>
              <a:endParaRPr lang="en-US" dirty="0"/>
            </a:p>
          </p:txBody>
        </p:sp>
        <p:sp>
          <p:nvSpPr>
            <p:cNvPr id="51" name="CasellaDiTesto 50"/>
            <p:cNvSpPr txBox="1"/>
            <p:nvPr/>
          </p:nvSpPr>
          <p:spPr>
            <a:xfrm>
              <a:off x="872084" y="3478913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0</a:t>
              </a:r>
              <a:endParaRPr lang="en-US" dirty="0"/>
            </a:p>
          </p:txBody>
        </p:sp>
        <p:cxnSp>
          <p:nvCxnSpPr>
            <p:cNvPr id="52" name="Connettore 1 51"/>
            <p:cNvCxnSpPr/>
            <p:nvPr/>
          </p:nvCxnSpPr>
          <p:spPr>
            <a:xfrm>
              <a:off x="331075" y="3484903"/>
              <a:ext cx="24751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ttangolo 52"/>
            <p:cNvSpPr/>
            <p:nvPr/>
          </p:nvSpPr>
          <p:spPr>
            <a:xfrm>
              <a:off x="1192650" y="5055473"/>
              <a:ext cx="804041" cy="14504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Connettore 2 53"/>
            <p:cNvCxnSpPr/>
            <p:nvPr/>
          </p:nvCxnSpPr>
          <p:spPr>
            <a:xfrm>
              <a:off x="341311" y="5812210"/>
              <a:ext cx="250671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2 54"/>
            <p:cNvCxnSpPr/>
            <p:nvPr/>
          </p:nvCxnSpPr>
          <p:spPr>
            <a:xfrm flipV="1">
              <a:off x="1192650" y="4645570"/>
              <a:ext cx="0" cy="186033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CasellaDiTesto 55"/>
            <p:cNvSpPr txBox="1"/>
            <p:nvPr/>
          </p:nvSpPr>
          <p:spPr>
            <a:xfrm>
              <a:off x="1192649" y="4519445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V</a:t>
              </a:r>
              <a:endParaRPr lang="en-US" dirty="0"/>
            </a:p>
          </p:txBody>
        </p:sp>
        <p:sp>
          <p:nvSpPr>
            <p:cNvPr id="57" name="CasellaDiTesto 56"/>
            <p:cNvSpPr txBox="1"/>
            <p:nvPr/>
          </p:nvSpPr>
          <p:spPr>
            <a:xfrm>
              <a:off x="2816496" y="5602002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x</a:t>
              </a:r>
              <a:endParaRPr lang="en-US" dirty="0"/>
            </a:p>
          </p:txBody>
        </p:sp>
        <p:sp>
          <p:nvSpPr>
            <p:cNvPr id="58" name="CasellaDiTesto 57"/>
            <p:cNvSpPr txBox="1"/>
            <p:nvPr/>
          </p:nvSpPr>
          <p:spPr>
            <a:xfrm>
              <a:off x="2006927" y="5816305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d</a:t>
              </a:r>
              <a:endParaRPr lang="en-US" dirty="0"/>
            </a:p>
          </p:txBody>
        </p:sp>
        <p:sp>
          <p:nvSpPr>
            <p:cNvPr id="59" name="CasellaDiTesto 58"/>
            <p:cNvSpPr txBox="1"/>
            <p:nvPr/>
          </p:nvSpPr>
          <p:spPr>
            <a:xfrm>
              <a:off x="882320" y="5812210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0</a:t>
              </a:r>
              <a:endParaRPr lang="en-US" dirty="0"/>
            </a:p>
          </p:txBody>
        </p:sp>
        <p:cxnSp>
          <p:nvCxnSpPr>
            <p:cNvPr id="60" name="Connettore 1 59"/>
            <p:cNvCxnSpPr/>
            <p:nvPr/>
          </p:nvCxnSpPr>
          <p:spPr>
            <a:xfrm>
              <a:off x="341311" y="5818200"/>
              <a:ext cx="24751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877" name="CasellaDiTesto 36876"/>
            <p:cNvSpPr txBox="1"/>
            <p:nvPr/>
          </p:nvSpPr>
          <p:spPr>
            <a:xfrm rot="16200000">
              <a:off x="-189187" y="345832"/>
              <a:ext cx="1060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/>
                <a:t>Flat</a:t>
              </a:r>
              <a:r>
                <a:rPr lang="it-IT" dirty="0" smtClean="0"/>
                <a:t> Band</a:t>
              </a:r>
              <a:endParaRPr lang="en-US" dirty="0"/>
            </a:p>
          </p:txBody>
        </p:sp>
      </p:grpSp>
      <p:grpSp>
        <p:nvGrpSpPr>
          <p:cNvPr id="36892" name="Gruppo 36891"/>
          <p:cNvGrpSpPr/>
          <p:nvPr/>
        </p:nvGrpSpPr>
        <p:grpSpPr>
          <a:xfrm>
            <a:off x="3138049" y="-88617"/>
            <a:ext cx="2769473" cy="6789668"/>
            <a:chOff x="3138049" y="-88617"/>
            <a:chExt cx="2769473" cy="6789668"/>
          </a:xfrm>
        </p:grpSpPr>
        <p:sp>
          <p:nvSpPr>
            <p:cNvPr id="61" name="Rettangolo 60"/>
            <p:cNvSpPr/>
            <p:nvPr/>
          </p:nvSpPr>
          <p:spPr>
            <a:xfrm>
              <a:off x="3989388" y="447411"/>
              <a:ext cx="804041" cy="14504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Connettore 2 61"/>
            <p:cNvCxnSpPr/>
            <p:nvPr/>
          </p:nvCxnSpPr>
          <p:spPr>
            <a:xfrm>
              <a:off x="3138049" y="1204148"/>
              <a:ext cx="250671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2 62"/>
            <p:cNvCxnSpPr/>
            <p:nvPr/>
          </p:nvCxnSpPr>
          <p:spPr>
            <a:xfrm flipV="1">
              <a:off x="3989388" y="37508"/>
              <a:ext cx="0" cy="186033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CasellaDiTesto 63"/>
            <p:cNvSpPr txBox="1"/>
            <p:nvPr/>
          </p:nvSpPr>
          <p:spPr>
            <a:xfrm>
              <a:off x="3989387" y="-88617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Q</a:t>
              </a:r>
              <a:endParaRPr lang="en-US" dirty="0"/>
            </a:p>
          </p:txBody>
        </p:sp>
        <p:sp>
          <p:nvSpPr>
            <p:cNvPr id="65" name="CasellaDiTesto 64"/>
            <p:cNvSpPr txBox="1"/>
            <p:nvPr/>
          </p:nvSpPr>
          <p:spPr>
            <a:xfrm>
              <a:off x="5613234" y="993940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x</a:t>
              </a:r>
              <a:endParaRPr lang="en-US" dirty="0"/>
            </a:p>
          </p:txBody>
        </p:sp>
        <p:sp>
          <p:nvSpPr>
            <p:cNvPr id="66" name="CasellaDiTesto 65"/>
            <p:cNvSpPr txBox="1"/>
            <p:nvPr/>
          </p:nvSpPr>
          <p:spPr>
            <a:xfrm>
              <a:off x="4803665" y="1208243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d</a:t>
              </a:r>
              <a:endParaRPr lang="en-US" dirty="0"/>
            </a:p>
          </p:txBody>
        </p:sp>
        <p:sp>
          <p:nvSpPr>
            <p:cNvPr id="67" name="CasellaDiTesto 66"/>
            <p:cNvSpPr txBox="1"/>
            <p:nvPr/>
          </p:nvSpPr>
          <p:spPr>
            <a:xfrm>
              <a:off x="3679058" y="1204148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0</a:t>
              </a:r>
              <a:endParaRPr lang="en-US" dirty="0"/>
            </a:p>
          </p:txBody>
        </p:sp>
        <p:sp>
          <p:nvSpPr>
            <p:cNvPr id="69" name="Rettangolo 68"/>
            <p:cNvSpPr/>
            <p:nvPr/>
          </p:nvSpPr>
          <p:spPr>
            <a:xfrm>
              <a:off x="3989388" y="2743921"/>
              <a:ext cx="804041" cy="14504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Connettore 2 69"/>
            <p:cNvCxnSpPr/>
            <p:nvPr/>
          </p:nvCxnSpPr>
          <p:spPr>
            <a:xfrm>
              <a:off x="3138049" y="3500658"/>
              <a:ext cx="250671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ttore 2 70"/>
            <p:cNvCxnSpPr/>
            <p:nvPr/>
          </p:nvCxnSpPr>
          <p:spPr>
            <a:xfrm flipV="1">
              <a:off x="3989388" y="2334018"/>
              <a:ext cx="0" cy="186033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CasellaDiTesto 71"/>
            <p:cNvSpPr txBox="1"/>
            <p:nvPr/>
          </p:nvSpPr>
          <p:spPr>
            <a:xfrm>
              <a:off x="3989387" y="2207893"/>
              <a:ext cx="3545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latin typeface="Lucida Calligraphy" panose="03010101010101010101" pitchFamily="66" charset="0"/>
                </a:rPr>
                <a:t>E</a:t>
              </a:r>
              <a:endParaRPr lang="en-US" dirty="0">
                <a:latin typeface="Lucida Calligraphy" panose="03010101010101010101" pitchFamily="66" charset="0"/>
              </a:endParaRPr>
            </a:p>
          </p:txBody>
        </p:sp>
        <p:sp>
          <p:nvSpPr>
            <p:cNvPr id="73" name="CasellaDiTesto 72"/>
            <p:cNvSpPr txBox="1"/>
            <p:nvPr/>
          </p:nvSpPr>
          <p:spPr>
            <a:xfrm>
              <a:off x="5613234" y="3290450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x</a:t>
              </a:r>
              <a:endParaRPr lang="en-US" dirty="0"/>
            </a:p>
          </p:txBody>
        </p:sp>
        <p:sp>
          <p:nvSpPr>
            <p:cNvPr id="74" name="CasellaDiTesto 73"/>
            <p:cNvSpPr txBox="1"/>
            <p:nvPr/>
          </p:nvSpPr>
          <p:spPr>
            <a:xfrm>
              <a:off x="4803665" y="3504753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d</a:t>
              </a:r>
              <a:endParaRPr lang="en-US" dirty="0"/>
            </a:p>
          </p:txBody>
        </p:sp>
        <p:sp>
          <p:nvSpPr>
            <p:cNvPr id="75" name="CasellaDiTesto 74"/>
            <p:cNvSpPr txBox="1"/>
            <p:nvPr/>
          </p:nvSpPr>
          <p:spPr>
            <a:xfrm>
              <a:off x="3679058" y="3500658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0</a:t>
              </a:r>
              <a:endParaRPr lang="en-US" dirty="0"/>
            </a:p>
          </p:txBody>
        </p:sp>
        <p:sp>
          <p:nvSpPr>
            <p:cNvPr id="77" name="Rettangolo 76"/>
            <p:cNvSpPr/>
            <p:nvPr/>
          </p:nvSpPr>
          <p:spPr>
            <a:xfrm>
              <a:off x="3999624" y="5077218"/>
              <a:ext cx="804041" cy="14504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Connettore 2 77"/>
            <p:cNvCxnSpPr/>
            <p:nvPr/>
          </p:nvCxnSpPr>
          <p:spPr>
            <a:xfrm>
              <a:off x="3148285" y="5833955"/>
              <a:ext cx="250671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ttore 2 78"/>
            <p:cNvCxnSpPr/>
            <p:nvPr/>
          </p:nvCxnSpPr>
          <p:spPr>
            <a:xfrm flipV="1">
              <a:off x="3999624" y="4667315"/>
              <a:ext cx="0" cy="186033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CasellaDiTesto 79"/>
            <p:cNvSpPr txBox="1"/>
            <p:nvPr/>
          </p:nvSpPr>
          <p:spPr>
            <a:xfrm>
              <a:off x="3999623" y="4541190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V</a:t>
              </a:r>
              <a:endParaRPr lang="en-US" dirty="0"/>
            </a:p>
          </p:txBody>
        </p:sp>
        <p:sp>
          <p:nvSpPr>
            <p:cNvPr id="81" name="CasellaDiTesto 80"/>
            <p:cNvSpPr txBox="1"/>
            <p:nvPr/>
          </p:nvSpPr>
          <p:spPr>
            <a:xfrm>
              <a:off x="5623470" y="5623747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x</a:t>
              </a:r>
              <a:endParaRPr lang="en-US" dirty="0"/>
            </a:p>
          </p:txBody>
        </p:sp>
        <p:sp>
          <p:nvSpPr>
            <p:cNvPr id="82" name="CasellaDiTesto 81"/>
            <p:cNvSpPr txBox="1"/>
            <p:nvPr/>
          </p:nvSpPr>
          <p:spPr>
            <a:xfrm>
              <a:off x="4813901" y="5838050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d</a:t>
              </a:r>
              <a:endParaRPr lang="en-US" dirty="0"/>
            </a:p>
          </p:txBody>
        </p:sp>
        <p:sp>
          <p:nvSpPr>
            <p:cNvPr id="83" name="CasellaDiTesto 82"/>
            <p:cNvSpPr txBox="1"/>
            <p:nvPr/>
          </p:nvSpPr>
          <p:spPr>
            <a:xfrm>
              <a:off x="3689294" y="5833955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0</a:t>
              </a:r>
              <a:endParaRPr lang="en-US" dirty="0"/>
            </a:p>
          </p:txBody>
        </p:sp>
        <p:cxnSp>
          <p:nvCxnSpPr>
            <p:cNvPr id="44" name="Connettore 1 43"/>
            <p:cNvCxnSpPr/>
            <p:nvPr/>
          </p:nvCxnSpPr>
          <p:spPr>
            <a:xfrm flipV="1">
              <a:off x="4543538" y="709448"/>
              <a:ext cx="0" cy="50069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CasellaDiTesto 86"/>
            <p:cNvSpPr txBox="1"/>
            <p:nvPr/>
          </p:nvSpPr>
          <p:spPr>
            <a:xfrm>
              <a:off x="4430829" y="1178606"/>
              <a:ext cx="362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rgbClr val="FF0000"/>
                  </a:solidFill>
                </a:rPr>
                <a:t>x</a:t>
              </a:r>
              <a:r>
                <a:rPr lang="it-IT" baseline="-25000" dirty="0" smtClean="0">
                  <a:solidFill>
                    <a:srgbClr val="FF0000"/>
                  </a:solidFill>
                </a:rPr>
                <a:t>0</a:t>
              </a:r>
              <a:endParaRPr lang="en-US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91" name="Connettore 1 90"/>
            <p:cNvCxnSpPr/>
            <p:nvPr/>
          </p:nvCxnSpPr>
          <p:spPr>
            <a:xfrm flipV="1">
              <a:off x="3985552" y="1218098"/>
              <a:ext cx="0" cy="412809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ttore 1 107"/>
            <p:cNvCxnSpPr/>
            <p:nvPr/>
          </p:nvCxnSpPr>
          <p:spPr>
            <a:xfrm flipV="1">
              <a:off x="4799948" y="1210139"/>
              <a:ext cx="3717" cy="161025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79" name="Connettore 1 36878"/>
            <p:cNvCxnSpPr/>
            <p:nvPr/>
          </p:nvCxnSpPr>
          <p:spPr>
            <a:xfrm>
              <a:off x="4543538" y="709448"/>
              <a:ext cx="0" cy="5991603"/>
            </a:xfrm>
            <a:prstGeom prst="line">
              <a:avLst/>
            </a:prstGeom>
            <a:ln w="3175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881" name="Rettangolo 36880"/>
            <p:cNvSpPr/>
            <p:nvPr/>
          </p:nvSpPr>
          <p:spPr>
            <a:xfrm>
              <a:off x="3985552" y="3506648"/>
              <a:ext cx="557986" cy="19860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ttangolo 114"/>
            <p:cNvSpPr/>
            <p:nvPr/>
          </p:nvSpPr>
          <p:spPr>
            <a:xfrm>
              <a:off x="4543538" y="3029803"/>
              <a:ext cx="249891" cy="45924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82" name="Triangolo isoscele 36881"/>
            <p:cNvSpPr/>
            <p:nvPr/>
          </p:nvSpPr>
          <p:spPr>
            <a:xfrm>
              <a:off x="4793429" y="3263154"/>
              <a:ext cx="504967" cy="226289"/>
            </a:xfrm>
            <a:prstGeom prst="triangle">
              <a:avLst>
                <a:gd name="adj" fmla="val 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88" name="Figura a mano libera 36887"/>
            <p:cNvSpPr/>
            <p:nvPr/>
          </p:nvSpPr>
          <p:spPr>
            <a:xfrm>
              <a:off x="3998794" y="5581934"/>
              <a:ext cx="805218" cy="245660"/>
            </a:xfrm>
            <a:custGeom>
              <a:avLst/>
              <a:gdLst>
                <a:gd name="connsiteX0" fmla="*/ 0 w 805218"/>
                <a:gd name="connsiteY0" fmla="*/ 245660 h 245660"/>
                <a:gd name="connsiteX1" fmla="*/ 545910 w 805218"/>
                <a:gd name="connsiteY1" fmla="*/ 0 h 245660"/>
                <a:gd name="connsiteX2" fmla="*/ 805218 w 805218"/>
                <a:gd name="connsiteY2" fmla="*/ 163773 h 245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5218" h="245660">
                  <a:moveTo>
                    <a:pt x="0" y="245660"/>
                  </a:moveTo>
                  <a:lnTo>
                    <a:pt x="545910" y="0"/>
                  </a:lnTo>
                  <a:lnTo>
                    <a:pt x="805218" y="163773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89" name="Figura a mano libera 36888"/>
            <p:cNvSpPr/>
            <p:nvPr/>
          </p:nvSpPr>
          <p:spPr>
            <a:xfrm>
              <a:off x="4790364" y="5732060"/>
              <a:ext cx="477672" cy="81886"/>
            </a:xfrm>
            <a:custGeom>
              <a:avLst/>
              <a:gdLst>
                <a:gd name="connsiteX0" fmla="*/ 0 w 477672"/>
                <a:gd name="connsiteY0" fmla="*/ 0 h 81886"/>
                <a:gd name="connsiteX1" fmla="*/ 122830 w 477672"/>
                <a:gd name="connsiteY1" fmla="*/ 40943 h 81886"/>
                <a:gd name="connsiteX2" fmla="*/ 477672 w 477672"/>
                <a:gd name="connsiteY2" fmla="*/ 81886 h 81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7672" h="81886">
                  <a:moveTo>
                    <a:pt x="0" y="0"/>
                  </a:moveTo>
                  <a:cubicBezTo>
                    <a:pt x="21609" y="13647"/>
                    <a:pt x="43218" y="27295"/>
                    <a:pt x="122830" y="40943"/>
                  </a:cubicBezTo>
                  <a:cubicBezTo>
                    <a:pt x="202442" y="54591"/>
                    <a:pt x="340057" y="68238"/>
                    <a:pt x="477672" y="8188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CasellaDiTesto 123"/>
            <p:cNvSpPr txBox="1"/>
            <p:nvPr/>
          </p:nvSpPr>
          <p:spPr>
            <a:xfrm rot="16200000">
              <a:off x="2909298" y="386952"/>
              <a:ext cx="11701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Carica ,0 V</a:t>
              </a:r>
              <a:endParaRPr lang="en-US" dirty="0"/>
            </a:p>
          </p:txBody>
        </p:sp>
      </p:grpSp>
      <p:grpSp>
        <p:nvGrpSpPr>
          <p:cNvPr id="36893" name="Gruppo 36892"/>
          <p:cNvGrpSpPr/>
          <p:nvPr/>
        </p:nvGrpSpPr>
        <p:grpSpPr>
          <a:xfrm>
            <a:off x="6129929" y="-104794"/>
            <a:ext cx="2769473" cy="6789668"/>
            <a:chOff x="6129929" y="-104794"/>
            <a:chExt cx="2769473" cy="6789668"/>
          </a:xfrm>
        </p:grpSpPr>
        <p:sp>
          <p:nvSpPr>
            <p:cNvPr id="125" name="Rettangolo 124"/>
            <p:cNvSpPr/>
            <p:nvPr/>
          </p:nvSpPr>
          <p:spPr>
            <a:xfrm>
              <a:off x="6981268" y="431234"/>
              <a:ext cx="804041" cy="14504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6" name="Connettore 2 125"/>
            <p:cNvCxnSpPr/>
            <p:nvPr/>
          </p:nvCxnSpPr>
          <p:spPr>
            <a:xfrm>
              <a:off x="6129929" y="1187971"/>
              <a:ext cx="250671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ttore 2 126"/>
            <p:cNvCxnSpPr/>
            <p:nvPr/>
          </p:nvCxnSpPr>
          <p:spPr>
            <a:xfrm flipV="1">
              <a:off x="6981268" y="21331"/>
              <a:ext cx="0" cy="186033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CasellaDiTesto 127"/>
            <p:cNvSpPr txBox="1"/>
            <p:nvPr/>
          </p:nvSpPr>
          <p:spPr>
            <a:xfrm>
              <a:off x="6981267" y="-104794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Q</a:t>
              </a:r>
              <a:endParaRPr lang="en-US" dirty="0"/>
            </a:p>
          </p:txBody>
        </p:sp>
        <p:sp>
          <p:nvSpPr>
            <p:cNvPr id="129" name="CasellaDiTesto 128"/>
            <p:cNvSpPr txBox="1"/>
            <p:nvPr/>
          </p:nvSpPr>
          <p:spPr>
            <a:xfrm>
              <a:off x="8605114" y="977763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x</a:t>
              </a:r>
              <a:endParaRPr lang="en-US" dirty="0"/>
            </a:p>
          </p:txBody>
        </p:sp>
        <p:sp>
          <p:nvSpPr>
            <p:cNvPr id="130" name="CasellaDiTesto 129"/>
            <p:cNvSpPr txBox="1"/>
            <p:nvPr/>
          </p:nvSpPr>
          <p:spPr>
            <a:xfrm>
              <a:off x="7795545" y="11920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d</a:t>
              </a:r>
              <a:endParaRPr lang="en-US" dirty="0"/>
            </a:p>
          </p:txBody>
        </p:sp>
        <p:sp>
          <p:nvSpPr>
            <p:cNvPr id="131" name="CasellaDiTesto 130"/>
            <p:cNvSpPr txBox="1"/>
            <p:nvPr/>
          </p:nvSpPr>
          <p:spPr>
            <a:xfrm>
              <a:off x="6670938" y="1187971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0</a:t>
              </a:r>
              <a:endParaRPr lang="en-US" dirty="0"/>
            </a:p>
          </p:txBody>
        </p:sp>
        <p:sp>
          <p:nvSpPr>
            <p:cNvPr id="132" name="Rettangolo 131"/>
            <p:cNvSpPr/>
            <p:nvPr/>
          </p:nvSpPr>
          <p:spPr>
            <a:xfrm>
              <a:off x="6981268" y="2727744"/>
              <a:ext cx="804041" cy="14504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3" name="Connettore 2 132"/>
            <p:cNvCxnSpPr/>
            <p:nvPr/>
          </p:nvCxnSpPr>
          <p:spPr>
            <a:xfrm>
              <a:off x="6129929" y="3484481"/>
              <a:ext cx="250671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ttore 2 133"/>
            <p:cNvCxnSpPr/>
            <p:nvPr/>
          </p:nvCxnSpPr>
          <p:spPr>
            <a:xfrm flipV="1">
              <a:off x="6981268" y="2317841"/>
              <a:ext cx="0" cy="186033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CasellaDiTesto 134"/>
            <p:cNvSpPr txBox="1"/>
            <p:nvPr/>
          </p:nvSpPr>
          <p:spPr>
            <a:xfrm>
              <a:off x="6981267" y="2191716"/>
              <a:ext cx="3545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latin typeface="Lucida Calligraphy" panose="03010101010101010101" pitchFamily="66" charset="0"/>
                </a:rPr>
                <a:t>E</a:t>
              </a:r>
              <a:endParaRPr lang="en-US" dirty="0">
                <a:latin typeface="Lucida Calligraphy" panose="03010101010101010101" pitchFamily="66" charset="0"/>
              </a:endParaRPr>
            </a:p>
          </p:txBody>
        </p:sp>
        <p:sp>
          <p:nvSpPr>
            <p:cNvPr id="136" name="CasellaDiTesto 135"/>
            <p:cNvSpPr txBox="1"/>
            <p:nvPr/>
          </p:nvSpPr>
          <p:spPr>
            <a:xfrm>
              <a:off x="8605114" y="3274273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x</a:t>
              </a:r>
              <a:endParaRPr lang="en-US" dirty="0"/>
            </a:p>
          </p:txBody>
        </p:sp>
        <p:sp>
          <p:nvSpPr>
            <p:cNvPr id="137" name="CasellaDiTesto 136"/>
            <p:cNvSpPr txBox="1"/>
            <p:nvPr/>
          </p:nvSpPr>
          <p:spPr>
            <a:xfrm>
              <a:off x="7795545" y="348857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d</a:t>
              </a:r>
              <a:endParaRPr lang="en-US" dirty="0"/>
            </a:p>
          </p:txBody>
        </p:sp>
        <p:sp>
          <p:nvSpPr>
            <p:cNvPr id="138" name="CasellaDiTesto 137"/>
            <p:cNvSpPr txBox="1"/>
            <p:nvPr/>
          </p:nvSpPr>
          <p:spPr>
            <a:xfrm>
              <a:off x="6670938" y="3484481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0</a:t>
              </a:r>
              <a:endParaRPr lang="en-US" dirty="0"/>
            </a:p>
          </p:txBody>
        </p:sp>
        <p:sp>
          <p:nvSpPr>
            <p:cNvPr id="139" name="Rettangolo 138"/>
            <p:cNvSpPr/>
            <p:nvPr/>
          </p:nvSpPr>
          <p:spPr>
            <a:xfrm>
              <a:off x="6991504" y="5061041"/>
              <a:ext cx="804041" cy="14504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0" name="Connettore 2 139"/>
            <p:cNvCxnSpPr/>
            <p:nvPr/>
          </p:nvCxnSpPr>
          <p:spPr>
            <a:xfrm>
              <a:off x="6140165" y="5817778"/>
              <a:ext cx="250671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nettore 2 140"/>
            <p:cNvCxnSpPr/>
            <p:nvPr/>
          </p:nvCxnSpPr>
          <p:spPr>
            <a:xfrm flipV="1">
              <a:off x="6991504" y="4651138"/>
              <a:ext cx="0" cy="186033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CasellaDiTesto 141"/>
            <p:cNvSpPr txBox="1"/>
            <p:nvPr/>
          </p:nvSpPr>
          <p:spPr>
            <a:xfrm>
              <a:off x="6991503" y="4525013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V</a:t>
              </a:r>
              <a:endParaRPr lang="en-US" dirty="0"/>
            </a:p>
          </p:txBody>
        </p:sp>
        <p:sp>
          <p:nvSpPr>
            <p:cNvPr id="143" name="CasellaDiTesto 142"/>
            <p:cNvSpPr txBox="1"/>
            <p:nvPr/>
          </p:nvSpPr>
          <p:spPr>
            <a:xfrm>
              <a:off x="8615350" y="5607570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x</a:t>
              </a:r>
              <a:endParaRPr lang="en-US" dirty="0"/>
            </a:p>
          </p:txBody>
        </p:sp>
        <p:sp>
          <p:nvSpPr>
            <p:cNvPr id="144" name="CasellaDiTesto 143"/>
            <p:cNvSpPr txBox="1"/>
            <p:nvPr/>
          </p:nvSpPr>
          <p:spPr>
            <a:xfrm>
              <a:off x="7805781" y="5821873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d</a:t>
              </a:r>
              <a:endParaRPr lang="en-US" dirty="0"/>
            </a:p>
          </p:txBody>
        </p:sp>
        <p:sp>
          <p:nvSpPr>
            <p:cNvPr id="145" name="CasellaDiTesto 144"/>
            <p:cNvSpPr txBox="1"/>
            <p:nvPr/>
          </p:nvSpPr>
          <p:spPr>
            <a:xfrm>
              <a:off x="6681174" y="5817778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0</a:t>
              </a:r>
              <a:endParaRPr lang="en-US" dirty="0"/>
            </a:p>
          </p:txBody>
        </p:sp>
        <p:cxnSp>
          <p:nvCxnSpPr>
            <p:cNvPr id="146" name="Connettore 1 145"/>
            <p:cNvCxnSpPr/>
            <p:nvPr/>
          </p:nvCxnSpPr>
          <p:spPr>
            <a:xfrm flipV="1">
              <a:off x="7535418" y="693271"/>
              <a:ext cx="0" cy="50069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CasellaDiTesto 146"/>
            <p:cNvSpPr txBox="1"/>
            <p:nvPr/>
          </p:nvSpPr>
          <p:spPr>
            <a:xfrm>
              <a:off x="7422709" y="1162429"/>
              <a:ext cx="362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rgbClr val="FF0000"/>
                  </a:solidFill>
                </a:rPr>
                <a:t>x</a:t>
              </a:r>
              <a:r>
                <a:rPr lang="it-IT" baseline="-25000" dirty="0" smtClean="0">
                  <a:solidFill>
                    <a:srgbClr val="FF0000"/>
                  </a:solidFill>
                </a:rPr>
                <a:t>0</a:t>
              </a:r>
              <a:endParaRPr lang="en-US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148" name="Connettore 1 147"/>
            <p:cNvCxnSpPr/>
            <p:nvPr/>
          </p:nvCxnSpPr>
          <p:spPr>
            <a:xfrm flipV="1">
              <a:off x="6977432" y="1201922"/>
              <a:ext cx="0" cy="67417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Connettore 1 149"/>
            <p:cNvCxnSpPr/>
            <p:nvPr/>
          </p:nvCxnSpPr>
          <p:spPr>
            <a:xfrm>
              <a:off x="7535418" y="693271"/>
              <a:ext cx="0" cy="5991603"/>
            </a:xfrm>
            <a:prstGeom prst="line">
              <a:avLst/>
            </a:prstGeom>
            <a:ln w="3175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Rettangolo 150"/>
            <p:cNvSpPr/>
            <p:nvPr/>
          </p:nvSpPr>
          <p:spPr>
            <a:xfrm>
              <a:off x="6977432" y="3490471"/>
              <a:ext cx="557986" cy="35777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CasellaDiTesto 155"/>
            <p:cNvSpPr txBox="1"/>
            <p:nvPr/>
          </p:nvSpPr>
          <p:spPr>
            <a:xfrm rot="16200000">
              <a:off x="5843470" y="370775"/>
              <a:ext cx="12856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Carica , V&lt;0</a:t>
              </a:r>
              <a:endParaRPr lang="en-US" dirty="0"/>
            </a:p>
          </p:txBody>
        </p:sp>
        <p:sp>
          <p:nvSpPr>
            <p:cNvPr id="36891" name="Figura a mano libera 36890"/>
            <p:cNvSpPr/>
            <p:nvPr/>
          </p:nvSpPr>
          <p:spPr>
            <a:xfrm>
              <a:off x="6987654" y="5800299"/>
              <a:ext cx="1160059" cy="532262"/>
            </a:xfrm>
            <a:custGeom>
              <a:avLst/>
              <a:gdLst>
                <a:gd name="connsiteX0" fmla="*/ 0 w 1160059"/>
                <a:gd name="connsiteY0" fmla="*/ 532262 h 532262"/>
                <a:gd name="connsiteX1" fmla="*/ 559558 w 1160059"/>
                <a:gd name="connsiteY1" fmla="*/ 0 h 532262"/>
                <a:gd name="connsiteX2" fmla="*/ 1160059 w 1160059"/>
                <a:gd name="connsiteY2" fmla="*/ 0 h 53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0059" h="532262">
                  <a:moveTo>
                    <a:pt x="0" y="532262"/>
                  </a:moveTo>
                  <a:lnTo>
                    <a:pt x="559558" y="0"/>
                  </a:lnTo>
                  <a:lnTo>
                    <a:pt x="1160059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CasellaDiTesto 158"/>
            <p:cNvSpPr txBox="1"/>
            <p:nvPr/>
          </p:nvSpPr>
          <p:spPr>
            <a:xfrm>
              <a:off x="6573575" y="3674844"/>
              <a:ext cx="433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rgbClr val="FF0000"/>
                  </a:solidFill>
                  <a:latin typeface="Lucida Calligraphy" panose="03010101010101010101" pitchFamily="66" charset="0"/>
                </a:rPr>
                <a:t>E</a:t>
              </a:r>
              <a:r>
                <a:rPr lang="it-IT" baseline="-25000" dirty="0" smtClean="0">
                  <a:solidFill>
                    <a:srgbClr val="FF0000"/>
                  </a:solidFill>
                </a:rPr>
                <a:t>0</a:t>
              </a:r>
              <a:endParaRPr lang="en-US" baseline="-25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6895" name="CasellaDiTesto 36894"/>
          <p:cNvSpPr txBox="1"/>
          <p:nvPr/>
        </p:nvSpPr>
        <p:spPr>
          <a:xfrm>
            <a:off x="7321425" y="6397355"/>
            <a:ext cx="15415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d</a:t>
            </a:r>
            <a:r>
              <a:rPr lang="it-IT" sz="1400" dirty="0" smtClean="0"/>
              <a:t>i nuovo </a:t>
            </a:r>
            <a:r>
              <a:rPr lang="it-IT" sz="1400" dirty="0" err="1" smtClean="0"/>
              <a:t>Flat</a:t>
            </a:r>
            <a:r>
              <a:rPr lang="it-IT" sz="1400" dirty="0" smtClean="0"/>
              <a:t> Band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276317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5" t="20259" r="32024" b="38362"/>
          <a:stretch/>
        </p:blipFill>
        <p:spPr bwMode="auto">
          <a:xfrm>
            <a:off x="0" y="707189"/>
            <a:ext cx="6321972" cy="42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046801"/>
              </p:ext>
            </p:extLst>
          </p:nvPr>
        </p:nvGraphicFramePr>
        <p:xfrm>
          <a:off x="5632450" y="1230287"/>
          <a:ext cx="3511550" cy="1051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6" name="Equazione" r:id="rId4" imgW="1269720" imgH="380880" progId="Equation.3">
                  <p:embed/>
                </p:oleObj>
              </mc:Choice>
              <mc:Fallback>
                <p:oleObj name="Equazione" r:id="rId4" imgW="1269720" imgH="380880" progId="Equation.3">
                  <p:embed/>
                  <p:pic>
                    <p:nvPicPr>
                      <p:cNvPr id="0" name="Oggetto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2450" y="1230287"/>
                        <a:ext cx="3511550" cy="10515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609600" y="4765718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Fig.5.31</a:t>
            </a:r>
            <a:endParaRPr lang="en-US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67558" y="245524"/>
            <a:ext cx="7498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Presenza di cariche e trappole nell’ossido e all’interfaccia</a:t>
            </a:r>
            <a:endParaRPr lang="en-US" sz="24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67558" y="529312"/>
            <a:ext cx="2891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Tensione di </a:t>
            </a:r>
            <a:r>
              <a:rPr lang="it-IT" sz="2400" b="1" dirty="0" err="1" smtClean="0"/>
              <a:t>Flat</a:t>
            </a:r>
            <a:r>
              <a:rPr lang="it-IT" sz="2400" b="1" dirty="0" smtClean="0"/>
              <a:t> Band</a:t>
            </a:r>
            <a:endParaRPr lang="en-US" sz="2400" b="1" dirty="0"/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836962"/>
              </p:ext>
            </p:extLst>
          </p:nvPr>
        </p:nvGraphicFramePr>
        <p:xfrm>
          <a:off x="6204140" y="2692400"/>
          <a:ext cx="1862137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7" name="Equazione" r:id="rId6" imgW="672840" imgH="253800" progId="Equation.3">
                  <p:embed/>
                </p:oleObj>
              </mc:Choice>
              <mc:Fallback>
                <p:oleObj name="Equazione" r:id="rId6" imgW="672840" imgH="253800" progId="Equation.3">
                  <p:embed/>
                  <p:pic>
                    <p:nvPicPr>
                      <p:cNvPr id="0" name="Ogget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4140" y="2692400"/>
                        <a:ext cx="1862137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322681"/>
              </p:ext>
            </p:extLst>
          </p:nvPr>
        </p:nvGraphicFramePr>
        <p:xfrm>
          <a:off x="6232525" y="3505200"/>
          <a:ext cx="2424113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8" name="Equazione" r:id="rId8" imgW="876240" imgH="380880" progId="Equation.3">
                  <p:embed/>
                </p:oleObj>
              </mc:Choice>
              <mc:Fallback>
                <p:oleObj name="Equazione" r:id="rId8" imgW="876240" imgH="380880" progId="Equation.3">
                  <p:embed/>
                  <p:pic>
                    <p:nvPicPr>
                      <p:cNvPr id="0" name="Ogget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2525" y="3505200"/>
                        <a:ext cx="2424113" cy="105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2270233" y="5144079"/>
            <a:ext cx="4989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Se la carica è distribuita tra 0&lt;x&lt;x</a:t>
            </a:r>
            <a:r>
              <a:rPr lang="it-IT" baseline="-25000" dirty="0" smtClean="0"/>
              <a:t>0</a:t>
            </a:r>
            <a:r>
              <a:rPr lang="it-IT" dirty="0"/>
              <a:t> </a:t>
            </a:r>
            <a:r>
              <a:rPr lang="it-IT" dirty="0" smtClean="0"/>
              <a:t>con densità </a:t>
            </a:r>
            <a:r>
              <a:rPr lang="it-IT" dirty="0" smtClean="0">
                <a:latin typeface="Symbol" panose="05050102010706020507" pitchFamily="18" charset="2"/>
              </a:rPr>
              <a:t>r</a:t>
            </a:r>
            <a:r>
              <a:rPr lang="it-IT" dirty="0" smtClean="0"/>
              <a:t>(x) </a:t>
            </a:r>
            <a:endParaRPr lang="en-US" baseline="-25000" dirty="0"/>
          </a:p>
        </p:txBody>
      </p:sp>
      <p:graphicFrame>
        <p:nvGraphicFramePr>
          <p:cNvPr id="13" name="Ogget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519035"/>
              </p:ext>
            </p:extLst>
          </p:nvPr>
        </p:nvGraphicFramePr>
        <p:xfrm>
          <a:off x="1866900" y="5532438"/>
          <a:ext cx="4248150" cy="129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9" name="Equazione" r:id="rId10" imgW="1536480" imgH="469800" progId="Equation.3">
                  <p:embed/>
                </p:oleObj>
              </mc:Choice>
              <mc:Fallback>
                <p:oleObj name="Equazione" r:id="rId10" imgW="1536480" imgH="469800" progId="Equation.3">
                  <p:embed/>
                  <p:pic>
                    <p:nvPicPr>
                      <p:cNvPr id="0" name="Ogget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6900" y="5532438"/>
                        <a:ext cx="4248150" cy="1296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uppo 15"/>
          <p:cNvGrpSpPr/>
          <p:nvPr/>
        </p:nvGrpSpPr>
        <p:grpSpPr>
          <a:xfrm>
            <a:off x="3702774" y="3452648"/>
            <a:ext cx="4936729" cy="3403765"/>
            <a:chOff x="3702774" y="3452648"/>
            <a:chExt cx="4936729" cy="3403765"/>
          </a:xfrm>
        </p:grpSpPr>
        <p:sp>
          <p:nvSpPr>
            <p:cNvPr id="14" name="CasellaDiTesto 13"/>
            <p:cNvSpPr txBox="1"/>
            <p:nvPr/>
          </p:nvSpPr>
          <p:spPr>
            <a:xfrm>
              <a:off x="6653048" y="6038193"/>
              <a:ext cx="1535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rgbClr val="FF0000"/>
                  </a:solidFill>
                </a:rPr>
                <a:t>Carica efficace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" name="Rettangolo 14"/>
            <p:cNvSpPr/>
            <p:nvPr/>
          </p:nvSpPr>
          <p:spPr>
            <a:xfrm>
              <a:off x="8066277" y="3452648"/>
              <a:ext cx="573226" cy="53602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02774" y="5513411"/>
              <a:ext cx="2319653" cy="134300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388449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9" t="17457" r="32024" b="37716"/>
          <a:stretch/>
        </p:blipFill>
        <p:spPr bwMode="auto">
          <a:xfrm>
            <a:off x="0" y="1008992"/>
            <a:ext cx="5761538" cy="4871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4993629"/>
              </p:ext>
            </p:extLst>
          </p:nvPr>
        </p:nvGraphicFramePr>
        <p:xfrm>
          <a:off x="5176837" y="5770563"/>
          <a:ext cx="3967163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1" name="Equazione" r:id="rId4" imgW="1434960" imgH="393480" progId="Equation.3">
                  <p:embed/>
                </p:oleObj>
              </mc:Choice>
              <mc:Fallback>
                <p:oleObj name="Equazione" r:id="rId4" imgW="1434960" imgH="393480" progId="Equation.3">
                  <p:embed/>
                  <p:pic>
                    <p:nvPicPr>
                      <p:cNvPr id="0" name="Oggetto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6837" y="5770563"/>
                        <a:ext cx="3967163" cy="10858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425668" y="183665"/>
            <a:ext cx="5235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/>
              <a:t>Tensione di </a:t>
            </a:r>
            <a:r>
              <a:rPr lang="it-IT" sz="3600" b="1" dirty="0" err="1" smtClean="0"/>
              <a:t>Flat</a:t>
            </a:r>
            <a:r>
              <a:rPr lang="it-IT" sz="3600" b="1" dirty="0" smtClean="0"/>
              <a:t> Band </a:t>
            </a:r>
            <a:r>
              <a:rPr lang="it-IT" sz="2800" b="1" dirty="0" smtClean="0"/>
              <a:t>totale</a:t>
            </a:r>
            <a:endParaRPr lang="en-US" sz="2800" b="1" dirty="0"/>
          </a:p>
        </p:txBody>
      </p:sp>
      <p:sp>
        <p:nvSpPr>
          <p:cNvPr id="7" name="Rettangolo 6"/>
          <p:cNvSpPr/>
          <p:nvPr/>
        </p:nvSpPr>
        <p:spPr>
          <a:xfrm>
            <a:off x="4272454" y="2680138"/>
            <a:ext cx="338959" cy="551793"/>
          </a:xfrm>
          <a:prstGeom prst="rect">
            <a:avLst/>
          </a:prstGeom>
          <a:solidFill>
            <a:srgbClr val="FFFF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tangolo 7"/>
          <p:cNvSpPr/>
          <p:nvPr/>
        </p:nvSpPr>
        <p:spPr>
          <a:xfrm>
            <a:off x="3065897" y="1949669"/>
            <a:ext cx="338959" cy="551793"/>
          </a:xfrm>
          <a:prstGeom prst="rect">
            <a:avLst/>
          </a:prstGeom>
          <a:solidFill>
            <a:srgbClr val="FFFF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tangolo 8"/>
          <p:cNvSpPr/>
          <p:nvPr/>
        </p:nvSpPr>
        <p:spPr>
          <a:xfrm>
            <a:off x="1641745" y="2343806"/>
            <a:ext cx="338959" cy="551793"/>
          </a:xfrm>
          <a:prstGeom prst="rect">
            <a:avLst/>
          </a:prstGeom>
          <a:solidFill>
            <a:srgbClr val="FFFF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77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igura a mano libera 9"/>
          <p:cNvSpPr/>
          <p:nvPr/>
        </p:nvSpPr>
        <p:spPr>
          <a:xfrm>
            <a:off x="1821976" y="2818261"/>
            <a:ext cx="675564" cy="784746"/>
          </a:xfrm>
          <a:custGeom>
            <a:avLst/>
            <a:gdLst>
              <a:gd name="connsiteX0" fmla="*/ 0 w 675564"/>
              <a:gd name="connsiteY0" fmla="*/ 0 h 784746"/>
              <a:gd name="connsiteX1" fmla="*/ 68239 w 675564"/>
              <a:gd name="connsiteY1" fmla="*/ 784746 h 784746"/>
              <a:gd name="connsiteX2" fmla="*/ 675564 w 675564"/>
              <a:gd name="connsiteY2" fmla="*/ 6824 h 784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5564" h="784746">
                <a:moveTo>
                  <a:pt x="0" y="0"/>
                </a:moveTo>
                <a:lnTo>
                  <a:pt x="68239" y="784746"/>
                </a:lnTo>
                <a:lnTo>
                  <a:pt x="675564" y="6824"/>
                </a:lnTo>
              </a:path>
            </a:pathLst>
          </a:cu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ttangolo 30"/>
          <p:cNvSpPr/>
          <p:nvPr/>
        </p:nvSpPr>
        <p:spPr>
          <a:xfrm>
            <a:off x="2702256" y="0"/>
            <a:ext cx="1039425" cy="68347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ttangolo 107"/>
          <p:cNvSpPr/>
          <p:nvPr/>
        </p:nvSpPr>
        <p:spPr>
          <a:xfrm>
            <a:off x="3741682" y="0"/>
            <a:ext cx="4130566" cy="68347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8" name="Oggetto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282245"/>
              </p:ext>
            </p:extLst>
          </p:nvPr>
        </p:nvGraphicFramePr>
        <p:xfrm>
          <a:off x="7907337" y="500224"/>
          <a:ext cx="1236663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9" name="Equazione" r:id="rId3" imgW="495000" imgH="380880" progId="Equation.3">
                  <p:embed/>
                </p:oleObj>
              </mc:Choice>
              <mc:Fallback>
                <p:oleObj name="Equazione" r:id="rId3" imgW="49500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7337" y="500224"/>
                        <a:ext cx="1236663" cy="95091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ggetto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952947"/>
              </p:ext>
            </p:extLst>
          </p:nvPr>
        </p:nvGraphicFramePr>
        <p:xfrm>
          <a:off x="4934607" y="530609"/>
          <a:ext cx="2125663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0" name="Equazione" r:id="rId5" imgW="850680" imgH="406080" progId="Equation.3">
                  <p:embed/>
                </p:oleObj>
              </mc:Choice>
              <mc:Fallback>
                <p:oleObj name="Equazione" r:id="rId5" imgW="8506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4607" y="530609"/>
                        <a:ext cx="2125663" cy="101441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" name="Oggetto 9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1397744"/>
              </p:ext>
            </p:extLst>
          </p:nvPr>
        </p:nvGraphicFramePr>
        <p:xfrm>
          <a:off x="4745038" y="2325688"/>
          <a:ext cx="2662237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1" name="Equazione" r:id="rId7" imgW="1091880" imgH="380880" progId="Equation.3">
                  <p:embed/>
                </p:oleObj>
              </mc:Choice>
              <mc:Fallback>
                <p:oleObj name="Equazione" r:id="rId7" imgW="109188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5038" y="2325688"/>
                        <a:ext cx="2662237" cy="9286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B05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" name="Oggetto 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275953"/>
              </p:ext>
            </p:extLst>
          </p:nvPr>
        </p:nvGraphicFramePr>
        <p:xfrm>
          <a:off x="8034337" y="2299034"/>
          <a:ext cx="1109663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2" name="Equazione" r:id="rId9" imgW="444240" imgH="355320" progId="Equation.3">
                  <p:embed/>
                </p:oleObj>
              </mc:Choice>
              <mc:Fallback>
                <p:oleObj name="Equazione" r:id="rId9" imgW="44424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4337" y="2299034"/>
                        <a:ext cx="1109663" cy="8874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2D05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" name="Oggetto 9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382535"/>
              </p:ext>
            </p:extLst>
          </p:nvPr>
        </p:nvGraphicFramePr>
        <p:xfrm>
          <a:off x="4297363" y="4684713"/>
          <a:ext cx="3560762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3" name="Equazione" r:id="rId11" imgW="1460160" imgH="380880" progId="Equation.3">
                  <p:embed/>
                </p:oleObj>
              </mc:Choice>
              <mc:Fallback>
                <p:oleObj name="Equazione" r:id="rId11" imgW="146016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7363" y="4684713"/>
                        <a:ext cx="3560762" cy="9286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" name="Oggetto 1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263026"/>
              </p:ext>
            </p:extLst>
          </p:nvPr>
        </p:nvGraphicFramePr>
        <p:xfrm>
          <a:off x="8131260" y="4799699"/>
          <a:ext cx="1014413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4" name="Equazione" r:id="rId13" imgW="406080" imgH="190440" progId="Equation.3">
                  <p:embed/>
                </p:oleObj>
              </mc:Choice>
              <mc:Fallback>
                <p:oleObj name="Equazione" r:id="rId13" imgW="4060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1260" y="4799699"/>
                        <a:ext cx="1014413" cy="4746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3" name="Connettore 1 102"/>
          <p:cNvCxnSpPr/>
          <p:nvPr/>
        </p:nvCxnSpPr>
        <p:spPr>
          <a:xfrm>
            <a:off x="7872248" y="-115614"/>
            <a:ext cx="0" cy="6858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CasellaDiTesto 104"/>
          <p:cNvSpPr txBox="1"/>
          <p:nvPr/>
        </p:nvSpPr>
        <p:spPr>
          <a:xfrm>
            <a:off x="7475928" y="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W</a:t>
            </a:r>
            <a:endParaRPr lang="en-US" baseline="-25000" dirty="0"/>
          </a:p>
        </p:txBody>
      </p:sp>
      <p:sp>
        <p:nvSpPr>
          <p:cNvPr id="106" name="CasellaDiTesto 105"/>
          <p:cNvSpPr txBox="1"/>
          <p:nvPr/>
        </p:nvSpPr>
        <p:spPr>
          <a:xfrm>
            <a:off x="4130566" y="573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0</a:t>
            </a:r>
            <a:endParaRPr lang="en-US" baseline="-25000" dirty="0"/>
          </a:p>
        </p:txBody>
      </p:sp>
      <p:sp>
        <p:nvSpPr>
          <p:cNvPr id="110" name="CasellaDiTesto 109"/>
          <p:cNvSpPr txBox="1"/>
          <p:nvPr/>
        </p:nvSpPr>
        <p:spPr>
          <a:xfrm>
            <a:off x="8135326" y="23210"/>
            <a:ext cx="1008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Neutra n</a:t>
            </a:r>
            <a:endParaRPr lang="en-US" i="1" dirty="0"/>
          </a:p>
        </p:txBody>
      </p:sp>
      <p:sp>
        <p:nvSpPr>
          <p:cNvPr id="112" name="CasellaDiTesto 111"/>
          <p:cNvSpPr txBox="1"/>
          <p:nvPr/>
        </p:nvSpPr>
        <p:spPr>
          <a:xfrm>
            <a:off x="5212312" y="0"/>
            <a:ext cx="1578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svuotamento n</a:t>
            </a:r>
            <a:endParaRPr lang="en-US" i="1" dirty="0"/>
          </a:p>
        </p:txBody>
      </p:sp>
      <p:sp>
        <p:nvSpPr>
          <p:cNvPr id="113" name="CasellaDiTesto 112"/>
          <p:cNvSpPr txBox="1"/>
          <p:nvPr/>
        </p:nvSpPr>
        <p:spPr>
          <a:xfrm>
            <a:off x="3768271" y="536028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CARICA</a:t>
            </a:r>
            <a:endParaRPr lang="en-US" b="1" dirty="0"/>
          </a:p>
        </p:txBody>
      </p:sp>
      <p:sp>
        <p:nvSpPr>
          <p:cNvPr id="114" name="CasellaDiTesto 113"/>
          <p:cNvSpPr txBox="1"/>
          <p:nvPr/>
        </p:nvSpPr>
        <p:spPr>
          <a:xfrm>
            <a:off x="3817980" y="1924864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B050"/>
                </a:solidFill>
              </a:rPr>
              <a:t>-CAMPO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15" name="CasellaDiTesto 114"/>
          <p:cNvSpPr txBox="1"/>
          <p:nvPr/>
        </p:nvSpPr>
        <p:spPr>
          <a:xfrm>
            <a:off x="3683237" y="4200353"/>
            <a:ext cx="1357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POTENZIALE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116" name="Oggetto 1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8439205"/>
              </p:ext>
            </p:extLst>
          </p:nvPr>
        </p:nvGraphicFramePr>
        <p:xfrm>
          <a:off x="5212312" y="3480229"/>
          <a:ext cx="1975132" cy="720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5" name="Equazione" r:id="rId15" imgW="1079280" imgH="393480" progId="Equation.3">
                  <p:embed/>
                </p:oleObj>
              </mc:Choice>
              <mc:Fallback>
                <p:oleObj name="Equazione" r:id="rId15" imgW="10792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212312" y="3480229"/>
                        <a:ext cx="1975132" cy="720124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" name="Oggetto 1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254125"/>
              </p:ext>
            </p:extLst>
          </p:nvPr>
        </p:nvGraphicFramePr>
        <p:xfrm>
          <a:off x="3291918" y="4959422"/>
          <a:ext cx="782638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6" name="Equazione" r:id="rId17" imgW="330120" imgH="177480" progId="Equation.3">
                  <p:embed/>
                </p:oleObj>
              </mc:Choice>
              <mc:Fallback>
                <p:oleObj name="Equazione" r:id="rId17" imgW="33012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291918" y="4959422"/>
                        <a:ext cx="782638" cy="422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CasellaDiTesto 31"/>
          <p:cNvSpPr txBox="1"/>
          <p:nvPr/>
        </p:nvSpPr>
        <p:spPr>
          <a:xfrm>
            <a:off x="2789594" y="23210"/>
            <a:ext cx="893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metallo</a:t>
            </a:r>
            <a:endParaRPr lang="en-US" i="1" dirty="0"/>
          </a:p>
        </p:txBody>
      </p:sp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0575261"/>
              </p:ext>
            </p:extLst>
          </p:nvPr>
        </p:nvGraphicFramePr>
        <p:xfrm>
          <a:off x="3152550" y="2338293"/>
          <a:ext cx="1164124" cy="975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" name="Equazione" r:id="rId19" imgW="469800" imgH="393480" progId="Equation.3">
                  <p:embed/>
                </p:oleObj>
              </mc:Choice>
              <mc:Fallback>
                <p:oleObj name="Equazione" r:id="rId19" imgW="469800" imgH="393480" progId="Equation.3">
                  <p:embed/>
                  <p:pic>
                    <p:nvPicPr>
                      <p:cNvPr id="0" name="Oggetto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2550" y="2338293"/>
                        <a:ext cx="1164124" cy="97509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2D05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054539"/>
              </p:ext>
            </p:extLst>
          </p:nvPr>
        </p:nvGraphicFramePr>
        <p:xfrm>
          <a:off x="2719388" y="5813425"/>
          <a:ext cx="2198687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8" name="Equazione" r:id="rId21" imgW="901440" imgH="380880" progId="Equation.3">
                  <p:embed/>
                </p:oleObj>
              </mc:Choice>
              <mc:Fallback>
                <p:oleObj name="Equazione" r:id="rId21" imgW="901440" imgH="380880" progId="Equation.3">
                  <p:embed/>
                  <p:pic>
                    <p:nvPicPr>
                      <p:cNvPr id="0" name="Oggetto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9388" y="5813425"/>
                        <a:ext cx="2198687" cy="9286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uppo 8"/>
          <p:cNvGrpSpPr/>
          <p:nvPr/>
        </p:nvGrpSpPr>
        <p:grpSpPr>
          <a:xfrm>
            <a:off x="1241946" y="643063"/>
            <a:ext cx="1347858" cy="1388836"/>
            <a:chOff x="3084394" y="720694"/>
            <a:chExt cx="1347858" cy="1388836"/>
          </a:xfrm>
        </p:grpSpPr>
        <p:cxnSp>
          <p:nvCxnSpPr>
            <p:cNvPr id="5" name="Connettore 2 4"/>
            <p:cNvCxnSpPr/>
            <p:nvPr/>
          </p:nvCxnSpPr>
          <p:spPr>
            <a:xfrm>
              <a:off x="3084394" y="1337481"/>
              <a:ext cx="134785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ttangolo 5"/>
            <p:cNvSpPr/>
            <p:nvPr/>
          </p:nvSpPr>
          <p:spPr>
            <a:xfrm>
              <a:off x="3683237" y="1337481"/>
              <a:ext cx="58445" cy="77204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ttangolo 37"/>
            <p:cNvSpPr/>
            <p:nvPr/>
          </p:nvSpPr>
          <p:spPr>
            <a:xfrm>
              <a:off x="3731118" y="1103857"/>
              <a:ext cx="606028" cy="23362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Connettore 2 7"/>
            <p:cNvCxnSpPr/>
            <p:nvPr/>
          </p:nvCxnSpPr>
          <p:spPr>
            <a:xfrm flipV="1">
              <a:off x="3732931" y="720694"/>
              <a:ext cx="0" cy="13888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uppo 41"/>
          <p:cNvGrpSpPr/>
          <p:nvPr/>
        </p:nvGrpSpPr>
        <p:grpSpPr>
          <a:xfrm>
            <a:off x="1232129" y="2198660"/>
            <a:ext cx="1347858" cy="1388836"/>
            <a:chOff x="3084394" y="720694"/>
            <a:chExt cx="1347858" cy="1388836"/>
          </a:xfrm>
        </p:grpSpPr>
        <p:cxnSp>
          <p:nvCxnSpPr>
            <p:cNvPr id="43" name="Connettore 2 42"/>
            <p:cNvCxnSpPr/>
            <p:nvPr/>
          </p:nvCxnSpPr>
          <p:spPr>
            <a:xfrm>
              <a:off x="3084394" y="1337481"/>
              <a:ext cx="134785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2 45"/>
            <p:cNvCxnSpPr/>
            <p:nvPr/>
          </p:nvCxnSpPr>
          <p:spPr>
            <a:xfrm flipV="1">
              <a:off x="3732931" y="720694"/>
              <a:ext cx="0" cy="13888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uppo 48"/>
          <p:cNvGrpSpPr/>
          <p:nvPr/>
        </p:nvGrpSpPr>
        <p:grpSpPr>
          <a:xfrm>
            <a:off x="1241946" y="4188076"/>
            <a:ext cx="1347858" cy="1388836"/>
            <a:chOff x="3084394" y="720694"/>
            <a:chExt cx="1347858" cy="1388836"/>
          </a:xfrm>
        </p:grpSpPr>
        <p:cxnSp>
          <p:nvCxnSpPr>
            <p:cNvPr id="50" name="Connettore 2 49"/>
            <p:cNvCxnSpPr/>
            <p:nvPr/>
          </p:nvCxnSpPr>
          <p:spPr>
            <a:xfrm>
              <a:off x="3084394" y="1337481"/>
              <a:ext cx="134785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2 50"/>
            <p:cNvCxnSpPr/>
            <p:nvPr/>
          </p:nvCxnSpPr>
          <p:spPr>
            <a:xfrm flipV="1">
              <a:off x="3732931" y="720694"/>
              <a:ext cx="0" cy="13888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po 14"/>
          <p:cNvGrpSpPr/>
          <p:nvPr/>
        </p:nvGrpSpPr>
        <p:grpSpPr>
          <a:xfrm>
            <a:off x="1241946" y="4800600"/>
            <a:ext cx="1299201" cy="428080"/>
            <a:chOff x="1241946" y="4381500"/>
            <a:chExt cx="1299201" cy="428080"/>
          </a:xfrm>
        </p:grpSpPr>
        <p:cxnSp>
          <p:nvCxnSpPr>
            <p:cNvPr id="12" name="Connettore 1 11"/>
            <p:cNvCxnSpPr/>
            <p:nvPr/>
          </p:nvCxnSpPr>
          <p:spPr>
            <a:xfrm>
              <a:off x="1241946" y="4385019"/>
              <a:ext cx="589847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igura a mano libera 13"/>
            <p:cNvSpPr/>
            <p:nvPr/>
          </p:nvSpPr>
          <p:spPr>
            <a:xfrm>
              <a:off x="1841500" y="4381500"/>
              <a:ext cx="699647" cy="428080"/>
            </a:xfrm>
            <a:custGeom>
              <a:avLst/>
              <a:gdLst>
                <a:gd name="connsiteX0" fmla="*/ 0 w 699647"/>
                <a:gd name="connsiteY0" fmla="*/ 0 h 428080"/>
                <a:gd name="connsiteX1" fmla="*/ 88900 w 699647"/>
                <a:gd name="connsiteY1" fmla="*/ 222250 h 428080"/>
                <a:gd name="connsiteX2" fmla="*/ 298450 w 699647"/>
                <a:gd name="connsiteY2" fmla="*/ 381000 h 428080"/>
                <a:gd name="connsiteX3" fmla="*/ 660400 w 699647"/>
                <a:gd name="connsiteY3" fmla="*/ 425450 h 428080"/>
                <a:gd name="connsiteX4" fmla="*/ 673100 w 699647"/>
                <a:gd name="connsiteY4" fmla="*/ 419100 h 42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9647" h="428080">
                  <a:moveTo>
                    <a:pt x="0" y="0"/>
                  </a:moveTo>
                  <a:cubicBezTo>
                    <a:pt x="19579" y="79375"/>
                    <a:pt x="39158" y="158750"/>
                    <a:pt x="88900" y="222250"/>
                  </a:cubicBezTo>
                  <a:cubicBezTo>
                    <a:pt x="138642" y="285750"/>
                    <a:pt x="203200" y="347133"/>
                    <a:pt x="298450" y="381000"/>
                  </a:cubicBezTo>
                  <a:cubicBezTo>
                    <a:pt x="393700" y="414867"/>
                    <a:pt x="597958" y="419100"/>
                    <a:pt x="660400" y="425450"/>
                  </a:cubicBezTo>
                  <a:cubicBezTo>
                    <a:pt x="722842" y="431800"/>
                    <a:pt x="697971" y="425450"/>
                    <a:pt x="673100" y="419100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6441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2254351"/>
              </p:ext>
            </p:extLst>
          </p:nvPr>
        </p:nvGraphicFramePr>
        <p:xfrm>
          <a:off x="5658186" y="0"/>
          <a:ext cx="2774950" cy="1172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" name="Equazione" r:id="rId3" imgW="901440" imgH="380880" progId="Equation.3">
                  <p:embed/>
                </p:oleObj>
              </mc:Choice>
              <mc:Fallback>
                <p:oleObj name="Equazione" r:id="rId3" imgW="901440" imgH="380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58186" y="0"/>
                        <a:ext cx="2774950" cy="11725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143768" y="265152"/>
            <a:ext cx="5171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Larghezza della regione di svuotamento e potenziale</a:t>
            </a:r>
            <a:endParaRPr lang="en-US" b="1" dirty="0"/>
          </a:p>
        </p:txBody>
      </p:sp>
      <p:grpSp>
        <p:nvGrpSpPr>
          <p:cNvPr id="15" name="Gruppo 14"/>
          <p:cNvGrpSpPr/>
          <p:nvPr/>
        </p:nvGrpSpPr>
        <p:grpSpPr>
          <a:xfrm>
            <a:off x="143768" y="992588"/>
            <a:ext cx="8073132" cy="1752045"/>
            <a:chOff x="143768" y="992588"/>
            <a:chExt cx="8073132" cy="1752045"/>
          </a:xfrm>
        </p:grpSpPr>
        <p:graphicFrame>
          <p:nvGraphicFramePr>
            <p:cNvPr id="5" name="Oggetto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5453832"/>
                </p:ext>
              </p:extLst>
            </p:nvPr>
          </p:nvGraphicFramePr>
          <p:xfrm>
            <a:off x="269181" y="1283962"/>
            <a:ext cx="2722562" cy="1382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52" name="Equazione" r:id="rId5" imgW="825480" imgH="419040" progId="Equation.3">
                    <p:embed/>
                  </p:oleObj>
                </mc:Choice>
                <mc:Fallback>
                  <p:oleObj name="Equazione" r:id="rId5" imgW="825480" imgH="4190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69181" y="1283962"/>
                          <a:ext cx="2722562" cy="13827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CasellaDiTesto 6"/>
            <p:cNvSpPr txBox="1"/>
            <p:nvPr/>
          </p:nvSpPr>
          <p:spPr>
            <a:xfrm>
              <a:off x="143768" y="1042791"/>
              <a:ext cx="10725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Equilibrio</a:t>
              </a:r>
              <a:endParaRPr lang="en-US" dirty="0"/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4661899" y="992588"/>
              <a:ext cx="16145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Fuori equilibrio</a:t>
              </a:r>
              <a:endParaRPr lang="en-US" dirty="0"/>
            </a:p>
          </p:txBody>
        </p:sp>
        <p:graphicFrame>
          <p:nvGraphicFramePr>
            <p:cNvPr id="9" name="Oggetto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32015096"/>
                </p:ext>
              </p:extLst>
            </p:nvPr>
          </p:nvGraphicFramePr>
          <p:xfrm>
            <a:off x="4572000" y="1361920"/>
            <a:ext cx="3644900" cy="1382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53" name="Equazione" r:id="rId7" imgW="1104840" imgH="419040" progId="Equation.3">
                    <p:embed/>
                  </p:oleObj>
                </mc:Choice>
                <mc:Fallback>
                  <p:oleObj name="Equazione" r:id="rId7" imgW="1104840" imgH="419040" progId="Equation.3">
                    <p:embed/>
                    <p:pic>
                      <p:nvPicPr>
                        <p:cNvPr id="0" name="Oggetto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1361920"/>
                          <a:ext cx="3644900" cy="1382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Gruppo 15"/>
          <p:cNvGrpSpPr/>
          <p:nvPr/>
        </p:nvGrpSpPr>
        <p:grpSpPr>
          <a:xfrm>
            <a:off x="143768" y="3092514"/>
            <a:ext cx="7576412" cy="1164670"/>
            <a:chOff x="143768" y="3092514"/>
            <a:chExt cx="7576412" cy="1164670"/>
          </a:xfrm>
        </p:grpSpPr>
        <p:sp>
          <p:nvSpPr>
            <p:cNvPr id="11" name="CasellaDiTesto 10"/>
            <p:cNvSpPr txBox="1"/>
            <p:nvPr/>
          </p:nvSpPr>
          <p:spPr>
            <a:xfrm>
              <a:off x="143768" y="3092514"/>
              <a:ext cx="46228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/>
                <a:t>Carica totale </a:t>
              </a:r>
              <a:r>
                <a:rPr lang="it-IT" b="1" dirty="0" err="1" smtClean="0"/>
                <a:t>Q</a:t>
              </a:r>
              <a:r>
                <a:rPr lang="it-IT" b="1" baseline="-25000" dirty="0" err="1" smtClean="0"/>
                <a:t>sc</a:t>
              </a:r>
              <a:r>
                <a:rPr lang="it-IT" b="1" dirty="0" smtClean="0"/>
                <a:t> della regione di svuotamento</a:t>
              </a:r>
              <a:endParaRPr lang="en-US" b="1" dirty="0"/>
            </a:p>
          </p:txBody>
        </p:sp>
        <p:graphicFrame>
          <p:nvGraphicFramePr>
            <p:cNvPr id="12" name="Oggetto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49769276"/>
                </p:ext>
              </p:extLst>
            </p:nvPr>
          </p:nvGraphicFramePr>
          <p:xfrm>
            <a:off x="1813093" y="3461846"/>
            <a:ext cx="5907087" cy="795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54" name="Equazione" r:id="rId9" imgW="1790640" imgH="241200" progId="Equation.3">
                    <p:embed/>
                  </p:oleObj>
                </mc:Choice>
                <mc:Fallback>
                  <p:oleObj name="Equazione" r:id="rId9" imgW="1790640" imgH="241200" progId="Equation.3">
                    <p:embed/>
                    <p:pic>
                      <p:nvPicPr>
                        <p:cNvPr id="0" name="Oggetto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13093" y="3461846"/>
                          <a:ext cx="5907087" cy="7953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Gruppo 16"/>
          <p:cNvGrpSpPr/>
          <p:nvPr/>
        </p:nvGrpSpPr>
        <p:grpSpPr>
          <a:xfrm>
            <a:off x="143768" y="4323087"/>
            <a:ext cx="7155557" cy="1568126"/>
            <a:chOff x="143768" y="4323087"/>
            <a:chExt cx="7155557" cy="1568126"/>
          </a:xfrm>
        </p:grpSpPr>
        <p:sp>
          <p:nvSpPr>
            <p:cNvPr id="13" name="CasellaDiTesto 12"/>
            <p:cNvSpPr txBox="1"/>
            <p:nvPr/>
          </p:nvSpPr>
          <p:spPr>
            <a:xfrm>
              <a:off x="143768" y="4323087"/>
              <a:ext cx="25483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/>
                <a:t>Capacità di svuotamento</a:t>
              </a:r>
              <a:endParaRPr lang="en-US" b="1" dirty="0"/>
            </a:p>
          </p:txBody>
        </p:sp>
        <p:graphicFrame>
          <p:nvGraphicFramePr>
            <p:cNvPr id="14" name="Oggetto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16719392"/>
                </p:ext>
              </p:extLst>
            </p:nvPr>
          </p:nvGraphicFramePr>
          <p:xfrm>
            <a:off x="2022475" y="4510088"/>
            <a:ext cx="5276850" cy="1381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55" name="Equazione" r:id="rId11" imgW="1600200" imgH="419040" progId="Equation.3">
                    <p:embed/>
                  </p:oleObj>
                </mc:Choice>
                <mc:Fallback>
                  <p:oleObj name="Equazione" r:id="rId11" imgW="1600200" imgH="419040" progId="Equation.3">
                    <p:embed/>
                    <p:pic>
                      <p:nvPicPr>
                        <p:cNvPr id="0" name="Oggetto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22475" y="4510088"/>
                          <a:ext cx="5276850" cy="1381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43460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43768" y="187815"/>
            <a:ext cx="1844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Le misure di 1/C</a:t>
            </a:r>
            <a:r>
              <a:rPr lang="it-IT" b="1" baseline="30000" dirty="0" smtClean="0"/>
              <a:t>2</a:t>
            </a:r>
            <a:endParaRPr lang="en-US" b="1" baseline="30000" dirty="0"/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684575"/>
              </p:ext>
            </p:extLst>
          </p:nvPr>
        </p:nvGraphicFramePr>
        <p:xfrm>
          <a:off x="681347" y="797898"/>
          <a:ext cx="3317448" cy="1052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6" name="Equazione" r:id="rId3" imgW="1320480" imgH="419040" progId="Equation.3">
                  <p:embed/>
                </p:oleObj>
              </mc:Choice>
              <mc:Fallback>
                <p:oleObj name="Equazione" r:id="rId3" imgW="1320480" imgH="419040" progId="Equation.3">
                  <p:embed/>
                  <p:pic>
                    <p:nvPicPr>
                      <p:cNvPr id="0" name="Oggetto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347" y="797898"/>
                        <a:ext cx="3317448" cy="10521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5314476"/>
              </p:ext>
            </p:extLst>
          </p:nvPr>
        </p:nvGraphicFramePr>
        <p:xfrm>
          <a:off x="5144448" y="875377"/>
          <a:ext cx="2200275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7" name="Equazione" r:id="rId5" imgW="876240" imgH="380880" progId="Equation.3">
                  <p:embed/>
                </p:oleObj>
              </mc:Choice>
              <mc:Fallback>
                <p:oleObj name="Equazione" r:id="rId5" imgW="876240" imgH="380880" progId="Equation.3">
                  <p:embed/>
                  <p:pic>
                    <p:nvPicPr>
                      <p:cNvPr id="0" name="Ogget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4448" y="875377"/>
                        <a:ext cx="2200275" cy="9556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8" t="18585" r="26697" b="21875"/>
          <a:stretch/>
        </p:blipFill>
        <p:spPr bwMode="auto">
          <a:xfrm>
            <a:off x="4692315" y="2500981"/>
            <a:ext cx="4451685" cy="435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6665925" y="2316315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Fig.5.5</a:t>
            </a:r>
            <a:endParaRPr lang="en-US" dirty="0"/>
          </a:p>
        </p:txBody>
      </p:sp>
      <p:grpSp>
        <p:nvGrpSpPr>
          <p:cNvPr id="19" name="Gruppo 18"/>
          <p:cNvGrpSpPr/>
          <p:nvPr/>
        </p:nvGrpSpPr>
        <p:grpSpPr>
          <a:xfrm>
            <a:off x="406694" y="1946983"/>
            <a:ext cx="2694969" cy="1523213"/>
            <a:chOff x="406694" y="1946983"/>
            <a:chExt cx="2694969" cy="1523213"/>
          </a:xfrm>
        </p:grpSpPr>
        <p:graphicFrame>
          <p:nvGraphicFramePr>
            <p:cNvPr id="8" name="Oggetto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61933048"/>
                </p:ext>
              </p:extLst>
            </p:nvPr>
          </p:nvGraphicFramePr>
          <p:xfrm>
            <a:off x="531566" y="2316315"/>
            <a:ext cx="2152257" cy="11538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28" name="Equazione" r:id="rId8" imgW="1041120" imgH="558720" progId="Equation.3">
                    <p:embed/>
                  </p:oleObj>
                </mc:Choice>
                <mc:Fallback>
                  <p:oleObj name="Equazione" r:id="rId8" imgW="1041120" imgH="558720" progId="Equation.3">
                    <p:embed/>
                    <p:pic>
                      <p:nvPicPr>
                        <p:cNvPr id="0" name="Oggetto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1566" y="2316315"/>
                          <a:ext cx="2152257" cy="11538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CasellaDiTesto 8"/>
            <p:cNvSpPr txBox="1"/>
            <p:nvPr/>
          </p:nvSpPr>
          <p:spPr>
            <a:xfrm>
              <a:off x="406694" y="1946983"/>
              <a:ext cx="26949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i="1" dirty="0" smtClean="0"/>
                <a:t>Così si misura il drogaggio</a:t>
              </a:r>
              <a:endParaRPr lang="en-US" b="1" i="1" dirty="0"/>
            </a:p>
          </p:txBody>
        </p:sp>
      </p:grpSp>
      <p:grpSp>
        <p:nvGrpSpPr>
          <p:cNvPr id="20" name="Gruppo 19"/>
          <p:cNvGrpSpPr/>
          <p:nvPr/>
        </p:nvGrpSpPr>
        <p:grpSpPr>
          <a:xfrm>
            <a:off x="406694" y="3417544"/>
            <a:ext cx="2721817" cy="1274364"/>
            <a:chOff x="406694" y="3417544"/>
            <a:chExt cx="2721817" cy="1274364"/>
          </a:xfrm>
        </p:grpSpPr>
        <p:graphicFrame>
          <p:nvGraphicFramePr>
            <p:cNvPr id="10" name="Oggetto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48880593"/>
                </p:ext>
              </p:extLst>
            </p:nvPr>
          </p:nvGraphicFramePr>
          <p:xfrm>
            <a:off x="406695" y="3955679"/>
            <a:ext cx="2721816" cy="736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29" name="Equazione" r:id="rId10" imgW="1549080" imgH="419040" progId="Equation.3">
                    <p:embed/>
                  </p:oleObj>
                </mc:Choice>
                <mc:Fallback>
                  <p:oleObj name="Equazione" r:id="rId10" imgW="1549080" imgH="4190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406695" y="3955679"/>
                          <a:ext cx="2721816" cy="73622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CasellaDiTesto 11"/>
            <p:cNvSpPr txBox="1"/>
            <p:nvPr/>
          </p:nvSpPr>
          <p:spPr>
            <a:xfrm>
              <a:off x="406694" y="3417544"/>
              <a:ext cx="2404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i="1" dirty="0" smtClean="0"/>
                <a:t>Da questo si risale a </a:t>
              </a:r>
              <a:r>
                <a:rPr lang="it-IT" b="1" i="1" dirty="0" err="1" smtClean="0"/>
                <a:t>V</a:t>
              </a:r>
              <a:r>
                <a:rPr lang="it-IT" b="1" i="1" baseline="-25000" dirty="0" err="1" smtClean="0"/>
                <a:t>n</a:t>
              </a:r>
              <a:endParaRPr lang="en-US" b="1" i="1" baseline="-25000" dirty="0"/>
            </a:p>
          </p:txBody>
        </p:sp>
      </p:grpSp>
      <p:sp>
        <p:nvSpPr>
          <p:cNvPr id="11" name="CasellaDiTesto 10"/>
          <p:cNvSpPr txBox="1"/>
          <p:nvPr/>
        </p:nvSpPr>
        <p:spPr>
          <a:xfrm>
            <a:off x="8490857" y="6228009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V</a:t>
            </a:r>
            <a:endParaRPr lang="en-US" b="1" dirty="0"/>
          </a:p>
        </p:txBody>
      </p:sp>
      <p:grpSp>
        <p:nvGrpSpPr>
          <p:cNvPr id="21" name="Gruppo 20"/>
          <p:cNvGrpSpPr/>
          <p:nvPr/>
        </p:nvGrpSpPr>
        <p:grpSpPr>
          <a:xfrm>
            <a:off x="406693" y="4706402"/>
            <a:ext cx="3808488" cy="613971"/>
            <a:chOff x="406693" y="4706402"/>
            <a:chExt cx="3808488" cy="613971"/>
          </a:xfrm>
        </p:grpSpPr>
        <p:graphicFrame>
          <p:nvGraphicFramePr>
            <p:cNvPr id="13" name="Oggetto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44884667"/>
                </p:ext>
              </p:extLst>
            </p:nvPr>
          </p:nvGraphicFramePr>
          <p:xfrm>
            <a:off x="1914218" y="4706402"/>
            <a:ext cx="724562" cy="613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30" name="Equazione" r:id="rId12" imgW="419040" imgH="355320" progId="Equation.3">
                    <p:embed/>
                  </p:oleObj>
                </mc:Choice>
                <mc:Fallback>
                  <p:oleObj name="Equazione" r:id="rId12" imgW="419040" imgH="35532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914218" y="4706402"/>
                          <a:ext cx="724562" cy="613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CasellaDiTesto 14"/>
            <p:cNvSpPr txBox="1"/>
            <p:nvPr/>
          </p:nvSpPr>
          <p:spPr>
            <a:xfrm>
              <a:off x="406693" y="4828722"/>
              <a:ext cx="31068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i="1" dirty="0" smtClean="0"/>
                <a:t>La intercetta                       ci da </a:t>
              </a:r>
              <a:endParaRPr lang="en-US" b="1" i="1" baseline="-25000" dirty="0"/>
            </a:p>
          </p:txBody>
        </p:sp>
        <p:graphicFrame>
          <p:nvGraphicFramePr>
            <p:cNvPr id="14" name="Oggetto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6164084"/>
                </p:ext>
              </p:extLst>
            </p:nvPr>
          </p:nvGraphicFramePr>
          <p:xfrm>
            <a:off x="3513506" y="4869442"/>
            <a:ext cx="701675" cy="328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31" name="Equazione" r:id="rId14" imgW="406080" imgH="190440" progId="Equation.3">
                    <p:embed/>
                  </p:oleObj>
                </mc:Choice>
                <mc:Fallback>
                  <p:oleObj name="Equazione" r:id="rId14" imgW="406080" imgH="190440" progId="Equation.3">
                    <p:embed/>
                    <p:pic>
                      <p:nvPicPr>
                        <p:cNvPr id="0" name="Oggetto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13506" y="4869442"/>
                          <a:ext cx="701675" cy="3286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" name="Gruppo 21"/>
          <p:cNvGrpSpPr/>
          <p:nvPr/>
        </p:nvGrpSpPr>
        <p:grpSpPr>
          <a:xfrm>
            <a:off x="406694" y="5531352"/>
            <a:ext cx="3803542" cy="923220"/>
            <a:chOff x="406694" y="5531352"/>
            <a:chExt cx="3803542" cy="923220"/>
          </a:xfrm>
        </p:grpSpPr>
        <p:graphicFrame>
          <p:nvGraphicFramePr>
            <p:cNvPr id="16" name="Oggetto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41951768"/>
                </p:ext>
              </p:extLst>
            </p:nvPr>
          </p:nvGraphicFramePr>
          <p:xfrm>
            <a:off x="1334331" y="6001446"/>
            <a:ext cx="1752087" cy="4531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32" name="Equazione" r:id="rId16" imgW="736560" imgH="190440" progId="Equation.3">
                    <p:embed/>
                  </p:oleObj>
                </mc:Choice>
                <mc:Fallback>
                  <p:oleObj name="Equazione" r:id="rId16" imgW="736560" imgH="1904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1334331" y="6001446"/>
                          <a:ext cx="1752087" cy="453126"/>
                        </a:xfrm>
                        <a:prstGeom prst="rect">
                          <a:avLst/>
                        </a:prstGeom>
                        <a:ln>
                          <a:solidFill>
                            <a:srgbClr val="FF0000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CasellaDiTesto 17"/>
            <p:cNvSpPr txBox="1"/>
            <p:nvPr/>
          </p:nvSpPr>
          <p:spPr>
            <a:xfrm>
              <a:off x="406694" y="5531352"/>
              <a:ext cx="38035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i="1" dirty="0" smtClean="0"/>
                <a:t>E così misuriamo la altezza di barriera</a:t>
              </a:r>
              <a:endParaRPr lang="en-US" b="1" i="1" dirty="0"/>
            </a:p>
          </p:txBody>
        </p:sp>
      </p:grpSp>
      <p:sp>
        <p:nvSpPr>
          <p:cNvPr id="17" name="Freccia a destra 16"/>
          <p:cNvSpPr/>
          <p:nvPr/>
        </p:nvSpPr>
        <p:spPr>
          <a:xfrm>
            <a:off x="4210236" y="1229710"/>
            <a:ext cx="755902" cy="3153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igura a mano libera 23"/>
          <p:cNvSpPr/>
          <p:nvPr/>
        </p:nvSpPr>
        <p:spPr>
          <a:xfrm>
            <a:off x="6217920" y="5732890"/>
            <a:ext cx="500932" cy="842839"/>
          </a:xfrm>
          <a:custGeom>
            <a:avLst/>
            <a:gdLst>
              <a:gd name="connsiteX0" fmla="*/ 0 w 500932"/>
              <a:gd name="connsiteY0" fmla="*/ 0 h 842839"/>
              <a:gd name="connsiteX1" fmla="*/ 254442 w 500932"/>
              <a:gd name="connsiteY1" fmla="*/ 119270 h 842839"/>
              <a:gd name="connsiteX2" fmla="*/ 445273 w 500932"/>
              <a:gd name="connsiteY2" fmla="*/ 421420 h 842839"/>
              <a:gd name="connsiteX3" fmla="*/ 485030 w 500932"/>
              <a:gd name="connsiteY3" fmla="*/ 707667 h 842839"/>
              <a:gd name="connsiteX4" fmla="*/ 500932 w 500932"/>
              <a:gd name="connsiteY4" fmla="*/ 842839 h 842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932" h="842839">
                <a:moveTo>
                  <a:pt x="0" y="0"/>
                </a:moveTo>
                <a:cubicBezTo>
                  <a:pt x="90115" y="24516"/>
                  <a:pt x="180230" y="49033"/>
                  <a:pt x="254442" y="119270"/>
                </a:cubicBezTo>
                <a:cubicBezTo>
                  <a:pt x="328654" y="189507"/>
                  <a:pt x="406842" y="323354"/>
                  <a:pt x="445273" y="421420"/>
                </a:cubicBezTo>
                <a:cubicBezTo>
                  <a:pt x="483704" y="519486"/>
                  <a:pt x="475754" y="637431"/>
                  <a:pt x="485030" y="707667"/>
                </a:cubicBezTo>
                <a:cubicBezTo>
                  <a:pt x="494307" y="777904"/>
                  <a:pt x="497619" y="810371"/>
                  <a:pt x="500932" y="84283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uppo 27"/>
          <p:cNvGrpSpPr/>
          <p:nvPr/>
        </p:nvGrpSpPr>
        <p:grpSpPr>
          <a:xfrm>
            <a:off x="5526715" y="5900684"/>
            <a:ext cx="199065" cy="681395"/>
            <a:chOff x="5526715" y="5900684"/>
            <a:chExt cx="199065" cy="681395"/>
          </a:xfrm>
        </p:grpSpPr>
        <p:cxnSp>
          <p:nvCxnSpPr>
            <p:cNvPr id="26" name="Connettore 2 25"/>
            <p:cNvCxnSpPr/>
            <p:nvPr/>
          </p:nvCxnSpPr>
          <p:spPr>
            <a:xfrm>
              <a:off x="5526715" y="5900684"/>
              <a:ext cx="0" cy="67504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2 28"/>
            <p:cNvCxnSpPr/>
            <p:nvPr/>
          </p:nvCxnSpPr>
          <p:spPr>
            <a:xfrm>
              <a:off x="5725780" y="5907034"/>
              <a:ext cx="0" cy="67504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5456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5" t="21121" r="26329" b="26078"/>
          <a:stretch/>
        </p:blipFill>
        <p:spPr bwMode="auto">
          <a:xfrm>
            <a:off x="1292772" y="1008993"/>
            <a:ext cx="6290442" cy="552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3380456" y="229758"/>
            <a:ext cx="280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Altezze di barriera misurate</a:t>
            </a:r>
            <a:endParaRPr lang="en-US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130562" y="914397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Fig. 5.3</a:t>
            </a:r>
          </a:p>
        </p:txBody>
      </p:sp>
    </p:spTree>
    <p:extLst>
      <p:ext uri="{BB962C8B-B14F-4D97-AF65-F5344CB8AC3E}">
        <p14:creationId xmlns:p14="http://schemas.microsoft.com/office/powerpoint/2010/main" val="148397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91" y="257053"/>
            <a:ext cx="3825875" cy="297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91" y="257053"/>
            <a:ext cx="3779837" cy="297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91" y="3697519"/>
            <a:ext cx="3825875" cy="297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91" y="3697518"/>
            <a:ext cx="3825875" cy="297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853452" y="297996"/>
            <a:ext cx="3506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Giunzione </a:t>
            </a:r>
            <a:r>
              <a:rPr lang="it-IT" b="1" dirty="0" err="1" smtClean="0"/>
              <a:t>Schottky</a:t>
            </a:r>
            <a:r>
              <a:rPr lang="it-IT" b="1" dirty="0" smtClean="0"/>
              <a:t> fuori equilibrio</a:t>
            </a:r>
            <a:endParaRPr lang="en-US" b="1" dirty="0"/>
          </a:p>
        </p:txBody>
      </p:sp>
      <p:grpSp>
        <p:nvGrpSpPr>
          <p:cNvPr id="8" name="Gruppo 7"/>
          <p:cNvGrpSpPr/>
          <p:nvPr/>
        </p:nvGrpSpPr>
        <p:grpSpPr>
          <a:xfrm>
            <a:off x="4981433" y="4514163"/>
            <a:ext cx="4162567" cy="1887201"/>
            <a:chOff x="4981433" y="4514163"/>
            <a:chExt cx="4162567" cy="1887201"/>
          </a:xfrm>
        </p:grpSpPr>
        <p:sp>
          <p:nvSpPr>
            <p:cNvPr id="4" name="CasellaDiTesto 3"/>
            <p:cNvSpPr txBox="1"/>
            <p:nvPr/>
          </p:nvSpPr>
          <p:spPr>
            <a:xfrm>
              <a:off x="4981433" y="5201035"/>
              <a:ext cx="416256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 smtClean="0"/>
                <a:t>Diminuisce </a:t>
              </a:r>
              <a:r>
                <a:rPr lang="it-IT" dirty="0"/>
                <a:t>la differenza di potenziale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/>
                <a:t>Si </a:t>
              </a:r>
              <a:r>
                <a:rPr lang="it-IT" dirty="0" smtClean="0"/>
                <a:t>restringe </a:t>
              </a:r>
              <a:r>
                <a:rPr lang="it-IT" dirty="0"/>
                <a:t>la regione di svuotamento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/>
                <a:t>Passa </a:t>
              </a:r>
              <a:r>
                <a:rPr lang="it-IT" dirty="0" smtClean="0"/>
                <a:t>una </a:t>
              </a:r>
              <a:r>
                <a:rPr lang="it-IT" dirty="0"/>
                <a:t>corrente </a:t>
              </a:r>
              <a:r>
                <a:rPr lang="it-IT" dirty="0" smtClean="0"/>
                <a:t>rilevante al crescere di V</a:t>
              </a:r>
              <a:endParaRPr lang="en-US" dirty="0"/>
            </a:p>
          </p:txBody>
        </p:sp>
        <p:graphicFrame>
          <p:nvGraphicFramePr>
            <p:cNvPr id="5" name="Oggetto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30854540"/>
                </p:ext>
              </p:extLst>
            </p:nvPr>
          </p:nvGraphicFramePr>
          <p:xfrm>
            <a:off x="5079124" y="4514163"/>
            <a:ext cx="2155825" cy="557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72" name="Equazione" r:id="rId6" imgW="736560" imgH="190440" progId="Equation.3">
                    <p:embed/>
                  </p:oleObj>
                </mc:Choice>
                <mc:Fallback>
                  <p:oleObj name="Equazione" r:id="rId6" imgW="736560" imgH="190440" progId="Equation.3">
                    <p:embed/>
                    <p:pic>
                      <p:nvPicPr>
                        <p:cNvPr id="0" name="Oggetto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9124" y="4514163"/>
                          <a:ext cx="2155825" cy="557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CasellaDiTesto 10"/>
            <p:cNvSpPr txBox="1"/>
            <p:nvPr/>
          </p:nvSpPr>
          <p:spPr>
            <a:xfrm>
              <a:off x="7613032" y="4594333"/>
              <a:ext cx="9501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(diretta)</a:t>
              </a:r>
              <a:endParaRPr lang="en-US" dirty="0"/>
            </a:p>
          </p:txBody>
        </p:sp>
      </p:grpSp>
      <p:sp>
        <p:nvSpPr>
          <p:cNvPr id="7" name="CasellaDiTesto 6"/>
          <p:cNvSpPr txBox="1"/>
          <p:nvPr/>
        </p:nvSpPr>
        <p:spPr>
          <a:xfrm>
            <a:off x="2605500" y="6368916"/>
            <a:ext cx="393300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Anche la giunzione </a:t>
            </a:r>
            <a:r>
              <a:rPr lang="it-IT" b="1" dirty="0" err="1" smtClean="0"/>
              <a:t>Schottky</a:t>
            </a:r>
            <a:r>
              <a:rPr lang="it-IT" b="1" dirty="0" smtClean="0"/>
              <a:t> è un diodo</a:t>
            </a:r>
            <a:endParaRPr lang="en-US" b="1" dirty="0"/>
          </a:p>
        </p:txBody>
      </p:sp>
      <p:grpSp>
        <p:nvGrpSpPr>
          <p:cNvPr id="9" name="Gruppo 8"/>
          <p:cNvGrpSpPr/>
          <p:nvPr/>
        </p:nvGrpSpPr>
        <p:grpSpPr>
          <a:xfrm>
            <a:off x="5126875" y="1468083"/>
            <a:ext cx="3796360" cy="1768707"/>
            <a:chOff x="5126875" y="1468083"/>
            <a:chExt cx="3796360" cy="1768707"/>
          </a:xfrm>
        </p:grpSpPr>
        <p:graphicFrame>
          <p:nvGraphicFramePr>
            <p:cNvPr id="3" name="Oggetto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36139517"/>
                </p:ext>
              </p:extLst>
            </p:nvPr>
          </p:nvGraphicFramePr>
          <p:xfrm>
            <a:off x="5145206" y="1468083"/>
            <a:ext cx="2156346" cy="5576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73" name="Equazione" r:id="rId8" imgW="736560" imgH="190440" progId="Equation.3">
                    <p:embed/>
                  </p:oleObj>
                </mc:Choice>
                <mc:Fallback>
                  <p:oleObj name="Equazione" r:id="rId8" imgW="736560" imgH="1904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5145206" y="1468083"/>
                          <a:ext cx="2156346" cy="55767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CasellaDiTesto 5"/>
            <p:cNvSpPr txBox="1"/>
            <p:nvPr/>
          </p:nvSpPr>
          <p:spPr>
            <a:xfrm>
              <a:off x="7565716" y="1562255"/>
              <a:ext cx="990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(inversa)</a:t>
              </a:r>
              <a:endParaRPr lang="en-US" dirty="0"/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5126875" y="2313460"/>
              <a:ext cx="379636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 smtClean="0"/>
                <a:t>Aumenta </a:t>
              </a:r>
              <a:r>
                <a:rPr lang="it-IT" dirty="0"/>
                <a:t>la differenza di potenziale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/>
                <a:t>Si </a:t>
              </a:r>
              <a:r>
                <a:rPr lang="it-IT" dirty="0" smtClean="0"/>
                <a:t>allarga </a:t>
              </a:r>
              <a:r>
                <a:rPr lang="it-IT" dirty="0"/>
                <a:t>la regione di svuotamento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/>
                <a:t>Passa </a:t>
              </a:r>
              <a:r>
                <a:rPr lang="it-IT" dirty="0" smtClean="0"/>
                <a:t>una piccola corrente costante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6042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1614</TotalTime>
  <Words>1550</Words>
  <Application>Microsoft Office PowerPoint</Application>
  <PresentationFormat>Presentazione su schermo (4:3)</PresentationFormat>
  <Paragraphs>402</Paragraphs>
  <Slides>43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43</vt:i4>
      </vt:variant>
    </vt:vector>
  </HeadingPairs>
  <TitlesOfParts>
    <vt:vector size="46" baseType="lpstr">
      <vt:lpstr>Tema di Office</vt:lpstr>
      <vt:lpstr>Equazione</vt:lpstr>
      <vt:lpstr>Microsoft Equation 3.0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Massimo</dc:creator>
  <cp:lastModifiedBy>Massimo</cp:lastModifiedBy>
  <cp:revision>112</cp:revision>
  <dcterms:created xsi:type="dcterms:W3CDTF">2020-05-15T09:20:54Z</dcterms:created>
  <dcterms:modified xsi:type="dcterms:W3CDTF">2020-05-19T09:42:53Z</dcterms:modified>
</cp:coreProperties>
</file>