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40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69ED-C660-4E97-9AA2-EABC326412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879C-19BD-4706-9F8C-6746C1215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040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69ED-C660-4E97-9AA2-EABC326412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879C-19BD-4706-9F8C-6746C1215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2745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69ED-C660-4E97-9AA2-EABC326412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879C-19BD-4706-9F8C-6746C1215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2661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69ED-C660-4E97-9AA2-EABC326412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879C-19BD-4706-9F8C-6746C1215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5900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69ED-C660-4E97-9AA2-EABC326412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879C-19BD-4706-9F8C-6746C1215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4433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69ED-C660-4E97-9AA2-EABC326412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879C-19BD-4706-9F8C-6746C1215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1890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69ED-C660-4E97-9AA2-EABC326412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879C-19BD-4706-9F8C-6746C1215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3615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69ED-C660-4E97-9AA2-EABC326412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879C-19BD-4706-9F8C-6746C1215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6899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69ED-C660-4E97-9AA2-EABC326412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879C-19BD-4706-9F8C-6746C1215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452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69ED-C660-4E97-9AA2-EABC326412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879C-19BD-4706-9F8C-6746C1215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8682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69ED-C660-4E97-9AA2-EABC326412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1879C-19BD-4706-9F8C-6746C1215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958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569ED-C660-4E97-9AA2-EABC32641211}" type="datetimeFigureOut">
              <a:rPr lang="it-IT" smtClean="0"/>
              <a:pPr/>
              <a:t>23/10/2014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1879C-19BD-4706-9F8C-6746C1215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7042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95736" y="227687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Inserire l’istogramma relativo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72816"/>
            <a:ext cx="9144000" cy="358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6283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404664"/>
            <a:ext cx="8208912" cy="5139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 </a:t>
            </a:r>
            <a:r>
              <a:rPr lang="it-IT" sz="3600" b="1" dirty="0" smtClean="0">
                <a:solidFill>
                  <a:srgbClr val="002060"/>
                </a:solidFill>
              </a:rPr>
              <a:t>Gli elementi di uno stesso gruppo nella Tavola Periodica hanno: </a:t>
            </a:r>
          </a:p>
          <a:p>
            <a:pPr algn="r"/>
            <a:r>
              <a:rPr lang="it-IT" sz="3200" dirty="0" smtClean="0"/>
              <a:t>                                                                 </a:t>
            </a:r>
            <a:r>
              <a:rPr lang="it-IT" sz="3200" dirty="0" smtClean="0"/>
              <a:t>R.</a:t>
            </a:r>
            <a:r>
              <a:rPr lang="it-IT" sz="3200" b="1" dirty="0" smtClean="0">
                <a:solidFill>
                  <a:srgbClr val="FF0000"/>
                </a:solidFill>
              </a:rPr>
              <a:t>86.6</a:t>
            </a:r>
            <a:r>
              <a:rPr lang="it-IT" sz="3200" b="1" dirty="0" smtClean="0">
                <a:solidFill>
                  <a:srgbClr val="FF0000"/>
                </a:solidFill>
              </a:rPr>
              <a:t>%</a:t>
            </a:r>
            <a:endParaRPr lang="it-IT" sz="3200" b="1" dirty="0" smtClean="0">
              <a:solidFill>
                <a:srgbClr val="FF0000"/>
              </a:solidFill>
            </a:endParaRPr>
          </a:p>
          <a:p>
            <a:endParaRPr lang="it-IT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002060"/>
                </a:solidFill>
              </a:rPr>
              <a:t>lo stesso numero atomico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002060"/>
                </a:solidFill>
              </a:rPr>
              <a:t>numero atomico che cresce di una </a:t>
            </a:r>
            <a:r>
              <a:rPr lang="it-IT" sz="3200" b="1" dirty="0" err="1" smtClean="0">
                <a:solidFill>
                  <a:srgbClr val="002060"/>
                </a:solidFill>
              </a:rPr>
              <a:t>unita'</a:t>
            </a:r>
            <a:r>
              <a:rPr lang="it-IT" sz="3200" b="1" dirty="0" smtClean="0">
                <a:solidFill>
                  <a:srgbClr val="002060"/>
                </a:solidFill>
              </a:rPr>
              <a:t> andando dall'alto verso il basso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002060"/>
                </a:solidFill>
              </a:rPr>
              <a:t>numero atomico che cresce di una </a:t>
            </a:r>
            <a:r>
              <a:rPr lang="it-IT" sz="3200" b="1" dirty="0" err="1" smtClean="0">
                <a:solidFill>
                  <a:srgbClr val="002060"/>
                </a:solidFill>
              </a:rPr>
              <a:t>unita'</a:t>
            </a:r>
            <a:r>
              <a:rPr lang="it-IT" sz="3200" b="1" dirty="0" smtClean="0">
                <a:solidFill>
                  <a:srgbClr val="002060"/>
                </a:solidFill>
              </a:rPr>
              <a:t> andando dal basso verso l'alto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00B050"/>
                </a:solidFill>
              </a:rPr>
              <a:t>lo stesso numero di elettroni esterni</a:t>
            </a:r>
            <a:endParaRPr lang="it-IT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952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83568" y="548680"/>
            <a:ext cx="7776864" cy="61247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3600" b="1" dirty="0" smtClean="0">
                <a:solidFill>
                  <a:schemeClr val="tx1"/>
                </a:solidFill>
              </a:rPr>
              <a:t>Dire quale di queste affermazioni e' FALSA</a:t>
            </a:r>
            <a:r>
              <a:rPr lang="it-IT" sz="3600" b="1" dirty="0" smtClean="0"/>
              <a:t>:     </a:t>
            </a:r>
          </a:p>
          <a:p>
            <a:pPr algn="r"/>
            <a:r>
              <a:rPr lang="it-IT" sz="3600" b="1" dirty="0" smtClean="0"/>
              <a:t>R. </a:t>
            </a:r>
            <a:r>
              <a:rPr lang="it-IT" sz="3600" b="1" dirty="0" smtClean="0">
                <a:solidFill>
                  <a:srgbClr val="FF0000"/>
                </a:solidFill>
              </a:rPr>
              <a:t>59.1%</a:t>
            </a:r>
            <a:endParaRPr lang="it-IT" sz="3600" b="1" dirty="0" smtClean="0">
              <a:solidFill>
                <a:srgbClr val="FF0000"/>
              </a:solidFill>
            </a:endParaRPr>
          </a:p>
          <a:p>
            <a:endParaRPr lang="it-IT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t-IT" sz="3200" dirty="0" smtClean="0"/>
              <a:t>la configurazione elettronica di un atomo e' deducibile dal suo numero atomico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00B050"/>
                </a:solidFill>
              </a:rPr>
              <a:t>la configurazione elettronica di atomi dello stesso periodo e' la stessa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3200" dirty="0" smtClean="0"/>
              <a:t>la configurazione elettronica di atomi dello stesso gruppo e' la stessa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3200" dirty="0" smtClean="0"/>
              <a:t>la configurazione elettronica dei gas nobili ha sempre 8 elettroni </a:t>
            </a:r>
            <a:endParaRPr lang="it-IT" sz="3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4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620688"/>
            <a:ext cx="7776864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3200" b="1" dirty="0" smtClean="0"/>
              <a:t>Sapendo che il </a:t>
            </a:r>
            <a:r>
              <a:rPr lang="it-IT" sz="3200" b="1" dirty="0" err="1" smtClean="0"/>
              <a:t>Na</a:t>
            </a:r>
            <a:r>
              <a:rPr lang="it-IT" sz="3200" b="1" dirty="0" smtClean="0"/>
              <a:t> (sodio Z=11) e il Cs (Cesio Z=55) appartengono al Gruppo IA, dire quale di queste affermazioni e' VERA: </a:t>
            </a:r>
          </a:p>
          <a:p>
            <a:pPr algn="r"/>
            <a:r>
              <a:rPr lang="it-IT" sz="3200" b="1" dirty="0" smtClean="0">
                <a:solidFill>
                  <a:srgbClr val="FF0000"/>
                </a:solidFill>
              </a:rPr>
              <a:t>R.86.4%</a:t>
            </a:r>
            <a:endParaRPr lang="it-IT" sz="32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3600" b="1" dirty="0" smtClean="0"/>
              <a:t> </a:t>
            </a:r>
            <a:r>
              <a:rPr lang="it-IT" sz="2400" b="1" dirty="0" smtClean="0"/>
              <a:t>Il </a:t>
            </a:r>
            <a:r>
              <a:rPr lang="it-IT" sz="2400" b="1" dirty="0" err="1" smtClean="0"/>
              <a:t>Na</a:t>
            </a:r>
            <a:r>
              <a:rPr lang="it-IT" sz="2400" b="1" dirty="0" smtClean="0"/>
              <a:t> appartiene ad un periodo caratterizzato da un valore di n maggiore di quello del Cs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Avendo numero atomico maggiore, il Cs ha un numero di elettroni esterni maggiore rispetto a quello del </a:t>
            </a:r>
            <a:r>
              <a:rPr lang="it-IT" sz="2400" b="1" dirty="0" err="1" smtClean="0"/>
              <a:t>Na</a:t>
            </a:r>
            <a:endParaRPr lang="it-IT" sz="2400" b="1" dirty="0" smtClean="0"/>
          </a:p>
          <a:p>
            <a:pP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00B050"/>
                </a:solidFill>
              </a:rPr>
              <a:t>Avendo numero atomico maggiore, il Cs ha un raggio atomico maggiore del </a:t>
            </a:r>
            <a:r>
              <a:rPr lang="it-IT" sz="2400" b="1" dirty="0" err="1" smtClean="0">
                <a:solidFill>
                  <a:srgbClr val="00B050"/>
                </a:solidFill>
              </a:rPr>
              <a:t>Na</a:t>
            </a:r>
            <a:endParaRPr lang="it-IT" sz="2400" b="1" dirty="0" smtClean="0">
              <a:solidFill>
                <a:srgbClr val="00B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Essendo dello stesso gruppo il numero di elettroni totali e' lo stesso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xmlns="" val="32619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404664"/>
            <a:ext cx="8208912" cy="61863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3600" b="1" dirty="0" smtClean="0"/>
              <a:t>Sapendo che il Li (litio Z=3) e il F (fluoro Z=9) appartengono al II periodo, dire quale di queste affermazioni è VERA: </a:t>
            </a:r>
            <a:endParaRPr lang="it-IT" sz="3200" dirty="0" smtClean="0"/>
          </a:p>
          <a:p>
            <a:pPr algn="r"/>
            <a:r>
              <a:rPr lang="it-IT" sz="3200" dirty="0" smtClean="0"/>
              <a:t>R.</a:t>
            </a:r>
            <a:r>
              <a:rPr lang="it-IT" sz="3200" b="1" dirty="0" smtClean="0">
                <a:solidFill>
                  <a:srgbClr val="FF0000"/>
                </a:solidFill>
              </a:rPr>
              <a:t>59.1%</a:t>
            </a:r>
            <a:endParaRPr lang="it-IT" sz="3200" b="1" dirty="0" smtClean="0">
              <a:solidFill>
                <a:srgbClr val="FF0000"/>
              </a:solidFill>
            </a:endParaRPr>
          </a:p>
          <a:p>
            <a:endParaRPr lang="it-IT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t-IT" sz="2800" dirty="0" smtClean="0"/>
              <a:t>Il Li appartiene ad un gruppo caratterizzato da un numero maggiore di elettroni esterni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800" dirty="0" smtClean="0"/>
              <a:t>Avendo numero atomico maggiore, il F si troverà a sinistra del Li nella Tavola periodica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800" dirty="0" smtClean="0"/>
              <a:t>Entrambe gli atomi, se ionizzati, tenderanno alla configurazione del gas nobile Neon (Z=10)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00B050"/>
                </a:solidFill>
              </a:rPr>
              <a:t>Essendo dello stesso periodo entrambe gli atomi hanno gli elettroni più esterni nel 2 livello</a:t>
            </a:r>
            <a:endParaRPr lang="it-IT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19356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548680"/>
            <a:ext cx="7992888" cy="5016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3200" b="1" dirty="0" smtClean="0"/>
              <a:t>L'energia di ionizzazione dell'atomo e' l'energia necessaria per:</a:t>
            </a:r>
          </a:p>
          <a:p>
            <a:pPr algn="r"/>
            <a:r>
              <a:rPr lang="it-IT" sz="3200" dirty="0" smtClean="0"/>
              <a:t>R.</a:t>
            </a:r>
            <a:r>
              <a:rPr lang="it-IT" sz="3200" b="1" dirty="0" smtClean="0">
                <a:solidFill>
                  <a:srgbClr val="FF0000"/>
                </a:solidFill>
              </a:rPr>
              <a:t>75%</a:t>
            </a:r>
            <a:endParaRPr lang="it-IT" sz="3200" b="1" dirty="0" smtClean="0">
              <a:solidFill>
                <a:srgbClr val="FF0000"/>
              </a:solidFill>
            </a:endParaRPr>
          </a:p>
          <a:p>
            <a:endParaRPr lang="it-IT" sz="3200" dirty="0" smtClean="0"/>
          </a:p>
          <a:p>
            <a:pPr>
              <a:buFont typeface="Arial" pitchFamily="34" charset="0"/>
              <a:buChar char="•"/>
            </a:pPr>
            <a:r>
              <a:rPr lang="it-IT" sz="3200" dirty="0" smtClean="0"/>
              <a:t> portare un elettrone da un livello ad un altro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 smtClean="0"/>
              <a:t> togliere un neutrone dall'atomo allo stato </a:t>
            </a:r>
            <a:r>
              <a:rPr lang="it-IT" sz="3200" dirty="0" err="1" smtClean="0"/>
              <a:t>gasssoso</a:t>
            </a:r>
            <a:endParaRPr lang="it-IT" sz="3200" dirty="0" smtClean="0"/>
          </a:p>
          <a:p>
            <a:pPr>
              <a:buFont typeface="Arial" pitchFamily="34" charset="0"/>
              <a:buChar char="•"/>
            </a:pPr>
            <a:r>
              <a:rPr lang="it-IT" sz="3200" dirty="0" smtClean="0"/>
              <a:t> tenere vincolato un elettrone al nucleo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 smtClean="0"/>
              <a:t> </a:t>
            </a:r>
            <a:r>
              <a:rPr lang="it-IT" sz="3200" b="1" dirty="0" smtClean="0">
                <a:solidFill>
                  <a:srgbClr val="00B050"/>
                </a:solidFill>
              </a:rPr>
              <a:t>togliere un elettrone dall'atomo allo stato gassoso</a:t>
            </a:r>
            <a:endParaRPr lang="it-IT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2182" y="188640"/>
            <a:ext cx="8640960" cy="60016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b="1" dirty="0" smtClean="0"/>
              <a:t>Il valore di energia di ionizzazione primaria:</a:t>
            </a:r>
          </a:p>
          <a:p>
            <a:pPr algn="r"/>
            <a:r>
              <a:rPr lang="it-IT" sz="3200" dirty="0" smtClean="0"/>
              <a:t>R.</a:t>
            </a:r>
            <a:r>
              <a:rPr lang="it-IT" sz="3200" b="1" dirty="0" smtClean="0">
                <a:solidFill>
                  <a:srgbClr val="FF0000"/>
                </a:solidFill>
              </a:rPr>
              <a:t>68.2%</a:t>
            </a:r>
            <a:endParaRPr lang="it-IT" sz="3200" b="1" dirty="0" smtClean="0">
              <a:solidFill>
                <a:srgbClr val="FF0000"/>
              </a:solidFill>
            </a:endParaRPr>
          </a:p>
          <a:p>
            <a:endParaRPr lang="it-IT" sz="3200" b="1" dirty="0" smtClean="0"/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 </a:t>
            </a:r>
            <a:r>
              <a:rPr lang="it-IT" sz="3200" b="1" dirty="0" smtClean="0">
                <a:solidFill>
                  <a:srgbClr val="00B050"/>
                </a:solidFill>
              </a:rPr>
              <a:t>per gli elementi di uno stesso periodo aumenta all'aumentare del numero atomico</a:t>
            </a:r>
            <a:r>
              <a:rPr lang="it-IT" sz="3200" b="1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 per gli elementi di uno stesso gruppo aumenta all'aumentare del numero atomico.</a:t>
            </a: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 dipende strettamente dal rapporto carica/massa dell'elettrone</a:t>
            </a: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 e' molto alto per gli elementi del I Gruppo, </a:t>
            </a:r>
            <a:r>
              <a:rPr lang="it-IT" sz="3200" b="1" dirty="0" err="1" smtClean="0"/>
              <a:t>perchè</a:t>
            </a:r>
            <a:r>
              <a:rPr lang="it-IT" sz="3200" b="1" dirty="0" smtClean="0"/>
              <a:t> questi hanno carattere metallico</a:t>
            </a:r>
            <a:endParaRPr lang="it-IT" sz="3200" dirty="0" smtClean="0"/>
          </a:p>
          <a:p>
            <a:pPr marL="342900" indent="-342900"/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177551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260648"/>
            <a:ext cx="828092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400" b="1" dirty="0" smtClean="0"/>
              <a:t>Il valore della </a:t>
            </a:r>
            <a:r>
              <a:rPr lang="it-IT" sz="2400" b="1" dirty="0" err="1" smtClean="0"/>
              <a:t>Affinita'</a:t>
            </a:r>
            <a:r>
              <a:rPr lang="it-IT" sz="2400" b="1" dirty="0" smtClean="0"/>
              <a:t> Elettronica:</a:t>
            </a:r>
          </a:p>
          <a:p>
            <a:pPr algn="r"/>
            <a:r>
              <a:rPr lang="it-IT" sz="2400" dirty="0" smtClean="0"/>
              <a:t>R.</a:t>
            </a:r>
            <a:r>
              <a:rPr lang="it-IT" sz="2400" b="1" dirty="0" smtClean="0">
                <a:solidFill>
                  <a:srgbClr val="FF0000"/>
                </a:solidFill>
              </a:rPr>
              <a:t>38.6</a:t>
            </a:r>
            <a:r>
              <a:rPr lang="it-IT" sz="2400" b="1" dirty="0" smtClean="0">
                <a:solidFill>
                  <a:srgbClr val="FF0000"/>
                </a:solidFill>
              </a:rPr>
              <a:t>%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endParaRPr lang="it-IT" sz="2400" b="1" dirty="0" smtClean="0"/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per gli elementi di uno stesso periodo diminuisce all'aumentare del numero atomico. 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</a:t>
            </a:r>
            <a:r>
              <a:rPr lang="it-IT" sz="2400" b="1" dirty="0" smtClean="0">
                <a:solidFill>
                  <a:srgbClr val="00B050"/>
                </a:solidFill>
              </a:rPr>
              <a:t>per gli elementi di uno stesso gruppo aumenta al diminuire del numero atomico</a:t>
            </a:r>
            <a:r>
              <a:rPr lang="it-IT" sz="2400" b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dipende strettamente dal rapporto carica/massa dell'elettrone</a:t>
            </a:r>
          </a:p>
          <a:p>
            <a:pPr>
              <a:buFont typeface="Arial" pitchFamily="34" charset="0"/>
              <a:buChar char="•"/>
            </a:pPr>
            <a:r>
              <a:rPr lang="it-IT" sz="2400" b="1" dirty="0" smtClean="0"/>
              <a:t> e' molto alto per i gli elementi del I Gruppo, </a:t>
            </a:r>
            <a:r>
              <a:rPr lang="it-IT" sz="2400" b="1" dirty="0" err="1" smtClean="0"/>
              <a:t>perchè</a:t>
            </a:r>
            <a:r>
              <a:rPr lang="it-IT" sz="2400" b="1" dirty="0" smtClean="0"/>
              <a:t> questi hanno carattere metallico</a:t>
            </a:r>
            <a:endParaRPr lang="it-IT" sz="2000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4365104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Ricordo che l’affinità elettronica è definita come </a:t>
            </a: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la </a:t>
            </a: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variazione di energia per il processo di addizione di un elettrone ad un atomo neutro allo stato gassoso </a:t>
            </a:r>
            <a:endParaRPr lang="it-IT" sz="1600" b="1" dirty="0" smtClean="0">
              <a:solidFill>
                <a:schemeClr val="accent2">
                  <a:lumMod val="75000"/>
                </a:schemeClr>
              </a:solidFill>
              <a:cs typeface="Arial" charset="0"/>
            </a:endParaRPr>
          </a:p>
          <a:p>
            <a:r>
              <a:rPr lang="it-IT" sz="1600" dirty="0" smtClean="0"/>
              <a:t>Si </a:t>
            </a:r>
            <a:r>
              <a:rPr lang="it-IT" sz="1600" dirty="0" err="1" smtClean="0"/>
              <a:t>puo</a:t>
            </a:r>
            <a:r>
              <a:rPr lang="it-IT" sz="1600" dirty="0" smtClean="0"/>
              <a:t> quindi vedere come una misura della “convenienza dell’atomo ad acquistare un elettrone” </a:t>
            </a:r>
            <a:endParaRPr lang="it-IT" sz="1600" b="1" dirty="0" smtClean="0">
              <a:solidFill>
                <a:schemeClr val="accent2">
                  <a:lumMod val="75000"/>
                </a:schemeClr>
              </a:solidFill>
              <a:cs typeface="Arial" charset="0"/>
            </a:endParaRPr>
          </a:p>
          <a:p>
            <a:r>
              <a:rPr lang="it-IT" sz="12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La risp.1 è sbagliata perché via via che ci spostiamo lungo il periodo stiamo andando verso gli elementi del VII gruppo che hanno una forte convenienza ad acquistare un elettrone</a:t>
            </a:r>
          </a:p>
          <a:p>
            <a:r>
              <a:rPr lang="it-IT" sz="12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La risp.4 è sbagliata perché gli elementi del IG avendo carattere metallico sono invece portati a cedere e non ad acquistare </a:t>
            </a:r>
            <a:r>
              <a:rPr lang="it-IT" sz="1200" b="1" dirty="0" err="1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elttroni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xmlns="" val="4098245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565</Words>
  <Application>Microsoft Office PowerPoint</Application>
  <PresentationFormat>Presentazione su schermo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 2</dc:creator>
  <cp:lastModifiedBy>Simona</cp:lastModifiedBy>
  <cp:revision>39</cp:revision>
  <dcterms:created xsi:type="dcterms:W3CDTF">2014-10-14T12:14:47Z</dcterms:created>
  <dcterms:modified xsi:type="dcterms:W3CDTF">2014-10-23T17:52:23Z</dcterms:modified>
</cp:coreProperties>
</file>