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5" r:id="rId2"/>
    <p:sldId id="257" r:id="rId3"/>
    <p:sldId id="322" r:id="rId4"/>
    <p:sldId id="277" r:id="rId5"/>
    <p:sldId id="281" r:id="rId6"/>
    <p:sldId id="341" r:id="rId7"/>
    <p:sldId id="342" r:id="rId8"/>
    <p:sldId id="370" r:id="rId9"/>
    <p:sldId id="336" r:id="rId10"/>
    <p:sldId id="334" r:id="rId11"/>
    <p:sldId id="335" r:id="rId12"/>
    <p:sldId id="337" r:id="rId13"/>
    <p:sldId id="339" r:id="rId14"/>
    <p:sldId id="371" r:id="rId15"/>
    <p:sldId id="358" r:id="rId16"/>
    <p:sldId id="338" r:id="rId17"/>
    <p:sldId id="289" r:id="rId18"/>
    <p:sldId id="340" r:id="rId19"/>
    <p:sldId id="362" r:id="rId20"/>
    <p:sldId id="361" r:id="rId21"/>
    <p:sldId id="360" r:id="rId22"/>
    <p:sldId id="357" r:id="rId23"/>
    <p:sldId id="367" r:id="rId24"/>
    <p:sldId id="363" r:id="rId25"/>
    <p:sldId id="364" r:id="rId26"/>
    <p:sldId id="365" r:id="rId27"/>
    <p:sldId id="288" r:id="rId28"/>
    <p:sldId id="324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9" r:id="rId43"/>
    <p:sldId id="332" r:id="rId4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ia Da Pelo" initials="SDP" lastIdx="0" clrIdx="0">
    <p:extLst>
      <p:ext uri="{19B8F6BF-5375-455C-9EA6-DF929625EA0E}">
        <p15:presenceInfo xmlns:p15="http://schemas.microsoft.com/office/powerpoint/2012/main" userId="Stefania Da Pe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1F3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73" autoAdjust="0"/>
    <p:restoredTop sz="95742" autoAdjust="0"/>
  </p:normalViewPr>
  <p:slideViewPr>
    <p:cSldViewPr>
      <p:cViewPr>
        <p:scale>
          <a:sx n="125" d="100"/>
          <a:sy n="125" d="100"/>
        </p:scale>
        <p:origin x="780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9AA07F3-725D-4BA7-BB25-010C486DA538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DC03AC1-F98F-4029-90E5-028D38BAF7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5617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512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30DB3C-3589-4CFA-9552-3A358F7B2908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115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1D7E8-76A1-46C6-97FE-7E86DA8A4587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0A27A-545E-4D92-8D89-2BAB2BCA5D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E483-10C4-4032-94C9-5C4A5631C7A0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BCA02-B337-40F6-853F-861E52F59E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DC9AC-B4A0-4281-A149-104CE25648E1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01652-1688-44CA-A893-190E588DD5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11424"/>
            <a:ext cx="8229600" cy="1143000"/>
          </a:xfrm>
        </p:spPr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89DC-0053-45D5-A8A2-99873A074F52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03593-919C-4770-851B-B10806A5A1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10" name="Gruppo 9"/>
          <p:cNvGrpSpPr/>
          <p:nvPr userDrawn="1"/>
        </p:nvGrpSpPr>
        <p:grpSpPr>
          <a:xfrm>
            <a:off x="5868144" y="6292164"/>
            <a:ext cx="3058036" cy="429311"/>
            <a:chOff x="2029361" y="213805"/>
            <a:chExt cx="6154380" cy="864000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361" y="213805"/>
              <a:ext cx="861096" cy="864000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741" y="213805"/>
              <a:ext cx="864000" cy="864000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8957" y="285805"/>
              <a:ext cx="1089231" cy="720000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9511" y="339805"/>
              <a:ext cx="1734000" cy="612000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634" y="285805"/>
              <a:ext cx="720000" cy="720000"/>
            </a:xfrm>
            <a:prstGeom prst="rect">
              <a:avLst/>
            </a:prstGeom>
          </p:spPr>
        </p:pic>
      </p:grpSp>
      <p:sp>
        <p:nvSpPr>
          <p:cNvPr id="16" name="Rettangolo 15"/>
          <p:cNvSpPr/>
          <p:nvPr userDrawn="1"/>
        </p:nvSpPr>
        <p:spPr>
          <a:xfrm>
            <a:off x="323528" y="6373527"/>
            <a:ext cx="87133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sz="1050" b="1" i="1" dirty="0">
                <a:solidFill>
                  <a:srgbClr val="1F3863"/>
                </a:solidFill>
                <a:latin typeface="Times New Roman" panose="02020603050405020304" pitchFamily="18" charset="0"/>
              </a:rPr>
              <a:t>L’ECCELLENZA DELL’INGEGNERIA ITALIANA</a:t>
            </a:r>
          </a:p>
          <a:p>
            <a:pPr algn="l"/>
            <a:r>
              <a:rPr lang="it-IT" sz="1050" b="1" i="1" dirty="0">
                <a:solidFill>
                  <a:srgbClr val="1F3863"/>
                </a:solidFill>
                <a:latin typeface="Times New Roman" panose="02020603050405020304" pitchFamily="18" charset="0"/>
              </a:rPr>
              <a:t>Le ferrovie italiane affrontano sfide tecnologiche tra le più rilevanti al mondo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E1B78-1F47-4298-B1F6-24A81FC01531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569-F8AE-491B-99AB-CD62F409F7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20C9D-D54B-40B1-9DB2-FB2ACFA8C202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71F5D-9EA1-4425-89F1-C3A4F93E0C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D5812-1FE0-4FB0-B674-C4BA1C7E84D1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4E66C-7DFA-4FA8-8CB4-3BC9AF02B8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4B7F2-8E57-483E-A1E8-022A14C32597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CF73-DA16-44B6-9DE8-A05696158C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2BFEA-85FF-44CE-BA04-88FD383C5C07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6D29E-4F23-4598-A929-D8279896AF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93F4C-4FDB-44D0-AC1F-0530A53B099B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D0D7D-A072-42FC-BBE4-0ED79A660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7CFAA-7502-4BBC-902C-6EC61F866CEE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0AE7F-1082-4864-9554-30A6551966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2F65A2-4619-4432-A9FF-07152E3C1FC8}" type="datetimeFigureOut">
              <a:rPr lang="it-IT"/>
              <a:pPr>
                <a:defRPr/>
              </a:pPr>
              <a:t>17/10/2019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86770E-CA7C-495B-BA37-CC7141AA2E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3" Type="http://schemas.openxmlformats.org/officeDocument/2006/relationships/hyperlink" Target="mailto:sdapelo@unica.it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7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hbc.co.uk/NHBCpublications/LiteratureLibrary/Technical/filedownload,29440,en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hyperlink" Target="http://www.cedd.gov.hk/eng/publications/geo/doc/HK%20NotableTunnel%20Cat.pdf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sdapelo@unica.it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87214" y="5723249"/>
            <a:ext cx="6400800" cy="936625"/>
          </a:xfrm>
        </p:spPr>
        <p:txBody>
          <a:bodyPr rtlCol="0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'... if you do not know what you should be looking for in a site investigation, you </a:t>
            </a:r>
            <a:r>
              <a:rPr lang="en-US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not likely to find much of value'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it-IT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Glossop</a:t>
            </a:r>
            <a:r>
              <a:rPr lang="it-IT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1968)</a:t>
            </a:r>
          </a:p>
        </p:txBody>
      </p:sp>
      <p:sp>
        <p:nvSpPr>
          <p:cNvPr id="13" name="Titolo 1"/>
          <p:cNvSpPr>
            <a:spLocks noGrp="1"/>
          </p:cNvSpPr>
          <p:nvPr>
            <p:ph type="ctrTitle"/>
          </p:nvPr>
        </p:nvSpPr>
        <p:spPr>
          <a:xfrm>
            <a:off x="3352801" y="2520796"/>
            <a:ext cx="5647406" cy="18716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000" dirty="0">
                <a:solidFill>
                  <a:srgbClr val="1F38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PROGETTAZIONE GEOLOGICA NELL’AMBITO DELLE INFRASTRUTTURE</a:t>
            </a:r>
            <a:endParaRPr lang="it-IT" sz="3000" dirty="0">
              <a:solidFill>
                <a:srgbClr val="1F3863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4" name="Rettangolo 15"/>
          <p:cNvSpPr>
            <a:spLocks noChangeArrowheads="1"/>
          </p:cNvSpPr>
          <p:nvPr/>
        </p:nvSpPr>
        <p:spPr bwMode="auto">
          <a:xfrm>
            <a:off x="3995936" y="4391195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i="1" dirty="0">
                <a:solidFill>
                  <a:srgbClr val="324DBE"/>
                </a:solidFill>
                <a:latin typeface="Bookman Old Style" pitchFamily="18" charset="0"/>
              </a:rPr>
              <a:t>Stefania Da Pelo</a:t>
            </a:r>
          </a:p>
          <a:p>
            <a:pPr algn="ctr"/>
            <a:r>
              <a:rPr lang="it-IT" i="1" dirty="0">
                <a:solidFill>
                  <a:srgbClr val="324DBE"/>
                </a:solidFill>
                <a:latin typeface="Bookman Old Style" pitchFamily="18" charset="0"/>
                <a:hlinkClick r:id="rId3"/>
              </a:rPr>
              <a:t>sdapelo@unica.it</a:t>
            </a:r>
            <a:endParaRPr lang="it-IT" i="1" dirty="0">
              <a:solidFill>
                <a:srgbClr val="324DBE"/>
              </a:solidFill>
              <a:latin typeface="Bookman Old Style" pitchFamily="18" charset="0"/>
            </a:endParaRPr>
          </a:p>
          <a:p>
            <a:pPr algn="ctr"/>
            <a:endParaRPr lang="it-IT" i="1" dirty="0">
              <a:solidFill>
                <a:srgbClr val="324DBE"/>
              </a:solidFill>
              <a:latin typeface="Bookman Old Style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0938" y="752491"/>
            <a:ext cx="87133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it-IT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b="1" i="1" dirty="0">
                <a:solidFill>
                  <a:srgbClr val="1F3863"/>
                </a:solidFill>
                <a:latin typeface="Times New Roman" panose="02020603050405020304" pitchFamily="18" charset="0"/>
              </a:rPr>
              <a:t>L’ECCELLENZA DELL’INGEGNERIA ITALIANA</a:t>
            </a:r>
          </a:p>
          <a:p>
            <a:pPr algn="ctr"/>
            <a:r>
              <a:rPr lang="it-IT" b="1" i="1" dirty="0">
                <a:solidFill>
                  <a:srgbClr val="1F3863"/>
                </a:solidFill>
                <a:latin typeface="Times New Roman" panose="02020603050405020304" pitchFamily="18" charset="0"/>
              </a:rPr>
              <a:t>Le ferrovie italiane affrontano sfide tecnologiche tra le più rilevanti al mondo</a:t>
            </a:r>
          </a:p>
          <a:p>
            <a:pPr algn="ctr"/>
            <a:r>
              <a:rPr lang="it-IT" b="1" i="1" dirty="0">
                <a:solidFill>
                  <a:srgbClr val="1F3863"/>
                </a:solidFill>
                <a:latin typeface="Times New Roman" panose="02020603050405020304" pitchFamily="18" charset="0"/>
              </a:rPr>
              <a:t>Cagliari, 11 ottobre 2019</a:t>
            </a:r>
            <a:endParaRPr lang="it-IT" dirty="0"/>
          </a:p>
        </p:txBody>
      </p:sp>
      <p:grpSp>
        <p:nvGrpSpPr>
          <p:cNvPr id="14" name="Gruppo 13"/>
          <p:cNvGrpSpPr/>
          <p:nvPr/>
        </p:nvGrpSpPr>
        <p:grpSpPr>
          <a:xfrm>
            <a:off x="1494810" y="244647"/>
            <a:ext cx="6154380" cy="864000"/>
            <a:chOff x="2029361" y="213805"/>
            <a:chExt cx="6154380" cy="86400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361" y="213805"/>
              <a:ext cx="861096" cy="864000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741" y="213805"/>
              <a:ext cx="864000" cy="864000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8957" y="285805"/>
              <a:ext cx="1089231" cy="720000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69511" y="339805"/>
              <a:ext cx="1734000" cy="612000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634" y="285805"/>
              <a:ext cx="720000" cy="720000"/>
            </a:xfrm>
            <a:prstGeom prst="rect">
              <a:avLst/>
            </a:prstGeom>
          </p:spPr>
        </p:pic>
      </p:grpSp>
      <p:grpSp>
        <p:nvGrpSpPr>
          <p:cNvPr id="18" name="Gruppo 17"/>
          <p:cNvGrpSpPr/>
          <p:nvPr/>
        </p:nvGrpSpPr>
        <p:grpSpPr>
          <a:xfrm>
            <a:off x="171450" y="2038771"/>
            <a:ext cx="3248025" cy="3046413"/>
            <a:chOff x="171450" y="2038771"/>
            <a:chExt cx="3248025" cy="3046413"/>
          </a:xfrm>
        </p:grpSpPr>
        <p:sp>
          <p:nvSpPr>
            <p:cNvPr id="35" name="Rettangolo 34"/>
            <p:cNvSpPr/>
            <p:nvPr/>
          </p:nvSpPr>
          <p:spPr>
            <a:xfrm>
              <a:off x="171450" y="2332459"/>
              <a:ext cx="3181350" cy="275272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grpSp>
          <p:nvGrpSpPr>
            <p:cNvPr id="2056" name="Gruppo 27"/>
            <p:cNvGrpSpPr>
              <a:grpSpLocks/>
            </p:cNvGrpSpPr>
            <p:nvPr/>
          </p:nvGrpSpPr>
          <p:grpSpPr bwMode="auto">
            <a:xfrm>
              <a:off x="179127" y="2038771"/>
              <a:ext cx="3240348" cy="2520684"/>
              <a:chOff x="179512" y="836711"/>
              <a:chExt cx="8964489" cy="6021289"/>
            </a:xfrm>
          </p:grpSpPr>
          <p:pic>
            <p:nvPicPr>
              <p:cNvPr id="2061" name="Picture 2" descr="C:\Users\JJ\Desktop\geo\Honduras Stefy\20140320_110740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9512" y="1600200"/>
                <a:ext cx="8712968" cy="525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9" name="Connettore 2 18"/>
              <p:cNvCxnSpPr/>
              <p:nvPr/>
            </p:nvCxnSpPr>
            <p:spPr>
              <a:xfrm>
                <a:off x="1980893" y="3286436"/>
                <a:ext cx="1510797" cy="64845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2 19"/>
              <p:cNvCxnSpPr/>
              <p:nvPr/>
            </p:nvCxnSpPr>
            <p:spPr>
              <a:xfrm>
                <a:off x="4572085" y="3142334"/>
                <a:ext cx="720264" cy="79255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/>
              <p:cNvCxnSpPr/>
              <p:nvPr/>
            </p:nvCxnSpPr>
            <p:spPr>
              <a:xfrm>
                <a:off x="7523409" y="3142334"/>
                <a:ext cx="1155055" cy="50435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2 21"/>
              <p:cNvCxnSpPr/>
              <p:nvPr/>
            </p:nvCxnSpPr>
            <p:spPr>
              <a:xfrm>
                <a:off x="3781552" y="4151045"/>
                <a:ext cx="1365864" cy="12210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22"/>
              <p:cNvCxnSpPr/>
              <p:nvPr/>
            </p:nvCxnSpPr>
            <p:spPr>
              <a:xfrm flipH="1">
                <a:off x="6662606" y="3790792"/>
                <a:ext cx="2015858" cy="15813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23"/>
              <p:cNvCxnSpPr/>
              <p:nvPr/>
            </p:nvCxnSpPr>
            <p:spPr>
              <a:xfrm flipH="1">
                <a:off x="540366" y="3358488"/>
                <a:ext cx="1365864" cy="1725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/>
              <p:cNvCxnSpPr/>
              <p:nvPr/>
            </p:nvCxnSpPr>
            <p:spPr>
              <a:xfrm flipH="1">
                <a:off x="5147416" y="3142334"/>
                <a:ext cx="649994" cy="79255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Picture 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156177" y="836711"/>
                <a:ext cx="2987824" cy="181026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7" name="Freccia in giù 26"/>
              <p:cNvSpPr/>
              <p:nvPr/>
            </p:nvSpPr>
            <p:spPr>
              <a:xfrm rot="2999590">
                <a:off x="5788460" y="2100207"/>
                <a:ext cx="303372" cy="794926"/>
              </a:xfrm>
              <a:prstGeom prst="down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grpSp>
          <p:nvGrpSpPr>
            <p:cNvPr id="2057" name="Gruppo 31"/>
            <p:cNvGrpSpPr>
              <a:grpSpLocks/>
            </p:cNvGrpSpPr>
            <p:nvPr/>
          </p:nvGrpSpPr>
          <p:grpSpPr bwMode="auto">
            <a:xfrm>
              <a:off x="882112" y="4199357"/>
              <a:ext cx="2448263" cy="866777"/>
              <a:chOff x="827584" y="4005064"/>
              <a:chExt cx="2448272" cy="866638"/>
            </a:xfrm>
          </p:grpSpPr>
          <p:pic>
            <p:nvPicPr>
              <p:cNvPr id="2059" name="Picture 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27584" y="4005064"/>
                <a:ext cx="1296143" cy="866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0" name="Picture 6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r="22662"/>
              <a:stretch>
                <a:fillRect/>
              </a:stretch>
            </p:blipFill>
            <p:spPr bwMode="auto">
              <a:xfrm>
                <a:off x="2123728" y="4005064"/>
                <a:ext cx="1152128" cy="864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58" name="Picture 8" descr="C:\Users\Stefania\Documents\Lavori professionali\Perdas de fogu\Campo\San Lorenzo\C3CSL\C3 CSL_3.JPG"/>
            <p:cNvPicPr>
              <a:picLocks noChangeAspect="1" noChangeArrowheads="1"/>
            </p:cNvPicPr>
            <p:nvPr/>
          </p:nvPicPr>
          <p:blipFill>
            <a:blip r:embed="rId13" cstate="print"/>
            <a:srcRect l="32137" t="8002" r="27695" b="27992"/>
            <a:stretch>
              <a:fillRect/>
            </a:stretch>
          </p:blipFill>
          <p:spPr bwMode="auto">
            <a:xfrm>
              <a:off x="174625" y="3479162"/>
              <a:ext cx="742580" cy="1584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1254" y="4127260"/>
              <a:ext cx="1249727" cy="937295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88629" y="4127260"/>
              <a:ext cx="1240185" cy="9301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1276"/>
          <a:stretch/>
        </p:blipFill>
        <p:spPr bwMode="auto">
          <a:xfrm>
            <a:off x="100012" y="4005064"/>
            <a:ext cx="3536950" cy="197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4076700"/>
            <a:ext cx="4562475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82261" y="5983287"/>
            <a:ext cx="38420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i="1" dirty="0"/>
              <a:t>Scesi, Papini, Gattinoni – Principi di Geologia Applicata - CEA</a:t>
            </a:r>
            <a:endParaRPr lang="it-IT" sz="11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465" y="670565"/>
            <a:ext cx="2494273" cy="249687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725962" y="3149754"/>
            <a:ext cx="24121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100" b="1" dirty="0">
                <a:solidFill>
                  <a:srgbClr val="000000"/>
                </a:solidFill>
                <a:ea typeface="Calibri" panose="020F0502020204030204" pitchFamily="34" charset="0"/>
                <a:cs typeface="HelveticaNeueLT Std" pitchFamily="34" charset="0"/>
              </a:rPr>
              <a:t>Sforzi dissimmetrici a cui è soggetta una galleria parietale</a:t>
            </a:r>
            <a:endParaRPr lang="it-IT" sz="1100" dirty="0"/>
          </a:p>
        </p:txBody>
      </p:sp>
      <p:pic>
        <p:nvPicPr>
          <p:cNvPr id="12" name="Immagin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8" t="2727" r="15455" b="53641"/>
          <a:stretch/>
        </p:blipFill>
        <p:spPr bwMode="auto">
          <a:xfrm>
            <a:off x="6985289" y="775488"/>
            <a:ext cx="1701511" cy="24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olo 1"/>
          <p:cNvSpPr>
            <a:spLocks noGrp="1"/>
          </p:cNvSpPr>
          <p:nvPr>
            <p:ph type="title"/>
          </p:nvPr>
        </p:nvSpPr>
        <p:spPr>
          <a:xfrm>
            <a:off x="457200" y="-132894"/>
            <a:ext cx="8229600" cy="1143000"/>
          </a:xfrm>
        </p:spPr>
        <p:txBody>
          <a:bodyPr/>
          <a:lstStyle/>
          <a:p>
            <a:r>
              <a:rPr lang="it-IT" b="1" dirty="0">
                <a:latin typeface="Comic Sans MS" panose="030F0702030302020204" pitchFamily="66" charset="0"/>
              </a:rPr>
              <a:t>Giaciture e Geometrie</a:t>
            </a:r>
          </a:p>
        </p:txBody>
      </p:sp>
      <p:sp>
        <p:nvSpPr>
          <p:cNvPr id="4" name="Freccia a destra 3"/>
          <p:cNvSpPr/>
          <p:nvPr/>
        </p:nvSpPr>
        <p:spPr>
          <a:xfrm>
            <a:off x="2003280" y="5849328"/>
            <a:ext cx="2424704" cy="234097"/>
          </a:xfrm>
          <a:prstGeom prst="rightArrow">
            <a:avLst/>
          </a:prstGeom>
          <a:solidFill>
            <a:srgbClr val="C00000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1" r="72913" b="577"/>
          <a:stretch/>
        </p:blipFill>
        <p:spPr bwMode="auto">
          <a:xfrm>
            <a:off x="1420679" y="1010106"/>
            <a:ext cx="1701511" cy="24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ccia a destra 10"/>
          <p:cNvSpPr/>
          <p:nvPr/>
        </p:nvSpPr>
        <p:spPr>
          <a:xfrm rot="7484810">
            <a:off x="5456056" y="3940460"/>
            <a:ext cx="1895548" cy="234097"/>
          </a:xfrm>
          <a:prstGeom prst="rightArrow">
            <a:avLst/>
          </a:prstGeom>
          <a:solidFill>
            <a:srgbClr val="C00000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4932040" y="4869160"/>
            <a:ext cx="1080120" cy="9801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 rot="10800000">
            <a:off x="5292080" y="1579468"/>
            <a:ext cx="1895548" cy="234097"/>
          </a:xfrm>
          <a:prstGeom prst="rightArrow">
            <a:avLst/>
          </a:prstGeom>
          <a:solidFill>
            <a:srgbClr val="C00000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019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37"/>
          <a:stretch/>
        </p:blipFill>
        <p:spPr>
          <a:xfrm>
            <a:off x="198791" y="1340768"/>
            <a:ext cx="8746418" cy="4320480"/>
          </a:xfrm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>
                <a:latin typeface="Comic Sans MS" panose="030F0702030302020204" pitchFamily="66" charset="0"/>
              </a:rPr>
              <a:t>Giaciture e Geometrie: </a:t>
            </a:r>
          </a:p>
          <a:p>
            <a:r>
              <a:rPr lang="it-IT" b="1" dirty="0">
                <a:latin typeface="Comic Sans MS" panose="030F0702030302020204" pitchFamily="66" charset="0"/>
              </a:rPr>
              <a:t>rilievi in situ</a:t>
            </a:r>
          </a:p>
        </p:txBody>
      </p:sp>
    </p:spTree>
    <p:extLst>
      <p:ext uri="{BB962C8B-B14F-4D97-AF65-F5344CB8AC3E}">
        <p14:creationId xmlns:p14="http://schemas.microsoft.com/office/powerpoint/2010/main" val="3434052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37"/>
          <a:stretch/>
        </p:blipFill>
        <p:spPr>
          <a:xfrm>
            <a:off x="198791" y="1340768"/>
            <a:ext cx="8746418" cy="4320480"/>
          </a:xfrm>
        </p:spPr>
      </p:pic>
      <p:pic>
        <p:nvPicPr>
          <p:cNvPr id="6" name="Segnaposto contenut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21826" r="17988" b="47438"/>
          <a:stretch/>
        </p:blipFill>
        <p:spPr bwMode="auto">
          <a:xfrm>
            <a:off x="611560" y="1461159"/>
            <a:ext cx="7430881" cy="407969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>
                <a:latin typeface="Comic Sans MS" panose="030F0702030302020204" pitchFamily="66" charset="0"/>
              </a:rPr>
              <a:t>Giaciture e Geometrie: </a:t>
            </a:r>
          </a:p>
          <a:p>
            <a:r>
              <a:rPr lang="it-IT" b="1" dirty="0">
                <a:latin typeface="Comic Sans MS" panose="030F0702030302020204" pitchFamily="66" charset="0"/>
              </a:rPr>
              <a:t>rilievi in situ</a:t>
            </a:r>
          </a:p>
        </p:txBody>
      </p:sp>
    </p:spTree>
    <p:extLst>
      <p:ext uri="{BB962C8B-B14F-4D97-AF65-F5344CB8AC3E}">
        <p14:creationId xmlns:p14="http://schemas.microsoft.com/office/powerpoint/2010/main" val="37004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1"/>
          <a:stretch/>
        </p:blipFill>
        <p:spPr>
          <a:xfrm>
            <a:off x="755576" y="1340768"/>
            <a:ext cx="7344816" cy="4842538"/>
          </a:xfrm>
        </p:spPr>
      </p:pic>
      <p:sp>
        <p:nvSpPr>
          <p:cNvPr id="9" name="Figura a mano libera 8"/>
          <p:cNvSpPr/>
          <p:nvPr/>
        </p:nvSpPr>
        <p:spPr>
          <a:xfrm>
            <a:off x="2781300" y="2743200"/>
            <a:ext cx="906780" cy="1630680"/>
          </a:xfrm>
          <a:custGeom>
            <a:avLst/>
            <a:gdLst>
              <a:gd name="connsiteX0" fmla="*/ 906780 w 906780"/>
              <a:gd name="connsiteY0" fmla="*/ 0 h 1630680"/>
              <a:gd name="connsiteX1" fmla="*/ 800100 w 906780"/>
              <a:gd name="connsiteY1" fmla="*/ 251460 h 1630680"/>
              <a:gd name="connsiteX2" fmla="*/ 784860 w 906780"/>
              <a:gd name="connsiteY2" fmla="*/ 426720 h 1630680"/>
              <a:gd name="connsiteX3" fmla="*/ 693420 w 906780"/>
              <a:gd name="connsiteY3" fmla="*/ 617220 h 1630680"/>
              <a:gd name="connsiteX4" fmla="*/ 647700 w 906780"/>
              <a:gd name="connsiteY4" fmla="*/ 723900 h 1630680"/>
              <a:gd name="connsiteX5" fmla="*/ 525780 w 906780"/>
              <a:gd name="connsiteY5" fmla="*/ 815340 h 1630680"/>
              <a:gd name="connsiteX6" fmla="*/ 388620 w 906780"/>
              <a:gd name="connsiteY6" fmla="*/ 899160 h 1630680"/>
              <a:gd name="connsiteX7" fmla="*/ 327660 w 906780"/>
              <a:gd name="connsiteY7" fmla="*/ 990600 h 1630680"/>
              <a:gd name="connsiteX8" fmla="*/ 259080 w 906780"/>
              <a:gd name="connsiteY8" fmla="*/ 1089660 h 1630680"/>
              <a:gd name="connsiteX9" fmla="*/ 167640 w 906780"/>
              <a:gd name="connsiteY9" fmla="*/ 1234440 h 1630680"/>
              <a:gd name="connsiteX10" fmla="*/ 144780 w 906780"/>
              <a:gd name="connsiteY10" fmla="*/ 1333500 h 1630680"/>
              <a:gd name="connsiteX11" fmla="*/ 60960 w 906780"/>
              <a:gd name="connsiteY11" fmla="*/ 1531620 h 1630680"/>
              <a:gd name="connsiteX12" fmla="*/ 0 w 906780"/>
              <a:gd name="connsiteY12" fmla="*/ 1630680 h 163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6780" h="1630680">
                <a:moveTo>
                  <a:pt x="906780" y="0"/>
                </a:moveTo>
                <a:cubicBezTo>
                  <a:pt x="863600" y="90170"/>
                  <a:pt x="820420" y="180340"/>
                  <a:pt x="800100" y="251460"/>
                </a:cubicBezTo>
                <a:cubicBezTo>
                  <a:pt x="779780" y="322580"/>
                  <a:pt x="802640" y="365760"/>
                  <a:pt x="784860" y="426720"/>
                </a:cubicBezTo>
                <a:cubicBezTo>
                  <a:pt x="767080" y="487680"/>
                  <a:pt x="716280" y="567690"/>
                  <a:pt x="693420" y="617220"/>
                </a:cubicBezTo>
                <a:cubicBezTo>
                  <a:pt x="670560" y="666750"/>
                  <a:pt x="675640" y="690880"/>
                  <a:pt x="647700" y="723900"/>
                </a:cubicBezTo>
                <a:cubicBezTo>
                  <a:pt x="619760" y="756920"/>
                  <a:pt x="568960" y="786130"/>
                  <a:pt x="525780" y="815340"/>
                </a:cubicBezTo>
                <a:cubicBezTo>
                  <a:pt x="482600" y="844550"/>
                  <a:pt x="421640" y="869950"/>
                  <a:pt x="388620" y="899160"/>
                </a:cubicBezTo>
                <a:cubicBezTo>
                  <a:pt x="355600" y="928370"/>
                  <a:pt x="349250" y="958850"/>
                  <a:pt x="327660" y="990600"/>
                </a:cubicBezTo>
                <a:cubicBezTo>
                  <a:pt x="306070" y="1022350"/>
                  <a:pt x="285750" y="1049020"/>
                  <a:pt x="259080" y="1089660"/>
                </a:cubicBezTo>
                <a:cubicBezTo>
                  <a:pt x="232410" y="1130300"/>
                  <a:pt x="186690" y="1193800"/>
                  <a:pt x="167640" y="1234440"/>
                </a:cubicBezTo>
                <a:cubicBezTo>
                  <a:pt x="148590" y="1275080"/>
                  <a:pt x="162560" y="1283970"/>
                  <a:pt x="144780" y="1333500"/>
                </a:cubicBezTo>
                <a:cubicBezTo>
                  <a:pt x="127000" y="1383030"/>
                  <a:pt x="85090" y="1482090"/>
                  <a:pt x="60960" y="1531620"/>
                </a:cubicBezTo>
                <a:cubicBezTo>
                  <a:pt x="36830" y="1581150"/>
                  <a:pt x="18415" y="1605915"/>
                  <a:pt x="0" y="1630680"/>
                </a:cubicBezTo>
              </a:path>
            </a:pathLst>
          </a:custGeom>
          <a:noFill/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igura a mano libera 9"/>
          <p:cNvSpPr/>
          <p:nvPr/>
        </p:nvSpPr>
        <p:spPr>
          <a:xfrm>
            <a:off x="1851660" y="1945236"/>
            <a:ext cx="1508760" cy="2184804"/>
          </a:xfrm>
          <a:custGeom>
            <a:avLst/>
            <a:gdLst>
              <a:gd name="connsiteX0" fmla="*/ 0 w 1508760"/>
              <a:gd name="connsiteY0" fmla="*/ 2184804 h 2184804"/>
              <a:gd name="connsiteX1" fmla="*/ 68580 w 1508760"/>
              <a:gd name="connsiteY1" fmla="*/ 2017164 h 2184804"/>
              <a:gd name="connsiteX2" fmla="*/ 213360 w 1508760"/>
              <a:gd name="connsiteY2" fmla="*/ 1796184 h 2184804"/>
              <a:gd name="connsiteX3" fmla="*/ 350520 w 1508760"/>
              <a:gd name="connsiteY3" fmla="*/ 1544724 h 2184804"/>
              <a:gd name="connsiteX4" fmla="*/ 510540 w 1508760"/>
              <a:gd name="connsiteY4" fmla="*/ 1384704 h 2184804"/>
              <a:gd name="connsiteX5" fmla="*/ 601980 w 1508760"/>
              <a:gd name="connsiteY5" fmla="*/ 1102764 h 2184804"/>
              <a:gd name="connsiteX6" fmla="*/ 853440 w 1508760"/>
              <a:gd name="connsiteY6" fmla="*/ 858924 h 2184804"/>
              <a:gd name="connsiteX7" fmla="*/ 1021080 w 1508760"/>
              <a:gd name="connsiteY7" fmla="*/ 546504 h 2184804"/>
              <a:gd name="connsiteX8" fmla="*/ 1188720 w 1508760"/>
              <a:gd name="connsiteY8" fmla="*/ 356004 h 2184804"/>
              <a:gd name="connsiteX9" fmla="*/ 1333500 w 1508760"/>
              <a:gd name="connsiteY9" fmla="*/ 173124 h 2184804"/>
              <a:gd name="connsiteX10" fmla="*/ 1455420 w 1508760"/>
              <a:gd name="connsiteY10" fmla="*/ 13104 h 2184804"/>
              <a:gd name="connsiteX11" fmla="*/ 1508760 w 1508760"/>
              <a:gd name="connsiteY11" fmla="*/ 20724 h 218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8760" h="2184804">
                <a:moveTo>
                  <a:pt x="0" y="2184804"/>
                </a:moveTo>
                <a:cubicBezTo>
                  <a:pt x="16510" y="2133369"/>
                  <a:pt x="33020" y="2081934"/>
                  <a:pt x="68580" y="2017164"/>
                </a:cubicBezTo>
                <a:cubicBezTo>
                  <a:pt x="104140" y="1952394"/>
                  <a:pt x="166370" y="1874924"/>
                  <a:pt x="213360" y="1796184"/>
                </a:cubicBezTo>
                <a:cubicBezTo>
                  <a:pt x="260350" y="1717444"/>
                  <a:pt x="300990" y="1613304"/>
                  <a:pt x="350520" y="1544724"/>
                </a:cubicBezTo>
                <a:cubicBezTo>
                  <a:pt x="400050" y="1476144"/>
                  <a:pt x="468630" y="1458364"/>
                  <a:pt x="510540" y="1384704"/>
                </a:cubicBezTo>
                <a:cubicBezTo>
                  <a:pt x="552450" y="1311044"/>
                  <a:pt x="544830" y="1190394"/>
                  <a:pt x="601980" y="1102764"/>
                </a:cubicBezTo>
                <a:cubicBezTo>
                  <a:pt x="659130" y="1015134"/>
                  <a:pt x="783590" y="951634"/>
                  <a:pt x="853440" y="858924"/>
                </a:cubicBezTo>
                <a:cubicBezTo>
                  <a:pt x="923290" y="766214"/>
                  <a:pt x="965200" y="630324"/>
                  <a:pt x="1021080" y="546504"/>
                </a:cubicBezTo>
                <a:cubicBezTo>
                  <a:pt x="1076960" y="462684"/>
                  <a:pt x="1136650" y="418234"/>
                  <a:pt x="1188720" y="356004"/>
                </a:cubicBezTo>
                <a:cubicBezTo>
                  <a:pt x="1240790" y="293774"/>
                  <a:pt x="1289050" y="230274"/>
                  <a:pt x="1333500" y="173124"/>
                </a:cubicBezTo>
                <a:cubicBezTo>
                  <a:pt x="1377950" y="115974"/>
                  <a:pt x="1426210" y="38504"/>
                  <a:pt x="1455420" y="13104"/>
                </a:cubicBezTo>
                <a:cubicBezTo>
                  <a:pt x="1484630" y="-12296"/>
                  <a:pt x="1496695" y="4214"/>
                  <a:pt x="1508760" y="20724"/>
                </a:cubicBezTo>
              </a:path>
            </a:pathLst>
          </a:custGeom>
          <a:noFill/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 11"/>
          <p:cNvSpPr/>
          <p:nvPr/>
        </p:nvSpPr>
        <p:spPr>
          <a:xfrm>
            <a:off x="3528060" y="2484120"/>
            <a:ext cx="1043940" cy="2042160"/>
          </a:xfrm>
          <a:custGeom>
            <a:avLst/>
            <a:gdLst>
              <a:gd name="connsiteX0" fmla="*/ 0 w 1043940"/>
              <a:gd name="connsiteY0" fmla="*/ 2042160 h 2042160"/>
              <a:gd name="connsiteX1" fmla="*/ 160020 w 1043940"/>
              <a:gd name="connsiteY1" fmla="*/ 1760220 h 2042160"/>
              <a:gd name="connsiteX2" fmla="*/ 259080 w 1043940"/>
              <a:gd name="connsiteY2" fmla="*/ 1417320 h 2042160"/>
              <a:gd name="connsiteX3" fmla="*/ 381000 w 1043940"/>
              <a:gd name="connsiteY3" fmla="*/ 1028700 h 2042160"/>
              <a:gd name="connsiteX4" fmla="*/ 472440 w 1043940"/>
              <a:gd name="connsiteY4" fmla="*/ 830580 h 2042160"/>
              <a:gd name="connsiteX5" fmla="*/ 624840 w 1043940"/>
              <a:gd name="connsiteY5" fmla="*/ 525780 h 2042160"/>
              <a:gd name="connsiteX6" fmla="*/ 777240 w 1043940"/>
              <a:gd name="connsiteY6" fmla="*/ 312420 h 2042160"/>
              <a:gd name="connsiteX7" fmla="*/ 906780 w 1043940"/>
              <a:gd name="connsiteY7" fmla="*/ 106680 h 2042160"/>
              <a:gd name="connsiteX8" fmla="*/ 1043940 w 1043940"/>
              <a:gd name="connsiteY8" fmla="*/ 0 h 204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40" h="2042160">
                <a:moveTo>
                  <a:pt x="0" y="2042160"/>
                </a:moveTo>
                <a:cubicBezTo>
                  <a:pt x="58420" y="1953260"/>
                  <a:pt x="116840" y="1864360"/>
                  <a:pt x="160020" y="1760220"/>
                </a:cubicBezTo>
                <a:cubicBezTo>
                  <a:pt x="203200" y="1656080"/>
                  <a:pt x="222250" y="1539240"/>
                  <a:pt x="259080" y="1417320"/>
                </a:cubicBezTo>
                <a:cubicBezTo>
                  <a:pt x="295910" y="1295400"/>
                  <a:pt x="345440" y="1126490"/>
                  <a:pt x="381000" y="1028700"/>
                </a:cubicBezTo>
                <a:cubicBezTo>
                  <a:pt x="416560" y="930910"/>
                  <a:pt x="431800" y="914400"/>
                  <a:pt x="472440" y="830580"/>
                </a:cubicBezTo>
                <a:cubicBezTo>
                  <a:pt x="513080" y="746760"/>
                  <a:pt x="574040" y="612140"/>
                  <a:pt x="624840" y="525780"/>
                </a:cubicBezTo>
                <a:cubicBezTo>
                  <a:pt x="675640" y="439420"/>
                  <a:pt x="730250" y="382270"/>
                  <a:pt x="777240" y="312420"/>
                </a:cubicBezTo>
                <a:cubicBezTo>
                  <a:pt x="824230" y="242570"/>
                  <a:pt x="862330" y="158750"/>
                  <a:pt x="906780" y="106680"/>
                </a:cubicBezTo>
                <a:cubicBezTo>
                  <a:pt x="951230" y="54610"/>
                  <a:pt x="997585" y="27305"/>
                  <a:pt x="1043940" y="0"/>
                </a:cubicBezTo>
              </a:path>
            </a:pathLst>
          </a:custGeom>
          <a:noFill/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1"/>
          <p:cNvSpPr txBox="1">
            <a:spLocks/>
          </p:cNvSpPr>
          <p:nvPr/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>
                <a:latin typeface="Comic Sans MS" panose="030F0702030302020204" pitchFamily="66" charset="0"/>
              </a:rPr>
              <a:t>Giaciture e Geometrie: </a:t>
            </a:r>
          </a:p>
          <a:p>
            <a:r>
              <a:rPr lang="it-IT" b="1" dirty="0">
                <a:latin typeface="Comic Sans MS" panose="030F0702030302020204" pitchFamily="66" charset="0"/>
              </a:rPr>
              <a:t>rilievi in situ</a:t>
            </a:r>
          </a:p>
        </p:txBody>
      </p:sp>
    </p:spTree>
    <p:extLst>
      <p:ext uri="{BB962C8B-B14F-4D97-AF65-F5344CB8AC3E}">
        <p14:creationId xmlns:p14="http://schemas.microsoft.com/office/powerpoint/2010/main" val="1644597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 bwMode="auto">
          <a:xfrm>
            <a:off x="456481" y="11146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>
                <a:latin typeface="Comic Sans MS" panose="030F0702030302020204" pitchFamily="66" charset="0"/>
              </a:rPr>
              <a:t>Giaciture e Geometrie:</a:t>
            </a:r>
          </a:p>
          <a:p>
            <a:r>
              <a:rPr lang="it-IT" b="1" dirty="0">
                <a:latin typeface="Comic Sans MS" panose="030F0702030302020204" pitchFamily="66" charset="0"/>
              </a:rPr>
              <a:t>Indagini indirette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4CB9336D-6E66-7E45-BBE8-6F3973A4D7BF}"/>
              </a:ext>
            </a:extLst>
          </p:cNvPr>
          <p:cNvGrpSpPr/>
          <p:nvPr/>
        </p:nvGrpSpPr>
        <p:grpSpPr>
          <a:xfrm>
            <a:off x="35421" y="1527535"/>
            <a:ext cx="4890171" cy="2704123"/>
            <a:chOff x="27812" y="2229393"/>
            <a:chExt cx="5058337" cy="2576799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A4E9A65C-BD89-424A-8D84-98E4420CB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61" b="32460"/>
            <a:stretch/>
          </p:blipFill>
          <p:spPr>
            <a:xfrm>
              <a:off x="27812" y="2229393"/>
              <a:ext cx="5058337" cy="2576799"/>
            </a:xfrm>
            <a:prstGeom prst="rect">
              <a:avLst/>
            </a:prstGeom>
          </p:spPr>
        </p:pic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xmlns="" id="{84BDDC5A-DD60-FF44-B29E-8D812A7B10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4904" y="3210242"/>
              <a:ext cx="3953592" cy="1289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xmlns="" id="{4F0CDF69-CBBB-E846-8345-2608366FBFF2}"/>
                </a:ext>
              </a:extLst>
            </p:cNvPr>
            <p:cNvSpPr txBox="1"/>
            <p:nvPr/>
          </p:nvSpPr>
          <p:spPr>
            <a:xfrm>
              <a:off x="2171700" y="3180349"/>
              <a:ext cx="17645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Formazione Monte Santa Vittoria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xmlns="" id="{1FF25AB4-8450-FC4F-9013-66875A5AA13C}"/>
                </a:ext>
              </a:extLst>
            </p:cNvPr>
            <p:cNvSpPr txBox="1"/>
            <p:nvPr/>
          </p:nvSpPr>
          <p:spPr>
            <a:xfrm>
              <a:off x="302445" y="3855080"/>
              <a:ext cx="1635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Filone Idrotermale</a:t>
              </a:r>
            </a:p>
          </p:txBody>
        </p:sp>
      </p:grpSp>
      <p:pic>
        <p:nvPicPr>
          <p:cNvPr id="11" name="Segnaposto contenuto 24">
            <a:extLst>
              <a:ext uri="{FF2B5EF4-FFF2-40B4-BE49-F238E27FC236}">
                <a16:creationId xmlns:a16="http://schemas.microsoft.com/office/drawing/2014/main" xmlns="" id="{D4161FF0-9549-0249-9C32-1C3242107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558" y="1527535"/>
            <a:ext cx="3954270" cy="380293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E0AF1ECE-3654-C047-95BE-B491E717D91B}"/>
              </a:ext>
            </a:extLst>
          </p:cNvPr>
          <p:cNvSpPr txBox="1"/>
          <p:nvPr/>
        </p:nvSpPr>
        <p:spPr>
          <a:xfrm>
            <a:off x="5033725" y="5026830"/>
            <a:ext cx="287572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Formazione Monte Santa Vittoria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74515573-D953-A647-BC1E-5E0AA23CF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4"/>
          <a:stretch/>
        </p:blipFill>
        <p:spPr>
          <a:xfrm flipH="1" flipV="1">
            <a:off x="49163" y="4504733"/>
            <a:ext cx="4771070" cy="1486676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2108036" y="5803213"/>
            <a:ext cx="2712198" cy="14606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" name="Connettore 2 2"/>
          <p:cNvCxnSpPr/>
          <p:nvPr/>
        </p:nvCxnSpPr>
        <p:spPr>
          <a:xfrm flipV="1">
            <a:off x="2987824" y="3789040"/>
            <a:ext cx="2520280" cy="115052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DE5BDD2D-4D2F-49EF-9E04-99DB124E12DB}"/>
              </a:ext>
            </a:extLst>
          </p:cNvPr>
          <p:cNvSpPr txBox="1"/>
          <p:nvPr/>
        </p:nvSpPr>
        <p:spPr>
          <a:xfrm>
            <a:off x="2272741" y="5753136"/>
            <a:ext cx="25907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De Caterini, 2014 (De Sanctis Costruzioni)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62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 bwMode="auto">
          <a:xfrm>
            <a:off x="456481" y="11146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>
                <a:latin typeface="Comic Sans MS" panose="030F0702030302020204" pitchFamily="66" charset="0"/>
              </a:rPr>
              <a:t>Giaciture e Geometrie:</a:t>
            </a:r>
          </a:p>
          <a:p>
            <a:r>
              <a:rPr lang="it-IT" b="1" dirty="0">
                <a:latin typeface="Comic Sans MS" panose="030F0702030302020204" pitchFamily="66" charset="0"/>
              </a:rPr>
              <a:t>le nuove tecnologie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1059" t="2788" r="2449" b="2396"/>
          <a:stretch/>
        </p:blipFill>
        <p:spPr>
          <a:xfrm>
            <a:off x="971600" y="1362259"/>
            <a:ext cx="6768752" cy="494919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3F280A0-37BE-4302-8C2F-80FEACBB8B01}"/>
              </a:ext>
            </a:extLst>
          </p:cNvPr>
          <p:cNvSpPr txBox="1"/>
          <p:nvPr/>
        </p:nvSpPr>
        <p:spPr>
          <a:xfrm>
            <a:off x="7668344" y="566124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Funedda et al., 2019 Progetto </a:t>
            </a:r>
            <a:r>
              <a:rPr lang="it-IT" sz="1000" dirty="0" err="1"/>
              <a:t>Maregot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847690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 b="11151"/>
          <a:stretch/>
        </p:blipFill>
        <p:spPr>
          <a:xfrm rot="10800000">
            <a:off x="3635896" y="1482521"/>
            <a:ext cx="4853023" cy="4104456"/>
          </a:xfrm>
          <a:prstGeom prst="rect">
            <a:avLst/>
          </a:prstGeom>
        </p:spPr>
      </p:pic>
      <p:pic>
        <p:nvPicPr>
          <p:cNvPr id="11" name="Picture 4" descr="200mila_A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7" y="1340070"/>
            <a:ext cx="2489832" cy="466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536503" y="4362841"/>
            <a:ext cx="171450" cy="214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14" name="Rettangolo 11"/>
          <p:cNvSpPr>
            <a:spLocks noChangeArrowheads="1"/>
          </p:cNvSpPr>
          <p:nvPr/>
        </p:nvSpPr>
        <p:spPr bwMode="auto">
          <a:xfrm>
            <a:off x="7143750" y="5711026"/>
            <a:ext cx="1928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it-IT" altLang="it-IT" sz="1600">
                <a:solidFill>
                  <a:schemeClr val="bg1"/>
                </a:solidFill>
              </a:rPr>
              <a:t>Colonna stratigrafica (leone et alii, 2001)</a:t>
            </a:r>
          </a:p>
        </p:txBody>
      </p:sp>
      <p:cxnSp>
        <p:nvCxnSpPr>
          <p:cNvPr id="18" name="Connettore 7 17"/>
          <p:cNvCxnSpPr/>
          <p:nvPr/>
        </p:nvCxnSpPr>
        <p:spPr>
          <a:xfrm>
            <a:off x="2722789" y="4466461"/>
            <a:ext cx="1214437" cy="357187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/>
          <p:cNvSpPr/>
          <p:nvPr/>
        </p:nvSpPr>
        <p:spPr>
          <a:xfrm rot="19235187">
            <a:off x="5502351" y="4197566"/>
            <a:ext cx="1326693" cy="8973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0" t="36544" r="39045" b="49387"/>
          <a:stretch/>
        </p:blipFill>
        <p:spPr>
          <a:xfrm rot="10800000">
            <a:off x="491105" y="1410513"/>
            <a:ext cx="4440933" cy="367240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6" name="Ovale 15"/>
          <p:cNvSpPr/>
          <p:nvPr/>
        </p:nvSpPr>
        <p:spPr>
          <a:xfrm>
            <a:off x="3851920" y="1914569"/>
            <a:ext cx="621531" cy="5705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6372200" y="4191064"/>
            <a:ext cx="216024" cy="2296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 rot="19235187">
            <a:off x="402832" y="2116799"/>
            <a:ext cx="4908637" cy="24465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it-IT" b="1" dirty="0">
                <a:latin typeface="Comic Sans MS" panose="030F0702030302020204" pitchFamily="66" charset="0"/>
              </a:rPr>
              <a:t>……assetto strutturale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AE8CA819-9ECC-4750-B0EA-AAA9DCE316E0}"/>
              </a:ext>
            </a:extLst>
          </p:cNvPr>
          <p:cNvSpPr txBox="1"/>
          <p:nvPr/>
        </p:nvSpPr>
        <p:spPr>
          <a:xfrm>
            <a:off x="3633465" y="5650560"/>
            <a:ext cx="2783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Carta </a:t>
            </a:r>
            <a:r>
              <a:rPr lang="en-GB" sz="1000" i="1" dirty="0" err="1"/>
              <a:t>geologica</a:t>
            </a:r>
            <a:r>
              <a:rPr lang="en-GB" sz="1000" i="1" dirty="0"/>
              <a:t> 1</a:t>
            </a:r>
            <a:r>
              <a:rPr lang="it-IT" sz="1000" i="1" dirty="0"/>
              <a:t>: 25.000 - Tertenia </a:t>
            </a:r>
            <a:endParaRPr lang="en-GB" sz="1000" i="1" dirty="0"/>
          </a:p>
        </p:txBody>
      </p:sp>
      <p:grpSp>
        <p:nvGrpSpPr>
          <p:cNvPr id="21" name="Gruppo 20"/>
          <p:cNvGrpSpPr/>
          <p:nvPr/>
        </p:nvGrpSpPr>
        <p:grpSpPr>
          <a:xfrm>
            <a:off x="7129256" y="5198102"/>
            <a:ext cx="1399494" cy="282516"/>
            <a:chOff x="4686545" y="3290500"/>
            <a:chExt cx="1399494" cy="282516"/>
          </a:xfrm>
        </p:grpSpPr>
        <p:grpSp>
          <p:nvGrpSpPr>
            <p:cNvPr id="22" name="Gruppo 21"/>
            <p:cNvGrpSpPr/>
            <p:nvPr/>
          </p:nvGrpSpPr>
          <p:grpSpPr>
            <a:xfrm>
              <a:off x="4821358" y="3501008"/>
              <a:ext cx="925541" cy="72008"/>
              <a:chOff x="4788024" y="3501008"/>
              <a:chExt cx="925541" cy="72008"/>
            </a:xfrm>
          </p:grpSpPr>
          <p:sp>
            <p:nvSpPr>
              <p:cNvPr id="26" name="Rettangolo 25"/>
              <p:cNvSpPr/>
              <p:nvPr/>
            </p:nvSpPr>
            <p:spPr>
              <a:xfrm>
                <a:off x="5256365" y="3501008"/>
                <a:ext cx="457200" cy="720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Rettangolo 26"/>
              <p:cNvSpPr/>
              <p:nvPr/>
            </p:nvSpPr>
            <p:spPr>
              <a:xfrm>
                <a:off x="4788024" y="3501008"/>
                <a:ext cx="457200" cy="7200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3" name="Gruppo 22"/>
            <p:cNvGrpSpPr/>
            <p:nvPr/>
          </p:nvGrpSpPr>
          <p:grpSpPr>
            <a:xfrm>
              <a:off x="4686545" y="3290500"/>
              <a:ext cx="1399494" cy="276999"/>
              <a:chOff x="4686545" y="3290500"/>
              <a:chExt cx="1399494" cy="276999"/>
            </a:xfrm>
          </p:grpSpPr>
          <p:sp>
            <p:nvSpPr>
              <p:cNvPr id="24" name="CasellaDiTesto 23"/>
              <p:cNvSpPr txBox="1"/>
              <p:nvPr/>
            </p:nvSpPr>
            <p:spPr>
              <a:xfrm>
                <a:off x="4686545" y="3290500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/>
                  <a:t>0</a:t>
                </a:r>
                <a:endParaRPr lang="it-IT" sz="1200" dirty="0"/>
              </a:p>
            </p:txBody>
          </p:sp>
          <p:sp>
            <p:nvSpPr>
              <p:cNvPr id="25" name="CasellaDiTesto 24"/>
              <p:cNvSpPr txBox="1"/>
              <p:nvPr/>
            </p:nvSpPr>
            <p:spPr>
              <a:xfrm>
                <a:off x="5567948" y="3290500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/>
                  <a:t>1 km</a:t>
                </a:r>
                <a:endParaRPr lang="it-IT" sz="1200" dirty="0"/>
              </a:p>
            </p:txBody>
          </p:sp>
        </p:grpSp>
      </p:grpSp>
      <p:grpSp>
        <p:nvGrpSpPr>
          <p:cNvPr id="28" name="Gruppo 27"/>
          <p:cNvGrpSpPr/>
          <p:nvPr/>
        </p:nvGrpSpPr>
        <p:grpSpPr>
          <a:xfrm>
            <a:off x="7871165" y="1569007"/>
            <a:ext cx="471838" cy="866542"/>
            <a:chOff x="7885659" y="1795304"/>
            <a:chExt cx="471838" cy="866542"/>
          </a:xfrm>
        </p:grpSpPr>
        <p:sp>
          <p:nvSpPr>
            <p:cNvPr id="29" name="Stella a 4 punte 28"/>
            <p:cNvSpPr/>
            <p:nvPr/>
          </p:nvSpPr>
          <p:spPr>
            <a:xfrm>
              <a:off x="7885659" y="2157790"/>
              <a:ext cx="471838" cy="504056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7945889" y="179530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smtClean="0"/>
                <a:t>N</a:t>
              </a:r>
              <a:endParaRPr lang="it-IT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84949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1136" y="692696"/>
            <a:ext cx="3194050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852738"/>
            <a:ext cx="5105400" cy="32956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29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65686" y="3883086"/>
            <a:ext cx="3292475" cy="2205037"/>
          </a:xfrm>
          <a:noFill/>
          <a:ln w="19050">
            <a:solidFill>
              <a:schemeClr val="bg1"/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35496" y="6059852"/>
            <a:ext cx="39605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i="1" dirty="0"/>
              <a:t>Scesi, Papini, Gattinoni – Principi di Geologia Applicata - CEA</a:t>
            </a:r>
            <a:endParaRPr lang="it-IT" sz="1000" dirty="0"/>
          </a:p>
        </p:txBody>
      </p:sp>
      <p:pic>
        <p:nvPicPr>
          <p:cNvPr id="8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17625"/>
            <a:ext cx="3888432" cy="186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itolo 1"/>
          <p:cNvSpPr>
            <a:spLocks noGrp="1"/>
          </p:cNvSpPr>
          <p:nvPr>
            <p:ph type="title"/>
          </p:nvPr>
        </p:nvSpPr>
        <p:spPr>
          <a:xfrm>
            <a:off x="457200" y="35017"/>
            <a:ext cx="8229600" cy="1143000"/>
          </a:xfrm>
        </p:spPr>
        <p:txBody>
          <a:bodyPr/>
          <a:lstStyle/>
          <a:p>
            <a:r>
              <a:rPr lang="it-IT" b="1" dirty="0">
                <a:latin typeface="Comic Sans MS" panose="030F0702030302020204" pitchFamily="66" charset="0"/>
              </a:rPr>
              <a:t>Assetto strutturale</a:t>
            </a:r>
          </a:p>
        </p:txBody>
      </p:sp>
      <p:sp>
        <p:nvSpPr>
          <p:cNvPr id="3" name="Figura a mano libera 2"/>
          <p:cNvSpPr/>
          <p:nvPr/>
        </p:nvSpPr>
        <p:spPr>
          <a:xfrm>
            <a:off x="274320" y="3642360"/>
            <a:ext cx="3345180" cy="2011680"/>
          </a:xfrm>
          <a:custGeom>
            <a:avLst/>
            <a:gdLst>
              <a:gd name="connsiteX0" fmla="*/ 0 w 3345180"/>
              <a:gd name="connsiteY0" fmla="*/ 2011680 h 2011680"/>
              <a:gd name="connsiteX1" fmla="*/ 388620 w 3345180"/>
              <a:gd name="connsiteY1" fmla="*/ 1889760 h 2011680"/>
              <a:gd name="connsiteX2" fmla="*/ 838200 w 3345180"/>
              <a:gd name="connsiteY2" fmla="*/ 1729740 h 2011680"/>
              <a:gd name="connsiteX3" fmla="*/ 1272540 w 3345180"/>
              <a:gd name="connsiteY3" fmla="*/ 1554480 h 2011680"/>
              <a:gd name="connsiteX4" fmla="*/ 1706880 w 3345180"/>
              <a:gd name="connsiteY4" fmla="*/ 1417320 h 2011680"/>
              <a:gd name="connsiteX5" fmla="*/ 2103120 w 3345180"/>
              <a:gd name="connsiteY5" fmla="*/ 1112520 h 2011680"/>
              <a:gd name="connsiteX6" fmla="*/ 2461260 w 3345180"/>
              <a:gd name="connsiteY6" fmla="*/ 914400 h 2011680"/>
              <a:gd name="connsiteX7" fmla="*/ 2758440 w 3345180"/>
              <a:gd name="connsiteY7" fmla="*/ 670560 h 2011680"/>
              <a:gd name="connsiteX8" fmla="*/ 2926080 w 3345180"/>
              <a:gd name="connsiteY8" fmla="*/ 441960 h 2011680"/>
              <a:gd name="connsiteX9" fmla="*/ 3009900 w 3345180"/>
              <a:gd name="connsiteY9" fmla="*/ 243840 h 2011680"/>
              <a:gd name="connsiteX10" fmla="*/ 3116580 w 3345180"/>
              <a:gd name="connsiteY10" fmla="*/ 99060 h 2011680"/>
              <a:gd name="connsiteX11" fmla="*/ 3345180 w 3345180"/>
              <a:gd name="connsiteY11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45180" h="2011680">
                <a:moveTo>
                  <a:pt x="0" y="2011680"/>
                </a:moveTo>
                <a:cubicBezTo>
                  <a:pt x="124460" y="1974215"/>
                  <a:pt x="248920" y="1936750"/>
                  <a:pt x="388620" y="1889760"/>
                </a:cubicBezTo>
                <a:cubicBezTo>
                  <a:pt x="528320" y="1842770"/>
                  <a:pt x="690880" y="1785620"/>
                  <a:pt x="838200" y="1729740"/>
                </a:cubicBezTo>
                <a:cubicBezTo>
                  <a:pt x="985520" y="1673860"/>
                  <a:pt x="1127760" y="1606550"/>
                  <a:pt x="1272540" y="1554480"/>
                </a:cubicBezTo>
                <a:cubicBezTo>
                  <a:pt x="1417320" y="1502410"/>
                  <a:pt x="1568450" y="1490980"/>
                  <a:pt x="1706880" y="1417320"/>
                </a:cubicBezTo>
                <a:cubicBezTo>
                  <a:pt x="1845310" y="1343660"/>
                  <a:pt x="1977390" y="1196340"/>
                  <a:pt x="2103120" y="1112520"/>
                </a:cubicBezTo>
                <a:cubicBezTo>
                  <a:pt x="2228850" y="1028700"/>
                  <a:pt x="2352040" y="988060"/>
                  <a:pt x="2461260" y="914400"/>
                </a:cubicBezTo>
                <a:cubicBezTo>
                  <a:pt x="2570480" y="840740"/>
                  <a:pt x="2680970" y="749300"/>
                  <a:pt x="2758440" y="670560"/>
                </a:cubicBezTo>
                <a:cubicBezTo>
                  <a:pt x="2835910" y="591820"/>
                  <a:pt x="2884170" y="513080"/>
                  <a:pt x="2926080" y="441960"/>
                </a:cubicBezTo>
                <a:cubicBezTo>
                  <a:pt x="2967990" y="370840"/>
                  <a:pt x="2978150" y="300990"/>
                  <a:pt x="3009900" y="243840"/>
                </a:cubicBezTo>
                <a:cubicBezTo>
                  <a:pt x="3041650" y="186690"/>
                  <a:pt x="3060700" y="139700"/>
                  <a:pt x="3116580" y="99060"/>
                </a:cubicBezTo>
                <a:cubicBezTo>
                  <a:pt x="3172460" y="58420"/>
                  <a:pt x="3258820" y="29210"/>
                  <a:pt x="3345180" y="0"/>
                </a:cubicBezTo>
              </a:path>
            </a:pathLst>
          </a:custGeom>
          <a:noFill/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 b="11151"/>
          <a:stretch/>
        </p:blipFill>
        <p:spPr>
          <a:xfrm rot="10800000">
            <a:off x="3635896" y="2004739"/>
            <a:ext cx="4853023" cy="4104456"/>
          </a:xfrm>
          <a:prstGeom prst="rect">
            <a:avLst/>
          </a:prstGeom>
        </p:spPr>
      </p:pic>
      <p:pic>
        <p:nvPicPr>
          <p:cNvPr id="11" name="Picture 4" descr="200mila_A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7" y="1862288"/>
            <a:ext cx="2489832" cy="466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536503" y="4885059"/>
            <a:ext cx="171450" cy="214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14" name="Rettangolo 11"/>
          <p:cNvSpPr>
            <a:spLocks noChangeArrowheads="1"/>
          </p:cNvSpPr>
          <p:nvPr/>
        </p:nvSpPr>
        <p:spPr bwMode="auto">
          <a:xfrm>
            <a:off x="7143750" y="5929313"/>
            <a:ext cx="1928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it-IT" altLang="it-IT" sz="1600">
                <a:solidFill>
                  <a:schemeClr val="bg1"/>
                </a:solidFill>
              </a:rPr>
              <a:t>Colonna stratigrafica (leone et alii, 2001)</a:t>
            </a:r>
          </a:p>
        </p:txBody>
      </p:sp>
      <p:cxnSp>
        <p:nvCxnSpPr>
          <p:cNvPr id="18" name="Connettore 7 17"/>
          <p:cNvCxnSpPr/>
          <p:nvPr/>
        </p:nvCxnSpPr>
        <p:spPr>
          <a:xfrm>
            <a:off x="2722789" y="4988679"/>
            <a:ext cx="1214437" cy="357187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/>
          <p:cNvSpPr/>
          <p:nvPr/>
        </p:nvSpPr>
        <p:spPr>
          <a:xfrm>
            <a:off x="5687137" y="4093004"/>
            <a:ext cx="1326693" cy="8973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t="47310" r="42235" b="42483"/>
          <a:stretch/>
        </p:blipFill>
        <p:spPr>
          <a:xfrm rot="10800000">
            <a:off x="491103" y="2364779"/>
            <a:ext cx="4440933" cy="266429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7" name="Ovale 16"/>
          <p:cNvSpPr/>
          <p:nvPr/>
        </p:nvSpPr>
        <p:spPr>
          <a:xfrm>
            <a:off x="1403648" y="2639017"/>
            <a:ext cx="3528387" cy="24465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r="51011" b="68500"/>
          <a:stretch/>
        </p:blipFill>
        <p:spPr>
          <a:xfrm>
            <a:off x="344308" y="1183219"/>
            <a:ext cx="3705780" cy="673435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89" r="54003" b="43111"/>
          <a:stretch/>
        </p:blipFill>
        <p:spPr>
          <a:xfrm>
            <a:off x="371153" y="1823200"/>
            <a:ext cx="3479412" cy="67343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115616" y="1356667"/>
            <a:ext cx="2934472" cy="3600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534287" y="103099"/>
            <a:ext cx="8229600" cy="1143000"/>
          </a:xfrm>
        </p:spPr>
        <p:txBody>
          <a:bodyPr/>
          <a:lstStyle/>
          <a:p>
            <a:r>
              <a:rPr lang="it-IT" b="1" dirty="0">
                <a:latin typeface="Comic Sans MS" panose="030F0702030302020204" pitchFamily="66" charset="0"/>
              </a:rPr>
              <a:t>Ambienti deposizionali ed evoluzione geomorfologica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CFF54FEF-B520-45F5-8F27-C374B1CEDF6B}"/>
              </a:ext>
            </a:extLst>
          </p:cNvPr>
          <p:cNvSpPr txBox="1"/>
          <p:nvPr/>
        </p:nvSpPr>
        <p:spPr>
          <a:xfrm>
            <a:off x="3635896" y="6128466"/>
            <a:ext cx="2783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Carta </a:t>
            </a:r>
            <a:r>
              <a:rPr lang="en-GB" sz="1000" i="1" dirty="0" err="1"/>
              <a:t>geologica</a:t>
            </a:r>
            <a:r>
              <a:rPr lang="en-GB" sz="1000" i="1" dirty="0"/>
              <a:t> 1</a:t>
            </a:r>
            <a:r>
              <a:rPr lang="it-IT" sz="1000" i="1" dirty="0"/>
              <a:t>: 25.000 - Tertenia </a:t>
            </a:r>
            <a:endParaRPr lang="en-GB" sz="1000" i="1" dirty="0"/>
          </a:p>
        </p:txBody>
      </p:sp>
      <p:grpSp>
        <p:nvGrpSpPr>
          <p:cNvPr id="21" name="Gruppo 20"/>
          <p:cNvGrpSpPr/>
          <p:nvPr/>
        </p:nvGrpSpPr>
        <p:grpSpPr>
          <a:xfrm>
            <a:off x="7127222" y="5646797"/>
            <a:ext cx="1399494" cy="282516"/>
            <a:chOff x="4686545" y="3290500"/>
            <a:chExt cx="1399494" cy="282516"/>
          </a:xfrm>
        </p:grpSpPr>
        <p:grpSp>
          <p:nvGrpSpPr>
            <p:cNvPr id="22" name="Gruppo 21"/>
            <p:cNvGrpSpPr/>
            <p:nvPr/>
          </p:nvGrpSpPr>
          <p:grpSpPr>
            <a:xfrm>
              <a:off x="4821358" y="3501008"/>
              <a:ext cx="925541" cy="72008"/>
              <a:chOff x="4788024" y="3501008"/>
              <a:chExt cx="925541" cy="72008"/>
            </a:xfrm>
          </p:grpSpPr>
          <p:sp>
            <p:nvSpPr>
              <p:cNvPr id="26" name="Rettangolo 25"/>
              <p:cNvSpPr/>
              <p:nvPr/>
            </p:nvSpPr>
            <p:spPr>
              <a:xfrm>
                <a:off x="5256365" y="3501008"/>
                <a:ext cx="457200" cy="720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Rettangolo 26"/>
              <p:cNvSpPr/>
              <p:nvPr/>
            </p:nvSpPr>
            <p:spPr>
              <a:xfrm>
                <a:off x="4788024" y="3501008"/>
                <a:ext cx="457200" cy="7200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3" name="Gruppo 22"/>
            <p:cNvGrpSpPr/>
            <p:nvPr/>
          </p:nvGrpSpPr>
          <p:grpSpPr>
            <a:xfrm>
              <a:off x="4686545" y="3290500"/>
              <a:ext cx="1399494" cy="276999"/>
              <a:chOff x="4686545" y="3290500"/>
              <a:chExt cx="1399494" cy="276999"/>
            </a:xfrm>
          </p:grpSpPr>
          <p:sp>
            <p:nvSpPr>
              <p:cNvPr id="24" name="CasellaDiTesto 23"/>
              <p:cNvSpPr txBox="1"/>
              <p:nvPr/>
            </p:nvSpPr>
            <p:spPr>
              <a:xfrm>
                <a:off x="4686545" y="3290500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/>
                  <a:t>0</a:t>
                </a:r>
                <a:endParaRPr lang="it-IT" sz="1200" dirty="0"/>
              </a:p>
            </p:txBody>
          </p:sp>
          <p:sp>
            <p:nvSpPr>
              <p:cNvPr id="25" name="CasellaDiTesto 24"/>
              <p:cNvSpPr txBox="1"/>
              <p:nvPr/>
            </p:nvSpPr>
            <p:spPr>
              <a:xfrm>
                <a:off x="5567948" y="3290500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/>
                  <a:t>1 km</a:t>
                </a:r>
                <a:endParaRPr lang="it-IT" sz="1200" dirty="0"/>
              </a:p>
            </p:txBody>
          </p:sp>
        </p:grpSp>
      </p:grpSp>
      <p:grpSp>
        <p:nvGrpSpPr>
          <p:cNvPr id="28" name="Gruppo 27"/>
          <p:cNvGrpSpPr/>
          <p:nvPr/>
        </p:nvGrpSpPr>
        <p:grpSpPr>
          <a:xfrm>
            <a:off x="7869131" y="2017702"/>
            <a:ext cx="471838" cy="866542"/>
            <a:chOff x="7885659" y="1795304"/>
            <a:chExt cx="471838" cy="866542"/>
          </a:xfrm>
        </p:grpSpPr>
        <p:sp>
          <p:nvSpPr>
            <p:cNvPr id="29" name="Stella a 4 punte 28"/>
            <p:cNvSpPr/>
            <p:nvPr/>
          </p:nvSpPr>
          <p:spPr>
            <a:xfrm>
              <a:off x="7885659" y="2157790"/>
              <a:ext cx="471838" cy="504056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7945889" y="179530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smtClean="0"/>
                <a:t>N</a:t>
              </a:r>
              <a:endParaRPr lang="it-IT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00808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t="47310" r="43094" b="42483"/>
          <a:stretch/>
        </p:blipFill>
        <p:spPr>
          <a:xfrm rot="18146046">
            <a:off x="4343525" y="2376109"/>
            <a:ext cx="4282266" cy="266429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Ovale 7"/>
          <p:cNvSpPr/>
          <p:nvPr/>
        </p:nvSpPr>
        <p:spPr>
          <a:xfrm rot="7346046">
            <a:off x="5189310" y="2886421"/>
            <a:ext cx="2424814" cy="16403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51520" y="2606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323061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>
          <a:xfrm>
            <a:off x="5436096" y="1498600"/>
            <a:ext cx="2098675" cy="1143000"/>
          </a:xfrm>
        </p:spPr>
        <p:txBody>
          <a:bodyPr/>
          <a:lstStyle/>
          <a:p>
            <a:r>
              <a:rPr lang="it-IT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Vedere</a:t>
            </a:r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379816" cy="3563937"/>
          </a:xfrm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963" y="2997200"/>
            <a:ext cx="4872037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ttangolo 4"/>
          <p:cNvSpPr>
            <a:spLocks noChangeArrowheads="1"/>
          </p:cNvSpPr>
          <p:nvPr/>
        </p:nvSpPr>
        <p:spPr bwMode="auto">
          <a:xfrm>
            <a:off x="179388" y="5732463"/>
            <a:ext cx="4032250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200" i="1">
                <a:latin typeface="Calibri" pitchFamily="34" charset="0"/>
              </a:rPr>
              <a:t>P. G. Fookes (1997). </a:t>
            </a:r>
            <a:r>
              <a:rPr lang="en-US" sz="1200" i="1">
                <a:latin typeface="Calibri" pitchFamily="34" charset="0"/>
              </a:rPr>
              <a:t>Geology for Engineers: the Geological Model, Prediction and Performance. </a:t>
            </a:r>
            <a:r>
              <a:rPr lang="it-IT" sz="1200" i="1">
                <a:latin typeface="Calibri" pitchFamily="34" charset="0"/>
              </a:rPr>
              <a:t>The First Glossop Lecture. </a:t>
            </a:r>
            <a:r>
              <a:rPr lang="en-US" sz="1200" i="1">
                <a:latin typeface="Calibri" pitchFamily="34" charset="0"/>
              </a:rPr>
              <a:t>Quarterly Journal oJ Engineering Geology, 30, 293-424.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2268538" y="4076700"/>
            <a:ext cx="2087562" cy="1143000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200" dirty="0"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+mj-cs"/>
              </a:rPr>
              <a:t>Leggere e </a:t>
            </a:r>
            <a:r>
              <a:rPr lang="it-IT" sz="3200" dirty="0" err="1"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+mj-cs"/>
              </a:rPr>
              <a:t>Cartografare</a:t>
            </a:r>
            <a:r>
              <a:rPr lang="it-IT" sz="3200" dirty="0"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+mj-cs"/>
              </a:rPr>
              <a:t>: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it-IT" sz="3200" dirty="0">
                <a:solidFill>
                  <a:srgbClr val="C00000"/>
                </a:solidFill>
                <a:latin typeface="Comic Sans MS" panose="030F0702030302020204" pitchFamily="66" charset="0"/>
                <a:ea typeface="+mj-ea"/>
                <a:cs typeface="+mj-cs"/>
              </a:rPr>
              <a:t>Le 4 dimensioni della geologia!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5292725" y="0"/>
            <a:ext cx="36004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 punto di vista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t="47310" r="43094" b="42483"/>
          <a:stretch/>
        </p:blipFill>
        <p:spPr>
          <a:xfrm rot="18146046">
            <a:off x="4343525" y="2376109"/>
            <a:ext cx="4282266" cy="266429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Ovale 7"/>
          <p:cNvSpPr/>
          <p:nvPr/>
        </p:nvSpPr>
        <p:spPr>
          <a:xfrm rot="7346046">
            <a:off x="5189310" y="2886421"/>
            <a:ext cx="2424814" cy="16403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51520" y="2606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351419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t="47310" r="43094" b="42483"/>
          <a:stretch/>
        </p:blipFill>
        <p:spPr>
          <a:xfrm rot="18146046">
            <a:off x="4343525" y="2376109"/>
            <a:ext cx="4282266" cy="266429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Ovale 7"/>
          <p:cNvSpPr/>
          <p:nvPr/>
        </p:nvSpPr>
        <p:spPr>
          <a:xfrm rot="7346046">
            <a:off x="5189310" y="2886421"/>
            <a:ext cx="2424814" cy="16403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51520" y="2606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91893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t="47310" r="43094" b="42483"/>
          <a:stretch/>
        </p:blipFill>
        <p:spPr>
          <a:xfrm rot="18146046">
            <a:off x="4343525" y="2376109"/>
            <a:ext cx="4282266" cy="266429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Ovale 7"/>
          <p:cNvSpPr/>
          <p:nvPr/>
        </p:nvSpPr>
        <p:spPr>
          <a:xfrm rot="7346046">
            <a:off x="5189310" y="2886421"/>
            <a:ext cx="2424814" cy="16403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79512" y="3326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177468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t="47310" r="43094" b="42483"/>
          <a:stretch/>
        </p:blipFill>
        <p:spPr>
          <a:xfrm rot="18146046">
            <a:off x="4343525" y="2376109"/>
            <a:ext cx="4282266" cy="266429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Ovale 7"/>
          <p:cNvSpPr/>
          <p:nvPr/>
        </p:nvSpPr>
        <p:spPr>
          <a:xfrm rot="7346046">
            <a:off x="5189310" y="2886421"/>
            <a:ext cx="2424814" cy="16403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51520" y="2606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2786302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 rot="14246838">
            <a:off x="5545379" y="-685651"/>
            <a:ext cx="2664296" cy="4282266"/>
            <a:chOff x="5550541" y="401060"/>
            <a:chExt cx="2664296" cy="4282266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0" t="47310" r="43094" b="42483"/>
            <a:stretch/>
          </p:blipFill>
          <p:spPr>
            <a:xfrm rot="18146046">
              <a:off x="4741556" y="1210045"/>
              <a:ext cx="4282266" cy="2664296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9" name="Ovale 8"/>
            <p:cNvSpPr/>
            <p:nvPr/>
          </p:nvSpPr>
          <p:spPr>
            <a:xfrm rot="7346046">
              <a:off x="5587341" y="1720357"/>
              <a:ext cx="2424814" cy="1640327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1 9"/>
            <p:cNvCxnSpPr/>
            <p:nvPr/>
          </p:nvCxnSpPr>
          <p:spPr>
            <a:xfrm>
              <a:off x="6084168" y="2708920"/>
              <a:ext cx="936104" cy="50405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e 11"/>
          <p:cNvSpPr/>
          <p:nvPr/>
        </p:nvSpPr>
        <p:spPr>
          <a:xfrm>
            <a:off x="7524328" y="1275462"/>
            <a:ext cx="27625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1BD3930-179D-431D-8793-1A2523173565}"/>
              </a:ext>
            </a:extLst>
          </p:cNvPr>
          <p:cNvSpPr txBox="1"/>
          <p:nvPr/>
        </p:nvSpPr>
        <p:spPr>
          <a:xfrm>
            <a:off x="17186" y="6093296"/>
            <a:ext cx="158729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00" dirty="0"/>
              <a:t>Foto Ing. Ruggeri, ANAS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333195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143000"/>
          </a:xfrm>
        </p:spPr>
        <p:txBody>
          <a:bodyPr/>
          <a:lstStyle/>
          <a:p>
            <a:r>
              <a:rPr lang="it-IT" b="1" dirty="0">
                <a:latin typeface="Comic Sans MS" panose="030F0702030302020204" pitchFamily="66" charset="0"/>
              </a:rPr>
              <a:t>Ma riusciamo a ricostruire il modello evolutivo solo attraverso indagini dirette, o osservazioni </a:t>
            </a:r>
            <a:r>
              <a:rPr lang="it-IT" b="1" dirty="0" err="1">
                <a:latin typeface="Comic Sans MS" panose="030F0702030302020204" pitchFamily="66" charset="0"/>
              </a:rPr>
              <a:t>multitemporale</a:t>
            </a:r>
            <a:r>
              <a:rPr lang="it-IT" b="1" dirty="0">
                <a:latin typeface="Comic Sans MS" panose="030F0702030302020204" pitchFamily="66" charset="0"/>
              </a:rPr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1845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DSCF51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8166"/>
            <a:ext cx="6913054" cy="518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899592" y="0"/>
            <a:ext cx="7316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latin typeface="Comic Sans MS" panose="030F0702030302020204" pitchFamily="66" charset="0"/>
                <a:ea typeface="+mj-ea"/>
                <a:cs typeface="+mj-cs"/>
              </a:rPr>
              <a:t>I nostri «Libri di Storia»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6980B3F-F037-4F6E-831E-89A28431B21D}"/>
              </a:ext>
            </a:extLst>
          </p:cNvPr>
          <p:cNvSpPr txBox="1"/>
          <p:nvPr/>
        </p:nvSpPr>
        <p:spPr>
          <a:xfrm>
            <a:off x="1043608" y="6074595"/>
            <a:ext cx="23855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Funedda et al., </a:t>
            </a:r>
            <a:r>
              <a:rPr lang="en-GB" sz="1000" dirty="0" err="1"/>
              <a:t>Progetto</a:t>
            </a:r>
            <a:r>
              <a:rPr lang="en-GB" sz="1000" dirty="0"/>
              <a:t> </a:t>
            </a:r>
            <a:r>
              <a:rPr lang="en-GB" sz="1000" dirty="0" err="1"/>
              <a:t>Resmar</a:t>
            </a:r>
            <a:r>
              <a:rPr lang="en-GB" sz="1000" dirty="0"/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1085934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685800" y="-267331"/>
            <a:ext cx="7772400" cy="1143000"/>
          </a:xfrm>
        </p:spPr>
        <p:txBody>
          <a:bodyPr/>
          <a:lstStyle/>
          <a:p>
            <a:r>
              <a:rPr lang="it-IT" altLang="it-IT" b="1" dirty="0">
                <a:latin typeface="Comic Sans MS" panose="030F0702030302020204" pitchFamily="66" charset="0"/>
              </a:rPr>
              <a:t>Ambienti deposizionali</a:t>
            </a: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166018" y="5949280"/>
            <a:ext cx="6116638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4" eaLnBrk="1" hangingPunct="1"/>
            <a:r>
              <a:rPr lang="en-US" altLang="it-IT" sz="1000" dirty="0">
                <a:latin typeface="Gill Sans" pitchFamily="1" charset="0"/>
                <a:ea typeface="ヒラギノ角ゴ ProN W3" pitchFamily="1" charset="-128"/>
                <a:sym typeface="Gill Sans" pitchFamily="1" charset="0"/>
              </a:rPr>
              <a:t>Fetter, Applied Hydrology 4th Edition, 2001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204865"/>
            <a:ext cx="4081785" cy="311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33755"/>
            <a:ext cx="4295651" cy="311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3"/>
          <p:cNvSpPr>
            <a:spLocks noChangeArrowheads="1"/>
          </p:cNvSpPr>
          <p:nvPr/>
        </p:nvSpPr>
        <p:spPr bwMode="auto">
          <a:xfrm>
            <a:off x="1759868" y="5315151"/>
            <a:ext cx="60563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1600" dirty="0"/>
              <a:t>Complex glacial stratigraphy in the Mesabi Iron Range, Minnesota.  Sand and gravel and </a:t>
            </a:r>
            <a:r>
              <a:rPr lang="en-US" altLang="it-IT" sz="1600" dirty="0" err="1"/>
              <a:t>glaciofluvial</a:t>
            </a:r>
            <a:r>
              <a:rPr lang="en-US" altLang="it-IT" sz="1600" dirty="0"/>
              <a:t> sediments are potential aquifers.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/>
          <a:srcRect b="11354"/>
          <a:stretch/>
        </p:blipFill>
        <p:spPr>
          <a:xfrm>
            <a:off x="772627" y="876448"/>
            <a:ext cx="2371991" cy="167994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/>
          <a:srcRect b="11902"/>
          <a:stretch/>
        </p:blipFill>
        <p:spPr>
          <a:xfrm>
            <a:off x="6859648" y="876448"/>
            <a:ext cx="2163778" cy="1568203"/>
          </a:xfrm>
          <a:prstGeom prst="rect">
            <a:avLst/>
          </a:prstGeom>
        </p:spPr>
      </p:pic>
      <p:pic>
        <p:nvPicPr>
          <p:cNvPr id="14" name="Immagin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2" t="9538" b="59647"/>
          <a:stretch/>
        </p:blipFill>
        <p:spPr bwMode="auto">
          <a:xfrm>
            <a:off x="3144618" y="689473"/>
            <a:ext cx="2608466" cy="239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95"/>
          <a:stretch>
            <a:fillRect/>
          </a:stretch>
        </p:blipFill>
        <p:spPr bwMode="auto">
          <a:xfrm>
            <a:off x="4740275" y="3140968"/>
            <a:ext cx="43688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20688"/>
            <a:ext cx="504031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1"/>
          <a:stretch>
            <a:fillRect/>
          </a:stretch>
        </p:blipFill>
        <p:spPr bwMode="auto">
          <a:xfrm>
            <a:off x="30163" y="2996952"/>
            <a:ext cx="4684712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54459"/>
            <a:ext cx="194627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 bwMode="auto">
          <a:xfrm>
            <a:off x="400000" y="-24340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b="1" dirty="0">
                <a:latin typeface="Comic Sans MS" panose="030F0702030302020204" pitchFamily="66" charset="0"/>
              </a:rPr>
              <a:t>Ambienti deposizionali</a:t>
            </a:r>
          </a:p>
        </p:txBody>
      </p:sp>
    </p:spTree>
    <p:extLst>
      <p:ext uri="{BB962C8B-B14F-4D97-AF65-F5344CB8AC3E}">
        <p14:creationId xmlns:p14="http://schemas.microsoft.com/office/powerpoint/2010/main" val="1079309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478539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37164"/>
            <a:ext cx="5858308" cy="493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457200" y="1166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b="1" dirty="0">
                <a:latin typeface="Comic Sans MS" panose="030F0702030302020204" pitchFamily="66" charset="0"/>
              </a:rPr>
              <a:t>Modello Geologico di Riferimento MGR</a:t>
            </a:r>
          </a:p>
        </p:txBody>
      </p:sp>
    </p:spTree>
    <p:extLst>
      <p:ext uri="{BB962C8B-B14F-4D97-AF65-F5344CB8AC3E}">
        <p14:creationId xmlns:p14="http://schemas.microsoft.com/office/powerpoint/2010/main" val="127454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 bwMode="auto">
          <a:xfrm>
            <a:off x="609600" y="18864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4000" b="1" dirty="0">
                <a:latin typeface="Comic Sans MS" panose="030F0702030302020204" pitchFamily="66" charset="0"/>
              </a:rPr>
              <a:t>Modello geologico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587898" y="14953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The total geological history  is responsible for the mass and material characteristics of the ground.</a:t>
            </a:r>
          </a:p>
          <a:p>
            <a:r>
              <a:rPr lang="en-US" i="1" dirty="0"/>
              <a:t>To understand this history,  the development of </a:t>
            </a:r>
            <a:r>
              <a:rPr lang="en-US" b="1" i="1" dirty="0"/>
              <a:t>a site specific  geological model </a:t>
            </a:r>
            <a:r>
              <a:rPr lang="en-US" i="1" dirty="0"/>
              <a:t>is required, based on consideration of the regional and local geological and  geomorphological history and the current ground surface  conditions.</a:t>
            </a:r>
          </a:p>
          <a:p>
            <a:pPr>
              <a:buFont typeface="Arial" charset="0"/>
              <a:buNone/>
            </a:pPr>
            <a:r>
              <a:rPr lang="en-US" dirty="0" err="1"/>
              <a:t>Fookes</a:t>
            </a:r>
            <a:r>
              <a:rPr lang="en-US" dirty="0"/>
              <a:t>, 2000.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6931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392747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asellaDiTesto 16"/>
          <p:cNvSpPr txBox="1">
            <a:spLocks noChangeArrowheads="1"/>
          </p:cNvSpPr>
          <p:nvPr/>
        </p:nvSpPr>
        <p:spPr bwMode="auto">
          <a:xfrm>
            <a:off x="1763713" y="3357563"/>
            <a:ext cx="9096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800">
                <a:latin typeface="Levenim MT" pitchFamily="2" charset="-79"/>
                <a:cs typeface="Levenim MT" pitchFamily="2" charset="-79"/>
              </a:rPr>
              <a:t>not active</a:t>
            </a:r>
          </a:p>
          <a:p>
            <a:r>
              <a:rPr lang="it-IT" sz="800">
                <a:latin typeface="Levenim MT" pitchFamily="2" charset="-79"/>
                <a:cs typeface="Levenim MT" pitchFamily="2" charset="-79"/>
              </a:rPr>
              <a:t>in the last 2My</a:t>
            </a:r>
          </a:p>
        </p:txBody>
      </p:sp>
      <p:pic>
        <p:nvPicPr>
          <p:cNvPr id="19460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0113" y="3770712"/>
            <a:ext cx="3995737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0113" y="1125538"/>
            <a:ext cx="399415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964613" cy="1143000"/>
          </a:xfrm>
        </p:spPr>
        <p:txBody>
          <a:bodyPr/>
          <a:lstStyle/>
          <a:p>
            <a:r>
              <a:rPr lang="it-IT" sz="3600" b="1" dirty="0" err="1">
                <a:latin typeface="Comic Sans MS" panose="030F0702030302020204" pitchFamily="66" charset="0"/>
              </a:rPr>
              <a:t>Same</a:t>
            </a:r>
            <a:r>
              <a:rPr lang="it-IT" sz="3600" b="1" dirty="0">
                <a:latin typeface="Comic Sans MS" panose="030F0702030302020204" pitchFamily="66" charset="0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</a:rPr>
              <a:t>geological</a:t>
            </a:r>
            <a:r>
              <a:rPr lang="it-IT" sz="3600" b="1" dirty="0">
                <a:latin typeface="Comic Sans MS" panose="030F0702030302020204" pitchFamily="66" charset="0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</a:rPr>
              <a:t>setting</a:t>
            </a:r>
            <a:r>
              <a:rPr lang="it-IT" sz="3600" b="1" dirty="0">
                <a:latin typeface="Comic Sans MS" panose="030F0702030302020204" pitchFamily="66" charset="0"/>
              </a:rPr>
              <a:t>, </a:t>
            </a:r>
            <a:br>
              <a:rPr lang="it-IT" sz="3600" b="1" dirty="0">
                <a:latin typeface="Comic Sans MS" panose="030F0702030302020204" pitchFamily="66" charset="0"/>
              </a:rPr>
            </a:br>
            <a:r>
              <a:rPr lang="it-IT" sz="3600" b="1" dirty="0" err="1">
                <a:latin typeface="Comic Sans MS" panose="030F0702030302020204" pitchFamily="66" charset="0"/>
              </a:rPr>
              <a:t>different</a:t>
            </a:r>
            <a:r>
              <a:rPr lang="it-IT" sz="3600" b="1" dirty="0">
                <a:latin typeface="Comic Sans MS" panose="030F0702030302020204" pitchFamily="66" charset="0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</a:rPr>
              <a:t>engineering</a:t>
            </a:r>
            <a:r>
              <a:rPr lang="it-IT" sz="3600" b="1" dirty="0">
                <a:latin typeface="Comic Sans MS" panose="030F0702030302020204" pitchFamily="66" charset="0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</a:rPr>
              <a:t>projects</a:t>
            </a:r>
            <a:r>
              <a:rPr lang="it-IT" sz="36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9463" name="CasellaDiTesto 7"/>
          <p:cNvSpPr txBox="1">
            <a:spLocks noChangeArrowheads="1"/>
          </p:cNvSpPr>
          <p:nvPr/>
        </p:nvSpPr>
        <p:spPr bwMode="auto">
          <a:xfrm>
            <a:off x="7367588" y="1125538"/>
            <a:ext cx="1547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Road Bridge</a:t>
            </a:r>
          </a:p>
        </p:txBody>
      </p:sp>
      <p:sp>
        <p:nvSpPr>
          <p:cNvPr id="19464" name="CasellaDiTesto 8"/>
          <p:cNvSpPr txBox="1">
            <a:spLocks noChangeArrowheads="1"/>
          </p:cNvSpPr>
          <p:nvPr/>
        </p:nvSpPr>
        <p:spPr bwMode="auto">
          <a:xfrm>
            <a:off x="7720013" y="4005263"/>
            <a:ext cx="1547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Tunnel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1258888" y="1485900"/>
            <a:ext cx="13684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2555875" y="3359150"/>
            <a:ext cx="1152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7" name="CasellaDiTesto 17"/>
          <p:cNvSpPr txBox="1">
            <a:spLocks noChangeArrowheads="1"/>
          </p:cNvSpPr>
          <p:nvPr/>
        </p:nvSpPr>
        <p:spPr bwMode="auto">
          <a:xfrm>
            <a:off x="3276600" y="1127125"/>
            <a:ext cx="1008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Building</a:t>
            </a:r>
          </a:p>
        </p:txBody>
      </p:sp>
      <p:sp>
        <p:nvSpPr>
          <p:cNvPr id="19468" name="CasellaDiTesto 21"/>
          <p:cNvSpPr txBox="1">
            <a:spLocks noChangeArrowheads="1"/>
          </p:cNvSpPr>
          <p:nvPr/>
        </p:nvSpPr>
        <p:spPr bwMode="auto">
          <a:xfrm>
            <a:off x="415131" y="3526631"/>
            <a:ext cx="3960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A = small </a:t>
            </a:r>
            <a:r>
              <a:rPr lang="it-IT" sz="1400" dirty="0" err="1">
                <a:latin typeface="Calibri" pitchFamily="34" charset="0"/>
              </a:rPr>
              <a:t>vertical</a:t>
            </a:r>
            <a:r>
              <a:rPr lang="it-IT" sz="1400" dirty="0">
                <a:latin typeface="Calibri" pitchFamily="34" charset="0"/>
              </a:rPr>
              <a:t> stress to the </a:t>
            </a:r>
            <a:r>
              <a:rPr lang="it-IT" sz="1400" dirty="0" err="1">
                <a:latin typeface="Calibri" pitchFamily="34" charset="0"/>
              </a:rPr>
              <a:t>ground</a:t>
            </a:r>
            <a:r>
              <a:rPr lang="it-IT" sz="1400" dirty="0">
                <a:latin typeface="Calibri" pitchFamily="34" charset="0"/>
              </a:rPr>
              <a:t> </a:t>
            </a:r>
            <a:r>
              <a:rPr lang="it-IT" sz="1400" dirty="0" err="1">
                <a:latin typeface="Calibri" pitchFamily="34" charset="0"/>
              </a:rPr>
              <a:t>surface</a:t>
            </a:r>
            <a:endParaRPr lang="it-IT" sz="1400" dirty="0">
              <a:latin typeface="Calibri" pitchFamily="34" charset="0"/>
            </a:endParaRPr>
          </a:p>
        </p:txBody>
      </p:sp>
      <p:sp>
        <p:nvSpPr>
          <p:cNvPr id="19469" name="CasellaDiTesto 22"/>
          <p:cNvSpPr txBox="1">
            <a:spLocks noChangeArrowheads="1"/>
          </p:cNvSpPr>
          <p:nvPr/>
        </p:nvSpPr>
        <p:spPr bwMode="auto">
          <a:xfrm>
            <a:off x="4503737" y="3526631"/>
            <a:ext cx="4643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B = </a:t>
            </a:r>
            <a:r>
              <a:rPr lang="en-US" sz="1400" dirty="0">
                <a:latin typeface="Calibri" pitchFamily="34" charset="0"/>
              </a:rPr>
              <a:t>high vertical and lateral stresses to the ground at depth</a:t>
            </a:r>
            <a:endParaRPr lang="it-IT" sz="1400" dirty="0">
              <a:latin typeface="Calibri" pitchFamily="34" charset="0"/>
            </a:endParaRPr>
          </a:p>
        </p:txBody>
      </p:sp>
      <p:sp>
        <p:nvSpPr>
          <p:cNvPr id="19470" name="CasellaDiTesto 23"/>
          <p:cNvSpPr txBox="1">
            <a:spLocks noChangeArrowheads="1"/>
          </p:cNvSpPr>
          <p:nvPr/>
        </p:nvSpPr>
        <p:spPr bwMode="auto">
          <a:xfrm>
            <a:off x="4592826" y="6124349"/>
            <a:ext cx="4643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C = </a:t>
            </a:r>
            <a:r>
              <a:rPr lang="en-US" sz="1400" dirty="0">
                <a:latin typeface="Calibri" pitchFamily="34" charset="0"/>
              </a:rPr>
              <a:t>drain and change the groundwater flow regime at depth</a:t>
            </a:r>
            <a:endParaRPr lang="it-IT" sz="1400" dirty="0">
              <a:latin typeface="Calibri" pitchFamily="34" charset="0"/>
            </a:endParaRPr>
          </a:p>
        </p:txBody>
      </p:sp>
      <p:sp>
        <p:nvSpPr>
          <p:cNvPr id="19471" name="Rettangolo 24"/>
          <p:cNvSpPr>
            <a:spLocks noChangeArrowheads="1"/>
          </p:cNvSpPr>
          <p:nvPr/>
        </p:nvSpPr>
        <p:spPr bwMode="auto">
          <a:xfrm>
            <a:off x="1587" y="3811587"/>
            <a:ext cx="4572000" cy="2738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Calibri" pitchFamily="34" charset="0"/>
              </a:rPr>
              <a:t>Conceptual approach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200" b="1" dirty="0">
                <a:latin typeface="Calibri" pitchFamily="34" charset="0"/>
              </a:rPr>
              <a:t>Material properties</a:t>
            </a:r>
            <a:r>
              <a:rPr lang="en-US" sz="1200" dirty="0">
                <a:latin typeface="Calibri" pitchFamily="34" charset="0"/>
              </a:rPr>
              <a:t>: Two types of high strength bedrock, moderate-strength sheared rock in fault zone, </a:t>
            </a:r>
            <a:r>
              <a:rPr lang="it-IT" sz="1200" dirty="0">
                <a:latin typeface="Calibri" pitchFamily="34" charset="0"/>
              </a:rPr>
              <a:t>moderate-</a:t>
            </a:r>
            <a:r>
              <a:rPr lang="it-IT" sz="1200" dirty="0" err="1">
                <a:latin typeface="Calibri" pitchFamily="34" charset="0"/>
              </a:rPr>
              <a:t>strength</a:t>
            </a:r>
            <a:r>
              <a:rPr lang="it-IT" sz="1200" dirty="0">
                <a:latin typeface="Calibri" pitchFamily="34" charset="0"/>
              </a:rPr>
              <a:t> </a:t>
            </a:r>
            <a:r>
              <a:rPr lang="it-IT" sz="1200" dirty="0" err="1">
                <a:latin typeface="Calibri" pitchFamily="34" charset="0"/>
              </a:rPr>
              <a:t>weathered</a:t>
            </a:r>
            <a:r>
              <a:rPr lang="it-IT" sz="1200" dirty="0">
                <a:latin typeface="Calibri" pitchFamily="34" charset="0"/>
              </a:rPr>
              <a:t> </a:t>
            </a:r>
            <a:r>
              <a:rPr lang="it-IT" sz="1200" dirty="0" err="1">
                <a:latin typeface="Calibri" pitchFamily="34" charset="0"/>
              </a:rPr>
              <a:t>bedrock</a:t>
            </a:r>
            <a:r>
              <a:rPr lang="it-IT" sz="1200" dirty="0">
                <a:latin typeface="Calibri" pitchFamily="34" charset="0"/>
              </a:rPr>
              <a:t>, </a:t>
            </a:r>
            <a:r>
              <a:rPr lang="it-IT" sz="1200" dirty="0" err="1">
                <a:latin typeface="Calibri" pitchFamily="34" charset="0"/>
              </a:rPr>
              <a:t>permeable</a:t>
            </a:r>
            <a:r>
              <a:rPr lang="it-IT" sz="1200" dirty="0">
                <a:latin typeface="Calibri" pitchFamily="34" charset="0"/>
              </a:rPr>
              <a:t> </a:t>
            </a:r>
            <a:r>
              <a:rPr lang="en-US" sz="1200" dirty="0">
                <a:latin typeface="Calibri" pitchFamily="34" charset="0"/>
              </a:rPr>
              <a:t>gravel (</a:t>
            </a:r>
            <a:r>
              <a:rPr lang="en-US" sz="1200" dirty="0" err="1">
                <a:latin typeface="Calibri" pitchFamily="34" charset="0"/>
              </a:rPr>
              <a:t>palaeo</a:t>
            </a:r>
            <a:r>
              <a:rPr lang="en-US" sz="1200" dirty="0">
                <a:latin typeface="Calibri" pitchFamily="34" charset="0"/>
              </a:rPr>
              <a:t>-channel infill), low strength clay (floodplain), </a:t>
            </a:r>
            <a:r>
              <a:rPr lang="it-IT" sz="1200" dirty="0" err="1">
                <a:latin typeface="Calibri" pitchFamily="34" charset="0"/>
              </a:rPr>
              <a:t>compressible</a:t>
            </a:r>
            <a:r>
              <a:rPr lang="it-IT" sz="1200" dirty="0">
                <a:latin typeface="Calibri" pitchFamily="34" charset="0"/>
              </a:rPr>
              <a:t>, </a:t>
            </a:r>
            <a:r>
              <a:rPr lang="it-IT" sz="1200" dirty="0" err="1">
                <a:latin typeface="Calibri" pitchFamily="34" charset="0"/>
              </a:rPr>
              <a:t>organic-rich</a:t>
            </a:r>
            <a:r>
              <a:rPr lang="it-IT" sz="1200" dirty="0">
                <a:latin typeface="Calibri" pitchFamily="34" charset="0"/>
              </a:rPr>
              <a:t> </a:t>
            </a:r>
            <a:r>
              <a:rPr lang="it-IT" sz="1200" dirty="0" err="1">
                <a:latin typeface="Calibri" pitchFamily="34" charset="0"/>
              </a:rPr>
              <a:t>soils</a:t>
            </a:r>
            <a:r>
              <a:rPr lang="it-IT" sz="1200" dirty="0">
                <a:latin typeface="Calibri" pitchFamily="34" charset="0"/>
              </a:rPr>
              <a:t> (</a:t>
            </a:r>
            <a:r>
              <a:rPr lang="it-IT" sz="1200" dirty="0" err="1">
                <a:latin typeface="Calibri" pitchFamily="34" charset="0"/>
              </a:rPr>
              <a:t>infilled</a:t>
            </a:r>
            <a:r>
              <a:rPr lang="it-IT" sz="1200" dirty="0">
                <a:latin typeface="Calibri" pitchFamily="34" charset="0"/>
              </a:rPr>
              <a:t> </a:t>
            </a:r>
            <a:r>
              <a:rPr lang="it-IT" sz="1200" dirty="0" err="1">
                <a:latin typeface="Calibri" pitchFamily="34" charset="0"/>
              </a:rPr>
              <a:t>channels</a:t>
            </a:r>
            <a:r>
              <a:rPr lang="it-IT" sz="1200" dirty="0">
                <a:latin typeface="Calibri" pitchFamily="34" charset="0"/>
              </a:rPr>
              <a:t>).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200" b="1" dirty="0">
                <a:latin typeface="Calibri" pitchFamily="34" charset="0"/>
              </a:rPr>
              <a:t>Mass properties: </a:t>
            </a:r>
            <a:r>
              <a:rPr lang="en-US" sz="1200" dirty="0">
                <a:latin typeface="Calibri" pitchFamily="34" charset="0"/>
              </a:rPr>
              <a:t>Two types of jointed bedrock, major </a:t>
            </a:r>
            <a:r>
              <a:rPr lang="it-IT" sz="1200" dirty="0">
                <a:latin typeface="Calibri" pitchFamily="34" charset="0"/>
              </a:rPr>
              <a:t>fault </a:t>
            </a:r>
            <a:r>
              <a:rPr lang="it-IT" sz="1200" dirty="0" err="1">
                <a:latin typeface="Calibri" pitchFamily="34" charset="0"/>
              </a:rPr>
              <a:t>through</a:t>
            </a:r>
            <a:r>
              <a:rPr lang="it-IT" sz="1200" dirty="0">
                <a:latin typeface="Calibri" pitchFamily="34" charset="0"/>
              </a:rPr>
              <a:t> </a:t>
            </a:r>
            <a:r>
              <a:rPr lang="it-IT" sz="1200" dirty="0" err="1">
                <a:latin typeface="Calibri" pitchFamily="34" charset="0"/>
              </a:rPr>
              <a:t>bedrock</a:t>
            </a:r>
            <a:r>
              <a:rPr lang="it-IT" sz="1200" dirty="0">
                <a:latin typeface="Calibri" pitchFamily="34" charset="0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200" b="1" dirty="0">
                <a:latin typeface="Calibri" pitchFamily="34" charset="0"/>
              </a:rPr>
              <a:t>Environmental processes: </a:t>
            </a:r>
            <a:r>
              <a:rPr lang="en-US" sz="1200" dirty="0">
                <a:latin typeface="Calibri" pitchFamily="34" charset="0"/>
              </a:rPr>
              <a:t>Chemical and mechanical weathering of bedrock (variable depth to rock), flooding, erosion, deposition and channel realignment associated with fluvial processes, groundwater flow generally parallel to ground surface.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200" b="1" dirty="0">
                <a:latin typeface="Calibri" pitchFamily="34" charset="0"/>
              </a:rPr>
              <a:t>Geological hazards: </a:t>
            </a:r>
            <a:r>
              <a:rPr lang="en-US" sz="1200" dirty="0">
                <a:latin typeface="Calibri" pitchFamily="34" charset="0"/>
              </a:rPr>
              <a:t>Natural consolidation and subsidence of organic-rich soils, acid </a:t>
            </a:r>
            <a:r>
              <a:rPr lang="en-US" sz="1200" dirty="0" err="1">
                <a:latin typeface="Calibri" pitchFamily="34" charset="0"/>
              </a:rPr>
              <a:t>sulphate</a:t>
            </a:r>
            <a:r>
              <a:rPr lang="en-US" sz="1200" dirty="0">
                <a:latin typeface="Calibri" pitchFamily="34" charset="0"/>
              </a:rPr>
              <a:t> soils, methane </a:t>
            </a:r>
            <a:r>
              <a:rPr lang="it-IT" sz="1200" dirty="0">
                <a:latin typeface="Calibri" pitchFamily="34" charset="0"/>
              </a:rPr>
              <a:t>and carbon </a:t>
            </a:r>
            <a:r>
              <a:rPr lang="it-IT" sz="1200" dirty="0" err="1">
                <a:latin typeface="Calibri" pitchFamily="34" charset="0"/>
              </a:rPr>
              <a:t>dioxide</a:t>
            </a:r>
            <a:r>
              <a:rPr lang="it-IT" sz="1200" dirty="0">
                <a:latin typeface="Calibri" pitchFamily="34" charset="0"/>
              </a:rPr>
              <a:t> generation.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1438" y="3378836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Parry</a:t>
            </a:r>
            <a:r>
              <a:rPr lang="it-IT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4207570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 descr="http://www.geoaction.it/wp-content/uploads/post1_3.jpg"/>
          <p:cNvPicPr>
            <a:picLocks noChangeAspect="1" noChangeArrowheads="1"/>
          </p:cNvPicPr>
          <p:nvPr/>
        </p:nvPicPr>
        <p:blipFill>
          <a:blip r:embed="rId2" cstate="print"/>
          <a:srcRect l="8159" r="12289"/>
          <a:stretch>
            <a:fillRect/>
          </a:stretch>
        </p:blipFill>
        <p:spPr bwMode="auto">
          <a:xfrm>
            <a:off x="4427984" y="4581128"/>
            <a:ext cx="4536504" cy="2210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sellaDiTesto 18"/>
          <p:cNvSpPr txBox="1">
            <a:spLocks noChangeArrowheads="1"/>
          </p:cNvSpPr>
          <p:nvPr/>
        </p:nvSpPr>
        <p:spPr bwMode="auto">
          <a:xfrm>
            <a:off x="4356547" y="1340421"/>
            <a:ext cx="950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Calibri" pitchFamily="34" charset="0"/>
              </a:rPr>
              <a:t>Settlements</a:t>
            </a:r>
          </a:p>
          <a:p>
            <a:r>
              <a:rPr lang="it-IT" sz="1200" b="1">
                <a:latin typeface="Calibri" pitchFamily="34" charset="0"/>
              </a:rPr>
              <a:t>Cedimenti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560285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16"/>
          <p:cNvSpPr txBox="1">
            <a:spLocks noChangeArrowheads="1"/>
          </p:cNvSpPr>
          <p:nvPr/>
        </p:nvSpPr>
        <p:spPr bwMode="auto">
          <a:xfrm>
            <a:off x="1691680" y="2996952"/>
            <a:ext cx="10801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rPr>
              <a:t>not</a:t>
            </a:r>
            <a:r>
              <a:rPr lang="it-IT" sz="1400" dirty="0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rPr>
              <a:t>active</a:t>
            </a:r>
            <a:endParaRPr lang="it-IT" sz="1400" dirty="0">
              <a:solidFill>
                <a:schemeClr val="bg1"/>
              </a:solidFill>
              <a:latin typeface="Levenim MT" pitchFamily="2" charset="-79"/>
              <a:cs typeface="Levenim MT" pitchFamily="2" charset="-79"/>
            </a:endParaRPr>
          </a:p>
          <a:p>
            <a:r>
              <a:rPr lang="it-IT" sz="1400" dirty="0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rPr>
              <a:t>in the last 2My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1330574" y="1485106"/>
            <a:ext cx="1756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2627561" y="3358356"/>
            <a:ext cx="14791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7"/>
          <p:cNvSpPr txBox="1">
            <a:spLocks noChangeArrowheads="1"/>
          </p:cNvSpPr>
          <p:nvPr/>
        </p:nvSpPr>
        <p:spPr bwMode="auto">
          <a:xfrm>
            <a:off x="4355976" y="1268760"/>
            <a:ext cx="12937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Calibri" pitchFamily="34" charset="0"/>
              </a:rPr>
              <a:t>Building</a:t>
            </a:r>
          </a:p>
        </p:txBody>
      </p:sp>
      <p:sp>
        <p:nvSpPr>
          <p:cNvPr id="11" name="CasellaDiTesto 21"/>
          <p:cNvSpPr txBox="1">
            <a:spLocks noChangeArrowheads="1"/>
          </p:cNvSpPr>
          <p:nvPr/>
        </p:nvSpPr>
        <p:spPr bwMode="auto">
          <a:xfrm>
            <a:off x="323528" y="4725144"/>
            <a:ext cx="3960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A = </a:t>
            </a:r>
            <a:r>
              <a:rPr lang="it-IT" sz="1400" dirty="0" err="1">
                <a:latin typeface="Calibri" pitchFamily="34" charset="0"/>
              </a:rPr>
              <a:t>small</a:t>
            </a:r>
            <a:r>
              <a:rPr lang="it-IT" sz="1400" dirty="0">
                <a:latin typeface="Calibri" pitchFamily="34" charset="0"/>
              </a:rPr>
              <a:t> </a:t>
            </a:r>
            <a:r>
              <a:rPr lang="it-IT" sz="1400" dirty="0" err="1">
                <a:latin typeface="Calibri" pitchFamily="34" charset="0"/>
              </a:rPr>
              <a:t>vertical</a:t>
            </a:r>
            <a:r>
              <a:rPr lang="it-IT" sz="1400" dirty="0">
                <a:latin typeface="Calibri" pitchFamily="34" charset="0"/>
              </a:rPr>
              <a:t> stress </a:t>
            </a:r>
            <a:r>
              <a:rPr lang="it-IT" sz="1400" dirty="0" err="1">
                <a:latin typeface="Calibri" pitchFamily="34" charset="0"/>
              </a:rPr>
              <a:t>to</a:t>
            </a:r>
            <a:r>
              <a:rPr lang="it-IT" sz="1400" dirty="0">
                <a:latin typeface="Calibri" pitchFamily="34" charset="0"/>
              </a:rPr>
              <a:t> the </a:t>
            </a:r>
            <a:r>
              <a:rPr lang="it-IT" sz="1400" dirty="0" err="1">
                <a:latin typeface="Calibri" pitchFamily="34" charset="0"/>
              </a:rPr>
              <a:t>ground</a:t>
            </a:r>
            <a:r>
              <a:rPr lang="it-IT" sz="1400" dirty="0">
                <a:latin typeface="Calibri" pitchFamily="34" charset="0"/>
              </a:rPr>
              <a:t> </a:t>
            </a:r>
            <a:r>
              <a:rPr lang="it-IT" sz="1400" dirty="0" err="1">
                <a:latin typeface="Calibri" pitchFamily="34" charset="0"/>
              </a:rPr>
              <a:t>surface</a:t>
            </a:r>
            <a:endParaRPr lang="it-IT" sz="1400" dirty="0">
              <a:latin typeface="Calibri" pitchFamily="34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 bwMode="auto">
          <a:xfrm>
            <a:off x="309713" y="10667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Same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geological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setting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b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different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engineering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projects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14" name="CasellaDiTesto 18"/>
          <p:cNvSpPr txBox="1">
            <a:spLocks noChangeArrowheads="1"/>
          </p:cNvSpPr>
          <p:nvPr/>
        </p:nvSpPr>
        <p:spPr bwMode="auto">
          <a:xfrm>
            <a:off x="5940152" y="4077072"/>
            <a:ext cx="3024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b="1" dirty="0" err="1">
                <a:latin typeface="Calibri" pitchFamily="34" charset="0"/>
              </a:rPr>
              <a:t>Settlements</a:t>
            </a:r>
            <a:r>
              <a:rPr lang="it-IT" sz="2000" b="1" dirty="0">
                <a:latin typeface="Calibri" pitchFamily="34" charset="0"/>
              </a:rPr>
              <a:t>  - Cedimenti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92509" y="3542819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Parry</a:t>
            </a:r>
            <a:r>
              <a:rPr lang="it-IT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2711631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CasellaDiTesto 18"/>
          <p:cNvSpPr txBox="1">
            <a:spLocks noChangeArrowheads="1"/>
          </p:cNvSpPr>
          <p:nvPr/>
        </p:nvSpPr>
        <p:spPr bwMode="auto">
          <a:xfrm>
            <a:off x="4356547" y="1340421"/>
            <a:ext cx="950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Calibri" pitchFamily="34" charset="0"/>
              </a:rPr>
              <a:t>Settlements</a:t>
            </a:r>
          </a:p>
          <a:p>
            <a:r>
              <a:rPr lang="it-IT" sz="1200" b="1">
                <a:latin typeface="Calibri" pitchFamily="34" charset="0"/>
              </a:rPr>
              <a:t>Cedimenti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560285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16"/>
          <p:cNvSpPr txBox="1">
            <a:spLocks noChangeArrowheads="1"/>
          </p:cNvSpPr>
          <p:nvPr/>
        </p:nvSpPr>
        <p:spPr bwMode="auto">
          <a:xfrm>
            <a:off x="1691680" y="2996952"/>
            <a:ext cx="10801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rPr>
              <a:t>not</a:t>
            </a:r>
            <a:r>
              <a:rPr lang="it-IT" sz="1400" dirty="0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rPr>
              <a:t>active</a:t>
            </a:r>
            <a:endParaRPr lang="it-IT" sz="1400" dirty="0">
              <a:solidFill>
                <a:schemeClr val="bg1"/>
              </a:solidFill>
              <a:latin typeface="Levenim MT" pitchFamily="2" charset="-79"/>
              <a:cs typeface="Levenim MT" pitchFamily="2" charset="-79"/>
            </a:endParaRPr>
          </a:p>
          <a:p>
            <a:r>
              <a:rPr lang="it-IT" sz="1400" dirty="0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rPr>
              <a:t>in the last 2My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1330574" y="1485106"/>
            <a:ext cx="1756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2627561" y="3358356"/>
            <a:ext cx="14791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7"/>
          <p:cNvSpPr txBox="1">
            <a:spLocks noChangeArrowheads="1"/>
          </p:cNvSpPr>
          <p:nvPr/>
        </p:nvSpPr>
        <p:spPr bwMode="auto">
          <a:xfrm>
            <a:off x="4355976" y="1268760"/>
            <a:ext cx="12937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Calibri" pitchFamily="34" charset="0"/>
              </a:rPr>
              <a:t>Building</a:t>
            </a:r>
          </a:p>
        </p:txBody>
      </p:sp>
      <p:sp>
        <p:nvSpPr>
          <p:cNvPr id="11" name="CasellaDiTesto 21"/>
          <p:cNvSpPr txBox="1">
            <a:spLocks noChangeArrowheads="1"/>
          </p:cNvSpPr>
          <p:nvPr/>
        </p:nvSpPr>
        <p:spPr bwMode="auto">
          <a:xfrm>
            <a:off x="323528" y="4725144"/>
            <a:ext cx="3960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A = </a:t>
            </a:r>
            <a:r>
              <a:rPr lang="it-IT" sz="1400" dirty="0" err="1">
                <a:latin typeface="Calibri" pitchFamily="34" charset="0"/>
              </a:rPr>
              <a:t>small</a:t>
            </a:r>
            <a:r>
              <a:rPr lang="it-IT" sz="1400" dirty="0">
                <a:latin typeface="Calibri" pitchFamily="34" charset="0"/>
              </a:rPr>
              <a:t> </a:t>
            </a:r>
            <a:r>
              <a:rPr lang="it-IT" sz="1400" dirty="0" err="1">
                <a:latin typeface="Calibri" pitchFamily="34" charset="0"/>
              </a:rPr>
              <a:t>vertical</a:t>
            </a:r>
            <a:r>
              <a:rPr lang="it-IT" sz="1400" dirty="0">
                <a:latin typeface="Calibri" pitchFamily="34" charset="0"/>
              </a:rPr>
              <a:t> stress </a:t>
            </a:r>
            <a:r>
              <a:rPr lang="it-IT" sz="1400" dirty="0" err="1">
                <a:latin typeface="Calibri" pitchFamily="34" charset="0"/>
              </a:rPr>
              <a:t>to</a:t>
            </a:r>
            <a:r>
              <a:rPr lang="it-IT" sz="1400" dirty="0">
                <a:latin typeface="Calibri" pitchFamily="34" charset="0"/>
              </a:rPr>
              <a:t> the </a:t>
            </a:r>
            <a:r>
              <a:rPr lang="it-IT" sz="1400" dirty="0" err="1">
                <a:latin typeface="Calibri" pitchFamily="34" charset="0"/>
              </a:rPr>
              <a:t>ground</a:t>
            </a:r>
            <a:r>
              <a:rPr lang="it-IT" sz="1400" dirty="0">
                <a:latin typeface="Calibri" pitchFamily="34" charset="0"/>
              </a:rPr>
              <a:t> </a:t>
            </a:r>
            <a:r>
              <a:rPr lang="it-IT" sz="1400" dirty="0" err="1">
                <a:latin typeface="Calibri" pitchFamily="34" charset="0"/>
              </a:rPr>
              <a:t>surface</a:t>
            </a:r>
            <a:endParaRPr lang="it-IT" sz="1400" dirty="0">
              <a:latin typeface="Calibri" pitchFamily="34" charset="0"/>
            </a:endParaRPr>
          </a:p>
        </p:txBody>
      </p:sp>
      <p:pic>
        <p:nvPicPr>
          <p:cNvPr id="13" name="Picture 5" descr="http://www.meteoweb.eu/wp-content/uploads/2013/11/1468477_659422594078352_1412401940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194974"/>
            <a:ext cx="4572000" cy="3429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ttangolo 25"/>
          <p:cNvSpPr>
            <a:spLocks noChangeArrowheads="1"/>
          </p:cNvSpPr>
          <p:nvPr/>
        </p:nvSpPr>
        <p:spPr bwMode="auto">
          <a:xfrm>
            <a:off x="6084168" y="3212976"/>
            <a:ext cx="1099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 err="1">
                <a:latin typeface="Calibri" pitchFamily="34" charset="0"/>
              </a:rPr>
              <a:t>flooding</a:t>
            </a:r>
            <a:endParaRPr lang="it-IT" b="1" dirty="0">
              <a:latin typeface="Calibri" pitchFamily="34" charset="0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 bwMode="auto">
          <a:xfrm>
            <a:off x="309713" y="10667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Same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geological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setting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b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different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engineering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projects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2124F6B9-68B6-4FB2-862A-EC8D86FAE2AF}"/>
              </a:ext>
            </a:extLst>
          </p:cNvPr>
          <p:cNvSpPr txBox="1"/>
          <p:nvPr/>
        </p:nvSpPr>
        <p:spPr>
          <a:xfrm>
            <a:off x="92509" y="3524444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Parry</a:t>
            </a:r>
            <a:r>
              <a:rPr lang="it-IT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2627066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560285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CasellaDiTesto 16"/>
          <p:cNvSpPr txBox="1">
            <a:spLocks noChangeArrowheads="1"/>
          </p:cNvSpPr>
          <p:nvPr/>
        </p:nvSpPr>
        <p:spPr bwMode="auto">
          <a:xfrm>
            <a:off x="1691680" y="2996952"/>
            <a:ext cx="10801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 err="1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rPr>
              <a:t>not</a:t>
            </a:r>
            <a:r>
              <a:rPr lang="it-IT" sz="1400" dirty="0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rPr>
              <a:t>active</a:t>
            </a:r>
            <a:endParaRPr lang="it-IT" sz="1400" dirty="0">
              <a:solidFill>
                <a:schemeClr val="bg1"/>
              </a:solidFill>
              <a:latin typeface="Levenim MT" pitchFamily="2" charset="-79"/>
              <a:cs typeface="Levenim MT" pitchFamily="2" charset="-79"/>
            </a:endParaRPr>
          </a:p>
          <a:p>
            <a:r>
              <a:rPr lang="it-IT" sz="1400" dirty="0">
                <a:solidFill>
                  <a:schemeClr val="bg1"/>
                </a:solidFill>
                <a:latin typeface="Levenim MT" pitchFamily="2" charset="-79"/>
                <a:cs typeface="Levenim MT" pitchFamily="2" charset="-79"/>
              </a:rPr>
              <a:t>in the last 2My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1330574" y="1485106"/>
            <a:ext cx="1756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2627561" y="3358356"/>
            <a:ext cx="14791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7" name="CasellaDiTesto 17"/>
          <p:cNvSpPr txBox="1">
            <a:spLocks noChangeArrowheads="1"/>
          </p:cNvSpPr>
          <p:nvPr/>
        </p:nvSpPr>
        <p:spPr bwMode="auto">
          <a:xfrm>
            <a:off x="4355976" y="1268760"/>
            <a:ext cx="12937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Calibri" pitchFamily="34" charset="0"/>
              </a:rPr>
              <a:t>Building</a:t>
            </a:r>
          </a:p>
        </p:txBody>
      </p:sp>
      <p:sp>
        <p:nvSpPr>
          <p:cNvPr id="20488" name="CasellaDiTesto 21"/>
          <p:cNvSpPr txBox="1">
            <a:spLocks noChangeArrowheads="1"/>
          </p:cNvSpPr>
          <p:nvPr/>
        </p:nvSpPr>
        <p:spPr bwMode="auto">
          <a:xfrm>
            <a:off x="352128" y="4561185"/>
            <a:ext cx="3960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A = </a:t>
            </a:r>
            <a:r>
              <a:rPr lang="it-IT" sz="1400" dirty="0" err="1">
                <a:latin typeface="Calibri" pitchFamily="34" charset="0"/>
              </a:rPr>
              <a:t>small</a:t>
            </a:r>
            <a:r>
              <a:rPr lang="it-IT" sz="1400" dirty="0">
                <a:latin typeface="Calibri" pitchFamily="34" charset="0"/>
              </a:rPr>
              <a:t> </a:t>
            </a:r>
            <a:r>
              <a:rPr lang="it-IT" sz="1400" dirty="0" err="1">
                <a:latin typeface="Calibri" pitchFamily="34" charset="0"/>
              </a:rPr>
              <a:t>vertical</a:t>
            </a:r>
            <a:r>
              <a:rPr lang="it-IT" sz="1400" dirty="0">
                <a:latin typeface="Calibri" pitchFamily="34" charset="0"/>
              </a:rPr>
              <a:t> stress </a:t>
            </a:r>
            <a:r>
              <a:rPr lang="it-IT" sz="1400" dirty="0" err="1">
                <a:latin typeface="Calibri" pitchFamily="34" charset="0"/>
              </a:rPr>
              <a:t>to</a:t>
            </a:r>
            <a:r>
              <a:rPr lang="it-IT" sz="1400" dirty="0">
                <a:latin typeface="Calibri" pitchFamily="34" charset="0"/>
              </a:rPr>
              <a:t> the </a:t>
            </a:r>
            <a:r>
              <a:rPr lang="it-IT" sz="1400" dirty="0" err="1">
                <a:latin typeface="Calibri" pitchFamily="34" charset="0"/>
              </a:rPr>
              <a:t>ground</a:t>
            </a:r>
            <a:r>
              <a:rPr lang="it-IT" sz="1400" dirty="0">
                <a:latin typeface="Calibri" pitchFamily="34" charset="0"/>
              </a:rPr>
              <a:t> </a:t>
            </a:r>
            <a:r>
              <a:rPr lang="it-IT" sz="1400" dirty="0" err="1">
                <a:latin typeface="Calibri" pitchFamily="34" charset="0"/>
              </a:rPr>
              <a:t>surface</a:t>
            </a:r>
            <a:endParaRPr lang="it-IT" sz="1400" dirty="0"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1318" t="3424" r="13983" b="4127"/>
          <a:stretch>
            <a:fillRect/>
          </a:stretch>
        </p:blipFill>
        <p:spPr bwMode="auto">
          <a:xfrm>
            <a:off x="4644008" y="2996952"/>
            <a:ext cx="4355976" cy="3563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92" name="Rettangolo 19"/>
          <p:cNvSpPr>
            <a:spLocks noChangeArrowheads="1"/>
          </p:cNvSpPr>
          <p:nvPr/>
        </p:nvSpPr>
        <p:spPr bwMode="auto">
          <a:xfrm>
            <a:off x="6156176" y="2348880"/>
            <a:ext cx="241247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it-IT" sz="1600" b="1" dirty="0">
                <a:latin typeface="Calibri" pitchFamily="34" charset="0"/>
              </a:rPr>
              <a:t>CH</a:t>
            </a:r>
            <a:r>
              <a:rPr lang="it-IT" sz="1600" b="1" baseline="-25000" dirty="0">
                <a:latin typeface="Calibri" pitchFamily="34" charset="0"/>
              </a:rPr>
              <a:t>4</a:t>
            </a:r>
            <a:r>
              <a:rPr lang="it-IT" sz="1600" b="1" dirty="0">
                <a:latin typeface="Calibri" pitchFamily="34" charset="0"/>
              </a:rPr>
              <a:t> </a:t>
            </a:r>
            <a:r>
              <a:rPr lang="en-US" sz="1600" b="1" dirty="0">
                <a:latin typeface="Calibri" pitchFamily="34" charset="0"/>
              </a:rPr>
              <a:t>CO</a:t>
            </a:r>
            <a:r>
              <a:rPr lang="en-US" sz="1600" b="1" baseline="-25000" dirty="0">
                <a:latin typeface="Calibri" pitchFamily="34" charset="0"/>
              </a:rPr>
              <a:t>2, </a:t>
            </a:r>
            <a:r>
              <a:rPr lang="en-US" sz="1600" b="1" dirty="0">
                <a:latin typeface="Calibri" pitchFamily="34" charset="0"/>
              </a:rPr>
              <a:t>and Rn</a:t>
            </a:r>
            <a:endParaRPr lang="en-US" sz="1600" b="1" baseline="-25000" dirty="0">
              <a:latin typeface="Calibri" pitchFamily="34" charset="0"/>
            </a:endParaRPr>
          </a:p>
          <a:p>
            <a:r>
              <a:rPr lang="en-US" sz="1600" b="1" dirty="0">
                <a:latin typeface="Calibri" pitchFamily="34" charset="0"/>
              </a:rPr>
              <a:t>production and migration</a:t>
            </a:r>
            <a:endParaRPr lang="it-IT" sz="1600" b="1" dirty="0">
              <a:latin typeface="Calibri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52664" y="5120024"/>
            <a:ext cx="449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Per chi </a:t>
            </a:r>
            <a:r>
              <a:rPr lang="en-US" sz="1200" b="1" dirty="0" err="1"/>
              <a:t>volesse</a:t>
            </a:r>
            <a:r>
              <a:rPr lang="en-US" sz="1200" b="1" dirty="0"/>
              <a:t> </a:t>
            </a:r>
            <a:r>
              <a:rPr lang="en-US" sz="1200" b="1" dirty="0" err="1"/>
              <a:t>approfondire</a:t>
            </a:r>
            <a:r>
              <a:rPr lang="en-US" sz="1200" dirty="0"/>
              <a:t>: </a:t>
            </a:r>
            <a:r>
              <a:rPr lang="en-US" sz="1200" i="1" dirty="0"/>
              <a:t>Guidance on evaluation of development Proposals on sites where methane and</a:t>
            </a:r>
          </a:p>
          <a:p>
            <a:r>
              <a:rPr lang="en-US" sz="1200" i="1" dirty="0"/>
              <a:t>Carbon dioxide are present _ Report NHBC 2007 </a:t>
            </a:r>
            <a:r>
              <a:rPr lang="en-US" sz="1200" i="1" dirty="0">
                <a:hlinkClick r:id="rId4"/>
              </a:rPr>
              <a:t>http://www.nhbc.co.uk/NHBCpublications/LiteratureLibrary/Technical/filedownload,29440,en.pdf</a:t>
            </a:r>
            <a:r>
              <a:rPr lang="en-US" sz="1200" i="1" dirty="0"/>
              <a:t> </a:t>
            </a:r>
            <a:endParaRPr lang="it-IT" sz="1200" i="1" dirty="0"/>
          </a:p>
        </p:txBody>
      </p:sp>
      <p:sp>
        <p:nvSpPr>
          <p:cNvPr id="13" name="Titolo 1"/>
          <p:cNvSpPr txBox="1">
            <a:spLocks/>
          </p:cNvSpPr>
          <p:nvPr/>
        </p:nvSpPr>
        <p:spPr bwMode="auto">
          <a:xfrm>
            <a:off x="309713" y="10667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Same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geological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setting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b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different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engineering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projects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EC667BC4-A363-4E7C-A5C1-978E7EFC7F76}"/>
              </a:ext>
            </a:extLst>
          </p:cNvPr>
          <p:cNvSpPr txBox="1"/>
          <p:nvPr/>
        </p:nvSpPr>
        <p:spPr>
          <a:xfrm>
            <a:off x="92509" y="3524444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Parry</a:t>
            </a:r>
            <a:r>
              <a:rPr lang="it-IT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3529950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124744"/>
            <a:ext cx="5256584" cy="325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asellaDiTesto 7"/>
          <p:cNvSpPr txBox="1">
            <a:spLocks noChangeArrowheads="1"/>
          </p:cNvSpPr>
          <p:nvPr/>
        </p:nvSpPr>
        <p:spPr bwMode="auto">
          <a:xfrm>
            <a:off x="3779912" y="1196752"/>
            <a:ext cx="19812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Calibri" pitchFamily="34" charset="0"/>
              </a:rPr>
              <a:t>Road Bridge</a:t>
            </a:r>
          </a:p>
        </p:txBody>
      </p:sp>
      <p:sp>
        <p:nvSpPr>
          <p:cNvPr id="21509" name="CasellaDiTesto 22"/>
          <p:cNvSpPr txBox="1">
            <a:spLocks noChangeArrowheads="1"/>
          </p:cNvSpPr>
          <p:nvPr/>
        </p:nvSpPr>
        <p:spPr bwMode="auto">
          <a:xfrm>
            <a:off x="251520" y="4437112"/>
            <a:ext cx="4643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B = </a:t>
            </a:r>
            <a:r>
              <a:rPr lang="en-US" sz="1400" dirty="0">
                <a:latin typeface="Calibri" pitchFamily="34" charset="0"/>
              </a:rPr>
              <a:t>high vertical and lateral stresses to the ground at depth</a:t>
            </a:r>
            <a:endParaRPr lang="it-IT" sz="1400" dirty="0">
              <a:latin typeface="Calibri" pitchFamily="34" charset="0"/>
            </a:endParaRPr>
          </a:p>
        </p:txBody>
      </p:sp>
      <p:pic>
        <p:nvPicPr>
          <p:cNvPr id="21510" name="Picture 4" descr="http://eu.lib.kmutt.ac.th/elearning/Courseware/ARC261/images/chapterPics/chapter6-7pic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789040"/>
            <a:ext cx="3598443" cy="246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tangolo 18"/>
          <p:cNvSpPr>
            <a:spLocks noChangeArrowheads="1"/>
          </p:cNvSpPr>
          <p:nvPr/>
        </p:nvSpPr>
        <p:spPr bwMode="auto">
          <a:xfrm>
            <a:off x="323528" y="5157192"/>
            <a:ext cx="4319588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b="1" dirty="0" err="1">
                <a:latin typeface="Calibri" pitchFamily="34" charset="0"/>
              </a:rPr>
              <a:t>variable</a:t>
            </a:r>
            <a:r>
              <a:rPr lang="it-IT" b="1" dirty="0">
                <a:latin typeface="Calibri" pitchFamily="34" charset="0"/>
              </a:rPr>
              <a:t> pile </a:t>
            </a:r>
            <a:r>
              <a:rPr lang="it-IT" b="1" dirty="0" err="1">
                <a:latin typeface="Calibri" pitchFamily="34" charset="0"/>
              </a:rPr>
              <a:t>depths</a:t>
            </a:r>
            <a:r>
              <a:rPr lang="it-IT" b="1" dirty="0">
                <a:latin typeface="Calibri" pitchFamily="34" charset="0"/>
              </a:rPr>
              <a:t> </a:t>
            </a:r>
            <a:r>
              <a:rPr lang="it-IT" b="1" dirty="0" err="1">
                <a:latin typeface="Calibri" pitchFamily="34" charset="0"/>
              </a:rPr>
              <a:t>resulting</a:t>
            </a:r>
            <a:r>
              <a:rPr lang="it-IT" b="1" dirty="0">
                <a:latin typeface="Calibri" pitchFamily="34" charset="0"/>
              </a:rPr>
              <a:t> </a:t>
            </a:r>
            <a:r>
              <a:rPr lang="it-IT" b="1" dirty="0" err="1">
                <a:latin typeface="Calibri" pitchFamily="34" charset="0"/>
              </a:rPr>
              <a:t>from</a:t>
            </a:r>
            <a:r>
              <a:rPr lang="it-IT" b="1" dirty="0">
                <a:latin typeface="Calibri" pitchFamily="34" charset="0"/>
              </a:rPr>
              <a:t> the </a:t>
            </a:r>
            <a:r>
              <a:rPr lang="en-US" b="1" dirty="0">
                <a:latin typeface="Calibri" pitchFamily="34" charset="0"/>
              </a:rPr>
              <a:t>presence of the fault and the </a:t>
            </a:r>
            <a:r>
              <a:rPr lang="en-US" b="1" dirty="0" err="1">
                <a:latin typeface="Calibri" pitchFamily="34" charset="0"/>
              </a:rPr>
              <a:t>palaeo</a:t>
            </a:r>
            <a:r>
              <a:rPr lang="en-US" b="1" dirty="0">
                <a:latin typeface="Calibri" pitchFamily="34" charset="0"/>
              </a:rPr>
              <a:t>-channels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309713" y="10667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Same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geological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setting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b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different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engineering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projects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37B54C21-9499-4972-874E-86D700BF4D6B}"/>
              </a:ext>
            </a:extLst>
          </p:cNvPr>
          <p:cNvSpPr txBox="1"/>
          <p:nvPr/>
        </p:nvSpPr>
        <p:spPr>
          <a:xfrm>
            <a:off x="92509" y="3524444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Parry</a:t>
            </a:r>
            <a:r>
              <a:rPr lang="it-IT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4167438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1738" y="980728"/>
            <a:ext cx="5002262" cy="309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asellaDiTesto 7"/>
          <p:cNvSpPr txBox="1">
            <a:spLocks noChangeArrowheads="1"/>
          </p:cNvSpPr>
          <p:nvPr/>
        </p:nvSpPr>
        <p:spPr bwMode="auto">
          <a:xfrm>
            <a:off x="7596188" y="1268760"/>
            <a:ext cx="1547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Calibri" pitchFamily="34" charset="0"/>
              </a:rPr>
              <a:t>Road Bridge</a:t>
            </a:r>
          </a:p>
        </p:txBody>
      </p:sp>
      <p:sp>
        <p:nvSpPr>
          <p:cNvPr id="21509" name="CasellaDiTesto 22"/>
          <p:cNvSpPr txBox="1">
            <a:spLocks noChangeArrowheads="1"/>
          </p:cNvSpPr>
          <p:nvPr/>
        </p:nvSpPr>
        <p:spPr bwMode="auto">
          <a:xfrm>
            <a:off x="4139952" y="4077073"/>
            <a:ext cx="5004048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B = </a:t>
            </a:r>
            <a:r>
              <a:rPr lang="en-US" sz="1400" dirty="0">
                <a:latin typeface="Calibri" pitchFamily="34" charset="0"/>
              </a:rPr>
              <a:t>high vertical and lateral stresses to the ground at depth</a:t>
            </a:r>
            <a:endParaRPr lang="it-IT" sz="1400" dirty="0">
              <a:latin typeface="Calibri" pitchFamily="34" charset="0"/>
            </a:endParaRPr>
          </a:p>
        </p:txBody>
      </p:sp>
      <p:sp>
        <p:nvSpPr>
          <p:cNvPr id="21511" name="Rettangolo 18"/>
          <p:cNvSpPr>
            <a:spLocks noChangeArrowheads="1"/>
          </p:cNvSpPr>
          <p:nvPr/>
        </p:nvSpPr>
        <p:spPr bwMode="auto">
          <a:xfrm>
            <a:off x="0" y="1196752"/>
            <a:ext cx="4067944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it-IT" b="1" dirty="0">
                <a:latin typeface="Calibri" pitchFamily="34" charset="0"/>
              </a:rPr>
              <a:t> negative </a:t>
            </a:r>
            <a:r>
              <a:rPr lang="it-IT" b="1" dirty="0" err="1">
                <a:latin typeface="Calibri" pitchFamily="34" charset="0"/>
              </a:rPr>
              <a:t>skin</a:t>
            </a:r>
            <a:r>
              <a:rPr lang="it-IT" b="1" dirty="0">
                <a:latin typeface="Calibri" pitchFamily="34" charset="0"/>
              </a:rPr>
              <a:t> </a:t>
            </a:r>
            <a:r>
              <a:rPr lang="it-IT" b="1" dirty="0" err="1">
                <a:latin typeface="Calibri" pitchFamily="34" charset="0"/>
              </a:rPr>
              <a:t>friction</a:t>
            </a:r>
            <a:r>
              <a:rPr lang="it-IT" b="1" dirty="0">
                <a:latin typeface="Calibri" pitchFamily="34" charset="0"/>
              </a:rPr>
              <a:t> (attrito negativo) </a:t>
            </a:r>
            <a:r>
              <a:rPr lang="en-US" b="1" dirty="0">
                <a:latin typeface="Calibri" pitchFamily="34" charset="0"/>
              </a:rPr>
              <a:t>from secondary  compression associated with settlement of the organic materials in the abandoned river channels – Increased load on the piles</a:t>
            </a:r>
          </a:p>
        </p:txBody>
      </p:sp>
      <p:pic>
        <p:nvPicPr>
          <p:cNvPr id="51208" name="Picture 8" descr="http://theconstructor.org/wp-content/uploads/2010/09/clip_image00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3168352" cy="3064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12" name="Picture 12" descr="http://bostongeology.com/boston/images/fil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2924" y="4437112"/>
            <a:ext cx="4263728" cy="2348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15" name="Rettangolo 12"/>
          <p:cNvSpPr>
            <a:spLocks noChangeArrowheads="1"/>
          </p:cNvSpPr>
          <p:nvPr/>
        </p:nvSpPr>
        <p:spPr bwMode="auto">
          <a:xfrm>
            <a:off x="2123728" y="3429000"/>
            <a:ext cx="2448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>
                <a:latin typeface="Calibri" pitchFamily="34" charset="0"/>
              </a:rPr>
              <a:t>negative </a:t>
            </a:r>
          </a:p>
          <a:p>
            <a:r>
              <a:rPr lang="it-IT" b="1">
                <a:latin typeface="Calibri" pitchFamily="34" charset="0"/>
              </a:rPr>
              <a:t>skin friction 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309713" y="-99392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Same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geological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setting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b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different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engineering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projects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953E6CA0-A01E-4BC8-9622-1CDF73E592B7}"/>
              </a:ext>
            </a:extLst>
          </p:cNvPr>
          <p:cNvSpPr txBox="1"/>
          <p:nvPr/>
        </p:nvSpPr>
        <p:spPr>
          <a:xfrm>
            <a:off x="3851920" y="3122463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Parry</a:t>
            </a:r>
            <a:r>
              <a:rPr lang="it-IT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4053723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856368" y="2855467"/>
            <a:ext cx="6228147" cy="3462970"/>
            <a:chOff x="2640473" y="2586442"/>
            <a:chExt cx="6228147" cy="3462970"/>
          </a:xfrm>
        </p:grpSpPr>
        <p:pic>
          <p:nvPicPr>
            <p:cNvPr id="13" name="Picture 2" descr="http://www.ansa.it/webimages/img_700/2017/1/27/cf8d786ca20fa21f2fef2e754f6214f0.jpg">
              <a:extLst>
                <a:ext uri="{FF2B5EF4-FFF2-40B4-BE49-F238E27FC236}">
                  <a16:creationId xmlns="" xmlns:a16="http://schemas.microsoft.com/office/drawing/2014/main" id="{D3BF8139-CE76-49DC-A585-BDFA03DD49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473" y="2586442"/>
              <a:ext cx="6215587" cy="346297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3">
              <a:extLst>
                <a:ext uri="{FF2B5EF4-FFF2-40B4-BE49-F238E27FC236}">
                  <a16:creationId xmlns="" xmlns:a16="http://schemas.microsoft.com/office/drawing/2014/main" id="{0020ED71-7805-4D1E-9696-4280D26BD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879" y="2586442"/>
              <a:ext cx="1300741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200" b="1" i="0" u="none" strike="noStrike" cap="none" normalizeH="0" baseline="0" dirty="0">
                  <a:ln>
                    <a:noFill/>
                  </a:ln>
                  <a:solidFill>
                    <a:srgbClr val="53545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Ponte di </a:t>
              </a:r>
              <a:r>
                <a:rPr kumimoji="0" lang="it-IT" altLang="it-IT" sz="1200" b="1" i="0" u="none" strike="noStrike" cap="none" normalizeH="0" baseline="0" dirty="0" err="1">
                  <a:ln>
                    <a:noFill/>
                  </a:ln>
                  <a:solidFill>
                    <a:srgbClr val="53545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Oloè</a:t>
              </a:r>
              <a:endParaRPr kumimoji="0" lang="it-IT" altLang="it-IT" sz="1200" b="1" i="0" u="none" strike="noStrike" cap="none" normalizeH="0" baseline="0" dirty="0">
                <a:ln>
                  <a:noFill/>
                </a:ln>
                <a:solidFill>
                  <a:srgbClr val="5354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200" b="0" i="0" u="none" strike="noStrike" cap="none" normalizeH="0" baseline="0" dirty="0" smtClean="0">
                  <a:ln>
                    <a:noFill/>
                  </a:ln>
                  <a:solidFill>
                    <a:srgbClr val="53545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© Copyright ANSA</a:t>
              </a:r>
              <a:r>
                <a:rPr kumimoji="0" lang="it-IT" altLang="it-IT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  <a:endPara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1509" name="CasellaDiTesto 22"/>
          <p:cNvSpPr txBox="1">
            <a:spLocks noChangeArrowheads="1"/>
          </p:cNvSpPr>
          <p:nvPr/>
        </p:nvSpPr>
        <p:spPr bwMode="auto">
          <a:xfrm>
            <a:off x="107504" y="3794707"/>
            <a:ext cx="2736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B = </a:t>
            </a:r>
            <a:r>
              <a:rPr lang="en-US" sz="1400" dirty="0">
                <a:latin typeface="Calibri" pitchFamily="34" charset="0"/>
              </a:rPr>
              <a:t>high vertical and lateral stresses to the ground at depth</a:t>
            </a:r>
            <a:endParaRPr lang="it-IT" sz="1400" dirty="0">
              <a:latin typeface="Calibri" pitchFamily="34" charset="0"/>
            </a:endParaRPr>
          </a:p>
        </p:txBody>
      </p:sp>
      <p:sp>
        <p:nvSpPr>
          <p:cNvPr id="21511" name="Rettangolo 18"/>
          <p:cNvSpPr>
            <a:spLocks noChangeArrowheads="1"/>
          </p:cNvSpPr>
          <p:nvPr/>
        </p:nvSpPr>
        <p:spPr bwMode="auto">
          <a:xfrm>
            <a:off x="5364088" y="1196752"/>
            <a:ext cx="3456384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b="1" dirty="0" err="1">
                <a:latin typeface="Calibri" pitchFamily="34" charset="0"/>
              </a:rPr>
              <a:t>flooding</a:t>
            </a:r>
            <a:r>
              <a:rPr lang="it-IT" b="1" dirty="0">
                <a:latin typeface="Calibri" pitchFamily="34" charset="0"/>
              </a:rPr>
              <a:t> , </a:t>
            </a:r>
            <a:r>
              <a:rPr lang="it-IT" b="1" dirty="0" err="1">
                <a:latin typeface="Calibri" pitchFamily="34" charset="0"/>
              </a:rPr>
              <a:t>particularly</a:t>
            </a:r>
            <a:r>
              <a:rPr lang="it-IT" b="1" dirty="0">
                <a:latin typeface="Calibri" pitchFamily="34" charset="0"/>
              </a:rPr>
              <a:t> </a:t>
            </a:r>
            <a:r>
              <a:rPr lang="it-IT" b="1" dirty="0" err="1">
                <a:latin typeface="Calibri" pitchFamily="34" charset="0"/>
              </a:rPr>
              <a:t>during</a:t>
            </a:r>
            <a:r>
              <a:rPr lang="it-IT" b="1" dirty="0">
                <a:latin typeface="Calibri" pitchFamily="34" charset="0"/>
              </a:rPr>
              <a:t> </a:t>
            </a:r>
            <a:r>
              <a:rPr lang="it-IT" b="1" dirty="0" err="1">
                <a:latin typeface="Calibri" pitchFamily="34" charset="0"/>
              </a:rPr>
              <a:t>construction</a:t>
            </a:r>
            <a:endParaRPr lang="it-IT" b="1" dirty="0">
              <a:latin typeface="Calibri" pitchFamily="34" charset="0"/>
            </a:endParaRPr>
          </a:p>
        </p:txBody>
      </p:sp>
      <p:sp>
        <p:nvSpPr>
          <p:cNvPr id="21516" name="Rettangolo 13"/>
          <p:cNvSpPr>
            <a:spLocks noChangeArrowheads="1"/>
          </p:cNvSpPr>
          <p:nvPr/>
        </p:nvSpPr>
        <p:spPr bwMode="auto">
          <a:xfrm>
            <a:off x="3139682" y="5983227"/>
            <a:ext cx="973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  <a:latin typeface="Calibri" pitchFamily="34" charset="0"/>
              </a:rPr>
              <a:t>flooding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52736"/>
            <a:ext cx="4427984" cy="274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asellaDiTesto 7"/>
          <p:cNvSpPr txBox="1">
            <a:spLocks noChangeArrowheads="1"/>
          </p:cNvSpPr>
          <p:nvPr/>
        </p:nvSpPr>
        <p:spPr bwMode="auto">
          <a:xfrm>
            <a:off x="3419872" y="1124744"/>
            <a:ext cx="15478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alibri" pitchFamily="34" charset="0"/>
              </a:rPr>
              <a:t>Road Bridge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 bwMode="auto">
          <a:xfrm>
            <a:off x="309713" y="10667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Same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geological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setting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b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different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engineering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projects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7BB226D-701D-48FF-B7A0-0E992F8D9755}"/>
              </a:ext>
            </a:extLst>
          </p:cNvPr>
          <p:cNvSpPr txBox="1"/>
          <p:nvPr/>
        </p:nvSpPr>
        <p:spPr>
          <a:xfrm>
            <a:off x="92509" y="3524444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Parry</a:t>
            </a:r>
            <a:r>
              <a:rPr lang="it-IT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890689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CasellaDiTesto 22"/>
          <p:cNvSpPr txBox="1">
            <a:spLocks noChangeArrowheads="1"/>
          </p:cNvSpPr>
          <p:nvPr/>
        </p:nvSpPr>
        <p:spPr bwMode="auto">
          <a:xfrm>
            <a:off x="1" y="4149080"/>
            <a:ext cx="24837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B = </a:t>
            </a:r>
            <a:r>
              <a:rPr lang="en-US" sz="1400" dirty="0">
                <a:latin typeface="Calibri" pitchFamily="34" charset="0"/>
              </a:rPr>
              <a:t>high vertical and lateral stresses to the ground at depth</a:t>
            </a:r>
            <a:endParaRPr lang="it-IT" sz="1400" dirty="0">
              <a:latin typeface="Calibri" pitchFamily="34" charset="0"/>
            </a:endParaRPr>
          </a:p>
        </p:txBody>
      </p:sp>
      <p:sp>
        <p:nvSpPr>
          <p:cNvPr id="21511" name="Rettangolo 18"/>
          <p:cNvSpPr>
            <a:spLocks noChangeArrowheads="1"/>
          </p:cNvSpPr>
          <p:nvPr/>
        </p:nvSpPr>
        <p:spPr bwMode="auto">
          <a:xfrm>
            <a:off x="0" y="4941168"/>
            <a:ext cx="2339752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b="1" dirty="0" err="1">
                <a:latin typeface="Calibri" pitchFamily="34" charset="0"/>
              </a:rPr>
              <a:t>Scouring</a:t>
            </a:r>
            <a:endParaRPr lang="it-IT" b="1" dirty="0">
              <a:latin typeface="Calibri" pitchFamily="34" charset="0"/>
            </a:endParaRPr>
          </a:p>
          <a:p>
            <a:r>
              <a:rPr lang="it-IT" b="1" dirty="0">
                <a:latin typeface="Calibri" pitchFamily="34" charset="0"/>
              </a:rPr>
              <a:t> (erosione dei pali per sfregamento)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8647" y="3573016"/>
            <a:ext cx="6444208" cy="26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44626"/>
            <a:ext cx="3635896" cy="2184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Freccia a destra 16"/>
          <p:cNvSpPr/>
          <p:nvPr/>
        </p:nvSpPr>
        <p:spPr>
          <a:xfrm>
            <a:off x="1656576" y="5569759"/>
            <a:ext cx="1366351" cy="293592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520" name="Rettangolo 17"/>
          <p:cNvSpPr>
            <a:spLocks noChangeArrowheads="1"/>
          </p:cNvSpPr>
          <p:nvPr/>
        </p:nvSpPr>
        <p:spPr bwMode="auto">
          <a:xfrm>
            <a:off x="4432863" y="4463616"/>
            <a:ext cx="1530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  <a:latin typeface="Calibri" pitchFamily="34" charset="0"/>
              </a:rPr>
              <a:t>scouring</a:t>
            </a:r>
            <a:endParaRPr lang="it-IT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 bwMode="auto">
          <a:xfrm>
            <a:off x="309713" y="10667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Same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geological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setting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b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different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engineering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projects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052736"/>
            <a:ext cx="4355977" cy="269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CasellaDiTesto 7"/>
          <p:cNvSpPr txBox="1">
            <a:spLocks noChangeArrowheads="1"/>
          </p:cNvSpPr>
          <p:nvPr/>
        </p:nvSpPr>
        <p:spPr bwMode="auto">
          <a:xfrm>
            <a:off x="3275856" y="1124744"/>
            <a:ext cx="18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Calibri" pitchFamily="34" charset="0"/>
              </a:rPr>
              <a:t>Road Bridge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783C55B0-8371-4529-A674-38E678934B20}"/>
              </a:ext>
            </a:extLst>
          </p:cNvPr>
          <p:cNvSpPr txBox="1"/>
          <p:nvPr/>
        </p:nvSpPr>
        <p:spPr>
          <a:xfrm>
            <a:off x="92509" y="3542819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Parry</a:t>
            </a:r>
            <a:r>
              <a:rPr lang="it-IT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2146696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86003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CasellaDiTesto 8"/>
          <p:cNvSpPr txBox="1">
            <a:spLocks noChangeArrowheads="1"/>
          </p:cNvSpPr>
          <p:nvPr/>
        </p:nvSpPr>
        <p:spPr bwMode="auto">
          <a:xfrm>
            <a:off x="3275856" y="1052736"/>
            <a:ext cx="15478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Calibri" pitchFamily="34" charset="0"/>
              </a:rPr>
              <a:t>Tunnel</a:t>
            </a:r>
          </a:p>
        </p:txBody>
      </p:sp>
      <p:sp>
        <p:nvSpPr>
          <p:cNvPr id="22533" name="CasellaDiTesto 23"/>
          <p:cNvSpPr txBox="1">
            <a:spLocks noChangeArrowheads="1"/>
          </p:cNvSpPr>
          <p:nvPr/>
        </p:nvSpPr>
        <p:spPr bwMode="auto">
          <a:xfrm>
            <a:off x="0" y="4293096"/>
            <a:ext cx="4643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C = </a:t>
            </a:r>
            <a:r>
              <a:rPr lang="en-US" sz="1400" dirty="0">
                <a:latin typeface="Calibri" pitchFamily="34" charset="0"/>
              </a:rPr>
              <a:t>drain and change the groundwater flow regime at depth</a:t>
            </a:r>
            <a:endParaRPr lang="it-IT" sz="1400" dirty="0">
              <a:latin typeface="Calibri" pitchFamily="34" charset="0"/>
            </a:endParaRPr>
          </a:p>
        </p:txBody>
      </p:sp>
      <p:sp>
        <p:nvSpPr>
          <p:cNvPr id="22534" name="Rettangolo 15"/>
          <p:cNvSpPr>
            <a:spLocks noChangeArrowheads="1"/>
          </p:cNvSpPr>
          <p:nvPr/>
        </p:nvSpPr>
        <p:spPr bwMode="auto">
          <a:xfrm>
            <a:off x="5508104" y="2348880"/>
            <a:ext cx="3168352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latin typeface="Calibri" pitchFamily="34" charset="0"/>
              </a:rPr>
              <a:t>the fault zone will have different support requirements for the tunnel </a:t>
            </a:r>
          </a:p>
        </p:txBody>
      </p:sp>
      <p:pic>
        <p:nvPicPr>
          <p:cNvPr id="2061" name="Picture 13" descr="http://www.tunnel-online.info/imgs/39367761_55e365d28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462" y="4653136"/>
            <a:ext cx="2808312" cy="2106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9" name="Picture 11" descr="http://miningandconstruction.com/wp-content/uploads/2011/12/THE-YELLOW-GIANTS-OF-TRIASSIC-PA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581128"/>
            <a:ext cx="3312368" cy="2207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63" name="Picture 15" descr="http://www.gzconsultants.com/wp-content/uploads/2012/03/Tunnel-with-shotcrete-lining-e13395310766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28" y="4747481"/>
            <a:ext cx="2718271" cy="2036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549" name="Rettangolo 30"/>
          <p:cNvSpPr>
            <a:spLocks noChangeArrowheads="1"/>
          </p:cNvSpPr>
          <p:nvPr/>
        </p:nvSpPr>
        <p:spPr bwMode="auto">
          <a:xfrm>
            <a:off x="395536" y="4797152"/>
            <a:ext cx="18648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 err="1">
                <a:solidFill>
                  <a:schemeClr val="bg1"/>
                </a:solidFill>
                <a:latin typeface="Calibri" pitchFamily="34" charset="0"/>
              </a:rPr>
              <a:t>Spritzbeton</a:t>
            </a:r>
            <a:r>
              <a:rPr lang="it-IT" sz="1400" b="1" dirty="0">
                <a:solidFill>
                  <a:schemeClr val="bg1"/>
                </a:solidFill>
                <a:latin typeface="Calibri" pitchFamily="34" charset="0"/>
              </a:rPr>
              <a:t>/</a:t>
            </a:r>
          </a:p>
          <a:p>
            <a:r>
              <a:rPr lang="it-IT" sz="1400" b="1" dirty="0" err="1">
                <a:solidFill>
                  <a:schemeClr val="bg1"/>
                </a:solidFill>
                <a:latin typeface="Calibri" pitchFamily="34" charset="0"/>
              </a:rPr>
              <a:t>Shotcrete</a:t>
            </a:r>
            <a:endParaRPr lang="it-IT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50" name="Rettangolo 31"/>
          <p:cNvSpPr>
            <a:spLocks noChangeArrowheads="1"/>
          </p:cNvSpPr>
          <p:nvPr/>
        </p:nvSpPr>
        <p:spPr bwMode="auto">
          <a:xfrm>
            <a:off x="3059832" y="4725144"/>
            <a:ext cx="15850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  <a:latin typeface="Calibri" pitchFamily="34" charset="0"/>
              </a:rPr>
              <a:t>Bullonature/</a:t>
            </a:r>
          </a:p>
          <a:p>
            <a:r>
              <a:rPr lang="it-IT" sz="1400" b="1" dirty="0">
                <a:solidFill>
                  <a:schemeClr val="bg1"/>
                </a:solidFill>
                <a:latin typeface="Calibri" pitchFamily="34" charset="0"/>
              </a:rPr>
              <a:t>Rock </a:t>
            </a:r>
            <a:r>
              <a:rPr lang="it-IT" sz="1400" b="1" dirty="0" err="1">
                <a:solidFill>
                  <a:schemeClr val="bg1"/>
                </a:solidFill>
                <a:latin typeface="Calibri" pitchFamily="34" charset="0"/>
              </a:rPr>
              <a:t>bolts</a:t>
            </a:r>
            <a:endParaRPr lang="it-IT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51" name="Rettangolo 32"/>
          <p:cNvSpPr>
            <a:spLocks noChangeArrowheads="1"/>
          </p:cNvSpPr>
          <p:nvPr/>
        </p:nvSpPr>
        <p:spPr bwMode="auto">
          <a:xfrm>
            <a:off x="5940152" y="4725144"/>
            <a:ext cx="15091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  <a:latin typeface="Calibri" pitchFamily="34" charset="0"/>
              </a:rPr>
              <a:t>Centine/</a:t>
            </a:r>
          </a:p>
          <a:p>
            <a:r>
              <a:rPr lang="it-IT" sz="1400" b="1" dirty="0">
                <a:solidFill>
                  <a:schemeClr val="bg1"/>
                </a:solidFill>
                <a:latin typeface="Calibri" pitchFamily="34" charset="0"/>
              </a:rPr>
              <a:t>Steel </a:t>
            </a:r>
            <a:r>
              <a:rPr lang="it-IT" sz="1400" b="1" dirty="0" err="1">
                <a:solidFill>
                  <a:schemeClr val="bg1"/>
                </a:solidFill>
                <a:latin typeface="Calibri" pitchFamily="34" charset="0"/>
              </a:rPr>
              <a:t>sets</a:t>
            </a:r>
            <a:endParaRPr lang="it-IT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 bwMode="auto">
          <a:xfrm>
            <a:off x="309713" y="10667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Same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geological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setting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b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different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engineering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projects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27847279-CEB9-4D20-9395-8065D8B95EA2}"/>
              </a:ext>
            </a:extLst>
          </p:cNvPr>
          <p:cNvSpPr txBox="1"/>
          <p:nvPr/>
        </p:nvSpPr>
        <p:spPr>
          <a:xfrm>
            <a:off x="92509" y="3524444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Parry</a:t>
            </a:r>
            <a:r>
              <a:rPr lang="it-IT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3281014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830" y="1052736"/>
            <a:ext cx="468052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CasellaDiTesto 8"/>
          <p:cNvSpPr txBox="1">
            <a:spLocks noChangeArrowheads="1"/>
          </p:cNvSpPr>
          <p:nvPr/>
        </p:nvSpPr>
        <p:spPr bwMode="auto">
          <a:xfrm>
            <a:off x="3327078" y="1105123"/>
            <a:ext cx="18130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Calibri" pitchFamily="34" charset="0"/>
              </a:rPr>
              <a:t>Tunnel</a:t>
            </a:r>
          </a:p>
        </p:txBody>
      </p:sp>
      <p:sp>
        <p:nvSpPr>
          <p:cNvPr id="22533" name="CasellaDiTesto 23"/>
          <p:cNvSpPr txBox="1">
            <a:spLocks noChangeArrowheads="1"/>
          </p:cNvSpPr>
          <p:nvPr/>
        </p:nvSpPr>
        <p:spPr bwMode="auto">
          <a:xfrm>
            <a:off x="0" y="4365104"/>
            <a:ext cx="54392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C = </a:t>
            </a:r>
            <a:r>
              <a:rPr lang="en-US" sz="1400" dirty="0">
                <a:latin typeface="Calibri" pitchFamily="34" charset="0"/>
              </a:rPr>
              <a:t>drain and change the groundwater flow regime at depth</a:t>
            </a:r>
            <a:endParaRPr lang="it-IT" sz="1400" dirty="0">
              <a:latin typeface="Calibri" pitchFamily="34" charset="0"/>
            </a:endParaRPr>
          </a:p>
        </p:txBody>
      </p:sp>
      <p:sp>
        <p:nvSpPr>
          <p:cNvPr id="22534" name="Rettangolo 15"/>
          <p:cNvSpPr>
            <a:spLocks noChangeArrowheads="1"/>
          </p:cNvSpPr>
          <p:nvPr/>
        </p:nvSpPr>
        <p:spPr bwMode="auto">
          <a:xfrm>
            <a:off x="2411760" y="4869160"/>
            <a:ext cx="4321175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b="1" dirty="0">
                <a:latin typeface="Calibri" pitchFamily="34" charset="0"/>
              </a:rPr>
              <a:t>high </a:t>
            </a:r>
            <a:r>
              <a:rPr lang="it-IT" b="1" dirty="0" err="1">
                <a:latin typeface="Calibri" pitchFamily="34" charset="0"/>
              </a:rPr>
              <a:t>groundwater</a:t>
            </a:r>
            <a:r>
              <a:rPr lang="it-IT" b="1" dirty="0">
                <a:latin typeface="Calibri" pitchFamily="34" charset="0"/>
              </a:rPr>
              <a:t> </a:t>
            </a:r>
            <a:r>
              <a:rPr lang="it-IT" b="1" dirty="0" err="1">
                <a:latin typeface="Calibri" pitchFamily="34" charset="0"/>
              </a:rPr>
              <a:t>inflows</a:t>
            </a:r>
            <a:r>
              <a:rPr lang="it-IT" b="1" dirty="0">
                <a:latin typeface="Calibri" pitchFamily="34" charset="0"/>
              </a:rPr>
              <a:t>  </a:t>
            </a:r>
            <a:r>
              <a:rPr lang="it-IT" b="1" dirty="0" err="1">
                <a:latin typeface="Calibri" pitchFamily="34" charset="0"/>
              </a:rPr>
              <a:t>through</a:t>
            </a:r>
            <a:r>
              <a:rPr lang="it-IT" b="1" dirty="0">
                <a:latin typeface="Calibri" pitchFamily="34" charset="0"/>
              </a:rPr>
              <a:t> the fault zone</a:t>
            </a:r>
          </a:p>
          <a:p>
            <a:pPr>
              <a:buFont typeface="Wingdings" pitchFamily="2" charset="2"/>
              <a:buChar char="Ø"/>
            </a:pPr>
            <a:r>
              <a:rPr lang="it-IT" b="1" dirty="0" err="1">
                <a:latin typeface="Calibri" pitchFamily="34" charset="0"/>
              </a:rPr>
              <a:t>dewatering</a:t>
            </a:r>
            <a:r>
              <a:rPr lang="it-IT" b="1" dirty="0">
                <a:latin typeface="Calibri" pitchFamily="34" charset="0"/>
              </a:rPr>
              <a:t> </a:t>
            </a:r>
            <a:r>
              <a:rPr lang="it-IT" b="1" dirty="0" err="1">
                <a:latin typeface="Calibri" pitchFamily="34" charset="0"/>
              </a:rPr>
              <a:t>of</a:t>
            </a:r>
            <a:r>
              <a:rPr lang="it-IT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palaeo</a:t>
            </a:r>
            <a:r>
              <a:rPr lang="en-US" b="1" dirty="0">
                <a:latin typeface="Calibri" pitchFamily="34" charset="0"/>
              </a:rPr>
              <a:t>-channels </a:t>
            </a:r>
            <a:r>
              <a:rPr lang="it-IT" b="1" dirty="0" err="1">
                <a:latin typeface="Calibri" pitchFamily="34" charset="0"/>
              </a:rPr>
              <a:t>through</a:t>
            </a:r>
            <a:r>
              <a:rPr lang="en-US" b="1" dirty="0">
                <a:latin typeface="Calibri" pitchFamily="34" charset="0"/>
              </a:rPr>
              <a:t> the fault zone</a:t>
            </a:r>
          </a:p>
          <a:p>
            <a:pPr>
              <a:buFont typeface="Wingdings" pitchFamily="2" charset="2"/>
              <a:buChar char="Ø"/>
            </a:pPr>
            <a:endParaRPr lang="en-US" b="1" dirty="0">
              <a:latin typeface="Calibri" pitchFamily="34" charset="0"/>
            </a:endParaRPr>
          </a:p>
        </p:txBody>
      </p:sp>
      <p:pic>
        <p:nvPicPr>
          <p:cNvPr id="2054" name="Picture 6" descr="http://1.bp.blogspot.com/-yUkFGf1PDOg/T5zlWvUc2xI/AAAAAAAAH-Y/EfR_qFxBXQA/s1600/Pictu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539" y="1124744"/>
            <a:ext cx="4044957" cy="3033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539" name="Rettangolo 20"/>
          <p:cNvSpPr>
            <a:spLocks noChangeArrowheads="1"/>
          </p:cNvSpPr>
          <p:nvPr/>
        </p:nvSpPr>
        <p:spPr bwMode="auto">
          <a:xfrm>
            <a:off x="5004048" y="3933056"/>
            <a:ext cx="21696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dirty="0" err="1">
                <a:solidFill>
                  <a:schemeClr val="bg1"/>
                </a:solidFill>
                <a:latin typeface="Calibri" pitchFamily="34" charset="0"/>
              </a:rPr>
              <a:t>groundwater</a:t>
            </a:r>
            <a:r>
              <a:rPr lang="it-IT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it-IT" sz="1400" b="1" dirty="0" err="1">
                <a:solidFill>
                  <a:schemeClr val="bg1"/>
                </a:solidFill>
                <a:latin typeface="Calibri" pitchFamily="34" charset="0"/>
              </a:rPr>
              <a:t>inflow</a:t>
            </a:r>
            <a:endParaRPr lang="it-IT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 bwMode="auto">
          <a:xfrm>
            <a:off x="309713" y="10667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Same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geological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setting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b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different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engineering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projects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06D54E23-7761-4432-9EB8-89132A47D062}"/>
              </a:ext>
            </a:extLst>
          </p:cNvPr>
          <p:cNvSpPr txBox="1"/>
          <p:nvPr/>
        </p:nvSpPr>
        <p:spPr>
          <a:xfrm>
            <a:off x="92509" y="3524444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Parry</a:t>
            </a:r>
            <a:r>
              <a:rPr lang="it-IT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320937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 bwMode="auto">
          <a:xfrm>
            <a:off x="125760" y="117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4000" b="1" dirty="0">
                <a:latin typeface="Comic Sans MS" panose="030F0702030302020204" pitchFamily="66" charset="0"/>
              </a:rPr>
              <a:t>Dal modello geologico a quello geotecnico</a:t>
            </a:r>
          </a:p>
        </p:txBody>
      </p:sp>
      <p:pic>
        <p:nvPicPr>
          <p:cNvPr id="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54624"/>
            <a:ext cx="6049536" cy="402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78474" y="1072802"/>
            <a:ext cx="2858460" cy="830997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it-IT" sz="1200" dirty="0"/>
              <a:t>distribuzione spaziale delle litologie,</a:t>
            </a:r>
          </a:p>
          <a:p>
            <a:pPr algn="just">
              <a:buFont typeface="Wingdings" pitchFamily="2" charset="2"/>
              <a:buChar char="Ø"/>
            </a:pPr>
            <a:r>
              <a:rPr lang="it-IT" sz="1200" dirty="0"/>
              <a:t>delle strutture tettoniche, </a:t>
            </a:r>
          </a:p>
          <a:p>
            <a:pPr algn="just">
              <a:buFont typeface="Wingdings" pitchFamily="2" charset="2"/>
              <a:buChar char="Ø"/>
            </a:pPr>
            <a:r>
              <a:rPr lang="it-IT" sz="1200" dirty="0"/>
              <a:t>delle caratteristiche geomorfologiche e idrogeologiche</a:t>
            </a:r>
          </a:p>
        </p:txBody>
      </p:sp>
      <p:sp>
        <p:nvSpPr>
          <p:cNvPr id="3" name="Rettangolo 2"/>
          <p:cNvSpPr/>
          <p:nvPr/>
        </p:nvSpPr>
        <p:spPr>
          <a:xfrm>
            <a:off x="6156176" y="1039848"/>
            <a:ext cx="2681688" cy="830997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it-IT" sz="1200" dirty="0"/>
              <a:t>caratterizzazione litotecnica e idrogeologica dei materiali, </a:t>
            </a:r>
          </a:p>
          <a:p>
            <a:pPr algn="just">
              <a:buFont typeface="Wingdings" pitchFamily="2" charset="2"/>
              <a:buChar char="Ø"/>
            </a:pPr>
            <a:r>
              <a:rPr lang="it-IT" sz="1200" dirty="0"/>
              <a:t>classificazione </a:t>
            </a:r>
            <a:r>
              <a:rPr lang="it-IT" sz="1200" dirty="0" err="1"/>
              <a:t>geomeccanica</a:t>
            </a:r>
            <a:r>
              <a:rPr lang="it-IT" sz="1200" dirty="0"/>
              <a:t>. </a:t>
            </a:r>
          </a:p>
          <a:p>
            <a:pPr algn="just">
              <a:buFont typeface="Wingdings" pitchFamily="2" charset="2"/>
              <a:buChar char="Ø"/>
            </a:pPr>
            <a:r>
              <a:rPr lang="it-IT" sz="1200" dirty="0"/>
              <a:t>fattori di rischio </a:t>
            </a:r>
          </a:p>
        </p:txBody>
      </p:sp>
      <p:sp>
        <p:nvSpPr>
          <p:cNvPr id="4" name="Rettangolo 3"/>
          <p:cNvSpPr/>
          <p:nvPr/>
        </p:nvSpPr>
        <p:spPr>
          <a:xfrm>
            <a:off x="3024260" y="6018726"/>
            <a:ext cx="3816424" cy="276999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it-IT" sz="1200" dirty="0"/>
              <a:t>la risposta del terreno durante e dopo la costruzione</a:t>
            </a:r>
          </a:p>
        </p:txBody>
      </p:sp>
      <p:sp>
        <p:nvSpPr>
          <p:cNvPr id="8" name="Freccia in giù 7"/>
          <p:cNvSpPr/>
          <p:nvPr/>
        </p:nvSpPr>
        <p:spPr>
          <a:xfrm rot="8362062">
            <a:off x="2018742" y="1926180"/>
            <a:ext cx="216024" cy="157246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 rot="13237938" flipH="1">
            <a:off x="7045430" y="1955181"/>
            <a:ext cx="216024" cy="157246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/>
          <p:cNvSpPr/>
          <p:nvPr/>
        </p:nvSpPr>
        <p:spPr>
          <a:xfrm flipH="1">
            <a:off x="4824460" y="5840801"/>
            <a:ext cx="216024" cy="157246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160853" y="5229200"/>
            <a:ext cx="1983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000" i="1" dirty="0">
                <a:solidFill>
                  <a:srgbClr val="000000"/>
                </a:solidFill>
                <a:ea typeface="Calibri" panose="020F0502020204030204" pitchFamily="34" charset="0"/>
                <a:cs typeface="HelveticaNeueLT Std" pitchFamily="34" charset="0"/>
              </a:rPr>
              <a:t>da Vallejo, 2003, </a:t>
            </a:r>
          </a:p>
          <a:p>
            <a:r>
              <a:rPr lang="it-IT" altLang="it-IT" sz="1000" i="1" dirty="0">
                <a:solidFill>
                  <a:srgbClr val="000000"/>
                </a:solidFill>
                <a:ea typeface="Calibri" panose="020F0502020204030204" pitchFamily="34" charset="0"/>
                <a:cs typeface="HelveticaNeueLT Std" pitchFamily="34" charset="0"/>
              </a:rPr>
              <a:t>modificata da Scesi et al. 2015</a:t>
            </a:r>
            <a:endParaRPr lang="it-IT" sz="1000" i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2" y="980728"/>
            <a:ext cx="482567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CasellaDiTesto 8"/>
          <p:cNvSpPr txBox="1">
            <a:spLocks noChangeArrowheads="1"/>
          </p:cNvSpPr>
          <p:nvPr/>
        </p:nvSpPr>
        <p:spPr bwMode="auto">
          <a:xfrm>
            <a:off x="3419872" y="1052736"/>
            <a:ext cx="15478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Calibri" pitchFamily="34" charset="0"/>
              </a:rPr>
              <a:t>Tunnel</a:t>
            </a:r>
          </a:p>
        </p:txBody>
      </p:sp>
      <p:sp>
        <p:nvSpPr>
          <p:cNvPr id="22533" name="CasellaDiTesto 23"/>
          <p:cNvSpPr txBox="1">
            <a:spLocks noChangeArrowheads="1"/>
          </p:cNvSpPr>
          <p:nvPr/>
        </p:nvSpPr>
        <p:spPr bwMode="auto">
          <a:xfrm>
            <a:off x="1" y="4077073"/>
            <a:ext cx="4067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C = </a:t>
            </a:r>
            <a:r>
              <a:rPr lang="en-US" sz="1400" dirty="0">
                <a:latin typeface="Calibri" pitchFamily="34" charset="0"/>
              </a:rPr>
              <a:t>drain and change the groundwater flow regime at depth</a:t>
            </a:r>
            <a:endParaRPr lang="it-IT" sz="1400" dirty="0">
              <a:latin typeface="Calibri" pitchFamily="34" charset="0"/>
            </a:endParaRPr>
          </a:p>
        </p:txBody>
      </p:sp>
      <p:sp>
        <p:nvSpPr>
          <p:cNvPr id="22534" name="Rettangolo 15"/>
          <p:cNvSpPr>
            <a:spLocks noChangeArrowheads="1"/>
          </p:cNvSpPr>
          <p:nvPr/>
        </p:nvSpPr>
        <p:spPr bwMode="auto">
          <a:xfrm>
            <a:off x="539552" y="5157192"/>
            <a:ext cx="3024336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latin typeface="Calibri" pitchFamily="34" charset="0"/>
              </a:rPr>
              <a:t>settlement at the surface</a:t>
            </a:r>
          </a:p>
        </p:txBody>
      </p:sp>
      <p:pic>
        <p:nvPicPr>
          <p:cNvPr id="3" name="Picture 2" descr="http://upload.wikimedia.org/wikipedia/commons/2/2d/Elur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89040"/>
            <a:ext cx="4680520" cy="293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http://link.springer.com/static-content/images/746/prt%253A978-1-4020-4399-4%252F12/MediaObjects/978-1-4020-4399-4_12_Part_Fig4-208_HTM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0163" y="1037508"/>
            <a:ext cx="4079932" cy="2664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Freccia a destra 18"/>
          <p:cNvSpPr/>
          <p:nvPr/>
        </p:nvSpPr>
        <p:spPr>
          <a:xfrm rot="5400000" flipV="1">
            <a:off x="4593867" y="3839185"/>
            <a:ext cx="2232247" cy="11573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4" name="Rettangolo 25"/>
          <p:cNvSpPr>
            <a:spLocks noChangeArrowheads="1"/>
          </p:cNvSpPr>
          <p:nvPr/>
        </p:nvSpPr>
        <p:spPr bwMode="auto">
          <a:xfrm>
            <a:off x="7884368" y="3933056"/>
            <a:ext cx="10484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Settlement </a:t>
            </a:r>
            <a:endParaRPr lang="it-IT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 bwMode="auto">
          <a:xfrm>
            <a:off x="309713" y="10667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Same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geological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setting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b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different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engineering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projects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C43314B1-AEC9-4D1B-9C90-477EBB77ACEF}"/>
              </a:ext>
            </a:extLst>
          </p:cNvPr>
          <p:cNvSpPr txBox="1"/>
          <p:nvPr/>
        </p:nvSpPr>
        <p:spPr>
          <a:xfrm>
            <a:off x="92509" y="3524444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Parry</a:t>
            </a:r>
            <a:r>
              <a:rPr lang="it-IT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2793382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2" y="981075"/>
            <a:ext cx="4753670" cy="316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CasellaDiTesto 8"/>
          <p:cNvSpPr txBox="1">
            <a:spLocks noChangeArrowheads="1"/>
          </p:cNvSpPr>
          <p:nvPr/>
        </p:nvSpPr>
        <p:spPr bwMode="auto">
          <a:xfrm>
            <a:off x="3635896" y="1052736"/>
            <a:ext cx="18414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Calibri" pitchFamily="34" charset="0"/>
              </a:rPr>
              <a:t>Tunnel</a:t>
            </a:r>
          </a:p>
        </p:txBody>
      </p:sp>
      <p:sp>
        <p:nvSpPr>
          <p:cNvPr id="22533" name="CasellaDiTesto 23"/>
          <p:cNvSpPr txBox="1">
            <a:spLocks noChangeArrowheads="1"/>
          </p:cNvSpPr>
          <p:nvPr/>
        </p:nvSpPr>
        <p:spPr bwMode="auto">
          <a:xfrm>
            <a:off x="179512" y="4149080"/>
            <a:ext cx="3240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dirty="0">
                <a:latin typeface="Calibri" pitchFamily="34" charset="0"/>
              </a:rPr>
              <a:t>C = </a:t>
            </a:r>
            <a:r>
              <a:rPr lang="en-US" sz="1400" dirty="0">
                <a:latin typeface="Calibri" pitchFamily="34" charset="0"/>
              </a:rPr>
              <a:t>drain and change the groundwater flow regime at depth</a:t>
            </a:r>
            <a:endParaRPr lang="it-IT" sz="1400" dirty="0">
              <a:latin typeface="Calibri" pitchFamily="34" charset="0"/>
            </a:endParaRPr>
          </a:p>
        </p:txBody>
      </p:sp>
      <p:sp>
        <p:nvSpPr>
          <p:cNvPr id="22534" name="Rettangolo 15"/>
          <p:cNvSpPr>
            <a:spLocks noChangeArrowheads="1"/>
          </p:cNvSpPr>
          <p:nvPr/>
        </p:nvSpPr>
        <p:spPr bwMode="auto">
          <a:xfrm>
            <a:off x="755576" y="5013176"/>
            <a:ext cx="1800324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>
                <a:latin typeface="Calibri" pitchFamily="34" charset="0"/>
              </a:rPr>
              <a:t>face collapse</a:t>
            </a:r>
          </a:p>
        </p:txBody>
      </p:sp>
      <p:pic>
        <p:nvPicPr>
          <p:cNvPr id="2056" name="Picture 8" descr="http://latimesblogs.latimes.com/lanow/images/2008/10/14/collapse_of_mammoth_proportions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717032"/>
            <a:ext cx="5260513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542" name="Rettangolo 26"/>
          <p:cNvSpPr>
            <a:spLocks noChangeArrowheads="1"/>
          </p:cNvSpPr>
          <p:nvPr/>
        </p:nvSpPr>
        <p:spPr bwMode="auto">
          <a:xfrm>
            <a:off x="86623" y="5723384"/>
            <a:ext cx="30238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i="1" dirty="0">
                <a:latin typeface="Calibri" pitchFamily="34" charset="0"/>
              </a:rPr>
              <a:t>Altri casi interessanti: </a:t>
            </a:r>
            <a:r>
              <a:rPr lang="it-IT" sz="1200" i="1" dirty="0">
                <a:latin typeface="Calibri" pitchFamily="34" charset="0"/>
                <a:hlinkClick r:id="rId4"/>
              </a:rPr>
              <a:t>http://www.cedd.gov.hk/</a:t>
            </a:r>
            <a:endParaRPr lang="it-IT" sz="1200" i="1" dirty="0">
              <a:latin typeface="Calibri" pitchFamily="34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124744"/>
            <a:ext cx="392851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Freccia a destra 27"/>
          <p:cNvSpPr/>
          <p:nvPr/>
        </p:nvSpPr>
        <p:spPr>
          <a:xfrm rot="5400000">
            <a:off x="5328790" y="3581575"/>
            <a:ext cx="1538909" cy="316186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2545" name="Rettangolo 28"/>
          <p:cNvSpPr>
            <a:spLocks noChangeArrowheads="1"/>
          </p:cNvSpPr>
          <p:nvPr/>
        </p:nvSpPr>
        <p:spPr bwMode="auto">
          <a:xfrm>
            <a:off x="7956376" y="1268760"/>
            <a:ext cx="7904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Face </a:t>
            </a:r>
          </a:p>
          <a:p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collapse</a:t>
            </a:r>
            <a:endParaRPr lang="it-IT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 bwMode="auto">
          <a:xfrm>
            <a:off x="309713" y="10667"/>
            <a:ext cx="8964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Same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geological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setting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b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different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engineering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it-IT" sz="3600" b="1" dirty="0" err="1">
                <a:latin typeface="Comic Sans MS" panose="030F0702030302020204" pitchFamily="66" charset="0"/>
                <a:ea typeface="+mj-ea"/>
                <a:cs typeface="+mj-cs"/>
              </a:rPr>
              <a:t>projects</a:t>
            </a:r>
            <a:r>
              <a:rPr lang="it-IT" sz="36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31160EF6-5A3E-4DD5-B4CE-1C6AF2F7C348}"/>
              </a:ext>
            </a:extLst>
          </p:cNvPr>
          <p:cNvSpPr txBox="1"/>
          <p:nvPr/>
        </p:nvSpPr>
        <p:spPr>
          <a:xfrm>
            <a:off x="92509" y="3524444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Parry</a:t>
            </a:r>
            <a:r>
              <a:rPr lang="it-IT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2014</a:t>
            </a:r>
          </a:p>
        </p:txBody>
      </p:sp>
    </p:spTree>
    <p:extLst>
      <p:ext uri="{BB962C8B-B14F-4D97-AF65-F5344CB8AC3E}">
        <p14:creationId xmlns:p14="http://schemas.microsoft.com/office/powerpoint/2010/main" val="3056317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Comic Sans MS" panose="030F0702030302020204" pitchFamily="66" charset="0"/>
              </a:rPr>
              <a:t>…….concludendo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modello geologico è parte integrante della progettazione, in tutte le sue fasi</a:t>
            </a:r>
          </a:p>
          <a:p>
            <a:r>
              <a:rPr lang="it-IT" dirty="0"/>
              <a:t>Deve tener conto dell’opera in progetto</a:t>
            </a:r>
          </a:p>
          <a:p>
            <a:r>
              <a:rPr lang="it-IT" dirty="0"/>
              <a:t>Le nuove tecnologie consentono di sviluppare modelli sempre più sofisticati e accurati</a:t>
            </a:r>
          </a:p>
          <a:p>
            <a:r>
              <a:rPr lang="it-IT" dirty="0"/>
              <a:t>La sinergia fra tutte le professionalità coinvolte è di sicuro un presupposto per il successo dei progetti</a:t>
            </a:r>
          </a:p>
        </p:txBody>
      </p:sp>
    </p:spTree>
    <p:extLst>
      <p:ext uri="{BB962C8B-B14F-4D97-AF65-F5344CB8AC3E}">
        <p14:creationId xmlns:p14="http://schemas.microsoft.com/office/powerpoint/2010/main" val="3156677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31" y="111149"/>
            <a:ext cx="8168217" cy="612616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43608" y="4869160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Grazie per l’attenzione</a:t>
            </a:r>
          </a:p>
          <a:p>
            <a:pPr algn="ctr"/>
            <a:r>
              <a:rPr lang="it-IT" sz="2000" dirty="0">
                <a:hlinkClick r:id="rId3"/>
              </a:rPr>
              <a:t>sdapelo@unica.it</a:t>
            </a:r>
            <a:endParaRPr lang="it-IT" sz="2000" dirty="0"/>
          </a:p>
          <a:p>
            <a:pPr algn="ctr"/>
            <a:endParaRPr lang="it-IT" sz="4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C71DAF7-D864-4196-9335-13450F30F66B}"/>
              </a:ext>
            </a:extLst>
          </p:cNvPr>
          <p:cNvSpPr txBox="1"/>
          <p:nvPr/>
        </p:nvSpPr>
        <p:spPr>
          <a:xfrm>
            <a:off x="471397" y="6007037"/>
            <a:ext cx="1616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Foto Ing. Ruggieri, ANAS</a:t>
            </a:r>
          </a:p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30131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it-IT" b="1" dirty="0">
                <a:latin typeface="Comic Sans MS" panose="030F0702030302020204" pitchFamily="66" charset="0"/>
              </a:rPr>
              <a:t>Da dove si parte?</a:t>
            </a:r>
          </a:p>
        </p:txBody>
      </p:sp>
      <p:sp>
        <p:nvSpPr>
          <p:cNvPr id="6147" name="Segnaposto contenuto 2"/>
          <p:cNvSpPr>
            <a:spLocks noGrp="1"/>
          </p:cNvSpPr>
          <p:nvPr>
            <p:ph idx="1"/>
          </p:nvPr>
        </p:nvSpPr>
        <p:spPr>
          <a:xfrm>
            <a:off x="468313" y="908720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it-IT" dirty="0"/>
              <a:t>Lettura e interpretazione carte geologiche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 b="11151"/>
          <a:stretch/>
        </p:blipFill>
        <p:spPr>
          <a:xfrm rot="10800000">
            <a:off x="3635896" y="1700808"/>
            <a:ext cx="4853023" cy="4104456"/>
          </a:xfrm>
          <a:prstGeom prst="rect">
            <a:avLst/>
          </a:prstGeom>
        </p:spPr>
      </p:pic>
      <p:pic>
        <p:nvPicPr>
          <p:cNvPr id="11" name="Picture 4" descr="200mila_A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7" y="1558357"/>
            <a:ext cx="2489832" cy="466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536503" y="4581128"/>
            <a:ext cx="171450" cy="214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14" name="Rettangolo 11"/>
          <p:cNvSpPr>
            <a:spLocks noChangeArrowheads="1"/>
          </p:cNvSpPr>
          <p:nvPr/>
        </p:nvSpPr>
        <p:spPr bwMode="auto">
          <a:xfrm>
            <a:off x="7143750" y="5929313"/>
            <a:ext cx="1928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it-IT" altLang="it-IT" sz="1600">
                <a:solidFill>
                  <a:schemeClr val="bg1"/>
                </a:solidFill>
              </a:rPr>
              <a:t>Colonna stratigrafica (leone et alii, 2001)</a:t>
            </a:r>
          </a:p>
        </p:txBody>
      </p:sp>
      <p:cxnSp>
        <p:nvCxnSpPr>
          <p:cNvPr id="18" name="Connettore 7 17"/>
          <p:cNvCxnSpPr/>
          <p:nvPr/>
        </p:nvCxnSpPr>
        <p:spPr>
          <a:xfrm>
            <a:off x="2722789" y="4684748"/>
            <a:ext cx="1214437" cy="357187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40F61A75-DEE6-48BB-AB6B-1075A9D55985}"/>
              </a:ext>
            </a:extLst>
          </p:cNvPr>
          <p:cNvSpPr txBox="1"/>
          <p:nvPr/>
        </p:nvSpPr>
        <p:spPr>
          <a:xfrm>
            <a:off x="3630758" y="5816972"/>
            <a:ext cx="2783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Carta </a:t>
            </a:r>
            <a:r>
              <a:rPr lang="en-GB" sz="1000" i="1" dirty="0" err="1"/>
              <a:t>geologica</a:t>
            </a:r>
            <a:r>
              <a:rPr lang="en-GB" sz="1000" i="1" dirty="0"/>
              <a:t> 1</a:t>
            </a:r>
            <a:r>
              <a:rPr lang="it-IT" sz="1000" i="1" dirty="0"/>
              <a:t>: 25.000 - Tertenia </a:t>
            </a:r>
            <a:endParaRPr lang="en-GB" sz="1000" i="1" dirty="0"/>
          </a:p>
        </p:txBody>
      </p:sp>
      <p:grpSp>
        <p:nvGrpSpPr>
          <p:cNvPr id="8" name="Gruppo 7"/>
          <p:cNvGrpSpPr/>
          <p:nvPr/>
        </p:nvGrpSpPr>
        <p:grpSpPr>
          <a:xfrm>
            <a:off x="7143750" y="5424399"/>
            <a:ext cx="1399494" cy="282516"/>
            <a:chOff x="4686545" y="3290500"/>
            <a:chExt cx="1399494" cy="282516"/>
          </a:xfrm>
        </p:grpSpPr>
        <p:grpSp>
          <p:nvGrpSpPr>
            <p:cNvPr id="5" name="Gruppo 4"/>
            <p:cNvGrpSpPr/>
            <p:nvPr/>
          </p:nvGrpSpPr>
          <p:grpSpPr>
            <a:xfrm>
              <a:off x="4821358" y="3501008"/>
              <a:ext cx="925541" cy="72008"/>
              <a:chOff x="4788024" y="3501008"/>
              <a:chExt cx="925541" cy="72008"/>
            </a:xfrm>
          </p:grpSpPr>
          <p:sp>
            <p:nvSpPr>
              <p:cNvPr id="3" name="Rettangolo 2"/>
              <p:cNvSpPr/>
              <p:nvPr/>
            </p:nvSpPr>
            <p:spPr>
              <a:xfrm>
                <a:off x="5256365" y="3501008"/>
                <a:ext cx="457200" cy="720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/>
              <p:cNvSpPr/>
              <p:nvPr/>
            </p:nvSpPr>
            <p:spPr>
              <a:xfrm>
                <a:off x="4788024" y="3501008"/>
                <a:ext cx="457200" cy="7200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4686545" y="3290500"/>
              <a:ext cx="1399494" cy="276999"/>
              <a:chOff x="4686545" y="3290500"/>
              <a:chExt cx="1399494" cy="276999"/>
            </a:xfrm>
          </p:grpSpPr>
          <p:sp>
            <p:nvSpPr>
              <p:cNvPr id="6" name="CasellaDiTesto 5"/>
              <p:cNvSpPr txBox="1"/>
              <p:nvPr/>
            </p:nvSpPr>
            <p:spPr>
              <a:xfrm>
                <a:off x="4686545" y="3290500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/>
                  <a:t>0</a:t>
                </a:r>
                <a:endParaRPr lang="it-IT" sz="1200" dirty="0"/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5567948" y="3290500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/>
                  <a:t>1 km</a:t>
                </a:r>
                <a:endParaRPr lang="it-IT" sz="1200" dirty="0"/>
              </a:p>
            </p:txBody>
          </p:sp>
        </p:grpSp>
      </p:grpSp>
      <p:grpSp>
        <p:nvGrpSpPr>
          <p:cNvPr id="10" name="Gruppo 9"/>
          <p:cNvGrpSpPr/>
          <p:nvPr/>
        </p:nvGrpSpPr>
        <p:grpSpPr>
          <a:xfrm>
            <a:off x="7885659" y="1795304"/>
            <a:ext cx="471838" cy="866542"/>
            <a:chOff x="7885659" y="1795304"/>
            <a:chExt cx="471838" cy="866542"/>
          </a:xfrm>
        </p:grpSpPr>
        <p:sp>
          <p:nvSpPr>
            <p:cNvPr id="9" name="Stella a 4 punte 8"/>
            <p:cNvSpPr/>
            <p:nvPr/>
          </p:nvSpPr>
          <p:spPr>
            <a:xfrm>
              <a:off x="7885659" y="2157790"/>
              <a:ext cx="471838" cy="504056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7945889" y="179530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smtClean="0"/>
                <a:t>N</a:t>
              </a:r>
              <a:endParaRPr lang="it-IT" b="1" i="1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500" y="0"/>
            <a:ext cx="9001000" cy="1143000"/>
          </a:xfrm>
        </p:spPr>
        <p:txBody>
          <a:bodyPr/>
          <a:lstStyle/>
          <a:p>
            <a:r>
              <a:rPr lang="it-IT" b="1" dirty="0">
                <a:latin typeface="Comic Sans MS" panose="030F0702030302020204" pitchFamily="66" charset="0"/>
              </a:rPr>
              <a:t>Ma cosa è una carta geologica?</a:t>
            </a:r>
            <a:endParaRPr lang="it-IT" dirty="0"/>
          </a:p>
        </p:txBody>
      </p:sp>
      <p:pic>
        <p:nvPicPr>
          <p:cNvPr id="5" name="Immagine 12" descr="carta geologica rio san marco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" b="7095"/>
          <a:stretch>
            <a:fillRect/>
          </a:stretch>
        </p:blipFill>
        <p:spPr bwMode="auto">
          <a:xfrm>
            <a:off x="1276769" y="1090836"/>
            <a:ext cx="5408206" cy="47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00mila_A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2858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" y="4071938"/>
            <a:ext cx="171450" cy="2143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it-IT" altLang="it-IT"/>
          </a:p>
        </p:txBody>
      </p:sp>
      <p:cxnSp>
        <p:nvCxnSpPr>
          <p:cNvPr id="8" name="Connettore 7 7"/>
          <p:cNvCxnSpPr/>
          <p:nvPr/>
        </p:nvCxnSpPr>
        <p:spPr>
          <a:xfrm>
            <a:off x="500063" y="4214813"/>
            <a:ext cx="1214437" cy="357187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15" descr="Senza titolo-1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4" r="-89" b="11896"/>
          <a:stretch>
            <a:fillRect/>
          </a:stretch>
        </p:blipFill>
        <p:spPr bwMode="auto">
          <a:xfrm>
            <a:off x="6732989" y="1085850"/>
            <a:ext cx="2087483" cy="483062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270677" y="5916471"/>
            <a:ext cx="3862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hangingPunct="0">
              <a:spcBef>
                <a:spcPct val="50000"/>
              </a:spcBef>
            </a:pPr>
            <a:r>
              <a:rPr lang="it-IT" altLang="it-IT" sz="1200" i="1" dirty="0"/>
              <a:t>Carta geologica 1:25.000 dell’area a S-W del foglio Assemini (dati cartografici Leone e progetto CARG).</a:t>
            </a:r>
          </a:p>
        </p:txBody>
      </p:sp>
      <p:sp>
        <p:nvSpPr>
          <p:cNvPr id="11" name="Rettangolo 11"/>
          <p:cNvSpPr>
            <a:spLocks noChangeArrowheads="1"/>
          </p:cNvSpPr>
          <p:nvPr/>
        </p:nvSpPr>
        <p:spPr bwMode="auto">
          <a:xfrm>
            <a:off x="6588224" y="5916470"/>
            <a:ext cx="2232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it-IT" altLang="it-IT" sz="1200" i="1" dirty="0"/>
              <a:t>Colonna stratigrafica (Leone et al., 2001)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0C66D06B-3E54-4D9D-817B-7022D197DE7B}"/>
              </a:ext>
            </a:extLst>
          </p:cNvPr>
          <p:cNvSpPr txBox="1"/>
          <p:nvPr/>
        </p:nvSpPr>
        <p:spPr>
          <a:xfrm>
            <a:off x="5308951" y="5942521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Da </a:t>
            </a:r>
            <a:r>
              <a:rPr lang="it-IT" sz="1000" dirty="0" err="1"/>
              <a:t>Buttau</a:t>
            </a:r>
            <a:r>
              <a:rPr lang="it-IT" sz="1000" dirty="0"/>
              <a:t>, 2008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5576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500" y="-65088"/>
            <a:ext cx="9001000" cy="1143000"/>
          </a:xfrm>
        </p:spPr>
        <p:txBody>
          <a:bodyPr/>
          <a:lstStyle/>
          <a:p>
            <a:r>
              <a:rPr lang="it-IT" b="1" dirty="0">
                <a:latin typeface="Comic Sans MS" panose="030F0702030302020204" pitchFamily="66" charset="0"/>
              </a:rPr>
              <a:t>Ma cosa è una carta geologica?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2158" y="889036"/>
            <a:ext cx="5549788" cy="2008214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E’ essa stessa una rappresentazione bidimensionale di un modello tridimensionale</a:t>
            </a:r>
          </a:p>
          <a:p>
            <a:pPr marL="0" indent="0">
              <a:buNone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-8497" y="1163297"/>
            <a:ext cx="9009052" cy="5662112"/>
            <a:chOff x="-8497" y="1163297"/>
            <a:chExt cx="9009052" cy="5662112"/>
          </a:xfrm>
        </p:grpSpPr>
        <p:pic>
          <p:nvPicPr>
            <p:cNvPr id="4" name="Immagine 8" descr="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7" t="17936" r="54292" b="20696"/>
            <a:stretch/>
          </p:blipFill>
          <p:spPr bwMode="auto">
            <a:xfrm>
              <a:off x="5845746" y="1163297"/>
              <a:ext cx="2917528" cy="3528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magine 18" descr="legenda san marco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4716589"/>
              <a:ext cx="3996507" cy="210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6" descr="san marco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5" t="16669" r="24219" b="16098"/>
            <a:stretch>
              <a:fillRect/>
            </a:stretch>
          </p:blipFill>
          <p:spPr bwMode="auto">
            <a:xfrm>
              <a:off x="-8497" y="2382337"/>
              <a:ext cx="5773738" cy="378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xmlns="" id="{91DD1D75-CA00-4D13-B1D8-5DCE3E441F49}"/>
              </a:ext>
            </a:extLst>
          </p:cNvPr>
          <p:cNvSpPr txBox="1">
            <a:spLocks/>
          </p:cNvSpPr>
          <p:nvPr/>
        </p:nvSpPr>
        <p:spPr bwMode="auto">
          <a:xfrm>
            <a:off x="215453" y="6139820"/>
            <a:ext cx="5549788" cy="200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it-IT" sz="1050" dirty="0" err="1">
                <a:latin typeface="Arial" panose="020B0604020202020204" pitchFamily="34" charset="0"/>
                <a:cs typeface="Arial" panose="020B0604020202020204" pitchFamily="34" charset="0"/>
              </a:rPr>
              <a:t>Buttau</a:t>
            </a: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, 2008</a:t>
            </a:r>
          </a:p>
          <a:p>
            <a:pPr marL="0" indent="0">
              <a:buFont typeface="Arial" charset="0"/>
              <a:buNone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739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500" y="116632"/>
            <a:ext cx="9001000" cy="1143000"/>
          </a:xfrm>
        </p:spPr>
        <p:txBody>
          <a:bodyPr/>
          <a:lstStyle/>
          <a:p>
            <a:r>
              <a:rPr lang="it-IT" b="1" dirty="0">
                <a:latin typeface="Comic Sans MS" panose="030F0702030302020204" pitchFamily="66" charset="0"/>
              </a:rPr>
              <a:t>Strumenti di analisi sempre più sofisticati</a:t>
            </a:r>
            <a:endParaRPr lang="it-IT" dirty="0"/>
          </a:p>
        </p:txBody>
      </p:sp>
      <p:pic>
        <p:nvPicPr>
          <p:cNvPr id="15" name="Immagine 14" descr="modello.tif">
            <a:extLst>
              <a:ext uri="{FF2B5EF4-FFF2-40B4-BE49-F238E27FC236}">
                <a16:creationId xmlns:a16="http://schemas.microsoft.com/office/drawing/2014/main" xmlns="" id="{AAE9FFBD-8246-42DF-9582-F44D383DD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59" y="1358029"/>
            <a:ext cx="3559297" cy="242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glleria.tif">
            <a:extLst>
              <a:ext uri="{FF2B5EF4-FFF2-40B4-BE49-F238E27FC236}">
                <a16:creationId xmlns:a16="http://schemas.microsoft.com/office/drawing/2014/main" xmlns="" id="{562B8106-1952-4C52-92C2-90BB985E7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938" y="1957483"/>
            <a:ext cx="421362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9">
            <a:extLst>
              <a:ext uri="{FF2B5EF4-FFF2-40B4-BE49-F238E27FC236}">
                <a16:creationId xmlns:a16="http://schemas.microsoft.com/office/drawing/2014/main" xmlns="" id="{0EDE3FFB-B825-4337-8E1C-E72D99351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3070445"/>
            <a:ext cx="30718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prstClr val="white"/>
                </a:solidFill>
              </a:rPr>
              <a:t>Intersezione della galleria con le varie formazioni</a:t>
            </a:r>
          </a:p>
        </p:txBody>
      </p:sp>
      <p:sp>
        <p:nvSpPr>
          <p:cNvPr id="18" name="CasellaDiTesto 20">
            <a:extLst>
              <a:ext uri="{FF2B5EF4-FFF2-40B4-BE49-F238E27FC236}">
                <a16:creationId xmlns:a16="http://schemas.microsoft.com/office/drawing/2014/main" xmlns="" id="{5B311BD1-7153-406B-AA2F-88CA0C66F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822" y="3320178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prstClr val="white"/>
                </a:solidFill>
              </a:rPr>
              <a:t>Tracciato  + modello</a:t>
            </a:r>
          </a:p>
        </p:txBody>
      </p:sp>
      <p:pic>
        <p:nvPicPr>
          <p:cNvPr id="19" name="Immagine 18" descr="1.tif">
            <a:extLst>
              <a:ext uri="{FF2B5EF4-FFF2-40B4-BE49-F238E27FC236}">
                <a16:creationId xmlns:a16="http://schemas.microsoft.com/office/drawing/2014/main" xmlns="" id="{72BF4A22-6A43-4934-9B7E-FC20CF5D4C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6" r="19531" b="51727"/>
          <a:stretch>
            <a:fillRect/>
          </a:stretch>
        </p:blipFill>
        <p:spPr bwMode="auto">
          <a:xfrm>
            <a:off x="616893" y="1774762"/>
            <a:ext cx="2951014" cy="80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 descr="INTERSEZIONI verticale.tif">
            <a:extLst>
              <a:ext uri="{FF2B5EF4-FFF2-40B4-BE49-F238E27FC236}">
                <a16:creationId xmlns:a16="http://schemas.microsoft.com/office/drawing/2014/main" xmlns="" id="{7CF4C677-B9AB-4E94-B790-2E88A011C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9375" r="46094" b="21875"/>
          <a:stretch>
            <a:fillRect/>
          </a:stretch>
        </p:blipFill>
        <p:spPr bwMode="auto">
          <a:xfrm>
            <a:off x="539553" y="3797272"/>
            <a:ext cx="3710980" cy="251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 descr="INTERSEZIONI orizzontali.tif">
            <a:extLst>
              <a:ext uri="{FF2B5EF4-FFF2-40B4-BE49-F238E27FC236}">
                <a16:creationId xmlns:a16="http://schemas.microsoft.com/office/drawing/2014/main" xmlns="" id="{4EAF09C6-7CD5-41D5-811C-FCB7D00E7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5000" r="42969" b="20313"/>
          <a:stretch>
            <a:fillRect/>
          </a:stretch>
        </p:blipFill>
        <p:spPr bwMode="auto">
          <a:xfrm>
            <a:off x="4393407" y="3797272"/>
            <a:ext cx="4367140" cy="250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sellaDiTesto 32">
            <a:extLst>
              <a:ext uri="{FF2B5EF4-FFF2-40B4-BE49-F238E27FC236}">
                <a16:creationId xmlns:a16="http://schemas.microsoft.com/office/drawing/2014/main" xmlns="" id="{E4FB7AA7-5769-4CEC-BA22-8C3A7E296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49" y="5848456"/>
            <a:ext cx="2143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prstClr val="white"/>
                </a:solidFill>
              </a:rPr>
              <a:t>sezione  orizzontale </a:t>
            </a:r>
          </a:p>
        </p:txBody>
      </p:sp>
      <p:sp>
        <p:nvSpPr>
          <p:cNvPr id="3" name="Rettangolo 2"/>
          <p:cNvSpPr/>
          <p:nvPr/>
        </p:nvSpPr>
        <p:spPr>
          <a:xfrm>
            <a:off x="4491409" y="13204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it-IT" sz="1600" dirty="0"/>
              <a:t>QUANTIFICAZIONE VOLUMETRICA  DEL MODELLO 3D: galleria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xmlns="" id="{0ECF52B1-8798-4007-B5B3-61DE7BAD6F89}"/>
              </a:ext>
            </a:extLst>
          </p:cNvPr>
          <p:cNvSpPr txBox="1">
            <a:spLocks/>
          </p:cNvSpPr>
          <p:nvPr/>
        </p:nvSpPr>
        <p:spPr bwMode="auto">
          <a:xfrm>
            <a:off x="4002515" y="6347710"/>
            <a:ext cx="1145549" cy="27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it-IT" sz="1050" dirty="0" err="1">
                <a:latin typeface="Arial" panose="020B0604020202020204" pitchFamily="34" charset="0"/>
                <a:cs typeface="Arial" panose="020B0604020202020204" pitchFamily="34" charset="0"/>
              </a:rPr>
              <a:t>Buttau</a:t>
            </a: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1159058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it-IT" b="1" dirty="0">
                <a:latin typeface="Comic Sans MS" panose="030F0702030302020204" pitchFamily="66" charset="0"/>
              </a:rPr>
              <a:t>Che informazioni ci fornisce?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 b="11151"/>
          <a:stretch/>
        </p:blipFill>
        <p:spPr>
          <a:xfrm rot="10800000">
            <a:off x="3635896" y="1267195"/>
            <a:ext cx="4853023" cy="4104456"/>
          </a:xfrm>
          <a:prstGeom prst="rect">
            <a:avLst/>
          </a:prstGeom>
        </p:spPr>
      </p:pic>
      <p:pic>
        <p:nvPicPr>
          <p:cNvPr id="11" name="Picture 4" descr="200mila_A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7" y="1124744"/>
            <a:ext cx="2489832" cy="466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536503" y="4147515"/>
            <a:ext cx="171450" cy="2143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it-IT" altLang="it-IT"/>
          </a:p>
        </p:txBody>
      </p:sp>
      <p:sp>
        <p:nvSpPr>
          <p:cNvPr id="14" name="Rettangolo 11"/>
          <p:cNvSpPr>
            <a:spLocks noChangeArrowheads="1"/>
          </p:cNvSpPr>
          <p:nvPr/>
        </p:nvSpPr>
        <p:spPr bwMode="auto">
          <a:xfrm>
            <a:off x="7143750" y="5929313"/>
            <a:ext cx="1928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it-IT" altLang="it-IT" sz="1600">
                <a:solidFill>
                  <a:schemeClr val="bg1"/>
                </a:solidFill>
              </a:rPr>
              <a:t>Colonna stratigrafica (leone et alii, 2001)</a:t>
            </a:r>
          </a:p>
        </p:txBody>
      </p:sp>
      <p:cxnSp>
        <p:nvCxnSpPr>
          <p:cNvPr id="18" name="Connettore 7 17"/>
          <p:cNvCxnSpPr/>
          <p:nvPr/>
        </p:nvCxnSpPr>
        <p:spPr>
          <a:xfrm>
            <a:off x="2722789" y="4251135"/>
            <a:ext cx="1214437" cy="357187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e 1"/>
          <p:cNvSpPr/>
          <p:nvPr/>
        </p:nvSpPr>
        <p:spPr>
          <a:xfrm>
            <a:off x="5940152" y="3859483"/>
            <a:ext cx="504056" cy="3916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1" t="45704" r="44131" b="48441"/>
          <a:stretch/>
        </p:blipFill>
        <p:spPr>
          <a:xfrm rot="10800000">
            <a:off x="2987824" y="1228504"/>
            <a:ext cx="4992545" cy="230425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6" name="Ovale 15"/>
          <p:cNvSpPr/>
          <p:nvPr/>
        </p:nvSpPr>
        <p:spPr>
          <a:xfrm>
            <a:off x="4873806" y="2111429"/>
            <a:ext cx="799833" cy="6665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F2789E8B-58E2-4D31-97DE-1F9EF7B1BF8B}"/>
              </a:ext>
            </a:extLst>
          </p:cNvPr>
          <p:cNvSpPr txBox="1"/>
          <p:nvPr/>
        </p:nvSpPr>
        <p:spPr>
          <a:xfrm>
            <a:off x="3635896" y="5419139"/>
            <a:ext cx="2783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/>
              <a:t>Carta </a:t>
            </a:r>
            <a:r>
              <a:rPr lang="en-GB" sz="1000" i="1" dirty="0" err="1"/>
              <a:t>geologica</a:t>
            </a:r>
            <a:r>
              <a:rPr lang="en-GB" sz="1000" i="1" dirty="0"/>
              <a:t> 1</a:t>
            </a:r>
            <a:r>
              <a:rPr lang="it-IT" sz="1000" i="1" dirty="0"/>
              <a:t>: 25.000 - Tertenia </a:t>
            </a:r>
            <a:endParaRPr lang="en-GB" sz="1000" i="1" dirty="0"/>
          </a:p>
        </p:txBody>
      </p:sp>
      <p:grpSp>
        <p:nvGrpSpPr>
          <p:cNvPr id="17" name="Gruppo 16"/>
          <p:cNvGrpSpPr/>
          <p:nvPr/>
        </p:nvGrpSpPr>
        <p:grpSpPr>
          <a:xfrm>
            <a:off x="7164288" y="4946684"/>
            <a:ext cx="1399494" cy="282516"/>
            <a:chOff x="4686545" y="3290500"/>
            <a:chExt cx="1399494" cy="282516"/>
          </a:xfrm>
        </p:grpSpPr>
        <p:grpSp>
          <p:nvGrpSpPr>
            <p:cNvPr id="19" name="Gruppo 18"/>
            <p:cNvGrpSpPr/>
            <p:nvPr/>
          </p:nvGrpSpPr>
          <p:grpSpPr>
            <a:xfrm>
              <a:off x="4821358" y="3501008"/>
              <a:ext cx="925541" cy="72008"/>
              <a:chOff x="4788024" y="3501008"/>
              <a:chExt cx="925541" cy="72008"/>
            </a:xfrm>
          </p:grpSpPr>
          <p:sp>
            <p:nvSpPr>
              <p:cNvPr id="23" name="Rettangolo 22"/>
              <p:cNvSpPr/>
              <p:nvPr/>
            </p:nvSpPr>
            <p:spPr>
              <a:xfrm>
                <a:off x="5256365" y="3501008"/>
                <a:ext cx="457200" cy="720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Rettangolo 23"/>
              <p:cNvSpPr/>
              <p:nvPr/>
            </p:nvSpPr>
            <p:spPr>
              <a:xfrm>
                <a:off x="4788024" y="3501008"/>
                <a:ext cx="457200" cy="7200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0" name="Gruppo 19"/>
            <p:cNvGrpSpPr/>
            <p:nvPr/>
          </p:nvGrpSpPr>
          <p:grpSpPr>
            <a:xfrm>
              <a:off x="4686545" y="3290500"/>
              <a:ext cx="1399494" cy="276999"/>
              <a:chOff x="4686545" y="3290500"/>
              <a:chExt cx="1399494" cy="276999"/>
            </a:xfrm>
          </p:grpSpPr>
          <p:sp>
            <p:nvSpPr>
              <p:cNvPr id="21" name="CasellaDiTesto 20"/>
              <p:cNvSpPr txBox="1"/>
              <p:nvPr/>
            </p:nvSpPr>
            <p:spPr>
              <a:xfrm>
                <a:off x="4686545" y="3290500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/>
                  <a:t>0</a:t>
                </a:r>
                <a:endParaRPr lang="it-IT" sz="1200" dirty="0"/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5567948" y="3290500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/>
                  <a:t>1 km</a:t>
                </a:r>
                <a:endParaRPr lang="it-IT" sz="1200" dirty="0"/>
              </a:p>
            </p:txBody>
          </p:sp>
        </p:grpSp>
      </p:grpSp>
      <p:grpSp>
        <p:nvGrpSpPr>
          <p:cNvPr id="25" name="Gruppo 24"/>
          <p:cNvGrpSpPr/>
          <p:nvPr/>
        </p:nvGrpSpPr>
        <p:grpSpPr>
          <a:xfrm>
            <a:off x="7906197" y="1317589"/>
            <a:ext cx="471838" cy="866542"/>
            <a:chOff x="7885659" y="1795304"/>
            <a:chExt cx="471838" cy="866542"/>
          </a:xfrm>
        </p:grpSpPr>
        <p:sp>
          <p:nvSpPr>
            <p:cNvPr id="26" name="Stella a 4 punte 25"/>
            <p:cNvSpPr/>
            <p:nvPr/>
          </p:nvSpPr>
          <p:spPr>
            <a:xfrm>
              <a:off x="7885659" y="2157790"/>
              <a:ext cx="471838" cy="504056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7945889" y="1795304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smtClean="0"/>
                <a:t>N</a:t>
              </a:r>
              <a:endParaRPr lang="it-IT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7503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6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5078</TotalTime>
  <Words>1234</Words>
  <Application>Microsoft Office PowerPoint</Application>
  <PresentationFormat>Presentazione su schermo (4:3)</PresentationFormat>
  <Paragraphs>211</Paragraphs>
  <Slides>43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54" baseType="lpstr">
      <vt:lpstr>Arial</vt:lpstr>
      <vt:lpstr>Bookman Old Style</vt:lpstr>
      <vt:lpstr>Calibri</vt:lpstr>
      <vt:lpstr>Comic Sans MS</vt:lpstr>
      <vt:lpstr>Gill Sans</vt:lpstr>
      <vt:lpstr>HelveticaNeueLT Std</vt:lpstr>
      <vt:lpstr>Levenim MT</vt:lpstr>
      <vt:lpstr>Times New Roman</vt:lpstr>
      <vt:lpstr>Wingdings</vt:lpstr>
      <vt:lpstr>ヒラギノ角ゴ ProN W3</vt:lpstr>
      <vt:lpstr>Tema di Office</vt:lpstr>
      <vt:lpstr>LA PROGETTAZIONE GEOLOGICA NELL’AMBITO DELLE INFRASTRUTTURE</vt:lpstr>
      <vt:lpstr>Vedere</vt:lpstr>
      <vt:lpstr>Presentazione standard di PowerPoint</vt:lpstr>
      <vt:lpstr>Presentazione standard di PowerPoint</vt:lpstr>
      <vt:lpstr>Da dove si parte?</vt:lpstr>
      <vt:lpstr>Ma cosa è una carta geologica?</vt:lpstr>
      <vt:lpstr>Ma cosa è una carta geologica?</vt:lpstr>
      <vt:lpstr>Strumenti di analisi sempre più sofisticati</vt:lpstr>
      <vt:lpstr>Che informazioni ci fornisce?</vt:lpstr>
      <vt:lpstr>Giaciture e Geometrie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……assetto strutturale</vt:lpstr>
      <vt:lpstr>Assetto strutturale</vt:lpstr>
      <vt:lpstr>Ambienti deposizionali ed evoluzione geomorfologica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 riusciamo a ricostruire il modello evolutivo solo attraverso indagini dirette, o osservazioni multitemporale?</vt:lpstr>
      <vt:lpstr>Presentazione standard di PowerPoint</vt:lpstr>
      <vt:lpstr>Ambienti deposizionali</vt:lpstr>
      <vt:lpstr>Presentazione standard di PowerPoint</vt:lpstr>
      <vt:lpstr>Presentazione standard di PowerPoint</vt:lpstr>
      <vt:lpstr>Same geological setting,  different engineering projects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…….concludendo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Laurea  Scienze Geologiche Geologia Applicata (GEO/05)</dc:title>
  <dc:creator>Stefania</dc:creator>
  <cp:lastModifiedBy>Unknown</cp:lastModifiedBy>
  <cp:revision>107</cp:revision>
  <dcterms:created xsi:type="dcterms:W3CDTF">2014-10-08T08:26:21Z</dcterms:created>
  <dcterms:modified xsi:type="dcterms:W3CDTF">2019-10-17T10:45:14Z</dcterms:modified>
</cp:coreProperties>
</file>