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7" r:id="rId14"/>
    <p:sldId id="268" r:id="rId1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4" autoAdjust="0"/>
    <p:restoredTop sz="94606" autoAdjust="0"/>
  </p:normalViewPr>
  <p:slideViewPr>
    <p:cSldViewPr snapToGrid="0" snapToObjects="1">
      <p:cViewPr varScale="1">
        <p:scale>
          <a:sx n="69" d="100"/>
          <a:sy n="69" d="100"/>
        </p:scale>
        <p:origin x="-5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1FE370F-BDCF-CF41-A026-AD3426D75793}" type="datetimeFigureOut">
              <a:rPr lang="it-IT" smtClean="0"/>
              <a:pPr/>
              <a:t>02/10/2019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772B1D3-1D64-1243-9721-9B5B793AB3C1}" type="slidenum">
              <a:rPr lang="it-IT" smtClean="0"/>
              <a:pPr/>
              <a:t>‹N›</a:t>
            </a:fld>
            <a:endParaRPr lang="it-IT"/>
          </a:p>
        </p:txBody>
      </p:sp>
    </p:spTree>
    <p:extLst>
      <p:ext uri="{BB962C8B-B14F-4D97-AF65-F5344CB8AC3E}">
        <p14:creationId xmlns:p14="http://schemas.microsoft.com/office/powerpoint/2010/main" xmlns="" val="3630398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1FE370F-BDCF-CF41-A026-AD3426D75793}" type="datetimeFigureOut">
              <a:rPr lang="it-IT" smtClean="0"/>
              <a:pPr/>
              <a:t>02/10/2019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772B1D3-1D64-1243-9721-9B5B793AB3C1}" type="slidenum">
              <a:rPr lang="it-IT" smtClean="0"/>
              <a:pPr/>
              <a:t>‹N›</a:t>
            </a:fld>
            <a:endParaRPr lang="it-IT"/>
          </a:p>
        </p:txBody>
      </p:sp>
    </p:spTree>
    <p:extLst>
      <p:ext uri="{BB962C8B-B14F-4D97-AF65-F5344CB8AC3E}">
        <p14:creationId xmlns:p14="http://schemas.microsoft.com/office/powerpoint/2010/main" xmlns="" val="817625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1FE370F-BDCF-CF41-A026-AD3426D75793}" type="datetimeFigureOut">
              <a:rPr lang="it-IT" smtClean="0"/>
              <a:pPr/>
              <a:t>02/10/2019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772B1D3-1D64-1243-9721-9B5B793AB3C1}" type="slidenum">
              <a:rPr lang="it-IT" smtClean="0"/>
              <a:pPr/>
              <a:t>‹N›</a:t>
            </a:fld>
            <a:endParaRPr lang="it-IT"/>
          </a:p>
        </p:txBody>
      </p:sp>
    </p:spTree>
    <p:extLst>
      <p:ext uri="{BB962C8B-B14F-4D97-AF65-F5344CB8AC3E}">
        <p14:creationId xmlns:p14="http://schemas.microsoft.com/office/powerpoint/2010/main" xmlns="" val="2128551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1FE370F-BDCF-CF41-A026-AD3426D75793}" type="datetimeFigureOut">
              <a:rPr lang="it-IT" smtClean="0"/>
              <a:pPr/>
              <a:t>02/10/2019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772B1D3-1D64-1243-9721-9B5B793AB3C1}" type="slidenum">
              <a:rPr lang="it-IT" smtClean="0"/>
              <a:pPr/>
              <a:t>‹N›</a:t>
            </a:fld>
            <a:endParaRPr lang="it-IT"/>
          </a:p>
        </p:txBody>
      </p:sp>
    </p:spTree>
    <p:extLst>
      <p:ext uri="{BB962C8B-B14F-4D97-AF65-F5344CB8AC3E}">
        <p14:creationId xmlns:p14="http://schemas.microsoft.com/office/powerpoint/2010/main" xmlns="" val="1736953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41FE370F-BDCF-CF41-A026-AD3426D75793}" type="datetimeFigureOut">
              <a:rPr lang="it-IT" smtClean="0"/>
              <a:pPr/>
              <a:t>02/10/2019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772B1D3-1D64-1243-9721-9B5B793AB3C1}" type="slidenum">
              <a:rPr lang="it-IT" smtClean="0"/>
              <a:pPr/>
              <a:t>‹N›</a:t>
            </a:fld>
            <a:endParaRPr lang="it-IT"/>
          </a:p>
        </p:txBody>
      </p:sp>
    </p:spTree>
    <p:extLst>
      <p:ext uri="{BB962C8B-B14F-4D97-AF65-F5344CB8AC3E}">
        <p14:creationId xmlns:p14="http://schemas.microsoft.com/office/powerpoint/2010/main" xmlns="" val="57905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1FE370F-BDCF-CF41-A026-AD3426D75793}" type="datetimeFigureOut">
              <a:rPr lang="it-IT" smtClean="0"/>
              <a:pPr/>
              <a:t>02/10/2019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772B1D3-1D64-1243-9721-9B5B793AB3C1}" type="slidenum">
              <a:rPr lang="it-IT" smtClean="0"/>
              <a:pPr/>
              <a:t>‹N›</a:t>
            </a:fld>
            <a:endParaRPr lang="it-IT"/>
          </a:p>
        </p:txBody>
      </p:sp>
    </p:spTree>
    <p:extLst>
      <p:ext uri="{BB962C8B-B14F-4D97-AF65-F5344CB8AC3E}">
        <p14:creationId xmlns:p14="http://schemas.microsoft.com/office/powerpoint/2010/main" xmlns="" val="4014794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1FE370F-BDCF-CF41-A026-AD3426D75793}" type="datetimeFigureOut">
              <a:rPr lang="it-IT" smtClean="0"/>
              <a:pPr/>
              <a:t>02/10/2019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772B1D3-1D64-1243-9721-9B5B793AB3C1}" type="slidenum">
              <a:rPr lang="it-IT" smtClean="0"/>
              <a:pPr/>
              <a:t>‹N›</a:t>
            </a:fld>
            <a:endParaRPr lang="it-IT"/>
          </a:p>
        </p:txBody>
      </p:sp>
    </p:spTree>
    <p:extLst>
      <p:ext uri="{BB962C8B-B14F-4D97-AF65-F5344CB8AC3E}">
        <p14:creationId xmlns:p14="http://schemas.microsoft.com/office/powerpoint/2010/main" xmlns="" val="2575948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41FE370F-BDCF-CF41-A026-AD3426D75793}" type="datetimeFigureOut">
              <a:rPr lang="it-IT" smtClean="0"/>
              <a:pPr/>
              <a:t>02/10/2019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772B1D3-1D64-1243-9721-9B5B793AB3C1}" type="slidenum">
              <a:rPr lang="it-IT" smtClean="0"/>
              <a:pPr/>
              <a:t>‹N›</a:t>
            </a:fld>
            <a:endParaRPr lang="it-IT"/>
          </a:p>
        </p:txBody>
      </p:sp>
    </p:spTree>
    <p:extLst>
      <p:ext uri="{BB962C8B-B14F-4D97-AF65-F5344CB8AC3E}">
        <p14:creationId xmlns:p14="http://schemas.microsoft.com/office/powerpoint/2010/main" xmlns="" val="2042385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1FE370F-BDCF-CF41-A026-AD3426D75793}" type="datetimeFigureOut">
              <a:rPr lang="it-IT" smtClean="0"/>
              <a:pPr/>
              <a:t>02/10/2019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772B1D3-1D64-1243-9721-9B5B793AB3C1}" type="slidenum">
              <a:rPr lang="it-IT" smtClean="0"/>
              <a:pPr/>
              <a:t>‹N›</a:t>
            </a:fld>
            <a:endParaRPr lang="it-IT"/>
          </a:p>
        </p:txBody>
      </p:sp>
    </p:spTree>
    <p:extLst>
      <p:ext uri="{BB962C8B-B14F-4D97-AF65-F5344CB8AC3E}">
        <p14:creationId xmlns:p14="http://schemas.microsoft.com/office/powerpoint/2010/main" xmlns="" val="2601699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41FE370F-BDCF-CF41-A026-AD3426D75793}" type="datetimeFigureOut">
              <a:rPr lang="it-IT" smtClean="0"/>
              <a:pPr/>
              <a:t>02/10/2019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772B1D3-1D64-1243-9721-9B5B793AB3C1}" type="slidenum">
              <a:rPr lang="it-IT" smtClean="0"/>
              <a:pPr/>
              <a:t>‹N›</a:t>
            </a:fld>
            <a:endParaRPr lang="it-IT"/>
          </a:p>
        </p:txBody>
      </p:sp>
    </p:spTree>
    <p:extLst>
      <p:ext uri="{BB962C8B-B14F-4D97-AF65-F5344CB8AC3E}">
        <p14:creationId xmlns:p14="http://schemas.microsoft.com/office/powerpoint/2010/main" xmlns="" val="3586191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41FE370F-BDCF-CF41-A026-AD3426D75793}" type="datetimeFigureOut">
              <a:rPr lang="it-IT" smtClean="0"/>
              <a:pPr/>
              <a:t>02/10/2019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772B1D3-1D64-1243-9721-9B5B793AB3C1}" type="slidenum">
              <a:rPr lang="it-IT" smtClean="0"/>
              <a:pPr/>
              <a:t>‹N›</a:t>
            </a:fld>
            <a:endParaRPr lang="it-IT"/>
          </a:p>
        </p:txBody>
      </p:sp>
    </p:spTree>
    <p:extLst>
      <p:ext uri="{BB962C8B-B14F-4D97-AF65-F5344CB8AC3E}">
        <p14:creationId xmlns:p14="http://schemas.microsoft.com/office/powerpoint/2010/main" xmlns="" val="1043691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FE370F-BDCF-CF41-A026-AD3426D75793}" type="datetimeFigureOut">
              <a:rPr lang="it-IT" smtClean="0"/>
              <a:pPr/>
              <a:t>02/10/2019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B1D3-1D64-1243-9721-9B5B793AB3C1}" type="slidenum">
              <a:rPr lang="it-IT" smtClean="0"/>
              <a:pPr/>
              <a:t>‹N›</a:t>
            </a:fld>
            <a:endParaRPr lang="it-IT"/>
          </a:p>
        </p:txBody>
      </p:sp>
    </p:spTree>
    <p:extLst>
      <p:ext uri="{BB962C8B-B14F-4D97-AF65-F5344CB8AC3E}">
        <p14:creationId xmlns:p14="http://schemas.microsoft.com/office/powerpoint/2010/main" xmlns="" val="1807858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02696"/>
            <a:ext cx="7772400" cy="1470024"/>
          </a:xfrm>
        </p:spPr>
        <p:txBody>
          <a:bodyPr/>
          <a:lstStyle/>
          <a:p>
            <a:r>
              <a:rPr lang="it-IT" dirty="0" smtClean="0"/>
              <a:t>Letteratura italiana</a:t>
            </a:r>
            <a:br>
              <a:rPr lang="it-IT" dirty="0" smtClean="0"/>
            </a:br>
            <a:r>
              <a:rPr lang="it-IT" sz="1800" dirty="0" smtClean="0"/>
              <a:t>percorso mutuato dagli studi di Giulio </a:t>
            </a:r>
            <a:r>
              <a:rPr lang="it-IT" sz="1800" dirty="0" err="1" smtClean="0"/>
              <a:t>Ferroni</a:t>
            </a:r>
            <a:r>
              <a:rPr lang="it-IT" sz="1800" dirty="0" smtClean="0"/>
              <a:t> e Romano Luperini</a:t>
            </a:r>
            <a:endParaRPr lang="it-IT" dirty="0"/>
          </a:p>
        </p:txBody>
      </p:sp>
      <p:sp>
        <p:nvSpPr>
          <p:cNvPr id="3" name="Sottotitolo 2"/>
          <p:cNvSpPr>
            <a:spLocks noGrp="1"/>
          </p:cNvSpPr>
          <p:nvPr>
            <p:ph type="subTitle" idx="1"/>
          </p:nvPr>
        </p:nvSpPr>
        <p:spPr>
          <a:xfrm>
            <a:off x="685800" y="1872720"/>
            <a:ext cx="7772400" cy="1086932"/>
          </a:xfrm>
        </p:spPr>
        <p:txBody>
          <a:bodyPr>
            <a:normAutofit/>
          </a:bodyPr>
          <a:lstStyle/>
          <a:p>
            <a:pPr algn="just"/>
            <a:r>
              <a:rPr lang="it-IT" sz="2000" dirty="0">
                <a:solidFill>
                  <a:schemeClr val="tx1"/>
                </a:solidFill>
              </a:rPr>
              <a:t>La Letteratura in lingua italiana è</a:t>
            </a:r>
            <a:r>
              <a:rPr lang="it-IT" sz="2000" dirty="0" smtClean="0">
                <a:solidFill>
                  <a:schemeClr val="tx1"/>
                </a:solidFill>
              </a:rPr>
              <a:t> </a:t>
            </a:r>
            <a:r>
              <a:rPr lang="it-IT" sz="2000" dirty="0">
                <a:solidFill>
                  <a:schemeClr val="tx1"/>
                </a:solidFill>
              </a:rPr>
              <a:t>il nostro più esteso deposito della coscienza collettiva</a:t>
            </a:r>
            <a:r>
              <a:rPr lang="it-IT" sz="2000" dirty="0" smtClean="0">
                <a:solidFill>
                  <a:schemeClr val="tx1"/>
                </a:solidFill>
              </a:rPr>
              <a:t>, un </a:t>
            </a:r>
            <a:r>
              <a:rPr lang="it-IT" sz="2000" dirty="0">
                <a:solidFill>
                  <a:schemeClr val="tx1"/>
                </a:solidFill>
              </a:rPr>
              <a:t>insieme denso e ricchissimo delle forme in cui la coscienza collettiva si è sviluppata espressa, esaltata, contestata</a:t>
            </a:r>
          </a:p>
        </p:txBody>
      </p:sp>
      <p:sp>
        <p:nvSpPr>
          <p:cNvPr id="6" name="Rettangolo 5"/>
          <p:cNvSpPr/>
          <p:nvPr/>
        </p:nvSpPr>
        <p:spPr>
          <a:xfrm>
            <a:off x="685800" y="3894255"/>
            <a:ext cx="7772400" cy="2246769"/>
          </a:xfrm>
          <a:prstGeom prst="rect">
            <a:avLst/>
          </a:prstGeom>
        </p:spPr>
        <p:txBody>
          <a:bodyPr wrap="square">
            <a:spAutoFit/>
          </a:bodyPr>
          <a:lstStyle/>
          <a:p>
            <a:r>
              <a:rPr lang="it-IT" sz="2000" b="1" dirty="0" smtClean="0"/>
              <a:t>Attraverso storia e opere della letteratura, percepiamo:</a:t>
            </a:r>
          </a:p>
          <a:p>
            <a:pPr marL="285750" indent="-285750">
              <a:buFont typeface="Arial"/>
              <a:buChar char="•"/>
            </a:pPr>
            <a:r>
              <a:rPr lang="it-IT" sz="2000" dirty="0" smtClean="0"/>
              <a:t>costituirsi della tradizione </a:t>
            </a:r>
            <a:endParaRPr lang="it-IT" sz="2000" dirty="0"/>
          </a:p>
          <a:p>
            <a:pPr marL="285750" indent="-285750">
              <a:buFont typeface="Arial"/>
              <a:buChar char="•"/>
            </a:pPr>
            <a:r>
              <a:rPr lang="it-IT" sz="2000" dirty="0"/>
              <a:t>memoria di esperienze storico-culturali </a:t>
            </a:r>
          </a:p>
          <a:p>
            <a:pPr marL="285750" indent="-285750">
              <a:buFont typeface="Arial"/>
              <a:buChar char="•"/>
            </a:pPr>
            <a:r>
              <a:rPr lang="it-IT" sz="2000" dirty="0"/>
              <a:t>memoria dell’immaginazione</a:t>
            </a:r>
          </a:p>
          <a:p>
            <a:pPr marL="285750" indent="-285750">
              <a:buFont typeface="Arial"/>
              <a:buChar char="•"/>
            </a:pPr>
            <a:r>
              <a:rPr lang="it-IT" sz="2000" dirty="0"/>
              <a:t>e</a:t>
            </a:r>
            <a:r>
              <a:rPr lang="it-IT" sz="2000" dirty="0" smtClean="0"/>
              <a:t>volvere di ambienti </a:t>
            </a:r>
            <a:r>
              <a:rPr lang="it-IT" sz="2000" dirty="0"/>
              <a:t>e paesaggi </a:t>
            </a:r>
          </a:p>
          <a:p>
            <a:pPr marL="285750" indent="-285750">
              <a:buFont typeface="Arial"/>
              <a:buChar char="•"/>
            </a:pPr>
            <a:r>
              <a:rPr lang="it-IT" sz="2000" dirty="0"/>
              <a:t>articolazione più ampia della lingua in forme e possibilità operanti ancora oggi</a:t>
            </a:r>
          </a:p>
        </p:txBody>
      </p:sp>
    </p:spTree>
    <p:extLst>
      <p:ext uri="{BB962C8B-B14F-4D97-AF65-F5344CB8AC3E}">
        <p14:creationId xmlns:p14="http://schemas.microsoft.com/office/powerpoint/2010/main" xmlns="" val="2425054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Canone letterario</a:t>
            </a:r>
            <a:endParaRPr lang="it-IT" dirty="0"/>
          </a:p>
        </p:txBody>
      </p:sp>
      <p:sp>
        <p:nvSpPr>
          <p:cNvPr id="3" name="Segnaposto contenuto 2"/>
          <p:cNvSpPr>
            <a:spLocks noGrp="1"/>
          </p:cNvSpPr>
          <p:nvPr>
            <p:ph idx="1"/>
          </p:nvPr>
        </p:nvSpPr>
        <p:spPr>
          <a:xfrm>
            <a:off x="457200" y="1240937"/>
            <a:ext cx="8229600" cy="5328727"/>
          </a:xfrm>
        </p:spPr>
        <p:txBody>
          <a:bodyPr>
            <a:normAutofit fontScale="70000" lnSpcReduction="20000"/>
          </a:bodyPr>
          <a:lstStyle/>
          <a:p>
            <a:pPr marL="0" indent="0">
              <a:buNone/>
            </a:pPr>
            <a:r>
              <a:rPr lang="it-IT" dirty="0" smtClean="0"/>
              <a:t>La </a:t>
            </a:r>
            <a:r>
              <a:rPr lang="it-IT" dirty="0"/>
              <a:t>nozione di canone ci si presenta in due accezioni assai diverse.</a:t>
            </a:r>
          </a:p>
          <a:p>
            <a:pPr marL="0" lvl="0" indent="0">
              <a:buNone/>
            </a:pPr>
            <a:endParaRPr lang="it-IT" dirty="0" smtClean="0"/>
          </a:p>
          <a:p>
            <a:pPr marL="0" lvl="0" indent="0" algn="just">
              <a:buNone/>
            </a:pPr>
            <a:r>
              <a:rPr lang="it-IT" dirty="0" smtClean="0"/>
              <a:t>A)  </a:t>
            </a:r>
            <a:r>
              <a:rPr lang="it-IT" dirty="0"/>
              <a:t>D</a:t>
            </a:r>
            <a:r>
              <a:rPr lang="it-IT" dirty="0" smtClean="0"/>
              <a:t>al </a:t>
            </a:r>
            <a:r>
              <a:rPr lang="it-IT" dirty="0"/>
              <a:t>punto di vista delle opere e della loro </a:t>
            </a:r>
            <a:r>
              <a:rPr lang="it-IT" dirty="0" smtClean="0"/>
              <a:t>influenza: </a:t>
            </a:r>
            <a:r>
              <a:rPr lang="it-IT" dirty="0"/>
              <a:t>è</a:t>
            </a:r>
            <a:r>
              <a:rPr lang="it-IT" dirty="0" smtClean="0"/>
              <a:t> </a:t>
            </a:r>
            <a:r>
              <a:rPr lang="it-IT" dirty="0"/>
              <a:t>l’insieme di </a:t>
            </a:r>
            <a:r>
              <a:rPr lang="it-IT" dirty="0" smtClean="0"/>
              <a:t>norme/tendenze </a:t>
            </a:r>
            <a:r>
              <a:rPr lang="it-IT" dirty="0"/>
              <a:t>(retoriche, di gusto, di poetica ecc.), tratte da un’opera o da un gruppo di opere omogenee, che fonda una tradizione e che perciò determina l’elaborazione di una serie di altre opere. Ovviamente l’affermazione di un canone determina spesso la nascita di un </a:t>
            </a:r>
            <a:r>
              <a:rPr lang="it-IT" dirty="0" smtClean="0"/>
              <a:t>anti-canone</a:t>
            </a:r>
            <a:r>
              <a:rPr lang="it-IT" dirty="0"/>
              <a:t>, che però introietta – anche solo per contestarle – alcune delle modalità del canone. </a:t>
            </a:r>
            <a:endParaRPr lang="it-IT" dirty="0" smtClean="0"/>
          </a:p>
          <a:p>
            <a:pPr marL="0" lvl="0" indent="0" algn="just">
              <a:buNone/>
            </a:pPr>
            <a:endParaRPr lang="it-IT" dirty="0" smtClean="0"/>
          </a:p>
          <a:p>
            <a:pPr marL="0" lvl="0" indent="0" algn="just">
              <a:buNone/>
            </a:pPr>
            <a:r>
              <a:rPr lang="it-IT" dirty="0" smtClean="0"/>
              <a:t>B) 	</a:t>
            </a:r>
            <a:r>
              <a:rPr lang="it-IT" dirty="0"/>
              <a:t>D</a:t>
            </a:r>
            <a:r>
              <a:rPr lang="it-IT" dirty="0" smtClean="0"/>
              <a:t>al </a:t>
            </a:r>
            <a:r>
              <a:rPr lang="it-IT" dirty="0"/>
              <a:t>punto di vista dei lettori e del pubblico, dunque della ricezione: indica la tavola dei valori prevalente. Essa si traduce poi nell’elenco dei libri di cui si prescrive la lettura nell’ambito delle istituzioni educative di una determinata comunità. Poiché tale tavola varia a seconda dei secoli e delle comunità, e anche all’interno di una stessa comunità con il mutare del gusto e delle esigenze culturali, in questa seconda accezione il canone riflette, e nello stesso tempo aggiorna ininterrottamente, la memoria selettiva di un popolo. </a:t>
            </a:r>
          </a:p>
        </p:txBody>
      </p:sp>
    </p:spTree>
    <p:extLst>
      <p:ext uri="{BB962C8B-B14F-4D97-AF65-F5344CB8AC3E}">
        <p14:creationId xmlns:p14="http://schemas.microsoft.com/office/powerpoint/2010/main" xmlns="" val="2459632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25487"/>
          </a:xfrm>
        </p:spPr>
        <p:txBody>
          <a:bodyPr>
            <a:normAutofit fontScale="90000"/>
          </a:bodyPr>
          <a:lstStyle/>
          <a:p>
            <a:r>
              <a:rPr lang="it-IT" dirty="0" smtClean="0"/>
              <a:t>Canone e storiografia letteraria</a:t>
            </a:r>
            <a:endParaRPr lang="it-IT" dirty="0"/>
          </a:p>
        </p:txBody>
      </p:sp>
      <p:sp>
        <p:nvSpPr>
          <p:cNvPr id="3" name="Segnaposto contenuto 2"/>
          <p:cNvSpPr>
            <a:spLocks noGrp="1"/>
          </p:cNvSpPr>
          <p:nvPr>
            <p:ph idx="1"/>
          </p:nvPr>
        </p:nvSpPr>
        <p:spPr>
          <a:xfrm>
            <a:off x="457200" y="1000126"/>
            <a:ext cx="8229600" cy="5126038"/>
          </a:xfrm>
        </p:spPr>
        <p:txBody>
          <a:bodyPr>
            <a:normAutofit fontScale="70000" lnSpcReduction="20000"/>
          </a:bodyPr>
          <a:lstStyle/>
          <a:p>
            <a:pPr marL="0" indent="0" algn="just">
              <a:buNone/>
            </a:pPr>
            <a:r>
              <a:rPr lang="it-IT" dirty="0"/>
              <a:t>Fra canone e storiografia letteraria i rapporti sono strettissimi. </a:t>
            </a:r>
            <a:endParaRPr lang="it-IT" dirty="0" smtClean="0"/>
          </a:p>
          <a:p>
            <a:pPr algn="just"/>
            <a:r>
              <a:rPr lang="it-IT" dirty="0" smtClean="0"/>
              <a:t>La </a:t>
            </a:r>
            <a:r>
              <a:rPr lang="it-IT" dirty="0"/>
              <a:t>storia letteraria trova il suo fondamento nel bisogno che ogni comunità avverte di definire la propria memoria </a:t>
            </a:r>
            <a:r>
              <a:rPr lang="it-IT" dirty="0" smtClean="0"/>
              <a:t>storica. </a:t>
            </a:r>
          </a:p>
          <a:p>
            <a:pPr algn="just"/>
            <a:endParaRPr lang="it-IT" dirty="0" smtClean="0"/>
          </a:p>
          <a:p>
            <a:pPr algn="just"/>
            <a:r>
              <a:rPr lang="it-IT" dirty="0" smtClean="0"/>
              <a:t>Il </a:t>
            </a:r>
            <a:r>
              <a:rPr lang="it-IT" dirty="0"/>
              <a:t>canone esprime appunto tale </a:t>
            </a:r>
            <a:r>
              <a:rPr lang="it-IT" dirty="0" smtClean="0"/>
              <a:t>memoria, </a:t>
            </a:r>
            <a:r>
              <a:rPr lang="it-IT" dirty="0"/>
              <a:t>p</a:t>
            </a:r>
            <a:r>
              <a:rPr lang="it-IT" dirty="0" smtClean="0"/>
              <a:t>erciò </a:t>
            </a:r>
            <a:r>
              <a:rPr lang="it-IT" dirty="0"/>
              <a:t>non è mai statico, ma si presenta in continuo divenire. </a:t>
            </a:r>
            <a:r>
              <a:rPr lang="it-IT" dirty="0" smtClean="0"/>
              <a:t>Ogni </a:t>
            </a:r>
            <a:r>
              <a:rPr lang="it-IT" dirty="0"/>
              <a:t>comunità è infatti attraversata da un incessante conflitto delle interpretazioni che ne modifica, nel contempo, l’immagine e l’identità presenti e quelle passate. </a:t>
            </a:r>
            <a:r>
              <a:rPr lang="it-IT" dirty="0" smtClean="0"/>
              <a:t>Da </a:t>
            </a:r>
            <a:r>
              <a:rPr lang="it-IT" dirty="0"/>
              <a:t>un lato i mutamenti di gusto e di cultura del presente si </a:t>
            </a:r>
            <a:r>
              <a:rPr lang="it-IT" dirty="0" smtClean="0"/>
              <a:t>riverberano </a:t>
            </a:r>
            <a:r>
              <a:rPr lang="it-IT" dirty="0"/>
              <a:t>all’indietro, alla ricerca di giustificazioni e di sollecitazioni nei secoli scorsi; dall’altro le scoperte della filologia, la ripubblicazione dei testi del passato, la loro rilettura critica si ripercuotono sulla cultura del </a:t>
            </a:r>
            <a:r>
              <a:rPr lang="it-IT"/>
              <a:t>presente</a:t>
            </a:r>
            <a:r>
              <a:rPr lang="it-IT" smtClean="0"/>
              <a:t>.</a:t>
            </a:r>
          </a:p>
          <a:p>
            <a:pPr algn="just"/>
            <a:endParaRPr lang="it-IT" dirty="0"/>
          </a:p>
          <a:p>
            <a:pPr algn="just"/>
            <a:r>
              <a:rPr lang="it-IT" dirty="0"/>
              <a:t>La storiografia letteraria esprime la memoria selettiva di una determinata comunità in campo letterario e nel contempo ne riflette il conflitto attuale delle interpretazioni. </a:t>
            </a:r>
          </a:p>
        </p:txBody>
      </p:sp>
    </p:spTree>
    <p:extLst>
      <p:ext uri="{BB962C8B-B14F-4D97-AF65-F5344CB8AC3E}">
        <p14:creationId xmlns:p14="http://schemas.microsoft.com/office/powerpoint/2010/main" xmlns="" val="3342238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PERIODIZZAZIONE STORICO-LETTERARIA</a:t>
            </a:r>
            <a:endParaRPr lang="it-IT" sz="3200" b="1" dirty="0"/>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a:t>È un’operazione convenzionale, a posteriori, messa in atto dai critici incrociando due modalità:</a:t>
            </a:r>
          </a:p>
          <a:p>
            <a:pPr marL="0" indent="0" algn="just">
              <a:buNone/>
            </a:pPr>
            <a:endParaRPr lang="it-IT" b="1" dirty="0"/>
          </a:p>
          <a:p>
            <a:pPr marL="0" lvl="0" indent="0" algn="just">
              <a:buNone/>
            </a:pPr>
            <a:r>
              <a:rPr lang="it-IT" b="1" dirty="0"/>
              <a:t>estrinseca</a:t>
            </a:r>
            <a:r>
              <a:rPr lang="it-IT" dirty="0"/>
              <a:t>,  come la divisione della materia per secoli,  fondata su criteri didattico-editoriali</a:t>
            </a:r>
            <a:endParaRPr lang="it-IT" b="1" dirty="0"/>
          </a:p>
          <a:p>
            <a:pPr marL="0" lvl="0" indent="0" algn="just">
              <a:buNone/>
            </a:pPr>
            <a:r>
              <a:rPr lang="it-IT" b="1" dirty="0"/>
              <a:t>Intrinseca,</a:t>
            </a:r>
            <a:r>
              <a:rPr lang="it-IT" dirty="0"/>
              <a:t>  che poggia su  eventi ritenuti determinanti per l’evoluzione di un contesto storico-culturale-letterario, come la perdita dell’indipendenza di uno stato, una conquista della tecnologia (per es. la stampa), un evento che influisce fortemente sull’immaginario collettivo, la pubblicazione e/o la circolazione di un’opera riconosciuta come canonica</a:t>
            </a:r>
            <a:endParaRPr lang="it-IT" b="1" dirty="0"/>
          </a:p>
          <a:p>
            <a:endParaRPr lang="it-IT" dirty="0"/>
          </a:p>
        </p:txBody>
      </p:sp>
    </p:spTree>
    <p:extLst>
      <p:ext uri="{BB962C8B-B14F-4D97-AF65-F5344CB8AC3E}">
        <p14:creationId xmlns:p14="http://schemas.microsoft.com/office/powerpoint/2010/main" xmlns="" val="42464207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69372"/>
            <a:ext cx="8229600" cy="5556792"/>
          </a:xfrm>
        </p:spPr>
        <p:txBody>
          <a:bodyPr>
            <a:normAutofit fontScale="70000" lnSpcReduction="20000"/>
          </a:bodyPr>
          <a:lstStyle/>
          <a:p>
            <a:pPr marL="0" lvl="0" indent="0" algn="just">
              <a:buNone/>
            </a:pPr>
            <a:r>
              <a:rPr lang="it-IT" dirty="0" smtClean="0"/>
              <a:t>Lungo la linea di sviluppo che unisce i tre grandi del ’300 sino al Cinquecento, il </a:t>
            </a:r>
            <a:r>
              <a:rPr lang="it-IT" dirty="0"/>
              <a:t>prestigio </a:t>
            </a:r>
            <a:r>
              <a:rPr lang="it-IT" b="1" dirty="0"/>
              <a:t>letterario-</a:t>
            </a:r>
            <a:r>
              <a:rPr lang="it-IT" b="1" dirty="0" smtClean="0"/>
              <a:t>culturale </a:t>
            </a:r>
            <a:r>
              <a:rPr lang="it-IT" dirty="0" smtClean="0"/>
              <a:t>italiano </a:t>
            </a:r>
            <a:r>
              <a:rPr lang="it-IT" dirty="0"/>
              <a:t>in Europa diviene </a:t>
            </a:r>
            <a:r>
              <a:rPr lang="it-IT" dirty="0" smtClean="0"/>
              <a:t>altissimo.</a:t>
            </a:r>
            <a:endParaRPr lang="it-IT" dirty="0"/>
          </a:p>
          <a:p>
            <a:pPr marL="0" lvl="0" indent="0" algn="just">
              <a:buNone/>
            </a:pPr>
            <a:endParaRPr lang="it-IT" dirty="0"/>
          </a:p>
          <a:p>
            <a:pPr marL="0" lvl="0" indent="0" algn="just">
              <a:buNone/>
            </a:pPr>
            <a:r>
              <a:rPr lang="it-IT" dirty="0"/>
              <a:t>Mai come nel ’500 i letterati </a:t>
            </a:r>
            <a:r>
              <a:rPr lang="it-IT" dirty="0" smtClean="0"/>
              <a:t>(</a:t>
            </a:r>
            <a:r>
              <a:rPr lang="it-IT" dirty="0"/>
              <a:t>e gli artisti) italiani sono riconosciuti maestri da conoscere e imitare</a:t>
            </a:r>
          </a:p>
          <a:p>
            <a:pPr marL="0" lvl="0" indent="0" algn="just">
              <a:buNone/>
            </a:pPr>
            <a:endParaRPr lang="it-IT" dirty="0"/>
          </a:p>
          <a:p>
            <a:pPr marL="0" lvl="0" indent="0" algn="just">
              <a:buNone/>
            </a:pPr>
            <a:r>
              <a:rPr lang="it-IT" dirty="0"/>
              <a:t>Machiavelli, Ariosto, Tasso (tra gli altri) diventano punti di riferimenti nell’intero panorama letterario europeo</a:t>
            </a:r>
          </a:p>
          <a:p>
            <a:pPr marL="0" lvl="0" indent="0" algn="just">
              <a:buNone/>
            </a:pPr>
            <a:r>
              <a:rPr lang="it-IT" dirty="0"/>
              <a:t>I modelli letterari italiani determinano i canoni con i quali tutta la letteratura continentale si confronta</a:t>
            </a:r>
          </a:p>
          <a:p>
            <a:pPr marL="0" lvl="0" indent="0" algn="just">
              <a:buNone/>
            </a:pPr>
            <a:r>
              <a:rPr lang="it-IT" i="1" dirty="0"/>
              <a:t> </a:t>
            </a:r>
          </a:p>
          <a:p>
            <a:pPr marL="0" lvl="0" indent="0" algn="just">
              <a:buNone/>
            </a:pPr>
            <a:r>
              <a:rPr lang="it-IT" dirty="0"/>
              <a:t>Il </a:t>
            </a:r>
            <a:r>
              <a:rPr lang="it-IT" dirty="0" smtClean="0"/>
              <a:t>’500 </a:t>
            </a:r>
            <a:r>
              <a:rPr lang="it-IT" dirty="0"/>
              <a:t>costituisce l’apogeo delle fortune letterarie italiane. Nel secolo successivo, </a:t>
            </a:r>
            <a:r>
              <a:rPr lang="it-IT" dirty="0" smtClean="0"/>
              <a:t>Francia</a:t>
            </a:r>
            <a:r>
              <a:rPr lang="it-IT" dirty="0"/>
              <a:t>, Spagna e Inghilterra sviluppano l’insegnamento italiano, proponendo grandi autori e grandi opere, </a:t>
            </a:r>
            <a:r>
              <a:rPr lang="it-IT" dirty="0" smtClean="0"/>
              <a:t>anche </a:t>
            </a:r>
            <a:r>
              <a:rPr lang="it-IT" dirty="0"/>
              <a:t>grazie alla politica culturale delle monarchie assolute     </a:t>
            </a:r>
            <a:endParaRPr lang="it-IT" b="1" dirty="0"/>
          </a:p>
          <a:p>
            <a:endParaRPr lang="it-IT" dirty="0"/>
          </a:p>
        </p:txBody>
      </p:sp>
    </p:spTree>
    <p:extLst>
      <p:ext uri="{BB962C8B-B14F-4D97-AF65-F5344CB8AC3E}">
        <p14:creationId xmlns:p14="http://schemas.microsoft.com/office/powerpoint/2010/main" xmlns="" val="18696817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8779"/>
            <a:ext cx="8229600" cy="6117087"/>
          </a:xfrm>
        </p:spPr>
        <p:txBody>
          <a:bodyPr>
            <a:normAutofit fontScale="85000" lnSpcReduction="20000"/>
          </a:bodyPr>
          <a:lstStyle/>
          <a:p>
            <a:pPr marL="0" indent="0" algn="just">
              <a:buNone/>
            </a:pPr>
            <a:r>
              <a:rPr lang="it-IT" dirty="0"/>
              <a:t>I</a:t>
            </a:r>
            <a:r>
              <a:rPr lang="it-IT" dirty="0" smtClean="0"/>
              <a:t>n </a:t>
            </a:r>
            <a:r>
              <a:rPr lang="it-IT" dirty="0"/>
              <a:t>un'ottica </a:t>
            </a:r>
            <a:r>
              <a:rPr lang="it-IT" dirty="0" smtClean="0"/>
              <a:t>europea, </a:t>
            </a:r>
          </a:p>
          <a:p>
            <a:pPr algn="just"/>
            <a:r>
              <a:rPr lang="it-IT" dirty="0" smtClean="0"/>
              <a:t>il </a:t>
            </a:r>
            <a:r>
              <a:rPr lang="it-IT" dirty="0"/>
              <a:t>secolo della cultura barocca coincide </a:t>
            </a:r>
            <a:r>
              <a:rPr lang="it-IT" dirty="0" smtClean="0"/>
              <a:t>– per </a:t>
            </a:r>
            <a:r>
              <a:rPr lang="it-IT" dirty="0"/>
              <a:t>le grandi </a:t>
            </a:r>
            <a:r>
              <a:rPr lang="it-IT" dirty="0" smtClean="0"/>
              <a:t>nazioni come </a:t>
            </a:r>
            <a:r>
              <a:rPr lang="it-IT" dirty="0"/>
              <a:t>Inghilterra, Francia e </a:t>
            </a:r>
            <a:r>
              <a:rPr lang="it-IT" dirty="0" smtClean="0"/>
              <a:t>Spagna – </a:t>
            </a:r>
            <a:r>
              <a:rPr lang="it-IT" dirty="0"/>
              <a:t>con il secolo della rifondazione globale di culture, letterature, lingue </a:t>
            </a:r>
            <a:r>
              <a:rPr lang="it-IT" dirty="0" smtClean="0"/>
              <a:t>proprie </a:t>
            </a:r>
            <a:r>
              <a:rPr lang="it-IT" dirty="0"/>
              <a:t>(basti elencare pochi nomi esemplari, Shakespeare, </a:t>
            </a:r>
            <a:r>
              <a:rPr lang="it-IT" dirty="0" err="1"/>
              <a:t>Corneille</a:t>
            </a:r>
            <a:r>
              <a:rPr lang="it-IT" dirty="0"/>
              <a:t>, </a:t>
            </a:r>
            <a:r>
              <a:rPr lang="it-IT" dirty="0" err="1"/>
              <a:t>Racine</a:t>
            </a:r>
            <a:r>
              <a:rPr lang="it-IT" dirty="0"/>
              <a:t>, </a:t>
            </a:r>
            <a:r>
              <a:rPr lang="it-IT" dirty="0" err="1"/>
              <a:t>Moliére</a:t>
            </a:r>
            <a:r>
              <a:rPr lang="it-IT" dirty="0"/>
              <a:t>, </a:t>
            </a:r>
            <a:r>
              <a:rPr lang="it-IT" dirty="0" err="1"/>
              <a:t>Lope</a:t>
            </a:r>
            <a:r>
              <a:rPr lang="it-IT" dirty="0"/>
              <a:t> de Vega, </a:t>
            </a:r>
            <a:r>
              <a:rPr lang="it-IT" dirty="0" err="1"/>
              <a:t>Calderòn</a:t>
            </a:r>
            <a:r>
              <a:rPr lang="it-IT" dirty="0"/>
              <a:t> de la Barca ecc.) </a:t>
            </a:r>
          </a:p>
          <a:p>
            <a:pPr algn="just"/>
            <a:r>
              <a:rPr lang="it-IT" dirty="0"/>
              <a:t>I</a:t>
            </a:r>
            <a:r>
              <a:rPr lang="it-IT" dirty="0" smtClean="0"/>
              <a:t>n </a:t>
            </a:r>
            <a:r>
              <a:rPr lang="it-IT" dirty="0"/>
              <a:t>Italia i fatti letterari conoscono una sorta di ripiegamento rispetto ai periodi </a:t>
            </a:r>
            <a:r>
              <a:rPr lang="it-IT" dirty="0" smtClean="0"/>
              <a:t>precedenti, </a:t>
            </a:r>
            <a:r>
              <a:rPr lang="it-IT" dirty="0"/>
              <a:t>si inaugura però, con Galilei, una </a:t>
            </a:r>
            <a:r>
              <a:rPr lang="it-IT" dirty="0" smtClean="0"/>
              <a:t>stagione nuova, </a:t>
            </a:r>
            <a:r>
              <a:rPr lang="it-IT" dirty="0"/>
              <a:t>ovvero l'inizio della scienza moderna e della sua inedita periodizzazione. </a:t>
            </a:r>
          </a:p>
          <a:p>
            <a:pPr algn="just"/>
            <a:r>
              <a:rPr lang="it-IT" dirty="0" smtClean="0"/>
              <a:t>L'epoca romantica – </a:t>
            </a:r>
            <a:r>
              <a:rPr lang="it-IT" dirty="0"/>
              <a:t>la cui durata già all'interno del Settecento o fin nel pieno </a:t>
            </a:r>
            <a:r>
              <a:rPr lang="it-IT" dirty="0" smtClean="0"/>
              <a:t>Ottocento – </a:t>
            </a:r>
            <a:r>
              <a:rPr lang="it-IT" dirty="0"/>
              <a:t>è definibile a partire da "mappe" ben diversificate del fenomeno: mondo tedesco e inglese, Francia, Italia, Spagna. </a:t>
            </a:r>
          </a:p>
        </p:txBody>
      </p:sp>
    </p:spTree>
    <p:extLst>
      <p:ext uri="{BB962C8B-B14F-4D97-AF65-F5344CB8AC3E}">
        <p14:creationId xmlns:p14="http://schemas.microsoft.com/office/powerpoint/2010/main" xmlns="" val="2221878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dirty="0" smtClean="0"/>
              <a:t>Relazione </a:t>
            </a:r>
            <a:r>
              <a:rPr lang="it-IT" dirty="0"/>
              <a:t>tra letteratura e identità </a:t>
            </a:r>
            <a:r>
              <a:rPr lang="it-IT" dirty="0" smtClean="0"/>
              <a:t>italiana</a:t>
            </a:r>
            <a:r>
              <a:rPr lang="it-IT" dirty="0"/>
              <a:t/>
            </a:r>
            <a:br>
              <a:rPr lang="it-IT" dirty="0"/>
            </a:br>
            <a:endParaRPr lang="it-IT" dirty="0"/>
          </a:p>
        </p:txBody>
      </p:sp>
      <p:sp>
        <p:nvSpPr>
          <p:cNvPr id="3" name="Segnaposto contenuto 2"/>
          <p:cNvSpPr>
            <a:spLocks noGrp="1"/>
          </p:cNvSpPr>
          <p:nvPr>
            <p:ph idx="1"/>
          </p:nvPr>
        </p:nvSpPr>
        <p:spPr>
          <a:xfrm>
            <a:off x="457200" y="1682681"/>
            <a:ext cx="8229600" cy="4708525"/>
          </a:xfrm>
        </p:spPr>
        <p:txBody>
          <a:bodyPr>
            <a:normAutofit fontScale="47500" lnSpcReduction="20000"/>
          </a:bodyPr>
          <a:lstStyle/>
          <a:p>
            <a:pPr marL="0" indent="0">
              <a:buNone/>
            </a:pPr>
            <a:r>
              <a:rPr lang="it-IT" sz="3800" dirty="0"/>
              <a:t>P</a:t>
            </a:r>
            <a:r>
              <a:rPr lang="it-IT" sz="3800" dirty="0" smtClean="0"/>
              <a:t>revalenza </a:t>
            </a:r>
            <a:r>
              <a:rPr lang="it-IT" sz="3800" dirty="0"/>
              <a:t>nella storiografia letteraria </a:t>
            </a:r>
            <a:r>
              <a:rPr lang="it-IT" sz="3800" dirty="0" smtClean="0"/>
              <a:t>dell’idea </a:t>
            </a:r>
            <a:r>
              <a:rPr lang="it-IT" sz="3800" dirty="0"/>
              <a:t>che a lungo, in assenza di uno Stato unitario, la letteratura avrebbe supplito l’unità </a:t>
            </a:r>
            <a:r>
              <a:rPr lang="it-IT" sz="3800" dirty="0" smtClean="0"/>
              <a:t>politica:</a:t>
            </a:r>
            <a:endParaRPr lang="it-IT" sz="3800" dirty="0"/>
          </a:p>
          <a:p>
            <a:pPr marL="0" indent="0">
              <a:buNone/>
            </a:pPr>
            <a:r>
              <a:rPr lang="it-IT" sz="3800" dirty="0"/>
              <a:t> </a:t>
            </a:r>
          </a:p>
          <a:p>
            <a:r>
              <a:rPr lang="it-IT" sz="3800" dirty="0"/>
              <a:t>l’Italia avrebbe trovato </a:t>
            </a:r>
            <a:r>
              <a:rPr lang="it-IT" sz="3800" dirty="0" smtClean="0"/>
              <a:t>attraverso la </a:t>
            </a:r>
            <a:r>
              <a:rPr lang="it-IT" sz="3800" dirty="0"/>
              <a:t>comunità dei letterati, partecipi dei valori comuni, una sua ideale </a:t>
            </a:r>
            <a:r>
              <a:rPr lang="it-IT" sz="3800" dirty="0" smtClean="0"/>
              <a:t>unità</a:t>
            </a:r>
          </a:p>
          <a:p>
            <a:endParaRPr lang="it-IT" sz="3800" dirty="0"/>
          </a:p>
          <a:p>
            <a:r>
              <a:rPr lang="it-IT" sz="3800" dirty="0" smtClean="0"/>
              <a:t>lingua </a:t>
            </a:r>
            <a:r>
              <a:rPr lang="it-IT" sz="3800" dirty="0"/>
              <a:t>letteraria capace di imporsi nei diversi centri della penisola superando la frantumazione in tanti stati diversi e la dominazione straniera</a:t>
            </a:r>
          </a:p>
          <a:p>
            <a:pPr marL="0" indent="0">
              <a:buNone/>
            </a:pPr>
            <a:r>
              <a:rPr lang="it-IT" sz="3800" dirty="0"/>
              <a:t> </a:t>
            </a:r>
          </a:p>
          <a:p>
            <a:pPr marL="0" indent="0">
              <a:buNone/>
            </a:pPr>
            <a:r>
              <a:rPr lang="it-IT" sz="3800" dirty="0"/>
              <a:t>Cinquecento secolo </a:t>
            </a:r>
            <a:r>
              <a:rPr lang="it-IT" sz="3800" dirty="0" err="1" smtClean="0"/>
              <a:t>fondativo</a:t>
            </a:r>
            <a:r>
              <a:rPr lang="it-IT" sz="3800" dirty="0" smtClean="0"/>
              <a:t> </a:t>
            </a:r>
            <a:r>
              <a:rPr lang="it-IT" sz="3800" dirty="0"/>
              <a:t>in questa </a:t>
            </a:r>
            <a:r>
              <a:rPr lang="it-IT" sz="3800" dirty="0" smtClean="0"/>
              <a:t>prospettiva:</a:t>
            </a:r>
            <a:endParaRPr lang="it-IT" sz="3800" dirty="0"/>
          </a:p>
          <a:p>
            <a:pPr marL="0" indent="0">
              <a:buNone/>
            </a:pPr>
            <a:r>
              <a:rPr lang="it-IT" sz="3800" dirty="0"/>
              <a:t> </a:t>
            </a:r>
          </a:p>
          <a:p>
            <a:r>
              <a:rPr lang="it-IT" sz="3800" dirty="0"/>
              <a:t>Pietro </a:t>
            </a:r>
            <a:r>
              <a:rPr lang="it-IT" sz="3800" dirty="0" err="1"/>
              <a:t>Bembo</a:t>
            </a:r>
            <a:r>
              <a:rPr lang="it-IT" sz="3800" dirty="0"/>
              <a:t> </a:t>
            </a:r>
            <a:r>
              <a:rPr lang="it-IT" sz="3800" dirty="0" smtClean="0"/>
              <a:t>(</a:t>
            </a:r>
            <a:r>
              <a:rPr lang="it-IT" sz="3800" i="1" dirty="0" smtClean="0"/>
              <a:t>Prose della volgar lingua</a:t>
            </a:r>
            <a:r>
              <a:rPr lang="it-IT" sz="3800" dirty="0" smtClean="0"/>
              <a:t>, 1525) elabora </a:t>
            </a:r>
            <a:r>
              <a:rPr lang="it-IT" sz="3800" dirty="0"/>
              <a:t>modello </a:t>
            </a:r>
            <a:r>
              <a:rPr lang="it-IT" sz="3800" dirty="0" smtClean="0"/>
              <a:t>linguistico</a:t>
            </a:r>
          </a:p>
          <a:p>
            <a:pPr marL="0" indent="0">
              <a:buNone/>
            </a:pPr>
            <a:endParaRPr lang="it-IT" sz="3800" dirty="0"/>
          </a:p>
          <a:p>
            <a:r>
              <a:rPr lang="it-IT" sz="3800" dirty="0" smtClean="0"/>
              <a:t>si </a:t>
            </a:r>
            <a:r>
              <a:rPr lang="it-IT" sz="3800" dirty="0"/>
              <a:t>formalizzano i generi letterari </a:t>
            </a:r>
            <a:r>
              <a:rPr lang="it-IT" sz="3800" dirty="0" smtClean="0"/>
              <a:t>moderni</a:t>
            </a:r>
          </a:p>
          <a:p>
            <a:endParaRPr lang="it-IT" sz="3800" dirty="0"/>
          </a:p>
          <a:p>
            <a:r>
              <a:rPr lang="it-IT" sz="3800" dirty="0"/>
              <a:t>La letteratura italiana diventa modellizzante per l’intera Europa</a:t>
            </a:r>
          </a:p>
          <a:p>
            <a:pPr marL="0" indent="0">
              <a:buNone/>
            </a:pPr>
            <a:r>
              <a:rPr lang="it-IT" sz="3800" dirty="0"/>
              <a:t> </a:t>
            </a:r>
          </a:p>
          <a:p>
            <a:endParaRPr lang="it-IT" dirty="0"/>
          </a:p>
        </p:txBody>
      </p:sp>
    </p:spTree>
    <p:extLst>
      <p:ext uri="{BB962C8B-B14F-4D97-AF65-F5344CB8AC3E}">
        <p14:creationId xmlns:p14="http://schemas.microsoft.com/office/powerpoint/2010/main" xmlns="" val="930511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06405"/>
          </a:xfrm>
        </p:spPr>
        <p:txBody>
          <a:bodyPr>
            <a:normAutofit fontScale="90000"/>
          </a:bodyPr>
          <a:lstStyle/>
          <a:p>
            <a:r>
              <a:rPr lang="it-IT" sz="3600" b="1" dirty="0" smtClean="0"/>
              <a:t> Paradigmi</a:t>
            </a:r>
            <a:r>
              <a:rPr lang="it-IT" sz="3600" dirty="0"/>
              <a:t/>
            </a:r>
            <a:br>
              <a:rPr lang="it-IT" sz="3600" dirty="0"/>
            </a:br>
            <a:r>
              <a:rPr lang="it-IT" sz="3600" dirty="0" smtClean="0"/>
              <a:t>(due esempi</a:t>
            </a:r>
            <a:r>
              <a:rPr lang="it-IT" sz="2700" dirty="0" smtClean="0"/>
              <a:t>)</a:t>
            </a:r>
            <a:endParaRPr lang="it-IT" sz="2700" dirty="0"/>
          </a:p>
        </p:txBody>
      </p:sp>
      <p:sp>
        <p:nvSpPr>
          <p:cNvPr id="3" name="Segnaposto contenuto 2"/>
          <p:cNvSpPr>
            <a:spLocks noGrp="1"/>
          </p:cNvSpPr>
          <p:nvPr>
            <p:ph idx="1"/>
          </p:nvPr>
        </p:nvSpPr>
        <p:spPr>
          <a:xfrm>
            <a:off x="457200" y="1600201"/>
            <a:ext cx="8229600" cy="3921538"/>
          </a:xfrm>
        </p:spPr>
        <p:txBody>
          <a:bodyPr>
            <a:normAutofit fontScale="92500" lnSpcReduction="20000"/>
          </a:bodyPr>
          <a:lstStyle/>
          <a:p>
            <a:pPr marL="0" indent="0">
              <a:buNone/>
            </a:pPr>
            <a:r>
              <a:rPr lang="it-IT" sz="2800" b="1" dirty="0" smtClean="0"/>
              <a:t>1) Antonio </a:t>
            </a:r>
            <a:r>
              <a:rPr lang="it-IT" sz="2800" b="1" dirty="0"/>
              <a:t>Gramsci, </a:t>
            </a:r>
            <a:r>
              <a:rPr lang="it-IT" sz="2800" b="1" i="1" dirty="0"/>
              <a:t>Quaderni dal carcere</a:t>
            </a:r>
            <a:r>
              <a:rPr lang="it-IT" sz="2800" b="1" dirty="0"/>
              <a:t> (scritti tra il 1929 e il 1935)</a:t>
            </a:r>
          </a:p>
          <a:p>
            <a:pPr marL="0" indent="0">
              <a:buNone/>
            </a:pPr>
            <a:r>
              <a:rPr lang="it-IT" dirty="0"/>
              <a:t> </a:t>
            </a:r>
          </a:p>
          <a:p>
            <a:r>
              <a:rPr lang="it-IT" dirty="0"/>
              <a:t>Sostiene </a:t>
            </a:r>
            <a:r>
              <a:rPr lang="it-IT" dirty="0" smtClean="0"/>
              <a:t>che </a:t>
            </a:r>
            <a:r>
              <a:rPr lang="it-IT" dirty="0"/>
              <a:t>in queste dinamiche si attuò il distacco tra intellettuali e vicende del paese reale</a:t>
            </a:r>
          </a:p>
          <a:p>
            <a:r>
              <a:rPr lang="it-IT" dirty="0"/>
              <a:t>Sviluppo letterario retorico e formalistico lontano da un orizzonte nazionalpopolare</a:t>
            </a:r>
          </a:p>
          <a:p>
            <a:r>
              <a:rPr lang="it-IT" dirty="0"/>
              <a:t>Scissione tra letteratura e storia</a:t>
            </a:r>
          </a:p>
          <a:p>
            <a:pPr marL="0" indent="0">
              <a:buNone/>
            </a:pPr>
            <a:r>
              <a:rPr lang="it-IT" dirty="0"/>
              <a:t> </a:t>
            </a:r>
          </a:p>
          <a:p>
            <a:endParaRPr lang="it-IT" dirty="0"/>
          </a:p>
        </p:txBody>
      </p:sp>
    </p:spTree>
    <p:extLst>
      <p:ext uri="{BB962C8B-B14F-4D97-AF65-F5344CB8AC3E}">
        <p14:creationId xmlns:p14="http://schemas.microsoft.com/office/powerpoint/2010/main" xmlns="" val="2427172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07623"/>
          </a:xfrm>
        </p:spPr>
        <p:txBody>
          <a:bodyPr>
            <a:normAutofit fontScale="90000"/>
          </a:bodyPr>
          <a:lstStyle/>
          <a:p>
            <a:r>
              <a:rPr lang="it-IT" sz="2700" b="1" dirty="0" smtClean="0"/>
              <a:t>2) Francesco De Sanctis, </a:t>
            </a:r>
            <a:r>
              <a:rPr lang="it-IT" sz="2700" b="1" i="1" dirty="0" smtClean="0"/>
              <a:t>Storia della letteratura italiana</a:t>
            </a:r>
            <a:r>
              <a:rPr lang="it-IT" sz="2700" b="1" dirty="0" smtClean="0"/>
              <a:t>, 1870</a:t>
            </a:r>
            <a:r>
              <a:rPr lang="it-IT" b="1" dirty="0" smtClean="0"/>
              <a:t/>
            </a:r>
            <a:br>
              <a:rPr lang="it-IT" b="1" dirty="0" smtClean="0"/>
            </a:br>
            <a:endParaRPr lang="it-IT" b="1" dirty="0"/>
          </a:p>
        </p:txBody>
      </p:sp>
      <p:sp>
        <p:nvSpPr>
          <p:cNvPr id="4" name="Segnaposto contenuto 3"/>
          <p:cNvSpPr>
            <a:spLocks noGrp="1"/>
          </p:cNvSpPr>
          <p:nvPr>
            <p:ph idx="1"/>
          </p:nvPr>
        </p:nvSpPr>
        <p:spPr>
          <a:xfrm>
            <a:off x="457200" y="871331"/>
            <a:ext cx="8229600" cy="5447645"/>
          </a:xfrm>
          <a:prstGeom prst="rect">
            <a:avLst/>
          </a:prstGeom>
        </p:spPr>
        <p:txBody>
          <a:bodyPr wrap="square">
            <a:spAutoFit/>
          </a:bodyPr>
          <a:lstStyle/>
          <a:p>
            <a:pPr marL="0" indent="0">
              <a:buNone/>
            </a:pPr>
            <a:r>
              <a:rPr lang="it-IT" sz="2000" dirty="0" smtClean="0"/>
              <a:t>Attenzione </a:t>
            </a:r>
            <a:r>
              <a:rPr lang="it-IT" sz="2000" dirty="0"/>
              <a:t>per la </a:t>
            </a:r>
            <a:r>
              <a:rPr lang="it-IT" sz="2000" b="1" dirty="0"/>
              <a:t>storicità della letteratura</a:t>
            </a:r>
          </a:p>
          <a:p>
            <a:pPr marL="0" indent="0">
              <a:buNone/>
            </a:pPr>
            <a:r>
              <a:rPr lang="it-IT" sz="2000" dirty="0" smtClean="0"/>
              <a:t>Storia letteraria come “romanzo</a:t>
            </a:r>
            <a:r>
              <a:rPr lang="it-IT" sz="2000" dirty="0"/>
              <a:t>” in cui le opere letterarie divengono “personaggi” che incarnano i volti diversi, i diversi tratti psicologici, i diversi orizzonti civili della storia morale del nostro </a:t>
            </a:r>
            <a:r>
              <a:rPr lang="it-IT" sz="2000" dirty="0" smtClean="0"/>
              <a:t>paese. </a:t>
            </a:r>
            <a:endParaRPr lang="it-IT" sz="2000" dirty="0"/>
          </a:p>
          <a:p>
            <a:pPr marL="0" indent="0">
              <a:buNone/>
            </a:pPr>
            <a:r>
              <a:rPr lang="it-IT" sz="2000" dirty="0"/>
              <a:t>Diagramma che disegna un </a:t>
            </a:r>
            <a:r>
              <a:rPr lang="it-IT" sz="2000" dirty="0" smtClean="0"/>
              <a:t>percorso:  </a:t>
            </a:r>
            <a:endParaRPr lang="it-IT" sz="2000" dirty="0"/>
          </a:p>
          <a:p>
            <a:r>
              <a:rPr lang="it-IT" sz="2000" dirty="0" smtClean="0"/>
              <a:t>trascendenza </a:t>
            </a:r>
            <a:r>
              <a:rPr lang="it-IT" sz="2000" dirty="0"/>
              <a:t>medievale a cui Dante avrebbe dato sostanza reale e forza </a:t>
            </a:r>
            <a:r>
              <a:rPr lang="it-IT" sz="2000" dirty="0" smtClean="0"/>
              <a:t>civile; scoperta del mondo naturale </a:t>
            </a:r>
            <a:r>
              <a:rPr lang="it-IT" sz="2000" dirty="0"/>
              <a:t>e della sua immanenza</a:t>
            </a:r>
          </a:p>
          <a:p>
            <a:r>
              <a:rPr lang="it-IT" sz="2000" dirty="0" smtClean="0"/>
              <a:t>modernità </a:t>
            </a:r>
            <a:r>
              <a:rPr lang="it-IT" sz="2000" dirty="0"/>
              <a:t>del Rinascimento italiano, ma decadenza generata da assenza di tensione civile e morale che avrebbe </a:t>
            </a:r>
            <a:r>
              <a:rPr lang="it-IT" sz="2000" dirty="0" smtClean="0"/>
              <a:t>animato, invece, </a:t>
            </a:r>
            <a:r>
              <a:rPr lang="it-IT" sz="2000" dirty="0"/>
              <a:t>le altre culture europee; indifferenza delle classi dirigenti </a:t>
            </a:r>
            <a:r>
              <a:rPr lang="it-IT" sz="2000" dirty="0" smtClean="0"/>
              <a:t>che produceva </a:t>
            </a:r>
            <a:r>
              <a:rPr lang="it-IT" sz="2000" dirty="0"/>
              <a:t>il dominio straniero e l’azione invadente e negativa della Chiesa di Roma</a:t>
            </a:r>
          </a:p>
          <a:p>
            <a:r>
              <a:rPr lang="it-IT" sz="2000" dirty="0" smtClean="0"/>
              <a:t>sviluppo </a:t>
            </a:r>
            <a:r>
              <a:rPr lang="it-IT" sz="2000" dirty="0"/>
              <a:t>della nuova scienza con apertura profonda alla realtà</a:t>
            </a:r>
          </a:p>
          <a:p>
            <a:r>
              <a:rPr lang="it-IT" sz="2000" dirty="0" smtClean="0"/>
              <a:t>solo </a:t>
            </a:r>
            <a:r>
              <a:rPr lang="it-IT" sz="2000" dirty="0"/>
              <a:t>a fine Settecento letteratura nutrita da uno spirito nazionale e di senso morale</a:t>
            </a:r>
          </a:p>
          <a:p>
            <a:r>
              <a:rPr lang="it-IT" sz="2000" dirty="0" smtClean="0"/>
              <a:t>felice </a:t>
            </a:r>
            <a:r>
              <a:rPr lang="it-IT" sz="2000" dirty="0"/>
              <a:t>coincidenza tra della conclusione della </a:t>
            </a:r>
            <a:r>
              <a:rPr lang="it-IT" sz="2000" i="1" dirty="0"/>
              <a:t>Storia letteraria </a:t>
            </a:r>
            <a:r>
              <a:rPr lang="it-IT" sz="2000" dirty="0"/>
              <a:t>di De Sanctis e la raggiunta Unità d’Italia</a:t>
            </a:r>
          </a:p>
        </p:txBody>
      </p:sp>
    </p:spTree>
    <p:extLst>
      <p:ext uri="{BB962C8B-B14F-4D97-AF65-F5344CB8AC3E}">
        <p14:creationId xmlns:p14="http://schemas.microsoft.com/office/powerpoint/2010/main" xmlns="" val="1458926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idx="1"/>
          </p:nvPr>
        </p:nvSpPr>
        <p:spPr>
          <a:xfrm>
            <a:off x="457200" y="604896"/>
            <a:ext cx="8229600" cy="5521268"/>
          </a:xfrm>
        </p:spPr>
        <p:txBody>
          <a:bodyPr>
            <a:normAutofit fontScale="85000" lnSpcReduction="20000"/>
          </a:bodyPr>
          <a:lstStyle/>
          <a:p>
            <a:pPr marL="0" indent="0" algn="ctr">
              <a:buNone/>
            </a:pPr>
            <a:r>
              <a:rPr lang="it-IT" b="1" dirty="0"/>
              <a:t>Entrambi i paradigmi risultano </a:t>
            </a:r>
            <a:endParaRPr lang="it-IT" b="1" dirty="0" smtClean="0"/>
          </a:p>
          <a:p>
            <a:pPr marL="0" indent="0" algn="ctr">
              <a:buNone/>
            </a:pPr>
            <a:r>
              <a:rPr lang="it-IT" b="1" dirty="0" smtClean="0"/>
              <a:t>troppo </a:t>
            </a:r>
            <a:r>
              <a:rPr lang="it-IT" b="1" dirty="0"/>
              <a:t>lineari e schematici </a:t>
            </a:r>
          </a:p>
          <a:p>
            <a:pPr marL="0" indent="0" algn="just">
              <a:buNone/>
            </a:pPr>
            <a:endParaRPr lang="it-IT" dirty="0"/>
          </a:p>
          <a:p>
            <a:pPr algn="just"/>
            <a:r>
              <a:rPr lang="it-IT" dirty="0"/>
              <a:t>La letteratura ha piuttosto dato voce a un’identità che esisteva anche prima e fuori dallo spazio letterario</a:t>
            </a:r>
          </a:p>
          <a:p>
            <a:pPr marL="0" indent="0" algn="just">
              <a:buNone/>
            </a:pPr>
            <a:endParaRPr lang="it-IT" dirty="0"/>
          </a:p>
          <a:p>
            <a:pPr algn="just"/>
            <a:r>
              <a:rPr lang="it-IT" dirty="0"/>
              <a:t>La travagliata storia materiale, sociale, politica del nostro paese ha semmai trovato nella letteratura il suo grande quadro d’espressione, di riflessione, di </a:t>
            </a:r>
            <a:r>
              <a:rPr lang="it-IT" dirty="0" smtClean="0"/>
              <a:t>conflitto</a:t>
            </a:r>
          </a:p>
          <a:p>
            <a:pPr algn="just"/>
            <a:endParaRPr lang="it-IT" dirty="0"/>
          </a:p>
          <a:p>
            <a:pPr algn="just"/>
            <a:r>
              <a:rPr lang="it-IT" dirty="0"/>
              <a:t>Non soltanto specchio della realtà, la letteratura è stata spinta attiva e dinamica, in un viluppo di desideri, passioni, immaginazioni, di esaltazioni e depressioni, di entusiasmi e </a:t>
            </a:r>
            <a:r>
              <a:rPr lang="it-IT" dirty="0" smtClean="0"/>
              <a:t>miserie</a:t>
            </a:r>
            <a:endParaRPr lang="it-IT" dirty="0"/>
          </a:p>
          <a:p>
            <a:endParaRPr lang="it-IT" dirty="0"/>
          </a:p>
        </p:txBody>
      </p:sp>
    </p:spTree>
    <p:extLst>
      <p:ext uri="{BB962C8B-B14F-4D97-AF65-F5344CB8AC3E}">
        <p14:creationId xmlns:p14="http://schemas.microsoft.com/office/powerpoint/2010/main" xmlns="" val="1508866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smtClean="0"/>
              <a:t>Da quando si può parlare di letteratura italiana?</a:t>
            </a:r>
            <a:endParaRPr lang="it-IT" sz="2800" b="1" dirty="0"/>
          </a:p>
        </p:txBody>
      </p:sp>
      <p:sp>
        <p:nvSpPr>
          <p:cNvPr id="4" name="Segnaposto contenuto 2"/>
          <p:cNvSpPr>
            <a:spLocks noGrp="1"/>
          </p:cNvSpPr>
          <p:nvPr>
            <p:ph idx="1"/>
          </p:nvPr>
        </p:nvSpPr>
        <p:spPr>
          <a:xfrm>
            <a:off x="457200" y="1258957"/>
            <a:ext cx="8229600" cy="5289825"/>
          </a:xfrm>
        </p:spPr>
        <p:txBody>
          <a:bodyPr>
            <a:normAutofit fontScale="70000" lnSpcReduction="20000"/>
          </a:bodyPr>
          <a:lstStyle/>
          <a:p>
            <a:pPr marL="0" indent="0" algn="just">
              <a:buNone/>
            </a:pPr>
            <a:r>
              <a:rPr lang="it-IT" dirty="0"/>
              <a:t> </a:t>
            </a:r>
          </a:p>
          <a:p>
            <a:pPr lvl="0" algn="just"/>
            <a:r>
              <a:rPr lang="it-IT" dirty="0" smtClean="0"/>
              <a:t>da </a:t>
            </a:r>
            <a:r>
              <a:rPr lang="it-IT" dirty="0"/>
              <a:t>quando esiste la percezione di </a:t>
            </a:r>
            <a:r>
              <a:rPr lang="it-IT" dirty="0" smtClean="0"/>
              <a:t>un’identità, già in </a:t>
            </a:r>
            <a:r>
              <a:rPr lang="it-IT" dirty="0"/>
              <a:t>atto nei primi secoli della nostra </a:t>
            </a:r>
            <a:r>
              <a:rPr lang="it-IT" dirty="0" smtClean="0"/>
              <a:t>lingua</a:t>
            </a:r>
          </a:p>
          <a:p>
            <a:pPr lvl="0" algn="just"/>
            <a:endParaRPr lang="it-IT" dirty="0"/>
          </a:p>
          <a:p>
            <a:pPr lvl="0" algn="just"/>
            <a:r>
              <a:rPr lang="it-IT" dirty="0"/>
              <a:t>questa identità precede di molto l’emergere del concetto moderno di nazione e l’aspirazione a uno Stato </a:t>
            </a:r>
            <a:r>
              <a:rPr lang="it-IT" dirty="0" smtClean="0"/>
              <a:t>unitario</a:t>
            </a:r>
          </a:p>
          <a:p>
            <a:pPr lvl="0" algn="just"/>
            <a:endParaRPr lang="it-IT" dirty="0"/>
          </a:p>
          <a:p>
            <a:pPr lvl="0" algn="just"/>
            <a:r>
              <a:rPr lang="it-IT" dirty="0"/>
              <a:t>la letteratura contribuisce allo sviluppo di questa identità che è convergenza di pluralità, nel conflitto tra l’eredità della Roma antica e gli eterogenei intrecci con le culture dei più diversi </a:t>
            </a:r>
            <a:r>
              <a:rPr lang="it-IT" dirty="0" smtClean="0"/>
              <a:t>invasori</a:t>
            </a:r>
          </a:p>
          <a:p>
            <a:pPr marL="0" lvl="0" indent="0" algn="just">
              <a:buNone/>
            </a:pPr>
            <a:endParaRPr lang="it-IT" dirty="0"/>
          </a:p>
          <a:p>
            <a:pPr lvl="0" algn="just"/>
            <a:r>
              <a:rPr lang="it-IT" dirty="0" smtClean="0"/>
              <a:t>già </a:t>
            </a:r>
            <a:r>
              <a:rPr lang="it-IT" dirty="0"/>
              <a:t>Dante, nel </a:t>
            </a:r>
            <a:r>
              <a:rPr lang="it-IT" i="1" dirty="0"/>
              <a:t>Convivio</a:t>
            </a:r>
            <a:r>
              <a:rPr lang="it-IT" dirty="0"/>
              <a:t> e nel </a:t>
            </a:r>
            <a:r>
              <a:rPr lang="it-IT" i="1" dirty="0"/>
              <a:t>De </a:t>
            </a:r>
            <a:r>
              <a:rPr lang="it-IT" i="1" dirty="0" err="1"/>
              <a:t>vulgari</a:t>
            </a:r>
            <a:r>
              <a:rPr lang="it-IT" i="1" dirty="0"/>
              <a:t> </a:t>
            </a:r>
            <a:r>
              <a:rPr lang="it-IT" i="1" dirty="0" err="1" smtClean="0"/>
              <a:t>eloquentia</a:t>
            </a:r>
            <a:r>
              <a:rPr lang="it-IT" i="1" dirty="0" smtClean="0"/>
              <a:t>,</a:t>
            </a:r>
            <a:r>
              <a:rPr lang="it-IT" dirty="0" smtClean="0"/>
              <a:t> </a:t>
            </a:r>
            <a:r>
              <a:rPr lang="it-IT" dirty="0"/>
              <a:t>individua l’Italia e la sua lingua come un organismo che è nello stesso tempo unitario e disgregato. E individua il suo pubblico tra gli italici, quelli che usano l’«italica loquela». Il Dante della </a:t>
            </a:r>
            <a:r>
              <a:rPr lang="it-IT" i="1" dirty="0"/>
              <a:t>Commedia</a:t>
            </a:r>
            <a:r>
              <a:rPr lang="it-IT" dirty="0"/>
              <a:t> riconosce e afferma la specificità italiana proprio nel conflitto e nella lacerazione</a:t>
            </a:r>
          </a:p>
          <a:p>
            <a:endParaRPr lang="it-IT" dirty="0"/>
          </a:p>
        </p:txBody>
      </p:sp>
    </p:spTree>
    <p:extLst>
      <p:ext uri="{BB962C8B-B14F-4D97-AF65-F5344CB8AC3E}">
        <p14:creationId xmlns:p14="http://schemas.microsoft.com/office/powerpoint/2010/main" xmlns="" val="105038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19044"/>
            <a:ext cx="8229600" cy="5607120"/>
          </a:xfrm>
        </p:spPr>
        <p:txBody>
          <a:bodyPr/>
          <a:lstStyle/>
          <a:p>
            <a:pPr marL="0" indent="0" algn="just">
              <a:buNone/>
            </a:pPr>
            <a:r>
              <a:rPr lang="it-IT" sz="3600" b="1" dirty="0"/>
              <a:t>La letteratura </a:t>
            </a:r>
            <a:r>
              <a:rPr lang="it-IT" sz="3600" b="1" dirty="0" smtClean="0"/>
              <a:t>italiana riflette </a:t>
            </a:r>
            <a:r>
              <a:rPr lang="it-IT" sz="3600" b="1" dirty="0"/>
              <a:t>una storia costituita da una perenne dialettica tra </a:t>
            </a:r>
            <a:endParaRPr lang="it-IT" sz="3600" b="1" dirty="0" smtClean="0"/>
          </a:p>
          <a:p>
            <a:pPr marL="0" indent="0" algn="just">
              <a:buNone/>
            </a:pPr>
            <a:endParaRPr lang="it-IT" sz="3600" b="1" dirty="0" smtClean="0"/>
          </a:p>
          <a:p>
            <a:r>
              <a:rPr lang="it-IT" dirty="0" smtClean="0"/>
              <a:t>unità </a:t>
            </a:r>
            <a:r>
              <a:rPr lang="it-IT" dirty="0"/>
              <a:t>e </a:t>
            </a:r>
            <a:r>
              <a:rPr lang="it-IT" dirty="0" smtClean="0"/>
              <a:t>pluralità </a:t>
            </a:r>
          </a:p>
          <a:p>
            <a:endParaRPr lang="it-IT" dirty="0" smtClean="0"/>
          </a:p>
          <a:p>
            <a:r>
              <a:rPr lang="it-IT" dirty="0" smtClean="0"/>
              <a:t>spinta </a:t>
            </a:r>
            <a:r>
              <a:rPr lang="it-IT" dirty="0"/>
              <a:t>centralizzante e </a:t>
            </a:r>
            <a:r>
              <a:rPr lang="it-IT" dirty="0" smtClean="0"/>
              <a:t>policentrismo</a:t>
            </a:r>
          </a:p>
          <a:p>
            <a:pPr marL="0" indent="0">
              <a:buNone/>
            </a:pPr>
            <a:r>
              <a:rPr lang="it-IT" dirty="0" smtClean="0"/>
              <a:t> </a:t>
            </a:r>
          </a:p>
          <a:p>
            <a:r>
              <a:rPr lang="it-IT" dirty="0" smtClean="0"/>
              <a:t>minacce </a:t>
            </a:r>
            <a:r>
              <a:rPr lang="it-IT" dirty="0"/>
              <a:t>di disgregazione e tensione aggregante</a:t>
            </a:r>
          </a:p>
          <a:p>
            <a:endParaRPr lang="it-IT" dirty="0"/>
          </a:p>
        </p:txBody>
      </p:sp>
    </p:spTree>
    <p:extLst>
      <p:ext uri="{BB962C8B-B14F-4D97-AF65-F5344CB8AC3E}">
        <p14:creationId xmlns:p14="http://schemas.microsoft.com/office/powerpoint/2010/main" xmlns="" val="2663588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50229"/>
            <a:ext cx="8229600" cy="1592814"/>
          </a:xfrm>
        </p:spPr>
        <p:txBody>
          <a:bodyPr>
            <a:noAutofit/>
          </a:bodyPr>
          <a:lstStyle/>
          <a:p>
            <a:pPr algn="just"/>
            <a:r>
              <a:rPr lang="it-IT" sz="3200" b="1" dirty="0"/>
              <a:t>Rapporto imprescindibile tra identità letteraria e linguistica italiana / culture e letterature straniere</a:t>
            </a:r>
            <a:br>
              <a:rPr lang="it-IT" sz="3200" b="1" dirty="0"/>
            </a:br>
            <a:endParaRPr lang="it-IT" sz="3200" b="1" dirty="0"/>
          </a:p>
        </p:txBody>
      </p:sp>
      <p:sp>
        <p:nvSpPr>
          <p:cNvPr id="3" name="Segnaposto contenuto 2"/>
          <p:cNvSpPr>
            <a:spLocks noGrp="1"/>
          </p:cNvSpPr>
          <p:nvPr>
            <p:ph idx="1"/>
          </p:nvPr>
        </p:nvSpPr>
        <p:spPr>
          <a:xfrm>
            <a:off x="457200" y="1833217"/>
            <a:ext cx="8229600" cy="4292946"/>
          </a:xfrm>
        </p:spPr>
        <p:txBody>
          <a:bodyPr>
            <a:normAutofit fontScale="92500" lnSpcReduction="20000"/>
          </a:bodyPr>
          <a:lstStyle/>
          <a:p>
            <a:pPr marL="0" indent="0">
              <a:buNone/>
            </a:pPr>
            <a:endParaRPr lang="it-IT" dirty="0" smtClean="0"/>
          </a:p>
          <a:p>
            <a:pPr algn="just"/>
            <a:r>
              <a:rPr lang="it-IT" dirty="0" smtClean="0"/>
              <a:t>Letteratura </a:t>
            </a:r>
            <a:r>
              <a:rPr lang="it-IT" dirty="0"/>
              <a:t>e identità italiane, che si riconoscono nel conflitto che le anima e nell’aspirazione al confronto, devono intendersi sempre proiettate verso </a:t>
            </a:r>
            <a:r>
              <a:rPr lang="it-IT" dirty="0" smtClean="0"/>
              <a:t>l’Europa, </a:t>
            </a:r>
            <a:r>
              <a:rPr lang="it-IT" dirty="0"/>
              <a:t>che nella comune matrice latina ravvisa la propria unità culturale</a:t>
            </a:r>
          </a:p>
          <a:p>
            <a:pPr marL="0" indent="0" algn="just">
              <a:buNone/>
            </a:pPr>
            <a:r>
              <a:rPr lang="it-IT" dirty="0"/>
              <a:t> </a:t>
            </a:r>
          </a:p>
          <a:p>
            <a:pPr algn="just"/>
            <a:r>
              <a:rPr lang="it-IT" dirty="0"/>
              <a:t>Dalla sua </a:t>
            </a:r>
            <a:r>
              <a:rPr lang="it-IT" dirty="0" smtClean="0"/>
              <a:t>nascita, </a:t>
            </a:r>
            <a:r>
              <a:rPr lang="it-IT" dirty="0"/>
              <a:t>la letteratura italiana è strettamente legata alle vicine letterature europee</a:t>
            </a:r>
          </a:p>
          <a:p>
            <a:endParaRPr lang="it-IT" dirty="0"/>
          </a:p>
        </p:txBody>
      </p:sp>
    </p:spTree>
    <p:extLst>
      <p:ext uri="{BB962C8B-B14F-4D97-AF65-F5344CB8AC3E}">
        <p14:creationId xmlns:p14="http://schemas.microsoft.com/office/powerpoint/2010/main" xmlns="" val="1699207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18058"/>
          </a:xfrm>
        </p:spPr>
        <p:txBody>
          <a:bodyPr>
            <a:normAutofit/>
          </a:bodyPr>
          <a:lstStyle/>
          <a:p>
            <a:r>
              <a:rPr lang="it-IT" sz="2400" b="1" dirty="0" smtClean="0"/>
              <a:t>La letteratura italiana va studiata in chiave europea</a:t>
            </a:r>
            <a:r>
              <a:rPr lang="it-IT" sz="2400" dirty="0" smtClean="0"/>
              <a:t/>
            </a:r>
            <a:br>
              <a:rPr lang="it-IT" sz="2400" dirty="0" smtClean="0"/>
            </a:br>
            <a:endParaRPr lang="it-IT" sz="2400" b="1" dirty="0"/>
          </a:p>
        </p:txBody>
      </p:sp>
      <p:sp>
        <p:nvSpPr>
          <p:cNvPr id="3" name="Segnaposto contenuto 2"/>
          <p:cNvSpPr>
            <a:spLocks noGrp="1"/>
          </p:cNvSpPr>
          <p:nvPr>
            <p:ph idx="1"/>
          </p:nvPr>
        </p:nvSpPr>
        <p:spPr>
          <a:xfrm>
            <a:off x="457200" y="1016000"/>
            <a:ext cx="8229600" cy="5565913"/>
          </a:xfrm>
        </p:spPr>
        <p:txBody>
          <a:bodyPr>
            <a:normAutofit fontScale="47500" lnSpcReduction="20000"/>
          </a:bodyPr>
          <a:lstStyle/>
          <a:p>
            <a:endParaRPr lang="it-IT" dirty="0" smtClean="0"/>
          </a:p>
          <a:p>
            <a:r>
              <a:rPr lang="it-IT" sz="3800" dirty="0" smtClean="0"/>
              <a:t>Ritardo </a:t>
            </a:r>
            <a:r>
              <a:rPr lang="it-IT" sz="3800" dirty="0"/>
              <a:t>rispetto ai primi sviluppi di altre letterature volgari, soprattutto rispetto a quelle francese e provenzale (d’</a:t>
            </a:r>
            <a:r>
              <a:rPr lang="it-IT" sz="3800" i="1" dirty="0" err="1"/>
              <a:t>oïl</a:t>
            </a:r>
            <a:r>
              <a:rPr lang="it-IT" sz="3800" dirty="0"/>
              <a:t> e d’</a:t>
            </a:r>
            <a:r>
              <a:rPr lang="it-IT" sz="3800" i="1" dirty="0"/>
              <a:t>oc</a:t>
            </a:r>
            <a:r>
              <a:rPr lang="it-IT" sz="3800" dirty="0" smtClean="0"/>
              <a:t>), </a:t>
            </a:r>
            <a:r>
              <a:rPr lang="it-IT" sz="3800" dirty="0"/>
              <a:t>la cui fioritura risale all’XI e poi al XII </a:t>
            </a:r>
            <a:r>
              <a:rPr lang="it-IT" sz="3800" dirty="0" smtClean="0"/>
              <a:t>secolo</a:t>
            </a:r>
          </a:p>
          <a:p>
            <a:endParaRPr lang="it-IT" sz="3800" dirty="0"/>
          </a:p>
          <a:p>
            <a:r>
              <a:rPr lang="it-IT" sz="3800" dirty="0"/>
              <a:t>In </a:t>
            </a:r>
            <a:r>
              <a:rPr lang="it-IT" sz="3800" dirty="0" smtClean="0"/>
              <a:t>Italia </a:t>
            </a:r>
            <a:r>
              <a:rPr lang="it-IT" sz="3800" dirty="0"/>
              <a:t>le prime forme evolute letterarie risalgono al XIII secolo (</a:t>
            </a:r>
            <a:r>
              <a:rPr lang="it-IT" sz="3800" dirty="0" smtClean="0"/>
              <a:t>Francesco, </a:t>
            </a:r>
            <a:r>
              <a:rPr lang="it-IT" sz="3800" i="1" dirty="0"/>
              <a:t>Cantico di Frate Sole</a:t>
            </a:r>
            <a:r>
              <a:rPr lang="it-IT" sz="3800" dirty="0"/>
              <a:t> e Scuola siciliana)</a:t>
            </a:r>
          </a:p>
          <a:p>
            <a:pPr marL="0" indent="0">
              <a:buNone/>
            </a:pPr>
            <a:r>
              <a:rPr lang="it-IT" sz="3800" dirty="0"/>
              <a:t> </a:t>
            </a:r>
          </a:p>
          <a:p>
            <a:r>
              <a:rPr lang="it-IT" sz="3800" dirty="0"/>
              <a:t>Solo con Dante, Petrarca e Boccaccio si </a:t>
            </a:r>
            <a:r>
              <a:rPr lang="it-IT" sz="3800" dirty="0" smtClean="0"/>
              <a:t>indebolisce il rilievo  dei </a:t>
            </a:r>
            <a:r>
              <a:rPr lang="it-IT" sz="3800" dirty="0"/>
              <a:t>modelli </a:t>
            </a:r>
            <a:r>
              <a:rPr lang="it-IT" sz="3800" dirty="0" smtClean="0"/>
              <a:t>francesi</a:t>
            </a:r>
            <a:endParaRPr lang="it-IT" sz="3800" dirty="0"/>
          </a:p>
          <a:p>
            <a:pPr marL="0" indent="0">
              <a:buNone/>
            </a:pPr>
            <a:r>
              <a:rPr lang="it-IT" sz="3800" dirty="0"/>
              <a:t> </a:t>
            </a:r>
          </a:p>
          <a:p>
            <a:r>
              <a:rPr lang="it-IT" sz="3800" dirty="0"/>
              <a:t>Con l’Umanesimo e poi nel Cinquecento, la cultura italiana si impone, nella letteratura e nelle arti, con un prestigio e una forza esemplari, che suscitano ammirazione e imitazione in tutta </a:t>
            </a:r>
            <a:r>
              <a:rPr lang="it-IT" sz="3800" dirty="0" smtClean="0"/>
              <a:t>Europa</a:t>
            </a:r>
            <a:endParaRPr lang="it-IT" sz="3800" dirty="0"/>
          </a:p>
          <a:p>
            <a:pPr marL="0" indent="0">
              <a:buNone/>
            </a:pPr>
            <a:r>
              <a:rPr lang="it-IT" sz="3800" dirty="0"/>
              <a:t> </a:t>
            </a:r>
          </a:p>
          <a:p>
            <a:r>
              <a:rPr lang="it-IT" sz="3800" dirty="0"/>
              <a:t>Importanza della lingua e della cultura italiana in Europa, specie sino al Settecento</a:t>
            </a:r>
          </a:p>
          <a:p>
            <a:pPr marL="0" indent="0">
              <a:buNone/>
            </a:pPr>
            <a:r>
              <a:rPr lang="it-IT" sz="3800" dirty="0"/>
              <a:t> </a:t>
            </a:r>
          </a:p>
          <a:p>
            <a:r>
              <a:rPr lang="it-IT" sz="3800" dirty="0"/>
              <a:t>Circolazione </a:t>
            </a:r>
            <a:r>
              <a:rPr lang="it-IT" sz="3800" dirty="0" smtClean="0"/>
              <a:t>da e per l’Italia </a:t>
            </a:r>
            <a:r>
              <a:rPr lang="it-IT" sz="3800" dirty="0"/>
              <a:t>di opere e artisti</a:t>
            </a:r>
          </a:p>
          <a:p>
            <a:pPr marL="0" indent="0">
              <a:buNone/>
            </a:pPr>
            <a:r>
              <a:rPr lang="it-IT" sz="3800" dirty="0"/>
              <a:t> </a:t>
            </a:r>
          </a:p>
          <a:p>
            <a:r>
              <a:rPr lang="it-IT" sz="3800" dirty="0" smtClean="0"/>
              <a:t>Esemplarità del teatro </a:t>
            </a:r>
            <a:r>
              <a:rPr lang="it-IT" sz="3800" dirty="0"/>
              <a:t>e </a:t>
            </a:r>
            <a:r>
              <a:rPr lang="it-IT" sz="3800" dirty="0" smtClean="0"/>
              <a:t>del melodramma </a:t>
            </a:r>
            <a:r>
              <a:rPr lang="it-IT" sz="3800" dirty="0"/>
              <a:t>(diffusione di modelli e capolavori)</a:t>
            </a:r>
            <a:r>
              <a:rPr lang="it-IT" sz="3800" dirty="0" smtClean="0">
                <a:effectLst/>
              </a:rPr>
              <a:t> </a:t>
            </a:r>
            <a:endParaRPr lang="it-IT" sz="3800" dirty="0"/>
          </a:p>
        </p:txBody>
      </p:sp>
    </p:spTree>
    <p:extLst>
      <p:ext uri="{BB962C8B-B14F-4D97-AF65-F5344CB8AC3E}">
        <p14:creationId xmlns:p14="http://schemas.microsoft.com/office/powerpoint/2010/main" xmlns="" val="262317686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287</TotalTime>
  <Words>1102</Words>
  <Application>Microsoft Office PowerPoint</Application>
  <PresentationFormat>Presentazione su schermo (4:3)</PresentationFormat>
  <Paragraphs>113</Paragraphs>
  <Slides>14</Slides>
  <Notes>0</Notes>
  <HiddenSlides>0</HiddenSlides>
  <MMClips>0</MMClips>
  <ScaleCrop>false</ScaleCrop>
  <HeadingPairs>
    <vt:vector size="4" baseType="variant">
      <vt:variant>
        <vt:lpstr>Tema</vt:lpstr>
      </vt:variant>
      <vt:variant>
        <vt:i4>1</vt:i4>
      </vt:variant>
      <vt:variant>
        <vt:lpstr>Titoli diapositive</vt:lpstr>
      </vt:variant>
      <vt:variant>
        <vt:i4>14</vt:i4>
      </vt:variant>
    </vt:vector>
  </HeadingPairs>
  <TitlesOfParts>
    <vt:vector size="15" baseType="lpstr">
      <vt:lpstr>Tema di Office</vt:lpstr>
      <vt:lpstr>Letteratura italiana percorso mutuato dagli studi di Giulio Ferroni e Romano Luperini</vt:lpstr>
      <vt:lpstr> Relazione tra letteratura e identità italiana </vt:lpstr>
      <vt:lpstr> Paradigmi (due esempi)</vt:lpstr>
      <vt:lpstr>2) Francesco De Sanctis, Storia della letteratura italiana, 1870 </vt:lpstr>
      <vt:lpstr>Diapositiva 5</vt:lpstr>
      <vt:lpstr>Da quando si può parlare di letteratura italiana?</vt:lpstr>
      <vt:lpstr>Diapositiva 7</vt:lpstr>
      <vt:lpstr>Rapporto imprescindibile tra identità letteraria e linguistica italiana / culture e letterature straniere </vt:lpstr>
      <vt:lpstr>La letteratura italiana va studiata in chiave europea </vt:lpstr>
      <vt:lpstr>Canone letterario</vt:lpstr>
      <vt:lpstr>Canone e storiografia letteraria</vt:lpstr>
      <vt:lpstr>PERIODIZZAZIONE STORICO-LETTERARIA</vt:lpstr>
      <vt:lpstr>Diapositiva 13</vt:lpstr>
      <vt:lpstr>Diapositiva 14</vt:lpstr>
    </vt:vector>
  </TitlesOfParts>
  <Company>Università di Cagliari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Letteratura italiana</dc:title>
  <dc:creator>Roberto Puggioni</dc:creator>
  <cp:lastModifiedBy>user</cp:lastModifiedBy>
  <cp:revision>32</cp:revision>
  <dcterms:created xsi:type="dcterms:W3CDTF">2015-03-03T07:52:40Z</dcterms:created>
  <dcterms:modified xsi:type="dcterms:W3CDTF">2019-10-02T07:48:29Z</dcterms:modified>
</cp:coreProperties>
</file>