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2" r:id="rId13"/>
    <p:sldId id="283" r:id="rId14"/>
    <p:sldId id="268" r:id="rId15"/>
    <p:sldId id="284" r:id="rId16"/>
    <p:sldId id="270" r:id="rId17"/>
    <p:sldId id="285" r:id="rId18"/>
    <p:sldId id="271" r:id="rId19"/>
    <p:sldId id="286" r:id="rId20"/>
    <p:sldId id="273" r:id="rId21"/>
    <p:sldId id="287" r:id="rId22"/>
    <p:sldId id="288" r:id="rId23"/>
    <p:sldId id="289" r:id="rId24"/>
    <p:sldId id="293" r:id="rId25"/>
    <p:sldId id="290" r:id="rId26"/>
    <p:sldId id="291" r:id="rId27"/>
    <p:sldId id="275" r:id="rId28"/>
    <p:sldId id="292"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37" autoAdjust="0"/>
  </p:normalViewPr>
  <p:slideViewPr>
    <p:cSldViewPr>
      <p:cViewPr varScale="1">
        <p:scale>
          <a:sx n="85" d="100"/>
          <a:sy n="85" d="100"/>
        </p:scale>
        <p:origin x="10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806D8953-D4BA-4BE0-AC67-04DC346627EF}" type="datetimeFigureOut">
              <a:rPr lang="it-IT" smtClean="0"/>
              <a:t>01/04/19</a:t>
            </a:fld>
            <a:endParaRPr lang="it-IT"/>
          </a:p>
        </p:txBody>
      </p:sp>
      <p:sp>
        <p:nvSpPr>
          <p:cNvPr id="5" name="Footer Placeholder 4"/>
          <p:cNvSpPr>
            <a:spLocks noGrp="1"/>
          </p:cNvSpPr>
          <p:nvPr>
            <p:ph type="ftr" sz="quarter" idx="11"/>
          </p:nvPr>
        </p:nvSpPr>
        <p:spPr>
          <a:xfrm>
            <a:off x="914400" y="4323846"/>
            <a:ext cx="4880610" cy="365125"/>
          </a:xfrm>
        </p:spPr>
        <p:txBody>
          <a:bodyPr/>
          <a:lstStyle/>
          <a:p>
            <a:endParaRPr lang="it-IT"/>
          </a:p>
        </p:txBody>
      </p:sp>
      <p:sp>
        <p:nvSpPr>
          <p:cNvPr id="6" name="Slide Number Placeholder 5"/>
          <p:cNvSpPr>
            <a:spLocks noGrp="1"/>
          </p:cNvSpPr>
          <p:nvPr>
            <p:ph type="sldNum" sz="quarter" idx="12"/>
          </p:nvPr>
        </p:nvSpPr>
        <p:spPr>
          <a:xfrm>
            <a:off x="6057900" y="1430867"/>
            <a:ext cx="2171700" cy="365125"/>
          </a:xfrm>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3322614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06D8953-D4BA-4BE0-AC67-04DC346627EF}" type="datetimeFigureOut">
              <a:rPr lang="it-IT" smtClean="0"/>
              <a:t>01/04/19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43676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06D8953-D4BA-4BE0-AC67-04DC346627EF}" type="datetimeFigureOut">
              <a:rPr lang="it-IT" smtClean="0"/>
              <a:t>01/04/19</a:t>
            </a:fld>
            <a:endParaRPr lang="it-IT"/>
          </a:p>
        </p:txBody>
      </p:sp>
      <p:sp>
        <p:nvSpPr>
          <p:cNvPr id="6" name="Footer Placeholder 5"/>
          <p:cNvSpPr>
            <a:spLocks noGrp="1"/>
          </p:cNvSpPr>
          <p:nvPr>
            <p:ph type="ftr" sz="quarter" idx="11"/>
          </p:nvPr>
        </p:nvSpPr>
        <p:spPr>
          <a:xfrm>
            <a:off x="594360" y="381001"/>
            <a:ext cx="4830656" cy="365125"/>
          </a:xfrm>
        </p:spPr>
        <p:txBody>
          <a:bodyPr/>
          <a:lstStyle/>
          <a:p>
            <a:endParaRPr lang="it-IT"/>
          </a:p>
        </p:txBody>
      </p:sp>
      <p:sp>
        <p:nvSpPr>
          <p:cNvPr id="7" name="Slide Number Placeholder 6"/>
          <p:cNvSpPr>
            <a:spLocks noGrp="1"/>
          </p:cNvSpPr>
          <p:nvPr>
            <p:ph type="sldNum" sz="quarter" idx="12"/>
          </p:nvPr>
        </p:nvSpPr>
        <p:spPr>
          <a:xfrm>
            <a:off x="7882466" y="381001"/>
            <a:ext cx="667174" cy="365125"/>
          </a:xfrm>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285574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806D8953-D4BA-4BE0-AC67-04DC346627EF}" type="datetimeFigureOut">
              <a:rPr lang="it-IT" smtClean="0"/>
              <a:t>01/04/19</a:t>
            </a:fld>
            <a:endParaRPr lang="it-IT"/>
          </a:p>
        </p:txBody>
      </p:sp>
      <p:sp>
        <p:nvSpPr>
          <p:cNvPr id="6" name="Footer Placeholder 5"/>
          <p:cNvSpPr>
            <a:spLocks noGrp="1"/>
          </p:cNvSpPr>
          <p:nvPr>
            <p:ph type="ftr" sz="quarter" idx="11"/>
          </p:nvPr>
        </p:nvSpPr>
        <p:spPr>
          <a:xfrm>
            <a:off x="594360" y="379438"/>
            <a:ext cx="4830656" cy="365125"/>
          </a:xfrm>
        </p:spPr>
        <p:txBody>
          <a:bodyPr/>
          <a:lstStyle/>
          <a:p>
            <a:endParaRPr lang="it-IT"/>
          </a:p>
        </p:txBody>
      </p:sp>
      <p:sp>
        <p:nvSpPr>
          <p:cNvPr id="7" name="Slide Number Placeholder 6"/>
          <p:cNvSpPr>
            <a:spLocks noGrp="1"/>
          </p:cNvSpPr>
          <p:nvPr>
            <p:ph type="sldNum" sz="quarter" idx="12"/>
          </p:nvPr>
        </p:nvSpPr>
        <p:spPr>
          <a:xfrm>
            <a:off x="7882466" y="381001"/>
            <a:ext cx="667174" cy="365125"/>
          </a:xfrm>
        </p:spPr>
        <p:txBody>
          <a:bodyPr/>
          <a:lstStyle/>
          <a:p>
            <a:fld id="{3C2049E8-7678-49BB-B73D-F04CC15C6F1F}" type="slidenum">
              <a:rPr lang="it-IT" smtClean="0"/>
              <a:t>‹N›</a:t>
            </a:fld>
            <a:endParaRPr lang="it-IT"/>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25761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806D8953-D4BA-4BE0-AC67-04DC346627EF}" type="datetimeFigureOut">
              <a:rPr lang="it-IT" smtClean="0"/>
              <a:t>01/04/19</a:t>
            </a:fld>
            <a:endParaRPr lang="it-IT"/>
          </a:p>
        </p:txBody>
      </p:sp>
      <p:sp>
        <p:nvSpPr>
          <p:cNvPr id="6" name="Footer Placeholder 5"/>
          <p:cNvSpPr>
            <a:spLocks noGrp="1"/>
          </p:cNvSpPr>
          <p:nvPr>
            <p:ph type="ftr" sz="quarter" idx="11"/>
          </p:nvPr>
        </p:nvSpPr>
        <p:spPr>
          <a:xfrm>
            <a:off x="594360" y="378884"/>
            <a:ext cx="4830656" cy="365125"/>
          </a:xfrm>
        </p:spPr>
        <p:txBody>
          <a:bodyPr/>
          <a:lstStyle/>
          <a:p>
            <a:endParaRPr lang="it-IT"/>
          </a:p>
        </p:txBody>
      </p:sp>
      <p:sp>
        <p:nvSpPr>
          <p:cNvPr id="7" name="Slide Number Placeholder 6"/>
          <p:cNvSpPr>
            <a:spLocks noGrp="1"/>
          </p:cNvSpPr>
          <p:nvPr>
            <p:ph type="sldNum" sz="quarter" idx="12"/>
          </p:nvPr>
        </p:nvSpPr>
        <p:spPr>
          <a:xfrm>
            <a:off x="7882466" y="381001"/>
            <a:ext cx="667174" cy="365125"/>
          </a:xfrm>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1099150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806D8953-D4BA-4BE0-AC67-04DC346627EF}" type="datetimeFigureOut">
              <a:rPr lang="it-IT" smtClean="0"/>
              <a:t>01/04/19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3324010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806D8953-D4BA-4BE0-AC67-04DC346627EF}" type="datetimeFigureOut">
              <a:rPr lang="it-IT" smtClean="0"/>
              <a:t>01/04/19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2954036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06D8953-D4BA-4BE0-AC67-04DC346627EF}" type="datetimeFigureOut">
              <a:rPr lang="it-IT" smtClean="0"/>
              <a:t>01/04/19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3422338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06D8953-D4BA-4BE0-AC67-04DC346627EF}" type="datetimeFigureOut">
              <a:rPr lang="it-IT" smtClean="0"/>
              <a:t>01/04/19</a:t>
            </a:fld>
            <a:endParaRPr lang="it-IT"/>
          </a:p>
        </p:txBody>
      </p:sp>
      <p:sp>
        <p:nvSpPr>
          <p:cNvPr id="5" name="Footer Placeholder 4"/>
          <p:cNvSpPr>
            <a:spLocks noGrp="1"/>
          </p:cNvSpPr>
          <p:nvPr>
            <p:ph type="ftr" sz="quarter" idx="11"/>
          </p:nvPr>
        </p:nvSpPr>
        <p:spPr>
          <a:xfrm>
            <a:off x="594360" y="381001"/>
            <a:ext cx="4830656" cy="365125"/>
          </a:xfrm>
        </p:spPr>
        <p:txBody>
          <a:bodyPr/>
          <a:lstStyle/>
          <a:p>
            <a:endParaRPr lang="it-IT"/>
          </a:p>
        </p:txBody>
      </p:sp>
      <p:sp>
        <p:nvSpPr>
          <p:cNvPr id="6" name="Slide Number Placeholder 5"/>
          <p:cNvSpPr>
            <a:spLocks noGrp="1"/>
          </p:cNvSpPr>
          <p:nvPr>
            <p:ph type="sldNum" sz="quarter" idx="12"/>
          </p:nvPr>
        </p:nvSpPr>
        <p:spPr>
          <a:xfrm>
            <a:off x="7882466" y="381001"/>
            <a:ext cx="667174" cy="365125"/>
          </a:xfrm>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362352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06D8953-D4BA-4BE0-AC67-04DC346627EF}" type="datetimeFigureOut">
              <a:rPr lang="it-IT" smtClean="0"/>
              <a:t>01/04/19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398586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06D8953-D4BA-4BE0-AC67-04DC346627EF}" type="datetimeFigureOut">
              <a:rPr lang="it-IT" smtClean="0"/>
              <a:t>01/04/19</a:t>
            </a:fld>
            <a:endParaRPr lang="it-IT"/>
          </a:p>
        </p:txBody>
      </p:sp>
      <p:sp>
        <p:nvSpPr>
          <p:cNvPr id="5" name="Footer Placeholder 4"/>
          <p:cNvSpPr>
            <a:spLocks noGrp="1"/>
          </p:cNvSpPr>
          <p:nvPr>
            <p:ph type="ftr" sz="quarter" idx="11"/>
          </p:nvPr>
        </p:nvSpPr>
        <p:spPr>
          <a:xfrm>
            <a:off x="594360" y="381001"/>
            <a:ext cx="4830656" cy="365125"/>
          </a:xfrm>
        </p:spPr>
        <p:txBody>
          <a:bodyPr/>
          <a:lstStyle/>
          <a:p>
            <a:endParaRPr lang="it-IT"/>
          </a:p>
        </p:txBody>
      </p:sp>
      <p:sp>
        <p:nvSpPr>
          <p:cNvPr id="6" name="Slide Number Placeholder 5"/>
          <p:cNvSpPr>
            <a:spLocks noGrp="1"/>
          </p:cNvSpPr>
          <p:nvPr>
            <p:ph type="sldNum" sz="quarter" idx="12"/>
          </p:nvPr>
        </p:nvSpPr>
        <p:spPr>
          <a:xfrm>
            <a:off x="7882466" y="381001"/>
            <a:ext cx="667173" cy="365125"/>
          </a:xfrm>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206742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06D8953-D4BA-4BE0-AC67-04DC346627EF}" type="datetimeFigureOut">
              <a:rPr lang="it-IT" smtClean="0"/>
              <a:t>01/04/19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37793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94359" y="3132667"/>
            <a:ext cx="3910579" cy="31309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2098" y="3132667"/>
            <a:ext cx="3907541" cy="31309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06D8953-D4BA-4BE0-AC67-04DC346627EF}" type="datetimeFigureOut">
              <a:rPr lang="it-IT" smtClean="0"/>
              <a:t>01/04/19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331475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06D8953-D4BA-4BE0-AC67-04DC346627EF}" type="datetimeFigureOut">
              <a:rPr lang="it-IT" smtClean="0"/>
              <a:t>01/04/19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158010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D8953-D4BA-4BE0-AC67-04DC346627EF}" type="datetimeFigureOut">
              <a:rPr lang="it-IT" smtClean="0"/>
              <a:t>01/04/19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892772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06D8953-D4BA-4BE0-AC67-04DC346627EF}" type="datetimeFigureOut">
              <a:rPr lang="it-IT" smtClean="0"/>
              <a:t>01/04/19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200044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06D8953-D4BA-4BE0-AC67-04DC346627EF}" type="datetimeFigureOut">
              <a:rPr lang="it-IT" smtClean="0"/>
              <a:t>01/04/19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C2049E8-7678-49BB-B73D-F04CC15C6F1F}" type="slidenum">
              <a:rPr lang="it-IT" smtClean="0"/>
              <a:t>‹N›</a:t>
            </a:fld>
            <a:endParaRPr lang="it-IT"/>
          </a:p>
        </p:txBody>
      </p:sp>
    </p:spTree>
    <p:extLst>
      <p:ext uri="{BB962C8B-B14F-4D97-AF65-F5344CB8AC3E}">
        <p14:creationId xmlns:p14="http://schemas.microsoft.com/office/powerpoint/2010/main" val="48156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06D8953-D4BA-4BE0-AC67-04DC346627EF}" type="datetimeFigureOut">
              <a:rPr lang="it-IT" smtClean="0"/>
              <a:t>01/04/19</a:t>
            </a:fld>
            <a:endParaRPr lang="it-IT"/>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C2049E8-7678-49BB-B73D-F04CC15C6F1F}" type="slidenum">
              <a:rPr lang="it-IT" smtClean="0"/>
              <a:t>‹N›</a:t>
            </a:fld>
            <a:endParaRPr lang="it-IT"/>
          </a:p>
        </p:txBody>
      </p:sp>
    </p:spTree>
    <p:extLst>
      <p:ext uri="{BB962C8B-B14F-4D97-AF65-F5344CB8AC3E}">
        <p14:creationId xmlns:p14="http://schemas.microsoft.com/office/powerpoint/2010/main" val="1528896245"/>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Codice della crisi di impresa e dell’insolvenza</a:t>
            </a:r>
          </a:p>
        </p:txBody>
      </p:sp>
      <p:sp>
        <p:nvSpPr>
          <p:cNvPr id="3" name="Sottotitolo 2"/>
          <p:cNvSpPr>
            <a:spLocks noGrp="1"/>
          </p:cNvSpPr>
          <p:nvPr>
            <p:ph type="subTitle" idx="1"/>
          </p:nvPr>
        </p:nvSpPr>
        <p:spPr/>
        <p:txBody>
          <a:bodyPr/>
          <a:lstStyle/>
          <a:p>
            <a:r>
              <a:rPr lang="it-IT" dirty="0" err="1"/>
              <a:t>D.Lgs.</a:t>
            </a:r>
            <a:r>
              <a:rPr lang="it-IT" dirty="0"/>
              <a:t> 12 gennaio 2019, n. 14</a:t>
            </a:r>
          </a:p>
        </p:txBody>
      </p:sp>
    </p:spTree>
    <p:extLst>
      <p:ext uri="{BB962C8B-B14F-4D97-AF65-F5344CB8AC3E}">
        <p14:creationId xmlns:p14="http://schemas.microsoft.com/office/powerpoint/2010/main" val="161826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77500" lnSpcReduction="20000"/>
          </a:bodyPr>
          <a:lstStyle/>
          <a:p>
            <a:pPr marL="0" indent="0" fontAlgn="base">
              <a:buNone/>
            </a:pPr>
            <a:r>
              <a:rPr lang="it-IT" dirty="0"/>
              <a:t>M</a:t>
            </a:r>
            <a:r>
              <a:rPr lang="it-IT" b="1" dirty="0"/>
              <a:t>odalità di presentazione della segnalazione</a:t>
            </a:r>
            <a:r>
              <a:rPr lang="it-IT" dirty="0"/>
              <a:t>:</a:t>
            </a:r>
          </a:p>
          <a:p>
            <a:pPr fontAlgn="base"/>
            <a:r>
              <a:rPr lang="it-IT" dirty="0"/>
              <a:t>motivata, per iscritto, comunicata a mezzo </a:t>
            </a:r>
            <a:r>
              <a:rPr lang="it-IT" dirty="0" err="1"/>
              <a:t>pec</a:t>
            </a:r>
            <a:r>
              <a:rPr lang="it-IT" dirty="0"/>
              <a:t>;</a:t>
            </a:r>
          </a:p>
          <a:p>
            <a:pPr fontAlgn="base"/>
            <a:r>
              <a:rPr lang="it-IT" dirty="0"/>
              <a:t>deve contenere la fissazione di un congruo termine, non superiore a 30 giorni, entro il quale l’organo amministrativo deve riferire in ordine alle soluzioni individuate e alle iniziative intraprese;</a:t>
            </a:r>
          </a:p>
          <a:p>
            <a:pPr marL="0" indent="0" fontAlgn="base">
              <a:buNone/>
            </a:pPr>
            <a:endParaRPr lang="it-IT" dirty="0"/>
          </a:p>
          <a:p>
            <a:pPr marL="0" indent="0" fontAlgn="base">
              <a:buNone/>
            </a:pPr>
            <a:r>
              <a:rPr lang="it-IT" dirty="0"/>
              <a:t>In caso di omessa o inadeguata risposta, ovvero di mancata adozione delle misure necessarie per superare lo stato di crisi, gli organi di controllo devono informare l’OCRI. </a:t>
            </a:r>
          </a:p>
          <a:p>
            <a:pPr marL="0" indent="0" fontAlgn="base">
              <a:buNone/>
            </a:pPr>
            <a:endParaRPr lang="it-IT" dirty="0"/>
          </a:p>
          <a:p>
            <a:pPr marL="0" indent="0" fontAlgn="base">
              <a:buNone/>
            </a:pPr>
            <a:r>
              <a:rPr lang="it-IT" b="1" dirty="0"/>
              <a:t>oneri informativi </a:t>
            </a:r>
            <a:r>
              <a:rPr lang="it-IT" dirty="0"/>
              <a:t>in capo a</a:t>
            </a:r>
            <a:r>
              <a:rPr lang="it-IT" b="1" dirty="0"/>
              <a:t> Agenzia delle entrate, INPS e agente della riscossione delle imposte</a:t>
            </a:r>
            <a:r>
              <a:rPr lang="it-IT" dirty="0"/>
              <a:t> :</a:t>
            </a:r>
          </a:p>
          <a:p>
            <a:pPr fontAlgn="base"/>
            <a:r>
              <a:rPr lang="it-IT" dirty="0"/>
              <a:t>obbligo di dare avviso al debitore che la sua esposizione debitoria ha superato l’importo rilevante;</a:t>
            </a:r>
          </a:p>
          <a:p>
            <a:r>
              <a:rPr lang="it-IT" dirty="0"/>
              <a:t>obbligo di segnalare al debitore che, se entro 90 giorni dall’avviso, egli non avrà regolarizzato la propria posizione o non avrà presentato istanza di composizione assistita della crisi o domanda per l’accesso ad una procedura di regolazione della crisi e dell’insolvenza, verrà fatta segnalazione all’OCRI.</a:t>
            </a:r>
          </a:p>
          <a:p>
            <a:pPr marL="0" indent="0">
              <a:buNone/>
            </a:pPr>
            <a:endParaRPr lang="it-IT" dirty="0"/>
          </a:p>
          <a:p>
            <a:pPr marL="0" indent="0">
              <a:buNone/>
            </a:pPr>
            <a:r>
              <a:rPr lang="it-IT" dirty="0"/>
              <a:t>L’omessa segnalazione è posta a pena di </a:t>
            </a:r>
            <a:r>
              <a:rPr lang="it-IT" b="1" dirty="0"/>
              <a:t>inefficacia del titolo di prelazione</a:t>
            </a:r>
            <a:r>
              <a:rPr lang="it-IT" dirty="0"/>
              <a:t> sui crediti dell'Agenzia e delle Entrate e dell'INPS e a pena di </a:t>
            </a:r>
            <a:r>
              <a:rPr lang="it-IT" b="1" dirty="0"/>
              <a:t>inopponibilità del credito </a:t>
            </a:r>
            <a:r>
              <a:rPr lang="it-IT" dirty="0"/>
              <a:t>per spese ed oneri di riscossione per Agente della riscossione.</a:t>
            </a:r>
          </a:p>
        </p:txBody>
      </p:sp>
    </p:spTree>
    <p:extLst>
      <p:ext uri="{BB962C8B-B14F-4D97-AF65-F5344CB8AC3E}">
        <p14:creationId xmlns:p14="http://schemas.microsoft.com/office/powerpoint/2010/main" val="391115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Autofit/>
          </a:bodyPr>
          <a:lstStyle/>
          <a:p>
            <a:pPr marL="0" indent="0" fontAlgn="base">
              <a:buNone/>
            </a:pPr>
            <a:r>
              <a:rPr lang="it-IT" sz="1400" b="1" dirty="0"/>
              <a:t>OCRI</a:t>
            </a:r>
            <a:r>
              <a:rPr lang="it-IT" sz="1400" dirty="0"/>
              <a:t>:</a:t>
            </a:r>
          </a:p>
          <a:p>
            <a:pPr fontAlgn="base"/>
            <a:r>
              <a:rPr lang="it-IT" sz="1400" dirty="0"/>
              <a:t>▪ riceve le segnalazioni di indizi della crisi;</a:t>
            </a:r>
          </a:p>
          <a:p>
            <a:pPr fontAlgn="base"/>
            <a:r>
              <a:rPr lang="it-IT" sz="1400" dirty="0"/>
              <a:t>▪ gestisce il procedimento di allerta ed assiste l’imprenditore nel procedimento di composizione assistita della crisi (art. 16, 17 e 18);</a:t>
            </a:r>
          </a:p>
          <a:p>
            <a:pPr marL="0" indent="0" fontAlgn="base">
              <a:buNone/>
            </a:pPr>
            <a:r>
              <a:rPr lang="it-IT" sz="1400" dirty="0"/>
              <a:t>Entro 15 giorni, convoca il debitore nonché i componenti di organi di controllo, se presenti, per l’audizione in via riservata e confidenziale.</a:t>
            </a:r>
          </a:p>
          <a:p>
            <a:pPr marL="0" indent="0" fontAlgn="base">
              <a:buNone/>
            </a:pPr>
            <a:r>
              <a:rPr lang="it-IT" sz="1400" dirty="0"/>
              <a:t>Sentito il debitore, l’OCRI può:</a:t>
            </a:r>
          </a:p>
          <a:p>
            <a:pPr lvl="0" fontAlgn="base"/>
            <a:r>
              <a:rPr lang="it-IT" sz="1400" dirty="0"/>
              <a:t>disporre l’archiviazione delle segnalazioni ricevute, quando ritiene che non sussista la crisi;</a:t>
            </a:r>
          </a:p>
          <a:p>
            <a:pPr lvl="0" fontAlgn="base"/>
            <a:r>
              <a:rPr lang="it-IT" sz="1400" dirty="0"/>
              <a:t>individuare con il debitore le possibili misure per porvi rimedio e fissare il termine entro il quale il debitore deve riferire sulla loro attuazione.</a:t>
            </a:r>
          </a:p>
          <a:p>
            <a:pPr lvl="0" fontAlgn="base"/>
            <a:endParaRPr lang="it-IT" sz="1400" dirty="0"/>
          </a:p>
          <a:p>
            <a:pPr marL="0" indent="0" fontAlgn="base">
              <a:buNone/>
            </a:pPr>
            <a:r>
              <a:rPr lang="it-IT" sz="1400" dirty="0"/>
              <a:t>Se investito, su istanza del debitore, del </a:t>
            </a:r>
            <a:r>
              <a:rPr lang="it-IT" sz="1400" b="1" dirty="0"/>
              <a:t>procedimento di composizione assistita della </a:t>
            </a:r>
            <a:r>
              <a:rPr lang="it-IT" sz="1400" b="1" dirty="0" err="1"/>
              <a:t>cris,i</a:t>
            </a:r>
            <a:r>
              <a:rPr lang="it-IT" sz="1400" dirty="0"/>
              <a:t> deve:</a:t>
            </a:r>
          </a:p>
          <a:p>
            <a:pPr fontAlgn="base"/>
            <a:r>
              <a:rPr lang="it-IT" sz="1400" dirty="0"/>
              <a:t>fissare un termine per la ricerca di una soluzione concordata della crisi dell’impresa;</a:t>
            </a:r>
          </a:p>
          <a:p>
            <a:pPr fontAlgn="base"/>
            <a:r>
              <a:rPr lang="it-IT" sz="1400" dirty="0"/>
              <a:t>acquisire una relazione aggiornata sulla situazione patrimoniale, economica e finanziaria dell’impresa nonché un elenco dei creditori (art. 19).</a:t>
            </a:r>
          </a:p>
          <a:p>
            <a:pPr marL="0" indent="0" fontAlgn="base">
              <a:buNone/>
            </a:pPr>
            <a:r>
              <a:rPr lang="it-IT" sz="1400" dirty="0"/>
              <a:t>Se il procedimento ha avuto esito positivo, l’accordo con i creditori:</a:t>
            </a:r>
          </a:p>
          <a:p>
            <a:pPr fontAlgn="base"/>
            <a:r>
              <a:rPr lang="it-IT" sz="1400" dirty="0"/>
              <a:t>deve avere forma scritta e deve essere depositato presso l’organismo</a:t>
            </a:r>
          </a:p>
          <a:p>
            <a:pPr fontAlgn="base"/>
            <a:r>
              <a:rPr lang="it-IT" sz="1400" dirty="0"/>
              <a:t>non è ostensibile nei confronti di soggetti diversi da quelli che vi hanno aderito;</a:t>
            </a:r>
          </a:p>
          <a:p>
            <a:pPr fontAlgn="base"/>
            <a:r>
              <a:rPr lang="it-IT" sz="1400" dirty="0"/>
              <a:t>può essere iscritto nel registro delle imprese su richiesta del debitore e con il consenso dei creditori.</a:t>
            </a:r>
          </a:p>
          <a:p>
            <a:pPr marL="0" indent="0" fontAlgn="base">
              <a:buNone/>
            </a:pPr>
            <a:r>
              <a:rPr lang="it-IT" sz="1400" dirty="0"/>
              <a:t>Qualora non sia stato concluso un accordo con i creditori coinvolti e la situazione di crisi permanga, entro 30 giorni l’OCRI deve invitare il debitore a presentare </a:t>
            </a:r>
            <a:r>
              <a:rPr lang="it-IT" sz="1400" b="1" dirty="0"/>
              <a:t>domanda di accesso ad una procedura della crisi o dell’insolvenza</a:t>
            </a:r>
            <a:r>
              <a:rPr lang="it-IT" sz="1400" dirty="0"/>
              <a:t>.</a:t>
            </a:r>
          </a:p>
          <a:p>
            <a:endParaRPr lang="it-IT" sz="1400" dirty="0"/>
          </a:p>
        </p:txBody>
      </p:sp>
    </p:spTree>
    <p:extLst>
      <p:ext uri="{BB962C8B-B14F-4D97-AF65-F5344CB8AC3E}">
        <p14:creationId xmlns:p14="http://schemas.microsoft.com/office/powerpoint/2010/main" val="1589532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b="1" dirty="0"/>
              <a:t>3. Procedure di regolazione della crisi e dell’insolvenza (art. 37 ss.)</a:t>
            </a:r>
            <a:endParaRPr lang="it-IT" sz="3000" dirty="0"/>
          </a:p>
        </p:txBody>
      </p:sp>
      <p:sp>
        <p:nvSpPr>
          <p:cNvPr id="3" name="Segnaposto contenuto 2"/>
          <p:cNvSpPr>
            <a:spLocks noGrp="1"/>
          </p:cNvSpPr>
          <p:nvPr>
            <p:ph idx="1"/>
          </p:nvPr>
        </p:nvSpPr>
        <p:spPr/>
        <p:txBody>
          <a:bodyPr>
            <a:normAutofit fontScale="85000" lnSpcReduction="20000"/>
          </a:bodyPr>
          <a:lstStyle/>
          <a:p>
            <a:pPr marL="0" indent="0" fontAlgn="base">
              <a:buNone/>
            </a:pPr>
            <a:r>
              <a:rPr lang="it-IT" b="1" dirty="0"/>
              <a:t>Per l’accertamento dello stato di crisi o dell’insolvenza del debitore: unico modello processuale</a:t>
            </a:r>
            <a:r>
              <a:rPr lang="it-IT" dirty="0"/>
              <a:t>.</a:t>
            </a:r>
          </a:p>
          <a:p>
            <a:pPr marL="0" indent="0" fontAlgn="base">
              <a:buNone/>
            </a:pPr>
            <a:r>
              <a:rPr lang="it-IT" dirty="0"/>
              <a:t>-    La</a:t>
            </a:r>
            <a:r>
              <a:rPr lang="it-IT" b="1" dirty="0"/>
              <a:t> </a:t>
            </a:r>
            <a:r>
              <a:rPr lang="it-IT" dirty="0"/>
              <a:t>domanda:</a:t>
            </a:r>
          </a:p>
          <a:p>
            <a:pPr fontAlgn="base"/>
            <a:r>
              <a:rPr lang="it-IT" dirty="0"/>
              <a:t>di accesso ad una procedura regolatrice della crisi o dell’insolvenza può essere proposta con ricorso dal debitore;</a:t>
            </a:r>
          </a:p>
          <a:p>
            <a:pPr fontAlgn="base"/>
            <a:r>
              <a:rPr lang="it-IT" dirty="0"/>
              <a:t>di apertura della liquidazione giudiziale può essere presentata dal debitore,  dagli organi e dalle autorità amministrative cha hanno funzioni di controllo e di vigilanza sull’impresa, dai creditori o dal PM (art. 37).</a:t>
            </a:r>
          </a:p>
          <a:p>
            <a:pPr fontAlgn="base">
              <a:buFontTx/>
              <a:buChar char="-"/>
            </a:pPr>
            <a:r>
              <a:rPr lang="it-IT" dirty="0"/>
              <a:t>procedimento semplificato</a:t>
            </a:r>
          </a:p>
          <a:p>
            <a:pPr fontAlgn="base">
              <a:buFontTx/>
              <a:buChar char="-"/>
            </a:pPr>
            <a:r>
              <a:rPr lang="it-IT" dirty="0"/>
              <a:t>termini brevi  (art. 41)</a:t>
            </a:r>
          </a:p>
          <a:p>
            <a:pPr fontAlgn="base">
              <a:buFontTx/>
              <a:buChar char="-"/>
            </a:pPr>
            <a:r>
              <a:rPr lang="it-IT" dirty="0"/>
              <a:t>disposizioni specifiche per l’accesso al concordato preventivo e al giudizio per l’omologazione degli accordi di ristrutturazione (artt. 44, 45, 46, 48, 49).</a:t>
            </a:r>
          </a:p>
          <a:p>
            <a:endParaRPr lang="it-IT" dirty="0"/>
          </a:p>
        </p:txBody>
      </p:sp>
    </p:spTree>
    <p:extLst>
      <p:ext uri="{BB962C8B-B14F-4D97-AF65-F5344CB8AC3E}">
        <p14:creationId xmlns:p14="http://schemas.microsoft.com/office/powerpoint/2010/main" val="550950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effectLst/>
              </a:rPr>
              <a:t>Composizione negoziale stragiudiziale della crisi</a:t>
            </a:r>
            <a:r>
              <a:rPr lang="it-IT" dirty="0">
                <a:effectLst/>
              </a:rPr>
              <a:t> </a:t>
            </a:r>
            <a:endParaRPr lang="it-IT" dirty="0"/>
          </a:p>
        </p:txBody>
      </p:sp>
      <p:sp>
        <p:nvSpPr>
          <p:cNvPr id="3" name="Segnaposto contenuto 2"/>
          <p:cNvSpPr>
            <a:spLocks noGrp="1"/>
          </p:cNvSpPr>
          <p:nvPr>
            <p:ph idx="1"/>
          </p:nvPr>
        </p:nvSpPr>
        <p:spPr>
          <a:xfrm>
            <a:off x="457200" y="1600200"/>
            <a:ext cx="8229600" cy="4709120"/>
          </a:xfrm>
        </p:spPr>
        <p:txBody>
          <a:bodyPr>
            <a:noAutofit/>
          </a:bodyPr>
          <a:lstStyle/>
          <a:p>
            <a:pPr marL="0" indent="0" fontAlgn="base">
              <a:buNone/>
            </a:pPr>
            <a:r>
              <a:rPr lang="it-IT" sz="1400" dirty="0"/>
              <a:t>Strumenti: </a:t>
            </a:r>
          </a:p>
          <a:p>
            <a:pPr fontAlgn="base">
              <a:buFont typeface="+mj-lt"/>
              <a:buAutoNum type="arabicPeriod"/>
            </a:pPr>
            <a:r>
              <a:rPr lang="it-IT" sz="1400" b="1" dirty="0"/>
              <a:t>▪ i piani attestati di risanamento;</a:t>
            </a:r>
          </a:p>
          <a:p>
            <a:pPr fontAlgn="base">
              <a:buFont typeface="+mj-lt"/>
              <a:buAutoNum type="arabicPeriod"/>
            </a:pPr>
            <a:r>
              <a:rPr lang="it-IT" sz="1400" b="1" dirty="0"/>
              <a:t>▪ gli accordi di ristrutturazione dei debiti;</a:t>
            </a:r>
          </a:p>
          <a:p>
            <a:pPr fontAlgn="base">
              <a:buFont typeface="+mj-lt"/>
              <a:buAutoNum type="arabicPeriod"/>
            </a:pPr>
            <a:r>
              <a:rPr lang="it-IT" sz="1400" b="1" dirty="0"/>
              <a:t>▪ gli accordi di ristrutturazione ad efficacia estesa;</a:t>
            </a:r>
          </a:p>
          <a:p>
            <a:pPr fontAlgn="base">
              <a:buFont typeface="+mj-lt"/>
              <a:buAutoNum type="arabicPeriod"/>
            </a:pPr>
            <a:r>
              <a:rPr lang="it-IT" sz="1400" b="1" dirty="0"/>
              <a:t>▪ le convenzioni di moratoria</a:t>
            </a:r>
            <a:r>
              <a:rPr lang="it-IT" sz="1400" dirty="0"/>
              <a:t>;</a:t>
            </a:r>
          </a:p>
          <a:p>
            <a:pPr marL="0" indent="0" fontAlgn="base">
              <a:buNone/>
            </a:pPr>
            <a:endParaRPr lang="it-IT" sz="1400" b="1" dirty="0"/>
          </a:p>
          <a:p>
            <a:pPr marL="0" indent="0" fontAlgn="base">
              <a:buNone/>
            </a:pPr>
            <a:r>
              <a:rPr lang="it-IT" sz="1400" b="1" dirty="0"/>
              <a:t>1. Piani attestati di risanamento:</a:t>
            </a:r>
            <a:r>
              <a:rPr lang="it-IT" sz="1400" dirty="0"/>
              <a:t> può essere rivolto ai creditori da parte di un imprenditore, anche non commerciale; deve essere idoneo a consentire il risanamento dell’esposizione debitoria dell’impresa; deve essere attestato da un professionista indipendente .  </a:t>
            </a:r>
          </a:p>
          <a:p>
            <a:pPr marL="0" indent="0" fontAlgn="base">
              <a:buNone/>
            </a:pPr>
            <a:r>
              <a:rPr lang="it-IT" sz="1400" dirty="0"/>
              <a:t>Per quanto riguarda invece gli </a:t>
            </a:r>
            <a:r>
              <a:rPr lang="it-IT" sz="1400" b="1" dirty="0"/>
              <a:t>strumenti negoziali stragiudiziali</a:t>
            </a:r>
            <a:r>
              <a:rPr lang="it-IT" sz="1400" dirty="0"/>
              <a:t> soggetti a </a:t>
            </a:r>
            <a:r>
              <a:rPr lang="it-IT" sz="1400" b="1" dirty="0"/>
              <a:t>omologazione </a:t>
            </a:r>
            <a:r>
              <a:rPr lang="it-IT" sz="1400" dirty="0"/>
              <a:t>(v. art. 44):</a:t>
            </a:r>
          </a:p>
          <a:p>
            <a:pPr marL="0" indent="0" fontAlgn="base">
              <a:buNone/>
            </a:pPr>
            <a:r>
              <a:rPr lang="it-IT" sz="1400" dirty="0"/>
              <a:t> </a:t>
            </a:r>
          </a:p>
          <a:p>
            <a:pPr marL="0" indent="0" fontAlgn="base">
              <a:buNone/>
            </a:pPr>
            <a:r>
              <a:rPr lang="it-IT" sz="1400" b="1" dirty="0"/>
              <a:t>2. Accordi di ristrutturazione dei debiti: </a:t>
            </a:r>
            <a:r>
              <a:rPr lang="it-IT" sz="1400" dirty="0"/>
              <a:t> per l’imprenditore (non minore, anche non commerciale), che si trovi in stato di crisi o di insolvenza, con i creditori che rappresentano almeno il 60% dei crediti (in continuità con il sistema vigente). (art. 57).</a:t>
            </a:r>
          </a:p>
          <a:p>
            <a:pPr fontAlgn="base"/>
            <a:r>
              <a:rPr lang="it-IT" sz="1400" dirty="0"/>
              <a:t> </a:t>
            </a:r>
            <a:r>
              <a:rPr lang="it-IT" sz="1400" b="1" dirty="0"/>
              <a:t>accordi di ristrutturazione agevolati</a:t>
            </a:r>
            <a:r>
              <a:rPr lang="it-IT" sz="1400" dirty="0"/>
              <a:t>: stipulati con creditori che rappresentano almeno il 30% dei crediti a condizione che il debitore:</a:t>
            </a:r>
          </a:p>
          <a:p>
            <a:pPr fontAlgn="base"/>
            <a:r>
              <a:rPr lang="it-IT" sz="1400" dirty="0"/>
              <a:t>-  non proponga la moratoria dei crediti estranei agli accordi;</a:t>
            </a:r>
          </a:p>
          <a:p>
            <a:pPr fontAlgn="base"/>
            <a:r>
              <a:rPr lang="it-IT" sz="1400" dirty="0"/>
              <a:t>-  non abbia richiesto e rinunci a richiedere misure protettive temporanee (art. 60)</a:t>
            </a:r>
          </a:p>
        </p:txBody>
      </p:sp>
    </p:spTree>
    <p:extLst>
      <p:ext uri="{BB962C8B-B14F-4D97-AF65-F5344CB8AC3E}">
        <p14:creationId xmlns:p14="http://schemas.microsoft.com/office/powerpoint/2010/main" val="261402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048672"/>
          </a:xfrm>
        </p:spPr>
        <p:txBody>
          <a:bodyPr>
            <a:noAutofit/>
          </a:bodyPr>
          <a:lstStyle/>
          <a:p>
            <a:pPr marL="0" indent="0" algn="just" fontAlgn="base">
              <a:buNone/>
            </a:pPr>
            <a:r>
              <a:rPr lang="it-IT" sz="1700" b="1" dirty="0"/>
              <a:t>3. Accordi di ristrutturazione ad efficacia estesa </a:t>
            </a:r>
            <a:r>
              <a:rPr lang="it-IT" sz="1700" dirty="0"/>
              <a:t>(ai creditori non aderenti che appartengano alla medesima categoria):</a:t>
            </a:r>
          </a:p>
          <a:p>
            <a:pPr algn="just" fontAlgn="base"/>
            <a:r>
              <a:rPr lang="it-IT" sz="1700" dirty="0"/>
              <a:t>▪ esteso a tutte le ipotesi di ristrutturazione del debito.</a:t>
            </a:r>
          </a:p>
          <a:p>
            <a:pPr algn="just" fontAlgn="base"/>
            <a:r>
              <a:rPr lang="it-IT" sz="1700" dirty="0"/>
              <a:t>▪ l’accordo deve prevedere la prosecuzione dell’attività d’impresa;</a:t>
            </a:r>
          </a:p>
          <a:p>
            <a:pPr algn="just" fontAlgn="base"/>
            <a:r>
              <a:rPr lang="it-IT" sz="1700" dirty="0"/>
              <a:t>▪ gli effetti dell’accordo si estendono anche ai creditori non aderenti se risultino soddisfatti in misura superiore rispetto alla liquidazione giudiziale;</a:t>
            </a:r>
          </a:p>
          <a:p>
            <a:pPr algn="just" fontAlgn="base"/>
            <a:r>
              <a:rPr lang="it-IT" sz="1700" dirty="0"/>
              <a:t>è fatta salva la possibilità per i creditori non aderenti di poter proporre opposizione (art. 61)</a:t>
            </a:r>
          </a:p>
          <a:p>
            <a:pPr marL="0" indent="0" algn="just" fontAlgn="base">
              <a:buNone/>
            </a:pPr>
            <a:r>
              <a:rPr lang="it-IT" sz="1700" b="1" dirty="0"/>
              <a:t>4. convenzioni di moratoria</a:t>
            </a:r>
            <a:r>
              <a:rPr lang="it-IT" sz="1700" dirty="0"/>
              <a:t>: può essere conclusa tra un imprenditore, anche non commerciale, ed i suoi creditori ed è diretta a disciplinare in via provvisoria gli effetti della crisi; </a:t>
            </a:r>
          </a:p>
          <a:p>
            <a:pPr marL="0" indent="0" algn="just" fontAlgn="base">
              <a:buNone/>
            </a:pPr>
            <a:r>
              <a:rPr lang="it-IT" sz="1700" dirty="0"/>
              <a:t>- oggetto:</a:t>
            </a:r>
          </a:p>
          <a:p>
            <a:pPr algn="just" fontAlgn="base"/>
            <a:r>
              <a:rPr lang="it-IT" sz="1700" dirty="0"/>
              <a:t>▪ dilazione delle scadenze dei crediti;</a:t>
            </a:r>
          </a:p>
          <a:p>
            <a:pPr algn="just" fontAlgn="base"/>
            <a:r>
              <a:rPr lang="it-IT" sz="1700" dirty="0"/>
              <a:t>▪ rinuncia agli atti o la sospensione delle azioni esecutive e conservative e di ogni altra misura che non comporti la rinuncia al credito in deroga a quanto previsto dall’art. 1372 c.c. ed art. 1411 c.c.;</a:t>
            </a:r>
          </a:p>
          <a:p>
            <a:pPr marL="0" indent="0" algn="just" fontAlgn="base">
              <a:buNone/>
            </a:pPr>
            <a:r>
              <a:rPr lang="it-IT" sz="1700" b="1" dirty="0"/>
              <a:t>- </a:t>
            </a:r>
            <a:r>
              <a:rPr lang="it-IT" sz="1700" dirty="0"/>
              <a:t>è </a:t>
            </a:r>
            <a:r>
              <a:rPr lang="it-IT" sz="1700" b="1" dirty="0"/>
              <a:t>efficace</a:t>
            </a:r>
            <a:r>
              <a:rPr lang="it-IT" sz="1700" dirty="0"/>
              <a:t> anche nei confronti dei creditori non aderenti che appartengano alla medesima categoria de risultino soddisfatti in misura superiore alla liquidazione giudiziale.</a:t>
            </a:r>
          </a:p>
          <a:p>
            <a:pPr marL="0" indent="0" algn="just" fontAlgn="base">
              <a:buNone/>
            </a:pPr>
            <a:r>
              <a:rPr lang="it-IT" sz="1700" dirty="0"/>
              <a:t>-  deve essere accompagnata da una </a:t>
            </a:r>
            <a:r>
              <a:rPr lang="it-IT" sz="1700" b="1" dirty="0"/>
              <a:t>relazione</a:t>
            </a:r>
            <a:r>
              <a:rPr lang="it-IT" sz="1700" dirty="0"/>
              <a:t> redatta da un professionista indipendente designato dal debitore(art. 62)</a:t>
            </a:r>
          </a:p>
          <a:p>
            <a:pPr algn="just"/>
            <a:endParaRPr lang="it-IT" sz="1700" dirty="0"/>
          </a:p>
          <a:p>
            <a:pPr algn="just"/>
            <a:endParaRPr lang="it-IT" sz="1700" dirty="0"/>
          </a:p>
        </p:txBody>
      </p:sp>
    </p:spTree>
    <p:extLst>
      <p:ext uri="{BB962C8B-B14F-4D97-AF65-F5344CB8AC3E}">
        <p14:creationId xmlns:p14="http://schemas.microsoft.com/office/powerpoint/2010/main" val="2204317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000" b="1" dirty="0"/>
              <a:t>5. Procedure di composizione della crisi da sovra-indebitamento</a:t>
            </a:r>
            <a:endParaRPr lang="it-IT" sz="3000" dirty="0"/>
          </a:p>
        </p:txBody>
      </p:sp>
      <p:sp>
        <p:nvSpPr>
          <p:cNvPr id="3" name="Segnaposto contenuto 2"/>
          <p:cNvSpPr>
            <a:spLocks noGrp="1"/>
          </p:cNvSpPr>
          <p:nvPr>
            <p:ph idx="1"/>
          </p:nvPr>
        </p:nvSpPr>
        <p:spPr/>
        <p:txBody>
          <a:bodyPr>
            <a:noAutofit/>
          </a:bodyPr>
          <a:lstStyle/>
          <a:p>
            <a:pPr marL="0" indent="0" fontAlgn="base">
              <a:buNone/>
            </a:pPr>
            <a:r>
              <a:rPr lang="it-IT" sz="1600" b="1" dirty="0"/>
              <a:t>Procedure di composizione della crisi da sovra indebitamento</a:t>
            </a:r>
            <a:r>
              <a:rPr lang="it-IT" sz="1600" dirty="0"/>
              <a:t>:</a:t>
            </a:r>
          </a:p>
          <a:p>
            <a:pPr fontAlgn="base">
              <a:buFont typeface="+mj-lt"/>
              <a:buAutoNum type="arabicPeriod"/>
            </a:pPr>
            <a:r>
              <a:rPr lang="it-IT" sz="1600" b="1" dirty="0"/>
              <a:t>▪ piano di ristrutturazione dei debiti del consumatore;</a:t>
            </a:r>
          </a:p>
          <a:p>
            <a:pPr fontAlgn="base">
              <a:buFont typeface="+mj-lt"/>
              <a:buAutoNum type="arabicPeriod"/>
            </a:pPr>
            <a:r>
              <a:rPr lang="it-IT" sz="1600" b="1" dirty="0"/>
              <a:t>▪ concordato minore;</a:t>
            </a:r>
          </a:p>
          <a:p>
            <a:pPr fontAlgn="base">
              <a:buFont typeface="+mj-lt"/>
              <a:buAutoNum type="arabicPeriod"/>
            </a:pPr>
            <a:r>
              <a:rPr lang="it-IT" sz="1600" b="1" dirty="0"/>
              <a:t>▪ liquidazione controllata.</a:t>
            </a:r>
          </a:p>
          <a:p>
            <a:pPr marL="0" indent="0" fontAlgn="base">
              <a:buNone/>
            </a:pPr>
            <a:r>
              <a:rPr lang="it-IT" sz="1600" dirty="0"/>
              <a:t>- Si tratta di procedure riservate a: consumatore, professionista, imprenditore agricolo, imprenditore minore, start-up innovative ed ogni altro debitore non assoggettabile alla procedura di liquidazione giudiziale od alla liquidazione coatta amministrativa od ad altre procedure liquidatorie. </a:t>
            </a:r>
          </a:p>
          <a:p>
            <a:pPr marL="0" indent="0" fontAlgn="base">
              <a:buNone/>
            </a:pPr>
            <a:r>
              <a:rPr lang="it-IT" sz="1600" dirty="0"/>
              <a:t>- “</a:t>
            </a:r>
            <a:r>
              <a:rPr lang="it-IT" sz="1600" b="1" dirty="0"/>
              <a:t>procedure familiari”</a:t>
            </a:r>
            <a:r>
              <a:rPr lang="it-IT" sz="1600" dirty="0"/>
              <a:t>: procedure di sovra indebitamento che coinvolgano famigliari conviventi o un gruppo famigliare. In questi casi è consentito presentare un unico progetto di risoluzione della crisi da sovra indebitamento (art. 66). Le masse attive e passive rimangono comunque distinte. </a:t>
            </a:r>
          </a:p>
          <a:p>
            <a:pPr marL="0" indent="0" fontAlgn="base">
              <a:buNone/>
            </a:pPr>
            <a:endParaRPr lang="it-IT" sz="1600" b="1" dirty="0"/>
          </a:p>
          <a:p>
            <a:pPr marL="0" indent="0" fontAlgn="base">
              <a:buNone/>
            </a:pPr>
            <a:r>
              <a:rPr lang="it-IT" sz="1600" b="1" dirty="0"/>
              <a:t>1. piano di ristrutturazione dei debiti del consumatore: </a:t>
            </a:r>
            <a:r>
              <a:rPr lang="it-IT" sz="1600" dirty="0"/>
              <a:t>consiste in una proposta libera, anche limitata al soddisfacimento parziale dei debiti, contenente un piano di ristrutturazione dei debiti e l’indicazione specifica di tempi e modalità per il superamento della crisi. Il piano deve essere omologato con sentenza.</a:t>
            </a:r>
          </a:p>
          <a:p>
            <a:endParaRPr lang="it-IT" sz="1600" dirty="0"/>
          </a:p>
        </p:txBody>
      </p:sp>
    </p:spTree>
    <p:extLst>
      <p:ext uri="{BB962C8B-B14F-4D97-AF65-F5344CB8AC3E}">
        <p14:creationId xmlns:p14="http://schemas.microsoft.com/office/powerpoint/2010/main" val="3889223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20000"/>
          </a:bodyPr>
          <a:lstStyle/>
          <a:p>
            <a:pPr marL="0" indent="0" algn="just" fontAlgn="base">
              <a:buNone/>
            </a:pPr>
            <a:r>
              <a:rPr lang="it-IT" b="1" dirty="0"/>
              <a:t>2. concordato minore</a:t>
            </a:r>
            <a:r>
              <a:rPr lang="it-IT" dirty="0"/>
              <a:t>: i soggetti in una situazione di sovra-indebitamento, </a:t>
            </a:r>
            <a:r>
              <a:rPr lang="it-IT" i="1" dirty="0"/>
              <a:t>ex</a:t>
            </a:r>
            <a:r>
              <a:rPr lang="it-IT" dirty="0"/>
              <a:t> art. 2, c. 1, </a:t>
            </a:r>
            <a:r>
              <a:rPr lang="it-IT" dirty="0" err="1"/>
              <a:t>lett</a:t>
            </a:r>
            <a:r>
              <a:rPr lang="it-IT" dirty="0"/>
              <a:t>. c., con l’esclusione del consumatore, possono presentare tramite l’OCC ai creditori una </a:t>
            </a:r>
            <a:r>
              <a:rPr lang="it-IT" b="1" dirty="0"/>
              <a:t>proposta di concordato minore</a:t>
            </a:r>
            <a:r>
              <a:rPr lang="it-IT" dirty="0"/>
              <a:t> quando il piano permetta di proseguire l’attività imprenditoriale o professionale. Fuori da questo caso, la proposta può essere fatta quando viene previsto l’apporto di risorse esterne che aumentino in modo apprezzabile la soddisfazione dei creditori. </a:t>
            </a:r>
          </a:p>
          <a:p>
            <a:pPr marL="0" indent="0" algn="just" fontAlgn="base">
              <a:buNone/>
            </a:pPr>
            <a:r>
              <a:rPr lang="it-IT" dirty="0"/>
              <a:t>- è approvato dai creditori che rappresentano la maggioranza dei crediti ammessi al voto (art. 79). </a:t>
            </a:r>
          </a:p>
          <a:p>
            <a:pPr marL="0" indent="0" algn="just" fontAlgn="base">
              <a:buNone/>
            </a:pPr>
            <a:r>
              <a:rPr lang="it-IT" dirty="0"/>
              <a:t>- è compito del tribunale omologare con sentenza previa verifica della fattibilità del piano e del raggiungimento della maggioranza.</a:t>
            </a:r>
          </a:p>
          <a:p>
            <a:pPr marL="0" indent="0" algn="just" fontAlgn="base">
              <a:buNone/>
            </a:pPr>
            <a:endParaRPr lang="it-IT" dirty="0"/>
          </a:p>
          <a:p>
            <a:pPr marL="0" indent="0" algn="just" fontAlgn="base">
              <a:buNone/>
            </a:pPr>
            <a:r>
              <a:rPr lang="it-IT" b="1" dirty="0"/>
              <a:t>3. liquidazione controllata dei beni del debitore </a:t>
            </a:r>
            <a:r>
              <a:rPr lang="it-IT" dirty="0"/>
              <a:t>(art. 268) è attivabile con ricorso al tribunale:</a:t>
            </a:r>
          </a:p>
          <a:p>
            <a:pPr algn="just" fontAlgn="base"/>
            <a:r>
              <a:rPr lang="it-IT" dirty="0"/>
              <a:t>dal debitore in stato di sovra indebitamento;</a:t>
            </a:r>
          </a:p>
          <a:p>
            <a:pPr algn="just" fontAlgn="base"/>
            <a:r>
              <a:rPr lang="it-IT" dirty="0"/>
              <a:t>da un creditore anche se in pendenza di procedure esecutive individuali;</a:t>
            </a:r>
          </a:p>
          <a:p>
            <a:pPr algn="just" fontAlgn="base"/>
            <a:r>
              <a:rPr lang="it-IT" dirty="0"/>
              <a:t>dal PM, se l’insolvenza riguardi l’imprenditore.</a:t>
            </a:r>
          </a:p>
          <a:p>
            <a:pPr algn="just"/>
            <a:endParaRPr lang="it-IT" dirty="0"/>
          </a:p>
        </p:txBody>
      </p:sp>
    </p:spTree>
    <p:extLst>
      <p:ext uri="{BB962C8B-B14F-4D97-AF65-F5344CB8AC3E}">
        <p14:creationId xmlns:p14="http://schemas.microsoft.com/office/powerpoint/2010/main" val="2044665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96752"/>
          </a:xfrm>
        </p:spPr>
        <p:txBody>
          <a:bodyPr/>
          <a:lstStyle/>
          <a:p>
            <a:pPr fontAlgn="base"/>
            <a:r>
              <a:rPr lang="it-IT" b="1" dirty="0">
                <a:effectLst/>
              </a:rPr>
              <a:t>6. Concordato preventivo</a:t>
            </a:r>
            <a:endParaRPr lang="it-IT" dirty="0">
              <a:effectLst/>
            </a:endParaRPr>
          </a:p>
        </p:txBody>
      </p:sp>
      <p:sp>
        <p:nvSpPr>
          <p:cNvPr id="3" name="Segnaposto contenuto 2"/>
          <p:cNvSpPr>
            <a:spLocks noGrp="1"/>
          </p:cNvSpPr>
          <p:nvPr>
            <p:ph idx="1"/>
          </p:nvPr>
        </p:nvSpPr>
        <p:spPr>
          <a:xfrm>
            <a:off x="457200" y="1340768"/>
            <a:ext cx="8229600" cy="4968552"/>
          </a:xfrm>
        </p:spPr>
        <p:txBody>
          <a:bodyPr>
            <a:normAutofit fontScale="70000" lnSpcReduction="20000"/>
          </a:bodyPr>
          <a:lstStyle/>
          <a:p>
            <a:pPr fontAlgn="base"/>
            <a:r>
              <a:rPr lang="it-IT" dirty="0"/>
              <a:t>Il </a:t>
            </a:r>
            <a:r>
              <a:rPr lang="it-IT" b="1" dirty="0"/>
              <a:t>concordato preventivo</a:t>
            </a:r>
            <a:r>
              <a:rPr lang="it-IT" dirty="0"/>
              <a:t> può assumere la forma di:</a:t>
            </a:r>
          </a:p>
          <a:p>
            <a:pPr marL="457200" indent="-457200" fontAlgn="base">
              <a:buFont typeface="+mj-lt"/>
              <a:buAutoNum type="arabicPeriod"/>
            </a:pPr>
            <a:r>
              <a:rPr lang="it-IT" b="1" dirty="0"/>
              <a:t>▪ concordato in continuità aziendale;</a:t>
            </a:r>
          </a:p>
          <a:p>
            <a:pPr marL="457200" indent="-457200" fontAlgn="base">
              <a:buFont typeface="+mj-lt"/>
              <a:buAutoNum type="arabicPeriod"/>
            </a:pPr>
            <a:r>
              <a:rPr lang="it-IT" b="1" dirty="0"/>
              <a:t>▪ concordato liquidatorio (art. 84).</a:t>
            </a:r>
          </a:p>
          <a:p>
            <a:pPr marL="0" indent="0" fontAlgn="base">
              <a:buNone/>
            </a:pPr>
            <a:endParaRPr lang="it-IT" b="1" dirty="0"/>
          </a:p>
          <a:p>
            <a:pPr marL="0" indent="0" fontAlgn="base">
              <a:buNone/>
            </a:pPr>
            <a:r>
              <a:rPr lang="it-IT" b="1" dirty="0"/>
              <a:t>1</a:t>
            </a:r>
            <a:r>
              <a:rPr lang="it-IT" dirty="0"/>
              <a:t>. Il </a:t>
            </a:r>
            <a:r>
              <a:rPr lang="it-IT" b="1" dirty="0"/>
              <a:t>concordato in continuità aziendale</a:t>
            </a:r>
            <a:r>
              <a:rPr lang="it-IT" dirty="0"/>
              <a:t> è finalizzato al recupero della capacità dell’impresa di rientrare risanata nel mercato. La continuità aziendale può essere:</a:t>
            </a:r>
          </a:p>
          <a:p>
            <a:pPr fontAlgn="base"/>
            <a:r>
              <a:rPr lang="it-IT" b="1" dirty="0"/>
              <a:t>▪ diretta</a:t>
            </a:r>
            <a:r>
              <a:rPr lang="it-IT" dirty="0"/>
              <a:t> in capo all’imprenditore che ha presentato la domanda di concordato;</a:t>
            </a:r>
          </a:p>
          <a:p>
            <a:pPr fontAlgn="base"/>
            <a:r>
              <a:rPr lang="it-IT" b="1" dirty="0"/>
              <a:t>▪ indiretta</a:t>
            </a:r>
            <a:r>
              <a:rPr lang="it-IT" dirty="0"/>
              <a:t> nel caso in cui sia prevista la gestione dell’azienda in esercizio o la ripresa dell’attività da parte di un soggetto diverso dal debitore in forza di cessione, usufrutto, affitto o conferimento di azienda in una o più società o a qualsiasi altro titolo;</a:t>
            </a:r>
          </a:p>
          <a:p>
            <a:pPr fontAlgn="base">
              <a:buFontTx/>
              <a:buChar char="-"/>
            </a:pPr>
            <a:r>
              <a:rPr lang="it-IT" dirty="0"/>
              <a:t>Il piano deve prevedere che l’attività di impresa sia funzionale ad assicurare il ripristino dell’equilibrio economico finanziario nell’interesse prioritario dei creditori, oltre che dell’imprenditore e dei soci.</a:t>
            </a:r>
          </a:p>
          <a:p>
            <a:pPr fontAlgn="base">
              <a:buFontTx/>
              <a:buChar char="-"/>
            </a:pPr>
            <a:endParaRPr lang="it-IT" dirty="0"/>
          </a:p>
          <a:p>
            <a:pPr marL="0" indent="0" fontAlgn="base">
              <a:buNone/>
            </a:pPr>
            <a:r>
              <a:rPr lang="it-IT" b="1" dirty="0"/>
              <a:t>2. </a:t>
            </a:r>
            <a:r>
              <a:rPr lang="it-IT" dirty="0"/>
              <a:t> Nel </a:t>
            </a:r>
            <a:r>
              <a:rPr lang="it-IT" b="1" dirty="0"/>
              <a:t>concordato liquidatorio</a:t>
            </a:r>
            <a:r>
              <a:rPr lang="it-IT" dirty="0"/>
              <a:t>:</a:t>
            </a:r>
          </a:p>
          <a:p>
            <a:pPr fontAlgn="base"/>
            <a:r>
              <a:rPr lang="it-IT" dirty="0"/>
              <a:t>▪ l’apporto di risorse esterne deve incrementare di almeno il 10%, rispetto all’alternativa della liquidazione giudiziale, il soddisfacimento dei creditori chirografari;</a:t>
            </a:r>
          </a:p>
          <a:p>
            <a:pPr fontAlgn="base"/>
            <a:r>
              <a:rPr lang="it-IT" dirty="0"/>
              <a:t>▪ i creditori chirografari devono, in ogni caso, essere soddisfatti nella misura non inferiore al 20% dell’ammontare complessivo del credito chirografario.</a:t>
            </a:r>
          </a:p>
          <a:p>
            <a:pPr fontAlgn="base"/>
            <a:endParaRPr lang="it-IT" dirty="0"/>
          </a:p>
          <a:p>
            <a:endParaRPr lang="it-IT" dirty="0"/>
          </a:p>
        </p:txBody>
      </p:sp>
    </p:spTree>
    <p:extLst>
      <p:ext uri="{BB962C8B-B14F-4D97-AF65-F5344CB8AC3E}">
        <p14:creationId xmlns:p14="http://schemas.microsoft.com/office/powerpoint/2010/main" val="1894598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Autofit/>
          </a:bodyPr>
          <a:lstStyle/>
          <a:p>
            <a:pPr marL="0" indent="0" fontAlgn="base">
              <a:buNone/>
            </a:pPr>
            <a:r>
              <a:rPr lang="it-IT" sz="1400" dirty="0"/>
              <a:t>La </a:t>
            </a:r>
            <a:r>
              <a:rPr lang="it-IT" sz="1400" b="1" dirty="0"/>
              <a:t>proposta di concordato preventivo:</a:t>
            </a:r>
          </a:p>
          <a:p>
            <a:pPr fontAlgn="base">
              <a:buFontTx/>
              <a:buChar char="-"/>
            </a:pPr>
            <a:r>
              <a:rPr lang="it-IT" sz="1400" dirty="0"/>
              <a:t>può essere presentata dall’imprenditore in stato di crisi o di insolvenza;</a:t>
            </a:r>
          </a:p>
          <a:p>
            <a:pPr fontAlgn="base">
              <a:buFontTx/>
              <a:buChar char="-"/>
            </a:pPr>
            <a:r>
              <a:rPr lang="it-IT" sz="1400" dirty="0"/>
              <a:t>deve essere accompagnata da un </a:t>
            </a:r>
            <a:r>
              <a:rPr lang="it-IT" sz="1400" b="1" dirty="0"/>
              <a:t>piano di attuazione</a:t>
            </a:r>
            <a:r>
              <a:rPr lang="it-IT" sz="1400" dirty="0"/>
              <a:t> che deve avere concrete possibilità di realizzazione.</a:t>
            </a:r>
          </a:p>
          <a:p>
            <a:pPr marL="0" indent="0" fontAlgn="base">
              <a:buNone/>
            </a:pPr>
            <a:r>
              <a:rPr lang="it-IT" sz="1400" dirty="0"/>
              <a:t>Il </a:t>
            </a:r>
            <a:r>
              <a:rPr lang="it-IT" sz="1400" b="1" dirty="0"/>
              <a:t>piano di concordato </a:t>
            </a:r>
            <a:r>
              <a:rPr lang="it-IT" sz="1400" dirty="0"/>
              <a:t>deve contenere la descrizione analitica delle modalità e dei tempi di adempimento della proposta; il debitore deve specificare:</a:t>
            </a:r>
          </a:p>
          <a:p>
            <a:pPr fontAlgn="base"/>
            <a:r>
              <a:rPr lang="it-IT" sz="1400" dirty="0"/>
              <a:t>le cause della crisi;</a:t>
            </a:r>
          </a:p>
          <a:p>
            <a:pPr fontAlgn="base"/>
            <a:r>
              <a:rPr lang="it-IT" sz="1400" dirty="0"/>
              <a:t>la definizione delle strategie di intervento ed i tempi necessari per assicurare il riequilibrio della situazione finanziaria;</a:t>
            </a:r>
          </a:p>
          <a:p>
            <a:pPr fontAlgn="base"/>
            <a:r>
              <a:rPr lang="it-IT" sz="1400" dirty="0"/>
              <a:t>gli apporti di finanza nuova;</a:t>
            </a:r>
          </a:p>
          <a:p>
            <a:pPr fontAlgn="base"/>
            <a:r>
              <a:rPr lang="it-IT" sz="1400" dirty="0"/>
              <a:t>le azioni risarcitorie e recuperatorie esperibili nonché le prospettive di recupero;</a:t>
            </a:r>
          </a:p>
          <a:p>
            <a:pPr fontAlgn="base"/>
            <a:r>
              <a:rPr lang="it-IT" sz="1400" dirty="0"/>
              <a:t>le ragioni per cui la continuità aziendale è funzionale al miglior soddisfacimento dei creditori;</a:t>
            </a:r>
          </a:p>
          <a:p>
            <a:pPr fontAlgn="base"/>
            <a:r>
              <a:rPr lang="it-IT" sz="1400" dirty="0"/>
              <a:t> costi e ricavi attesi dalla prosecuzione dell’attività nonché risorse finanziarie necessarie e modalità di copertura</a:t>
            </a:r>
          </a:p>
          <a:p>
            <a:pPr fontAlgn="base"/>
            <a:r>
              <a:rPr lang="it-IT" sz="1400" dirty="0"/>
              <a:t>l’indicazione dei tempi delle attività da compiersi, nonché le iniziative da adottare nel caso di scostamento tra gli obiettivi pianificati e quelli raggiunti.</a:t>
            </a:r>
          </a:p>
          <a:p>
            <a:pPr marL="0" indent="0" fontAlgn="base">
              <a:buNone/>
            </a:pPr>
            <a:r>
              <a:rPr lang="it-IT" sz="1400" dirty="0"/>
              <a:t>Dopo </a:t>
            </a:r>
            <a:r>
              <a:rPr lang="it-IT" sz="1400" b="1" dirty="0"/>
              <a:t>l'omologazione</a:t>
            </a:r>
            <a:r>
              <a:rPr lang="it-IT" sz="1400" dirty="0"/>
              <a:t> del concordato, il commissario giudiziale deve sorvegliare l'adempimento del piano secondo le modalità fissate nella sentenza di omologazione e deve riferire al giudice ogni fatto dal quale possa derivare pregiudizio per i creditori.</a:t>
            </a:r>
          </a:p>
          <a:p>
            <a:pPr marL="0" indent="0" fontAlgn="base">
              <a:buNone/>
            </a:pPr>
            <a:endParaRPr lang="it-IT" sz="1400" dirty="0"/>
          </a:p>
          <a:p>
            <a:pPr marL="0" indent="0" fontAlgn="base">
              <a:buNone/>
            </a:pPr>
            <a:r>
              <a:rPr lang="it-IT" sz="1400" dirty="0"/>
              <a:t>Con riferimento alla </a:t>
            </a:r>
            <a:r>
              <a:rPr lang="it-IT" sz="1400" b="1" dirty="0"/>
              <a:t>risoluzione del concordato per inadempimento</a:t>
            </a:r>
            <a:r>
              <a:rPr lang="it-IT" sz="1400" dirty="0"/>
              <a:t>, la legittimazione a proporre la domanda è riconosciuta non solo ai creditori, ma anche al commissario giudiziale quando sia stata fatta richiesta da parte di uno dei creditori (art. 119).</a:t>
            </a:r>
          </a:p>
        </p:txBody>
      </p:sp>
    </p:spTree>
    <p:extLst>
      <p:ext uri="{BB962C8B-B14F-4D97-AF65-F5344CB8AC3E}">
        <p14:creationId xmlns:p14="http://schemas.microsoft.com/office/powerpoint/2010/main" val="2698459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08720"/>
          </a:xfrm>
        </p:spPr>
        <p:txBody>
          <a:bodyPr/>
          <a:lstStyle/>
          <a:p>
            <a:pPr fontAlgn="base"/>
            <a:r>
              <a:rPr lang="it-IT" sz="3000" b="1" dirty="0">
                <a:effectLst/>
              </a:rPr>
              <a:t>7. Liquidazione giudiziale</a:t>
            </a:r>
            <a:endParaRPr lang="it-IT" sz="3000" dirty="0">
              <a:effectLst/>
            </a:endParaRPr>
          </a:p>
        </p:txBody>
      </p:sp>
      <p:sp>
        <p:nvSpPr>
          <p:cNvPr id="3" name="Segnaposto contenuto 2"/>
          <p:cNvSpPr>
            <a:spLocks noGrp="1"/>
          </p:cNvSpPr>
          <p:nvPr>
            <p:ph idx="1"/>
          </p:nvPr>
        </p:nvSpPr>
        <p:spPr>
          <a:xfrm>
            <a:off x="457200" y="980728"/>
            <a:ext cx="8229600" cy="5145435"/>
          </a:xfrm>
        </p:spPr>
        <p:txBody>
          <a:bodyPr>
            <a:normAutofit fontScale="77500" lnSpcReduction="20000"/>
          </a:bodyPr>
          <a:lstStyle/>
          <a:p>
            <a:pPr marL="0" indent="0" fontAlgn="base">
              <a:buNone/>
            </a:pPr>
            <a:r>
              <a:rPr lang="it-IT" dirty="0"/>
              <a:t>La </a:t>
            </a:r>
            <a:r>
              <a:rPr lang="it-IT" b="1" dirty="0"/>
              <a:t>procedura di liquidazione giudiziale</a:t>
            </a:r>
            <a:r>
              <a:rPr lang="it-IT" dirty="0"/>
              <a:t> sostituisce il fallimento: </a:t>
            </a:r>
          </a:p>
          <a:p>
            <a:pPr fontAlgn="base"/>
            <a:r>
              <a:rPr lang="it-IT" dirty="0"/>
              <a:t>i presupposti non sono modificati: si applica agli imprenditori commerciali che non dimostrino il possesso congiunto dei requisiti di cui all’art. 2, comma 1, </a:t>
            </a:r>
            <a:r>
              <a:rPr lang="it-IT" dirty="0" err="1"/>
              <a:t>lett</a:t>
            </a:r>
            <a:r>
              <a:rPr lang="it-IT" dirty="0"/>
              <a:t>. d (ovvero quelli oggi previsti dall’art. 1 </a:t>
            </a:r>
            <a:r>
              <a:rPr lang="it-IT" dirty="0" err="1"/>
              <a:t>l.f.</a:t>
            </a:r>
            <a:r>
              <a:rPr lang="it-IT" dirty="0"/>
              <a:t>) e che siano in stato di insolvenza;</a:t>
            </a:r>
          </a:p>
          <a:p>
            <a:pPr fontAlgn="base"/>
            <a:r>
              <a:rPr lang="it-IT" dirty="0"/>
              <a:t>è stato introdotto uno specifico albo dei curatori;</a:t>
            </a:r>
          </a:p>
          <a:p>
            <a:pPr fontAlgn="base"/>
            <a:r>
              <a:rPr lang="it-IT" dirty="0"/>
              <a:t>sono state semplificate le modalità di apprensione dell'attivo;</a:t>
            </a:r>
          </a:p>
          <a:p>
            <a:pPr fontAlgn="base"/>
            <a:r>
              <a:rPr lang="it-IT" dirty="0"/>
              <a:t>non sono state apportate modifiche rilevanti alla disciplina delle azioni revocatorie ed alla disciplina dei rapporti pendenti;</a:t>
            </a:r>
          </a:p>
          <a:p>
            <a:pPr fontAlgn="base"/>
            <a:r>
              <a:rPr lang="it-IT" dirty="0"/>
              <a:t>è stato previsto un sistema di accertamento del passivo più rapido attraverso la presentazione telematica delle domande tempestive dei creditori e dei terzi;</a:t>
            </a:r>
          </a:p>
          <a:p>
            <a:pPr marL="0" indent="0" fontAlgn="base">
              <a:buNone/>
            </a:pPr>
            <a:endParaRPr lang="it-IT" dirty="0"/>
          </a:p>
          <a:p>
            <a:pPr marL="0" indent="0" fontAlgn="base">
              <a:buNone/>
            </a:pPr>
            <a:r>
              <a:rPr lang="it-IT" dirty="0"/>
              <a:t>Per quanto concerne gli </a:t>
            </a:r>
            <a:r>
              <a:rPr lang="it-IT" b="1" dirty="0"/>
              <a:t>effetti della liquidazione giudiziale sugli atti pregiudizievoli ai creditori</a:t>
            </a:r>
            <a:r>
              <a:rPr lang="it-IT" dirty="0"/>
              <a:t>: la data da cui calcolare a ritroso il c.d. </a:t>
            </a:r>
            <a:r>
              <a:rPr lang="it-IT" b="1" dirty="0"/>
              <a:t>periodo sospetto</a:t>
            </a:r>
            <a:r>
              <a:rPr lang="it-IT" dirty="0"/>
              <a:t> è quella in cui è stata presentata la domanda cui è seguita la procedura di liquidazione giudiziale(art. 121)</a:t>
            </a:r>
          </a:p>
          <a:p>
            <a:pPr marL="0" indent="0" fontAlgn="base">
              <a:buNone/>
            </a:pPr>
            <a:endParaRPr lang="it-IT" dirty="0"/>
          </a:p>
          <a:p>
            <a:pPr marL="0" indent="0" fontAlgn="base">
              <a:buNone/>
            </a:pPr>
            <a:r>
              <a:rPr lang="it-IT" dirty="0"/>
              <a:t>È confermata la legittimazione ad agire del curatore per quanto concerne l'</a:t>
            </a:r>
            <a:r>
              <a:rPr lang="it-IT" b="1" dirty="0"/>
              <a:t>azione di revocazione ordinaria</a:t>
            </a:r>
            <a:r>
              <a:rPr lang="it-IT" dirty="0"/>
              <a:t> finalizzata a veder dichiarati inefficaci gli atti compiuti dal debitore in pregiudizio dei creditori.</a:t>
            </a:r>
          </a:p>
        </p:txBody>
      </p:sp>
    </p:spTree>
    <p:extLst>
      <p:ext uri="{BB962C8B-B14F-4D97-AF65-F5344CB8AC3E}">
        <p14:creationId xmlns:p14="http://schemas.microsoft.com/office/powerpoint/2010/main" val="54356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836712"/>
            <a:ext cx="8229600" cy="1600200"/>
          </a:xfrm>
        </p:spPr>
        <p:txBody>
          <a:bodyPr>
            <a:normAutofit/>
          </a:bodyPr>
          <a:lstStyle/>
          <a:p>
            <a:r>
              <a:rPr lang="it-IT" dirty="0">
                <a:effectLst/>
              </a:rPr>
              <a:t>Ambito oggettivo della riforma</a:t>
            </a:r>
            <a:endParaRPr lang="it-IT" dirty="0"/>
          </a:p>
        </p:txBody>
      </p:sp>
      <p:sp>
        <p:nvSpPr>
          <p:cNvPr id="3" name="Segnaposto contenuto 2"/>
          <p:cNvSpPr>
            <a:spLocks noGrp="1"/>
          </p:cNvSpPr>
          <p:nvPr>
            <p:ph idx="1"/>
          </p:nvPr>
        </p:nvSpPr>
        <p:spPr>
          <a:xfrm>
            <a:off x="971600" y="2996952"/>
            <a:ext cx="7416824" cy="2664297"/>
          </a:xfrm>
        </p:spPr>
        <p:txBody>
          <a:bodyPr>
            <a:normAutofit/>
          </a:bodyPr>
          <a:lstStyle/>
          <a:p>
            <a:r>
              <a:rPr lang="it-IT" dirty="0"/>
              <a:t>a) procedure concorsuali </a:t>
            </a:r>
            <a:r>
              <a:rPr lang="it-IT" b="1" dirty="0"/>
              <a:t>(R.D. n. 267 del 1942, c.d. Legge fallimentare)</a:t>
            </a:r>
            <a:r>
              <a:rPr lang="it-IT" dirty="0"/>
              <a:t>;</a:t>
            </a:r>
          </a:p>
          <a:p>
            <a:r>
              <a:rPr lang="it-IT" dirty="0"/>
              <a:t>b) normativa in materia di composizione della crisi da sovra-indebitamento </a:t>
            </a:r>
            <a:r>
              <a:rPr lang="it-IT" b="1" dirty="0"/>
              <a:t>(legge n. 3 del 2012);</a:t>
            </a:r>
            <a:endParaRPr lang="it-IT" dirty="0"/>
          </a:p>
          <a:p>
            <a:r>
              <a:rPr lang="it-IT" dirty="0"/>
              <a:t>c) sistema dei privilegi e delle garanzie. </a:t>
            </a:r>
          </a:p>
          <a:p>
            <a:endParaRPr lang="it-IT" dirty="0"/>
          </a:p>
        </p:txBody>
      </p:sp>
    </p:spTree>
    <p:extLst>
      <p:ext uri="{BB962C8B-B14F-4D97-AF65-F5344CB8AC3E}">
        <p14:creationId xmlns:p14="http://schemas.microsoft.com/office/powerpoint/2010/main" val="2732927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lnSpcReduction="10000"/>
          </a:bodyPr>
          <a:lstStyle/>
          <a:p>
            <a:pPr marL="0" indent="0" algn="just" fontAlgn="base">
              <a:buNone/>
            </a:pPr>
            <a:r>
              <a:rPr lang="it-IT" sz="1500" dirty="0"/>
              <a:t>Il legislatore ha modificato l'istituto dell'</a:t>
            </a:r>
            <a:r>
              <a:rPr lang="it-IT" sz="1500" b="1" dirty="0"/>
              <a:t>esercizio provvisorio dell'impresa</a:t>
            </a:r>
            <a:r>
              <a:rPr lang="it-IT" sz="1500" dirty="0"/>
              <a:t>.</a:t>
            </a:r>
          </a:p>
          <a:p>
            <a:pPr algn="just" fontAlgn="base"/>
            <a:r>
              <a:rPr lang="it-IT" sz="1500" dirty="0"/>
              <a:t>regola generale: l'apertura della liquidazione giudiziale </a:t>
            </a:r>
            <a:r>
              <a:rPr lang="it-IT" sz="1500" b="1" dirty="0"/>
              <a:t>non determina la cessazione dell'attività di impresa </a:t>
            </a:r>
            <a:r>
              <a:rPr lang="it-IT" sz="1500" dirty="0"/>
              <a:t>quando:</a:t>
            </a:r>
          </a:p>
          <a:p>
            <a:pPr algn="just" fontAlgn="base"/>
            <a:r>
              <a:rPr lang="it-IT" sz="1500" dirty="0"/>
              <a:t>▪ il tribunale ha autorizzato, con la sentenza che dichiara aperta la liquidazione giudiziale, il curatore a proseguire l'esercizio dell'impresa, se dall'interruzione può derivare un grave danno, a condizione che non arrechi pregiudizio ai creditori;</a:t>
            </a:r>
          </a:p>
          <a:p>
            <a:pPr algn="just" fontAlgn="base"/>
            <a:r>
              <a:rPr lang="it-IT" sz="1500" dirty="0"/>
              <a:t>▪ il giudice delegato, su proposta del curatore e previo parere favorevole del comitato dei creditori, h </a:t>
            </a:r>
            <a:r>
              <a:rPr lang="it-IT" sz="1500" dirty="0" err="1"/>
              <a:t>na</a:t>
            </a:r>
            <a:r>
              <a:rPr lang="it-IT" sz="1500" dirty="0"/>
              <a:t> autorizzato con decreto motivato l'esercizio dell'impresa; (art. 211)</a:t>
            </a:r>
          </a:p>
          <a:p>
            <a:pPr algn="just" fontAlgn="base"/>
            <a:r>
              <a:rPr lang="it-IT" sz="1500" dirty="0"/>
              <a:t>durante tale periodo, il curatore deve convocare il comitato dei creditori almeno ogni 3 mesi, al fine di dare idonea informativa circa l'andamento della gestione .</a:t>
            </a:r>
            <a:r>
              <a:rPr lang="it-IT" sz="1500" b="1" dirty="0"/>
              <a:t> </a:t>
            </a:r>
          </a:p>
          <a:p>
            <a:pPr algn="just" fontAlgn="base"/>
            <a:r>
              <a:rPr lang="it-IT" sz="1500" dirty="0"/>
              <a:t>il programma di liquidazione deve avere indicato un termine entro il quale deve avere inizio la procedura di liquidazione giudiziale (art. 213)</a:t>
            </a:r>
          </a:p>
          <a:p>
            <a:pPr algn="just" fontAlgn="base"/>
            <a:r>
              <a:rPr lang="it-IT" sz="1500" dirty="0"/>
              <a:t> </a:t>
            </a:r>
          </a:p>
          <a:p>
            <a:pPr marL="0" indent="0" algn="just" fontAlgn="base">
              <a:buNone/>
            </a:pPr>
            <a:r>
              <a:rPr lang="it-IT" sz="1500" b="1" dirty="0"/>
              <a:t>modalità di liquidazione</a:t>
            </a:r>
            <a:r>
              <a:rPr lang="it-IT" sz="1500" dirty="0"/>
              <a:t>:</a:t>
            </a:r>
          </a:p>
          <a:p>
            <a:pPr algn="just" fontAlgn="base"/>
            <a:r>
              <a:rPr lang="it-IT" sz="1500" dirty="0"/>
              <a:t>sono realizzate con modalità telematiche e con il supporto del portale delle vendite;</a:t>
            </a:r>
          </a:p>
          <a:p>
            <a:pPr algn="just" fontAlgn="base"/>
            <a:r>
              <a:rPr lang="it-IT" sz="1500" dirty="0"/>
              <a:t>il giudice delegato deve determinare le modalità di liquidazione dei beni ed ha il potere di ordinare la liberazione di beni immobili occupati dal debitore o da terzi in forza di titolo non opponibile alla procedura di liquidazione giudiziale;</a:t>
            </a:r>
          </a:p>
          <a:p>
            <a:pPr algn="just" fontAlgn="base"/>
            <a:r>
              <a:rPr lang="it-IT" sz="1500" dirty="0"/>
              <a:t>▪ il curatore deve dare notizia, entro 5 giorni, agli organi della procedura dell'avvenuto trasferimento del bene.</a:t>
            </a:r>
          </a:p>
          <a:p>
            <a:pPr algn="just"/>
            <a:endParaRPr lang="it-IT" sz="1500" dirty="0"/>
          </a:p>
        </p:txBody>
      </p:sp>
    </p:spTree>
    <p:extLst>
      <p:ext uri="{BB962C8B-B14F-4D97-AF65-F5344CB8AC3E}">
        <p14:creationId xmlns:p14="http://schemas.microsoft.com/office/powerpoint/2010/main" val="1468043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80728"/>
          </a:xfrm>
        </p:spPr>
        <p:txBody>
          <a:bodyPr>
            <a:normAutofit/>
          </a:bodyPr>
          <a:lstStyle/>
          <a:p>
            <a:r>
              <a:rPr lang="it-IT" sz="3000" b="1" dirty="0"/>
              <a:t>8. Concordato nella liquidazione giudiziale</a:t>
            </a:r>
            <a:endParaRPr lang="it-IT" sz="3000" dirty="0"/>
          </a:p>
        </p:txBody>
      </p:sp>
      <p:sp>
        <p:nvSpPr>
          <p:cNvPr id="3" name="Segnaposto contenuto 2"/>
          <p:cNvSpPr>
            <a:spLocks noGrp="1"/>
          </p:cNvSpPr>
          <p:nvPr>
            <p:ph idx="1"/>
          </p:nvPr>
        </p:nvSpPr>
        <p:spPr>
          <a:xfrm>
            <a:off x="457200" y="1340768"/>
            <a:ext cx="8229600" cy="4785395"/>
          </a:xfrm>
        </p:spPr>
        <p:txBody>
          <a:bodyPr>
            <a:normAutofit/>
          </a:bodyPr>
          <a:lstStyle/>
          <a:p>
            <a:pPr marL="0" indent="0" fontAlgn="base">
              <a:buNone/>
            </a:pPr>
            <a:r>
              <a:rPr lang="it-IT" dirty="0"/>
              <a:t>La</a:t>
            </a:r>
            <a:r>
              <a:rPr lang="it-IT" b="1" dirty="0"/>
              <a:t> proposta di concordato:</a:t>
            </a:r>
          </a:p>
          <a:p>
            <a:pPr fontAlgn="base"/>
            <a:r>
              <a:rPr lang="it-IT" dirty="0"/>
              <a:t>costituisce uno dei modi di chiusura della liquidazione giudiziale.</a:t>
            </a:r>
          </a:p>
          <a:p>
            <a:pPr fontAlgn="base"/>
            <a:r>
              <a:rPr lang="it-IT" dirty="0"/>
              <a:t>può essere richiesta da un creditore o da terzi anche prima che lo stato passivo sia stato reso esecutivo, a condizione che sia stata tenuta dal debitore la contabilità e che i dati risultanti da essa e le altre notizie disponibili consentano al curatore di predisporre un elenco provvisorio dei creditori da sottoporre all'approvazione del giudice delegato.</a:t>
            </a:r>
          </a:p>
          <a:p>
            <a:endParaRPr lang="it-IT" dirty="0"/>
          </a:p>
        </p:txBody>
      </p:sp>
    </p:spTree>
    <p:extLst>
      <p:ext uri="{BB962C8B-B14F-4D97-AF65-F5344CB8AC3E}">
        <p14:creationId xmlns:p14="http://schemas.microsoft.com/office/powerpoint/2010/main" val="148929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24744"/>
          </a:xfrm>
        </p:spPr>
        <p:txBody>
          <a:bodyPr/>
          <a:lstStyle/>
          <a:p>
            <a:r>
              <a:rPr lang="it-IT" sz="3000" b="1" dirty="0"/>
              <a:t>9. </a:t>
            </a:r>
            <a:r>
              <a:rPr lang="it-IT" sz="3000" b="1" dirty="0" err="1"/>
              <a:t>Esdebitazione</a:t>
            </a:r>
            <a:endParaRPr lang="it-IT" sz="3000" dirty="0"/>
          </a:p>
        </p:txBody>
      </p:sp>
      <p:sp>
        <p:nvSpPr>
          <p:cNvPr id="3" name="Segnaposto contenuto 2"/>
          <p:cNvSpPr>
            <a:spLocks noGrp="1"/>
          </p:cNvSpPr>
          <p:nvPr>
            <p:ph idx="1"/>
          </p:nvPr>
        </p:nvSpPr>
        <p:spPr>
          <a:xfrm>
            <a:off x="457200" y="1268760"/>
            <a:ext cx="8229600" cy="4857403"/>
          </a:xfrm>
        </p:spPr>
        <p:txBody>
          <a:bodyPr>
            <a:normAutofit fontScale="77500" lnSpcReduction="20000"/>
          </a:bodyPr>
          <a:lstStyle/>
          <a:p>
            <a:pPr marL="0" indent="0" fontAlgn="base">
              <a:buNone/>
            </a:pPr>
            <a:r>
              <a:rPr lang="it-IT" b="1" dirty="0" err="1"/>
              <a:t>Esdebitazione</a:t>
            </a:r>
            <a:r>
              <a:rPr lang="it-IT" b="1" dirty="0"/>
              <a:t> di diritto: </a:t>
            </a:r>
            <a:r>
              <a:rPr lang="it-IT" dirty="0"/>
              <a:t>introdotta per le insolvenze di minore portata; non richiede un apposito provvedimento del giudice, fatte salve le eventuali opposizioni da parte dei creditori.</a:t>
            </a:r>
            <a:r>
              <a:rPr lang="it-IT" b="1" dirty="0"/>
              <a:t> </a:t>
            </a:r>
          </a:p>
          <a:p>
            <a:pPr marL="0" indent="0" fontAlgn="base">
              <a:buNone/>
            </a:pPr>
            <a:r>
              <a:rPr lang="it-IT" dirty="0"/>
              <a:t>Per le insolvenze di maggiore portata, il debitore deve invece depositare una domanda di accesso all’</a:t>
            </a:r>
            <a:r>
              <a:rPr lang="it-IT" dirty="0" err="1"/>
              <a:t>esdebitazione</a:t>
            </a:r>
            <a:r>
              <a:rPr lang="it-IT" dirty="0"/>
              <a:t>, il cui accoglimento è subordinato all’accertamento da parte del giudice che deve verificare la sussistenza dei requisiti per poter concedere il beneficio.</a:t>
            </a:r>
            <a:r>
              <a:rPr lang="it-IT" b="1" dirty="0"/>
              <a:t> </a:t>
            </a:r>
            <a:r>
              <a:rPr lang="it-IT" dirty="0"/>
              <a:t>La domanda può essere proposta dopo la chiusura della liquidazione ed anche decorsi almeno 3 anni dalla data in cui è stata aperta la procedura.</a:t>
            </a:r>
          </a:p>
          <a:p>
            <a:pPr marL="0" indent="0" fontAlgn="base">
              <a:buNone/>
            </a:pPr>
            <a:endParaRPr lang="it-IT" dirty="0"/>
          </a:p>
          <a:p>
            <a:pPr marL="0" indent="0" fontAlgn="base">
              <a:buNone/>
            </a:pPr>
            <a:r>
              <a:rPr lang="it-IT" b="1" dirty="0"/>
              <a:t>debitore incapiente</a:t>
            </a:r>
          </a:p>
          <a:p>
            <a:pPr marL="0" indent="0" fontAlgn="base">
              <a:buNone/>
            </a:pPr>
            <a:r>
              <a:rPr lang="it-IT" dirty="0"/>
              <a:t>Il debitore meritevole, che non sia in grado di offrire ai creditori alcuna utilità, nemmeno in prospettiva futura, può difatti accedere all’</a:t>
            </a:r>
            <a:r>
              <a:rPr lang="it-IT" dirty="0" err="1"/>
              <a:t>esdebitazione</a:t>
            </a:r>
            <a:r>
              <a:rPr lang="it-IT" dirty="0"/>
              <a:t>: </a:t>
            </a:r>
          </a:p>
          <a:p>
            <a:pPr marL="457200" indent="-457200" fontAlgn="base">
              <a:buAutoNum type="alphaLcParenR"/>
            </a:pPr>
            <a:r>
              <a:rPr lang="it-IT" dirty="0"/>
              <a:t>solo per una volta; </a:t>
            </a:r>
          </a:p>
          <a:p>
            <a:pPr marL="457200" indent="-457200" fontAlgn="base">
              <a:buAutoNum type="alphaLcParenR"/>
            </a:pPr>
            <a:r>
              <a:rPr lang="it-IT" dirty="0"/>
              <a:t>fatto salvo l’obbligo di pagamento del debito entro 4 anni dal decreto del giudice laddove sopravvengano utilità rilevanti che consentano il soddisfacimento dei creditori in misura non inferiore al 10%. </a:t>
            </a:r>
          </a:p>
          <a:p>
            <a:pPr marL="0" indent="0" fontAlgn="base">
              <a:buNone/>
            </a:pPr>
            <a:r>
              <a:rPr lang="it-IT" dirty="0"/>
              <a:t>La domanda di </a:t>
            </a:r>
            <a:r>
              <a:rPr lang="it-IT" dirty="0" err="1"/>
              <a:t>esdebitazione</a:t>
            </a:r>
            <a:r>
              <a:rPr lang="it-IT" dirty="0"/>
              <a:t> è presentata al giudice competente tramite l’OCC che deve valutare la correttezza degli elementi idonei per l’ammissione al beneficio (art. 278 – art. 283)</a:t>
            </a:r>
          </a:p>
          <a:p>
            <a:endParaRPr lang="it-IT" dirty="0"/>
          </a:p>
        </p:txBody>
      </p:sp>
    </p:spTree>
    <p:extLst>
      <p:ext uri="{BB962C8B-B14F-4D97-AF65-F5344CB8AC3E}">
        <p14:creationId xmlns:p14="http://schemas.microsoft.com/office/powerpoint/2010/main" val="2327949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p:spPr>
        <p:txBody>
          <a:bodyPr>
            <a:normAutofit/>
          </a:bodyPr>
          <a:lstStyle/>
          <a:p>
            <a:r>
              <a:rPr lang="it-IT" sz="3000" b="1" dirty="0"/>
              <a:t>10. I gruppi di imprese</a:t>
            </a:r>
            <a:endParaRPr lang="it-IT" sz="3000" dirty="0"/>
          </a:p>
        </p:txBody>
      </p:sp>
      <p:sp>
        <p:nvSpPr>
          <p:cNvPr id="3" name="Segnaposto contenuto 2"/>
          <p:cNvSpPr>
            <a:spLocks noGrp="1"/>
          </p:cNvSpPr>
          <p:nvPr>
            <p:ph idx="1"/>
          </p:nvPr>
        </p:nvSpPr>
        <p:spPr>
          <a:xfrm>
            <a:off x="457200" y="836712"/>
            <a:ext cx="8229600" cy="5616624"/>
          </a:xfrm>
        </p:spPr>
        <p:txBody>
          <a:bodyPr>
            <a:noAutofit/>
          </a:bodyPr>
          <a:lstStyle/>
          <a:p>
            <a:pPr marL="0" indent="0" fontAlgn="base">
              <a:buNone/>
            </a:pPr>
            <a:r>
              <a:rPr lang="it-IT" sz="1300" dirty="0"/>
              <a:t>È consentito a più imprese in stato di crisi o di insolvenza appartenenti al medesimo gruppo di proporre, con un unico ricorso, la domanda di accesso alla procedura di</a:t>
            </a:r>
          </a:p>
          <a:p>
            <a:pPr fontAlgn="base"/>
            <a:r>
              <a:rPr lang="it-IT" sz="1300" b="1" dirty="0"/>
              <a:t>▪ concordato preventivo con un unico piano o più piani reciprocamente collegati ed interferenti;</a:t>
            </a:r>
          </a:p>
          <a:p>
            <a:pPr fontAlgn="base"/>
            <a:r>
              <a:rPr lang="it-IT" sz="1300" b="1" dirty="0"/>
              <a:t>▪ omologazione di accordi di ristrutturazione dei debiti</a:t>
            </a:r>
            <a:r>
              <a:rPr lang="it-IT" sz="1300" dirty="0"/>
              <a:t>;</a:t>
            </a:r>
          </a:p>
          <a:p>
            <a:pPr marL="0" indent="0" fontAlgn="base">
              <a:buNone/>
            </a:pPr>
            <a:r>
              <a:rPr lang="it-IT" sz="1300" dirty="0"/>
              <a:t>Le rispettive masse attive e passive rimangono autonome.</a:t>
            </a:r>
          </a:p>
          <a:p>
            <a:pPr marL="0" indent="0" fontAlgn="base">
              <a:buNone/>
            </a:pPr>
            <a:r>
              <a:rPr lang="it-IT" sz="1300" b="1" dirty="0"/>
              <a:t>Il piano o i piani di gruppo </a:t>
            </a:r>
            <a:r>
              <a:rPr lang="it-IT" sz="1300" dirty="0"/>
              <a:t>possono prevedere:</a:t>
            </a:r>
          </a:p>
          <a:p>
            <a:pPr fontAlgn="base"/>
            <a:r>
              <a:rPr lang="it-IT" sz="1300" dirty="0"/>
              <a:t>▪ la liquidazione di alcune imprese ovvero la continuazione dell’attività di alcune imprese  e la liquidazione di altre;</a:t>
            </a:r>
          </a:p>
          <a:p>
            <a:pPr fontAlgn="base"/>
            <a:r>
              <a:rPr lang="it-IT" sz="1300" dirty="0"/>
              <a:t>▪ operazioni contrattuali e riorganizzative, ivi inclusi i trasferimenti di risorse infragruppo, a condizione che un professionista indipendente  ne attesti  la necessità e la coerenza con l’obiettivo del miglior soddisfacimento dei creditori.</a:t>
            </a:r>
          </a:p>
          <a:p>
            <a:pPr marL="0" indent="0" fontAlgn="base">
              <a:buNone/>
            </a:pPr>
            <a:r>
              <a:rPr lang="it-IT" sz="1300" dirty="0"/>
              <a:t>Il Tribunale </a:t>
            </a:r>
            <a:r>
              <a:rPr lang="it-IT" sz="1300" b="1" dirty="0"/>
              <a:t>omologa</a:t>
            </a:r>
            <a:r>
              <a:rPr lang="it-IT" sz="1300" dirty="0"/>
              <a:t> il concordato o gli accordi di ristrutturazione laddove ritenga che i creditori possono essere soddisfatti in misura non inferiore rispetto a quanto ricaverebbero dalla liquidazione giudiziale della singola società (art. 285)</a:t>
            </a:r>
          </a:p>
          <a:p>
            <a:pPr marL="0" indent="0" fontAlgn="base">
              <a:buNone/>
            </a:pPr>
            <a:r>
              <a:rPr lang="it-IT" sz="1300" dirty="0"/>
              <a:t>La </a:t>
            </a:r>
            <a:r>
              <a:rPr lang="it-IT" sz="1300" b="1" dirty="0"/>
              <a:t>procedura di liquidazione di gruppo è stata unificata</a:t>
            </a:r>
            <a:r>
              <a:rPr lang="it-IT" sz="1300" dirty="0"/>
              <a:t>; è pertanto possibile:</a:t>
            </a:r>
          </a:p>
          <a:p>
            <a:pPr fontAlgn="base"/>
            <a:r>
              <a:rPr lang="it-IT" sz="1300" dirty="0"/>
              <a:t>▪ la presentazione di un unico ricorso avanti ad un unico Tribunale;</a:t>
            </a:r>
          </a:p>
          <a:p>
            <a:pPr fontAlgn="base"/>
            <a:r>
              <a:rPr lang="it-IT" sz="1300" dirty="0"/>
              <a:t>▪ la nomina di un unico giudice delegato e di un unico curatore;</a:t>
            </a:r>
          </a:p>
          <a:p>
            <a:pPr fontAlgn="base"/>
            <a:r>
              <a:rPr lang="it-IT" sz="1300" dirty="0"/>
              <a:t>▪ l’individuazione di un programma unitario di liquidazione giudiziale coordinata dalle singole masse dei creditori;</a:t>
            </a:r>
          </a:p>
          <a:p>
            <a:pPr marL="0" indent="0" fontAlgn="base">
              <a:buNone/>
            </a:pPr>
            <a:endParaRPr lang="it-IT" sz="1300" dirty="0"/>
          </a:p>
          <a:p>
            <a:pPr marL="0" indent="0" fontAlgn="base">
              <a:buNone/>
            </a:pPr>
            <a:r>
              <a:rPr lang="it-IT" sz="1300" dirty="0"/>
              <a:t>Nel caso in cui una delle imprese di gruppo è assoggettata a liquidazione giudiziale, il curatore ha l’onere di segnalare la situazione agli organi di amministrazione e controllo delle altre imprese, in modo da sollecitarli ad accertare l’eventuale stato di insolvenza (art. 287)</a:t>
            </a:r>
          </a:p>
        </p:txBody>
      </p:sp>
    </p:spTree>
    <p:extLst>
      <p:ext uri="{BB962C8B-B14F-4D97-AF65-F5344CB8AC3E}">
        <p14:creationId xmlns:p14="http://schemas.microsoft.com/office/powerpoint/2010/main" val="3236452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lnSpcReduction="20000"/>
          </a:bodyPr>
          <a:lstStyle/>
          <a:p>
            <a:pPr marL="0" indent="0" fontAlgn="base">
              <a:buNone/>
            </a:pPr>
            <a:r>
              <a:rPr lang="it-IT" dirty="0"/>
              <a:t>Nel caso di </a:t>
            </a:r>
            <a:r>
              <a:rPr lang="it-IT" b="1" dirty="0"/>
              <a:t>procedure di regolazione della crisi o dell’insolvenza presentate autonomamente dalle singole imprese di gruppo</a:t>
            </a:r>
            <a:r>
              <a:rPr lang="it-IT" dirty="0"/>
              <a:t>, la domanda di accesso deve:</a:t>
            </a:r>
          </a:p>
          <a:p>
            <a:pPr fontAlgn="base"/>
            <a:r>
              <a:rPr lang="it-IT" dirty="0"/>
              <a:t>▪ contenere informazioni analitiche sulla struttura del gruppo e sui vincoli partecipativi esistenti tra le società e le imprese;</a:t>
            </a:r>
          </a:p>
          <a:p>
            <a:pPr fontAlgn="base"/>
            <a:r>
              <a:rPr lang="it-IT" dirty="0"/>
              <a:t>▪ indicare il registro delle imprese in cui è effettuata la pubblicità ex art. 2497 bis c.c.;</a:t>
            </a:r>
          </a:p>
          <a:p>
            <a:pPr fontAlgn="base"/>
            <a:r>
              <a:rPr lang="it-IT" dirty="0"/>
              <a:t>▪ essere corredata dal deposito del bilancio consolidato di gruppo.</a:t>
            </a:r>
          </a:p>
          <a:p>
            <a:pPr marL="0" indent="0" fontAlgn="base">
              <a:buNone/>
            </a:pPr>
            <a:endParaRPr lang="it-IT" dirty="0"/>
          </a:p>
          <a:p>
            <a:pPr marL="0" indent="0" fontAlgn="base">
              <a:buNone/>
            </a:pPr>
            <a:r>
              <a:rPr lang="it-IT" dirty="0"/>
              <a:t> La nuova normativa prevede la </a:t>
            </a:r>
            <a:r>
              <a:rPr lang="it-IT" b="1" dirty="0"/>
              <a:t>postergazione dei crediti</a:t>
            </a:r>
            <a:r>
              <a:rPr lang="it-IT" dirty="0"/>
              <a:t> che la società esercente l’attività di direzione o coordinamento vanta nei confronti delle imprese sottoposte a direzione e coordinamento o che queste ultime vantano nei loro confronti sulla base di rapporti di finanziamento contratti dopo il deposito della domanda di liquidazione giudiziale o nell’anno anteriore. </a:t>
            </a:r>
          </a:p>
          <a:p>
            <a:pPr marL="0" indent="0" fontAlgn="base">
              <a:buNone/>
            </a:pPr>
            <a:r>
              <a:rPr lang="it-IT" dirty="0"/>
              <a:t>I crediti postergati sono inefficaci nel caso in cui siano stati rimborsati nell’anno anteriore dalla domanda di apertura della liquidazione giudiziale fatto salvo l’art. 102 sui finanziamenti prededucibili dei soci (art. 292).</a:t>
            </a:r>
          </a:p>
          <a:p>
            <a:endParaRPr lang="it-IT" dirty="0"/>
          </a:p>
          <a:p>
            <a:endParaRPr lang="it-IT" dirty="0"/>
          </a:p>
        </p:txBody>
      </p:sp>
    </p:spTree>
    <p:extLst>
      <p:ext uri="{BB962C8B-B14F-4D97-AF65-F5344CB8AC3E}">
        <p14:creationId xmlns:p14="http://schemas.microsoft.com/office/powerpoint/2010/main" val="2565940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052736"/>
          </a:xfrm>
        </p:spPr>
        <p:txBody>
          <a:bodyPr/>
          <a:lstStyle/>
          <a:p>
            <a:r>
              <a:rPr lang="it-IT" sz="3000" b="1" dirty="0"/>
              <a:t>11. Disposizioni penali</a:t>
            </a:r>
            <a:endParaRPr lang="it-IT" sz="3000" dirty="0"/>
          </a:p>
        </p:txBody>
      </p:sp>
      <p:sp>
        <p:nvSpPr>
          <p:cNvPr id="3" name="Segnaposto contenuto 2"/>
          <p:cNvSpPr>
            <a:spLocks noGrp="1"/>
          </p:cNvSpPr>
          <p:nvPr>
            <p:ph idx="1"/>
          </p:nvPr>
        </p:nvSpPr>
        <p:spPr/>
        <p:txBody>
          <a:bodyPr>
            <a:normAutofit fontScale="62500" lnSpcReduction="20000"/>
          </a:bodyPr>
          <a:lstStyle/>
          <a:p>
            <a:pPr marL="0" indent="0" fontAlgn="base">
              <a:buNone/>
            </a:pPr>
            <a:r>
              <a:rPr lang="it-IT" dirty="0"/>
              <a:t>Con riferimento alle disposizioni penali, rimane salva la continuità delle fattispecie incriminatrici:</a:t>
            </a:r>
          </a:p>
          <a:p>
            <a:pPr marL="0" indent="0" fontAlgn="base">
              <a:buNone/>
            </a:pPr>
            <a:r>
              <a:rPr lang="it-IT" dirty="0"/>
              <a:t>♦ </a:t>
            </a:r>
            <a:r>
              <a:rPr lang="it-IT" b="1" dirty="0"/>
              <a:t>reati commessi dall’imprenditore in liquidazione giudiziale</a:t>
            </a:r>
            <a:endParaRPr lang="it-IT" dirty="0"/>
          </a:p>
          <a:p>
            <a:pPr fontAlgn="base"/>
            <a:r>
              <a:rPr lang="it-IT" dirty="0"/>
              <a:t>▪ bancarotta fraudolenta (art. 322)</a:t>
            </a:r>
          </a:p>
          <a:p>
            <a:pPr fontAlgn="base"/>
            <a:r>
              <a:rPr lang="it-IT" dirty="0"/>
              <a:t>▪ bancarotta semplice (art. 323)</a:t>
            </a:r>
          </a:p>
          <a:p>
            <a:pPr fontAlgn="base"/>
            <a:r>
              <a:rPr lang="it-IT" dirty="0"/>
              <a:t>▪ ricorso abusivo al credito (art. 325)</a:t>
            </a:r>
          </a:p>
          <a:p>
            <a:pPr fontAlgn="base"/>
            <a:r>
              <a:rPr lang="it-IT" dirty="0"/>
              <a:t>▪ denuncia di creditori inesistenti e omessa dichiarazione di beni da comprendere nell’inventario o mancata osservanza degli obblighi ex art. 49 comma 1, </a:t>
            </a:r>
            <a:r>
              <a:rPr lang="it-IT" dirty="0" err="1"/>
              <a:t>lett</a:t>
            </a:r>
            <a:r>
              <a:rPr lang="it-IT" dirty="0"/>
              <a:t>. c) ed art. 150 (art. 327)</a:t>
            </a:r>
          </a:p>
          <a:p>
            <a:pPr marL="0" indent="0" fontAlgn="base">
              <a:buNone/>
            </a:pPr>
            <a:r>
              <a:rPr lang="it-IT" dirty="0"/>
              <a:t>♦ </a:t>
            </a:r>
            <a:r>
              <a:rPr lang="it-IT" b="1" dirty="0"/>
              <a:t>reati commessi da persone diverse dall’imprenditore in liquidazione giudiziale, come: </a:t>
            </a:r>
            <a:endParaRPr lang="it-IT" dirty="0"/>
          </a:p>
          <a:p>
            <a:pPr fontAlgn="base"/>
            <a:r>
              <a:rPr lang="it-IT" dirty="0"/>
              <a:t>▪ fatti di bancarotta fraudolenta o semplice (amministratori, direttori generali, sindaci e liquidatori di società in liquidazione giudiziale) (art. 329- 330)</a:t>
            </a:r>
          </a:p>
          <a:p>
            <a:pPr fontAlgn="base"/>
            <a:r>
              <a:rPr lang="it-IT" dirty="0"/>
              <a:t>▪ ricorso abusivo al credito (amministratori, direttori generali) (art. 331)</a:t>
            </a:r>
          </a:p>
          <a:p>
            <a:pPr fontAlgn="base"/>
            <a:r>
              <a:rPr lang="it-IT" dirty="0"/>
              <a:t>▪ denuncia di crediti inesistenti (amministratori, direttori generali, liquidatori di società in liquidazione giudiziale) (art. 332)</a:t>
            </a:r>
          </a:p>
          <a:p>
            <a:pPr fontAlgn="base"/>
            <a:r>
              <a:rPr lang="it-IT" dirty="0"/>
              <a:t>▪ reati dell’institore (art. 333)</a:t>
            </a:r>
          </a:p>
          <a:p>
            <a:pPr fontAlgn="base"/>
            <a:r>
              <a:rPr lang="it-IT" dirty="0"/>
              <a:t>▪ omessa consegna o deposito di cose della liquidazione giudiziale (curatore) (art. 336)</a:t>
            </a:r>
          </a:p>
          <a:p>
            <a:endParaRPr lang="it-IT" dirty="0"/>
          </a:p>
        </p:txBody>
      </p:sp>
    </p:spTree>
    <p:extLst>
      <p:ext uri="{BB962C8B-B14F-4D97-AF65-F5344CB8AC3E}">
        <p14:creationId xmlns:p14="http://schemas.microsoft.com/office/powerpoint/2010/main" val="1345891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08720"/>
          </a:xfrm>
        </p:spPr>
        <p:txBody>
          <a:bodyPr>
            <a:normAutofit/>
          </a:bodyPr>
          <a:lstStyle/>
          <a:p>
            <a:r>
              <a:rPr lang="it-IT" sz="3000" b="1" dirty="0"/>
              <a:t>12. Le modifiche al codice civile</a:t>
            </a:r>
            <a:endParaRPr lang="it-IT" sz="3000" dirty="0"/>
          </a:p>
        </p:txBody>
      </p:sp>
      <p:sp>
        <p:nvSpPr>
          <p:cNvPr id="3" name="Segnaposto contenuto 2"/>
          <p:cNvSpPr>
            <a:spLocks noGrp="1"/>
          </p:cNvSpPr>
          <p:nvPr>
            <p:ph idx="1"/>
          </p:nvPr>
        </p:nvSpPr>
        <p:spPr>
          <a:xfrm>
            <a:off x="457200" y="836712"/>
            <a:ext cx="8229600" cy="5289451"/>
          </a:xfrm>
        </p:spPr>
        <p:txBody>
          <a:bodyPr>
            <a:noAutofit/>
          </a:bodyPr>
          <a:lstStyle/>
          <a:p>
            <a:pPr marL="0" indent="0" fontAlgn="base">
              <a:buNone/>
            </a:pPr>
            <a:r>
              <a:rPr lang="it-IT" sz="1200" b="1" dirty="0"/>
              <a:t>Modifiche al codice civile</a:t>
            </a:r>
            <a:r>
              <a:rPr lang="it-IT" sz="1200" dirty="0"/>
              <a:t>:</a:t>
            </a:r>
          </a:p>
          <a:p>
            <a:pPr fontAlgn="base"/>
            <a:r>
              <a:rPr lang="it-IT" sz="1200" dirty="0"/>
              <a:t>La rubrica dell’</a:t>
            </a:r>
            <a:r>
              <a:rPr lang="it-IT" sz="1200" b="1" dirty="0"/>
              <a:t>art. 2086 c.c.</a:t>
            </a:r>
            <a:r>
              <a:rPr lang="it-IT" sz="1200" dirty="0"/>
              <a:t> è sostituita con “Gestione dell’impresa”. </a:t>
            </a:r>
          </a:p>
          <a:p>
            <a:pPr fontAlgn="base"/>
            <a:r>
              <a:rPr lang="it-IT" sz="1200" dirty="0"/>
              <a:t>È stato inserito il comma 2 all’art. 2086 c.c. stabilendo che l’imprenditore, che opera in forma societaria o collettiva, ha il dovere: </a:t>
            </a:r>
            <a:r>
              <a:rPr lang="it-IT" sz="1200" b="1" dirty="0"/>
              <a:t>a)</a:t>
            </a:r>
            <a:r>
              <a:rPr lang="it-IT" sz="1200" dirty="0"/>
              <a:t> di istituire un assetto organizzativo, amministrativo e contabile adeguato alla natura e alle dimensioni dell’impresa, anche in funzione della rilevazione tempestiva della crisi dell’impresa e della perdita della continuità aziendale; </a:t>
            </a:r>
            <a:r>
              <a:rPr lang="it-IT" sz="1200" b="1" dirty="0"/>
              <a:t>b</a:t>
            </a:r>
            <a:r>
              <a:rPr lang="it-IT" sz="1200" dirty="0"/>
              <a:t>) di attivarsi senza indugio per l’adozione e l’attuazione di uno degli strumenti previsti dall’ordinamento per il superamento della crisi e il recupero della continuità aziendale (art. 374)</a:t>
            </a:r>
          </a:p>
          <a:p>
            <a:pPr fontAlgn="base"/>
            <a:r>
              <a:rPr lang="it-IT" sz="1200" dirty="0"/>
              <a:t>È stato modificato anche il comma 2 dell’</a:t>
            </a:r>
            <a:r>
              <a:rPr lang="it-IT" sz="1200" b="1" dirty="0"/>
              <a:t>art. 2119</a:t>
            </a:r>
            <a:r>
              <a:rPr lang="it-IT" sz="1200" dirty="0"/>
              <a:t>:</a:t>
            </a:r>
          </a:p>
          <a:p>
            <a:pPr fontAlgn="base"/>
            <a:r>
              <a:rPr lang="it-IT" sz="1200" dirty="0"/>
              <a:t>▪ non costituisce giusta causa di risoluzione del contratto la liquidazione coatta amministrativa dell'impresa; </a:t>
            </a:r>
          </a:p>
          <a:p>
            <a:pPr fontAlgn="base"/>
            <a:r>
              <a:rPr lang="it-IT" sz="1200" dirty="0"/>
              <a:t>▪ gli effetti della liquidazione giudiziale sui rapporti di lavoro sono regolati dal codice della crisi e dell'insolvenza, con conseguente rinvio alla disciplina contenuta nel nuovo codice (art. 375)</a:t>
            </a:r>
          </a:p>
          <a:p>
            <a:pPr fontAlgn="base"/>
            <a:r>
              <a:rPr lang="it-IT" sz="1200" dirty="0"/>
              <a:t>È prevista la modifica degli </a:t>
            </a:r>
            <a:r>
              <a:rPr lang="it-IT" sz="1200" b="1" dirty="0"/>
              <a:t>art. 2257 c.c</a:t>
            </a:r>
            <a:r>
              <a:rPr lang="it-IT" sz="1200" dirty="0"/>
              <a:t>., </a:t>
            </a:r>
            <a:r>
              <a:rPr lang="it-IT" sz="1200" b="1" dirty="0"/>
              <a:t>art. 2380 bis c.c.,</a:t>
            </a:r>
            <a:r>
              <a:rPr lang="it-IT" sz="1200" dirty="0"/>
              <a:t> </a:t>
            </a:r>
            <a:r>
              <a:rPr lang="it-IT" sz="1200" b="1" dirty="0"/>
              <a:t>art. 2409 </a:t>
            </a:r>
            <a:r>
              <a:rPr lang="it-IT" sz="1200" b="1" dirty="0" err="1"/>
              <a:t>novies</a:t>
            </a:r>
            <a:r>
              <a:rPr lang="it-IT" sz="1200" b="1" dirty="0"/>
              <a:t> c.c.,</a:t>
            </a:r>
            <a:r>
              <a:rPr lang="it-IT" sz="1200" dirty="0"/>
              <a:t> </a:t>
            </a:r>
            <a:r>
              <a:rPr lang="it-IT" sz="1200" b="1" dirty="0"/>
              <a:t>art. 2475 c.c.</a:t>
            </a:r>
            <a:r>
              <a:rPr lang="it-IT" sz="1200" dirty="0"/>
              <a:t> ed </a:t>
            </a:r>
            <a:r>
              <a:rPr lang="it-IT" sz="1200" b="1" dirty="0"/>
              <a:t>art. 2475 c.c.</a:t>
            </a:r>
            <a:r>
              <a:rPr lang="it-IT" sz="1200" dirty="0"/>
              <a:t> poiché vengono estesi a tutti i tipi di società gli obblighi previsti dall’art. 2086, comma 2, c.c. (art. 376)</a:t>
            </a:r>
          </a:p>
          <a:p>
            <a:pPr marL="0" indent="0" fontAlgn="base">
              <a:buNone/>
            </a:pPr>
            <a:endParaRPr lang="it-IT" sz="1200" dirty="0"/>
          </a:p>
          <a:p>
            <a:pPr marL="0" indent="0" fontAlgn="base">
              <a:buNone/>
            </a:pPr>
            <a:r>
              <a:rPr lang="it-IT" sz="1200" dirty="0"/>
              <a:t>Con riferimento alla responsabilità degli amministratori, l’</a:t>
            </a:r>
            <a:r>
              <a:rPr lang="it-IT" sz="1200" b="1" dirty="0"/>
              <a:t>art. 2476 comma 6 c.c. </a:t>
            </a:r>
            <a:r>
              <a:rPr lang="it-IT" sz="1200" dirty="0"/>
              <a:t>prevede che:</a:t>
            </a:r>
          </a:p>
          <a:p>
            <a:pPr fontAlgn="base"/>
            <a:r>
              <a:rPr lang="it-IT" sz="1200" dirty="0"/>
              <a:t>▪ gli amministratori rispondono verso i creditori sociali per l’inosservanza degli obblighi inerenti alla conservazione dell’integrità del patrimonio sociale;</a:t>
            </a:r>
          </a:p>
          <a:p>
            <a:pPr fontAlgn="base"/>
            <a:r>
              <a:rPr lang="it-IT" sz="1200" dirty="0"/>
              <a:t>▪ l’azione di responsabilità può essere proposta dai creditori quando il patrimonio sociale risulta insufficiente al soddisfacimento dei loro crediti;</a:t>
            </a:r>
          </a:p>
          <a:p>
            <a:pPr fontAlgn="base"/>
            <a:r>
              <a:rPr lang="it-IT" sz="1200" dirty="0"/>
              <a:t>▪ la rinunzia all’azione da parte della società non impedisce l’esercizio dell’azione da parte dei creditori sociali;</a:t>
            </a:r>
          </a:p>
          <a:p>
            <a:pPr fontAlgn="base"/>
            <a:r>
              <a:rPr lang="it-IT" sz="1200" dirty="0"/>
              <a:t>▪ la transazione può essere impugnata dai creditori sociali soltanto con l’azione revocatoria quando ne ricorrono gli estremi;</a:t>
            </a:r>
          </a:p>
        </p:txBody>
      </p:sp>
    </p:spTree>
    <p:extLst>
      <p:ext uri="{BB962C8B-B14F-4D97-AF65-F5344CB8AC3E}">
        <p14:creationId xmlns:p14="http://schemas.microsoft.com/office/powerpoint/2010/main" val="71672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normAutofit fontScale="92500" lnSpcReduction="10000"/>
          </a:bodyPr>
          <a:lstStyle/>
          <a:p>
            <a:pPr fontAlgn="base"/>
            <a:r>
              <a:rPr lang="it-IT" dirty="0"/>
              <a:t>È inserito all’</a:t>
            </a:r>
            <a:r>
              <a:rPr lang="it-IT" b="1" dirty="0"/>
              <a:t>art. 2486 c.c.</a:t>
            </a:r>
            <a:r>
              <a:rPr lang="it-IT" dirty="0"/>
              <a:t> il comma 3</a:t>
            </a:r>
            <a:r>
              <a:rPr lang="it-IT" b="1" dirty="0"/>
              <a:t> </a:t>
            </a:r>
            <a:r>
              <a:rPr lang="it-IT" dirty="0"/>
              <a:t>ai fini di regolare la responsabilità degli amministratori per violazione dell’obbligo di cui all’art. 2486 del c.c. attraverso il ricorso ad un criterio di liquidazione dei danni conseguenti alla mancata gestione della società dopo il verificarsi di una causa di scioglimento. (art. 376)</a:t>
            </a:r>
          </a:p>
          <a:p>
            <a:pPr marL="0" indent="0" fontAlgn="base">
              <a:buNone/>
            </a:pPr>
            <a:endParaRPr lang="it-IT" dirty="0"/>
          </a:p>
          <a:p>
            <a:pPr fontAlgn="base"/>
            <a:r>
              <a:rPr lang="it-IT" dirty="0"/>
              <a:t>Attraverso la modifica dell’</a:t>
            </a:r>
            <a:r>
              <a:rPr lang="it-IT" b="1" dirty="0"/>
              <a:t>art. 2477 c.c. </a:t>
            </a:r>
            <a:r>
              <a:rPr lang="it-IT" dirty="0"/>
              <a:t>sono state ampliate le ipotesi in cui è obbligatoria la nomina degli organi di controllo interni e dei revisori nella </a:t>
            </a:r>
            <a:r>
              <a:rPr lang="it-IT" b="1" dirty="0"/>
              <a:t>società a responsabilità limitata</a:t>
            </a:r>
            <a:r>
              <a:rPr lang="it-IT" dirty="0"/>
              <a:t> </a:t>
            </a:r>
            <a:r>
              <a:rPr lang="it-IT" b="1" dirty="0"/>
              <a:t> </a:t>
            </a:r>
            <a:endParaRPr lang="it-IT" dirty="0"/>
          </a:p>
          <a:p>
            <a:pPr fontAlgn="base"/>
            <a:endParaRPr lang="it-IT" dirty="0"/>
          </a:p>
          <a:p>
            <a:pPr fontAlgn="base"/>
            <a:r>
              <a:rPr lang="it-IT" dirty="0"/>
              <a:t>L’</a:t>
            </a:r>
            <a:r>
              <a:rPr lang="it-IT" b="1" dirty="0"/>
              <a:t>art. 2484, comma 1, c.c. </a:t>
            </a:r>
            <a:r>
              <a:rPr lang="it-IT" dirty="0"/>
              <a:t>viene integrato con il numero 7 bis, in forza del quale costituisce causa di scioglimento della S.p.A., della </a:t>
            </a:r>
            <a:r>
              <a:rPr lang="it-IT" dirty="0" err="1"/>
              <a:t>S.a.p.a</a:t>
            </a:r>
            <a:r>
              <a:rPr lang="it-IT" dirty="0"/>
              <a:t>. e della s.r.l. anche l’apertura della liquidazione giudiziale (art. 379)</a:t>
            </a:r>
          </a:p>
          <a:p>
            <a:pPr fontAlgn="base"/>
            <a:r>
              <a:rPr lang="it-IT" dirty="0"/>
              <a:t>per le società cooperative che svolgono attività commerciali si prevede l’assoggettamento a liquidazione giudiziale</a:t>
            </a:r>
          </a:p>
          <a:p>
            <a:pPr fontAlgn="base"/>
            <a:r>
              <a:rPr lang="it-IT" dirty="0"/>
              <a:t>È infine prevista l’abrogazione dell’</a:t>
            </a:r>
            <a:r>
              <a:rPr lang="it-IT" b="1" dirty="0"/>
              <a:t>art. 2221 c.c</a:t>
            </a:r>
            <a:r>
              <a:rPr lang="it-IT" dirty="0"/>
              <a:t>. sul fallimento e concordato preventivo dall’entrata in vigore del codice.</a:t>
            </a:r>
          </a:p>
          <a:p>
            <a:endParaRPr lang="it-IT" dirty="0"/>
          </a:p>
          <a:p>
            <a:endParaRPr lang="it-IT" dirty="0"/>
          </a:p>
        </p:txBody>
      </p:sp>
    </p:spTree>
    <p:extLst>
      <p:ext uri="{BB962C8B-B14F-4D97-AF65-F5344CB8AC3E}">
        <p14:creationId xmlns:p14="http://schemas.microsoft.com/office/powerpoint/2010/main" val="938726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08720"/>
          </a:xfrm>
        </p:spPr>
        <p:txBody>
          <a:bodyPr/>
          <a:lstStyle/>
          <a:p>
            <a:r>
              <a:rPr lang="it-IT" b="1" dirty="0"/>
              <a:t>13. Entrata in vigore</a:t>
            </a:r>
            <a:endParaRPr lang="it-IT" dirty="0"/>
          </a:p>
        </p:txBody>
      </p:sp>
      <p:sp>
        <p:nvSpPr>
          <p:cNvPr id="3" name="Segnaposto contenuto 2"/>
          <p:cNvSpPr>
            <a:spLocks noGrp="1"/>
          </p:cNvSpPr>
          <p:nvPr>
            <p:ph idx="1"/>
          </p:nvPr>
        </p:nvSpPr>
        <p:spPr>
          <a:xfrm>
            <a:off x="457200" y="980728"/>
            <a:ext cx="8229600" cy="5145435"/>
          </a:xfrm>
        </p:spPr>
        <p:txBody>
          <a:bodyPr>
            <a:normAutofit fontScale="70000" lnSpcReduction="20000"/>
          </a:bodyPr>
          <a:lstStyle/>
          <a:p>
            <a:pPr marL="0" indent="0" fontAlgn="base">
              <a:buNone/>
            </a:pPr>
            <a:r>
              <a:rPr lang="it-IT" dirty="0"/>
              <a:t>L’entrata in vigore del Codice della crisi e dell’insolvenza è prevista tra</a:t>
            </a:r>
            <a:r>
              <a:rPr lang="it-IT" b="1" dirty="0"/>
              <a:t> 18 mesi</a:t>
            </a:r>
            <a:r>
              <a:rPr lang="it-IT" dirty="0"/>
              <a:t> decorrenti dalla pubblicazione nella G.U. (</a:t>
            </a:r>
            <a:r>
              <a:rPr lang="it-IT" b="1" dirty="0"/>
              <a:t>15 agosto 2020</a:t>
            </a:r>
            <a:r>
              <a:rPr lang="it-IT" dirty="0"/>
              <a:t>).</a:t>
            </a:r>
          </a:p>
          <a:p>
            <a:pPr marL="0" indent="0" fontAlgn="base">
              <a:buNone/>
            </a:pPr>
            <a:r>
              <a:rPr lang="it-IT" dirty="0"/>
              <a:t>Entreranno in vigore trascorsi 30 giorni dalla pubblicazione nella G.U.(</a:t>
            </a:r>
            <a:r>
              <a:rPr lang="it-IT" b="1" dirty="0"/>
              <a:t>16 marzo 2019</a:t>
            </a:r>
            <a:r>
              <a:rPr lang="it-IT" dirty="0"/>
              <a:t>) le disposizioni aventi ad oggetto:</a:t>
            </a:r>
          </a:p>
          <a:p>
            <a:pPr fontAlgn="base"/>
            <a:r>
              <a:rPr lang="it-IT" dirty="0"/>
              <a:t>▪ la competenza per materia e per territorio (art. 27, comma 1);</a:t>
            </a:r>
          </a:p>
          <a:p>
            <a:pPr fontAlgn="base"/>
            <a:r>
              <a:rPr lang="it-IT" dirty="0"/>
              <a:t>▪ le modifiche alla disciplina dell’amministrazione straordinaria (art. 350)</a:t>
            </a:r>
          </a:p>
          <a:p>
            <a:pPr fontAlgn="base"/>
            <a:r>
              <a:rPr lang="it-IT" dirty="0"/>
              <a:t>▪ la certificazione dei debiti contributivi e per premi assicurativi (art. 363)</a:t>
            </a:r>
          </a:p>
          <a:p>
            <a:pPr fontAlgn="base"/>
            <a:r>
              <a:rPr lang="it-IT" dirty="0"/>
              <a:t>▪ la certificazione dei debiti tributari (art. 364)</a:t>
            </a:r>
          </a:p>
          <a:p>
            <a:pPr fontAlgn="base"/>
            <a:r>
              <a:rPr lang="it-IT" dirty="0"/>
              <a:t>▪ la modifica all’articolo 147 del T.U. in materia di spese di giustizia (art. 366)</a:t>
            </a:r>
          </a:p>
          <a:p>
            <a:pPr fontAlgn="base"/>
            <a:r>
              <a:rPr lang="it-IT" dirty="0"/>
              <a:t>▪ le abrogazioni degli artt. 221, 235 e 241 L.F. (art. 373)</a:t>
            </a:r>
          </a:p>
          <a:p>
            <a:pPr fontAlgn="base"/>
            <a:r>
              <a:rPr lang="it-IT" dirty="0"/>
              <a:t>▪ le modifiche sugli assetti organizzativi dell’impresa (art. 374)</a:t>
            </a:r>
          </a:p>
          <a:p>
            <a:pPr fontAlgn="base"/>
            <a:r>
              <a:rPr lang="it-IT" dirty="0"/>
              <a:t>▪ le modifiche sulla responsabilità degli amministratori (art. 377)</a:t>
            </a:r>
          </a:p>
          <a:p>
            <a:pPr fontAlgn="base"/>
            <a:r>
              <a:rPr lang="it-IT" dirty="0"/>
              <a:t>▪ le modifiche sulla nomina degli organi di controllo (art. 378)</a:t>
            </a:r>
          </a:p>
          <a:p>
            <a:pPr marL="0" indent="0" fontAlgn="base">
              <a:buNone/>
            </a:pPr>
            <a:endParaRPr lang="it-IT" b="1" dirty="0"/>
          </a:p>
          <a:p>
            <a:pPr marL="0" indent="0" fontAlgn="base">
              <a:buNone/>
            </a:pPr>
            <a:r>
              <a:rPr lang="it-IT" b="1" dirty="0"/>
              <a:t>disciplina transitoria</a:t>
            </a:r>
          </a:p>
          <a:p>
            <a:pPr marL="0" indent="0" fontAlgn="base">
              <a:buNone/>
            </a:pPr>
            <a:r>
              <a:rPr lang="it-IT" i="1" dirty="0"/>
              <a:t>restano disciplinati dall’attuale legge fallimentare sia i procedimenti di fallimento pendenti alla data di entrata in vigore della riforma sia le procedure aperte a seguito della definizione dei ricorsi o delle domande depositati prima dell’entrata in vigore del d. </a:t>
            </a:r>
            <a:r>
              <a:rPr lang="it-IT" i="1" dirty="0" err="1"/>
              <a:t>lgs</a:t>
            </a:r>
            <a:r>
              <a:rPr lang="it-IT" dirty="0"/>
              <a:t>.</a:t>
            </a:r>
          </a:p>
          <a:p>
            <a:endParaRPr lang="it-IT" dirty="0"/>
          </a:p>
        </p:txBody>
      </p:sp>
    </p:spTree>
    <p:extLst>
      <p:ext uri="{BB962C8B-B14F-4D97-AF65-F5344CB8AC3E}">
        <p14:creationId xmlns:p14="http://schemas.microsoft.com/office/powerpoint/2010/main" val="4170591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lstStyle/>
          <a:p>
            <a:endParaRPr lang="it-IT" dirty="0"/>
          </a:p>
        </p:txBody>
      </p:sp>
    </p:spTree>
    <p:extLst>
      <p:ext uri="{BB962C8B-B14F-4D97-AF65-F5344CB8AC3E}">
        <p14:creationId xmlns:p14="http://schemas.microsoft.com/office/powerpoint/2010/main" val="65899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effectLst/>
              </a:rPr>
              <a:t>Motivi della riforma </a:t>
            </a:r>
            <a:endParaRPr lang="it-IT" dirty="0"/>
          </a:p>
        </p:txBody>
      </p:sp>
      <p:sp>
        <p:nvSpPr>
          <p:cNvPr id="3" name="Segnaposto contenuto 2"/>
          <p:cNvSpPr>
            <a:spLocks noGrp="1"/>
          </p:cNvSpPr>
          <p:nvPr>
            <p:ph idx="1"/>
          </p:nvPr>
        </p:nvSpPr>
        <p:spPr/>
        <p:txBody>
          <a:bodyPr>
            <a:normAutofit/>
          </a:bodyPr>
          <a:lstStyle/>
          <a:p>
            <a:r>
              <a:rPr lang="it-IT" dirty="0"/>
              <a:t>- la necessità di riformulare le disposizioni che hanno originato contrasti interpretativi;</a:t>
            </a:r>
          </a:p>
          <a:p>
            <a:r>
              <a:rPr lang="it-IT" dirty="0"/>
              <a:t>- la necessità di semplificare il quadro normativo;</a:t>
            </a:r>
          </a:p>
          <a:p>
            <a:r>
              <a:rPr lang="it-IT" dirty="0"/>
              <a:t>- la necessità di adeguare la legislazione italiana alla normativa sovranazionale, con particolare riferimento alla normativa europea (ad es., Regolamento europeo 20 maggio 2015 n. 848 relativo alle procedure di insolvenza, la raccomandazione 2014/135/UE della Commissione nonché' i principi della </a:t>
            </a:r>
            <a:r>
              <a:rPr lang="it-IT" i="1" dirty="0"/>
              <a:t>model law</a:t>
            </a:r>
            <a:r>
              <a:rPr lang="it-IT" dirty="0"/>
              <a:t> elaborati in materia di insolvenza dalla Commissione delle Nazioni Unite per il diritto commerciale internazionale (UNCITRAL)</a:t>
            </a:r>
          </a:p>
        </p:txBody>
      </p:sp>
    </p:spTree>
    <p:extLst>
      <p:ext uri="{BB962C8B-B14F-4D97-AF65-F5344CB8AC3E}">
        <p14:creationId xmlns:p14="http://schemas.microsoft.com/office/powerpoint/2010/main" val="598653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5793507"/>
          </a:xfrm>
        </p:spPr>
        <p:txBody>
          <a:bodyPr/>
          <a:lstStyle/>
          <a:p>
            <a:endParaRPr lang="it-IT" dirty="0"/>
          </a:p>
        </p:txBody>
      </p:sp>
    </p:spTree>
    <p:extLst>
      <p:ext uri="{BB962C8B-B14F-4D97-AF65-F5344CB8AC3E}">
        <p14:creationId xmlns:p14="http://schemas.microsoft.com/office/powerpoint/2010/main" val="109141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p:spPr>
        <p:txBody>
          <a:bodyPr>
            <a:normAutofit/>
          </a:bodyPr>
          <a:lstStyle/>
          <a:p>
            <a:r>
              <a:rPr lang="it-IT" sz="3400" b="1" dirty="0">
                <a:effectLst/>
              </a:rPr>
              <a:t>Codice della crisi d'impresa </a:t>
            </a:r>
            <a:endParaRPr lang="it-IT" sz="3400" dirty="0"/>
          </a:p>
        </p:txBody>
      </p:sp>
      <p:sp>
        <p:nvSpPr>
          <p:cNvPr id="3" name="Segnaposto contenuto 2"/>
          <p:cNvSpPr>
            <a:spLocks noGrp="1"/>
          </p:cNvSpPr>
          <p:nvPr>
            <p:ph idx="1"/>
          </p:nvPr>
        </p:nvSpPr>
        <p:spPr>
          <a:xfrm>
            <a:off x="457200" y="908720"/>
            <a:ext cx="8229600" cy="5544616"/>
          </a:xfrm>
        </p:spPr>
        <p:txBody>
          <a:bodyPr>
            <a:normAutofit fontScale="25000" lnSpcReduction="20000"/>
          </a:bodyPr>
          <a:lstStyle/>
          <a:p>
            <a:r>
              <a:rPr lang="it-IT" sz="3700" b="1" dirty="0"/>
              <a:t>Parte prima</a:t>
            </a:r>
            <a:endParaRPr lang="it-IT" sz="3700" dirty="0"/>
          </a:p>
          <a:p>
            <a:r>
              <a:rPr lang="it-IT" sz="3700" b="1" dirty="0"/>
              <a:t>Titolo</a:t>
            </a:r>
            <a:r>
              <a:rPr lang="it-IT" sz="3700" dirty="0"/>
              <a:t> </a:t>
            </a:r>
            <a:r>
              <a:rPr lang="it-IT" sz="3700" b="1" dirty="0"/>
              <a:t>I</a:t>
            </a:r>
            <a:r>
              <a:rPr lang="it-IT" sz="3700" dirty="0"/>
              <a:t> - Disposizioni generali (artt. 1 - 11)</a:t>
            </a:r>
          </a:p>
          <a:p>
            <a:r>
              <a:rPr lang="it-IT" sz="3700" b="1" dirty="0"/>
              <a:t>Titolo</a:t>
            </a:r>
            <a:r>
              <a:rPr lang="it-IT" sz="3700" dirty="0"/>
              <a:t> </a:t>
            </a:r>
            <a:r>
              <a:rPr lang="it-IT" sz="3700" b="1" dirty="0"/>
              <a:t>II</a:t>
            </a:r>
            <a:r>
              <a:rPr lang="it-IT" sz="3700" dirty="0"/>
              <a:t> - Procedure di allerta e di composizione assistita della crisi (artt. 12 - 25)</a:t>
            </a:r>
          </a:p>
          <a:p>
            <a:r>
              <a:rPr lang="it-IT" sz="3700" b="1" dirty="0"/>
              <a:t>Titolo</a:t>
            </a:r>
            <a:r>
              <a:rPr lang="it-IT" sz="3700" dirty="0"/>
              <a:t> </a:t>
            </a:r>
            <a:r>
              <a:rPr lang="it-IT" sz="3700" b="1" dirty="0"/>
              <a:t>III</a:t>
            </a:r>
            <a:r>
              <a:rPr lang="it-IT" sz="3700" dirty="0"/>
              <a:t> - Procedure di regolazione della crisi e dell'insolvenza (</a:t>
            </a:r>
            <a:r>
              <a:rPr lang="it-IT" sz="3700" dirty="0" err="1"/>
              <a:t>artt</a:t>
            </a:r>
            <a:r>
              <a:rPr lang="it-IT" sz="3700" dirty="0"/>
              <a:t>- 26 - 55)</a:t>
            </a:r>
          </a:p>
          <a:p>
            <a:r>
              <a:rPr lang="it-IT" sz="3700" b="1" dirty="0"/>
              <a:t>Titolo</a:t>
            </a:r>
            <a:r>
              <a:rPr lang="it-IT" sz="3700" dirty="0"/>
              <a:t> </a:t>
            </a:r>
            <a:r>
              <a:rPr lang="it-IT" sz="3700" b="1" dirty="0"/>
              <a:t>IV</a:t>
            </a:r>
            <a:r>
              <a:rPr lang="it-IT" sz="3700" dirty="0"/>
              <a:t> - Strumenti di regolazione della crisi (artt. 56 - 120)</a:t>
            </a:r>
          </a:p>
          <a:p>
            <a:r>
              <a:rPr lang="it-IT" sz="3700" b="1" dirty="0"/>
              <a:t>Titolo</a:t>
            </a:r>
            <a:r>
              <a:rPr lang="it-IT" sz="3700" dirty="0"/>
              <a:t> </a:t>
            </a:r>
            <a:r>
              <a:rPr lang="it-IT" sz="3700" b="1" dirty="0"/>
              <a:t>V</a:t>
            </a:r>
            <a:r>
              <a:rPr lang="it-IT" sz="3700" dirty="0"/>
              <a:t> - Liquidazione giudiziale (artt. 121-283)</a:t>
            </a:r>
          </a:p>
          <a:p>
            <a:r>
              <a:rPr lang="it-IT" sz="3700" dirty="0"/>
              <a:t>    </a:t>
            </a:r>
            <a:r>
              <a:rPr lang="it-IT" sz="3700" b="1" dirty="0"/>
              <a:t>Capo</a:t>
            </a:r>
            <a:r>
              <a:rPr lang="it-IT" sz="3700" dirty="0"/>
              <a:t> </a:t>
            </a:r>
            <a:r>
              <a:rPr lang="it-IT" sz="3700" b="1" dirty="0"/>
              <a:t>I</a:t>
            </a:r>
            <a:r>
              <a:rPr lang="it-IT" sz="3700" dirty="0"/>
              <a:t> - Imprenditori individuali e società (artt. 121-192)</a:t>
            </a:r>
          </a:p>
          <a:p>
            <a:r>
              <a:rPr lang="it-IT" sz="3700" dirty="0"/>
              <a:t>    </a:t>
            </a:r>
            <a:r>
              <a:rPr lang="it-IT" sz="3700" b="1" dirty="0"/>
              <a:t>Capo</a:t>
            </a:r>
            <a:r>
              <a:rPr lang="it-IT" sz="3700" dirty="0"/>
              <a:t> </a:t>
            </a:r>
            <a:r>
              <a:rPr lang="it-IT" sz="3700" b="1" dirty="0"/>
              <a:t>II</a:t>
            </a:r>
            <a:r>
              <a:rPr lang="it-IT" sz="3700" dirty="0"/>
              <a:t> - Custodia e amministrazione dei beni compresi nella liquidazione giudiziale (artt. 193 -199)</a:t>
            </a:r>
          </a:p>
          <a:p>
            <a:r>
              <a:rPr lang="it-IT" sz="3700" dirty="0"/>
              <a:t>    </a:t>
            </a:r>
            <a:r>
              <a:rPr lang="it-IT" sz="3700" b="1" dirty="0"/>
              <a:t>Capo</a:t>
            </a:r>
            <a:r>
              <a:rPr lang="it-IT" sz="3700" dirty="0"/>
              <a:t> </a:t>
            </a:r>
            <a:r>
              <a:rPr lang="it-IT" sz="3700" b="1" dirty="0"/>
              <a:t>III</a:t>
            </a:r>
            <a:r>
              <a:rPr lang="it-IT" sz="3700" dirty="0"/>
              <a:t> - Accertamento del passivo e dei diritti dei terzi sui beni compresi nella liquidazione giudiziale (artt. 200     - 210)</a:t>
            </a:r>
          </a:p>
          <a:p>
            <a:r>
              <a:rPr lang="it-IT" sz="3700" dirty="0"/>
              <a:t>    </a:t>
            </a:r>
            <a:r>
              <a:rPr lang="it-IT" sz="3700" b="1" dirty="0"/>
              <a:t>Capo</a:t>
            </a:r>
            <a:r>
              <a:rPr lang="it-IT" sz="3700" dirty="0"/>
              <a:t> </a:t>
            </a:r>
            <a:r>
              <a:rPr lang="it-IT" sz="3700" b="1" dirty="0"/>
              <a:t>IV</a:t>
            </a:r>
            <a:r>
              <a:rPr lang="it-IT" sz="3700" dirty="0"/>
              <a:t> - Esercizio dell'impresa e liquidazione dell'attivo (artt. 211 - 219)</a:t>
            </a:r>
          </a:p>
          <a:p>
            <a:r>
              <a:rPr lang="it-IT" sz="3700" dirty="0"/>
              <a:t>    </a:t>
            </a:r>
            <a:r>
              <a:rPr lang="it-IT" sz="3700" b="1" dirty="0"/>
              <a:t>Capo</a:t>
            </a:r>
            <a:r>
              <a:rPr lang="it-IT" sz="3700" dirty="0"/>
              <a:t> </a:t>
            </a:r>
            <a:r>
              <a:rPr lang="it-IT" sz="3700" b="1" dirty="0"/>
              <a:t>V</a:t>
            </a:r>
            <a:r>
              <a:rPr lang="it-IT" sz="3700" dirty="0"/>
              <a:t> - Ripartizione dell'attivo (artt. 220 - 232)</a:t>
            </a:r>
          </a:p>
          <a:p>
            <a:r>
              <a:rPr lang="it-IT" sz="3700" dirty="0"/>
              <a:t>    </a:t>
            </a:r>
            <a:r>
              <a:rPr lang="it-IT" sz="3700" b="1" dirty="0"/>
              <a:t>Capo</a:t>
            </a:r>
            <a:r>
              <a:rPr lang="it-IT" sz="3700" dirty="0"/>
              <a:t> </a:t>
            </a:r>
            <a:r>
              <a:rPr lang="it-IT" sz="3700" b="1" dirty="0"/>
              <a:t>VI</a:t>
            </a:r>
            <a:r>
              <a:rPr lang="it-IT" sz="3700" dirty="0"/>
              <a:t> - Cessazione della procedura di liquidazione giudiziale (artt. 233 - 239)</a:t>
            </a:r>
          </a:p>
          <a:p>
            <a:r>
              <a:rPr lang="it-IT" sz="3700" dirty="0"/>
              <a:t>    </a:t>
            </a:r>
            <a:r>
              <a:rPr lang="it-IT" sz="3700" b="1" dirty="0"/>
              <a:t>Capo</a:t>
            </a:r>
            <a:r>
              <a:rPr lang="it-IT" sz="3700" dirty="0"/>
              <a:t> </a:t>
            </a:r>
            <a:r>
              <a:rPr lang="it-IT" sz="3700" b="1" dirty="0"/>
              <a:t>VII</a:t>
            </a:r>
            <a:r>
              <a:rPr lang="it-IT" sz="3700" dirty="0"/>
              <a:t> - Concordato nella liquidazione giudiziale (artt. 240 - 253)</a:t>
            </a:r>
          </a:p>
          <a:p>
            <a:r>
              <a:rPr lang="it-IT" sz="3700" dirty="0"/>
              <a:t>    </a:t>
            </a:r>
            <a:r>
              <a:rPr lang="it-IT" sz="3700" b="1" dirty="0"/>
              <a:t>Capo</a:t>
            </a:r>
            <a:r>
              <a:rPr lang="it-IT" sz="3700" dirty="0"/>
              <a:t> </a:t>
            </a:r>
            <a:r>
              <a:rPr lang="it-IT" sz="3700" b="1" dirty="0"/>
              <a:t>VIII</a:t>
            </a:r>
            <a:r>
              <a:rPr lang="it-IT" sz="3700" dirty="0"/>
              <a:t> - Liquidazione giudiziale e concordato nella liquidazione giudiziale delle società (artt. 254 - 267)</a:t>
            </a:r>
          </a:p>
          <a:p>
            <a:r>
              <a:rPr lang="it-IT" sz="3700" dirty="0"/>
              <a:t>    </a:t>
            </a:r>
            <a:r>
              <a:rPr lang="it-IT" sz="3700" b="1" dirty="0"/>
              <a:t>Capo</a:t>
            </a:r>
            <a:r>
              <a:rPr lang="it-IT" sz="3700" dirty="0"/>
              <a:t> </a:t>
            </a:r>
            <a:r>
              <a:rPr lang="it-IT" sz="3700" b="1" dirty="0"/>
              <a:t>IX</a:t>
            </a:r>
            <a:r>
              <a:rPr lang="it-IT" sz="3700" dirty="0"/>
              <a:t> - Liquidazione controllata del </a:t>
            </a:r>
            <a:r>
              <a:rPr lang="it-IT" sz="3700" dirty="0" err="1"/>
              <a:t>sovraindebitato</a:t>
            </a:r>
            <a:r>
              <a:rPr lang="it-IT" sz="3700" dirty="0"/>
              <a:t> (artt. 268 - 277)</a:t>
            </a:r>
          </a:p>
          <a:p>
            <a:r>
              <a:rPr lang="it-IT" sz="3700" dirty="0"/>
              <a:t>    </a:t>
            </a:r>
            <a:r>
              <a:rPr lang="it-IT" sz="3700" b="1" dirty="0"/>
              <a:t>Capo</a:t>
            </a:r>
            <a:r>
              <a:rPr lang="it-IT" sz="3700" dirty="0"/>
              <a:t> </a:t>
            </a:r>
            <a:r>
              <a:rPr lang="it-IT" sz="3700" b="1" dirty="0"/>
              <a:t>X</a:t>
            </a:r>
            <a:r>
              <a:rPr lang="it-IT" sz="3700" dirty="0"/>
              <a:t> - </a:t>
            </a:r>
            <a:r>
              <a:rPr lang="it-IT" sz="3700" dirty="0" err="1"/>
              <a:t>Esdebitazione</a:t>
            </a:r>
            <a:r>
              <a:rPr lang="it-IT" sz="3700" dirty="0"/>
              <a:t> (artt. 278 - 283)</a:t>
            </a:r>
          </a:p>
          <a:p>
            <a:r>
              <a:rPr lang="it-IT" sz="3700" dirty="0"/>
              <a:t> </a:t>
            </a:r>
          </a:p>
          <a:p>
            <a:r>
              <a:rPr lang="it-IT" sz="3700" b="1" dirty="0"/>
              <a:t>Titolo</a:t>
            </a:r>
            <a:r>
              <a:rPr lang="it-IT" sz="3700" dirty="0"/>
              <a:t> </a:t>
            </a:r>
            <a:r>
              <a:rPr lang="it-IT" sz="3700" b="1" dirty="0"/>
              <a:t>VI</a:t>
            </a:r>
            <a:r>
              <a:rPr lang="it-IT" sz="3700" dirty="0"/>
              <a:t> - Disposizioni relative ai gruppi di imprese (artt. 284 - 292)</a:t>
            </a:r>
          </a:p>
          <a:p>
            <a:r>
              <a:rPr lang="it-IT" sz="3700" b="1" dirty="0"/>
              <a:t>Titolo</a:t>
            </a:r>
            <a:r>
              <a:rPr lang="it-IT" sz="3700" dirty="0"/>
              <a:t> </a:t>
            </a:r>
            <a:r>
              <a:rPr lang="it-IT" sz="3700" b="1" dirty="0"/>
              <a:t>VII</a:t>
            </a:r>
            <a:r>
              <a:rPr lang="it-IT" sz="3700" dirty="0"/>
              <a:t> - Liquidazione coatta amministrativa (artt. 293 - 316)</a:t>
            </a:r>
          </a:p>
          <a:p>
            <a:r>
              <a:rPr lang="it-IT" sz="3700" b="1" dirty="0"/>
              <a:t>Titolo</a:t>
            </a:r>
            <a:r>
              <a:rPr lang="it-IT" sz="3700" dirty="0"/>
              <a:t> </a:t>
            </a:r>
            <a:r>
              <a:rPr lang="it-IT" sz="3700" b="1" dirty="0"/>
              <a:t>VIII</a:t>
            </a:r>
            <a:r>
              <a:rPr lang="it-IT" sz="3700" dirty="0"/>
              <a:t> - Liquidazione giudiziale e misure cautelari penali (artt. 317 - 321)</a:t>
            </a:r>
          </a:p>
          <a:p>
            <a:r>
              <a:rPr lang="it-IT" sz="3700" b="1" dirty="0"/>
              <a:t>Titolo</a:t>
            </a:r>
            <a:r>
              <a:rPr lang="it-IT" sz="3700" dirty="0"/>
              <a:t> </a:t>
            </a:r>
            <a:r>
              <a:rPr lang="it-IT" sz="3700" b="1" dirty="0"/>
              <a:t>IX</a:t>
            </a:r>
            <a:r>
              <a:rPr lang="it-IT" sz="3700" dirty="0"/>
              <a:t> - Disposizioni penali (artt. 322 - 347)</a:t>
            </a:r>
          </a:p>
          <a:p>
            <a:r>
              <a:rPr lang="it-IT" sz="3700" b="1" dirty="0"/>
              <a:t>Titolo</a:t>
            </a:r>
            <a:r>
              <a:rPr lang="it-IT" sz="3700" dirty="0"/>
              <a:t> </a:t>
            </a:r>
            <a:r>
              <a:rPr lang="it-IT" sz="3700" b="1" dirty="0"/>
              <a:t>X</a:t>
            </a:r>
            <a:r>
              <a:rPr lang="it-IT" sz="3700" dirty="0"/>
              <a:t> - Disposizioni per l'attuazione del codice della crisi e dell'insolvenza, norme di coordinamento e disciplina transitoria (artt. 348 - 374)</a:t>
            </a:r>
          </a:p>
          <a:p>
            <a:r>
              <a:rPr lang="it-IT" sz="3700" b="1" dirty="0"/>
              <a:t>Parte seconda</a:t>
            </a:r>
            <a:r>
              <a:rPr lang="it-IT" sz="3700" dirty="0"/>
              <a:t> - Modifiche al codice civile (artt. 375 - 384)</a:t>
            </a:r>
          </a:p>
          <a:p>
            <a:r>
              <a:rPr lang="it-IT" sz="3700" b="1" dirty="0"/>
              <a:t>Parte terza</a:t>
            </a:r>
            <a:r>
              <a:rPr lang="it-IT" sz="3700" dirty="0"/>
              <a:t> - Garanzie in favore degli acquirenti di immobili da costruire (artt. 385 - 388)</a:t>
            </a:r>
          </a:p>
          <a:p>
            <a:r>
              <a:rPr lang="it-IT" sz="3700" b="1" dirty="0"/>
              <a:t>Parte quarta</a:t>
            </a:r>
            <a:r>
              <a:rPr lang="it-IT" sz="3700" dirty="0"/>
              <a:t> - Disposizioni finali e transitorie (artt. 389 - 391)</a:t>
            </a:r>
          </a:p>
          <a:p>
            <a:endParaRPr lang="it-IT" dirty="0"/>
          </a:p>
        </p:txBody>
      </p:sp>
    </p:spTree>
    <p:extLst>
      <p:ext uri="{BB962C8B-B14F-4D97-AF65-F5344CB8AC3E}">
        <p14:creationId xmlns:p14="http://schemas.microsoft.com/office/powerpoint/2010/main" val="1640805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052736"/>
          </a:xfrm>
        </p:spPr>
        <p:txBody>
          <a:bodyPr/>
          <a:lstStyle/>
          <a:p>
            <a:r>
              <a:rPr lang="it-IT" b="1" dirty="0">
                <a:effectLst/>
              </a:rPr>
              <a:t>I principi generali</a:t>
            </a:r>
            <a:endParaRPr lang="it-IT" dirty="0"/>
          </a:p>
        </p:txBody>
      </p:sp>
      <p:sp>
        <p:nvSpPr>
          <p:cNvPr id="3" name="Segnaposto contenuto 2"/>
          <p:cNvSpPr>
            <a:spLocks noGrp="1"/>
          </p:cNvSpPr>
          <p:nvPr>
            <p:ph idx="1"/>
          </p:nvPr>
        </p:nvSpPr>
        <p:spPr>
          <a:xfrm>
            <a:off x="457200" y="1124744"/>
            <a:ext cx="8229600" cy="5001419"/>
          </a:xfrm>
        </p:spPr>
        <p:txBody>
          <a:bodyPr>
            <a:normAutofit fontScale="55000" lnSpcReduction="20000"/>
          </a:bodyPr>
          <a:lstStyle/>
          <a:p>
            <a:pPr marL="457200" lvl="0" indent="-457200" fontAlgn="base">
              <a:buFont typeface="+mj-lt"/>
              <a:buAutoNum type="arabicPeriod"/>
            </a:pPr>
            <a:r>
              <a:rPr lang="it-IT" sz="3300" dirty="0"/>
              <a:t>si sostituisce il termine “fallimento” con </a:t>
            </a:r>
            <a:r>
              <a:rPr lang="it-IT" sz="3300" b="1" dirty="0"/>
              <a:t>“liquidazione giudiziale”</a:t>
            </a:r>
            <a:r>
              <a:rPr lang="it-IT" sz="3300" dirty="0"/>
              <a:t> (art. 121 ss.); si introducono termini provenienti dal lessico aziendalistico (ad es. “crisi” dell’impresa);</a:t>
            </a:r>
          </a:p>
          <a:p>
            <a:pPr marL="457200" lvl="0" indent="-457200" fontAlgn="base">
              <a:buFont typeface="+mj-lt"/>
              <a:buAutoNum type="arabicPeriod"/>
            </a:pPr>
            <a:r>
              <a:rPr lang="it-IT" sz="3300" dirty="0"/>
              <a:t>si introducono </a:t>
            </a:r>
            <a:r>
              <a:rPr lang="it-IT" sz="3300" b="1" dirty="0"/>
              <a:t>principi</a:t>
            </a:r>
            <a:r>
              <a:rPr lang="it-IT" sz="3300" dirty="0"/>
              <a:t> ai quali deve conformarsi la condotta dei soggetti coinvolti nelle procedure (debitore, creditori, curatore, consulenti, …): es., parametri di buona fede e correttezza - doveri di trasparenza e collaborazione </a:t>
            </a:r>
            <a:r>
              <a:rPr lang="it-IT" sz="3300" b="1" dirty="0"/>
              <a:t>(art. 3 ss.)</a:t>
            </a:r>
            <a:endParaRPr lang="it-IT" sz="3300" dirty="0"/>
          </a:p>
          <a:p>
            <a:pPr marL="457200" lvl="0" indent="-457200" fontAlgn="base">
              <a:buFont typeface="+mj-lt"/>
              <a:buAutoNum type="arabicPeriod"/>
            </a:pPr>
            <a:r>
              <a:rPr lang="it-IT" sz="3300" dirty="0"/>
              <a:t>Si introducono </a:t>
            </a:r>
            <a:r>
              <a:rPr lang="it-IT" sz="3300" b="1" dirty="0"/>
              <a:t>strumenti di allerta e di composizione assistita della cris</a:t>
            </a:r>
            <a:r>
              <a:rPr lang="it-IT" sz="3300" dirty="0"/>
              <a:t>i, finalizzati alla prevenzione e all’emersione anticipata della stessa.</a:t>
            </a:r>
          </a:p>
          <a:p>
            <a:pPr marL="457200" lvl="0" indent="-457200" fontAlgn="base">
              <a:buFont typeface="+mj-lt"/>
              <a:buAutoNum type="arabicPeriod"/>
            </a:pPr>
            <a:r>
              <a:rPr lang="it-IT" sz="3300" dirty="0"/>
              <a:t>si introduce una definizione di </a:t>
            </a:r>
            <a:r>
              <a:rPr lang="it-IT" sz="3300" b="1" dirty="0"/>
              <a:t>“stato di crisi”, </a:t>
            </a:r>
            <a:r>
              <a:rPr lang="it-IT" sz="3300" dirty="0"/>
              <a:t>intesa come probabilità di futura insolvenza, e si mantiene l’attuale nozione di “</a:t>
            </a:r>
            <a:r>
              <a:rPr lang="it-IT" sz="3300" b="1" dirty="0"/>
              <a:t>insolvenza</a:t>
            </a:r>
            <a:r>
              <a:rPr lang="it-IT" sz="3300" dirty="0"/>
              <a:t>” (art. 5 </a:t>
            </a:r>
            <a:r>
              <a:rPr lang="it-IT" sz="3300" dirty="0" err="1"/>
              <a:t>l.f.</a:t>
            </a:r>
            <a:r>
              <a:rPr lang="it-IT" sz="3300" dirty="0"/>
              <a:t>);</a:t>
            </a:r>
          </a:p>
          <a:p>
            <a:pPr marL="457200" lvl="0" indent="-457200" fontAlgn="base">
              <a:buFont typeface="+mj-lt"/>
              <a:buAutoNum type="arabicPeriod"/>
            </a:pPr>
            <a:r>
              <a:rPr lang="it-IT" sz="3300" dirty="0"/>
              <a:t>si adotta un </a:t>
            </a:r>
            <a:r>
              <a:rPr lang="it-IT" sz="3300" b="1" dirty="0"/>
              <a:t>unico modello processuale </a:t>
            </a:r>
            <a:r>
              <a:rPr lang="it-IT" sz="3300" dirty="0"/>
              <a:t>per l’accertamento dello stato di crisi o di insolvenza del debitore;</a:t>
            </a:r>
          </a:p>
          <a:p>
            <a:pPr marL="457200" lvl="0" indent="-457200" fontAlgn="base">
              <a:buFont typeface="+mj-lt"/>
              <a:buAutoNum type="arabicPeriod"/>
            </a:pPr>
            <a:r>
              <a:rPr lang="it-IT" sz="3300" dirty="0"/>
              <a:t>si assoggetta ai procedimenti di accertamento dello stato di crisi o insolvenza </a:t>
            </a:r>
            <a:r>
              <a:rPr lang="it-IT" sz="3300" b="1" dirty="0"/>
              <a:t>ogni categoria di debitore</a:t>
            </a:r>
            <a:r>
              <a:rPr lang="it-IT" sz="3300" dirty="0"/>
              <a:t> (persona fisica o giuridica, ente collettivo, consumatore, professionista o imprenditore esercente attività commerciale, agricola o artigianale, con esclusione dei soli enti pubblici);</a:t>
            </a:r>
          </a:p>
          <a:p>
            <a:pPr marL="0" indent="0">
              <a:buNone/>
            </a:pPr>
            <a:endParaRPr lang="it-IT" dirty="0"/>
          </a:p>
        </p:txBody>
      </p:sp>
    </p:spTree>
    <p:extLst>
      <p:ext uri="{BB962C8B-B14F-4D97-AF65-F5344CB8AC3E}">
        <p14:creationId xmlns:p14="http://schemas.microsoft.com/office/powerpoint/2010/main" val="158610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5937523"/>
          </a:xfrm>
        </p:spPr>
        <p:txBody>
          <a:bodyPr>
            <a:normAutofit/>
          </a:bodyPr>
          <a:lstStyle/>
          <a:p>
            <a:r>
              <a:rPr lang="it-IT" dirty="0"/>
              <a:t>7. priorità, in caso di proposizione di più domande, alle proposte che comportano il superamento della crisi (art. 7);</a:t>
            </a:r>
          </a:p>
          <a:p>
            <a:r>
              <a:rPr lang="it-IT" dirty="0"/>
              <a:t>8.	si uniforma la disciplina dei diversi riti speciali in materia concorsuale;</a:t>
            </a:r>
          </a:p>
          <a:p>
            <a:r>
              <a:rPr lang="it-IT" dirty="0"/>
              <a:t>9.	si prevede la riduzione di durata e costi delle procedure concorsuali;</a:t>
            </a:r>
          </a:p>
          <a:p>
            <a:r>
              <a:rPr lang="it-IT" dirty="0"/>
              <a:t>10.	Si privilegiano le procedure alternative a quelle dell’esecuzione giudiziale. </a:t>
            </a:r>
          </a:p>
          <a:p>
            <a:r>
              <a:rPr lang="it-IT" dirty="0"/>
              <a:t>11.	si armonizzano le procedure di gestione della crisi e dell’insolvenza del datore di lavoro con le forme di tutela dell’occupazione e del reddito dei lavoratori.</a:t>
            </a:r>
          </a:p>
          <a:p>
            <a:r>
              <a:rPr lang="it-IT" dirty="0"/>
              <a:t>12.	Si modifica il codice civile (artt. 375 – 384)</a:t>
            </a:r>
          </a:p>
          <a:p>
            <a:endParaRPr lang="it-IT" dirty="0"/>
          </a:p>
        </p:txBody>
      </p:sp>
    </p:spTree>
    <p:extLst>
      <p:ext uri="{BB962C8B-B14F-4D97-AF65-F5344CB8AC3E}">
        <p14:creationId xmlns:p14="http://schemas.microsoft.com/office/powerpoint/2010/main" val="4195575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base">
              <a:lnSpc>
                <a:spcPct val="100000"/>
              </a:lnSpc>
            </a:pPr>
            <a:r>
              <a:rPr lang="it-IT" sz="3000" b="1" dirty="0">
                <a:effectLst/>
              </a:rPr>
              <a:t>2. Procedure di allerta e composizione assistita della crisi (art. 12 ss.)</a:t>
            </a:r>
            <a:endParaRPr lang="it-IT" sz="3000" dirty="0">
              <a:effectLst/>
            </a:endParaRPr>
          </a:p>
        </p:txBody>
      </p:sp>
      <p:sp>
        <p:nvSpPr>
          <p:cNvPr id="3" name="Segnaposto contenuto 2"/>
          <p:cNvSpPr>
            <a:spLocks noGrp="1"/>
          </p:cNvSpPr>
          <p:nvPr>
            <p:ph idx="1"/>
          </p:nvPr>
        </p:nvSpPr>
        <p:spPr/>
        <p:txBody>
          <a:bodyPr>
            <a:normAutofit fontScale="92500"/>
          </a:bodyPr>
          <a:lstStyle/>
          <a:p>
            <a:pPr marL="0" indent="0">
              <a:buNone/>
            </a:pPr>
            <a:r>
              <a:rPr lang="it-IT" dirty="0"/>
              <a:t>fase preventiva di allerta finalizzata a:</a:t>
            </a:r>
          </a:p>
          <a:p>
            <a:r>
              <a:rPr lang="it-IT" dirty="0"/>
              <a:t>anticipare l’emersione della crisi di impresa;</a:t>
            </a:r>
          </a:p>
          <a:p>
            <a:r>
              <a:rPr lang="it-IT" dirty="0"/>
              <a:t>costituire uno strumento di sostegno alle imprese;</a:t>
            </a:r>
          </a:p>
          <a:p>
            <a:r>
              <a:rPr lang="it-IT" dirty="0"/>
              <a:t>fornire un servizio di composizione della crisi funzionale alle trattative per l’accordo con i creditori mediante l’assistenza dell’OCRI (Organismo di composizione della crisi e dell’insolvenza;</a:t>
            </a:r>
          </a:p>
          <a:p>
            <a:pPr marL="0" indent="0">
              <a:buNone/>
            </a:pPr>
            <a:r>
              <a:rPr lang="it-IT" dirty="0"/>
              <a:t>Definizione di “</a:t>
            </a:r>
            <a:r>
              <a:rPr lang="it-IT" b="1" dirty="0"/>
              <a:t>crisi</a:t>
            </a:r>
            <a:r>
              <a:rPr lang="it-IT" dirty="0"/>
              <a:t>” (art. 2, c. 1, </a:t>
            </a:r>
            <a:r>
              <a:rPr lang="it-IT" dirty="0" err="1"/>
              <a:t>lett</a:t>
            </a:r>
            <a:r>
              <a:rPr lang="it-IT" dirty="0"/>
              <a:t>. a): “lo stato di difficoltà economico-finanziaria che rende probabile l’insolvenza del debitore, e che per le imprese si manifesta come inadeguatezza dei flussi di cassa prospettici a far fronte regolarmente alle obbligazioni pianificate”</a:t>
            </a:r>
          </a:p>
          <a:p>
            <a:endParaRPr lang="it-IT" dirty="0"/>
          </a:p>
        </p:txBody>
      </p:sp>
    </p:spTree>
    <p:extLst>
      <p:ext uri="{BB962C8B-B14F-4D97-AF65-F5344CB8AC3E}">
        <p14:creationId xmlns:p14="http://schemas.microsoft.com/office/powerpoint/2010/main" val="305570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idx="1"/>
          </p:nvPr>
        </p:nvSpPr>
        <p:spPr>
          <a:xfrm>
            <a:off x="468313" y="476250"/>
            <a:ext cx="8229600" cy="6048375"/>
          </a:xfrm>
        </p:spPr>
        <p:txBody>
          <a:bodyPr>
            <a:normAutofit/>
          </a:bodyPr>
          <a:lstStyle/>
          <a:p>
            <a:pPr marL="0" indent="0" fontAlgn="base">
              <a:buNone/>
            </a:pPr>
            <a:r>
              <a:rPr lang="it-IT" b="1" dirty="0"/>
              <a:t>Strumenti di allerta</a:t>
            </a:r>
            <a:r>
              <a:rPr lang="it-IT" dirty="0"/>
              <a:t>: </a:t>
            </a:r>
          </a:p>
          <a:p>
            <a:pPr lvl="0" fontAlgn="base"/>
            <a:r>
              <a:rPr lang="it-IT" b="1" dirty="0"/>
              <a:t>oneri di segnalazione a carico dei soggetti indicati dagli artt. 14 </a:t>
            </a:r>
            <a:r>
              <a:rPr lang="it-IT" dirty="0"/>
              <a:t>(organi di controllo societari)</a:t>
            </a:r>
            <a:r>
              <a:rPr lang="it-IT" b="1" dirty="0"/>
              <a:t> e 15 (creditori pubblici qualificati: </a:t>
            </a:r>
            <a:r>
              <a:rPr lang="it-IT" dirty="0"/>
              <a:t>Agenzia delle entrate, INPS e agente della riscossione)</a:t>
            </a:r>
            <a:r>
              <a:rPr lang="it-IT" b="1" dirty="0"/>
              <a:t>;</a:t>
            </a:r>
            <a:endParaRPr lang="it-IT" dirty="0"/>
          </a:p>
          <a:p>
            <a:r>
              <a:rPr lang="it-IT" b="1" dirty="0"/>
              <a:t>obblighi organizzativi posti dal </a:t>
            </a:r>
            <a:r>
              <a:rPr lang="it-IT" b="1" dirty="0" err="1"/>
              <a:t>cod.civ</a:t>
            </a:r>
            <a:r>
              <a:rPr lang="it-IT" b="1" dirty="0"/>
              <a:t>. a carico dell’imprenditore </a:t>
            </a:r>
            <a:r>
              <a:rPr lang="it-IT" dirty="0"/>
              <a:t>(art. 12)</a:t>
            </a:r>
          </a:p>
          <a:p>
            <a:pPr marL="0" indent="0">
              <a:buNone/>
            </a:pPr>
            <a:endParaRPr lang="it-IT" dirty="0"/>
          </a:p>
          <a:p>
            <a:pPr marL="0" indent="0">
              <a:buNone/>
            </a:pPr>
            <a:r>
              <a:rPr lang="it-IT" dirty="0"/>
              <a:t>Sono applicabili a:</a:t>
            </a:r>
          </a:p>
          <a:p>
            <a:pPr marL="0" indent="0" fontAlgn="base">
              <a:buNone/>
            </a:pPr>
            <a:r>
              <a:rPr lang="it-IT" dirty="0"/>
              <a:t>▪ debitori che svolgono attività imprenditoriale;</a:t>
            </a:r>
          </a:p>
          <a:p>
            <a:pPr marL="0" indent="0">
              <a:buNone/>
            </a:pPr>
            <a:r>
              <a:rPr lang="it-IT" dirty="0"/>
              <a:t>▪ imprese agricole e imprese minori, compatibilmente con la loro struttura organizzativa, imprese soggette a liquidazione coatta amministrativa ordinaria (v. art. 12 comma 7);</a:t>
            </a:r>
          </a:p>
        </p:txBody>
      </p:sp>
    </p:spTree>
    <p:extLst>
      <p:ext uri="{BB962C8B-B14F-4D97-AF65-F5344CB8AC3E}">
        <p14:creationId xmlns:p14="http://schemas.microsoft.com/office/powerpoint/2010/main" val="3645266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fontScale="77500" lnSpcReduction="20000"/>
          </a:bodyPr>
          <a:lstStyle/>
          <a:p>
            <a:pPr marL="0" indent="0" fontAlgn="base">
              <a:buNone/>
            </a:pPr>
            <a:r>
              <a:rPr lang="it-IT" b="1" dirty="0"/>
              <a:t>Indicatori della crisi:</a:t>
            </a:r>
          </a:p>
          <a:p>
            <a:pPr fontAlgn="base"/>
            <a:r>
              <a:rPr lang="it-IT" dirty="0"/>
              <a:t>squilibri di carattere reddituale, patrimoniale o finanziario, rapportati alle caratteristiche dell’impresa e dell’attività imprenditoriale </a:t>
            </a:r>
            <a:r>
              <a:rPr lang="it-IT" dirty="0" err="1"/>
              <a:t>deldebitore</a:t>
            </a:r>
            <a:r>
              <a:rPr lang="it-IT" dirty="0"/>
              <a:t>, che possono incidere sulla sostenibilità dei debiti per l'esercizio in corso o per i 6 mesi successivi e sulla continuità aziendale.</a:t>
            </a:r>
          </a:p>
          <a:p>
            <a:pPr fontAlgn="base"/>
            <a:r>
              <a:rPr lang="it-IT" dirty="0"/>
              <a:t>La loro rilevazione si basa sulla valutazione di appositi </a:t>
            </a:r>
            <a:r>
              <a:rPr lang="it-IT" b="1" dirty="0"/>
              <a:t>indici</a:t>
            </a:r>
            <a:r>
              <a:rPr lang="it-IT" dirty="0"/>
              <a:t>, elaborati dal Consiglio nazionale dei Dottori commercialisti ed esperti contabili con cadenza almeno triennale.</a:t>
            </a:r>
          </a:p>
          <a:p>
            <a:pPr fontAlgn="base"/>
            <a:r>
              <a:rPr lang="it-IT" dirty="0"/>
              <a:t>art. 13, c. 1, indici “</a:t>
            </a:r>
            <a:r>
              <a:rPr lang="it-IT" u="sng" dirty="0"/>
              <a:t>significativi</a:t>
            </a:r>
            <a:r>
              <a:rPr lang="it-IT" dirty="0"/>
              <a:t> : quelli che misurano la sostenibilità degli oneri dell'indebitamento con i flussi di cassa che l'impresa è in grado di generare e l'adeguatezza dei mezzi propri rispetto a quelli di terzi”. </a:t>
            </a:r>
          </a:p>
          <a:p>
            <a:pPr fontAlgn="base"/>
            <a:r>
              <a:rPr lang="it-IT" dirty="0"/>
              <a:t>Costituiscono altresì indicatori di crisi significativi e reiterati ritardi nei pagamenti di durata diversa in rapporto alle differenti categorie di debiti (art. 13)</a:t>
            </a:r>
          </a:p>
          <a:p>
            <a:pPr marL="0" indent="0" fontAlgn="base">
              <a:buNone/>
            </a:pPr>
            <a:r>
              <a:rPr lang="it-IT" dirty="0"/>
              <a:t> </a:t>
            </a:r>
          </a:p>
          <a:p>
            <a:pPr marL="0" indent="0" fontAlgn="base">
              <a:buNone/>
            </a:pPr>
            <a:r>
              <a:rPr lang="it-IT" b="1" dirty="0"/>
              <a:t>Obblighi di segnalazione</a:t>
            </a:r>
            <a:r>
              <a:rPr lang="it-IT" dirty="0"/>
              <a:t> (art. 14):</a:t>
            </a:r>
          </a:p>
          <a:p>
            <a:pPr marL="0" indent="0" fontAlgn="base">
              <a:buNone/>
            </a:pPr>
            <a:r>
              <a:rPr lang="it-IT" dirty="0"/>
              <a:t>gli organi di controllo societari, il revisore contabile e la società di revisione debbano:</a:t>
            </a:r>
          </a:p>
          <a:p>
            <a:pPr fontAlgn="base"/>
            <a:r>
              <a:rPr lang="it-IT" dirty="0"/>
              <a:t>▪ verificare che l’organo amministrativo valuti costantemente se l’assetto organizzativo dell’impresa è adeguato, se sussista l’equilibrio economico finanziario e quale sia il prevedibile andamento della gestione, </a:t>
            </a:r>
          </a:p>
          <a:p>
            <a:pPr fontAlgn="base"/>
            <a:r>
              <a:rPr lang="it-IT" dirty="0"/>
              <a:t>▪ segnalare all’organo amministrativo fondati indizi della crisi.</a:t>
            </a:r>
          </a:p>
        </p:txBody>
      </p:sp>
    </p:spTree>
    <p:extLst>
      <p:ext uri="{BB962C8B-B14F-4D97-AF65-F5344CB8AC3E}">
        <p14:creationId xmlns:p14="http://schemas.microsoft.com/office/powerpoint/2010/main" val="1476655844"/>
      </p:ext>
    </p:extLst>
  </p:cSld>
  <p:clrMapOvr>
    <a:masterClrMapping/>
  </p:clrMapOvr>
</p:sld>
</file>

<file path=ppt/theme/theme1.xml><?xml version="1.0" encoding="utf-8"?>
<a:theme xmlns:a="http://schemas.openxmlformats.org/drawingml/2006/main" name="Scia di vapore">
  <a:themeElements>
    <a:clrScheme name="Scia di vapore">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Scia di vapore">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cia di vapore">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{FCDBE375-2F21-E745-8AAC-43A4DF62BC27}tf10001079</Template>
  <TotalTime>721</TotalTime>
  <Words>3902</Words>
  <Application>Microsoft Macintosh PowerPoint</Application>
  <PresentationFormat>Presentazione su schermo (4:3)</PresentationFormat>
  <Paragraphs>282</Paragraphs>
  <Slides>30</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30</vt:i4>
      </vt:variant>
    </vt:vector>
  </HeadingPairs>
  <TitlesOfParts>
    <vt:vector size="33" baseType="lpstr">
      <vt:lpstr>Arial</vt:lpstr>
      <vt:lpstr>Century Gothic</vt:lpstr>
      <vt:lpstr>Scia di vapore</vt:lpstr>
      <vt:lpstr>Codice della crisi di impresa e dell’insolvenza</vt:lpstr>
      <vt:lpstr>Ambito oggettivo della riforma</vt:lpstr>
      <vt:lpstr>Motivi della riforma </vt:lpstr>
      <vt:lpstr>Codice della crisi d'impresa </vt:lpstr>
      <vt:lpstr>I principi generali</vt:lpstr>
      <vt:lpstr>Presentazione standard di PowerPoint</vt:lpstr>
      <vt:lpstr>2. Procedure di allerta e composizione assistita della crisi (art. 12 ss.)</vt:lpstr>
      <vt:lpstr>Presentazione standard di PowerPoint</vt:lpstr>
      <vt:lpstr>Presentazione standard di PowerPoint</vt:lpstr>
      <vt:lpstr>Presentazione standard di PowerPoint</vt:lpstr>
      <vt:lpstr>Presentazione standard di PowerPoint</vt:lpstr>
      <vt:lpstr>3. Procedure di regolazione della crisi e dell’insolvenza (art. 37 ss.)</vt:lpstr>
      <vt:lpstr>Composizione negoziale stragiudiziale della crisi </vt:lpstr>
      <vt:lpstr>Presentazione standard di PowerPoint</vt:lpstr>
      <vt:lpstr>5. Procedure di composizione della crisi da sovra-indebitamento</vt:lpstr>
      <vt:lpstr>Presentazione standard di PowerPoint</vt:lpstr>
      <vt:lpstr>6. Concordato preventivo</vt:lpstr>
      <vt:lpstr>Presentazione standard di PowerPoint</vt:lpstr>
      <vt:lpstr>7. Liquidazione giudiziale</vt:lpstr>
      <vt:lpstr>Presentazione standard di PowerPoint</vt:lpstr>
      <vt:lpstr>8. Concordato nella liquidazione giudiziale</vt:lpstr>
      <vt:lpstr>9. Esdebitazione</vt:lpstr>
      <vt:lpstr>10. I gruppi di imprese</vt:lpstr>
      <vt:lpstr>Presentazione standard di PowerPoint</vt:lpstr>
      <vt:lpstr>11. Disposizioni penali</vt:lpstr>
      <vt:lpstr>12. Le modifiche al codice civile</vt:lpstr>
      <vt:lpstr>Presentazione standard di PowerPoint</vt:lpstr>
      <vt:lpstr>13. Entrata in vigore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Codice della crisi di impresa e dell’insolvenza</dc:title>
  <dc:creator>vale</dc:creator>
  <cp:lastModifiedBy>Manuela Tola</cp:lastModifiedBy>
  <cp:revision>48</cp:revision>
  <dcterms:created xsi:type="dcterms:W3CDTF">2019-03-31T11:07:50Z</dcterms:created>
  <dcterms:modified xsi:type="dcterms:W3CDTF">2019-04-01T11:28:56Z</dcterms:modified>
</cp:coreProperties>
</file>