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50"/>
  </p:notesMasterIdLst>
  <p:handoutMasterIdLst>
    <p:handoutMasterId r:id="rId51"/>
  </p:handoutMasterIdLst>
  <p:sldIdLst>
    <p:sldId id="313" r:id="rId2"/>
    <p:sldId id="477" r:id="rId3"/>
    <p:sldId id="478" r:id="rId4"/>
    <p:sldId id="479" r:id="rId5"/>
    <p:sldId id="480" r:id="rId6"/>
    <p:sldId id="515" r:id="rId7"/>
    <p:sldId id="514" r:id="rId8"/>
    <p:sldId id="481" r:id="rId9"/>
    <p:sldId id="482" r:id="rId10"/>
    <p:sldId id="483" r:id="rId11"/>
    <p:sldId id="484" r:id="rId12"/>
    <p:sldId id="485" r:id="rId13"/>
    <p:sldId id="486" r:id="rId14"/>
    <p:sldId id="487" r:id="rId15"/>
    <p:sldId id="488" r:id="rId16"/>
    <p:sldId id="489" r:id="rId17"/>
    <p:sldId id="490" r:id="rId18"/>
    <p:sldId id="491" r:id="rId19"/>
    <p:sldId id="492" r:id="rId20"/>
    <p:sldId id="493" r:id="rId21"/>
    <p:sldId id="494" r:id="rId22"/>
    <p:sldId id="516" r:id="rId23"/>
    <p:sldId id="523" r:id="rId24"/>
    <p:sldId id="495" r:id="rId25"/>
    <p:sldId id="496" r:id="rId26"/>
    <p:sldId id="497" r:id="rId27"/>
    <p:sldId id="498" r:id="rId28"/>
    <p:sldId id="499" r:id="rId29"/>
    <p:sldId id="500" r:id="rId30"/>
    <p:sldId id="501" r:id="rId31"/>
    <p:sldId id="502" r:id="rId32"/>
    <p:sldId id="503" r:id="rId33"/>
    <p:sldId id="504" r:id="rId34"/>
    <p:sldId id="505" r:id="rId35"/>
    <p:sldId id="506" r:id="rId36"/>
    <p:sldId id="507" r:id="rId37"/>
    <p:sldId id="517" r:id="rId38"/>
    <p:sldId id="508" r:id="rId39"/>
    <p:sldId id="509" r:id="rId40"/>
    <p:sldId id="518" r:id="rId41"/>
    <p:sldId id="520" r:id="rId42"/>
    <p:sldId id="510" r:id="rId43"/>
    <p:sldId id="521" r:id="rId44"/>
    <p:sldId id="511" r:id="rId45"/>
    <p:sldId id="522" r:id="rId46"/>
    <p:sldId id="512" r:id="rId47"/>
    <p:sldId id="513" r:id="rId48"/>
    <p:sldId id="519" r:id="rId49"/>
  </p:sldIdLst>
  <p:sldSz cx="9144000" cy="6858000" type="screen4x3"/>
  <p:notesSz cx="6973888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9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n Wood" initials="AW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  <a:srgbClr val="911E3C"/>
    <a:srgbClr val="E9D2D7"/>
    <a:srgbClr val="FFF5F5"/>
    <a:srgbClr val="D2F0FF"/>
    <a:srgbClr val="953735"/>
    <a:srgbClr val="CDEBFE"/>
    <a:srgbClr val="CAE2FE"/>
    <a:srgbClr val="99CCFF"/>
    <a:srgbClr val="B3C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76" autoAdjust="0"/>
    <p:restoredTop sz="86737" autoAdjust="0"/>
  </p:normalViewPr>
  <p:slideViewPr>
    <p:cSldViewPr>
      <p:cViewPr varScale="1">
        <p:scale>
          <a:sx n="77" d="100"/>
          <a:sy n="77" d="100"/>
        </p:scale>
        <p:origin x="1925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40" y="-96"/>
      </p:cViewPr>
      <p:guideLst>
        <p:guide orient="horz" pos="2909"/>
        <p:guide pos="219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22T20:20:29.696" idx="2">
    <p:pos x="10" y="10"/>
    <p:text>Titled but empty slide. Not sure if content needs to be added or if slide should be deleted.</p:text>
    <p:extLst>
      <p:ext uri="{C676402C-5697-4E1C-873F-D02D1690AC5C}">
        <p15:threadingInfo xmlns:p15="http://schemas.microsoft.com/office/powerpoint/2012/main" timeZoneBias="24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201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0" tIns="46310" rIns="92620" bIns="4631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0256" y="0"/>
            <a:ext cx="302201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0" tIns="46310" rIns="92620" bIns="4631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668"/>
            <a:ext cx="302201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0" tIns="46310" rIns="92620" bIns="4631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0256" y="8772668"/>
            <a:ext cx="302201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0" tIns="46310" rIns="92620" bIns="4631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677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2018" cy="461804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0256" y="0"/>
            <a:ext cx="3022018" cy="461804"/>
          </a:xfrm>
          <a:prstGeom prst="rect">
            <a:avLst/>
          </a:prstGeom>
        </p:spPr>
        <p:txBody>
          <a:bodyPr vert="horz" wrap="square" lIns="92620" tIns="46310" rIns="92620" bIns="463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E75341E-D6E9-7A48-9509-661CCAD616DB}" type="datetimeFigureOut">
              <a:rPr lang="en-US"/>
              <a:pPr/>
              <a:t>6/6/2017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2150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20" tIns="46310" rIns="92620" bIns="4631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7389" y="4387136"/>
            <a:ext cx="5579110" cy="4156234"/>
          </a:xfrm>
          <a:prstGeom prst="rect">
            <a:avLst/>
          </a:prstGeom>
        </p:spPr>
        <p:txBody>
          <a:bodyPr vert="horz" lIns="92620" tIns="46310" rIns="92620" bIns="4631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22018" cy="461804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0256" y="8772668"/>
            <a:ext cx="3022018" cy="461804"/>
          </a:xfrm>
          <a:prstGeom prst="rect">
            <a:avLst/>
          </a:prstGeom>
        </p:spPr>
        <p:txBody>
          <a:bodyPr vert="horz" wrap="square" lIns="92620" tIns="46310" rIns="92620" bIns="463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702DF03-1B33-BC46-83F8-3BE79744AC3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906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Liquidation</a:t>
            </a:r>
            <a:r>
              <a:rPr lang="en-US" baseline="0" dirty="0"/>
              <a:t> Value: Amount of Money that could be realized by breaking up the firm, selling its assets, repaying its debt, and distributing the remainder to the shareholders</a:t>
            </a:r>
          </a:p>
          <a:p>
            <a:r>
              <a:rPr lang="en-US" baseline="0" dirty="0"/>
              <a:t>Replacement Cost: Reproduction cost of Assets minus Liabilities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2DF03-1B33-BC46-83F8-3BE79744AC3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78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-1" y="6496050"/>
            <a:ext cx="91440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000" i="1" dirty="0">
                <a:solidFill>
                  <a:schemeClr val="tx1"/>
                </a:solidFill>
              </a:rPr>
              <a:t>©2018 McGraw-Hill Education. </a:t>
            </a:r>
            <a:r>
              <a:rPr lang="en-US" sz="1000" i="1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All rights reserved. Authorized only for instructor use in the classroom.</a:t>
            </a:r>
          </a:p>
          <a:p>
            <a:pPr algn="ctr">
              <a:spcBef>
                <a:spcPts val="0"/>
              </a:spcBef>
            </a:pPr>
            <a:r>
              <a:rPr lang="en-US" sz="1000" i="1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No reproduction or further distribution permitted without the prior written consent of McGraw-Hill Education.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0" y="1219199"/>
            <a:ext cx="9144000" cy="1524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37117" y="1219199"/>
            <a:ext cx="8077200" cy="1524000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rgbClr val="D2F0FF"/>
                </a:solidFill>
                <a:latin typeface="Constanti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533400" y="3103987"/>
            <a:ext cx="8077200" cy="2971800"/>
          </a:xfrm>
        </p:spPr>
        <p:txBody>
          <a:bodyPr>
            <a:noAutofit/>
          </a:bodyPr>
          <a:lstStyle>
            <a:lvl1pPr marL="0" indent="0" algn="ctr">
              <a:buNone/>
              <a:defRPr sz="6000" b="1">
                <a:solidFill>
                  <a:srgbClr val="911E3C"/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8503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73124"/>
            <a:ext cx="8229600" cy="4753039"/>
          </a:xfrm>
        </p:spPr>
        <p:txBody>
          <a:bodyPr vert="eaVert"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61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159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3124"/>
            <a:ext cx="8229600" cy="4753039"/>
          </a:xfrm>
        </p:spPr>
        <p:txBody>
          <a:bodyPr/>
          <a:lstStyle>
            <a:lvl1pPr marL="342900" indent="-342900">
              <a:buClr>
                <a:srgbClr val="C00000"/>
              </a:buClr>
              <a:buFont typeface="Arial" pitchFamily="34" charset="0"/>
              <a:buChar char="•"/>
              <a:defRPr/>
            </a:lvl1pPr>
            <a:lvl2pPr marL="742950" indent="-285750">
              <a:buClr>
                <a:srgbClr val="C00000"/>
              </a:buClr>
              <a:buFont typeface="Arial" pitchFamily="34" charset="0"/>
              <a:buChar char="•"/>
              <a:defRPr/>
            </a:lvl2pPr>
            <a:lvl3pPr marL="1143000" indent="-228600">
              <a:buClr>
                <a:srgbClr val="C00000"/>
              </a:buClr>
              <a:buFont typeface="Arial" pitchFamily="34" charset="0"/>
              <a:buChar char="•"/>
              <a:defRPr/>
            </a:lvl3pPr>
            <a:lvl4pPr marL="1600200" indent="-228600">
              <a:buClr>
                <a:srgbClr val="C00000"/>
              </a:buClr>
              <a:buFont typeface="Arial" pitchFamily="34" charset="0"/>
              <a:buChar char="•"/>
              <a:defRPr/>
            </a:lvl4pPr>
            <a:lvl5pPr marL="2057400" indent="-228600">
              <a:buClr>
                <a:srgbClr val="C00000"/>
              </a:buCl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46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1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3124"/>
            <a:ext cx="4038600" cy="4753039"/>
          </a:xfrm>
        </p:spPr>
        <p:txBody>
          <a:bodyPr/>
          <a:lstStyle>
            <a:lvl1pPr marL="342900" indent="-342900">
              <a:buClr>
                <a:srgbClr val="C00000"/>
              </a:buClr>
              <a:buFont typeface="Arial" pitchFamily="34" charset="0"/>
              <a:buChar char="•"/>
              <a:defRPr sz="2800"/>
            </a:lvl1pPr>
            <a:lvl2pPr marL="742950" indent="-285750">
              <a:buClr>
                <a:srgbClr val="C00000"/>
              </a:buClr>
              <a:buFont typeface="Arial" pitchFamily="34" charset="0"/>
              <a:buChar char="•"/>
              <a:defRPr sz="2400"/>
            </a:lvl2pPr>
            <a:lvl3pPr marL="1143000" indent="-228600">
              <a:buClr>
                <a:srgbClr val="C00000"/>
              </a:buClr>
              <a:buFont typeface="Arial" pitchFamily="34" charset="0"/>
              <a:buChar char="•"/>
              <a:defRPr sz="2000"/>
            </a:lvl3pPr>
            <a:lvl4pPr marL="1600200" indent="-228600">
              <a:buClr>
                <a:srgbClr val="C00000"/>
              </a:buClr>
              <a:buFont typeface="Arial" pitchFamily="34" charset="0"/>
              <a:buChar char="•"/>
              <a:defRPr sz="1800"/>
            </a:lvl4pPr>
            <a:lvl5pPr marL="2057400" indent="-228600">
              <a:buClr>
                <a:srgbClr val="C00000"/>
              </a:buClr>
              <a:buFont typeface="Arial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3124"/>
            <a:ext cx="4038600" cy="475303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800" smtClean="0"/>
            </a:lvl1pPr>
            <a:lvl2pPr>
              <a:defRPr lang="en-US" sz="2400" smtClean="0"/>
            </a:lvl2pPr>
            <a:lvl3pPr>
              <a:defRPr lang="en-US" sz="2000" smtClean="0"/>
            </a:lvl3pPr>
            <a:lvl4pPr>
              <a:defRPr lang="en-US" sz="1800" smtClean="0"/>
            </a:lvl4pPr>
            <a:lvl5pPr>
              <a:defRPr lang="en-US" sz="1800"/>
            </a:lvl5pPr>
          </a:lstStyle>
          <a:p>
            <a:pPr lvl="0">
              <a:buClr>
                <a:srgbClr val="C00000"/>
              </a:buClr>
            </a:pPr>
            <a:r>
              <a:rPr lang="en-US"/>
              <a:t>Click to edit Master text styles</a:t>
            </a:r>
          </a:p>
          <a:p>
            <a:pPr lvl="1">
              <a:buClr>
                <a:srgbClr val="C00000"/>
              </a:buClr>
            </a:pPr>
            <a:r>
              <a:rPr lang="en-US"/>
              <a:t>Second level</a:t>
            </a:r>
          </a:p>
          <a:p>
            <a:pPr lvl="2">
              <a:buClr>
                <a:srgbClr val="C00000"/>
              </a:buClr>
            </a:pPr>
            <a:r>
              <a:rPr lang="en-US"/>
              <a:t>Third level</a:t>
            </a:r>
          </a:p>
          <a:p>
            <a:pPr lvl="3">
              <a:buClr>
                <a:srgbClr val="C00000"/>
              </a:buClr>
            </a:pPr>
            <a:r>
              <a:rPr lang="en-US"/>
              <a:t>Fourth level</a:t>
            </a:r>
          </a:p>
          <a:p>
            <a:pPr lvl="4">
              <a:buClr>
                <a:srgbClr val="C00000"/>
              </a:buClr>
            </a:pPr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70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3124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12886"/>
            <a:ext cx="4040188" cy="4113277"/>
          </a:xfrm>
        </p:spPr>
        <p:txBody>
          <a:bodyPr/>
          <a:lstStyle>
            <a:lvl1pPr>
              <a:buClr>
                <a:srgbClr val="C00000"/>
              </a:buClr>
              <a:defRPr sz="2400"/>
            </a:lvl1pPr>
            <a:lvl2pPr>
              <a:buClr>
                <a:srgbClr val="C00000"/>
              </a:buClr>
              <a:defRPr sz="2000"/>
            </a:lvl2pPr>
            <a:lvl3pPr>
              <a:buClr>
                <a:srgbClr val="C00000"/>
              </a:buClr>
              <a:defRPr sz="1800"/>
            </a:lvl3pPr>
            <a:lvl4pPr>
              <a:buClr>
                <a:srgbClr val="C00000"/>
              </a:buClr>
              <a:defRPr sz="1600"/>
            </a:lvl4pPr>
            <a:lvl5pPr>
              <a:buClr>
                <a:srgbClr val="C0000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3124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12886"/>
            <a:ext cx="4041775" cy="4113277"/>
          </a:xfrm>
        </p:spPr>
        <p:txBody>
          <a:bodyPr/>
          <a:lstStyle>
            <a:lvl1pPr>
              <a:buClr>
                <a:srgbClr val="C00000"/>
              </a:buClr>
              <a:defRPr sz="2400"/>
            </a:lvl1pPr>
            <a:lvl2pPr>
              <a:buClr>
                <a:srgbClr val="C00000"/>
              </a:buClr>
              <a:defRPr sz="2000"/>
            </a:lvl2pPr>
            <a:lvl3pPr>
              <a:buClr>
                <a:srgbClr val="C00000"/>
              </a:buClr>
              <a:defRPr sz="1800"/>
            </a:lvl3pPr>
            <a:lvl4pPr>
              <a:buClr>
                <a:srgbClr val="C00000"/>
              </a:buClr>
              <a:defRPr sz="1600"/>
            </a:lvl4pPr>
            <a:lvl5pPr>
              <a:buClr>
                <a:srgbClr val="C0000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72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67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3008313" cy="8572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55488"/>
            <a:ext cx="5111750" cy="4870675"/>
          </a:xfrm>
        </p:spPr>
        <p:txBody>
          <a:bodyPr/>
          <a:lstStyle>
            <a:lvl1pPr>
              <a:defRPr sz="3200"/>
            </a:lvl1pPr>
            <a:lvl2pPr>
              <a:buClr>
                <a:srgbClr val="C00000"/>
              </a:buClr>
              <a:defRPr sz="2800"/>
            </a:lvl2pPr>
            <a:lvl3pPr>
              <a:buClr>
                <a:srgbClr val="C00000"/>
              </a:buClr>
              <a:defRPr sz="2400"/>
            </a:lvl3pPr>
            <a:lvl4pPr>
              <a:buClr>
                <a:srgbClr val="C00000"/>
              </a:buClr>
              <a:defRPr sz="2000"/>
            </a:lvl4pPr>
            <a:lvl5pPr>
              <a:buClr>
                <a:srgbClr val="C0000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000"/>
            <a:ext cx="3008313" cy="3840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54061"/>
                </a:solidFill>
                <a:latin typeface="Constantia" pitchFamily="18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746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447799"/>
            <a:ext cx="5486400" cy="3279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1859" y="152400"/>
            <a:ext cx="8686800" cy="1143000"/>
          </a:xfrm>
          <a:prstGeom prst="rect">
            <a:avLst/>
          </a:prstGeom>
          <a:solidFill>
            <a:srgbClr val="E9D2D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D2F0FF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54061"/>
                </a:solidFill>
                <a:latin typeface="Constantia" pitchFamily="18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1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Clr>
                <a:srgbClr val="C00000"/>
              </a:buClr>
            </a:pPr>
            <a:r>
              <a:rPr lang="en-US" dirty="0"/>
              <a:t>Click to edit Master text styles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Second level</a:t>
            </a:r>
          </a:p>
          <a:p>
            <a:pPr lvl="2">
              <a:buClr>
                <a:srgbClr val="C00000"/>
              </a:buClr>
            </a:pPr>
            <a:r>
              <a:rPr lang="en-US" dirty="0"/>
              <a:t>Third level</a:t>
            </a:r>
          </a:p>
          <a:p>
            <a:pPr lvl="3">
              <a:buClr>
                <a:srgbClr val="C00000"/>
              </a:buClr>
            </a:pPr>
            <a:r>
              <a:rPr lang="en-US" dirty="0"/>
              <a:t>Fourth level</a:t>
            </a:r>
          </a:p>
          <a:p>
            <a:pPr lvl="4">
              <a:buClr>
                <a:srgbClr val="C00000"/>
              </a:buClr>
            </a:pPr>
            <a:r>
              <a:rPr lang="en-US" dirty="0"/>
              <a:t>Fifth level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33400" y="6096000"/>
            <a:ext cx="8610600" cy="407432"/>
          </a:xfrm>
          <a:prstGeom prst="rect">
            <a:avLst/>
          </a:prstGeom>
          <a:solidFill>
            <a:srgbClr val="911E3C"/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838700" y="6134100"/>
            <a:ext cx="43053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D2F0FF"/>
                </a:solidFill>
                <a:latin typeface="Constantia" pitchFamily="18" charset="0"/>
              </a:rPr>
              <a:t>INVESTMENTS</a:t>
            </a:r>
            <a:r>
              <a:rPr lang="en-US" sz="1600" b="1" dirty="0">
                <a:solidFill>
                  <a:srgbClr val="D2F0FF"/>
                </a:solidFill>
                <a:latin typeface="Constantia" pitchFamily="18" charset="0"/>
              </a:rPr>
              <a:t> </a:t>
            </a:r>
            <a:r>
              <a:rPr lang="en-US" sz="1800" b="1" dirty="0">
                <a:solidFill>
                  <a:srgbClr val="D2F0FF"/>
                </a:solidFill>
                <a:latin typeface="Constantia" pitchFamily="18" charset="0"/>
              </a:rPr>
              <a:t>|</a:t>
            </a:r>
            <a:r>
              <a:rPr lang="en-US" sz="1200" b="1" dirty="0">
                <a:solidFill>
                  <a:srgbClr val="D2F0FF"/>
                </a:solidFill>
                <a:latin typeface="Constantia" pitchFamily="18" charset="0"/>
              </a:rPr>
              <a:t> </a:t>
            </a:r>
            <a:r>
              <a:rPr lang="en-US" sz="1400" b="1" dirty="0">
                <a:solidFill>
                  <a:srgbClr val="D2F0FF"/>
                </a:solidFill>
                <a:latin typeface="Constantia" pitchFamily="18" charset="0"/>
              </a:rPr>
              <a:t>BODIE, KANE, MARCUS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74676"/>
            <a:ext cx="8229600" cy="1298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28950" y="6721475"/>
            <a:ext cx="3086100" cy="1341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86600" y="6721475"/>
            <a:ext cx="2057400" cy="136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37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254061"/>
          </a:solidFill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3200" kern="1200" smtClean="0">
          <a:solidFill>
            <a:srgbClr val="2540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800" kern="1200" smtClean="0">
          <a:solidFill>
            <a:srgbClr val="2540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400" kern="1200" smtClean="0">
          <a:solidFill>
            <a:srgbClr val="2540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000" kern="1200" smtClean="0">
          <a:solidFill>
            <a:srgbClr val="2540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US" sz="2000" kern="1200">
          <a:solidFill>
            <a:srgbClr val="2540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0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3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9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0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2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3.w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Eighteen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Equity Valuation Models</a:t>
            </a:r>
          </a:p>
        </p:txBody>
      </p:sp>
    </p:spTree>
    <p:extLst>
      <p:ext uri="{BB962C8B-B14F-4D97-AF65-F5344CB8AC3E}">
        <p14:creationId xmlns:p14="http://schemas.microsoft.com/office/powerpoint/2010/main" val="2323188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The intrinsic value (IV) is the “true” value, according to a model</a:t>
            </a:r>
          </a:p>
          <a:p>
            <a:r>
              <a:rPr lang="en-US" altLang="en-US" dirty="0"/>
              <a:t>The market value (MV) is the consensus value of all market participants</a:t>
            </a:r>
          </a:p>
          <a:p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Trading Signal: </a:t>
            </a:r>
          </a:p>
          <a:p>
            <a:pPr marL="457200" lvl="1" indent="0">
              <a:buNone/>
            </a:pPr>
            <a:r>
              <a:rPr lang="en-US" altLang="en-US" dirty="0"/>
              <a:t>IV &gt; MV Buy</a:t>
            </a:r>
          </a:p>
          <a:p>
            <a:pPr marL="457200" lvl="1" indent="0">
              <a:buNone/>
            </a:pPr>
            <a:r>
              <a:rPr lang="en-US" altLang="en-US" dirty="0"/>
              <a:t>IV &lt; MV Sell or Short Sell</a:t>
            </a:r>
          </a:p>
          <a:p>
            <a:pPr marL="457200" lvl="1" indent="0">
              <a:buNone/>
            </a:pPr>
            <a:r>
              <a:rPr lang="en-US" altLang="en-US" dirty="0"/>
              <a:t>IV = MV Hold or Fairly Priced</a:t>
            </a:r>
          </a:p>
        </p:txBody>
      </p:sp>
      <p:sp>
        <p:nvSpPr>
          <p:cNvPr id="1126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Intrinsic Value and Market Price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899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 lIns="90488" tIns="44450" rIns="90488" bIns="44450">
            <a:normAutofit/>
          </a:bodyPr>
          <a:lstStyle/>
          <a:p>
            <a:endParaRPr lang="en-US" altLang="en-US" dirty="0">
              <a:latin typeface="Calibri (body)"/>
            </a:endParaRPr>
          </a:p>
          <a:p>
            <a:endParaRPr lang="en-US" altLang="en-US" dirty="0">
              <a:latin typeface="Calibri (body)"/>
            </a:endParaRPr>
          </a:p>
          <a:p>
            <a:endParaRPr lang="en-US" altLang="en-US" dirty="0">
              <a:latin typeface="Calibri (body)"/>
            </a:endParaRPr>
          </a:p>
          <a:p>
            <a:r>
              <a:rPr lang="en-US" altLang="en-US" dirty="0">
                <a:latin typeface="Calibri (body)"/>
              </a:rPr>
              <a:t>V</a:t>
            </a:r>
            <a:r>
              <a:rPr lang="en-US" altLang="en-US" baseline="-25000" dirty="0">
                <a:latin typeface="Calibri (body)"/>
              </a:rPr>
              <a:t>0</a:t>
            </a:r>
            <a:r>
              <a:rPr lang="en-US" altLang="en-US" dirty="0">
                <a:latin typeface="Calibri (body)"/>
              </a:rPr>
              <a:t> = current value</a:t>
            </a:r>
          </a:p>
          <a:p>
            <a:r>
              <a:rPr lang="en-US" altLang="en-US" dirty="0">
                <a:latin typeface="Calibri (body)"/>
              </a:rPr>
              <a:t>D</a:t>
            </a:r>
            <a:r>
              <a:rPr lang="en-US" altLang="en-US" baseline="-25000" dirty="0">
                <a:latin typeface="Calibri (body)"/>
              </a:rPr>
              <a:t>t </a:t>
            </a:r>
            <a:r>
              <a:rPr lang="en-US" altLang="en-US" dirty="0">
                <a:latin typeface="Calibri (body)"/>
              </a:rPr>
              <a:t>= dividend at time t</a:t>
            </a:r>
          </a:p>
          <a:p>
            <a:r>
              <a:rPr lang="en-US" altLang="en-US" dirty="0">
                <a:latin typeface="Calibri (body)"/>
              </a:rPr>
              <a:t>k = required rate of return</a:t>
            </a:r>
          </a:p>
          <a:p>
            <a:r>
              <a:rPr lang="en-US" altLang="en-US" dirty="0">
                <a:latin typeface="Calibri (body)"/>
              </a:rPr>
              <a:t>DDM says V</a:t>
            </a:r>
            <a:r>
              <a:rPr lang="en-US" altLang="en-US" baseline="-25000" dirty="0">
                <a:latin typeface="Calibri (body)"/>
              </a:rPr>
              <a:t>0</a:t>
            </a:r>
            <a:r>
              <a:rPr lang="en-US" altLang="en-US" dirty="0">
                <a:latin typeface="Calibri (body)"/>
              </a:rPr>
              <a:t> = the present value of all expected future dividends into perpetuity</a:t>
            </a:r>
            <a:endParaRPr lang="en-US" altLang="en-US" sz="2800" dirty="0">
              <a:latin typeface="Calibri (body)"/>
            </a:endParaRPr>
          </a:p>
        </p:txBody>
      </p:sp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 anchorCtr="1"/>
          <a:lstStyle/>
          <a:p>
            <a:r>
              <a:rPr lang="en-US" altLang="en-US" dirty="0"/>
              <a:t>Dividend Discount Models (DDM)</a:t>
            </a:r>
          </a:p>
        </p:txBody>
      </p:sp>
      <p:graphicFrame>
        <p:nvGraphicFramePr>
          <p:cNvPr id="1229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001971"/>
              </p:ext>
            </p:extLst>
          </p:nvPr>
        </p:nvGraphicFramePr>
        <p:xfrm>
          <a:off x="1720850" y="1752600"/>
          <a:ext cx="57023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3" imgW="2019300" imgH="431800" progId="Equation.3">
                  <p:embed/>
                </p:oleObj>
              </mc:Choice>
              <mc:Fallback>
                <p:oleObj name="Equation" r:id="rId3" imgW="2019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1752600"/>
                        <a:ext cx="57023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373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 anchorCtr="1"/>
          <a:lstStyle/>
          <a:p>
            <a:r>
              <a:rPr lang="en-US" altLang="en-US" dirty="0"/>
              <a:t>Constant Growth DDM</a:t>
            </a:r>
            <a:br>
              <a:rPr lang="en-US" altLang="en-US" dirty="0"/>
            </a:br>
            <a:r>
              <a:rPr lang="en-US" altLang="en-US" sz="2000" dirty="0"/>
              <a:t>(1 of 2)</a:t>
            </a:r>
            <a:endParaRPr lang="en-US" altLang="en-US" dirty="0"/>
          </a:p>
        </p:txBody>
      </p:sp>
      <p:graphicFrame>
        <p:nvGraphicFramePr>
          <p:cNvPr id="13315" name="Content Placeholder 8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61143083"/>
              </p:ext>
            </p:extLst>
          </p:nvPr>
        </p:nvGraphicFramePr>
        <p:xfrm>
          <a:off x="2611437" y="1828800"/>
          <a:ext cx="3921125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Equation" r:id="rId3" imgW="1397000" imgH="419100" progId="Equation.3">
                  <p:embed/>
                </p:oleObj>
              </mc:Choice>
              <mc:Fallback>
                <p:oleObj name="Equation" r:id="rId3" imgW="1397000" imgH="41910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1437" y="1828800"/>
                        <a:ext cx="3921125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3124200"/>
            <a:ext cx="8229600" cy="2819400"/>
          </a:xfrm>
          <a:prstGeom prst="rect">
            <a:avLst/>
          </a:prstGeom>
        </p:spPr>
        <p:txBody>
          <a:bodyPr vert="horz" lIns="90488" tIns="44450" rIns="90488" bIns="44450" rtlCol="0">
            <a:normAutofit/>
          </a:bodyPr>
          <a:lstStyle>
            <a:lvl1pPr marL="342900" indent="-342900" defTabSz="91440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3200">
                <a:solidFill>
                  <a:srgbClr val="254061"/>
                </a:solidFill>
                <a:latin typeface="Calibri (body)"/>
                <a:ea typeface="+mn-ea"/>
              </a:defRPr>
            </a:lvl1pPr>
            <a:lvl2pPr marL="742950" indent="-285750" defTabSz="91440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2800">
                <a:solidFill>
                  <a:srgbClr val="254061"/>
                </a:solidFill>
                <a:latin typeface="+mn-lt"/>
                <a:ea typeface="+mn-ea"/>
              </a:defRPr>
            </a:lvl2pPr>
            <a:lvl3pPr marL="1143000" indent="-228600" defTabSz="91440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2400">
                <a:solidFill>
                  <a:srgbClr val="254061"/>
                </a:solidFill>
                <a:latin typeface="+mn-lt"/>
                <a:ea typeface="+mn-ea"/>
              </a:defRPr>
            </a:lvl3pPr>
            <a:lvl4pPr marL="1600200" indent="-228600" defTabSz="91440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2000">
                <a:solidFill>
                  <a:srgbClr val="254061"/>
                </a:solidFill>
                <a:latin typeface="+mn-lt"/>
                <a:ea typeface="+mn-ea"/>
              </a:defRPr>
            </a:lvl4pPr>
            <a:lvl5pPr marL="2057400" indent="-228600" defTabSz="91440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2000">
                <a:solidFill>
                  <a:srgbClr val="254061"/>
                </a:solidFill>
                <a:latin typeface="+mn-lt"/>
                <a:ea typeface="+mn-ea"/>
              </a:defRPr>
            </a:lvl5pPr>
            <a:lvl6pPr marL="2514600" indent="-228600" defTabSz="9144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6pPr>
            <a:lvl7pPr marL="2971800" indent="-228600" defTabSz="9144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7pPr>
            <a:lvl8pPr marL="3429000" indent="-228600" defTabSz="9144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8pPr>
            <a:lvl9pPr marL="3886200" indent="-228600" defTabSz="9144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en-US" altLang="en-US" dirty="0"/>
              <a:t>V</a:t>
            </a:r>
            <a:r>
              <a:rPr lang="en-US" altLang="en-US" baseline="-25000" dirty="0"/>
              <a:t>0</a:t>
            </a:r>
            <a:r>
              <a:rPr lang="en-US" altLang="en-US" dirty="0"/>
              <a:t> = current value</a:t>
            </a:r>
          </a:p>
          <a:p>
            <a:r>
              <a:rPr lang="en-US" altLang="en-US" dirty="0"/>
              <a:t>D</a:t>
            </a:r>
            <a:r>
              <a:rPr lang="en-US" altLang="en-US" baseline="-25000" dirty="0"/>
              <a:t>t </a:t>
            </a:r>
            <a:r>
              <a:rPr lang="en-US" altLang="en-US" dirty="0"/>
              <a:t>= dividend at time t</a:t>
            </a:r>
          </a:p>
          <a:p>
            <a:r>
              <a:rPr lang="en-US" dirty="0"/>
              <a:t>k = appropriate risk-adjusted interest rate</a:t>
            </a:r>
          </a:p>
          <a:p>
            <a:r>
              <a:rPr lang="en-US" dirty="0"/>
              <a:t>g = dividend growth rate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2005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>
            <a:hlinkClick r:id="" action="ppaction://ole?verb=0"/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717735"/>
              </p:ext>
            </p:extLst>
          </p:nvPr>
        </p:nvGraphicFramePr>
        <p:xfrm>
          <a:off x="2571750" y="3429000"/>
          <a:ext cx="4000500" cy="1246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9" name="Equation" r:id="rId3" imgW="1162016" imgH="362045" progId="Equation.3">
                  <p:embed/>
                </p:oleObj>
              </mc:Choice>
              <mc:Fallback>
                <p:oleObj name="Equation" r:id="rId3" imgW="1162016" imgH="362045" progId="Equation.3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3429000"/>
                        <a:ext cx="4000500" cy="12464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Rectangle 4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 rtlCol="0" anchorCtr="1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dirty="0"/>
              <a:t>Preferred Stock and the DDM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373124"/>
            <a:ext cx="8229600" cy="236067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C00000"/>
              </a:buClr>
            </a:pPr>
            <a:r>
              <a:rPr lang="en-US" altLang="en-US" dirty="0">
                <a:latin typeface="Calibri (body)"/>
              </a:rPr>
              <a:t>No growth case (fixed dividends)</a:t>
            </a:r>
          </a:p>
          <a:p>
            <a:pPr>
              <a:buClr>
                <a:srgbClr val="C00000"/>
              </a:buClr>
            </a:pPr>
            <a:r>
              <a:rPr lang="en-US" altLang="en-US" dirty="0">
                <a:latin typeface="Calibri (body)"/>
              </a:rPr>
              <a:t>Value a preferred stock paying a fixed dividend of $2 per share when the discount rate is 8%: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815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457200" y="1373124"/>
            <a:ext cx="8458200" cy="4753039"/>
          </a:xfrm>
        </p:spPr>
        <p:txBody>
          <a:bodyPr/>
          <a:lstStyle/>
          <a:p>
            <a:r>
              <a:rPr lang="en-US" altLang="en-US" dirty="0"/>
              <a:t>A stock just paid an annual dividend of $3/share</a:t>
            </a:r>
          </a:p>
          <a:p>
            <a:r>
              <a:rPr lang="en-US" altLang="en-US" dirty="0"/>
              <a:t>Dividend is expected to grow at 8% indefinitely</a:t>
            </a:r>
          </a:p>
          <a:p>
            <a:r>
              <a:rPr lang="en-US" altLang="en-US" dirty="0"/>
              <a:t>Market capitalization rate is 14%</a:t>
            </a:r>
          </a:p>
        </p:txBody>
      </p:sp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Constant Growth DDM</a:t>
            </a:r>
            <a:br>
              <a:rPr lang="en-US" altLang="en-US" dirty="0"/>
            </a:br>
            <a:r>
              <a:rPr lang="en-US" altLang="en-US" sz="2000" dirty="0"/>
              <a:t>(2 of 2)</a:t>
            </a:r>
            <a:endParaRPr lang="en-US" altLang="en-US" dirty="0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837555"/>
              </p:ext>
            </p:extLst>
          </p:nvPr>
        </p:nvGraphicFramePr>
        <p:xfrm>
          <a:off x="2273300" y="3581400"/>
          <a:ext cx="4597400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3" name="Equation" r:id="rId3" imgW="1714500" imgH="419100" progId="Equation.3">
                  <p:embed/>
                </p:oleObj>
              </mc:Choice>
              <mc:Fallback>
                <p:oleObj name="Equation" r:id="rId3" imgW="17145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3581400"/>
                        <a:ext cx="4597400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491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constant-growth rate DDM implies that a stock’s value will be greater: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dirty="0"/>
              <a:t>The larger its expected dividend per share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dirty="0"/>
              <a:t>The lower the market capitalization rate, </a:t>
            </a:r>
            <a:r>
              <a:rPr lang="en-US" altLang="en-US" i="1" dirty="0"/>
              <a:t>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dirty="0"/>
              <a:t>The higher the expected growth rate of dividends</a:t>
            </a:r>
          </a:p>
          <a:p>
            <a:pPr marL="971550" lvl="1" indent="-514350">
              <a:buFont typeface="+mj-lt"/>
              <a:buAutoNum type="arabicPeriod"/>
            </a:pPr>
            <a:endParaRPr lang="en-US" altLang="en-US" dirty="0"/>
          </a:p>
          <a:p>
            <a:r>
              <a:rPr lang="en-US" altLang="en-US" dirty="0"/>
              <a:t>The stock price is expected to grow at the same rate as dividends</a:t>
            </a:r>
          </a:p>
        </p:txBody>
      </p:sp>
      <p:sp>
        <p:nvSpPr>
          <p:cNvPr id="1638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DDM Implications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995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 lIns="90488" tIns="44450" rIns="90488" bIns="44450">
            <a:normAutofit/>
          </a:bodyPr>
          <a:lstStyle/>
          <a:p>
            <a:endParaRPr lang="en-US" altLang="en-US" sz="3000" i="1" dirty="0">
              <a:latin typeface="Calibri (body)"/>
            </a:endParaRPr>
          </a:p>
          <a:p>
            <a:endParaRPr lang="en-US" altLang="en-US" sz="3000" i="1" dirty="0">
              <a:latin typeface="Calibri (body)"/>
            </a:endParaRPr>
          </a:p>
          <a:p>
            <a:r>
              <a:rPr lang="en-US" altLang="en-US" sz="3000" i="1" dirty="0">
                <a:latin typeface="Calibri (body)"/>
              </a:rPr>
              <a:t>g</a:t>
            </a:r>
            <a:r>
              <a:rPr lang="en-US" altLang="en-US" sz="3000" dirty="0">
                <a:latin typeface="Calibri (body)"/>
              </a:rPr>
              <a:t> = growth rate in dividends</a:t>
            </a:r>
          </a:p>
          <a:p>
            <a:r>
              <a:rPr lang="en-US" altLang="en-US" sz="3000" i="1" dirty="0">
                <a:latin typeface="Calibri (body)"/>
              </a:rPr>
              <a:t>ROE</a:t>
            </a:r>
            <a:r>
              <a:rPr lang="en-US" altLang="en-US" sz="3000" dirty="0">
                <a:latin typeface="Calibri (body)"/>
              </a:rPr>
              <a:t> = Return on Equity </a:t>
            </a:r>
          </a:p>
          <a:p>
            <a:r>
              <a:rPr lang="en-US" altLang="en-US" sz="3000" i="1" dirty="0">
                <a:latin typeface="Calibri (body)"/>
              </a:rPr>
              <a:t>b</a:t>
            </a:r>
            <a:r>
              <a:rPr lang="en-US" altLang="en-US" sz="3000" dirty="0">
                <a:latin typeface="Calibri (body)"/>
              </a:rPr>
              <a:t> = plowback or retention rate (1 - dividend payout rate)</a:t>
            </a:r>
          </a:p>
        </p:txBody>
      </p:sp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 anchorCtr="1"/>
          <a:lstStyle/>
          <a:p>
            <a:r>
              <a:rPr lang="en-US" altLang="en-US" dirty="0"/>
              <a:t>Estimating Dividend Growth Rates</a:t>
            </a:r>
          </a:p>
        </p:txBody>
      </p:sp>
      <p:graphicFrame>
        <p:nvGraphicFramePr>
          <p:cNvPr id="1741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491558"/>
              </p:ext>
            </p:extLst>
          </p:nvPr>
        </p:nvGraphicFramePr>
        <p:xfrm>
          <a:off x="3188493" y="1600200"/>
          <a:ext cx="276701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7" name="Equation" r:id="rId3" imgW="799753" imgH="203112" progId="Equation.3">
                  <p:embed/>
                </p:oleObj>
              </mc:Choice>
              <mc:Fallback>
                <p:oleObj name="Equation" r:id="rId3" imgW="799753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8493" y="1600200"/>
                        <a:ext cx="2767013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104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Dividend Growth for Two Earnings Reinvestment Policies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149" y="1361835"/>
            <a:ext cx="5791702" cy="470652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82059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value of the firm equals:</a:t>
            </a:r>
          </a:p>
          <a:p>
            <a:pPr lvl="1"/>
            <a:r>
              <a:rPr lang="en-US" altLang="en-US" dirty="0"/>
              <a:t>The value of the assets already in place</a:t>
            </a:r>
          </a:p>
          <a:p>
            <a:pPr lvl="2"/>
            <a:r>
              <a:rPr lang="en-US" altLang="en-US" dirty="0"/>
              <a:t>No-growth value of the firm</a:t>
            </a:r>
          </a:p>
          <a:p>
            <a:pPr lvl="1"/>
            <a:endParaRPr lang="en-US" altLang="en-US" dirty="0"/>
          </a:p>
          <a:p>
            <a:pPr lvl="1"/>
            <a:r>
              <a:rPr lang="en-US" altLang="en-US" dirty="0"/>
              <a:t>Plus the NPV of its future investments</a:t>
            </a:r>
          </a:p>
          <a:p>
            <a:pPr lvl="2"/>
            <a:r>
              <a:rPr lang="en-US" altLang="en-US" dirty="0"/>
              <a:t>Present value of growth opportunities or PVGO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 of Growth Opportunities </a:t>
            </a:r>
            <a:r>
              <a:rPr lang="en-US" altLang="en-US" sz="2000" dirty="0"/>
              <a:t>(1 of 2)</a:t>
            </a: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84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 anchorCtr="1"/>
          <a:lstStyle/>
          <a:p>
            <a:r>
              <a:rPr lang="en-US" altLang="en-US" dirty="0"/>
              <a:t>Present Value of Growth Opportunities </a:t>
            </a:r>
            <a:r>
              <a:rPr lang="en-US" altLang="en-US" sz="2000" dirty="0"/>
              <a:t>(2 of 2)</a:t>
            </a:r>
            <a:endParaRPr lang="en-US" altLang="en-US" dirty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373124"/>
            <a:ext cx="8229600" cy="989076"/>
          </a:xfrm>
        </p:spPr>
        <p:txBody>
          <a:bodyPr vert="horz" lIns="90488" tIns="44450" rIns="90488" bIns="44450" rtlCol="0">
            <a:normAutofit/>
          </a:bodyPr>
          <a:lstStyle/>
          <a:p>
            <a:pPr>
              <a:buClr>
                <a:srgbClr val="C00000"/>
              </a:buClr>
            </a:pPr>
            <a:r>
              <a:rPr lang="en-US" altLang="en-US" sz="3000" dirty="0">
                <a:latin typeface="Calibri (body)"/>
              </a:rPr>
              <a:t>Price = No-growth value per share + PVGO</a:t>
            </a:r>
          </a:p>
        </p:txBody>
      </p:sp>
      <p:graphicFrame>
        <p:nvGraphicFramePr>
          <p:cNvPr id="20483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77114194"/>
              </p:ext>
            </p:extLst>
          </p:nvPr>
        </p:nvGraphicFramePr>
        <p:xfrm>
          <a:off x="2365375" y="2362200"/>
          <a:ext cx="4413250" cy="157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1" name="Equation" r:id="rId3" imgW="1028767" imgH="362045" progId="Equation.DSMT4">
                  <p:embed/>
                </p:oleObj>
              </mc:Choice>
              <mc:Fallback>
                <p:oleObj name="Equation" r:id="rId3" imgW="1028767" imgH="362045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375" y="2362200"/>
                        <a:ext cx="4413250" cy="157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8454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Fundamental analysis models base value on current and future profitability</a:t>
            </a:r>
          </a:p>
          <a:p>
            <a:endParaRPr lang="en-US" altLang="en-US" dirty="0"/>
          </a:p>
          <a:p>
            <a:r>
              <a:rPr lang="en-US" altLang="en-US" dirty="0"/>
              <a:t>It identifies mispriced stocks relative to some measure of “true” value derived from financial data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Valuation: Fundamental Analysis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150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Firm reinvests 60% of its earnings</a:t>
            </a:r>
          </a:p>
          <a:p>
            <a:r>
              <a:rPr lang="en-US" altLang="en-US" dirty="0"/>
              <a:t>Projects generate ROE of 10%</a:t>
            </a:r>
          </a:p>
          <a:p>
            <a:r>
              <a:rPr lang="en-US" altLang="en-US" dirty="0"/>
              <a:t>Capitalization rate is 15%</a:t>
            </a:r>
          </a:p>
          <a:p>
            <a:r>
              <a:rPr lang="en-US" altLang="en-US" dirty="0"/>
              <a:t>Expected year-end dividend is $2/share</a:t>
            </a:r>
          </a:p>
          <a:p>
            <a:r>
              <a:rPr lang="en-US" altLang="en-US" dirty="0"/>
              <a:t>Earnings of $5/share</a:t>
            </a:r>
          </a:p>
          <a:p>
            <a:r>
              <a:rPr lang="en-US" altLang="en-US" dirty="0"/>
              <a:t>g = ROE × b = 10% × .6 = 6%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Growth Opportunities</a:t>
            </a:r>
            <a:br>
              <a:rPr lang="en-US" altLang="en-US" dirty="0"/>
            </a:br>
            <a:r>
              <a:rPr lang="en-US" altLang="en-US" sz="2000" dirty="0"/>
              <a:t>(1 of 2)</a:t>
            </a:r>
            <a:endParaRPr lang="en-US" altLang="en-US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501949"/>
              </p:ext>
            </p:extLst>
          </p:nvPr>
        </p:nvGraphicFramePr>
        <p:xfrm>
          <a:off x="2506662" y="4876800"/>
          <a:ext cx="41306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4" name="Equation" r:id="rId3" imgW="1422400" imgH="393700" progId="Equation.3">
                  <p:embed/>
                </p:oleObj>
              </mc:Choice>
              <mc:Fallback>
                <p:oleObj name="Equation" r:id="rId3" imgW="1422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6662" y="4876800"/>
                        <a:ext cx="413067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083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PVGO = Price per share - no-growth value per share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Growth Opportunities</a:t>
            </a:r>
            <a:br>
              <a:rPr lang="en-US" altLang="en-US" dirty="0"/>
            </a:br>
            <a:r>
              <a:rPr lang="en-US" altLang="en-US" sz="2000" dirty="0"/>
              <a:t>(2 of 2)</a:t>
            </a:r>
            <a:endParaRPr lang="en-US" altLang="en-US" dirty="0"/>
          </a:p>
        </p:txBody>
      </p:sp>
      <p:graphicFrame>
        <p:nvGraphicFramePr>
          <p:cNvPr id="2253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89509"/>
              </p:ext>
            </p:extLst>
          </p:nvPr>
        </p:nvGraphicFramePr>
        <p:xfrm>
          <a:off x="2507456" y="1676400"/>
          <a:ext cx="412908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2" name="Equation" r:id="rId3" imgW="1422400" imgH="393700" progId="Equation.3">
                  <p:embed/>
                </p:oleObj>
              </mc:Choice>
              <mc:Fallback>
                <p:oleObj name="Equation" r:id="rId3" imgW="1422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7456" y="1676400"/>
                        <a:ext cx="412908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972616"/>
              </p:ext>
            </p:extLst>
          </p:nvPr>
        </p:nvGraphicFramePr>
        <p:xfrm>
          <a:off x="1853405" y="4343400"/>
          <a:ext cx="54371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3" name="Equation" r:id="rId5" imgW="2005729" imgH="393529" progId="Equation.3">
                  <p:embed/>
                </p:oleObj>
              </mc:Choice>
              <mc:Fallback>
                <p:oleObj name="Equation" r:id="rId5" imgW="200572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3405" y="4343400"/>
                        <a:ext cx="543718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907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/>
          <p:cNvSpPr>
            <a:spLocks noGrp="1"/>
          </p:cNvSpPr>
          <p:nvPr>
            <p:ph type="title"/>
          </p:nvPr>
        </p:nvSpPr>
        <p:spPr/>
        <p:txBody>
          <a:bodyPr lIns="90488" tIns="44450" rIns="90488" bIns="44450" anchorCtr="1"/>
          <a:lstStyle/>
          <a:p>
            <a:r>
              <a:rPr lang="en-US" altLang="en-US" sz="3200" dirty="0"/>
              <a:t>Life Cycles and Multistage Growth Models</a:t>
            </a:r>
            <a:endParaRPr lang="en-US" altLang="en-US" sz="3200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1398032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54061"/>
                </a:solidFill>
              </a:rPr>
              <a:t>Firms typically </a:t>
            </a:r>
            <a:r>
              <a:rPr lang="en-US" dirty="0">
                <a:solidFill>
                  <a:srgbClr val="254061"/>
                </a:solidFill>
              </a:rPr>
              <a:t>pass through life </a:t>
            </a:r>
            <a:r>
              <a:rPr lang="en-US" dirty="0" smtClean="0">
                <a:solidFill>
                  <a:srgbClr val="254061"/>
                </a:solidFill>
              </a:rPr>
              <a:t>cycles</a:t>
            </a:r>
            <a:endParaRPr lang="en-US" dirty="0">
              <a:solidFill>
                <a:srgbClr val="25406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369" y="2057400"/>
            <a:ext cx="4343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254061"/>
                </a:solidFill>
              </a:rPr>
              <a:t>Early Years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Ample </a:t>
            </a:r>
            <a:r>
              <a:rPr lang="en-US" dirty="0">
                <a:solidFill>
                  <a:srgbClr val="254061"/>
                </a:solidFill>
              </a:rPr>
              <a:t>opportunities for profitable reinvestment </a:t>
            </a:r>
            <a:r>
              <a:rPr lang="en-US" dirty="0" smtClean="0">
                <a:solidFill>
                  <a:srgbClr val="254061"/>
                </a:solidFill>
              </a:rPr>
              <a:t>in the company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Competitors may have not entered the market. 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Payout ratios </a:t>
            </a:r>
            <a:r>
              <a:rPr lang="en-US" dirty="0">
                <a:solidFill>
                  <a:srgbClr val="254061"/>
                </a:solidFill>
              </a:rPr>
              <a:t>are </a:t>
            </a:r>
            <a:r>
              <a:rPr lang="en-US" dirty="0" smtClean="0">
                <a:solidFill>
                  <a:srgbClr val="254061"/>
                </a:solidFill>
              </a:rPr>
              <a:t>low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Growth </a:t>
            </a:r>
            <a:r>
              <a:rPr lang="en-US" dirty="0">
                <a:solidFill>
                  <a:srgbClr val="254061"/>
                </a:solidFill>
              </a:rPr>
              <a:t>is correspondingly rapid.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800" y="2057400"/>
            <a:ext cx="4572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254061"/>
                </a:solidFill>
              </a:rPr>
              <a:t>Later Years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Attractive </a:t>
            </a:r>
            <a:r>
              <a:rPr lang="en-US" dirty="0">
                <a:solidFill>
                  <a:srgbClr val="254061"/>
                </a:solidFill>
              </a:rPr>
              <a:t>opportunities for reinvestment may become harder to find. 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Competitors enter the market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Payout ratios are high</a:t>
            </a: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254061"/>
              </a:solidFill>
            </a:endParaRPr>
          </a:p>
          <a:p>
            <a:pPr marL="285750" indent="-285750">
              <a:buClr>
                <a:srgbClr val="911E3C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54061"/>
                </a:solidFill>
              </a:rPr>
              <a:t>Dividend </a:t>
            </a:r>
            <a:r>
              <a:rPr lang="en-US" dirty="0">
                <a:solidFill>
                  <a:srgbClr val="254061"/>
                </a:solidFill>
              </a:rPr>
              <a:t>growth slows because the company has fewer investment opportunities.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454769" y="1752600"/>
            <a:ext cx="0" cy="38862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1256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/>
          <p:cNvSpPr>
            <a:spLocks noGrp="1"/>
          </p:cNvSpPr>
          <p:nvPr>
            <p:ph type="title"/>
          </p:nvPr>
        </p:nvSpPr>
        <p:spPr/>
        <p:txBody>
          <a:bodyPr lIns="90488" tIns="44450" rIns="90488" bIns="44450" anchorCtr="1"/>
          <a:lstStyle/>
          <a:p>
            <a:r>
              <a:rPr lang="en-US" altLang="en-US" sz="3200" dirty="0"/>
              <a:t>Life Cycles and Multistage Growth Models</a:t>
            </a:r>
            <a:endParaRPr lang="en-US" altLang="en-US" sz="3200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15562"/>
            <a:ext cx="599974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3053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Expected dividends for GE: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Dividend payout ratio = 53% </a:t>
            </a:r>
          </a:p>
          <a:p>
            <a:r>
              <a:rPr lang="en-US" altLang="en-US" dirty="0"/>
              <a:t>ROE = 19.5%</a:t>
            </a:r>
          </a:p>
        </p:txBody>
      </p:sp>
      <p:sp>
        <p:nvSpPr>
          <p:cNvPr id="235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GE Example</a:t>
            </a:r>
            <a:br>
              <a:rPr lang="en-US" altLang="en-US" dirty="0"/>
            </a:br>
            <a:r>
              <a:rPr lang="en-US" altLang="en-US" sz="2000" dirty="0"/>
              <a:t>(1 of 3)</a:t>
            </a:r>
            <a:endParaRPr lang="en-US" altLang="en-US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2362200"/>
            <a:ext cx="51054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332675"/>
              </p:ext>
            </p:extLst>
          </p:nvPr>
        </p:nvGraphicFramePr>
        <p:xfrm>
          <a:off x="2362200" y="5257800"/>
          <a:ext cx="48577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8" name="Equation" r:id="rId4" imgW="2158920" imgH="203040" progId="Equation.DSMT4">
                  <p:embed/>
                </p:oleObj>
              </mc:Choice>
              <mc:Fallback>
                <p:oleObj name="Equation" r:id="rId4" imgW="2158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2200" y="5257800"/>
                        <a:ext cx="485775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110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latin typeface="Calibri (body)"/>
              </a:rPr>
              <a:t>GE’s </a:t>
            </a:r>
            <a:r>
              <a:rPr lang="el-GR" altLang="en-US" dirty="0">
                <a:latin typeface="Calibri (body)"/>
              </a:rPr>
              <a:t>β</a:t>
            </a:r>
            <a:r>
              <a:rPr lang="en-US" altLang="en-US" dirty="0">
                <a:latin typeface="Calibri (body)"/>
              </a:rPr>
              <a:t> = 1.10</a:t>
            </a:r>
          </a:p>
          <a:p>
            <a:r>
              <a:rPr lang="en-US" altLang="en-US" dirty="0">
                <a:latin typeface="Calibri (body)"/>
              </a:rPr>
              <a:t>r</a:t>
            </a:r>
            <a:r>
              <a:rPr lang="en-US" altLang="en-US" baseline="-25000" dirty="0">
                <a:latin typeface="Calibri (body)"/>
              </a:rPr>
              <a:t>f</a:t>
            </a:r>
            <a:r>
              <a:rPr lang="en-US" altLang="en-US" dirty="0">
                <a:latin typeface="Calibri (body)"/>
              </a:rPr>
              <a:t> = 2.5%</a:t>
            </a:r>
          </a:p>
          <a:p>
            <a:r>
              <a:rPr lang="en-US" altLang="en-US" dirty="0">
                <a:latin typeface="Calibri (body)"/>
              </a:rPr>
              <a:t>Market risk premium = 8%, then k is:</a:t>
            </a:r>
          </a:p>
          <a:p>
            <a:endParaRPr lang="en-US" altLang="en-US" dirty="0">
              <a:latin typeface="Calibri (body)"/>
            </a:endParaRPr>
          </a:p>
          <a:p>
            <a:pPr marL="0" indent="0">
              <a:buNone/>
            </a:pPr>
            <a:endParaRPr lang="en-US" altLang="en-US" dirty="0">
              <a:latin typeface="Calibri (body)"/>
            </a:endParaRPr>
          </a:p>
          <a:p>
            <a:r>
              <a:rPr lang="en-US" altLang="en-US" dirty="0">
                <a:latin typeface="Calibri (body)"/>
              </a:rPr>
              <a:t>Therefore:</a:t>
            </a:r>
          </a:p>
        </p:txBody>
      </p:sp>
      <p:sp>
        <p:nvSpPr>
          <p:cNvPr id="2457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GE Example</a:t>
            </a:r>
            <a:br>
              <a:rPr lang="en-US" altLang="en-US" dirty="0"/>
            </a:br>
            <a:r>
              <a:rPr lang="en-US" altLang="en-US" sz="2000" dirty="0"/>
              <a:t>(2 of 3)</a:t>
            </a:r>
            <a:endParaRPr lang="en-US" altLang="en-US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390250"/>
              </p:ext>
            </p:extLst>
          </p:nvPr>
        </p:nvGraphicFramePr>
        <p:xfrm>
          <a:off x="1828800" y="5029200"/>
          <a:ext cx="5603966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3" name="Equation" r:id="rId3" imgW="2514600" imgH="444240" progId="Equation.DSMT4">
                  <p:embed/>
                </p:oleObj>
              </mc:Choice>
              <mc:Fallback>
                <p:oleObj name="Equation" r:id="rId3" imgW="25146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029200"/>
                        <a:ext cx="5603966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716062"/>
              </p:ext>
            </p:extLst>
          </p:nvPr>
        </p:nvGraphicFramePr>
        <p:xfrm>
          <a:off x="1828800" y="3733800"/>
          <a:ext cx="6031659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4" name="Equation" r:id="rId5" imgW="2260440" imgH="203040" progId="Equation.DSMT4">
                  <p:embed/>
                </p:oleObj>
              </mc:Choice>
              <mc:Fallback>
                <p:oleObj name="Equation" r:id="rId5" imgW="22604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8800" y="3733800"/>
                        <a:ext cx="6031659" cy="542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189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Finally,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In 2016, one share of GE Stock was worth $53.40</a:t>
            </a:r>
          </a:p>
        </p:txBody>
      </p:sp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GE Example</a:t>
            </a:r>
            <a:br>
              <a:rPr lang="en-US" altLang="en-US" dirty="0"/>
            </a:br>
            <a:r>
              <a:rPr lang="en-US" altLang="en-US" sz="2000" dirty="0"/>
              <a:t>(3 of 3)</a:t>
            </a:r>
            <a:endParaRPr lang="en-US" altLang="en-US" dirty="0"/>
          </a:p>
        </p:txBody>
      </p:sp>
      <p:graphicFrame>
        <p:nvGraphicFramePr>
          <p:cNvPr id="2560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30656"/>
              </p:ext>
            </p:extLst>
          </p:nvPr>
        </p:nvGraphicFramePr>
        <p:xfrm>
          <a:off x="391318" y="2349468"/>
          <a:ext cx="8361363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Equation" r:id="rId3" imgW="3530520" imgH="393480" progId="Equation.DSMT4">
                  <p:embed/>
                </p:oleObj>
              </mc:Choice>
              <mc:Fallback>
                <p:oleObj name="Equation" r:id="rId3" imgW="3530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318" y="2349468"/>
                        <a:ext cx="8361363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91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ratio of PVGO to E/k is the ratio of firm value due to growth opportunities to value due to assets already in place (no-growth)</a:t>
            </a:r>
          </a:p>
        </p:txBody>
      </p:sp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Price-Earnings Ratio and Growth</a:t>
            </a:r>
            <a:br>
              <a:rPr lang="en-US" altLang="en-US" dirty="0"/>
            </a:br>
            <a:r>
              <a:rPr lang="en-US" altLang="en-US" sz="2000" dirty="0"/>
              <a:t>(1 of 3)</a:t>
            </a:r>
            <a:endParaRPr lang="en-US" altLang="en-US" dirty="0"/>
          </a:p>
        </p:txBody>
      </p:sp>
      <p:graphicFrame>
        <p:nvGraphicFramePr>
          <p:cNvPr id="266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231350"/>
              </p:ext>
            </p:extLst>
          </p:nvPr>
        </p:nvGraphicFramePr>
        <p:xfrm>
          <a:off x="3000375" y="3352800"/>
          <a:ext cx="314325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0" name="Equation" r:id="rId3" imgW="1257300" imgH="609600" progId="Equation.3">
                  <p:embed/>
                </p:oleObj>
              </mc:Choice>
              <mc:Fallback>
                <p:oleObj name="Equation" r:id="rId3" imgW="12573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3352800"/>
                        <a:ext cx="314325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4054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latin typeface="Calibri (body)"/>
              </a:rPr>
              <a:t>When PVGO = 0, P</a:t>
            </a:r>
            <a:r>
              <a:rPr lang="en-US" altLang="en-US" baseline="-25000" dirty="0">
                <a:latin typeface="Calibri (body)"/>
              </a:rPr>
              <a:t>0 </a:t>
            </a:r>
            <a:r>
              <a:rPr lang="en-US" altLang="en-US" dirty="0">
                <a:latin typeface="Calibri (body)"/>
              </a:rPr>
              <a:t>= E</a:t>
            </a:r>
            <a:r>
              <a:rPr lang="en-US" altLang="en-US" baseline="-25000" dirty="0">
                <a:latin typeface="Calibri (body)"/>
              </a:rPr>
              <a:t>1</a:t>
            </a:r>
            <a:r>
              <a:rPr lang="en-US" altLang="en-US" dirty="0">
                <a:latin typeface="Calibri (body)"/>
              </a:rPr>
              <a:t>/k. The stock is valued like a nongrowing perpetuity</a:t>
            </a:r>
          </a:p>
          <a:p>
            <a:endParaRPr lang="en-US" altLang="en-US" dirty="0">
              <a:latin typeface="Calibri (body)"/>
            </a:endParaRPr>
          </a:p>
          <a:p>
            <a:r>
              <a:rPr lang="en-US" altLang="en-US" dirty="0">
                <a:latin typeface="Calibri (body)"/>
              </a:rPr>
              <a:t>P/E rises dramatically with PVGO</a:t>
            </a:r>
          </a:p>
          <a:p>
            <a:endParaRPr lang="en-US" altLang="en-US" dirty="0">
              <a:latin typeface="Calibri (body)"/>
            </a:endParaRPr>
          </a:p>
          <a:p>
            <a:r>
              <a:rPr lang="en-US" altLang="en-US" dirty="0">
                <a:latin typeface="Calibri (body)"/>
              </a:rPr>
              <a:t>High P/E indicates that the firm has ample growth opportunities</a:t>
            </a:r>
          </a:p>
        </p:txBody>
      </p:sp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Price-Earnings Ratio and Growth</a:t>
            </a:r>
            <a:br>
              <a:rPr lang="en-US" altLang="en-US" dirty="0"/>
            </a:b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192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P/E increases:</a:t>
            </a:r>
          </a:p>
          <a:p>
            <a:pPr lvl="1"/>
            <a:r>
              <a:rPr lang="en-US" altLang="en-US" dirty="0"/>
              <a:t>As ROE increases</a:t>
            </a:r>
          </a:p>
          <a:p>
            <a:pPr lvl="1"/>
            <a:r>
              <a:rPr lang="en-US" altLang="en-US" dirty="0"/>
              <a:t>As plowback increases, if ROE &gt; k</a:t>
            </a:r>
          </a:p>
          <a:p>
            <a:pPr lvl="1"/>
            <a:r>
              <a:rPr lang="en-US" altLang="en-US" dirty="0"/>
              <a:t>As plowback decreases, if ROE &lt; k</a:t>
            </a:r>
          </a:p>
          <a:p>
            <a:pPr lvl="1"/>
            <a:r>
              <a:rPr lang="en-US" altLang="en-US" dirty="0"/>
              <a:t>As k decreases</a:t>
            </a:r>
          </a:p>
        </p:txBody>
      </p:sp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Price-Earnings Ratio and Growth</a:t>
            </a:r>
            <a:br>
              <a:rPr lang="en-US" altLang="en-US" dirty="0"/>
            </a:br>
            <a:r>
              <a:rPr lang="en-US" altLang="en-US" sz="2000" dirty="0"/>
              <a:t>(3 of 3)</a:t>
            </a:r>
            <a:endParaRPr lang="en-US" altLang="en-US" dirty="0"/>
          </a:p>
        </p:txBody>
      </p:sp>
      <p:graphicFrame>
        <p:nvGraphicFramePr>
          <p:cNvPr id="2867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304498"/>
              </p:ext>
            </p:extLst>
          </p:nvPr>
        </p:nvGraphicFramePr>
        <p:xfrm>
          <a:off x="3276600" y="4419600"/>
          <a:ext cx="312261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name="Equation" r:id="rId3" imgW="1117600" imgH="431800" progId="Equation.3">
                  <p:embed/>
                </p:oleObj>
              </mc:Choice>
              <mc:Fallback>
                <p:oleObj name="Equation" r:id="rId3" imgW="11176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419600"/>
                        <a:ext cx="3122613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2154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Balance Sheet Models</a:t>
            </a:r>
          </a:p>
          <a:p>
            <a:r>
              <a:rPr lang="en-US" altLang="en-US" dirty="0"/>
              <a:t>Dividend Discount Models (DDM)</a:t>
            </a:r>
          </a:p>
          <a:p>
            <a:r>
              <a:rPr lang="en-US" altLang="en-US" dirty="0"/>
              <a:t>Price/Earnings Ratios</a:t>
            </a:r>
          </a:p>
          <a:p>
            <a:r>
              <a:rPr lang="en-US" altLang="en-US" dirty="0"/>
              <a:t>Free Cash Flow Models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Models of Equity Valuation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40371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Effect of ROE and Plowback on Growth and the P/E Ratio</a:t>
            </a: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" y="1752600"/>
            <a:ext cx="873442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9520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Wall Street: The growth rate is roughly equal to the P/E ratio</a:t>
            </a:r>
          </a:p>
          <a:p>
            <a:endParaRPr lang="en-US" altLang="en-US" sz="2800" dirty="0"/>
          </a:p>
          <a:p>
            <a:r>
              <a:rPr lang="en-US" altLang="en-US" dirty="0"/>
              <a:t>“If the P/E ratio of Coca Cola is 15, you’d expect the company to be growing at about 15% per year, etc. But if the P/E ratio is less than the growth rate, you may have found yourself a bargain.”</a:t>
            </a:r>
          </a:p>
          <a:p>
            <a:pPr marL="0" indent="0">
              <a:buNone/>
            </a:pPr>
            <a:r>
              <a:rPr lang="en-US" altLang="en-US" sz="2400" dirty="0"/>
              <a:t>Quote from Peter Lynch in One Up on Wall Street</a:t>
            </a:r>
          </a:p>
        </p:txBody>
      </p:sp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P/E and Growth Rate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0007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When risk is higher, k is higher; therefore, P/E is lower</a:t>
            </a:r>
          </a:p>
        </p:txBody>
      </p:sp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P/E Ratios and Stock Risk</a:t>
            </a:r>
          </a:p>
        </p:txBody>
      </p:sp>
      <p:graphicFrame>
        <p:nvGraphicFramePr>
          <p:cNvPr id="3174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762778"/>
              </p:ext>
            </p:extLst>
          </p:nvPr>
        </p:nvGraphicFramePr>
        <p:xfrm>
          <a:off x="3124200" y="2895600"/>
          <a:ext cx="208121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8" name="Equation" r:id="rId3" imgW="647633" imgH="390414" progId="Equation.DSMT4">
                  <p:embed/>
                </p:oleObj>
              </mc:Choice>
              <mc:Fallback>
                <p:oleObj name="Equation" r:id="rId3" imgW="647633" imgH="39041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895600"/>
                        <a:ext cx="208121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10157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Use of accounting earnings</a:t>
            </a:r>
          </a:p>
          <a:p>
            <a:pPr lvl="1"/>
            <a:r>
              <a:rPr lang="en-US" altLang="en-US" dirty="0"/>
              <a:t>Earnings Management</a:t>
            </a:r>
          </a:p>
          <a:p>
            <a:pPr lvl="1"/>
            <a:r>
              <a:rPr lang="en-US" altLang="en-US" dirty="0"/>
              <a:t>Choices on GAAP</a:t>
            </a:r>
          </a:p>
          <a:p>
            <a:endParaRPr lang="en-US" altLang="en-US" dirty="0"/>
          </a:p>
          <a:p>
            <a:r>
              <a:rPr lang="en-US" altLang="en-US" dirty="0"/>
              <a:t>Inflation</a:t>
            </a:r>
          </a:p>
          <a:p>
            <a:endParaRPr lang="en-US" altLang="en-US" dirty="0"/>
          </a:p>
          <a:p>
            <a:r>
              <a:rPr lang="en-US" altLang="en-US" dirty="0"/>
              <a:t>Reported earnings fluctuate around the business cycle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Pitfalls in P/E Analysis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130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P/E Ratios of the </a:t>
            </a:r>
            <a:br>
              <a:rPr lang="en-US" altLang="en-US" dirty="0"/>
            </a:br>
            <a:r>
              <a:rPr lang="en-US" altLang="en-US" dirty="0"/>
              <a:t>S&amp;P 500 Index and Inflation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458200" cy="442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33523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Earnings Growth for Two Companies 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391400" cy="465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77493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P/E Ratios for Two Companies</a:t>
            </a: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543800" cy="464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2235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P/E Ratios for Different Industries, 2016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688" y="1371601"/>
            <a:ext cx="5657712" cy="464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4789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57400"/>
            <a:ext cx="6629400" cy="3046476"/>
          </a:xfrm>
        </p:spPr>
        <p:txBody>
          <a:bodyPr>
            <a:normAutofit/>
          </a:bodyPr>
          <a:lstStyle/>
          <a:p>
            <a:r>
              <a:rPr lang="en-US" altLang="en-US" dirty="0"/>
              <a:t>Price-to-book </a:t>
            </a:r>
            <a:r>
              <a:rPr lang="en-US" altLang="en-US" dirty="0" smtClean="0"/>
              <a:t>ratio</a:t>
            </a:r>
          </a:p>
          <a:p>
            <a:endParaRPr lang="en-US" altLang="en-US" dirty="0"/>
          </a:p>
          <a:p>
            <a:r>
              <a:rPr lang="en-US" altLang="en-US" dirty="0"/>
              <a:t>Price-to-cash-flow </a:t>
            </a:r>
            <a:r>
              <a:rPr lang="en-US" altLang="en-US" dirty="0" smtClean="0"/>
              <a:t>ratio</a:t>
            </a:r>
          </a:p>
          <a:p>
            <a:endParaRPr lang="en-US" altLang="en-US" dirty="0"/>
          </a:p>
          <a:p>
            <a:r>
              <a:rPr lang="en-US" altLang="en-US" dirty="0"/>
              <a:t>Price-to-sales ratio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Other Comparative Value Approaches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8207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Market Valuation Statistics </a:t>
            </a:r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19" y="1373124"/>
            <a:ext cx="68119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162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Compare valuation ratios of firm to industry averages</a:t>
            </a:r>
          </a:p>
          <a:p>
            <a:endParaRPr lang="en-US" altLang="en-US" dirty="0"/>
          </a:p>
          <a:p>
            <a:r>
              <a:rPr lang="en-US" altLang="en-US" dirty="0"/>
              <a:t>Ratios like price/sales are useful for valuing start-ups that have yet to generate positive earnings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Valuation by Comparables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165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Value the firm by discounting free cash flow at WACC</a:t>
            </a:r>
          </a:p>
          <a:p>
            <a:r>
              <a:rPr lang="en-US" altLang="en-US" dirty="0"/>
              <a:t>Free cash flow to the firm, FCFF, equals:</a:t>
            </a:r>
          </a:p>
          <a:p>
            <a:pPr lvl="1"/>
            <a:r>
              <a:rPr lang="en-US" altLang="en-US" dirty="0"/>
              <a:t>After tax EBIT</a:t>
            </a:r>
          </a:p>
          <a:p>
            <a:pPr lvl="1"/>
            <a:r>
              <a:rPr lang="en-US" altLang="en-US" dirty="0"/>
              <a:t>Plus depreciation</a:t>
            </a:r>
          </a:p>
          <a:p>
            <a:pPr lvl="1"/>
            <a:r>
              <a:rPr lang="en-US" altLang="en-US" dirty="0"/>
              <a:t>Minus capital expenditures</a:t>
            </a:r>
          </a:p>
          <a:p>
            <a:pPr lvl="1"/>
            <a:r>
              <a:rPr lang="en-US" altLang="en-US" dirty="0"/>
              <a:t>Minus increase in net working capital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Free Cash Flow To the Firm Approach</a:t>
            </a:r>
            <a:br>
              <a:rPr lang="en-US" altLang="en-US" dirty="0"/>
            </a:br>
            <a:r>
              <a:rPr lang="en-US" altLang="en-US" sz="2000" dirty="0"/>
              <a:t>(1 of 2)</a:t>
            </a:r>
            <a:endParaRPr lang="en-US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94631"/>
              </p:ext>
            </p:extLst>
          </p:nvPr>
        </p:nvGraphicFramePr>
        <p:xfrm>
          <a:off x="500265" y="5181600"/>
          <a:ext cx="8143469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5" name="Equation" r:id="rId3" imgW="3606480" imgH="203040" progId="Equation.DSMT4">
                  <p:embed/>
                </p:oleObj>
              </mc:Choice>
              <mc:Fallback>
                <p:oleObj name="Equation" r:id="rId3" imgW="36064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0265" y="5181600"/>
                        <a:ext cx="8143469" cy="458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658388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Value of the Firm: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Where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Free Cash Flow To the Firm Approach</a:t>
            </a:r>
            <a:br>
              <a:rPr lang="en-US" altLang="en-US" dirty="0"/>
            </a:br>
            <a:r>
              <a:rPr lang="en-US" altLang="en-US" sz="2000" dirty="0"/>
              <a:t>(2 of 2)</a:t>
            </a:r>
            <a:endParaRPr lang="en-US" alt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310427"/>
              </p:ext>
            </p:extLst>
          </p:nvPr>
        </p:nvGraphicFramePr>
        <p:xfrm>
          <a:off x="1431924" y="2287556"/>
          <a:ext cx="628015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0" name="Equation" r:id="rId3" imgW="2781000" imgH="431640" progId="Equation.DSMT4">
                  <p:embed/>
                </p:oleObj>
              </mc:Choice>
              <mc:Fallback>
                <p:oleObj name="Equation" r:id="rId3" imgW="27810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1924" y="2287556"/>
                        <a:ext cx="628015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660703"/>
              </p:ext>
            </p:extLst>
          </p:nvPr>
        </p:nvGraphicFramePr>
        <p:xfrm>
          <a:off x="2335212" y="4221147"/>
          <a:ext cx="2236787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1" name="Equation" r:id="rId5" imgW="990360" imgH="419040" progId="Equation.DSMT4">
                  <p:embed/>
                </p:oleObj>
              </mc:Choice>
              <mc:Fallback>
                <p:oleObj name="Equation" r:id="rId5" imgW="99036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2" y="4221147"/>
                        <a:ext cx="2236787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038464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Free cash flow to equity, FCFE, equals:</a:t>
            </a:r>
          </a:p>
          <a:p>
            <a:pPr lvl="1"/>
            <a:r>
              <a:rPr lang="en-US" altLang="en-US" dirty="0"/>
              <a:t>FCFF</a:t>
            </a:r>
          </a:p>
          <a:p>
            <a:pPr lvl="1"/>
            <a:r>
              <a:rPr lang="en-US" altLang="en-US" dirty="0"/>
              <a:t>Minus after tax interest </a:t>
            </a:r>
          </a:p>
          <a:p>
            <a:pPr lvl="1"/>
            <a:r>
              <a:rPr lang="en-US" altLang="en-US" dirty="0"/>
              <a:t>Plus increase in debt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Free Cash Flow to Equity Approach</a:t>
            </a:r>
            <a:br>
              <a:rPr lang="en-US" altLang="en-US" dirty="0"/>
            </a:br>
            <a:r>
              <a:rPr lang="en-US" altLang="en-US" sz="2000" dirty="0"/>
              <a:t>(1 of 2)</a:t>
            </a:r>
            <a:endParaRPr lang="en-US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261885"/>
              </p:ext>
            </p:extLst>
          </p:nvPr>
        </p:nvGraphicFramePr>
        <p:xfrm>
          <a:off x="1752600" y="3733800"/>
          <a:ext cx="5849938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" name="Equation" r:id="rId3" imgW="2590560" imgH="203040" progId="Equation.DSMT4">
                  <p:embed/>
                </p:oleObj>
              </mc:Choice>
              <mc:Fallback>
                <p:oleObj name="Equation" r:id="rId3" imgW="25905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2600" y="3733800"/>
                        <a:ext cx="5849938" cy="458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45780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Intrinsic Value of Equity: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Where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Free Cash Flow to Equity Approach</a:t>
            </a:r>
            <a:br>
              <a:rPr lang="en-US" altLang="en-US" dirty="0"/>
            </a:br>
            <a:r>
              <a:rPr lang="en-US" altLang="en-US" sz="2000" dirty="0"/>
              <a:t>(2 of 2)</a:t>
            </a:r>
            <a:endParaRPr lang="en-US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662287"/>
              </p:ext>
            </p:extLst>
          </p:nvPr>
        </p:nvGraphicFramePr>
        <p:xfrm>
          <a:off x="1131094" y="2353790"/>
          <a:ext cx="6881812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3" name="Equation" r:id="rId3" imgW="3047760" imgH="444240" progId="Equation.DSMT4">
                  <p:embed/>
                </p:oleObj>
              </mc:Choice>
              <mc:Fallback>
                <p:oleObj name="Equation" r:id="rId3" imgW="304776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1094" y="2353790"/>
                        <a:ext cx="6881812" cy="100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795016"/>
              </p:ext>
            </p:extLst>
          </p:nvPr>
        </p:nvGraphicFramePr>
        <p:xfrm>
          <a:off x="2362200" y="4254264"/>
          <a:ext cx="2122487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4" name="Equation" r:id="rId5" imgW="939600" imgH="431640" progId="Equation.DSMT4">
                  <p:embed/>
                </p:oleObj>
              </mc:Choice>
              <mc:Fallback>
                <p:oleObj name="Equation" r:id="rId5" imgW="939600" imgH="4316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254264"/>
                        <a:ext cx="2122487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845249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In practice</a:t>
            </a:r>
          </a:p>
          <a:p>
            <a:pPr lvl="1"/>
            <a:r>
              <a:rPr lang="en-US" altLang="en-US" dirty="0"/>
              <a:t>Values from these models may differ</a:t>
            </a:r>
          </a:p>
          <a:p>
            <a:pPr lvl="1"/>
            <a:r>
              <a:rPr lang="en-US" altLang="en-US" dirty="0"/>
              <a:t>Analysts are always forced to make simplifying assumptions</a:t>
            </a:r>
          </a:p>
          <a:p>
            <a:r>
              <a:rPr lang="en-US" altLang="en-US" dirty="0"/>
              <a:t>Problems with DCF</a:t>
            </a:r>
          </a:p>
          <a:p>
            <a:pPr lvl="1"/>
            <a:r>
              <a:rPr lang="en-US" altLang="en-US" dirty="0"/>
              <a:t>Calculations are sensitive to small changes in inputs</a:t>
            </a:r>
          </a:p>
          <a:p>
            <a:pPr lvl="1"/>
            <a:r>
              <a:rPr lang="en-US" altLang="en-US" dirty="0"/>
              <a:t>Growth opportunities and growth rates are hard to pin down</a:t>
            </a:r>
          </a:p>
        </p:txBody>
      </p:sp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Comparing the Valuation Models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987167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Comparing the Valuation Models, GE</a:t>
            </a:r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905000"/>
            <a:ext cx="619125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00890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Use of earnings multiplier approach at aggregate level</a:t>
            </a:r>
          </a:p>
          <a:p>
            <a:endParaRPr lang="en-US" altLang="en-US" dirty="0"/>
          </a:p>
          <a:p>
            <a:r>
              <a:rPr lang="en-US" altLang="en-US" dirty="0"/>
              <a:t>Some analysts use aggregate version of DDM</a:t>
            </a:r>
          </a:p>
          <a:p>
            <a:endParaRPr lang="en-US" altLang="en-US" dirty="0"/>
          </a:p>
          <a:p>
            <a:r>
              <a:rPr lang="en-US" altLang="en-US" dirty="0"/>
              <a:t>S&amp;P 500 taken as leading economic indicator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Aggregate Stock Market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66915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Earnings Yield,</a:t>
            </a:r>
            <a:br>
              <a:rPr lang="en-US" altLang="en-US" dirty="0"/>
            </a:br>
            <a:r>
              <a:rPr lang="en-US" altLang="en-US" dirty="0"/>
              <a:t>S&amp;P 500 vs. 10-Year Treasury Bond</a:t>
            </a: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55598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03985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S&amp;P 500 Price Forecasts Under Various Scenarios</a:t>
            </a:r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8229600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34725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Book values are based on historical cost, not actual market values</a:t>
            </a:r>
          </a:p>
          <a:p>
            <a:endParaRPr lang="en-US" altLang="en-US" dirty="0"/>
          </a:p>
          <a:p>
            <a:r>
              <a:rPr lang="en-US" altLang="en-US" dirty="0"/>
              <a:t>It is possible, but uncommon, for market value to be less than book value</a:t>
            </a:r>
          </a:p>
        </p:txBody>
      </p:sp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Limitations of Book Value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80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en-US" dirty="0"/>
              <a:t>Liquidation Value:</a:t>
            </a:r>
          </a:p>
          <a:p>
            <a:pPr lvl="1"/>
            <a:endParaRPr lang="en-US" altLang="en-US" dirty="0"/>
          </a:p>
          <a:p>
            <a:pPr lvl="1"/>
            <a:r>
              <a:rPr lang="en-US" altLang="en-US" dirty="0"/>
              <a:t>“Floor” or minimum value is the liquidation value per share</a:t>
            </a:r>
          </a:p>
          <a:p>
            <a:endParaRPr lang="en-US" altLang="en-US" dirty="0"/>
          </a:p>
          <a:p>
            <a:r>
              <a:rPr lang="en-US" altLang="en-US" dirty="0"/>
              <a:t>Replacement Cost: 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Tobin’s q: ratio of market price to replacement cost</a:t>
            </a:r>
          </a:p>
          <a:p>
            <a:pPr lvl="1"/>
            <a:r>
              <a:rPr lang="en-US" altLang="en-US" dirty="0"/>
              <a:t>Tobin’s q trends towards 1</a:t>
            </a:r>
          </a:p>
        </p:txBody>
      </p:sp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Liquidation Value and Tobin’s Q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787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Highlights of Microsoft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703" y="1373124"/>
            <a:ext cx="6858594" cy="466384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23656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The return on a stock is composed of dividends and capital gains or losses</a:t>
            </a:r>
          </a:p>
          <a:p>
            <a:endParaRPr lang="en-US" altLang="en-US" dirty="0"/>
          </a:p>
          <a:p>
            <a:pPr marL="0" indent="0">
              <a:buNone/>
            </a:pPr>
            <a:endParaRPr lang="en-US" altLang="en-US" sz="4000" dirty="0"/>
          </a:p>
          <a:p>
            <a:r>
              <a:rPr lang="en-US" altLang="en-US" dirty="0"/>
              <a:t>The expected HPR may be more or less than the required rate of return</a:t>
            </a:r>
          </a:p>
          <a:p>
            <a:pPr lvl="1"/>
            <a:r>
              <a:rPr lang="en-US" altLang="en-US" dirty="0"/>
              <a:t>Variation based on the stock’s risk</a:t>
            </a:r>
          </a:p>
        </p:txBody>
      </p:sp>
      <p:sp>
        <p:nvSpPr>
          <p:cNvPr id="921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Intrinsic Value vs. Market Price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365922"/>
              </p:ext>
            </p:extLst>
          </p:nvPr>
        </p:nvGraphicFramePr>
        <p:xfrm>
          <a:off x="914400" y="2606643"/>
          <a:ext cx="69215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1" name="Equation" r:id="rId3" imgW="2743200" imgH="428510" progId="Equation.DSMT4">
                  <p:embed/>
                </p:oleObj>
              </mc:Choice>
              <mc:Fallback>
                <p:oleObj name="Equation" r:id="rId3" imgW="2743200" imgH="42851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606643"/>
                        <a:ext cx="69215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665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Required Return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373124"/>
            <a:ext cx="8229600" cy="4681601"/>
          </a:xfrm>
        </p:spPr>
        <p:txBody>
          <a:bodyPr vert="horz" lIns="90488" tIns="44450" rIns="90488" bIns="44450" rtlCol="0">
            <a:normAutofit/>
          </a:bodyPr>
          <a:lstStyle/>
          <a:p>
            <a:pPr>
              <a:buClr>
                <a:srgbClr val="C00000"/>
              </a:buClr>
            </a:pPr>
            <a:r>
              <a:rPr lang="en-US" altLang="en-US" dirty="0">
                <a:latin typeface="Calibri (body)"/>
              </a:rPr>
              <a:t>CAPM gives the required return, </a:t>
            </a:r>
            <a:r>
              <a:rPr lang="en-US" altLang="en-US" i="1" dirty="0">
                <a:latin typeface="Calibri (body)"/>
              </a:rPr>
              <a:t>k</a:t>
            </a:r>
            <a:r>
              <a:rPr lang="en-US" altLang="en-US" dirty="0">
                <a:latin typeface="Calibri (body)"/>
              </a:rPr>
              <a:t>:</a:t>
            </a:r>
          </a:p>
          <a:p>
            <a:pPr>
              <a:buClr>
                <a:srgbClr val="C00000"/>
              </a:buClr>
            </a:pPr>
            <a:endParaRPr lang="en-US" altLang="en-US" dirty="0">
              <a:latin typeface="Calibri (body)"/>
            </a:endParaRPr>
          </a:p>
          <a:p>
            <a:pPr>
              <a:buClr>
                <a:srgbClr val="C00000"/>
              </a:buClr>
            </a:pPr>
            <a:endParaRPr lang="en-US" altLang="en-US" dirty="0">
              <a:latin typeface="Calibri (body)"/>
            </a:endParaRPr>
          </a:p>
          <a:p>
            <a:pPr>
              <a:buClr>
                <a:srgbClr val="C00000"/>
              </a:buClr>
            </a:pPr>
            <a:endParaRPr lang="en-US" altLang="en-US" dirty="0">
              <a:latin typeface="Calibri (body)"/>
            </a:endParaRPr>
          </a:p>
          <a:p>
            <a:pPr>
              <a:buClr>
                <a:srgbClr val="C00000"/>
              </a:buClr>
            </a:pPr>
            <a:r>
              <a:rPr lang="en-US" altLang="en-US" dirty="0">
                <a:latin typeface="Calibri (body)"/>
              </a:rPr>
              <a:t>If the stock is priced correctly, </a:t>
            </a:r>
            <a:r>
              <a:rPr lang="en-US" altLang="en-US" i="1" dirty="0">
                <a:latin typeface="Calibri (body)"/>
              </a:rPr>
              <a:t>k</a:t>
            </a:r>
            <a:r>
              <a:rPr lang="en-US" altLang="en-US" dirty="0">
                <a:latin typeface="Calibri (body)"/>
              </a:rPr>
              <a:t> = expected return</a:t>
            </a:r>
          </a:p>
          <a:p>
            <a:pPr>
              <a:buClr>
                <a:srgbClr val="C00000"/>
              </a:buClr>
            </a:pPr>
            <a:r>
              <a:rPr lang="en-US" altLang="en-US" i="1" dirty="0">
                <a:latin typeface="Calibri (body)"/>
              </a:rPr>
              <a:t>k</a:t>
            </a:r>
            <a:r>
              <a:rPr lang="en-US" altLang="en-US" dirty="0">
                <a:latin typeface="Calibri (body)"/>
              </a:rPr>
              <a:t> is the market capitalization rate</a:t>
            </a:r>
          </a:p>
        </p:txBody>
      </p:sp>
      <p:graphicFrame>
        <p:nvGraphicFramePr>
          <p:cNvPr id="10243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7830040"/>
              </p:ext>
            </p:extLst>
          </p:nvPr>
        </p:nvGraphicFramePr>
        <p:xfrm>
          <a:off x="2133600" y="2419935"/>
          <a:ext cx="45640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name="Equation" r:id="rId3" imgW="1390751" imgH="247758" progId="Equation.DSMT4">
                  <p:embed/>
                </p:oleObj>
              </mc:Choice>
              <mc:Fallback>
                <p:oleObj name="Equation" r:id="rId3" imgW="1390751" imgH="247758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419935"/>
                        <a:ext cx="456406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©2018 McGraw-Hill Education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18-</a:t>
            </a:r>
            <a:fld id="{63102453-58E9-4AAB-AF34-859E4177E0C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662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KM_PPT_Ch01_11e_N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BKM_PPT_Ch01_11e_NB</Template>
  <TotalTime>1726</TotalTime>
  <Words>1440</Words>
  <Application>Microsoft Office PowerPoint</Application>
  <PresentationFormat>On-screen Show (4:3)</PresentationFormat>
  <Paragraphs>325</Paragraphs>
  <Slides>48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ＭＳ Ｐゴシック</vt:lpstr>
      <vt:lpstr>Arial</vt:lpstr>
      <vt:lpstr>Calibri</vt:lpstr>
      <vt:lpstr>Calibri (body)</vt:lpstr>
      <vt:lpstr>Cambria</vt:lpstr>
      <vt:lpstr>Constantia</vt:lpstr>
      <vt:lpstr>BKM_PPT_Ch01_11e_NB</vt:lpstr>
      <vt:lpstr>Equation</vt:lpstr>
      <vt:lpstr>Chapter Eighteen</vt:lpstr>
      <vt:lpstr>Valuation: Fundamental Analysis</vt:lpstr>
      <vt:lpstr>Models of Equity Valuation</vt:lpstr>
      <vt:lpstr>Valuation by Comparables</vt:lpstr>
      <vt:lpstr>Limitations of Book Value</vt:lpstr>
      <vt:lpstr>Liquidation Value and Tobin’s Q</vt:lpstr>
      <vt:lpstr>Financial Highlights of Microsoft</vt:lpstr>
      <vt:lpstr>Intrinsic Value vs. Market Price</vt:lpstr>
      <vt:lpstr>Required Return</vt:lpstr>
      <vt:lpstr>Intrinsic Value and Market Price</vt:lpstr>
      <vt:lpstr>Dividend Discount Models (DDM)</vt:lpstr>
      <vt:lpstr>Constant Growth DDM (1 of 2)</vt:lpstr>
      <vt:lpstr>Preferred Stock and the DDM</vt:lpstr>
      <vt:lpstr>Constant Growth DDM (2 of 2)</vt:lpstr>
      <vt:lpstr>DDM Implications</vt:lpstr>
      <vt:lpstr>Estimating Dividend Growth Rates</vt:lpstr>
      <vt:lpstr>Dividend Growth for Two Earnings Reinvestment Policies</vt:lpstr>
      <vt:lpstr>Present Value of Growth Opportunities (1 of 2)</vt:lpstr>
      <vt:lpstr>Present Value of Growth Opportunities (2 of 2)</vt:lpstr>
      <vt:lpstr>Growth Opportunities (1 of 2)</vt:lpstr>
      <vt:lpstr>Growth Opportunities (2 of 2)</vt:lpstr>
      <vt:lpstr>Life Cycles and Multistage Growth Models</vt:lpstr>
      <vt:lpstr>Life Cycles and Multistage Growth Models</vt:lpstr>
      <vt:lpstr>GE Example (1 of 3)</vt:lpstr>
      <vt:lpstr>GE Example (2 of 3)</vt:lpstr>
      <vt:lpstr>GE Example (3 of 3)</vt:lpstr>
      <vt:lpstr>Price-Earnings Ratio and Growth (1 of 3)</vt:lpstr>
      <vt:lpstr>Price-Earnings Ratio and Growth (2 of 3)</vt:lpstr>
      <vt:lpstr>Price-Earnings Ratio and Growth (3 of 3)</vt:lpstr>
      <vt:lpstr>Effect of ROE and Plowback on Growth and the P/E Ratio</vt:lpstr>
      <vt:lpstr>P/E and Growth Rate</vt:lpstr>
      <vt:lpstr>P/E Ratios and Stock Risk</vt:lpstr>
      <vt:lpstr>Pitfalls in P/E Analysis</vt:lpstr>
      <vt:lpstr>P/E Ratios of the  S&amp;P 500 Index and Inflation</vt:lpstr>
      <vt:lpstr>Earnings Growth for Two Companies </vt:lpstr>
      <vt:lpstr>P/E Ratios for Two Companies</vt:lpstr>
      <vt:lpstr>P/E Ratios for Different Industries, 2016</vt:lpstr>
      <vt:lpstr>Other Comparative Value Approaches</vt:lpstr>
      <vt:lpstr>Market Valuation Statistics </vt:lpstr>
      <vt:lpstr>Free Cash Flow To the Firm Approach (1 of 2)</vt:lpstr>
      <vt:lpstr>Free Cash Flow To the Firm Approach (2 of 2)</vt:lpstr>
      <vt:lpstr>Free Cash Flow to Equity Approach (1 of 2)</vt:lpstr>
      <vt:lpstr>Free Cash Flow to Equity Approach (2 of 2)</vt:lpstr>
      <vt:lpstr>Comparing the Valuation Models</vt:lpstr>
      <vt:lpstr>Comparing the Valuation Models, GE</vt:lpstr>
      <vt:lpstr>The Aggregate Stock Market</vt:lpstr>
      <vt:lpstr>Earnings Yield, S&amp;P 500 vs. 10-Year Treasury Bond</vt:lpstr>
      <vt:lpstr>S&amp;P 500 Price Forecasts Under Various Scenarios</vt:lpstr>
    </vt:vector>
  </TitlesOfParts>
  <Company>Saint Vincent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</dc:title>
  <dc:creator>Racculia, Nicholas</dc:creator>
  <cp:lastModifiedBy>mlarmon</cp:lastModifiedBy>
  <cp:revision>61</cp:revision>
  <cp:lastPrinted>2017-03-07T15:41:56Z</cp:lastPrinted>
  <dcterms:created xsi:type="dcterms:W3CDTF">2017-03-09T17:21:39Z</dcterms:created>
  <dcterms:modified xsi:type="dcterms:W3CDTF">2017-06-06T19:43:20Z</dcterms:modified>
</cp:coreProperties>
</file>