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59" r:id="rId6"/>
    <p:sldId id="275" r:id="rId7"/>
    <p:sldId id="278" r:id="rId8"/>
    <p:sldId id="260" r:id="rId9"/>
    <p:sldId id="281" r:id="rId10"/>
    <p:sldId id="279" r:id="rId11"/>
    <p:sldId id="282" r:id="rId12"/>
    <p:sldId id="280" r:id="rId13"/>
    <p:sldId id="283" r:id="rId14"/>
    <p:sldId id="261" r:id="rId15"/>
    <p:sldId id="262" r:id="rId16"/>
    <p:sldId id="263" r:id="rId17"/>
    <p:sldId id="264" r:id="rId18"/>
    <p:sldId id="265" r:id="rId19"/>
    <p:sldId id="266" r:id="rId20"/>
    <p:sldId id="271" r:id="rId21"/>
    <p:sldId id="284" r:id="rId22"/>
    <p:sldId id="286" r:id="rId23"/>
    <p:sldId id="287" r:id="rId24"/>
    <p:sldId id="274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6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3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E7EB-3376-4CFF-80BD-F1735C907F5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A8D6-7466-4AAC-81CA-CAF4230ABF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4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8.wmf"/><Relationship Id="rId17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75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6.wmf"/><Relationship Id="rId3" Type="http://schemas.openxmlformats.org/officeDocument/2006/relationships/image" Target="../media/image88.png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8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5.png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7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0.bin"/><Relationship Id="rId4" Type="http://schemas.openxmlformats.org/officeDocument/2006/relationships/image" Target="../media/image96.wmf"/><Relationship Id="rId9" Type="http://schemas.openxmlformats.org/officeDocument/2006/relationships/image" Target="../media/image9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08.wmf"/><Relationship Id="rId3" Type="http://schemas.openxmlformats.org/officeDocument/2006/relationships/image" Target="../media/image103.png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6.wmf"/><Relationship Id="rId1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13.wmf"/><Relationship Id="rId3" Type="http://schemas.openxmlformats.org/officeDocument/2006/relationships/image" Target="../media/image103.png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1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103.png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50939" y="505672"/>
            <a:ext cx="6735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/>
              <a:t>BJT Risposte dinamiche</a:t>
            </a:r>
            <a:endParaRPr lang="en-US" sz="5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86879" y="3855344"/>
            <a:ext cx="2785121" cy="135421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Commutazione </a:t>
            </a:r>
            <a:r>
              <a:rPr lang="it-I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Impedenza stato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Impedenza stato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Tempo di commutazione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4698758" y="1886527"/>
            <a:ext cx="3087384" cy="190821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2800" dirty="0" smtClean="0"/>
              <a:t>Amplificazione </a:t>
            </a:r>
            <a:r>
              <a:rPr lang="it-I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Modello per i piccoli segnali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Conduttanza di entrata </a:t>
            </a:r>
            <a:r>
              <a:rPr lang="it-IT" dirty="0" err="1" smtClean="0"/>
              <a:t>g</a:t>
            </a:r>
            <a:r>
              <a:rPr lang="it-IT" baseline="-25000" dirty="0" err="1" smtClean="0"/>
              <a:t>EB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Transconduttanza</a:t>
            </a:r>
            <a:r>
              <a:rPr lang="it-IT" dirty="0" smtClean="0"/>
              <a:t> </a:t>
            </a:r>
            <a:r>
              <a:rPr lang="it-IT" dirty="0" err="1" smtClean="0"/>
              <a:t>g</a:t>
            </a:r>
            <a:r>
              <a:rPr lang="it-IT" baseline="-25000" dirty="0" err="1" smtClean="0"/>
              <a:t>m</a:t>
            </a:r>
            <a:endParaRPr lang="it-IT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Frequenza di taglio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595035"/>
              </p:ext>
            </p:extLst>
          </p:nvPr>
        </p:nvGraphicFramePr>
        <p:xfrm>
          <a:off x="1727675" y="3890058"/>
          <a:ext cx="7139192" cy="152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zione" r:id="rId3" imgW="4241800" imgH="901700" progId="Equation.3">
                  <p:embed/>
                </p:oleObj>
              </mc:Choice>
              <mc:Fallback>
                <p:oleObj name="Equazione" r:id="rId3" imgW="42418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75" y="3890058"/>
                        <a:ext cx="7139192" cy="1524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asellaDiTesto 34"/>
          <p:cNvSpPr txBox="1"/>
          <p:nvPr/>
        </p:nvSpPr>
        <p:spPr>
          <a:xfrm>
            <a:off x="1068968" y="-4833"/>
            <a:ext cx="7533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Tempo di transito dei minoritari in base</a:t>
            </a:r>
            <a:endParaRPr lang="en-US" sz="3600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04109"/>
              </p:ext>
            </p:extLst>
          </p:nvPr>
        </p:nvGraphicFramePr>
        <p:xfrm>
          <a:off x="1645790" y="5310851"/>
          <a:ext cx="7248374" cy="154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zione" r:id="rId5" imgW="4241520" imgH="901440" progId="Equation.3">
                  <p:embed/>
                </p:oleObj>
              </mc:Choice>
              <mc:Fallback>
                <p:oleObj name="Equazione" r:id="rId5" imgW="424152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790" y="5310851"/>
                        <a:ext cx="7248374" cy="1547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97897"/>
              </p:ext>
            </p:extLst>
          </p:nvPr>
        </p:nvGraphicFramePr>
        <p:xfrm>
          <a:off x="4011613" y="792163"/>
          <a:ext cx="13271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Equazione" r:id="rId7" imgW="622080" imgH="444240" progId="Equation.3">
                  <p:embed/>
                </p:oleObj>
              </mc:Choice>
              <mc:Fallback>
                <p:oleObj name="Equazione" r:id="rId7" imgW="622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792163"/>
                        <a:ext cx="13271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86603" y="1084576"/>
            <a:ext cx="307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Definiamo questo tempo come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6603" y="1869743"/>
            <a:ext cx="932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Dove             è la velocità con cui le lacune si muovono per diffusione nell’attraversare la base         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987139"/>
              </p:ext>
            </p:extLst>
          </p:nvPr>
        </p:nvGraphicFramePr>
        <p:xfrm>
          <a:off x="922665" y="1834481"/>
          <a:ext cx="557151" cy="43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Equazione" r:id="rId9" imgW="241200" imgH="190440" progId="Equation.3">
                  <p:embed/>
                </p:oleObj>
              </mc:Choice>
              <mc:Fallback>
                <p:oleObj name="Equazione" r:id="rId9" imgW="2412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2665" y="1834481"/>
                        <a:ext cx="557151" cy="43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318341" y="2456834"/>
            <a:ext cx="8719434" cy="1450004"/>
            <a:chOff x="318341" y="2456834"/>
            <a:chExt cx="8719434" cy="1450004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9883671"/>
                </p:ext>
              </p:extLst>
            </p:nvPr>
          </p:nvGraphicFramePr>
          <p:xfrm>
            <a:off x="6975613" y="2456834"/>
            <a:ext cx="20621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2" name="Equazione" r:id="rId11" imgW="965160" imgH="215640" progId="Equation.3">
                    <p:embed/>
                  </p:oleObj>
                </mc:Choice>
                <mc:Fallback>
                  <p:oleObj name="Equazione" r:id="rId11" imgW="965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5613" y="2456834"/>
                          <a:ext cx="2062162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7945007"/>
                </p:ext>
              </p:extLst>
            </p:nvPr>
          </p:nvGraphicFramePr>
          <p:xfrm>
            <a:off x="2214563" y="2951163"/>
            <a:ext cx="3551237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3" name="Equazione" r:id="rId13" imgW="1663560" imgH="444240" progId="Equation.3">
                    <p:embed/>
                  </p:oleObj>
                </mc:Choice>
                <mc:Fallback>
                  <p:oleObj name="Equazione" r:id="rId13" imgW="1663560" imgH="444240" progId="Equation.3">
                    <p:embed/>
                    <p:pic>
                      <p:nvPicPr>
                        <p:cNvPr id="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63" y="2951163"/>
                          <a:ext cx="3551237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318341" y="2503943"/>
              <a:ext cx="6657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Questa stessa velocità entra nella definizione della corrente di lacune</a:t>
              </a:r>
              <a:endParaRPr lang="en-US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18341" y="324433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Quindi:</a:t>
              </a:r>
              <a:endParaRPr lang="en-US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86578" y="4681182"/>
            <a:ext cx="1736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Noi conosciamo già sia densità di cariche che densità di corrente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9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2557"/>
              </p:ext>
            </p:extLst>
          </p:nvPr>
        </p:nvGraphicFramePr>
        <p:xfrm>
          <a:off x="0" y="0"/>
          <a:ext cx="71389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5" name="Equazione" r:id="rId3" imgW="4241800" imgH="901700" progId="Equation.3">
                  <p:embed/>
                </p:oleObj>
              </mc:Choice>
              <mc:Fallback>
                <p:oleObj name="Equazione" r:id="rId3" imgW="4241800" imgH="9017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138988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95616"/>
              </p:ext>
            </p:extLst>
          </p:nvPr>
        </p:nvGraphicFramePr>
        <p:xfrm>
          <a:off x="0" y="1570702"/>
          <a:ext cx="724852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6" name="Equazione" r:id="rId5" imgW="4241520" imgH="901440" progId="Equation.3">
                  <p:embed/>
                </p:oleObj>
              </mc:Choice>
              <mc:Fallback>
                <p:oleObj name="Equazione" r:id="rId5" imgW="4241520" imgH="90144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0702"/>
                        <a:ext cx="7248525" cy="15478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496650" y="3391469"/>
            <a:ext cx="234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Nel modo attivo :</a:t>
            </a:r>
            <a:endParaRPr lang="en-US" sz="24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641928"/>
              </p:ext>
            </p:extLst>
          </p:nvPr>
        </p:nvGraphicFramePr>
        <p:xfrm>
          <a:off x="189380" y="3798332"/>
          <a:ext cx="4319588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7" name="Equazione" r:id="rId7" imgW="2565360" imgH="876240" progId="Equation.3">
                  <p:embed/>
                </p:oleObj>
              </mc:Choice>
              <mc:Fallback>
                <p:oleObj name="Equazione" r:id="rId7" imgW="2565360" imgH="87624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0" y="3798332"/>
                        <a:ext cx="4319588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960523"/>
              </p:ext>
            </p:extLst>
          </p:nvPr>
        </p:nvGraphicFramePr>
        <p:xfrm>
          <a:off x="795851" y="5107700"/>
          <a:ext cx="3667125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8" name="Equazione" r:id="rId9" imgW="2145960" imgH="876240" progId="Equation.3">
                  <p:embed/>
                </p:oleObj>
              </mc:Choice>
              <mc:Fallback>
                <p:oleObj name="Equazione" r:id="rId9" imgW="2145960" imgH="87624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51" y="5107700"/>
                        <a:ext cx="3667125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31051"/>
              </p:ext>
            </p:extLst>
          </p:nvPr>
        </p:nvGraphicFramePr>
        <p:xfrm>
          <a:off x="7273925" y="1082261"/>
          <a:ext cx="18700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Equazione" r:id="rId11" imgW="876240" imgH="444240" progId="Equation.3">
                  <p:embed/>
                </p:oleObj>
              </mc:Choice>
              <mc:Fallback>
                <p:oleObj name="Equazione" r:id="rId11" imgW="876240" imgH="44424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1082261"/>
                        <a:ext cx="1870075" cy="955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5080000" y="3429000"/>
            <a:ext cx="3306337" cy="3429000"/>
            <a:chOff x="5080000" y="3429000"/>
            <a:chExt cx="3306337" cy="3429000"/>
          </a:xfrm>
        </p:grpSpPr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206032"/>
                </p:ext>
              </p:extLst>
            </p:nvPr>
          </p:nvGraphicFramePr>
          <p:xfrm>
            <a:off x="5405012" y="3429000"/>
            <a:ext cx="2981325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0" name="Equazione" r:id="rId13" imgW="1396800" imgH="444240" progId="Equation.3">
                    <p:embed/>
                  </p:oleObj>
                </mc:Choice>
                <mc:Fallback>
                  <p:oleObj name="Equazione" r:id="rId13" imgW="1396800" imgH="444240" progId="Equation.3">
                    <p:embed/>
                    <p:pic>
                      <p:nvPicPr>
                        <p:cNvPr id="0" name="Ogget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5012" y="3429000"/>
                          <a:ext cx="2981325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8341546"/>
                </p:ext>
              </p:extLst>
            </p:nvPr>
          </p:nvGraphicFramePr>
          <p:xfrm>
            <a:off x="5404348" y="4388846"/>
            <a:ext cx="2411412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1" name="Equazione" r:id="rId15" imgW="1130040" imgH="596880" progId="Equation.3">
                    <p:embed/>
                  </p:oleObj>
                </mc:Choice>
                <mc:Fallback>
                  <p:oleObj name="Equazione" r:id="rId15" imgW="1130040" imgH="596880" progId="Equation.3">
                    <p:embed/>
                    <p:pic>
                      <p:nvPicPr>
                        <p:cNvPr id="0" name="Oggetto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4348" y="4388846"/>
                          <a:ext cx="2411412" cy="1282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502904"/>
                </p:ext>
              </p:extLst>
            </p:nvPr>
          </p:nvGraphicFramePr>
          <p:xfrm>
            <a:off x="5080000" y="5575300"/>
            <a:ext cx="3062288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2" name="Equazione" r:id="rId17" imgW="1434960" imgH="596880" progId="Equation.3">
                    <p:embed/>
                  </p:oleObj>
                </mc:Choice>
                <mc:Fallback>
                  <p:oleObj name="Equazione" r:id="rId17" imgW="1434960" imgH="596880" progId="Equation.3">
                    <p:embed/>
                    <p:pic>
                      <p:nvPicPr>
                        <p:cNvPr id="0" name="Ogget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0" y="5575300"/>
                          <a:ext cx="3062288" cy="1282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Freccia a destra 1"/>
          <p:cNvSpPr/>
          <p:nvPr/>
        </p:nvSpPr>
        <p:spPr>
          <a:xfrm>
            <a:off x="4611413" y="4918841"/>
            <a:ext cx="362607" cy="26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72452"/>
              </p:ext>
            </p:extLst>
          </p:nvPr>
        </p:nvGraphicFramePr>
        <p:xfrm>
          <a:off x="262340" y="225378"/>
          <a:ext cx="306228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8" name="Equazione" r:id="rId3" imgW="1434960" imgH="596880" progId="Equation.3">
                  <p:embed/>
                </p:oleObj>
              </mc:Choice>
              <mc:Fallback>
                <p:oleObj name="Equazione" r:id="rId3" imgW="1434960" imgH="59688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40" y="225378"/>
                        <a:ext cx="306228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849733"/>
              </p:ext>
            </p:extLst>
          </p:nvPr>
        </p:nvGraphicFramePr>
        <p:xfrm>
          <a:off x="3724200" y="286793"/>
          <a:ext cx="395605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" name="Equazione" r:id="rId5" imgW="1854000" imgH="596880" progId="Equation.3">
                  <p:embed/>
                </p:oleObj>
              </mc:Choice>
              <mc:Fallback>
                <p:oleObj name="Equazione" r:id="rId5" imgW="1854000" imgH="5968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00" y="286793"/>
                        <a:ext cx="395605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2183641" y="1192542"/>
            <a:ext cx="3285836" cy="684728"/>
            <a:chOff x="2183641" y="1192542"/>
            <a:chExt cx="3285836" cy="684728"/>
          </a:xfrm>
        </p:grpSpPr>
        <p:sp>
          <p:nvSpPr>
            <p:cNvPr id="8" name="CasellaDiTesto 7"/>
            <p:cNvSpPr txBox="1"/>
            <p:nvPr/>
          </p:nvSpPr>
          <p:spPr>
            <a:xfrm>
              <a:off x="2183641" y="1569493"/>
              <a:ext cx="3285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Qui entra la approssimazione di base corta</a:t>
              </a:r>
              <a:endParaRPr lang="en-US" sz="1400" dirty="0"/>
            </a:p>
          </p:txBody>
        </p:sp>
        <p:sp>
          <p:nvSpPr>
            <p:cNvPr id="9" name="Freccia a destra 8"/>
            <p:cNvSpPr/>
            <p:nvPr/>
          </p:nvSpPr>
          <p:spPr>
            <a:xfrm rot="16200000">
              <a:off x="3638083" y="1278659"/>
              <a:ext cx="376951" cy="2047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54841" y="2138055"/>
            <a:ext cx="4892362" cy="1014578"/>
            <a:chOff x="354841" y="2138055"/>
            <a:chExt cx="4892362" cy="1014578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244401"/>
                </p:ext>
              </p:extLst>
            </p:nvPr>
          </p:nvGraphicFramePr>
          <p:xfrm>
            <a:off x="1913649" y="2138055"/>
            <a:ext cx="1383515" cy="1014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0" name="Equazione" r:id="rId7" imgW="571320" imgH="419040" progId="Equation.3">
                    <p:embed/>
                  </p:oleObj>
                </mc:Choice>
                <mc:Fallback>
                  <p:oleObj name="Equazione" r:id="rId7" imgW="57132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13649" y="2138055"/>
                          <a:ext cx="1383515" cy="1014578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sellaDiTesto 11"/>
            <p:cNvSpPr txBox="1"/>
            <p:nvPr/>
          </p:nvSpPr>
          <p:spPr>
            <a:xfrm>
              <a:off x="354841" y="239476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Quindi:</a:t>
              </a:r>
              <a:endParaRPr lang="en-US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826558" y="2381111"/>
              <a:ext cx="142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Formula 4.77</a:t>
              </a:r>
              <a:endParaRPr lang="en-US" dirty="0"/>
            </a:p>
          </p:txBody>
        </p:sp>
      </p:grp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707035"/>
              </p:ext>
            </p:extLst>
          </p:nvPr>
        </p:nvGraphicFramePr>
        <p:xfrm>
          <a:off x="1261068" y="3311932"/>
          <a:ext cx="1845146" cy="113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1" name="Equazione" r:id="rId9" imgW="622080" imgH="380880" progId="Equation.3">
                  <p:embed/>
                </p:oleObj>
              </mc:Choice>
              <mc:Fallback>
                <p:oleObj name="Equazione" r:id="rId9" imgW="622080" imgH="3808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068" y="3311932"/>
                        <a:ext cx="1845146" cy="1131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59282"/>
              </p:ext>
            </p:extLst>
          </p:nvPr>
        </p:nvGraphicFramePr>
        <p:xfrm>
          <a:off x="4572000" y="3515710"/>
          <a:ext cx="2470814" cy="59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2" name="Equazione" r:id="rId11" imgW="850680" imgH="203040" progId="Equation.3">
                  <p:embed/>
                </p:oleObj>
              </mc:Choice>
              <mc:Fallback>
                <p:oleObj name="Equazione" r:id="rId11" imgW="850680" imgH="20304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15710"/>
                        <a:ext cx="2470814" cy="590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491319" y="4722125"/>
            <a:ext cx="8368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Questo tempo di transito ha anche altri importanti collegamenti.</a:t>
            </a:r>
          </a:p>
          <a:p>
            <a:endParaRPr lang="it-IT" dirty="0"/>
          </a:p>
          <a:p>
            <a:r>
              <a:rPr lang="it-IT" dirty="0" smtClean="0"/>
              <a:t>Vediamo come entra nella relazione tra corrente in uscita e carica totale immagazzinata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385121"/>
              </p:ext>
            </p:extLst>
          </p:nvPr>
        </p:nvGraphicFramePr>
        <p:xfrm>
          <a:off x="126431" y="1657587"/>
          <a:ext cx="3937000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" name="Equazione" r:id="rId3" imgW="1904760" imgH="1409400" progId="Equation.3">
                  <p:embed/>
                </p:oleObj>
              </mc:Choice>
              <mc:Fallback>
                <p:oleObj name="Equazione" r:id="rId3" imgW="1904760" imgH="14094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31" y="1657587"/>
                        <a:ext cx="3937000" cy="2911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72955" y="327546"/>
            <a:ext cx="364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corrente di uscita IC, espressa tramite i coefficienti di </a:t>
            </a:r>
            <a:r>
              <a:rPr lang="it-IT" dirty="0" err="1" smtClean="0"/>
              <a:t>Ebers-Moll</a:t>
            </a:r>
            <a:r>
              <a:rPr lang="it-IT" dirty="0" smtClean="0"/>
              <a:t> per il modo attivo, è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97355" y="327546"/>
            <a:ext cx="364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carica totale di lacune in base per il modo attivo è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95884"/>
              </p:ext>
            </p:extLst>
          </p:nvPr>
        </p:nvGraphicFramePr>
        <p:xfrm>
          <a:off x="5283744" y="1160228"/>
          <a:ext cx="3628244" cy="39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" name="Equazione" r:id="rId5" imgW="1993680" imgH="2145960" progId="Equation.3">
                  <p:embed/>
                </p:oleObj>
              </mc:Choice>
              <mc:Fallback>
                <p:oleObj name="Equazione" r:id="rId5" imgW="1993680" imgH="214596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744" y="1160228"/>
                        <a:ext cx="3628244" cy="39181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2813155" y="4572000"/>
            <a:ext cx="2468529" cy="1714121"/>
            <a:chOff x="2813155" y="4572000"/>
            <a:chExt cx="2468529" cy="1714121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5941509"/>
                </p:ext>
              </p:extLst>
            </p:nvPr>
          </p:nvGraphicFramePr>
          <p:xfrm>
            <a:off x="2813155" y="5227093"/>
            <a:ext cx="1607004" cy="1059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7" name="Equazione" r:id="rId7" imgW="634680" imgH="419040" progId="Equation.3">
                    <p:embed/>
                  </p:oleObj>
                </mc:Choice>
                <mc:Fallback>
                  <p:oleObj name="Equazione" r:id="rId7" imgW="634680" imgH="41904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3155" y="5227093"/>
                          <a:ext cx="1607004" cy="10590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nettore 2 10"/>
            <p:cNvCxnSpPr/>
            <p:nvPr/>
          </p:nvCxnSpPr>
          <p:spPr>
            <a:xfrm flipH="1">
              <a:off x="3794078" y="4572000"/>
              <a:ext cx="272955" cy="6550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H="1">
              <a:off x="4203510" y="5090615"/>
              <a:ext cx="1078174" cy="2593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o 9"/>
          <p:cNvGrpSpPr/>
          <p:nvPr/>
        </p:nvGrpSpPr>
        <p:grpSpPr>
          <a:xfrm>
            <a:off x="5131558" y="5322726"/>
            <a:ext cx="3643952" cy="1339515"/>
            <a:chOff x="5131558" y="5322726"/>
            <a:chExt cx="3643952" cy="1339515"/>
          </a:xfrm>
        </p:grpSpPr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69497"/>
                </p:ext>
              </p:extLst>
            </p:nvPr>
          </p:nvGraphicFramePr>
          <p:xfrm>
            <a:off x="7031487" y="5322726"/>
            <a:ext cx="1744023" cy="133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8" name="Equazione" r:id="rId9" imgW="495000" imgH="380880" progId="Equation.3">
                    <p:embed/>
                  </p:oleObj>
                </mc:Choice>
                <mc:Fallback>
                  <p:oleObj name="Equazione" r:id="rId9" imgW="495000" imgH="380880" progId="Equation.3">
                    <p:embed/>
                    <p:pic>
                      <p:nvPicPr>
                        <p:cNvPr id="0" name="Ogget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1487" y="5322726"/>
                          <a:ext cx="1744023" cy="133951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ccia a destra 13"/>
            <p:cNvSpPr/>
            <p:nvPr/>
          </p:nvSpPr>
          <p:spPr>
            <a:xfrm>
              <a:off x="5131558" y="5704764"/>
              <a:ext cx="982639" cy="354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678153" y="6195400"/>
            <a:ext cx="689794" cy="662600"/>
            <a:chOff x="3678153" y="6195400"/>
            <a:chExt cx="689794" cy="662600"/>
          </a:xfrm>
        </p:grpSpPr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2570945"/>
                </p:ext>
              </p:extLst>
            </p:nvPr>
          </p:nvGraphicFramePr>
          <p:xfrm>
            <a:off x="3916907" y="6337569"/>
            <a:ext cx="451040" cy="520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9" name="Equazione" r:id="rId11" imgW="164880" imgH="190440" progId="Equation.3">
                    <p:embed/>
                  </p:oleObj>
                </mc:Choice>
                <mc:Fallback>
                  <p:oleObj name="Equazione" r:id="rId11" imgW="1648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916907" y="6337569"/>
                          <a:ext cx="451040" cy="5204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Parentesi graffa aperta 15"/>
            <p:cNvSpPr/>
            <p:nvPr/>
          </p:nvSpPr>
          <p:spPr>
            <a:xfrm rot="16200000">
              <a:off x="3924196" y="5949357"/>
              <a:ext cx="182307" cy="674394"/>
            </a:xfrm>
            <a:prstGeom prst="leftBrace">
              <a:avLst>
                <a:gd name="adj1" fmla="val 18058"/>
                <a:gd name="adj2" fmla="val 500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27684" y="1772816"/>
            <a:ext cx="61182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Commutazione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 smtClean="0"/>
              <a:t>Impedenza stato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 smtClean="0"/>
              <a:t>Impedenza stato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 smtClean="0"/>
              <a:t>Tempo di commutazione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10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3983" y="274638"/>
            <a:ext cx="8229600" cy="1143000"/>
          </a:xfrm>
        </p:spPr>
        <p:txBody>
          <a:bodyPr/>
          <a:lstStyle/>
          <a:p>
            <a:r>
              <a:rPr lang="it-IT" dirty="0" smtClean="0"/>
              <a:t>Impedenza dello stato off</a:t>
            </a:r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141"/>
              </p:ext>
            </p:extLst>
          </p:nvPr>
        </p:nvGraphicFramePr>
        <p:xfrm>
          <a:off x="96641" y="1264525"/>
          <a:ext cx="6603763" cy="100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zione" r:id="rId3" imgW="2755800" imgH="419040" progId="Equation.3">
                  <p:embed/>
                </p:oleObj>
              </mc:Choice>
              <mc:Fallback>
                <p:oleObj name="Equazione" r:id="rId3" imgW="2755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41" y="1264525"/>
                        <a:ext cx="6603763" cy="1004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uppo 51"/>
          <p:cNvGrpSpPr/>
          <p:nvPr/>
        </p:nvGrpSpPr>
        <p:grpSpPr>
          <a:xfrm>
            <a:off x="102153" y="3431927"/>
            <a:ext cx="4770472" cy="3029256"/>
            <a:chOff x="1071183" y="3356992"/>
            <a:chExt cx="4770472" cy="3029256"/>
          </a:xfrm>
        </p:grpSpPr>
        <p:sp>
          <p:nvSpPr>
            <p:cNvPr id="38" name="Rettangolo 37"/>
            <p:cNvSpPr/>
            <p:nvPr/>
          </p:nvSpPr>
          <p:spPr>
            <a:xfrm flipH="1">
              <a:off x="1451892" y="4725144"/>
              <a:ext cx="2328020" cy="1661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787811" y="3356992"/>
              <a:ext cx="1376052" cy="3024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3491880" y="3645024"/>
              <a:ext cx="591863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491880" y="4365104"/>
              <a:ext cx="591863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495164" y="5085184"/>
              <a:ext cx="591863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P</a:t>
              </a:r>
              <a:r>
                <a:rPr lang="it-IT" b="1" baseline="30000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1071183" y="5481228"/>
              <a:ext cx="792088" cy="7647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1281777" y="5805264"/>
              <a:ext cx="409903" cy="173420"/>
            </a:xfrm>
            <a:custGeom>
              <a:avLst/>
              <a:gdLst>
                <a:gd name="connsiteX0" fmla="*/ 0 w 409903"/>
                <a:gd name="connsiteY0" fmla="*/ 173420 h 173420"/>
                <a:gd name="connsiteX1" fmla="*/ 110358 w 409903"/>
                <a:gd name="connsiteY1" fmla="*/ 173420 h 173420"/>
                <a:gd name="connsiteX2" fmla="*/ 110358 w 409903"/>
                <a:gd name="connsiteY2" fmla="*/ 0 h 173420"/>
                <a:gd name="connsiteX3" fmla="*/ 299545 w 409903"/>
                <a:gd name="connsiteY3" fmla="*/ 0 h 173420"/>
                <a:gd name="connsiteX4" fmla="*/ 299545 w 409903"/>
                <a:gd name="connsiteY4" fmla="*/ 173420 h 173420"/>
                <a:gd name="connsiteX5" fmla="*/ 409903 w 409903"/>
                <a:gd name="connsiteY5" fmla="*/ 173420 h 17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03" h="173420">
                  <a:moveTo>
                    <a:pt x="0" y="173420"/>
                  </a:moveTo>
                  <a:lnTo>
                    <a:pt x="110358" y="173420"/>
                  </a:lnTo>
                  <a:lnTo>
                    <a:pt x="110358" y="0"/>
                  </a:lnTo>
                  <a:lnTo>
                    <a:pt x="299545" y="0"/>
                  </a:lnTo>
                  <a:lnTo>
                    <a:pt x="299545" y="173420"/>
                  </a:lnTo>
                  <a:lnTo>
                    <a:pt x="409903" y="1734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932040" y="4869160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5019847" y="4869160"/>
              <a:ext cx="288032" cy="216024"/>
              <a:chOff x="5868144" y="4149080"/>
              <a:chExt cx="288032" cy="216024"/>
            </a:xfrm>
          </p:grpSpPr>
          <p:cxnSp>
            <p:nvCxnSpPr>
              <p:cNvPr id="17" name="Connettore 1 16"/>
              <p:cNvCxnSpPr/>
              <p:nvPr/>
            </p:nvCxnSpPr>
            <p:spPr>
              <a:xfrm>
                <a:off x="5940152" y="4149080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>
                <a:off x="5868144" y="4221088"/>
                <a:ext cx="28803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>
                <a:off x="5940152" y="4293096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>
                <a:off x="5868144" y="4365104"/>
                <a:ext cx="28803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Connettore 2 25"/>
            <p:cNvCxnSpPr/>
            <p:nvPr/>
          </p:nvCxnSpPr>
          <p:spPr>
            <a:xfrm flipV="1">
              <a:off x="3787811" y="5990897"/>
              <a:ext cx="0" cy="3904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3851920" y="601199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</a:t>
              </a:r>
              <a:r>
                <a:rPr lang="it-IT" baseline="-25000" dirty="0" smtClean="0"/>
                <a:t>E</a:t>
              </a:r>
              <a:endParaRPr lang="en-US" baseline="-25000" dirty="0"/>
            </a:p>
          </p:txBody>
        </p:sp>
        <p:cxnSp>
          <p:nvCxnSpPr>
            <p:cNvPr id="28" name="Connettore 2 27"/>
            <p:cNvCxnSpPr/>
            <p:nvPr/>
          </p:nvCxnSpPr>
          <p:spPr>
            <a:xfrm flipV="1">
              <a:off x="4267954" y="3356992"/>
              <a:ext cx="415765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4267954" y="336191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</a:t>
              </a:r>
              <a:r>
                <a:rPr lang="it-IT" baseline="-25000" dirty="0"/>
                <a:t>C</a:t>
              </a:r>
              <a:endParaRPr lang="en-US" baseline="-25000" dirty="0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5042965" y="3821113"/>
              <a:ext cx="250100" cy="802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igura a mano libera 33"/>
            <p:cNvSpPr/>
            <p:nvPr/>
          </p:nvSpPr>
          <p:spPr>
            <a:xfrm rot="5400000">
              <a:off x="4766909" y="4097169"/>
              <a:ext cx="802212" cy="250100"/>
            </a:xfrm>
            <a:custGeom>
              <a:avLst/>
              <a:gdLst>
                <a:gd name="connsiteX0" fmla="*/ 0 w 9112103"/>
                <a:gd name="connsiteY0" fmla="*/ 712381 h 1446028"/>
                <a:gd name="connsiteX1" fmla="*/ 255182 w 9112103"/>
                <a:gd name="connsiteY1" fmla="*/ 712381 h 1446028"/>
                <a:gd name="connsiteX2" fmla="*/ 978196 w 9112103"/>
                <a:gd name="connsiteY2" fmla="*/ 0 h 1446028"/>
                <a:gd name="connsiteX3" fmla="*/ 2424224 w 9112103"/>
                <a:gd name="connsiteY3" fmla="*/ 1446028 h 1446028"/>
                <a:gd name="connsiteX4" fmla="*/ 3848986 w 9112103"/>
                <a:gd name="connsiteY4" fmla="*/ 0 h 1446028"/>
                <a:gd name="connsiteX5" fmla="*/ 5295014 w 9112103"/>
                <a:gd name="connsiteY5" fmla="*/ 1446028 h 1446028"/>
                <a:gd name="connsiteX6" fmla="*/ 6730410 w 9112103"/>
                <a:gd name="connsiteY6" fmla="*/ 10632 h 1446028"/>
                <a:gd name="connsiteX7" fmla="*/ 8176438 w 9112103"/>
                <a:gd name="connsiteY7" fmla="*/ 1446028 h 1446028"/>
                <a:gd name="connsiteX8" fmla="*/ 8878186 w 9112103"/>
                <a:gd name="connsiteY8" fmla="*/ 712381 h 1446028"/>
                <a:gd name="connsiteX9" fmla="*/ 9112103 w 9112103"/>
                <a:gd name="connsiteY9" fmla="*/ 712381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103" h="1446028">
                  <a:moveTo>
                    <a:pt x="0" y="712381"/>
                  </a:moveTo>
                  <a:lnTo>
                    <a:pt x="255182" y="712381"/>
                  </a:lnTo>
                  <a:lnTo>
                    <a:pt x="978196" y="0"/>
                  </a:lnTo>
                  <a:lnTo>
                    <a:pt x="2424224" y="1446028"/>
                  </a:lnTo>
                  <a:lnTo>
                    <a:pt x="3848986" y="0"/>
                  </a:lnTo>
                  <a:lnTo>
                    <a:pt x="5295014" y="1446028"/>
                  </a:lnTo>
                  <a:lnTo>
                    <a:pt x="6730410" y="10632"/>
                  </a:lnTo>
                  <a:lnTo>
                    <a:pt x="8176438" y="1446028"/>
                  </a:lnTo>
                  <a:lnTo>
                    <a:pt x="8878186" y="712381"/>
                  </a:lnTo>
                  <a:lnTo>
                    <a:pt x="9112103" y="712381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646027" y="4180438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</a:t>
              </a:r>
              <a:r>
                <a:rPr lang="it-IT" baseline="-25000" dirty="0" smtClean="0"/>
                <a:t>L</a:t>
              </a:r>
              <a:endParaRPr lang="en-US" baseline="-25000" dirty="0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1386610" y="4941168"/>
              <a:ext cx="125050" cy="329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igura a mano libera 41"/>
            <p:cNvSpPr/>
            <p:nvPr/>
          </p:nvSpPr>
          <p:spPr>
            <a:xfrm rot="5400000">
              <a:off x="1284586" y="5043192"/>
              <a:ext cx="329098" cy="125050"/>
            </a:xfrm>
            <a:custGeom>
              <a:avLst/>
              <a:gdLst>
                <a:gd name="connsiteX0" fmla="*/ 0 w 9112103"/>
                <a:gd name="connsiteY0" fmla="*/ 712381 h 1446028"/>
                <a:gd name="connsiteX1" fmla="*/ 255182 w 9112103"/>
                <a:gd name="connsiteY1" fmla="*/ 712381 h 1446028"/>
                <a:gd name="connsiteX2" fmla="*/ 978196 w 9112103"/>
                <a:gd name="connsiteY2" fmla="*/ 0 h 1446028"/>
                <a:gd name="connsiteX3" fmla="*/ 2424224 w 9112103"/>
                <a:gd name="connsiteY3" fmla="*/ 1446028 h 1446028"/>
                <a:gd name="connsiteX4" fmla="*/ 3848986 w 9112103"/>
                <a:gd name="connsiteY4" fmla="*/ 0 h 1446028"/>
                <a:gd name="connsiteX5" fmla="*/ 5295014 w 9112103"/>
                <a:gd name="connsiteY5" fmla="*/ 1446028 h 1446028"/>
                <a:gd name="connsiteX6" fmla="*/ 6730410 w 9112103"/>
                <a:gd name="connsiteY6" fmla="*/ 10632 h 1446028"/>
                <a:gd name="connsiteX7" fmla="*/ 8176438 w 9112103"/>
                <a:gd name="connsiteY7" fmla="*/ 1446028 h 1446028"/>
                <a:gd name="connsiteX8" fmla="*/ 8878186 w 9112103"/>
                <a:gd name="connsiteY8" fmla="*/ 712381 h 1446028"/>
                <a:gd name="connsiteX9" fmla="*/ 9112103 w 9112103"/>
                <a:gd name="connsiteY9" fmla="*/ 712381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103" h="1446028">
                  <a:moveTo>
                    <a:pt x="0" y="712381"/>
                  </a:moveTo>
                  <a:lnTo>
                    <a:pt x="255182" y="712381"/>
                  </a:lnTo>
                  <a:lnTo>
                    <a:pt x="978196" y="0"/>
                  </a:lnTo>
                  <a:lnTo>
                    <a:pt x="2424224" y="1446028"/>
                  </a:lnTo>
                  <a:lnTo>
                    <a:pt x="3848986" y="0"/>
                  </a:lnTo>
                  <a:lnTo>
                    <a:pt x="5295014" y="1446028"/>
                  </a:lnTo>
                  <a:lnTo>
                    <a:pt x="6730410" y="10632"/>
                  </a:lnTo>
                  <a:lnTo>
                    <a:pt x="8176438" y="1446028"/>
                  </a:lnTo>
                  <a:lnTo>
                    <a:pt x="8878186" y="712381"/>
                  </a:lnTo>
                  <a:lnTo>
                    <a:pt x="9112103" y="712381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ttore 2 42"/>
            <p:cNvCxnSpPr/>
            <p:nvPr/>
          </p:nvCxnSpPr>
          <p:spPr>
            <a:xfrm flipH="1" flipV="1">
              <a:off x="2267744" y="4725144"/>
              <a:ext cx="348158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>
              <a:off x="1531458" y="4946555"/>
              <a:ext cx="377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</a:t>
              </a:r>
              <a:r>
                <a:rPr lang="it-IT" baseline="-25000" dirty="0" smtClean="0"/>
                <a:t>S</a:t>
              </a:r>
              <a:endParaRPr lang="en-US" baseline="-25000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291774" y="473638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</a:t>
              </a:r>
              <a:r>
                <a:rPr lang="it-IT" baseline="-25000" dirty="0" smtClean="0"/>
                <a:t>B</a:t>
              </a:r>
              <a:endParaRPr lang="en-US" baseline="-25000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5216902" y="46078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-</a:t>
              </a:r>
              <a:endParaRPr lang="en-US" baseline="-25000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182800" y="504789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+</a:t>
              </a:r>
              <a:endParaRPr lang="en-US" baseline="-25000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5364088" y="4828510"/>
              <a:ext cx="477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</a:t>
              </a:r>
              <a:r>
                <a:rPr lang="it-IT" baseline="-25000" dirty="0" smtClean="0"/>
                <a:t>CC</a:t>
              </a:r>
              <a:endParaRPr lang="en-US" baseline="-25000" dirty="0"/>
            </a:p>
          </p:txBody>
        </p:sp>
      </p:grpSp>
      <p:graphicFrame>
        <p:nvGraphicFramePr>
          <p:cNvPr id="51" name="Oggetto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56810"/>
              </p:ext>
            </p:extLst>
          </p:nvPr>
        </p:nvGraphicFramePr>
        <p:xfrm>
          <a:off x="4633841" y="5433690"/>
          <a:ext cx="429418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zione" r:id="rId5" imgW="1676160" imgH="393480" progId="Equation.3">
                  <p:embed/>
                </p:oleObj>
              </mc:Choice>
              <mc:Fallback>
                <p:oleObj name="Equazione" r:id="rId5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841" y="5433690"/>
                        <a:ext cx="429418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5071497" y="3431927"/>
            <a:ext cx="3930500" cy="1842012"/>
            <a:chOff x="5071497" y="3431927"/>
            <a:chExt cx="3930500" cy="1842012"/>
          </a:xfrm>
        </p:grpSpPr>
        <p:sp>
          <p:nvSpPr>
            <p:cNvPr id="3" name="CasellaDiTesto 2"/>
            <p:cNvSpPr txBox="1"/>
            <p:nvPr/>
          </p:nvSpPr>
          <p:spPr>
            <a:xfrm>
              <a:off x="5071497" y="3431927"/>
              <a:ext cx="39305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Una buona </a:t>
              </a:r>
              <a:r>
                <a:rPr lang="it-IT" sz="2400" dirty="0" err="1" smtClean="0"/>
                <a:t>R</a:t>
              </a:r>
              <a:r>
                <a:rPr lang="it-IT" sz="2400" baseline="-25000" dirty="0" err="1" smtClean="0"/>
                <a:t>off</a:t>
              </a:r>
              <a:r>
                <a:rPr lang="it-IT" sz="2400" dirty="0" smtClean="0"/>
                <a:t> ha valori alti.</a:t>
              </a:r>
            </a:p>
            <a:p>
              <a:r>
                <a:rPr lang="it-IT" sz="2400" dirty="0" smtClean="0"/>
                <a:t>Piccole correnti di saturazione</a:t>
              </a:r>
            </a:p>
            <a:p>
              <a:r>
                <a:rPr lang="it-IT" sz="2400" dirty="0"/>
                <a:t>p</a:t>
              </a:r>
              <a:r>
                <a:rPr lang="it-IT" sz="2400" dirty="0" smtClean="0"/>
                <a:t>er BE e CE</a:t>
              </a:r>
              <a:endParaRPr lang="en-US" sz="2400" dirty="0"/>
            </a:p>
          </p:txBody>
        </p:sp>
        <p:sp>
          <p:nvSpPr>
            <p:cNvPr id="8" name="Freccia in giù 7"/>
            <p:cNvSpPr/>
            <p:nvPr/>
          </p:nvSpPr>
          <p:spPr>
            <a:xfrm rot="10800000">
              <a:off x="6621584" y="4649218"/>
              <a:ext cx="648072" cy="6247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486567" y="2316163"/>
            <a:ext cx="4641727" cy="1068903"/>
            <a:chOff x="4486567" y="2316163"/>
            <a:chExt cx="4641727" cy="1068903"/>
          </a:xfrm>
        </p:grpSpPr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15167"/>
                </p:ext>
              </p:extLst>
            </p:nvPr>
          </p:nvGraphicFramePr>
          <p:xfrm>
            <a:off x="7401094" y="2316163"/>
            <a:ext cx="1727200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6" name="Equazione" r:id="rId7" imgW="876240" imgH="380880" progId="Equation.3">
                    <p:embed/>
                  </p:oleObj>
                </mc:Choice>
                <mc:Fallback>
                  <p:oleObj name="Equazione" r:id="rId7" imgW="876240" imgH="38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1094" y="2316163"/>
                          <a:ext cx="1727200" cy="752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3459627"/>
                </p:ext>
              </p:extLst>
            </p:nvPr>
          </p:nvGraphicFramePr>
          <p:xfrm>
            <a:off x="5163863" y="2316163"/>
            <a:ext cx="1927225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7" name="Equazione" r:id="rId9" imgW="977900" imgH="381000" progId="Equation.3">
                    <p:embed/>
                  </p:oleObj>
                </mc:Choice>
                <mc:Fallback>
                  <p:oleObj name="Equazione" r:id="rId9" imgW="977900" imgH="38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3863" y="2316163"/>
                          <a:ext cx="1927225" cy="752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sellaDiTesto 15"/>
            <p:cNvSpPr txBox="1"/>
            <p:nvPr/>
          </p:nvSpPr>
          <p:spPr>
            <a:xfrm>
              <a:off x="4486567" y="3015734"/>
              <a:ext cx="4588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Ricordando da </a:t>
              </a:r>
              <a:r>
                <a:rPr lang="it-IT" dirty="0" err="1" smtClean="0"/>
                <a:t>Ebers-Moll</a:t>
              </a:r>
              <a:r>
                <a:rPr lang="it-IT" dirty="0" smtClean="0"/>
                <a:t> il legame con I</a:t>
              </a:r>
              <a:r>
                <a:rPr lang="it-IT" baseline="-25000" dirty="0" smtClean="0"/>
                <a:t>E0</a:t>
              </a:r>
              <a:r>
                <a:rPr lang="it-IT" dirty="0" smtClean="0"/>
                <a:t> e I</a:t>
              </a:r>
              <a:r>
                <a:rPr lang="it-IT" baseline="-25000" dirty="0" smtClean="0"/>
                <a:t>C0</a:t>
              </a:r>
              <a:endParaRPr lang="en-US" dirty="0"/>
            </a:p>
          </p:txBody>
        </p:sp>
      </p:grpSp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0603"/>
              </p:ext>
            </p:extLst>
          </p:nvPr>
        </p:nvGraphicFramePr>
        <p:xfrm>
          <a:off x="7036747" y="285830"/>
          <a:ext cx="1949710" cy="116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Equazione" r:id="rId11" imgW="660240" imgH="393480" progId="Equation.3">
                  <p:embed/>
                </p:oleObj>
              </mc:Choice>
              <mc:Fallback>
                <p:oleObj name="Equazione" r:id="rId11" imgW="660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6747" y="285830"/>
                        <a:ext cx="1949710" cy="116232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uppo 28"/>
          <p:cNvGrpSpPr/>
          <p:nvPr/>
        </p:nvGrpSpPr>
        <p:grpSpPr>
          <a:xfrm>
            <a:off x="96641" y="2316163"/>
            <a:ext cx="2960374" cy="884237"/>
            <a:chOff x="96641" y="2316163"/>
            <a:chExt cx="2960374" cy="884237"/>
          </a:xfrm>
        </p:grpSpPr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4817535"/>
                </p:ext>
              </p:extLst>
            </p:nvPr>
          </p:nvGraphicFramePr>
          <p:xfrm>
            <a:off x="96641" y="2647156"/>
            <a:ext cx="2960374" cy="55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9" name="Equazione" r:id="rId13" imgW="1155600" imgH="215640" progId="Equation.3">
                    <p:embed/>
                  </p:oleObj>
                </mc:Choice>
                <mc:Fallback>
                  <p:oleObj name="Equazione" r:id="rId13" imgW="1155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41" y="2647156"/>
                          <a:ext cx="2960374" cy="553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CasellaDiTesto 24"/>
            <p:cNvSpPr txBox="1"/>
            <p:nvPr/>
          </p:nvSpPr>
          <p:spPr>
            <a:xfrm>
              <a:off x="722650" y="2316163"/>
              <a:ext cx="1761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Off= interdizione</a:t>
              </a:r>
              <a:endParaRPr lang="en-US" dirty="0"/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6945619" y="6436205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4.81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499199" y="4662131"/>
            <a:ext cx="7524836" cy="15744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1511660" y="3087688"/>
            <a:ext cx="7524836" cy="1574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959" y="152636"/>
            <a:ext cx="8229600" cy="1143000"/>
          </a:xfrm>
        </p:spPr>
        <p:txBody>
          <a:bodyPr/>
          <a:lstStyle/>
          <a:p>
            <a:r>
              <a:rPr lang="it-IT" dirty="0"/>
              <a:t>Impedenza dello stato </a:t>
            </a:r>
            <a:r>
              <a:rPr lang="it-IT" dirty="0" smtClean="0"/>
              <a:t>on </a:t>
            </a:r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28175"/>
              </p:ext>
            </p:extLst>
          </p:nvPr>
        </p:nvGraphicFramePr>
        <p:xfrm>
          <a:off x="13389" y="1402261"/>
          <a:ext cx="4759639" cy="146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3" name="Equazione" r:id="rId3" imgW="2755800" imgH="850680" progId="Equation.3">
                  <p:embed/>
                </p:oleObj>
              </mc:Choice>
              <mc:Fallback>
                <p:oleObj name="Equazione" r:id="rId3" imgW="2755800" imgH="850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89" y="1402261"/>
                        <a:ext cx="4759639" cy="1469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13952"/>
              </p:ext>
            </p:extLst>
          </p:nvPr>
        </p:nvGraphicFramePr>
        <p:xfrm>
          <a:off x="1798638" y="3087688"/>
          <a:ext cx="38623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" name="Equazione" r:id="rId5" imgW="2057400" imgH="393480" progId="Equation.3">
                  <p:embed/>
                </p:oleObj>
              </mc:Choice>
              <mc:Fallback>
                <p:oleObj name="Equazione" r:id="rId5" imgW="2057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8638" y="3087688"/>
                        <a:ext cx="3862387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21947" y="176820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≈</a:t>
            </a:r>
            <a:endParaRPr lang="en-US" sz="28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3382"/>
              </p:ext>
            </p:extLst>
          </p:nvPr>
        </p:nvGraphicFramePr>
        <p:xfrm>
          <a:off x="2662880" y="3877906"/>
          <a:ext cx="25987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" name="Equazione" r:id="rId7" imgW="1384200" imgH="419040" progId="Equation.3">
                  <p:embed/>
                </p:oleObj>
              </mc:Choice>
              <mc:Fallback>
                <p:oleObj name="Equazione" r:id="rId7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80" y="3877906"/>
                        <a:ext cx="25987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13236"/>
              </p:ext>
            </p:extLst>
          </p:nvPr>
        </p:nvGraphicFramePr>
        <p:xfrm>
          <a:off x="1726718" y="4662131"/>
          <a:ext cx="40052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" name="Equazione" r:id="rId9" imgW="2133360" imgH="393480" progId="Equation.3">
                  <p:embed/>
                </p:oleObj>
              </mc:Choice>
              <mc:Fallback>
                <p:oleObj name="Equazione" r:id="rId9" imgW="2133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718" y="4662131"/>
                        <a:ext cx="40052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440319"/>
              </p:ext>
            </p:extLst>
          </p:nvPr>
        </p:nvGraphicFramePr>
        <p:xfrm>
          <a:off x="2665413" y="5416550"/>
          <a:ext cx="26225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" name="Equazione" r:id="rId11" imgW="1396800" imgH="419040" progId="Equation.3">
                  <p:embed/>
                </p:oleObj>
              </mc:Choice>
              <mc:Fallback>
                <p:oleObj name="Equazione" r:id="rId11" imgW="1396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5416550"/>
                        <a:ext cx="26225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15057"/>
              </p:ext>
            </p:extLst>
          </p:nvPr>
        </p:nvGraphicFramePr>
        <p:xfrm>
          <a:off x="7383303" y="152636"/>
          <a:ext cx="182879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" name="Equazione" r:id="rId13" imgW="609480" imgH="380880" progId="Equation.3">
                  <p:embed/>
                </p:oleObj>
              </mc:Choice>
              <mc:Fallback>
                <p:oleObj name="Equazione" r:id="rId13" imgW="60948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83303" y="152636"/>
                        <a:ext cx="1828799" cy="1143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5261617" y="1428750"/>
            <a:ext cx="3883025" cy="1679700"/>
            <a:chOff x="5261617" y="1428750"/>
            <a:chExt cx="3883025" cy="1679700"/>
          </a:xfrm>
        </p:grpSpPr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624397"/>
                </p:ext>
              </p:extLst>
            </p:nvPr>
          </p:nvGraphicFramePr>
          <p:xfrm>
            <a:off x="5261617" y="1428750"/>
            <a:ext cx="3883025" cy="138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" name="Equazione" r:id="rId15" imgW="2247840" imgH="799920" progId="Equation.3">
                    <p:embed/>
                  </p:oleObj>
                </mc:Choice>
                <mc:Fallback>
                  <p:oleObj name="Equazione" r:id="rId15" imgW="2247840" imgH="799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1617" y="1428750"/>
                          <a:ext cx="3883025" cy="138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6192180" y="2739118"/>
              <a:ext cx="1676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On=Saturazione</a:t>
              </a:r>
              <a:endParaRPr lang="en-US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163882" y="3249613"/>
            <a:ext cx="2604174" cy="1221005"/>
            <a:chOff x="6163882" y="3249613"/>
            <a:chExt cx="2604174" cy="1221005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0128671"/>
                </p:ext>
              </p:extLst>
            </p:nvPr>
          </p:nvGraphicFramePr>
          <p:xfrm>
            <a:off x="6434138" y="3249613"/>
            <a:ext cx="227806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" name="Equazione" r:id="rId17" imgW="1155600" imgH="190440" progId="Equation.3">
                    <p:embed/>
                  </p:oleObj>
                </mc:Choice>
                <mc:Fallback>
                  <p:oleObj name="Equazione" r:id="rId17" imgW="1155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4138" y="3249613"/>
                          <a:ext cx="2278062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ttangolo 16"/>
            <p:cNvSpPr/>
            <p:nvPr/>
          </p:nvSpPr>
          <p:spPr>
            <a:xfrm>
              <a:off x="6163882" y="3824287"/>
              <a:ext cx="26041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Ricordando da </a:t>
              </a:r>
              <a:r>
                <a:rPr lang="it-IT" dirty="0" err="1" smtClean="0"/>
                <a:t>Ebers-Moll</a:t>
              </a:r>
              <a:endParaRPr lang="it-IT" dirty="0" smtClean="0"/>
            </a:p>
            <a:p>
              <a:r>
                <a:rPr lang="it-IT" dirty="0" smtClean="0"/>
                <a:t>il </a:t>
              </a:r>
              <a:r>
                <a:rPr lang="it-IT" dirty="0"/>
                <a:t>legame con I</a:t>
              </a:r>
              <a:r>
                <a:rPr lang="it-IT" baseline="-25000" dirty="0"/>
                <a:t>E0</a:t>
              </a:r>
              <a:r>
                <a:rPr lang="it-IT" dirty="0"/>
                <a:t> e I</a:t>
              </a:r>
              <a:r>
                <a:rPr lang="it-IT" baseline="-25000" dirty="0"/>
                <a:t>C0</a:t>
              </a:r>
              <a:endParaRPr lang="en-US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225836" y="4833938"/>
            <a:ext cx="2604174" cy="1194610"/>
            <a:chOff x="6225836" y="4833938"/>
            <a:chExt cx="2604174" cy="1194610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6319227"/>
                </p:ext>
              </p:extLst>
            </p:nvPr>
          </p:nvGraphicFramePr>
          <p:xfrm>
            <a:off x="6461125" y="4833938"/>
            <a:ext cx="2151063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" name="Equazione" r:id="rId19" imgW="1091880" imgH="190440" progId="Equation.3">
                    <p:embed/>
                  </p:oleObj>
                </mc:Choice>
                <mc:Fallback>
                  <p:oleObj name="Equazione" r:id="rId19" imgW="10918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1125" y="4833938"/>
                          <a:ext cx="2151063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ttangolo 17"/>
            <p:cNvSpPr/>
            <p:nvPr/>
          </p:nvSpPr>
          <p:spPr>
            <a:xfrm>
              <a:off x="6225836" y="5382217"/>
              <a:ext cx="26041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Ricordando da </a:t>
              </a:r>
              <a:r>
                <a:rPr lang="it-IT" dirty="0" err="1" smtClean="0"/>
                <a:t>Ebers-Moll</a:t>
              </a:r>
              <a:endParaRPr lang="it-IT" dirty="0" smtClean="0"/>
            </a:p>
            <a:p>
              <a:r>
                <a:rPr lang="it-IT" dirty="0" smtClean="0"/>
                <a:t>il </a:t>
              </a:r>
              <a:r>
                <a:rPr lang="it-IT" dirty="0"/>
                <a:t>legame con I</a:t>
              </a:r>
              <a:r>
                <a:rPr lang="it-IT" baseline="-25000" dirty="0"/>
                <a:t>E0</a:t>
              </a:r>
              <a:r>
                <a:rPr lang="it-IT" dirty="0"/>
                <a:t> e I</a:t>
              </a:r>
              <a:r>
                <a:rPr lang="it-IT" baseline="-25000" dirty="0"/>
                <a:t>C0</a:t>
              </a:r>
              <a:endParaRPr lang="en-US" dirty="0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2462291" y="6394726"/>
            <a:ext cx="389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Usiamo ora V</a:t>
            </a:r>
            <a:r>
              <a:rPr lang="it-IT" b="1" baseline="-25000" dirty="0" smtClean="0"/>
              <a:t>EB</a:t>
            </a:r>
            <a:r>
              <a:rPr lang="it-IT" b="1" dirty="0" smtClean="0"/>
              <a:t> e V</a:t>
            </a:r>
            <a:r>
              <a:rPr lang="it-IT" b="1" baseline="-25000" dirty="0" smtClean="0"/>
              <a:t>CB</a:t>
            </a:r>
            <a:r>
              <a:rPr lang="it-IT" b="1" dirty="0" smtClean="0"/>
              <a:t> per ricostruire </a:t>
            </a:r>
            <a:r>
              <a:rPr lang="it-IT" b="1" dirty="0"/>
              <a:t>V</a:t>
            </a:r>
            <a:r>
              <a:rPr lang="it-IT" b="1" baseline="-25000" dirty="0"/>
              <a:t>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36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2636"/>
            <a:ext cx="8229600" cy="1143000"/>
          </a:xfrm>
        </p:spPr>
        <p:txBody>
          <a:bodyPr/>
          <a:lstStyle/>
          <a:p>
            <a:r>
              <a:rPr lang="it-IT" dirty="0"/>
              <a:t>Impedenza dello stato </a:t>
            </a:r>
            <a:r>
              <a:rPr lang="it-IT" dirty="0" smtClean="0"/>
              <a:t>on</a:t>
            </a:r>
            <a:endParaRPr lang="en-US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31339"/>
              </p:ext>
            </p:extLst>
          </p:nvPr>
        </p:nvGraphicFramePr>
        <p:xfrm>
          <a:off x="755576" y="1449507"/>
          <a:ext cx="25987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Equazione" r:id="rId3" imgW="1384200" imgH="419040" progId="Equation.3">
                  <p:embed/>
                </p:oleObj>
              </mc:Choice>
              <mc:Fallback>
                <p:oleObj name="Equazione" r:id="rId3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49507"/>
                        <a:ext cx="25987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60298"/>
              </p:ext>
            </p:extLst>
          </p:nvPr>
        </p:nvGraphicFramePr>
        <p:xfrm>
          <a:off x="4572000" y="1417638"/>
          <a:ext cx="26225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Equazione" r:id="rId5" imgW="1396800" imgH="419040" progId="Equation.3">
                  <p:embed/>
                </p:oleObj>
              </mc:Choice>
              <mc:Fallback>
                <p:oleObj name="Equazione" r:id="rId5" imgW="1396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7638"/>
                        <a:ext cx="26225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136866"/>
              </p:ext>
            </p:extLst>
          </p:nvPr>
        </p:nvGraphicFramePr>
        <p:xfrm>
          <a:off x="863588" y="4076037"/>
          <a:ext cx="6870701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zione" r:id="rId7" imgW="3288960" imgH="419040" progId="Equation.3">
                  <p:embed/>
                </p:oleObj>
              </mc:Choice>
              <mc:Fallback>
                <p:oleObj name="Equazione" r:id="rId7" imgW="328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88" y="4076037"/>
                        <a:ext cx="6870701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6603"/>
              </p:ext>
            </p:extLst>
          </p:nvPr>
        </p:nvGraphicFramePr>
        <p:xfrm>
          <a:off x="3239852" y="2201863"/>
          <a:ext cx="22447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zione" r:id="rId9" imgW="876240" imgH="190440" progId="Equation.3">
                  <p:embed/>
                </p:oleObj>
              </mc:Choice>
              <mc:Fallback>
                <p:oleObj name="Equazione" r:id="rId9" imgW="876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852" y="2201863"/>
                        <a:ext cx="22447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65621"/>
              </p:ext>
            </p:extLst>
          </p:nvPr>
        </p:nvGraphicFramePr>
        <p:xfrm>
          <a:off x="93863" y="5045603"/>
          <a:ext cx="4082093" cy="168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zione" r:id="rId11" imgW="2057400" imgH="850680" progId="Equation.3">
                  <p:embed/>
                </p:oleObj>
              </mc:Choice>
              <mc:Fallback>
                <p:oleObj name="Equazione" r:id="rId11" imgW="20574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63" y="5045603"/>
                        <a:ext cx="4082093" cy="1689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04099"/>
              </p:ext>
            </p:extLst>
          </p:nvPr>
        </p:nvGraphicFramePr>
        <p:xfrm>
          <a:off x="7383463" y="152400"/>
          <a:ext cx="182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zione" r:id="rId13" imgW="609480" imgH="380880" progId="Equation.3">
                  <p:embed/>
                </p:oleObj>
              </mc:Choice>
              <mc:Fallback>
                <p:oleObj name="Equazione" r:id="rId13" imgW="609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152400"/>
                        <a:ext cx="1828800" cy="1143000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23751" y="2550189"/>
            <a:ext cx="6926173" cy="1525848"/>
            <a:chOff x="23751" y="2550189"/>
            <a:chExt cx="6926173" cy="1525848"/>
          </a:xfrm>
        </p:grpSpPr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023695"/>
                </p:ext>
              </p:extLst>
            </p:nvPr>
          </p:nvGraphicFramePr>
          <p:xfrm>
            <a:off x="3438340" y="3401166"/>
            <a:ext cx="18224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3" name="Equazione" r:id="rId15" imgW="711000" imgH="190440" progId="Equation.3">
                    <p:embed/>
                  </p:oleObj>
                </mc:Choice>
                <mc:Fallback>
                  <p:oleObj name="Equazione" r:id="rId15" imgW="7110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340" y="3401166"/>
                          <a:ext cx="18224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801" name="Picture 15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1" y="2550189"/>
              <a:ext cx="2265471" cy="1525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2373928" y="2714815"/>
              <a:ext cx="4575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Esprimiamo le correnti in termini </a:t>
              </a:r>
            </a:p>
            <a:p>
              <a:r>
                <a:rPr lang="it-IT" dirty="0" smtClean="0"/>
                <a:t>di corrente di ingresso I</a:t>
              </a:r>
              <a:r>
                <a:rPr lang="it-IT" baseline="-25000" dirty="0"/>
                <a:t>B</a:t>
              </a:r>
              <a:r>
                <a:rPr lang="it-IT" dirty="0" smtClean="0"/>
                <a:t> e corrente di uscita I</a:t>
              </a:r>
              <a:r>
                <a:rPr lang="it-IT" baseline="-25000" dirty="0" smtClean="0"/>
                <a:t>C</a:t>
              </a:r>
              <a:endParaRPr lang="en-US" baseline="-250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349565" y="5340022"/>
            <a:ext cx="4464210" cy="902975"/>
            <a:chOff x="4526451" y="3755961"/>
            <a:chExt cx="4464210" cy="902975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5083373" y="3755961"/>
              <a:ext cx="3907288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Una buona </a:t>
              </a:r>
              <a:r>
                <a:rPr lang="it-IT" sz="2400" dirty="0" err="1" smtClean="0"/>
                <a:t>R</a:t>
              </a:r>
              <a:r>
                <a:rPr lang="it-IT" sz="2400" baseline="-25000" dirty="0" err="1" smtClean="0"/>
                <a:t>on</a:t>
              </a:r>
              <a:r>
                <a:rPr lang="it-IT" sz="2400" dirty="0" smtClean="0"/>
                <a:t> ha valori bassi.</a:t>
              </a:r>
            </a:p>
            <a:p>
              <a:r>
                <a:rPr lang="it-IT" sz="2400" dirty="0" smtClean="0"/>
                <a:t>Alte correnti I</a:t>
              </a:r>
              <a:r>
                <a:rPr lang="it-IT" sz="2400" baseline="-25000" dirty="0" smtClean="0"/>
                <a:t>C</a:t>
              </a:r>
              <a:endParaRPr lang="en-US" sz="2400" dirty="0"/>
            </a:p>
          </p:txBody>
        </p:sp>
        <p:sp>
          <p:nvSpPr>
            <p:cNvPr id="20" name="Freccia in giù 19"/>
            <p:cNvSpPr/>
            <p:nvPr/>
          </p:nvSpPr>
          <p:spPr>
            <a:xfrm rot="16200000">
              <a:off x="4514776" y="4022539"/>
              <a:ext cx="648072" cy="6247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4196164" y="6488668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4.82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Risultati immagini per retta di carico b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26" y="2463722"/>
            <a:ext cx="4305650" cy="30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49026" y="2958213"/>
            <a:ext cx="205511" cy="29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27415"/>
              </p:ext>
            </p:extLst>
          </p:nvPr>
        </p:nvGraphicFramePr>
        <p:xfrm>
          <a:off x="4966228" y="947077"/>
          <a:ext cx="3415952" cy="67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Equazione" r:id="rId4" imgW="965160" imgH="190440" progId="Equation.3">
                  <p:embed/>
                </p:oleObj>
              </mc:Choice>
              <mc:Fallback>
                <p:oleObj name="Equazione" r:id="rId4" imgW="9651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6228" y="947077"/>
                        <a:ext cx="3415952" cy="674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gget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3218"/>
              </p:ext>
            </p:extLst>
          </p:nvPr>
        </p:nvGraphicFramePr>
        <p:xfrm>
          <a:off x="2411412" y="3717032"/>
          <a:ext cx="21605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quazione" r:id="rId6" imgW="863280" imgH="380880" progId="Equation.3">
                  <p:embed/>
                </p:oleObj>
              </mc:Choice>
              <mc:Fallback>
                <p:oleObj name="Equazione" r:id="rId6" imgW="863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2" y="3717032"/>
                        <a:ext cx="21605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2729461" y="4599810"/>
            <a:ext cx="154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Retta di carico</a:t>
            </a:r>
            <a:endParaRPr lang="en-US" b="1" dirty="0"/>
          </a:p>
        </p:txBody>
      </p:sp>
      <p:sp>
        <p:nvSpPr>
          <p:cNvPr id="40" name="Parentesi graffa chiusa 39"/>
          <p:cNvSpPr/>
          <p:nvPr/>
        </p:nvSpPr>
        <p:spPr>
          <a:xfrm>
            <a:off x="4352856" y="3717032"/>
            <a:ext cx="396170" cy="1404156"/>
          </a:xfrm>
          <a:prstGeom prst="rightBrace">
            <a:avLst>
              <a:gd name="adj1" fmla="val 49672"/>
              <a:gd name="adj2" fmla="val 490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ttore 2 42"/>
          <p:cNvCxnSpPr>
            <a:stCxn id="40" idx="1"/>
          </p:cNvCxnSpPr>
          <p:nvPr/>
        </p:nvCxnSpPr>
        <p:spPr>
          <a:xfrm flipV="1">
            <a:off x="4749026" y="3965594"/>
            <a:ext cx="1623174" cy="43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244137" y="5337125"/>
            <a:ext cx="421461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La retta di carico dice che passando </a:t>
            </a:r>
          </a:p>
          <a:p>
            <a:r>
              <a:rPr lang="it-IT" dirty="0" smtClean="0"/>
              <a:t>dalla interdizione (bassa </a:t>
            </a:r>
            <a:r>
              <a:rPr lang="it-IT" dirty="0" err="1" smtClean="0"/>
              <a:t>Ic</a:t>
            </a:r>
            <a:r>
              <a:rPr lang="it-IT" dirty="0" smtClean="0"/>
              <a:t> alta impedenza)</a:t>
            </a:r>
          </a:p>
          <a:p>
            <a:r>
              <a:rPr lang="it-IT" dirty="0" smtClean="0"/>
              <a:t>alla saturazione (alta </a:t>
            </a:r>
            <a:r>
              <a:rPr lang="it-IT" dirty="0" err="1" smtClean="0"/>
              <a:t>Ic</a:t>
            </a:r>
            <a:r>
              <a:rPr lang="it-IT" dirty="0" smtClean="0"/>
              <a:t> bassa impedenza)</a:t>
            </a:r>
          </a:p>
          <a:p>
            <a:r>
              <a:rPr lang="it-IT" dirty="0"/>
              <a:t>s</a:t>
            </a:r>
            <a:r>
              <a:rPr lang="it-IT" dirty="0" smtClean="0"/>
              <a:t>i transita attraverso la regione attiva</a:t>
            </a:r>
            <a:endParaRPr lang="en-US" dirty="0"/>
          </a:p>
        </p:txBody>
      </p:sp>
      <p:grpSp>
        <p:nvGrpSpPr>
          <p:cNvPr id="50" name="Gruppo 49"/>
          <p:cNvGrpSpPr/>
          <p:nvPr/>
        </p:nvGrpSpPr>
        <p:grpSpPr>
          <a:xfrm>
            <a:off x="4851781" y="5560382"/>
            <a:ext cx="4171655" cy="1477328"/>
            <a:chOff x="4851781" y="5560382"/>
            <a:chExt cx="4171655" cy="14773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CasellaDiTesto 46"/>
            <p:cNvSpPr txBox="1"/>
            <p:nvPr/>
          </p:nvSpPr>
          <p:spPr>
            <a:xfrm>
              <a:off x="4851781" y="5560382"/>
              <a:ext cx="4171655" cy="1477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In bassa impedenza, la corrente è costante</a:t>
              </a:r>
            </a:p>
            <a:p>
              <a:endParaRPr lang="it-IT" dirty="0"/>
            </a:p>
            <a:p>
              <a:endParaRPr lang="it-IT" dirty="0" smtClean="0"/>
            </a:p>
            <a:p>
              <a:endParaRPr lang="it-IT" dirty="0"/>
            </a:p>
            <a:p>
              <a:endParaRPr lang="en-US" dirty="0"/>
            </a:p>
          </p:txBody>
        </p:sp>
        <p:graphicFrame>
          <p:nvGraphicFramePr>
            <p:cNvPr id="48" name="Oggetto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793733"/>
                </p:ext>
              </p:extLst>
            </p:nvPr>
          </p:nvGraphicFramePr>
          <p:xfrm>
            <a:off x="5949950" y="5905500"/>
            <a:ext cx="136683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9" name="Equazione" r:id="rId8" imgW="545760" imgH="380880" progId="Equation.3">
                    <p:embed/>
                  </p:oleObj>
                </mc:Choice>
                <mc:Fallback>
                  <p:oleObj name="Equazione" r:id="rId8" imgW="545760" imgH="38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9950" y="5905500"/>
                          <a:ext cx="1366838" cy="952500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CasellaDiTesto 51"/>
          <p:cNvSpPr txBox="1"/>
          <p:nvPr/>
        </p:nvSpPr>
        <p:spPr>
          <a:xfrm>
            <a:off x="-9098" y="-5767"/>
            <a:ext cx="620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Retta di carico e commutazione</a:t>
            </a:r>
            <a:endParaRPr lang="en-US" sz="3600" b="1" dirty="0"/>
          </a:p>
        </p:txBody>
      </p:sp>
      <p:grpSp>
        <p:nvGrpSpPr>
          <p:cNvPr id="56" name="Gruppo 55"/>
          <p:cNvGrpSpPr/>
          <p:nvPr/>
        </p:nvGrpSpPr>
        <p:grpSpPr>
          <a:xfrm>
            <a:off x="683121" y="653015"/>
            <a:ext cx="4092680" cy="2696106"/>
            <a:chOff x="767352" y="382447"/>
            <a:chExt cx="4092680" cy="2696106"/>
          </a:xfrm>
        </p:grpSpPr>
        <p:grpSp>
          <p:nvGrpSpPr>
            <p:cNvPr id="49" name="Gruppo 48"/>
            <p:cNvGrpSpPr/>
            <p:nvPr/>
          </p:nvGrpSpPr>
          <p:grpSpPr>
            <a:xfrm>
              <a:off x="767352" y="382447"/>
              <a:ext cx="4092680" cy="2696106"/>
              <a:chOff x="260176" y="382447"/>
              <a:chExt cx="4092680" cy="2696106"/>
            </a:xfrm>
          </p:grpSpPr>
          <p:grpSp>
            <p:nvGrpSpPr>
              <p:cNvPr id="7" name="Gruppo 6"/>
              <p:cNvGrpSpPr/>
              <p:nvPr/>
            </p:nvGrpSpPr>
            <p:grpSpPr>
              <a:xfrm>
                <a:off x="260176" y="382447"/>
                <a:ext cx="4092680" cy="2696106"/>
                <a:chOff x="1071183" y="3310096"/>
                <a:chExt cx="4770472" cy="3076152"/>
              </a:xfrm>
            </p:grpSpPr>
            <p:sp>
              <p:nvSpPr>
                <p:cNvPr id="8" name="Rettangolo 7"/>
                <p:cNvSpPr/>
                <p:nvPr/>
              </p:nvSpPr>
              <p:spPr>
                <a:xfrm flipH="1">
                  <a:off x="1451892" y="4725144"/>
                  <a:ext cx="2328020" cy="166110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ttangolo 8"/>
                <p:cNvSpPr/>
                <p:nvPr/>
              </p:nvSpPr>
              <p:spPr>
                <a:xfrm>
                  <a:off x="3787811" y="3356992"/>
                  <a:ext cx="1376052" cy="302433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ttangolo 9"/>
                <p:cNvSpPr/>
                <p:nvPr/>
              </p:nvSpPr>
              <p:spPr>
                <a:xfrm>
                  <a:off x="3491880" y="3645024"/>
                  <a:ext cx="591863" cy="7200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b="1" dirty="0" smtClean="0">
                      <a:solidFill>
                        <a:schemeClr val="tx1"/>
                      </a:solidFill>
                    </a:rPr>
                    <a:t>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ttangolo 10"/>
                <p:cNvSpPr/>
                <p:nvPr/>
              </p:nvSpPr>
              <p:spPr>
                <a:xfrm>
                  <a:off x="3491880" y="4365104"/>
                  <a:ext cx="591863" cy="7200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b="1" dirty="0">
                      <a:solidFill>
                        <a:schemeClr val="tx1"/>
                      </a:solidFill>
                    </a:rPr>
                    <a:t>n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ttangolo 11"/>
                <p:cNvSpPr/>
                <p:nvPr/>
              </p:nvSpPr>
              <p:spPr>
                <a:xfrm>
                  <a:off x="3495164" y="5085184"/>
                  <a:ext cx="591863" cy="7200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b="1" dirty="0" smtClean="0">
                      <a:solidFill>
                        <a:schemeClr val="tx1"/>
                      </a:solidFill>
                    </a:rPr>
                    <a:t>P</a:t>
                  </a:r>
                  <a:r>
                    <a:rPr lang="it-IT" b="1" baseline="30000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Ovale 12"/>
                <p:cNvSpPr/>
                <p:nvPr/>
              </p:nvSpPr>
              <p:spPr>
                <a:xfrm>
                  <a:off x="1071183" y="5481228"/>
                  <a:ext cx="792088" cy="76470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igura a mano libera 13"/>
                <p:cNvSpPr/>
                <p:nvPr/>
              </p:nvSpPr>
              <p:spPr>
                <a:xfrm>
                  <a:off x="1281777" y="5805264"/>
                  <a:ext cx="409903" cy="173420"/>
                </a:xfrm>
                <a:custGeom>
                  <a:avLst/>
                  <a:gdLst>
                    <a:gd name="connsiteX0" fmla="*/ 0 w 409903"/>
                    <a:gd name="connsiteY0" fmla="*/ 173420 h 173420"/>
                    <a:gd name="connsiteX1" fmla="*/ 110358 w 409903"/>
                    <a:gd name="connsiteY1" fmla="*/ 173420 h 173420"/>
                    <a:gd name="connsiteX2" fmla="*/ 110358 w 409903"/>
                    <a:gd name="connsiteY2" fmla="*/ 0 h 173420"/>
                    <a:gd name="connsiteX3" fmla="*/ 299545 w 409903"/>
                    <a:gd name="connsiteY3" fmla="*/ 0 h 173420"/>
                    <a:gd name="connsiteX4" fmla="*/ 299545 w 409903"/>
                    <a:gd name="connsiteY4" fmla="*/ 173420 h 173420"/>
                    <a:gd name="connsiteX5" fmla="*/ 409903 w 409903"/>
                    <a:gd name="connsiteY5" fmla="*/ 173420 h 17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903" h="173420">
                      <a:moveTo>
                        <a:pt x="0" y="173420"/>
                      </a:moveTo>
                      <a:lnTo>
                        <a:pt x="110358" y="173420"/>
                      </a:lnTo>
                      <a:lnTo>
                        <a:pt x="110358" y="0"/>
                      </a:lnTo>
                      <a:lnTo>
                        <a:pt x="299545" y="0"/>
                      </a:lnTo>
                      <a:lnTo>
                        <a:pt x="299545" y="173420"/>
                      </a:lnTo>
                      <a:lnTo>
                        <a:pt x="409903" y="17342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ttangolo 14"/>
                <p:cNvSpPr/>
                <p:nvPr/>
              </p:nvSpPr>
              <p:spPr>
                <a:xfrm>
                  <a:off x="4932040" y="4869160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uppo 15"/>
                <p:cNvGrpSpPr/>
                <p:nvPr/>
              </p:nvGrpSpPr>
              <p:grpSpPr>
                <a:xfrm>
                  <a:off x="5019847" y="4869160"/>
                  <a:ext cx="288032" cy="216024"/>
                  <a:chOff x="5868144" y="4149080"/>
                  <a:chExt cx="288032" cy="216024"/>
                </a:xfrm>
              </p:grpSpPr>
              <p:cxnSp>
                <p:nvCxnSpPr>
                  <p:cNvPr id="32" name="Connettore 1 31"/>
                  <p:cNvCxnSpPr/>
                  <p:nvPr/>
                </p:nvCxnSpPr>
                <p:spPr>
                  <a:xfrm>
                    <a:off x="5940152" y="4149080"/>
                    <a:ext cx="14401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ttore 1 32"/>
                  <p:cNvCxnSpPr/>
                  <p:nvPr/>
                </p:nvCxnSpPr>
                <p:spPr>
                  <a:xfrm>
                    <a:off x="5868144" y="4221088"/>
                    <a:ext cx="288032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ttore 1 33"/>
                  <p:cNvCxnSpPr/>
                  <p:nvPr/>
                </p:nvCxnSpPr>
                <p:spPr>
                  <a:xfrm>
                    <a:off x="5940152" y="4293096"/>
                    <a:ext cx="14401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ttore 1 34"/>
                  <p:cNvCxnSpPr/>
                  <p:nvPr/>
                </p:nvCxnSpPr>
                <p:spPr>
                  <a:xfrm>
                    <a:off x="5868144" y="4365104"/>
                    <a:ext cx="288032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Connettore 2 16"/>
                <p:cNvCxnSpPr/>
                <p:nvPr/>
              </p:nvCxnSpPr>
              <p:spPr>
                <a:xfrm flipV="1">
                  <a:off x="3787811" y="5990897"/>
                  <a:ext cx="0" cy="390431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/>
                <p:cNvSpPr txBox="1"/>
                <p:nvPr/>
              </p:nvSpPr>
              <p:spPr>
                <a:xfrm>
                  <a:off x="3336305" y="5891973"/>
                  <a:ext cx="317716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I</a:t>
                  </a:r>
                  <a:r>
                    <a:rPr lang="it-IT" baseline="-25000" dirty="0" smtClean="0"/>
                    <a:t>E</a:t>
                  </a:r>
                  <a:endParaRPr lang="en-US" baseline="-25000" dirty="0"/>
                </a:p>
              </p:txBody>
            </p:sp>
            <p:cxnSp>
              <p:nvCxnSpPr>
                <p:cNvPr id="19" name="Connettore 2 18"/>
                <p:cNvCxnSpPr/>
                <p:nvPr/>
              </p:nvCxnSpPr>
              <p:spPr>
                <a:xfrm flipV="1">
                  <a:off x="4267954" y="3356992"/>
                  <a:ext cx="415765" cy="1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CasellaDiTesto 19"/>
                <p:cNvSpPr txBox="1"/>
                <p:nvPr/>
              </p:nvSpPr>
              <p:spPr>
                <a:xfrm>
                  <a:off x="4493308" y="3310096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I</a:t>
                  </a:r>
                  <a:r>
                    <a:rPr lang="it-IT" baseline="-25000" dirty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1" name="Rettangolo 20"/>
                <p:cNvSpPr/>
                <p:nvPr/>
              </p:nvSpPr>
              <p:spPr>
                <a:xfrm>
                  <a:off x="5042965" y="3821113"/>
                  <a:ext cx="250100" cy="802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igura a mano libera 21"/>
                <p:cNvSpPr/>
                <p:nvPr/>
              </p:nvSpPr>
              <p:spPr>
                <a:xfrm rot="5400000">
                  <a:off x="4766909" y="4097169"/>
                  <a:ext cx="802212" cy="250100"/>
                </a:xfrm>
                <a:custGeom>
                  <a:avLst/>
                  <a:gdLst>
                    <a:gd name="connsiteX0" fmla="*/ 0 w 9112103"/>
                    <a:gd name="connsiteY0" fmla="*/ 712381 h 1446028"/>
                    <a:gd name="connsiteX1" fmla="*/ 255182 w 9112103"/>
                    <a:gd name="connsiteY1" fmla="*/ 712381 h 1446028"/>
                    <a:gd name="connsiteX2" fmla="*/ 978196 w 9112103"/>
                    <a:gd name="connsiteY2" fmla="*/ 0 h 1446028"/>
                    <a:gd name="connsiteX3" fmla="*/ 2424224 w 9112103"/>
                    <a:gd name="connsiteY3" fmla="*/ 1446028 h 1446028"/>
                    <a:gd name="connsiteX4" fmla="*/ 3848986 w 9112103"/>
                    <a:gd name="connsiteY4" fmla="*/ 0 h 1446028"/>
                    <a:gd name="connsiteX5" fmla="*/ 5295014 w 9112103"/>
                    <a:gd name="connsiteY5" fmla="*/ 1446028 h 1446028"/>
                    <a:gd name="connsiteX6" fmla="*/ 6730410 w 9112103"/>
                    <a:gd name="connsiteY6" fmla="*/ 10632 h 1446028"/>
                    <a:gd name="connsiteX7" fmla="*/ 8176438 w 9112103"/>
                    <a:gd name="connsiteY7" fmla="*/ 1446028 h 1446028"/>
                    <a:gd name="connsiteX8" fmla="*/ 8878186 w 9112103"/>
                    <a:gd name="connsiteY8" fmla="*/ 712381 h 1446028"/>
                    <a:gd name="connsiteX9" fmla="*/ 9112103 w 9112103"/>
                    <a:gd name="connsiteY9" fmla="*/ 712381 h 1446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12103" h="1446028">
                      <a:moveTo>
                        <a:pt x="0" y="712381"/>
                      </a:moveTo>
                      <a:lnTo>
                        <a:pt x="255182" y="712381"/>
                      </a:lnTo>
                      <a:lnTo>
                        <a:pt x="978196" y="0"/>
                      </a:lnTo>
                      <a:lnTo>
                        <a:pt x="2424224" y="1446028"/>
                      </a:lnTo>
                      <a:lnTo>
                        <a:pt x="3848986" y="0"/>
                      </a:lnTo>
                      <a:lnTo>
                        <a:pt x="5295014" y="1446028"/>
                      </a:lnTo>
                      <a:lnTo>
                        <a:pt x="6730410" y="10632"/>
                      </a:lnTo>
                      <a:lnTo>
                        <a:pt x="8176438" y="1446028"/>
                      </a:lnTo>
                      <a:lnTo>
                        <a:pt x="8878186" y="712381"/>
                      </a:lnTo>
                      <a:lnTo>
                        <a:pt x="9112103" y="712381"/>
                      </a:lnTo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>
                  <a:off x="4646027" y="4180438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R</a:t>
                  </a:r>
                  <a:r>
                    <a:rPr lang="it-IT" baseline="-25000" dirty="0" smtClean="0"/>
                    <a:t>L</a:t>
                  </a:r>
                  <a:endParaRPr lang="en-US" baseline="-25000" dirty="0"/>
                </a:p>
              </p:txBody>
            </p:sp>
            <p:sp>
              <p:nvSpPr>
                <p:cNvPr id="24" name="Rettangolo 23"/>
                <p:cNvSpPr/>
                <p:nvPr/>
              </p:nvSpPr>
              <p:spPr>
                <a:xfrm>
                  <a:off x="1386610" y="4941168"/>
                  <a:ext cx="125050" cy="3290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igura a mano libera 24"/>
                <p:cNvSpPr/>
                <p:nvPr/>
              </p:nvSpPr>
              <p:spPr>
                <a:xfrm rot="5400000">
                  <a:off x="1284586" y="5043192"/>
                  <a:ext cx="329098" cy="125050"/>
                </a:xfrm>
                <a:custGeom>
                  <a:avLst/>
                  <a:gdLst>
                    <a:gd name="connsiteX0" fmla="*/ 0 w 9112103"/>
                    <a:gd name="connsiteY0" fmla="*/ 712381 h 1446028"/>
                    <a:gd name="connsiteX1" fmla="*/ 255182 w 9112103"/>
                    <a:gd name="connsiteY1" fmla="*/ 712381 h 1446028"/>
                    <a:gd name="connsiteX2" fmla="*/ 978196 w 9112103"/>
                    <a:gd name="connsiteY2" fmla="*/ 0 h 1446028"/>
                    <a:gd name="connsiteX3" fmla="*/ 2424224 w 9112103"/>
                    <a:gd name="connsiteY3" fmla="*/ 1446028 h 1446028"/>
                    <a:gd name="connsiteX4" fmla="*/ 3848986 w 9112103"/>
                    <a:gd name="connsiteY4" fmla="*/ 0 h 1446028"/>
                    <a:gd name="connsiteX5" fmla="*/ 5295014 w 9112103"/>
                    <a:gd name="connsiteY5" fmla="*/ 1446028 h 1446028"/>
                    <a:gd name="connsiteX6" fmla="*/ 6730410 w 9112103"/>
                    <a:gd name="connsiteY6" fmla="*/ 10632 h 1446028"/>
                    <a:gd name="connsiteX7" fmla="*/ 8176438 w 9112103"/>
                    <a:gd name="connsiteY7" fmla="*/ 1446028 h 1446028"/>
                    <a:gd name="connsiteX8" fmla="*/ 8878186 w 9112103"/>
                    <a:gd name="connsiteY8" fmla="*/ 712381 h 1446028"/>
                    <a:gd name="connsiteX9" fmla="*/ 9112103 w 9112103"/>
                    <a:gd name="connsiteY9" fmla="*/ 712381 h 1446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12103" h="1446028">
                      <a:moveTo>
                        <a:pt x="0" y="712381"/>
                      </a:moveTo>
                      <a:lnTo>
                        <a:pt x="255182" y="712381"/>
                      </a:lnTo>
                      <a:lnTo>
                        <a:pt x="978196" y="0"/>
                      </a:lnTo>
                      <a:lnTo>
                        <a:pt x="2424224" y="1446028"/>
                      </a:lnTo>
                      <a:lnTo>
                        <a:pt x="3848986" y="0"/>
                      </a:lnTo>
                      <a:lnTo>
                        <a:pt x="5295014" y="1446028"/>
                      </a:lnTo>
                      <a:lnTo>
                        <a:pt x="6730410" y="10632"/>
                      </a:lnTo>
                      <a:lnTo>
                        <a:pt x="8176438" y="1446028"/>
                      </a:lnTo>
                      <a:lnTo>
                        <a:pt x="8878186" y="712381"/>
                      </a:lnTo>
                      <a:lnTo>
                        <a:pt x="9112103" y="712381"/>
                      </a:lnTo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Connettore 2 25"/>
                <p:cNvCxnSpPr/>
                <p:nvPr/>
              </p:nvCxnSpPr>
              <p:spPr>
                <a:xfrm flipH="1" flipV="1">
                  <a:off x="2267744" y="4725144"/>
                  <a:ext cx="348158" cy="1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CasellaDiTesto 26"/>
                <p:cNvSpPr txBox="1"/>
                <p:nvPr/>
              </p:nvSpPr>
              <p:spPr>
                <a:xfrm>
                  <a:off x="1531458" y="4946555"/>
                  <a:ext cx="377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R</a:t>
                  </a:r>
                  <a:r>
                    <a:rPr lang="it-IT" baseline="-25000" dirty="0" smtClean="0"/>
                    <a:t>S</a:t>
                  </a:r>
                  <a:endParaRPr lang="en-US" baseline="-25000" dirty="0"/>
                </a:p>
              </p:txBody>
            </p:sp>
            <p:sp>
              <p:nvSpPr>
                <p:cNvPr id="28" name="CasellaDiTesto 27"/>
                <p:cNvSpPr txBox="1"/>
                <p:nvPr/>
              </p:nvSpPr>
              <p:spPr>
                <a:xfrm>
                  <a:off x="2291774" y="4736385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I</a:t>
                  </a:r>
                  <a:r>
                    <a:rPr lang="it-IT" baseline="-25000" dirty="0" smtClean="0"/>
                    <a:t>B</a:t>
                  </a:r>
                  <a:endParaRPr lang="en-US" baseline="-25000" dirty="0"/>
                </a:p>
              </p:txBody>
            </p:sp>
            <p:sp>
              <p:nvSpPr>
                <p:cNvPr id="29" name="CasellaDiTesto 28"/>
                <p:cNvSpPr txBox="1"/>
                <p:nvPr/>
              </p:nvSpPr>
              <p:spPr>
                <a:xfrm>
                  <a:off x="5216902" y="4607840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-</a:t>
                  </a:r>
                  <a:endParaRPr lang="en-US" baseline="-25000" dirty="0"/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5182800" y="504789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+</a:t>
                  </a:r>
                  <a:endParaRPr lang="en-US" baseline="-25000" dirty="0"/>
                </a:p>
              </p:txBody>
            </p:sp>
            <p:sp>
              <p:nvSpPr>
                <p:cNvPr id="31" name="CasellaDiTesto 30"/>
                <p:cNvSpPr txBox="1"/>
                <p:nvPr/>
              </p:nvSpPr>
              <p:spPr>
                <a:xfrm>
                  <a:off x="5364088" y="4828510"/>
                  <a:ext cx="477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V</a:t>
                  </a:r>
                  <a:r>
                    <a:rPr lang="it-IT" baseline="-25000" dirty="0" smtClean="0"/>
                    <a:t>CC</a:t>
                  </a:r>
                  <a:endParaRPr lang="en-US" baseline="-25000" dirty="0"/>
                </a:p>
              </p:txBody>
            </p:sp>
          </p:grpSp>
          <p:cxnSp>
            <p:nvCxnSpPr>
              <p:cNvPr id="37" name="Connettore 2 36"/>
              <p:cNvCxnSpPr/>
              <p:nvPr/>
            </p:nvCxnSpPr>
            <p:spPr>
              <a:xfrm>
                <a:off x="2989341" y="437776"/>
                <a:ext cx="0" cy="2640777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sellaDiTesto 40"/>
              <p:cNvSpPr txBox="1"/>
              <p:nvPr/>
            </p:nvSpPr>
            <p:spPr>
              <a:xfrm>
                <a:off x="3002748" y="1552529"/>
                <a:ext cx="471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V</a:t>
                </a:r>
                <a:r>
                  <a:rPr lang="it-IT" baseline="-25000" dirty="0" smtClean="0"/>
                  <a:t>EC</a:t>
                </a:r>
                <a:endParaRPr lang="en-US" baseline="-25000" dirty="0"/>
              </a:p>
            </p:txBody>
          </p:sp>
        </p:grpSp>
        <p:cxnSp>
          <p:nvCxnSpPr>
            <p:cNvPr id="53" name="Connettore 1 52"/>
            <p:cNvCxnSpPr/>
            <p:nvPr/>
          </p:nvCxnSpPr>
          <p:spPr>
            <a:xfrm>
              <a:off x="863588" y="2649354"/>
              <a:ext cx="5134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0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20259" r="19907" b="13578"/>
          <a:stretch/>
        </p:blipFill>
        <p:spPr bwMode="auto">
          <a:xfrm>
            <a:off x="346840" y="533056"/>
            <a:ext cx="8040415" cy="48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660232" y="1656746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Input</a:t>
            </a:r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1293" y="3785628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Output</a:t>
            </a: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8193" y="5593945"/>
            <a:ext cx="79076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Tutto si gioca sull’accumulo e svuotamento di cariche in base</a:t>
            </a:r>
            <a:endParaRPr lang="en-US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9836"/>
            <a:ext cx="377302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Tempo di commutazione</a:t>
            </a:r>
            <a:endParaRPr lang="en-US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8193" y="6099707"/>
            <a:ext cx="742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Conviene ancora una volta lavorare sull’integrale di cariche e correnti in base 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96586" y="4322495"/>
            <a:ext cx="2207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PERCHE’?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67644" y="1160748"/>
            <a:ext cx="6858096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 smtClean="0"/>
              <a:t>Amplificazione </a:t>
            </a:r>
            <a:r>
              <a:rPr lang="it-IT" sz="4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 smtClean="0"/>
              <a:t>Modello per i piccoli segnali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 smtClean="0"/>
              <a:t>Conduttanza di entrata </a:t>
            </a:r>
            <a:r>
              <a:rPr lang="it-IT" sz="4400" dirty="0" err="1" smtClean="0"/>
              <a:t>g</a:t>
            </a:r>
            <a:r>
              <a:rPr lang="it-IT" sz="4400" baseline="-25000" dirty="0" err="1" smtClean="0"/>
              <a:t>EB</a:t>
            </a:r>
            <a:endParaRPr lang="it-IT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 err="1" smtClean="0"/>
              <a:t>Transconduttanza</a:t>
            </a:r>
            <a:r>
              <a:rPr lang="it-IT" sz="4400" dirty="0" smtClean="0"/>
              <a:t> </a:t>
            </a:r>
            <a:r>
              <a:rPr lang="it-IT" sz="4400" dirty="0" err="1" smtClean="0"/>
              <a:t>g</a:t>
            </a:r>
            <a:r>
              <a:rPr lang="it-IT" sz="4400" baseline="-25000" dirty="0" err="1" smtClean="0"/>
              <a:t>m</a:t>
            </a:r>
            <a:endParaRPr lang="it-IT" sz="4400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 smtClean="0"/>
              <a:t>Frequenza di taglio</a:t>
            </a:r>
            <a:endParaRPr lang="it-IT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8909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70096"/>
              </p:ext>
            </p:extLst>
          </p:nvPr>
        </p:nvGraphicFramePr>
        <p:xfrm>
          <a:off x="650409" y="629703"/>
          <a:ext cx="31226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3" name="Equazione" r:id="rId3" imgW="1460160" imgH="419040" progId="Equation.3">
                  <p:embed/>
                </p:oleObj>
              </mc:Choice>
              <mc:Fallback>
                <p:oleObj name="Equazione" r:id="rId3" imgW="1460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09" y="629703"/>
                        <a:ext cx="31226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65864"/>
              </p:ext>
            </p:extLst>
          </p:nvPr>
        </p:nvGraphicFramePr>
        <p:xfrm>
          <a:off x="893763" y="1778000"/>
          <a:ext cx="23606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" name="Equazione" r:id="rId5" imgW="1104840" imgH="406080" progId="Equation.3">
                  <p:embed/>
                </p:oleObj>
              </mc:Choice>
              <mc:Fallback>
                <p:oleObj name="Equazione" r:id="rId5" imgW="1104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778000"/>
                        <a:ext cx="2360612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80332"/>
              </p:ext>
            </p:extLst>
          </p:nvPr>
        </p:nvGraphicFramePr>
        <p:xfrm>
          <a:off x="1614653" y="4319976"/>
          <a:ext cx="33940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5" name="Equazione" r:id="rId7" imgW="1587240" imgH="393480" progId="Equation.3">
                  <p:embed/>
                </p:oleObj>
              </mc:Choice>
              <mc:Fallback>
                <p:oleObj name="Equazione" r:id="rId7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653" y="4319976"/>
                        <a:ext cx="339407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uppo 30"/>
          <p:cNvGrpSpPr/>
          <p:nvPr/>
        </p:nvGrpSpPr>
        <p:grpSpPr>
          <a:xfrm>
            <a:off x="1049158" y="5203678"/>
            <a:ext cx="7524686" cy="1305183"/>
            <a:chOff x="1049158" y="5203678"/>
            <a:chExt cx="7524686" cy="1305183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87037"/>
                </p:ext>
              </p:extLst>
            </p:nvPr>
          </p:nvGraphicFramePr>
          <p:xfrm>
            <a:off x="5587406" y="5203678"/>
            <a:ext cx="2986438" cy="1305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6" name="Equazione" r:id="rId9" imgW="901440" imgH="393480" progId="Equation.3">
                    <p:embed/>
                  </p:oleObj>
                </mc:Choice>
                <mc:Fallback>
                  <p:oleObj name="Equazione" r:id="rId9" imgW="9014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7406" y="5203678"/>
                          <a:ext cx="2986438" cy="130518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sellaDiTesto 10"/>
            <p:cNvSpPr txBox="1"/>
            <p:nvPr/>
          </p:nvSpPr>
          <p:spPr>
            <a:xfrm>
              <a:off x="1049158" y="5665669"/>
              <a:ext cx="3263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Equazione del controllo di carica</a:t>
              </a:r>
              <a:endParaRPr lang="en-US" b="1" dirty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0" y="9836"/>
            <a:ext cx="86453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Tempo di commutazione. Equazione del controllo di carica</a:t>
            </a:r>
            <a:endParaRPr lang="en-US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839409" y="728374"/>
            <a:ext cx="378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Partiamo dalla Equazione </a:t>
            </a:r>
            <a:r>
              <a:rPr lang="it-IT" dirty="0" smtClean="0"/>
              <a:t>di </a:t>
            </a:r>
            <a:r>
              <a:rPr lang="it-IT" dirty="0" smtClean="0"/>
              <a:t>Continuità</a:t>
            </a:r>
            <a:endParaRPr lang="en-US" dirty="0"/>
          </a:p>
        </p:txBody>
      </p:sp>
      <p:grpSp>
        <p:nvGrpSpPr>
          <p:cNvPr id="26" name="Gruppo 25"/>
          <p:cNvGrpSpPr/>
          <p:nvPr/>
        </p:nvGrpSpPr>
        <p:grpSpPr>
          <a:xfrm>
            <a:off x="122831" y="2578100"/>
            <a:ext cx="8171857" cy="1365429"/>
            <a:chOff x="122831" y="2578100"/>
            <a:chExt cx="8171857" cy="1365429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97410"/>
                </p:ext>
              </p:extLst>
            </p:nvPr>
          </p:nvGraphicFramePr>
          <p:xfrm>
            <a:off x="3487738" y="2578100"/>
            <a:ext cx="480695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7" name="Equazione" r:id="rId11" imgW="2247840" imgH="444240" progId="Equation.3">
                    <p:embed/>
                  </p:oleObj>
                </mc:Choice>
                <mc:Fallback>
                  <p:oleObj name="Equazione" r:id="rId11" imgW="22478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7738" y="2578100"/>
                          <a:ext cx="4806950" cy="952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CasellaDiTesto 2"/>
            <p:cNvSpPr txBox="1"/>
            <p:nvPr/>
          </p:nvSpPr>
          <p:spPr>
            <a:xfrm>
              <a:off x="122831" y="2743200"/>
              <a:ext cx="2161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Moltiplichiamo per q, per A e integriamo su tutta la base ogni termine</a:t>
              </a:r>
              <a:endParaRPr lang="en-US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023664" y="6508297"/>
            <a:ext cx="527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La usiamo per studiare il transitorio in commutazione</a:t>
            </a:r>
            <a:endParaRPr lang="en-US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12231" y="1027064"/>
            <a:ext cx="4333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Vale per le lacune nella regione neutra di base. E’ la formula 2.80, senza generazione G, e con la ricombinazione R espressa come nella forma estesa 2.82</a:t>
            </a:r>
            <a:endParaRPr lang="en-US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662463" y="1990975"/>
            <a:ext cx="484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Possiamo trascurare p</a:t>
            </a:r>
            <a:r>
              <a:rPr lang="it-IT" baseline="-25000" dirty="0" smtClean="0"/>
              <a:t>n0</a:t>
            </a:r>
            <a:r>
              <a:rPr lang="it-IT" dirty="0" smtClean="0"/>
              <a:t> in condizioni di iniezione</a:t>
            </a:r>
            <a:endParaRPr lang="en-US" dirty="0"/>
          </a:p>
        </p:txBody>
      </p:sp>
      <p:grpSp>
        <p:nvGrpSpPr>
          <p:cNvPr id="25" name="Gruppo 24"/>
          <p:cNvGrpSpPr/>
          <p:nvPr/>
        </p:nvGrpSpPr>
        <p:grpSpPr>
          <a:xfrm>
            <a:off x="3419197" y="3335022"/>
            <a:ext cx="5724803" cy="804308"/>
            <a:chOff x="3419197" y="3335022"/>
            <a:chExt cx="5724803" cy="804308"/>
          </a:xfrm>
        </p:grpSpPr>
        <p:grpSp>
          <p:nvGrpSpPr>
            <p:cNvPr id="19" name="Gruppo 18"/>
            <p:cNvGrpSpPr/>
            <p:nvPr/>
          </p:nvGrpSpPr>
          <p:grpSpPr>
            <a:xfrm>
              <a:off x="3419197" y="3428999"/>
              <a:ext cx="2513774" cy="710331"/>
              <a:chOff x="3419197" y="3428999"/>
              <a:chExt cx="2513774" cy="710331"/>
            </a:xfrm>
          </p:grpSpPr>
          <p:sp>
            <p:nvSpPr>
              <p:cNvPr id="4" name="Parentesi graffa aperta 3"/>
              <p:cNvSpPr/>
              <p:nvPr/>
            </p:nvSpPr>
            <p:spPr>
              <a:xfrm rot="16200000">
                <a:off x="4460559" y="3019606"/>
                <a:ext cx="138776" cy="95756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4322690" y="359663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Q</a:t>
                </a:r>
                <a:r>
                  <a:rPr lang="it-IT" baseline="-25000" dirty="0" smtClean="0"/>
                  <a:t>B</a:t>
                </a:r>
                <a:endParaRPr lang="en-US" baseline="-25000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3419197" y="3831553"/>
                <a:ext cx="2513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i="1" dirty="0" smtClean="0"/>
                  <a:t>Questa è la carica totale in base</a:t>
                </a:r>
                <a:endParaRPr lang="en-US" sz="1400" i="1" dirty="0"/>
              </a:p>
            </p:txBody>
          </p:sp>
        </p:grpSp>
        <p:grpSp>
          <p:nvGrpSpPr>
            <p:cNvPr id="20" name="Gruppo 19"/>
            <p:cNvGrpSpPr/>
            <p:nvPr/>
          </p:nvGrpSpPr>
          <p:grpSpPr>
            <a:xfrm>
              <a:off x="6630226" y="3365009"/>
              <a:ext cx="2513774" cy="710331"/>
              <a:chOff x="3419197" y="3428999"/>
              <a:chExt cx="2513774" cy="710331"/>
            </a:xfrm>
          </p:grpSpPr>
          <p:sp>
            <p:nvSpPr>
              <p:cNvPr id="21" name="Parentesi graffa aperta 20"/>
              <p:cNvSpPr/>
              <p:nvPr/>
            </p:nvSpPr>
            <p:spPr>
              <a:xfrm rot="16200000">
                <a:off x="4460559" y="3019606"/>
                <a:ext cx="138776" cy="95756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4322690" y="359663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Q</a:t>
                </a:r>
                <a:r>
                  <a:rPr lang="it-IT" baseline="-25000" dirty="0" smtClean="0"/>
                  <a:t>B</a:t>
                </a:r>
                <a:endParaRPr lang="en-US" baseline="-25000" dirty="0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3419197" y="3831553"/>
                <a:ext cx="2513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i="1" dirty="0" smtClean="0"/>
                  <a:t>Pure questa è la carica totale</a:t>
                </a:r>
                <a:endParaRPr lang="en-US" sz="1400" i="1" dirty="0"/>
              </a:p>
            </p:txBody>
          </p:sp>
        </p:grpSp>
        <p:sp>
          <p:nvSpPr>
            <p:cNvPr id="24" name="Rettangolo 23"/>
            <p:cNvSpPr/>
            <p:nvPr/>
          </p:nvSpPr>
          <p:spPr>
            <a:xfrm>
              <a:off x="5019549" y="3335022"/>
              <a:ext cx="18268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400" i="1" dirty="0" smtClean="0"/>
                <a:t>Integrale della derivata della corrente</a:t>
              </a:r>
              <a:endParaRPr lang="en-US" sz="1400" i="1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-10459" y="4472129"/>
            <a:ext cx="4286320" cy="1169551"/>
            <a:chOff x="-10459" y="4472129"/>
            <a:chExt cx="4286320" cy="1169551"/>
          </a:xfrm>
        </p:grpSpPr>
        <p:sp>
          <p:nvSpPr>
            <p:cNvPr id="14" name="Parentesi graffa aperta 13"/>
            <p:cNvSpPr/>
            <p:nvPr/>
          </p:nvSpPr>
          <p:spPr>
            <a:xfrm rot="16200000">
              <a:off x="3330757" y="4265688"/>
              <a:ext cx="277554" cy="16126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252334" y="5210793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B</a:t>
              </a:r>
              <a:endParaRPr lang="en-US" baseline="-25000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-10459" y="4472129"/>
              <a:ext cx="157124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 smtClean="0"/>
                <a:t>Corrente in ingresso da E, meno corrente in uscita verso C= corrente di base</a:t>
              </a:r>
              <a:endParaRPr lang="en-US" sz="1400" i="1" dirty="0"/>
            </a:p>
          </p:txBody>
        </p:sp>
        <p:cxnSp>
          <p:nvCxnSpPr>
            <p:cNvPr id="29" name="Connettore 2 28"/>
            <p:cNvCxnSpPr>
              <a:endCxn id="15" idx="0"/>
            </p:cNvCxnSpPr>
            <p:nvPr/>
          </p:nvCxnSpPr>
          <p:spPr>
            <a:xfrm flipV="1">
              <a:off x="1560786" y="5210793"/>
              <a:ext cx="1852009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17287" r="33606" b="22368"/>
          <a:stretch/>
        </p:blipFill>
        <p:spPr bwMode="auto">
          <a:xfrm>
            <a:off x="5254746" y="20068"/>
            <a:ext cx="3889254" cy="44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e 55"/>
          <p:cNvSpPr/>
          <p:nvPr/>
        </p:nvSpPr>
        <p:spPr>
          <a:xfrm>
            <a:off x="8028067" y="4342613"/>
            <a:ext cx="122830" cy="139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sellaDiTesto 56"/>
          <p:cNvSpPr txBox="1"/>
          <p:nvPr/>
        </p:nvSpPr>
        <p:spPr>
          <a:xfrm>
            <a:off x="0" y="790995"/>
            <a:ext cx="545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t=0 iniettiamo una corrente costante I</a:t>
            </a:r>
            <a:r>
              <a:rPr lang="it-IT" baseline="-25000" dirty="0" smtClean="0"/>
              <a:t>B </a:t>
            </a:r>
            <a:r>
              <a:rPr lang="it-IT" dirty="0" smtClean="0"/>
              <a:t>applicando una tensione V</a:t>
            </a:r>
            <a:r>
              <a:rPr lang="it-IT" baseline="-25000" dirty="0" smtClean="0"/>
              <a:t>EB</a:t>
            </a:r>
            <a:r>
              <a:rPr lang="it-IT" dirty="0" smtClean="0"/>
              <a:t> di valore V</a:t>
            </a:r>
            <a:r>
              <a:rPr lang="it-IT" baseline="-25000" dirty="0" smtClean="0"/>
              <a:t>S</a:t>
            </a:r>
            <a:r>
              <a:rPr lang="it-IT" dirty="0" smtClean="0"/>
              <a:t>.</a:t>
            </a:r>
          </a:p>
          <a:p>
            <a:r>
              <a:rPr lang="it-IT" dirty="0" smtClean="0"/>
              <a:t>Ovviamente, se </a:t>
            </a:r>
            <a:r>
              <a:rPr lang="it-IT" dirty="0" err="1" smtClean="0"/>
              <a:t>Rs</a:t>
            </a:r>
            <a:r>
              <a:rPr lang="it-IT" dirty="0" smtClean="0"/>
              <a:t> è la resistenza di base,</a:t>
            </a:r>
            <a:endParaRPr lang="en-US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07999" y="81044"/>
            <a:ext cx="535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Partiamo da un transistor nello stato off (interdizione)-.</a:t>
            </a:r>
          </a:p>
          <a:p>
            <a:r>
              <a:rPr lang="it-IT" dirty="0" smtClean="0"/>
              <a:t>La carica in base sarà nulla Q</a:t>
            </a:r>
            <a:r>
              <a:rPr lang="it-IT" baseline="-25000" dirty="0" smtClean="0"/>
              <a:t>B</a:t>
            </a:r>
            <a:r>
              <a:rPr lang="it-IT" dirty="0" smtClean="0"/>
              <a:t>=0</a:t>
            </a:r>
            <a:endParaRPr lang="en-US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8225159" y="155550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Fig.4.23</a:t>
            </a:r>
            <a:endParaRPr lang="en-US" dirty="0"/>
          </a:p>
        </p:txBody>
      </p:sp>
      <p:graphicFrame>
        <p:nvGraphicFramePr>
          <p:cNvPr id="60" name="Ogget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74019"/>
              </p:ext>
            </p:extLst>
          </p:nvPr>
        </p:nvGraphicFramePr>
        <p:xfrm>
          <a:off x="4065871" y="1155433"/>
          <a:ext cx="1012257" cy="77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" name="Equazione" r:id="rId4" imgW="495000" imgH="380880" progId="Equation.3">
                  <p:embed/>
                </p:oleObj>
              </mc:Choice>
              <mc:Fallback>
                <p:oleObj name="Equazione" r:id="rId4" imgW="495000" imgH="3808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871" y="1155433"/>
                        <a:ext cx="1012257" cy="77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CasellaDiTesto 60"/>
          <p:cNvSpPr txBox="1"/>
          <p:nvPr/>
        </p:nvSpPr>
        <p:spPr>
          <a:xfrm>
            <a:off x="107999" y="1904043"/>
            <a:ext cx="482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questo istante, la equazione del controllo di carica ha la forma </a:t>
            </a:r>
            <a:endParaRPr lang="en-US" dirty="0"/>
          </a:p>
        </p:txBody>
      </p:sp>
      <p:graphicFrame>
        <p:nvGraphicFramePr>
          <p:cNvPr id="62" name="Oggetto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66668"/>
              </p:ext>
            </p:extLst>
          </p:nvPr>
        </p:nvGraphicFramePr>
        <p:xfrm>
          <a:off x="204716" y="2670557"/>
          <a:ext cx="1784463" cy="75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" name="Equazione" r:id="rId6" imgW="927000" imgH="393480" progId="Equation.3">
                  <p:embed/>
                </p:oleObj>
              </mc:Choice>
              <mc:Fallback>
                <p:oleObj name="Equazione" r:id="rId6" imgW="927000" imgH="39348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16" y="2670557"/>
                        <a:ext cx="1784463" cy="758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CasellaDiTesto 62"/>
          <p:cNvSpPr txBox="1"/>
          <p:nvPr/>
        </p:nvSpPr>
        <p:spPr>
          <a:xfrm>
            <a:off x="2784084" y="277390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ossia</a:t>
            </a:r>
            <a:endParaRPr lang="en-US" dirty="0"/>
          </a:p>
        </p:txBody>
      </p:sp>
      <p:graphicFrame>
        <p:nvGraphicFramePr>
          <p:cNvPr id="24576" name="Oggetto 245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09120"/>
              </p:ext>
            </p:extLst>
          </p:nvPr>
        </p:nvGraphicFramePr>
        <p:xfrm>
          <a:off x="159748" y="3278491"/>
          <a:ext cx="3426771" cy="82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Equazione" r:id="rId8" imgW="1701720" imgH="406080" progId="Equation.3">
                  <p:embed/>
                </p:oleObj>
              </mc:Choice>
              <mc:Fallback>
                <p:oleObj name="Equazione" r:id="rId8" imgW="1701720" imgH="406080" progId="Equation.3">
                  <p:embed/>
                  <p:pic>
                    <p:nvPicPr>
                      <p:cNvPr id="0" name="Oggetto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8" y="3278491"/>
                        <a:ext cx="3426771" cy="821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" name="CasellaDiTesto 24576"/>
          <p:cNvSpPr txBox="1"/>
          <p:nvPr/>
        </p:nvSpPr>
        <p:spPr>
          <a:xfrm>
            <a:off x="107999" y="4113227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cui soluzione è</a:t>
            </a:r>
            <a:endParaRPr lang="en-US" dirty="0"/>
          </a:p>
        </p:txBody>
      </p:sp>
      <p:graphicFrame>
        <p:nvGraphicFramePr>
          <p:cNvPr id="24579" name="Oggetto 245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792387"/>
              </p:ext>
            </p:extLst>
          </p:nvPr>
        </p:nvGraphicFramePr>
        <p:xfrm>
          <a:off x="2315998" y="3835021"/>
          <a:ext cx="2157051" cy="81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Equazione" r:id="rId10" imgW="1015920" imgH="380880" progId="Equation.3">
                  <p:embed/>
                </p:oleObj>
              </mc:Choice>
              <mc:Fallback>
                <p:oleObj name="Equazione" r:id="rId10" imgW="1015920" imgH="380880" progId="Equation.3">
                  <p:embed/>
                  <p:pic>
                    <p:nvPicPr>
                      <p:cNvPr id="0" name="Oggetto 24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998" y="3835021"/>
                        <a:ext cx="2157051" cy="811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CasellaDiTesto 24579"/>
          <p:cNvSpPr txBox="1"/>
          <p:nvPr/>
        </p:nvSpPr>
        <p:spPr>
          <a:xfrm>
            <a:off x="107999" y="4831209"/>
            <a:ext cx="422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avere carica nulla in t=0 occorre che sia</a:t>
            </a:r>
            <a:endParaRPr lang="en-US" dirty="0"/>
          </a:p>
        </p:txBody>
      </p:sp>
      <p:graphicFrame>
        <p:nvGraphicFramePr>
          <p:cNvPr id="24581" name="Oggetto 245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05720"/>
              </p:ext>
            </p:extLst>
          </p:nvPr>
        </p:nvGraphicFramePr>
        <p:xfrm>
          <a:off x="4553049" y="4785687"/>
          <a:ext cx="12128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Equazione" r:id="rId12" imgW="571320" imgH="215640" progId="Equation.3">
                  <p:embed/>
                </p:oleObj>
              </mc:Choice>
              <mc:Fallback>
                <p:oleObj name="Equazione" r:id="rId12" imgW="571320" imgH="215640" progId="Equation.3">
                  <p:embed/>
                  <p:pic>
                    <p:nvPicPr>
                      <p:cNvPr id="0" name="Oggetto 24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049" y="4785687"/>
                        <a:ext cx="12128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CasellaDiTesto 24581"/>
          <p:cNvSpPr txBox="1"/>
          <p:nvPr/>
        </p:nvSpPr>
        <p:spPr>
          <a:xfrm>
            <a:off x="162948" y="5230069"/>
            <a:ext cx="370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Ecco quindi che la soluzione per t&gt;0 è</a:t>
            </a:r>
            <a:endParaRPr lang="en-US" dirty="0"/>
          </a:p>
        </p:txBody>
      </p:sp>
      <p:graphicFrame>
        <p:nvGraphicFramePr>
          <p:cNvPr id="24583" name="Oggetto 245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42279"/>
              </p:ext>
            </p:extLst>
          </p:nvPr>
        </p:nvGraphicFramePr>
        <p:xfrm>
          <a:off x="260850" y="5694362"/>
          <a:ext cx="237331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Equazione" r:id="rId14" imgW="1117440" imgH="545760" progId="Equation.3">
                  <p:embed/>
                </p:oleObj>
              </mc:Choice>
              <mc:Fallback>
                <p:oleObj name="Equazione" r:id="rId14" imgW="1117440" imgH="545760" progId="Equation.3">
                  <p:embed/>
                  <p:pic>
                    <p:nvPicPr>
                      <p:cNvPr id="0" name="Oggetto 24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50" y="5694362"/>
                        <a:ext cx="2373313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31" y="5369312"/>
            <a:ext cx="22923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6" name="CasellaDiTesto 24595"/>
          <p:cNvSpPr txBox="1"/>
          <p:nvPr/>
        </p:nvSpPr>
        <p:spPr>
          <a:xfrm>
            <a:off x="2917695" y="5859739"/>
            <a:ext cx="330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dispositivo passa dalla interdizione alla regione attiva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5" y="477672"/>
            <a:ext cx="88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ora spegniamo l’impulso in ingresso </a:t>
            </a:r>
            <a:r>
              <a:rPr lang="it-IT" dirty="0"/>
              <a:t>al tempo t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smtClean="0"/>
              <a:t>( usiamo la notazione del libro), da un lato si sarà accumulata una carica</a:t>
            </a:r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370"/>
              </p:ext>
            </p:extLst>
          </p:nvPr>
        </p:nvGraphicFramePr>
        <p:xfrm>
          <a:off x="3196431" y="1124003"/>
          <a:ext cx="2751138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Equazione" r:id="rId3" imgW="1295280" imgH="545760" progId="Equation.3">
                  <p:embed/>
                </p:oleObj>
              </mc:Choice>
              <mc:Fallback>
                <p:oleObj name="Equazione" r:id="rId3" imgW="1295280" imgH="545760" progId="Equation.3">
                  <p:embed/>
                  <p:pic>
                    <p:nvPicPr>
                      <p:cNvPr id="0" name="Oggetto 24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431" y="1124003"/>
                        <a:ext cx="2751138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73206" y="2715904"/>
            <a:ext cx="675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 dall’altro, la equazione del controllo di carica assume la nuova forma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9383"/>
              </p:ext>
            </p:extLst>
          </p:nvPr>
        </p:nvGraphicFramePr>
        <p:xfrm>
          <a:off x="573206" y="3350525"/>
          <a:ext cx="16367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Equazione" r:id="rId5" imgW="850680" imgH="393480" progId="Equation.3">
                  <p:embed/>
                </p:oleObj>
              </mc:Choice>
              <mc:Fallback>
                <p:oleObj name="Equazione" r:id="rId5" imgW="850680" imgH="393480" progId="Equation.3">
                  <p:embed/>
                  <p:pic>
                    <p:nvPicPr>
                      <p:cNvPr id="0" name="Oggetto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06" y="3350525"/>
                        <a:ext cx="16367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988860" y="3429000"/>
            <a:ext cx="23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che ha come soluzione</a:t>
            </a:r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95908"/>
              </p:ext>
            </p:extLst>
          </p:nvPr>
        </p:nvGraphicFramePr>
        <p:xfrm>
          <a:off x="6212528" y="3234253"/>
          <a:ext cx="1347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Equazione" r:id="rId7" imgW="634680" imgH="355320" progId="Equation.3">
                  <p:embed/>
                </p:oleObj>
              </mc:Choice>
              <mc:Fallback>
                <p:oleObj name="Equazione" r:id="rId7" imgW="634680" imgH="355320" progId="Equation.3">
                  <p:embed/>
                  <p:pic>
                    <p:nvPicPr>
                      <p:cNvPr id="0" name="Oggetto 24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528" y="3234253"/>
                        <a:ext cx="1347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16703" y="4436365"/>
            <a:ext cx="597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rispettare la condizione al contorno per t=t</a:t>
            </a:r>
            <a:r>
              <a:rPr lang="it-IT" baseline="-25000" dirty="0" smtClean="0"/>
              <a:t>2</a:t>
            </a:r>
            <a:r>
              <a:rPr lang="it-IT" dirty="0" smtClean="0"/>
              <a:t>, dovrà essere </a:t>
            </a:r>
            <a:endParaRPr lang="en-US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71699"/>
              </p:ext>
            </p:extLst>
          </p:nvPr>
        </p:nvGraphicFramePr>
        <p:xfrm>
          <a:off x="6833714" y="4056952"/>
          <a:ext cx="15922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zione" r:id="rId9" imgW="749160" imgH="355320" progId="Equation.3">
                  <p:embed/>
                </p:oleObj>
              </mc:Choice>
              <mc:Fallback>
                <p:oleObj name="Equazione" r:id="rId9" imgW="749160" imgH="35532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714" y="4056952"/>
                        <a:ext cx="15922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06946" y="5668961"/>
            <a:ext cx="516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 quindi di per sé non ci sarebbe nulla di particolare in questo comportamento.</a:t>
            </a:r>
          </a:p>
          <a:p>
            <a:r>
              <a:rPr lang="it-IT" dirty="0" smtClean="0"/>
              <a:t>E’ interessante invece vedere come si comporta la corrente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28620"/>
              </p:ext>
            </p:extLst>
          </p:nvPr>
        </p:nvGraphicFramePr>
        <p:xfrm>
          <a:off x="2414328" y="4946782"/>
          <a:ext cx="21844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zione" r:id="rId11" imgW="1028520" imgH="355320" progId="Equation.3">
                  <p:embed/>
                </p:oleObj>
              </mc:Choice>
              <mc:Fallback>
                <p:oleObj name="Equazione" r:id="rId11" imgW="1028520" imgH="35532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328" y="4946782"/>
                        <a:ext cx="21844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472752" y="516525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&gt;t</a:t>
            </a:r>
            <a:r>
              <a:rPr lang="it-IT" baseline="-25000" dirty="0" smtClean="0"/>
              <a:t>2</a:t>
            </a:r>
            <a:endParaRPr lang="en-US" baseline="-25000" dirty="0"/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53" y="5336275"/>
            <a:ext cx="20431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0376" y="586854"/>
            <a:ext cx="697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carica Q</a:t>
            </a:r>
            <a:r>
              <a:rPr lang="it-IT" baseline="-25000" dirty="0" smtClean="0"/>
              <a:t>B</a:t>
            </a:r>
            <a:r>
              <a:rPr lang="it-IT" dirty="0" smtClean="0"/>
              <a:t> in base aumenta tra t=0 e t=t</a:t>
            </a:r>
            <a:r>
              <a:rPr lang="it-IT" baseline="-25000" dirty="0" smtClean="0"/>
              <a:t>2</a:t>
            </a:r>
            <a:r>
              <a:rPr lang="it-IT" dirty="0" smtClean="0"/>
              <a:t> tendendo al valore asintotico </a:t>
            </a:r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247264"/>
              </p:ext>
            </p:extLst>
          </p:nvPr>
        </p:nvGraphicFramePr>
        <p:xfrm>
          <a:off x="7427094" y="515795"/>
          <a:ext cx="691960" cy="51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zione" r:id="rId3" imgW="291960" imgH="215640" progId="Equation.3">
                  <p:embed/>
                </p:oleObj>
              </mc:Choice>
              <mc:Fallback>
                <p:oleObj name="Equazione" r:id="rId3" imgW="2919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7094" y="515795"/>
                        <a:ext cx="691960" cy="511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91320" y="1137144"/>
            <a:ext cx="865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quanto abbiamo visto, la corrente in uscita I</a:t>
            </a:r>
            <a:r>
              <a:rPr lang="it-IT" baseline="-25000" dirty="0" smtClean="0"/>
              <a:t>C</a:t>
            </a:r>
            <a:r>
              <a:rPr lang="it-IT" dirty="0" smtClean="0"/>
              <a:t> dovrebbe seguire l’andamento di Q</a:t>
            </a:r>
            <a:r>
              <a:rPr lang="it-IT" baseline="-25000" dirty="0" smtClean="0"/>
              <a:t>B</a:t>
            </a:r>
            <a:r>
              <a:rPr lang="it-IT" dirty="0" smtClean="0"/>
              <a:t> secondo la legge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698702"/>
              </p:ext>
            </p:extLst>
          </p:nvPr>
        </p:nvGraphicFramePr>
        <p:xfrm>
          <a:off x="2900363" y="1601788"/>
          <a:ext cx="10525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zione" r:id="rId5" imgW="507960" imgH="380880" progId="Equation.3">
                  <p:embed/>
                </p:oleObj>
              </mc:Choice>
              <mc:Fallback>
                <p:oleObj name="Equazione" r:id="rId5" imgW="50796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363" y="1601788"/>
                        <a:ext cx="1052512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2405962"/>
            <a:ext cx="31877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039737" y="2552131"/>
            <a:ext cx="510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Tuttavia in questo circuito noi potremo avere al massimo una corrente </a:t>
            </a:r>
            <a:endParaRPr lang="en-US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555717"/>
              </p:ext>
            </p:extLst>
          </p:nvPr>
        </p:nvGraphicFramePr>
        <p:xfrm>
          <a:off x="5307013" y="3429000"/>
          <a:ext cx="11303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zione" r:id="rId8" imgW="545760" imgH="380880" progId="Equation.3">
                  <p:embed/>
                </p:oleObj>
              </mc:Choice>
              <mc:Fallback>
                <p:oleObj name="Equazione" r:id="rId8" imgW="545760" imgH="3808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3429000"/>
                        <a:ext cx="11303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039737" y="4503761"/>
            <a:ext cx="510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orrispondente ad una impedenza trascurabile per il transistor, che è a sua volta sinonimo di saturazione.</a:t>
            </a:r>
            <a:endParaRPr lang="en-US" dirty="0"/>
          </a:p>
        </p:txBody>
      </p:sp>
      <p:sp>
        <p:nvSpPr>
          <p:cNvPr id="13" name="Arco 12"/>
          <p:cNvSpPr/>
          <p:nvPr/>
        </p:nvSpPr>
        <p:spPr>
          <a:xfrm>
            <a:off x="1999397" y="2943297"/>
            <a:ext cx="668740" cy="1278004"/>
          </a:xfrm>
          <a:prstGeom prst="arc">
            <a:avLst>
              <a:gd name="adj1" fmla="val 7876463"/>
              <a:gd name="adj2" fmla="val 0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491320" y="5150092"/>
            <a:ext cx="785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Indichiamo con Q</a:t>
            </a:r>
            <a:r>
              <a:rPr lang="it-IT" baseline="-25000" dirty="0" smtClean="0"/>
              <a:t>S</a:t>
            </a:r>
            <a:r>
              <a:rPr lang="it-IT" dirty="0" smtClean="0"/>
              <a:t> il valore della carica Q</a:t>
            </a:r>
            <a:r>
              <a:rPr lang="it-IT" baseline="-25000" dirty="0" smtClean="0"/>
              <a:t>B</a:t>
            </a:r>
            <a:r>
              <a:rPr lang="it-IT" dirty="0" smtClean="0"/>
              <a:t> corrispondente a questa corrente limite.</a:t>
            </a:r>
            <a:endParaRPr lang="en-US" baseline="-25000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71286"/>
              </p:ext>
            </p:extLst>
          </p:nvPr>
        </p:nvGraphicFramePr>
        <p:xfrm>
          <a:off x="3848894" y="5519424"/>
          <a:ext cx="144621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zione" r:id="rId10" imgW="698400" imgH="380880" progId="Equation.3">
                  <p:embed/>
                </p:oleObj>
              </mc:Choice>
              <mc:Fallback>
                <p:oleObj name="Equazione" r:id="rId10" imgW="698400" imgH="3808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894" y="5519424"/>
                        <a:ext cx="1446212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86854" y="6455391"/>
            <a:ext cx="44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possiamo spiegare quello che succede?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530552" y="153416"/>
            <a:ext cx="3761754" cy="2164029"/>
            <a:chOff x="1071183" y="3356992"/>
            <a:chExt cx="4770472" cy="3029256"/>
          </a:xfrm>
        </p:grpSpPr>
        <p:sp>
          <p:nvSpPr>
            <p:cNvPr id="5" name="Rettangolo 4"/>
            <p:cNvSpPr/>
            <p:nvPr/>
          </p:nvSpPr>
          <p:spPr>
            <a:xfrm flipH="1">
              <a:off x="1451892" y="4725144"/>
              <a:ext cx="2328020" cy="1661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787811" y="3356992"/>
              <a:ext cx="1376052" cy="3024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3491880" y="3645024"/>
              <a:ext cx="591863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3491880" y="4365104"/>
              <a:ext cx="591863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495164" y="5085184"/>
              <a:ext cx="591863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</a:rPr>
                <a:t>P</a:t>
              </a:r>
              <a:r>
                <a:rPr lang="it-IT" b="1" baseline="30000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1071183" y="5481228"/>
              <a:ext cx="792088" cy="7647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1281777" y="5805264"/>
              <a:ext cx="409903" cy="173420"/>
            </a:xfrm>
            <a:custGeom>
              <a:avLst/>
              <a:gdLst>
                <a:gd name="connsiteX0" fmla="*/ 0 w 409903"/>
                <a:gd name="connsiteY0" fmla="*/ 173420 h 173420"/>
                <a:gd name="connsiteX1" fmla="*/ 110358 w 409903"/>
                <a:gd name="connsiteY1" fmla="*/ 173420 h 173420"/>
                <a:gd name="connsiteX2" fmla="*/ 110358 w 409903"/>
                <a:gd name="connsiteY2" fmla="*/ 0 h 173420"/>
                <a:gd name="connsiteX3" fmla="*/ 299545 w 409903"/>
                <a:gd name="connsiteY3" fmla="*/ 0 h 173420"/>
                <a:gd name="connsiteX4" fmla="*/ 299545 w 409903"/>
                <a:gd name="connsiteY4" fmla="*/ 173420 h 173420"/>
                <a:gd name="connsiteX5" fmla="*/ 409903 w 409903"/>
                <a:gd name="connsiteY5" fmla="*/ 173420 h 17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03" h="173420">
                  <a:moveTo>
                    <a:pt x="0" y="173420"/>
                  </a:moveTo>
                  <a:lnTo>
                    <a:pt x="110358" y="173420"/>
                  </a:lnTo>
                  <a:lnTo>
                    <a:pt x="110358" y="0"/>
                  </a:lnTo>
                  <a:lnTo>
                    <a:pt x="299545" y="0"/>
                  </a:lnTo>
                  <a:lnTo>
                    <a:pt x="299545" y="173420"/>
                  </a:lnTo>
                  <a:lnTo>
                    <a:pt x="409903" y="1734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932040" y="4869160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uppo 12"/>
            <p:cNvGrpSpPr/>
            <p:nvPr/>
          </p:nvGrpSpPr>
          <p:grpSpPr>
            <a:xfrm>
              <a:off x="5019847" y="4869160"/>
              <a:ext cx="288032" cy="216024"/>
              <a:chOff x="5868144" y="4149080"/>
              <a:chExt cx="288032" cy="216024"/>
            </a:xfrm>
          </p:grpSpPr>
          <p:cxnSp>
            <p:nvCxnSpPr>
              <p:cNvPr id="29" name="Connettore 1 28"/>
              <p:cNvCxnSpPr/>
              <p:nvPr/>
            </p:nvCxnSpPr>
            <p:spPr>
              <a:xfrm>
                <a:off x="5940152" y="4149080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>
                <a:off x="5868144" y="4221088"/>
                <a:ext cx="28803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5940152" y="4293096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>
                <a:off x="5868144" y="4365104"/>
                <a:ext cx="28803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ttore 2 13"/>
            <p:cNvCxnSpPr/>
            <p:nvPr/>
          </p:nvCxnSpPr>
          <p:spPr>
            <a:xfrm flipV="1">
              <a:off x="3787811" y="5990897"/>
              <a:ext cx="0" cy="3904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3851920" y="601199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</a:t>
              </a:r>
              <a:r>
                <a:rPr lang="it-IT" baseline="-25000" dirty="0" smtClean="0"/>
                <a:t>E</a:t>
              </a:r>
              <a:endParaRPr lang="en-US" baseline="-25000" dirty="0"/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4267954" y="3356992"/>
              <a:ext cx="415765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4267954" y="336191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</a:t>
              </a:r>
              <a:r>
                <a:rPr lang="it-IT" baseline="-25000" dirty="0"/>
                <a:t>C</a:t>
              </a:r>
              <a:endParaRPr lang="en-US" baseline="-250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042965" y="3821113"/>
              <a:ext cx="250100" cy="802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igura a mano libera 18"/>
            <p:cNvSpPr/>
            <p:nvPr/>
          </p:nvSpPr>
          <p:spPr>
            <a:xfrm rot="5400000">
              <a:off x="4766909" y="4097169"/>
              <a:ext cx="802212" cy="250100"/>
            </a:xfrm>
            <a:custGeom>
              <a:avLst/>
              <a:gdLst>
                <a:gd name="connsiteX0" fmla="*/ 0 w 9112103"/>
                <a:gd name="connsiteY0" fmla="*/ 712381 h 1446028"/>
                <a:gd name="connsiteX1" fmla="*/ 255182 w 9112103"/>
                <a:gd name="connsiteY1" fmla="*/ 712381 h 1446028"/>
                <a:gd name="connsiteX2" fmla="*/ 978196 w 9112103"/>
                <a:gd name="connsiteY2" fmla="*/ 0 h 1446028"/>
                <a:gd name="connsiteX3" fmla="*/ 2424224 w 9112103"/>
                <a:gd name="connsiteY3" fmla="*/ 1446028 h 1446028"/>
                <a:gd name="connsiteX4" fmla="*/ 3848986 w 9112103"/>
                <a:gd name="connsiteY4" fmla="*/ 0 h 1446028"/>
                <a:gd name="connsiteX5" fmla="*/ 5295014 w 9112103"/>
                <a:gd name="connsiteY5" fmla="*/ 1446028 h 1446028"/>
                <a:gd name="connsiteX6" fmla="*/ 6730410 w 9112103"/>
                <a:gd name="connsiteY6" fmla="*/ 10632 h 1446028"/>
                <a:gd name="connsiteX7" fmla="*/ 8176438 w 9112103"/>
                <a:gd name="connsiteY7" fmla="*/ 1446028 h 1446028"/>
                <a:gd name="connsiteX8" fmla="*/ 8878186 w 9112103"/>
                <a:gd name="connsiteY8" fmla="*/ 712381 h 1446028"/>
                <a:gd name="connsiteX9" fmla="*/ 9112103 w 9112103"/>
                <a:gd name="connsiteY9" fmla="*/ 712381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103" h="1446028">
                  <a:moveTo>
                    <a:pt x="0" y="712381"/>
                  </a:moveTo>
                  <a:lnTo>
                    <a:pt x="255182" y="712381"/>
                  </a:lnTo>
                  <a:lnTo>
                    <a:pt x="978196" y="0"/>
                  </a:lnTo>
                  <a:lnTo>
                    <a:pt x="2424224" y="1446028"/>
                  </a:lnTo>
                  <a:lnTo>
                    <a:pt x="3848986" y="0"/>
                  </a:lnTo>
                  <a:lnTo>
                    <a:pt x="5295014" y="1446028"/>
                  </a:lnTo>
                  <a:lnTo>
                    <a:pt x="6730410" y="10632"/>
                  </a:lnTo>
                  <a:lnTo>
                    <a:pt x="8176438" y="1446028"/>
                  </a:lnTo>
                  <a:lnTo>
                    <a:pt x="8878186" y="712381"/>
                  </a:lnTo>
                  <a:lnTo>
                    <a:pt x="9112103" y="712381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646027" y="4180438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</a:t>
              </a:r>
              <a:r>
                <a:rPr lang="it-IT" baseline="-25000" dirty="0" smtClean="0"/>
                <a:t>L</a:t>
              </a:r>
              <a:endParaRPr lang="en-US" baseline="-25000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386610" y="4941168"/>
              <a:ext cx="125050" cy="329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igura a mano libera 21"/>
            <p:cNvSpPr/>
            <p:nvPr/>
          </p:nvSpPr>
          <p:spPr>
            <a:xfrm rot="5400000">
              <a:off x="1284586" y="5043192"/>
              <a:ext cx="329098" cy="125050"/>
            </a:xfrm>
            <a:custGeom>
              <a:avLst/>
              <a:gdLst>
                <a:gd name="connsiteX0" fmla="*/ 0 w 9112103"/>
                <a:gd name="connsiteY0" fmla="*/ 712381 h 1446028"/>
                <a:gd name="connsiteX1" fmla="*/ 255182 w 9112103"/>
                <a:gd name="connsiteY1" fmla="*/ 712381 h 1446028"/>
                <a:gd name="connsiteX2" fmla="*/ 978196 w 9112103"/>
                <a:gd name="connsiteY2" fmla="*/ 0 h 1446028"/>
                <a:gd name="connsiteX3" fmla="*/ 2424224 w 9112103"/>
                <a:gd name="connsiteY3" fmla="*/ 1446028 h 1446028"/>
                <a:gd name="connsiteX4" fmla="*/ 3848986 w 9112103"/>
                <a:gd name="connsiteY4" fmla="*/ 0 h 1446028"/>
                <a:gd name="connsiteX5" fmla="*/ 5295014 w 9112103"/>
                <a:gd name="connsiteY5" fmla="*/ 1446028 h 1446028"/>
                <a:gd name="connsiteX6" fmla="*/ 6730410 w 9112103"/>
                <a:gd name="connsiteY6" fmla="*/ 10632 h 1446028"/>
                <a:gd name="connsiteX7" fmla="*/ 8176438 w 9112103"/>
                <a:gd name="connsiteY7" fmla="*/ 1446028 h 1446028"/>
                <a:gd name="connsiteX8" fmla="*/ 8878186 w 9112103"/>
                <a:gd name="connsiteY8" fmla="*/ 712381 h 1446028"/>
                <a:gd name="connsiteX9" fmla="*/ 9112103 w 9112103"/>
                <a:gd name="connsiteY9" fmla="*/ 712381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103" h="1446028">
                  <a:moveTo>
                    <a:pt x="0" y="712381"/>
                  </a:moveTo>
                  <a:lnTo>
                    <a:pt x="255182" y="712381"/>
                  </a:lnTo>
                  <a:lnTo>
                    <a:pt x="978196" y="0"/>
                  </a:lnTo>
                  <a:lnTo>
                    <a:pt x="2424224" y="1446028"/>
                  </a:lnTo>
                  <a:lnTo>
                    <a:pt x="3848986" y="0"/>
                  </a:lnTo>
                  <a:lnTo>
                    <a:pt x="5295014" y="1446028"/>
                  </a:lnTo>
                  <a:lnTo>
                    <a:pt x="6730410" y="10632"/>
                  </a:lnTo>
                  <a:lnTo>
                    <a:pt x="8176438" y="1446028"/>
                  </a:lnTo>
                  <a:lnTo>
                    <a:pt x="8878186" y="712381"/>
                  </a:lnTo>
                  <a:lnTo>
                    <a:pt x="9112103" y="712381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ttore 2 22"/>
            <p:cNvCxnSpPr/>
            <p:nvPr/>
          </p:nvCxnSpPr>
          <p:spPr>
            <a:xfrm flipH="1" flipV="1">
              <a:off x="2267744" y="4725144"/>
              <a:ext cx="348158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/>
            <p:cNvSpPr txBox="1"/>
            <p:nvPr/>
          </p:nvSpPr>
          <p:spPr>
            <a:xfrm>
              <a:off x="1531458" y="4946555"/>
              <a:ext cx="377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</a:t>
              </a:r>
              <a:r>
                <a:rPr lang="it-IT" baseline="-25000" dirty="0" smtClean="0"/>
                <a:t>S</a:t>
              </a:r>
              <a:endParaRPr lang="en-US" baseline="-25000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291774" y="473638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</a:t>
              </a:r>
              <a:r>
                <a:rPr lang="it-IT" baseline="-25000" dirty="0" smtClean="0"/>
                <a:t>B</a:t>
              </a:r>
              <a:endParaRPr lang="en-US" baseline="-25000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216902" y="46078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-</a:t>
              </a:r>
              <a:endParaRPr lang="en-US" baseline="-25000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182800" y="504789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+</a:t>
              </a:r>
              <a:endParaRPr lang="en-US" baseline="-25000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364088" y="4828510"/>
              <a:ext cx="477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</a:t>
              </a:r>
              <a:r>
                <a:rPr lang="it-IT" baseline="-25000" dirty="0" smtClean="0"/>
                <a:t>CC</a:t>
              </a:r>
              <a:endParaRPr lang="en-US" baseline="-25000" dirty="0"/>
            </a:p>
          </p:txBody>
        </p:sp>
      </p:grpSp>
      <p:pic>
        <p:nvPicPr>
          <p:cNvPr id="30722" name="Picture 2" descr="http://www.electroyou.it/fidocad/cache/4ce87d85e618d8b5aea1054530fdc859e7b9ba6c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25" y="2448560"/>
            <a:ext cx="5690749" cy="44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24355"/>
              </p:ext>
            </p:extLst>
          </p:nvPr>
        </p:nvGraphicFramePr>
        <p:xfrm>
          <a:off x="6834188" y="1011238"/>
          <a:ext cx="13033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zione" r:id="rId4" imgW="609480" imgH="380880" progId="Equation.3">
                  <p:embed/>
                </p:oleObj>
              </mc:Choice>
              <mc:Fallback>
                <p:oleObj name="Equazione" r:id="rId4" imgW="609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1011238"/>
                        <a:ext cx="13033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34635"/>
              </p:ext>
            </p:extLst>
          </p:nvPr>
        </p:nvGraphicFramePr>
        <p:xfrm>
          <a:off x="531813" y="906463"/>
          <a:ext cx="10858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zione" r:id="rId6" imgW="507960" imgH="380880" progId="Equation.3">
                  <p:embed/>
                </p:oleObj>
              </mc:Choice>
              <mc:Fallback>
                <p:oleObj name="Equazione" r:id="rId6" imgW="507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906463"/>
                        <a:ext cx="108585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/>
          <p:cNvSpPr txBox="1"/>
          <p:nvPr/>
        </p:nvSpPr>
        <p:spPr>
          <a:xfrm>
            <a:off x="1041981" y="2852936"/>
            <a:ext cx="66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</a:t>
            </a:r>
            <a:r>
              <a:rPr lang="it-IT" baseline="-25000" dirty="0" smtClean="0"/>
              <a:t>B</a:t>
            </a:r>
            <a:r>
              <a:rPr lang="it-IT" dirty="0" smtClean="0"/>
              <a:t>(V</a:t>
            </a:r>
            <a:r>
              <a:rPr lang="it-IT" baseline="-25000" dirty="0" smtClean="0"/>
              <a:t>S</a:t>
            </a:r>
            <a:r>
              <a:rPr lang="it-IT" dirty="0" smtClean="0"/>
              <a:t>)</a:t>
            </a:r>
            <a:endParaRPr lang="en-US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1726625" y="3032956"/>
            <a:ext cx="541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3" name="Gruppo 30722"/>
          <p:cNvGrpSpPr/>
          <p:nvPr/>
        </p:nvGrpSpPr>
        <p:grpSpPr>
          <a:xfrm>
            <a:off x="2267744" y="2436684"/>
            <a:ext cx="4624375" cy="4170604"/>
            <a:chOff x="2267744" y="2448560"/>
            <a:chExt cx="4624375" cy="4170604"/>
          </a:xfrm>
        </p:grpSpPr>
        <p:cxnSp>
          <p:nvCxnSpPr>
            <p:cNvPr id="3" name="Connettore 1 2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21" name="Connettore 1 30720"/>
            <p:cNvCxnSpPr/>
            <p:nvPr/>
          </p:nvCxnSpPr>
          <p:spPr>
            <a:xfrm>
              <a:off x="5435194" y="6619164"/>
              <a:ext cx="14569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o 67"/>
          <p:cNvGrpSpPr/>
          <p:nvPr/>
        </p:nvGrpSpPr>
        <p:grpSpPr>
          <a:xfrm>
            <a:off x="2334419" y="2430746"/>
            <a:ext cx="4557699" cy="4170604"/>
            <a:chOff x="2267744" y="2448560"/>
            <a:chExt cx="4557699" cy="4170604"/>
          </a:xfrm>
        </p:grpSpPr>
        <p:cxnSp>
          <p:nvCxnSpPr>
            <p:cNvPr id="69" name="Connettore 1 68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/>
          </p:nvCxnSpPr>
          <p:spPr>
            <a:xfrm>
              <a:off x="5368519" y="6096000"/>
              <a:ext cx="1456924" cy="5231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o 71"/>
          <p:cNvGrpSpPr/>
          <p:nvPr/>
        </p:nvGrpSpPr>
        <p:grpSpPr>
          <a:xfrm>
            <a:off x="2401094" y="2430746"/>
            <a:ext cx="4491025" cy="4170604"/>
            <a:chOff x="2267744" y="2448560"/>
            <a:chExt cx="4491025" cy="4170604"/>
          </a:xfrm>
        </p:grpSpPr>
        <p:cxnSp>
          <p:nvCxnSpPr>
            <p:cNvPr id="73" name="Connettore 1 72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/>
          </p:nvCxnSpPr>
          <p:spPr>
            <a:xfrm>
              <a:off x="5301844" y="5381625"/>
              <a:ext cx="1456925" cy="1237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o 81"/>
          <p:cNvGrpSpPr/>
          <p:nvPr/>
        </p:nvGrpSpPr>
        <p:grpSpPr>
          <a:xfrm>
            <a:off x="2532228" y="2476816"/>
            <a:ext cx="4371447" cy="4170604"/>
            <a:chOff x="2267744" y="2448560"/>
            <a:chExt cx="4371447" cy="4170604"/>
          </a:xfrm>
        </p:grpSpPr>
        <p:cxnSp>
          <p:nvCxnSpPr>
            <p:cNvPr id="83" name="Connettore 1 82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/>
          </p:nvCxnSpPr>
          <p:spPr>
            <a:xfrm>
              <a:off x="5182266" y="4967647"/>
              <a:ext cx="1456925" cy="1237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o 84"/>
          <p:cNvGrpSpPr/>
          <p:nvPr/>
        </p:nvGrpSpPr>
        <p:grpSpPr>
          <a:xfrm>
            <a:off x="2812224" y="2459088"/>
            <a:ext cx="4079895" cy="4170604"/>
            <a:chOff x="2267744" y="2448560"/>
            <a:chExt cx="4079895" cy="4170604"/>
          </a:xfrm>
        </p:grpSpPr>
        <p:cxnSp>
          <p:nvCxnSpPr>
            <p:cNvPr id="86" name="Connettore 1 85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/>
          </p:nvCxnSpPr>
          <p:spPr>
            <a:xfrm>
              <a:off x="4890714" y="4551590"/>
              <a:ext cx="1456925" cy="1237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o 88"/>
          <p:cNvGrpSpPr/>
          <p:nvPr/>
        </p:nvGrpSpPr>
        <p:grpSpPr>
          <a:xfrm>
            <a:off x="3049688" y="2462626"/>
            <a:ext cx="3853987" cy="4170604"/>
            <a:chOff x="2267744" y="2448560"/>
            <a:chExt cx="3853987" cy="4170604"/>
          </a:xfrm>
        </p:grpSpPr>
        <p:cxnSp>
          <p:nvCxnSpPr>
            <p:cNvPr id="90" name="Connettore 1 89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/>
          </p:nvCxnSpPr>
          <p:spPr>
            <a:xfrm>
              <a:off x="4664806" y="4200716"/>
              <a:ext cx="1456925" cy="1237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o 91"/>
          <p:cNvGrpSpPr/>
          <p:nvPr/>
        </p:nvGrpSpPr>
        <p:grpSpPr>
          <a:xfrm>
            <a:off x="3202088" y="2466164"/>
            <a:ext cx="3690030" cy="4170604"/>
            <a:chOff x="2267744" y="2448560"/>
            <a:chExt cx="3690030" cy="4170604"/>
          </a:xfrm>
        </p:grpSpPr>
        <p:cxnSp>
          <p:nvCxnSpPr>
            <p:cNvPr id="93" name="Connettore 1 92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/>
          </p:nvCxnSpPr>
          <p:spPr>
            <a:xfrm>
              <a:off x="4500849" y="4727437"/>
              <a:ext cx="1456925" cy="1237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o 94"/>
          <p:cNvGrpSpPr/>
          <p:nvPr/>
        </p:nvGrpSpPr>
        <p:grpSpPr>
          <a:xfrm>
            <a:off x="3333222" y="2459069"/>
            <a:ext cx="3558895" cy="4170604"/>
            <a:chOff x="2267744" y="2448560"/>
            <a:chExt cx="3558895" cy="4170604"/>
          </a:xfrm>
        </p:grpSpPr>
        <p:cxnSp>
          <p:nvCxnSpPr>
            <p:cNvPr id="96" name="Connettore 1 95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/>
          </p:nvCxnSpPr>
          <p:spPr>
            <a:xfrm>
              <a:off x="4369714" y="5333376"/>
              <a:ext cx="1456925" cy="1237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o 97"/>
          <p:cNvGrpSpPr/>
          <p:nvPr/>
        </p:nvGrpSpPr>
        <p:grpSpPr>
          <a:xfrm>
            <a:off x="3485622" y="2473240"/>
            <a:ext cx="3368554" cy="4170604"/>
            <a:chOff x="2267744" y="2448560"/>
            <a:chExt cx="3368554" cy="4170604"/>
          </a:xfrm>
        </p:grpSpPr>
        <p:cxnSp>
          <p:nvCxnSpPr>
            <p:cNvPr id="99" name="Connettore 1 98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/>
          </p:nvCxnSpPr>
          <p:spPr>
            <a:xfrm>
              <a:off x="4228872" y="5937974"/>
              <a:ext cx="1407426" cy="6187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o 101"/>
          <p:cNvGrpSpPr/>
          <p:nvPr/>
        </p:nvGrpSpPr>
        <p:grpSpPr>
          <a:xfrm>
            <a:off x="3739694" y="2476816"/>
            <a:ext cx="3139231" cy="4170604"/>
            <a:chOff x="2267744" y="2448560"/>
            <a:chExt cx="3139231" cy="4170604"/>
          </a:xfrm>
        </p:grpSpPr>
        <p:cxnSp>
          <p:nvCxnSpPr>
            <p:cNvPr id="103" name="Connettore 1 102"/>
            <p:cNvCxnSpPr/>
            <p:nvPr/>
          </p:nvCxnSpPr>
          <p:spPr>
            <a:xfrm>
              <a:off x="2267744" y="2448560"/>
              <a:ext cx="0" cy="417060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/>
          </p:nvCxnSpPr>
          <p:spPr>
            <a:xfrm>
              <a:off x="3963242" y="6404442"/>
              <a:ext cx="1443733" cy="1745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03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lectroyou.it/fidocad/cache/4ce87d85e618d8b5aea1054530fdc859e7b9ba6c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16668" y="-1"/>
            <a:ext cx="4339684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15311" y="488731"/>
            <a:ext cx="425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noi consideriamo il transistor  completamente </a:t>
            </a:r>
            <a:r>
              <a:rPr lang="it-IT" i="1" dirty="0" smtClean="0"/>
              <a:t>on</a:t>
            </a:r>
            <a:r>
              <a:rPr lang="it-IT" dirty="0" smtClean="0"/>
              <a:t> quando giunge alla saturazione (bassa impedenza), è  evidente come i tempi di ritardo siano: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902792"/>
              </p:ext>
            </p:extLst>
          </p:nvPr>
        </p:nvGraphicFramePr>
        <p:xfrm>
          <a:off x="181522" y="2792000"/>
          <a:ext cx="2373313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zione" r:id="rId4" imgW="1117440" imgH="545760" progId="Equation.3">
                  <p:embed/>
                </p:oleObj>
              </mc:Choice>
              <mc:Fallback>
                <p:oleObj name="Equazione" r:id="rId4" imgW="1117440" imgH="545760" progId="Equation.3">
                  <p:embed/>
                  <p:pic>
                    <p:nvPicPr>
                      <p:cNvPr id="0" name="Oggetto 24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22" y="2792000"/>
                        <a:ext cx="2373313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787245"/>
              </p:ext>
            </p:extLst>
          </p:nvPr>
        </p:nvGraphicFramePr>
        <p:xfrm>
          <a:off x="236484" y="3985337"/>
          <a:ext cx="2373313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Equazione" r:id="rId6" imgW="1117440" imgH="545760" progId="Equation.3">
                  <p:embed/>
                </p:oleObj>
              </mc:Choice>
              <mc:Fallback>
                <p:oleObj name="Equazione" r:id="rId6" imgW="1117440" imgH="54576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84" y="3985337"/>
                        <a:ext cx="2373313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51353"/>
              </p:ext>
            </p:extLst>
          </p:nvPr>
        </p:nvGraphicFramePr>
        <p:xfrm>
          <a:off x="227013" y="4981575"/>
          <a:ext cx="2319337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zione" r:id="rId8" imgW="1091880" imgH="774360" progId="Equation.3">
                  <p:embed/>
                </p:oleObj>
              </mc:Choice>
              <mc:Fallback>
                <p:oleObj name="Equazione" r:id="rId8" imgW="1091880" imgH="77436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981575"/>
                        <a:ext cx="2319337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315311" y="867103"/>
            <a:ext cx="5533696" cy="5439104"/>
            <a:chOff x="315311" y="867103"/>
            <a:chExt cx="5533696" cy="5439104"/>
          </a:xfrm>
        </p:grpSpPr>
        <p:sp>
          <p:nvSpPr>
            <p:cNvPr id="6" name="CasellaDiTesto 5"/>
            <p:cNvSpPr txBox="1"/>
            <p:nvPr/>
          </p:nvSpPr>
          <p:spPr>
            <a:xfrm>
              <a:off x="315311" y="1907629"/>
              <a:ext cx="4256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</a:t>
              </a:r>
              <a:r>
                <a:rPr lang="it-IT" baseline="-25000" dirty="0" smtClean="0"/>
                <a:t>1</a:t>
              </a:r>
              <a:r>
                <a:rPr lang="it-IT" dirty="0" smtClean="0"/>
                <a:t>: tempo di salita da Q</a:t>
              </a:r>
              <a:r>
                <a:rPr lang="it-IT" baseline="-25000" dirty="0" smtClean="0"/>
                <a:t>B</a:t>
              </a:r>
              <a:r>
                <a:rPr lang="it-IT" dirty="0" smtClean="0"/>
                <a:t>=0 a Q</a:t>
              </a:r>
              <a:r>
                <a:rPr lang="it-IT" baseline="-25000" dirty="0" smtClean="0"/>
                <a:t>B</a:t>
              </a:r>
              <a:r>
                <a:rPr lang="it-IT" dirty="0" smtClean="0"/>
                <a:t>=Q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attraversando la regione attiva  </a:t>
              </a:r>
              <a:endParaRPr lang="en-US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691352" y="867103"/>
              <a:ext cx="157655" cy="543910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952981" y="3799490"/>
            <a:ext cx="2147467" cy="3058510"/>
            <a:chOff x="2952981" y="3799490"/>
            <a:chExt cx="2147467" cy="3058510"/>
          </a:xfrm>
        </p:grpSpPr>
        <p:grpSp>
          <p:nvGrpSpPr>
            <p:cNvPr id="16" name="Gruppo 15"/>
            <p:cNvGrpSpPr/>
            <p:nvPr/>
          </p:nvGrpSpPr>
          <p:grpSpPr>
            <a:xfrm>
              <a:off x="2952981" y="3920124"/>
              <a:ext cx="2147467" cy="2827516"/>
              <a:chOff x="2952981" y="3920124"/>
              <a:chExt cx="2147467" cy="2827516"/>
            </a:xfrm>
            <a:solidFill>
              <a:srgbClr val="FFFF00"/>
            </a:solidFill>
          </p:grpSpPr>
          <p:graphicFrame>
            <p:nvGraphicFramePr>
              <p:cNvPr id="11" name="Oggetto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3178416"/>
                  </p:ext>
                </p:extLst>
              </p:nvPr>
            </p:nvGraphicFramePr>
            <p:xfrm>
              <a:off x="3678753" y="5193424"/>
              <a:ext cx="893248" cy="6871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40" name="Equazione" r:id="rId10" imgW="495000" imgH="380880" progId="Equation.3">
                      <p:embed/>
                    </p:oleObj>
                  </mc:Choice>
                  <mc:Fallback>
                    <p:oleObj name="Equazione" r:id="rId10" imgW="495000" imgH="380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678753" y="5193424"/>
                            <a:ext cx="893248" cy="68711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ggetto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5427446"/>
                  </p:ext>
                </p:extLst>
              </p:nvPr>
            </p:nvGraphicFramePr>
            <p:xfrm>
              <a:off x="3627383" y="5981699"/>
              <a:ext cx="1404225" cy="7659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41" name="Equazione" r:id="rId12" imgW="698400" imgH="380880" progId="Equation.3">
                      <p:embed/>
                    </p:oleObj>
                  </mc:Choice>
                  <mc:Fallback>
                    <p:oleObj name="Equazione" r:id="rId12" imgW="698400" imgH="380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627383" y="5981699"/>
                            <a:ext cx="1404225" cy="7659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02" t="17287" r="40271" b="56909"/>
              <a:stretch/>
            </p:blipFill>
            <p:spPr bwMode="auto">
              <a:xfrm>
                <a:off x="2952981" y="3920124"/>
                <a:ext cx="2147467" cy="13412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Rettangolo 16"/>
            <p:cNvSpPr/>
            <p:nvPr/>
          </p:nvSpPr>
          <p:spPr>
            <a:xfrm>
              <a:off x="2952981" y="3799490"/>
              <a:ext cx="2147467" cy="305851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7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lectroyou.it/fidocad/cache/4ce87d85e618d8b5aea1054530fdc859e7b9ba6c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16668" y="-1"/>
            <a:ext cx="4339684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15311" y="488731"/>
            <a:ext cx="425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noi consideriamo il transistor  completamente </a:t>
            </a:r>
            <a:r>
              <a:rPr lang="it-IT" i="1" dirty="0"/>
              <a:t>on</a:t>
            </a:r>
            <a:r>
              <a:rPr lang="it-IT" dirty="0"/>
              <a:t> quando giunge alla saturazione (bassa impedenza), è  evidente come i tempi di ritardo siano: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52881"/>
              </p:ext>
            </p:extLst>
          </p:nvPr>
        </p:nvGraphicFramePr>
        <p:xfrm>
          <a:off x="315311" y="3373819"/>
          <a:ext cx="2142993" cy="80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zione" r:id="rId4" imgW="952200" imgH="355320" progId="Equation.3">
                  <p:embed/>
                </p:oleObj>
              </mc:Choice>
              <mc:Fallback>
                <p:oleObj name="Equazione" r:id="rId4" imgW="9522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11" y="3373819"/>
                        <a:ext cx="2142993" cy="804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057663"/>
              </p:ext>
            </p:extLst>
          </p:nvPr>
        </p:nvGraphicFramePr>
        <p:xfrm>
          <a:off x="299546" y="4176986"/>
          <a:ext cx="3401554" cy="9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quazione" r:id="rId6" imgW="1460160" imgH="419040" progId="Equation.3">
                  <p:embed/>
                </p:oleObj>
              </mc:Choice>
              <mc:Fallback>
                <p:oleObj name="Equazione" r:id="rId6" imgW="1460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46" y="4176986"/>
                        <a:ext cx="3401554" cy="9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315311" y="867103"/>
            <a:ext cx="6936827" cy="5439104"/>
            <a:chOff x="315311" y="867103"/>
            <a:chExt cx="6936827" cy="5439104"/>
          </a:xfrm>
        </p:grpSpPr>
        <p:sp>
          <p:nvSpPr>
            <p:cNvPr id="6" name="CasellaDiTesto 5"/>
            <p:cNvSpPr txBox="1"/>
            <p:nvPr/>
          </p:nvSpPr>
          <p:spPr>
            <a:xfrm>
              <a:off x="315311" y="1907629"/>
              <a:ext cx="42566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t</a:t>
              </a:r>
              <a:r>
                <a:rPr lang="it-IT" baseline="-25000" dirty="0" err="1" smtClean="0"/>
                <a:t>s</a:t>
              </a:r>
              <a:r>
                <a:rPr lang="it-IT" dirty="0" smtClean="0"/>
                <a:t>=t</a:t>
              </a:r>
              <a:r>
                <a:rPr lang="it-IT" baseline="-25000" dirty="0" smtClean="0"/>
                <a:t>3 </a:t>
              </a:r>
              <a:r>
                <a:rPr lang="it-IT" dirty="0" smtClean="0"/>
                <a:t>-t</a:t>
              </a:r>
              <a:r>
                <a:rPr lang="it-IT" baseline="-25000" dirty="0" smtClean="0"/>
                <a:t>2</a:t>
              </a:r>
              <a:r>
                <a:rPr lang="it-IT" dirty="0" smtClean="0"/>
                <a:t>: tempo di svuotamento della base da Q</a:t>
              </a:r>
              <a:r>
                <a:rPr lang="it-IT" baseline="-25000" dirty="0" smtClean="0"/>
                <a:t>B</a:t>
              </a:r>
              <a:r>
                <a:rPr lang="it-IT" dirty="0" smtClean="0"/>
                <a:t>&gt;</a:t>
              </a:r>
              <a:r>
                <a:rPr lang="it-IT" dirty="0"/>
                <a:t>Q</a:t>
              </a:r>
              <a:r>
                <a:rPr lang="it-IT" baseline="-25000" dirty="0"/>
                <a:t>S</a:t>
              </a:r>
              <a:r>
                <a:rPr lang="it-IT" dirty="0" smtClean="0"/>
                <a:t> a Q</a:t>
              </a:r>
              <a:r>
                <a:rPr lang="it-IT" baseline="-25000" dirty="0" smtClean="0"/>
                <a:t>B</a:t>
              </a:r>
              <a:r>
                <a:rPr lang="it-IT" dirty="0" smtClean="0"/>
                <a:t>=Q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rimanendo in regione di saturazione</a:t>
              </a:r>
              <a:endParaRPr lang="en-US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828855" y="867103"/>
              <a:ext cx="423283" cy="543910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736755"/>
              </p:ext>
            </p:extLst>
          </p:nvPr>
        </p:nvGraphicFramePr>
        <p:xfrm>
          <a:off x="315311" y="2670175"/>
          <a:ext cx="21844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zione" r:id="rId8" imgW="1028520" imgH="355320" progId="Equation.3">
                  <p:embed/>
                </p:oleObj>
              </mc:Choice>
              <mc:Fallback>
                <p:oleObj name="Equazione" r:id="rId8" imgW="1028520" imgH="35532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11" y="2670175"/>
                        <a:ext cx="21844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7976"/>
              </p:ext>
            </p:extLst>
          </p:nvPr>
        </p:nvGraphicFramePr>
        <p:xfrm>
          <a:off x="2915645" y="5943602"/>
          <a:ext cx="2169037" cy="91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zione" r:id="rId10" imgW="1295280" imgH="545760" progId="Equation.3">
                  <p:embed/>
                </p:oleObj>
              </mc:Choice>
              <mc:Fallback>
                <p:oleObj name="Equazione" r:id="rId10" imgW="129528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5645" y="5943602"/>
                        <a:ext cx="2169037" cy="914398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41842"/>
              </p:ext>
            </p:extLst>
          </p:nvPr>
        </p:nvGraphicFramePr>
        <p:xfrm>
          <a:off x="315311" y="5050768"/>
          <a:ext cx="29130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zione" r:id="rId12" imgW="1371600" imgH="419040" progId="Equation.3">
                  <p:embed/>
                </p:oleObj>
              </mc:Choice>
              <mc:Fallback>
                <p:oleObj name="Equazione" r:id="rId12" imgW="1371600" imgH="41904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11" y="5050768"/>
                        <a:ext cx="291306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3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lectroyou.it/fidocad/cache/4ce87d85e618d8b5aea1054530fdc859e7b9ba6c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16668" y="-1"/>
            <a:ext cx="4339684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15311" y="488731"/>
            <a:ext cx="425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noi consideriamo il transistor  completamente </a:t>
            </a:r>
            <a:r>
              <a:rPr lang="it-IT" i="1" dirty="0" smtClean="0"/>
              <a:t>off </a:t>
            </a:r>
            <a:r>
              <a:rPr lang="it-IT" dirty="0" smtClean="0"/>
              <a:t>quando </a:t>
            </a:r>
            <a:r>
              <a:rPr lang="it-IT" dirty="0"/>
              <a:t>giunge alla </a:t>
            </a:r>
            <a:r>
              <a:rPr lang="it-IT" dirty="0" smtClean="0"/>
              <a:t>interdizione (alta </a:t>
            </a:r>
            <a:r>
              <a:rPr lang="it-IT" dirty="0"/>
              <a:t>impedenza), è  evidente come i tempi di ritardo siano: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2589"/>
              </p:ext>
            </p:extLst>
          </p:nvPr>
        </p:nvGraphicFramePr>
        <p:xfrm>
          <a:off x="430213" y="3373438"/>
          <a:ext cx="19145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zione" r:id="rId4" imgW="850680" imgH="355320" progId="Equation.3">
                  <p:embed/>
                </p:oleObj>
              </mc:Choice>
              <mc:Fallback>
                <p:oleObj name="Equazione" r:id="rId4" imgW="850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373438"/>
                        <a:ext cx="19145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315311" y="867103"/>
            <a:ext cx="7931542" cy="5439104"/>
            <a:chOff x="315311" y="867103"/>
            <a:chExt cx="7931542" cy="5439104"/>
          </a:xfrm>
        </p:grpSpPr>
        <p:sp>
          <p:nvSpPr>
            <p:cNvPr id="6" name="CasellaDiTesto 5"/>
            <p:cNvSpPr txBox="1"/>
            <p:nvPr/>
          </p:nvSpPr>
          <p:spPr>
            <a:xfrm>
              <a:off x="315311" y="1907629"/>
              <a:ext cx="42566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t</a:t>
              </a:r>
              <a:r>
                <a:rPr lang="it-IT" baseline="-25000" dirty="0" err="1" smtClean="0"/>
                <a:t>off</a:t>
              </a:r>
              <a:r>
                <a:rPr lang="it-IT" dirty="0" smtClean="0"/>
                <a:t>=t</a:t>
              </a:r>
              <a:r>
                <a:rPr lang="it-IT" baseline="-25000" dirty="0"/>
                <a:t>4</a:t>
              </a:r>
              <a:r>
                <a:rPr lang="it-IT" baseline="-25000" dirty="0" smtClean="0"/>
                <a:t> </a:t>
              </a:r>
              <a:r>
                <a:rPr lang="it-IT" dirty="0" smtClean="0"/>
                <a:t>–t</a:t>
              </a:r>
              <a:r>
                <a:rPr lang="it-IT" baseline="-25000" dirty="0" smtClean="0"/>
                <a:t>3</a:t>
              </a:r>
              <a:r>
                <a:rPr lang="it-IT" dirty="0" smtClean="0"/>
                <a:t>: tempo di svuotamento totale della base da Q</a:t>
              </a:r>
              <a:r>
                <a:rPr lang="it-IT" baseline="-25000" dirty="0" smtClean="0"/>
                <a:t>B</a:t>
              </a:r>
              <a:r>
                <a:rPr lang="it-IT" dirty="0"/>
                <a:t>=</a:t>
              </a:r>
              <a:r>
                <a:rPr lang="it-IT" dirty="0" smtClean="0"/>
                <a:t>Q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a Q</a:t>
              </a:r>
              <a:r>
                <a:rPr lang="it-IT" baseline="-25000" dirty="0" smtClean="0"/>
                <a:t>B</a:t>
              </a:r>
              <a:r>
                <a:rPr lang="it-IT" dirty="0" smtClean="0"/>
                <a:t>=0 attraverso la regione attiva</a:t>
              </a:r>
              <a:endParaRPr lang="en-US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254453" y="867103"/>
              <a:ext cx="992400" cy="543910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28594"/>
              </p:ext>
            </p:extLst>
          </p:nvPr>
        </p:nvGraphicFramePr>
        <p:xfrm>
          <a:off x="276225" y="2670175"/>
          <a:ext cx="22653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zione" r:id="rId6" imgW="1066680" imgH="355320" progId="Equation.3">
                  <p:embed/>
                </p:oleObj>
              </mc:Choice>
              <mc:Fallback>
                <p:oleObj name="Equazione" r:id="rId6" imgW="1066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670175"/>
                        <a:ext cx="226536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15312" y="4761186"/>
            <a:ext cx="425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tempo richiesto sarebbe matematicamente infinito, ma si considera la carica smaltita dopo il tempo di decadimento </a:t>
            </a:r>
            <a:endParaRPr lang="en-US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87602"/>
              </p:ext>
            </p:extLst>
          </p:nvPr>
        </p:nvGraphicFramePr>
        <p:xfrm>
          <a:off x="1686909" y="5556023"/>
          <a:ext cx="504497" cy="53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zione" r:id="rId8" imgW="139680" imgH="164880" progId="Equation.3">
                  <p:embed/>
                </p:oleObj>
              </mc:Choice>
              <mc:Fallback>
                <p:oleObj name="Equazione" r:id="rId8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6909" y="5556023"/>
                        <a:ext cx="504497" cy="531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0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46875" r="39900" b="15086"/>
          <a:stretch/>
        </p:blipFill>
        <p:spPr bwMode="auto">
          <a:xfrm>
            <a:off x="-626" y="2088929"/>
            <a:ext cx="9144626" cy="35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18112" r="52492" b="43040"/>
          <a:stretch/>
        </p:blipFill>
        <p:spPr bwMode="auto">
          <a:xfrm>
            <a:off x="2284438" y="2647665"/>
            <a:ext cx="6235630" cy="405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8033"/>
              </p:ext>
            </p:extLst>
          </p:nvPr>
        </p:nvGraphicFramePr>
        <p:xfrm>
          <a:off x="2455151" y="-47586"/>
          <a:ext cx="6688849" cy="2489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zione" r:id="rId4" imgW="3390840" imgH="1257120" progId="Equation.3">
                  <p:embed/>
                </p:oleObj>
              </mc:Choice>
              <mc:Fallback>
                <p:oleObj name="Equazione" r:id="rId4" imgW="3390840" imgH="125712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151" y="-47586"/>
                        <a:ext cx="6688849" cy="24896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225159" y="40441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Fig.4.18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3489" y="3059668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struttura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3489" y="4196265"/>
            <a:ext cx="107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topologia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3489" y="5503755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Circuito equivalente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-47586"/>
            <a:ext cx="2456597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Modello generale</a:t>
            </a:r>
          </a:p>
          <a:p>
            <a:pPr algn="ctr"/>
            <a:r>
              <a:rPr lang="it-IT" sz="2800" dirty="0"/>
              <a:t>d</a:t>
            </a:r>
            <a:r>
              <a:rPr lang="it-IT" sz="2800" dirty="0" smtClean="0"/>
              <a:t>i </a:t>
            </a:r>
          </a:p>
          <a:p>
            <a:pPr algn="ctr"/>
            <a:r>
              <a:rPr lang="it-IT" sz="2800" dirty="0" err="1" smtClean="0"/>
              <a:t>Ebers-Moll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52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634"/>
            <a:ext cx="5980113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572000" y="648866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Fig.4.19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-47586"/>
            <a:ext cx="21998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Piccoli segnali</a:t>
            </a:r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11039" y="20669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segnale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01170" y="2942709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unto di lavoro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39416"/>
              </p:ext>
            </p:extLst>
          </p:nvPr>
        </p:nvGraphicFramePr>
        <p:xfrm>
          <a:off x="6191428" y="1843992"/>
          <a:ext cx="26304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" name="Equazione" r:id="rId4" imgW="660240" imgH="215640" progId="Equation.3">
                  <p:embed/>
                </p:oleObj>
              </mc:Choice>
              <mc:Fallback>
                <p:oleObj name="Equazione" r:id="rId4" imgW="660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428" y="1843992"/>
                        <a:ext cx="2630487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0998"/>
              </p:ext>
            </p:extLst>
          </p:nvPr>
        </p:nvGraphicFramePr>
        <p:xfrm>
          <a:off x="6242074" y="2767078"/>
          <a:ext cx="18161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" name="Equazione" r:id="rId6" imgW="520560" imgH="266400" progId="Equation.3">
                  <p:embed/>
                </p:oleObj>
              </mc:Choice>
              <mc:Fallback>
                <p:oleObj name="Equazione" r:id="rId6" imgW="5205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2074" y="2767078"/>
                        <a:ext cx="18161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794951"/>
              </p:ext>
            </p:extLst>
          </p:nvPr>
        </p:nvGraphicFramePr>
        <p:xfrm>
          <a:off x="6271644" y="4695303"/>
          <a:ext cx="18161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Equazione" r:id="rId8" imgW="520560" imgH="266400" progId="Equation.3">
                  <p:embed/>
                </p:oleObj>
              </mc:Choice>
              <mc:Fallback>
                <p:oleObj name="Equazione" r:id="rId8" imgW="520560" imgH="26640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644" y="4695303"/>
                        <a:ext cx="18161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6864823" y="146671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Input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704531" y="411665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7264"/>
              </p:ext>
            </p:extLst>
          </p:nvPr>
        </p:nvGraphicFramePr>
        <p:xfrm>
          <a:off x="3116551" y="214024"/>
          <a:ext cx="345122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zione" r:id="rId3" imgW="1549080" imgH="1180800" progId="Equation.3">
                  <p:embed/>
                </p:oleObj>
              </mc:Choice>
              <mc:Fallback>
                <p:oleObj name="Equazione" r:id="rId3" imgW="15490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551" y="214024"/>
                        <a:ext cx="345122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53405"/>
              </p:ext>
            </p:extLst>
          </p:nvPr>
        </p:nvGraphicFramePr>
        <p:xfrm>
          <a:off x="84138" y="2855913"/>
          <a:ext cx="49212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zione" r:id="rId5" imgW="2209680" imgH="901440" progId="Equation.3">
                  <p:embed/>
                </p:oleObj>
              </mc:Choice>
              <mc:Fallback>
                <p:oleObj name="Equazione" r:id="rId5" imgW="220968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2855913"/>
                        <a:ext cx="492125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57519"/>
              </p:ext>
            </p:extLst>
          </p:nvPr>
        </p:nvGraphicFramePr>
        <p:xfrm>
          <a:off x="1282700" y="4792663"/>
          <a:ext cx="3552536" cy="191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zione" r:id="rId7" imgW="1676160" imgH="901440" progId="Equation.3">
                  <p:embed/>
                </p:oleObj>
              </mc:Choice>
              <mc:Fallback>
                <p:oleObj name="Equazione" r:id="rId7" imgW="1676160" imgH="901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2700" y="4792663"/>
                        <a:ext cx="3552536" cy="191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-47586"/>
            <a:ext cx="21998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Piccoli segnali</a:t>
            </a:r>
            <a:endParaRPr lang="en-US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51164" y="882133"/>
            <a:ext cx="1780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Approssimazioni </a:t>
            </a:r>
          </a:p>
          <a:p>
            <a:r>
              <a:rPr lang="it-IT" dirty="0" smtClean="0"/>
              <a:t>del Modo attivo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923309" y="105641"/>
            <a:ext cx="3893127" cy="274998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063790"/>
              </p:ext>
            </p:extLst>
          </p:nvPr>
        </p:nvGraphicFramePr>
        <p:xfrm>
          <a:off x="6865139" y="3132522"/>
          <a:ext cx="1527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zione" r:id="rId9" imgW="685800" imgH="419040" progId="Equation.3">
                  <p:embed/>
                </p:oleObj>
              </mc:Choice>
              <mc:Fallback>
                <p:oleObj name="Equazione" r:id="rId9" imgW="685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139" y="3132522"/>
                        <a:ext cx="15271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/>
          <p:cNvSpPr/>
          <p:nvPr/>
        </p:nvSpPr>
        <p:spPr>
          <a:xfrm>
            <a:off x="5430982" y="3496601"/>
            <a:ext cx="568036" cy="415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138259" y="5042872"/>
            <a:ext cx="187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Transconduttanza</a:t>
            </a:r>
            <a:endParaRPr lang="en-US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50031" y="6093296"/>
            <a:ext cx="237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Conduttanza di entrata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9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88"/>
          <a:stretch/>
        </p:blipFill>
        <p:spPr bwMode="auto">
          <a:xfrm>
            <a:off x="1501254" y="545921"/>
            <a:ext cx="7642746" cy="196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97195"/>
              </p:ext>
            </p:extLst>
          </p:nvPr>
        </p:nvGraphicFramePr>
        <p:xfrm>
          <a:off x="0" y="970105"/>
          <a:ext cx="1818691" cy="111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zione" r:id="rId4" imgW="685800" imgH="419040" progId="Equation.3">
                  <p:embed/>
                </p:oleObj>
              </mc:Choice>
              <mc:Fallback>
                <p:oleObj name="Equazione" r:id="rId4" imgW="685800" imgH="41904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70105"/>
                        <a:ext cx="1818691" cy="111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0" y="2434464"/>
            <a:ext cx="9034816" cy="1935727"/>
            <a:chOff x="0" y="2434464"/>
            <a:chExt cx="9034816" cy="193572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18" b="36070"/>
            <a:stretch/>
          </p:blipFill>
          <p:spPr bwMode="auto">
            <a:xfrm>
              <a:off x="1501254" y="2434464"/>
              <a:ext cx="7533562" cy="1935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0" y="3193594"/>
              <a:ext cx="1951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Aggiungendo le capacità delle giunzioni</a:t>
              </a:r>
              <a:endParaRPr lang="en-US" sz="14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0" y="-47586"/>
            <a:ext cx="42389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Modello per i piccoli segnali</a:t>
            </a:r>
            <a:endParaRPr lang="en-US" sz="28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152399" y="4302762"/>
            <a:ext cx="8882417" cy="2029637"/>
            <a:chOff x="152399" y="4302762"/>
            <a:chExt cx="8882417" cy="2029637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98" b="623"/>
            <a:stretch/>
          </p:blipFill>
          <p:spPr bwMode="auto">
            <a:xfrm>
              <a:off x="1501254" y="4302762"/>
              <a:ext cx="7533562" cy="2029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152399" y="5161147"/>
              <a:ext cx="2167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Aggiungendo le resistenze e conduttanze</a:t>
              </a:r>
              <a:endParaRPr lang="en-US" sz="1400" dirty="0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4039736" y="887104"/>
            <a:ext cx="1719619" cy="40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o 18"/>
          <p:cNvGrpSpPr/>
          <p:nvPr/>
        </p:nvGrpSpPr>
        <p:grpSpPr>
          <a:xfrm>
            <a:off x="4773765" y="4995081"/>
            <a:ext cx="4370235" cy="1645095"/>
            <a:chOff x="4773765" y="4995081"/>
            <a:chExt cx="4370235" cy="1645095"/>
          </a:xfrm>
        </p:grpSpPr>
        <p:sp>
          <p:nvSpPr>
            <p:cNvPr id="15" name="Ovale 14"/>
            <p:cNvSpPr/>
            <p:nvPr/>
          </p:nvSpPr>
          <p:spPr>
            <a:xfrm>
              <a:off x="6182436" y="4995081"/>
              <a:ext cx="846161" cy="8598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773765" y="6332399"/>
              <a:ext cx="437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Per tener conto della modulazione della larghezza di base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8115975" y="51777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493827" y="2296757"/>
            <a:ext cx="5131558" cy="3967565"/>
            <a:chOff x="3493827" y="2296757"/>
            <a:chExt cx="5131558" cy="3967565"/>
          </a:xfrm>
        </p:grpSpPr>
        <p:sp>
          <p:nvSpPr>
            <p:cNvPr id="26" name="Rettangolo 25"/>
            <p:cNvSpPr/>
            <p:nvPr/>
          </p:nvSpPr>
          <p:spPr>
            <a:xfrm>
              <a:off x="6812508" y="4702439"/>
              <a:ext cx="1812877" cy="15618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3493827" y="2296757"/>
              <a:ext cx="1525901" cy="12796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3100603" y="154310"/>
            <a:ext cx="2942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Frequenza di taglio</a:t>
            </a:r>
            <a:endParaRPr lang="en-US" sz="28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206100" y="677530"/>
            <a:ext cx="5616749" cy="1483767"/>
            <a:chOff x="961697" y="1459468"/>
            <a:chExt cx="5616749" cy="1483767"/>
          </a:xfrm>
        </p:grpSpPr>
        <p:graphicFrame>
          <p:nvGraphicFramePr>
            <p:cNvPr id="2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3821652"/>
                </p:ext>
              </p:extLst>
            </p:nvPr>
          </p:nvGraphicFramePr>
          <p:xfrm>
            <a:off x="3831864" y="1617107"/>
            <a:ext cx="1481137" cy="120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0" name="Equazione" r:id="rId3" imgW="672840" imgH="545760" progId="Equation.3">
                    <p:embed/>
                  </p:oleObj>
                </mc:Choice>
                <mc:Fallback>
                  <p:oleObj name="Equazione" r:id="rId3" imgW="672840" imgH="5457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31864" y="1617107"/>
                          <a:ext cx="1481137" cy="1203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CasellaDiTesto 2"/>
            <p:cNvSpPr txBox="1"/>
            <p:nvPr/>
          </p:nvSpPr>
          <p:spPr>
            <a:xfrm>
              <a:off x="4981904" y="1459468"/>
              <a:ext cx="1504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FF0000"/>
                  </a:solidFill>
                </a:defRPr>
              </a:lvl1pPr>
            </a:lstStyle>
            <a:p>
              <a:r>
                <a:rPr lang="it-IT" dirty="0"/>
                <a:t>Amplificazione DC</a:t>
              </a:r>
              <a:endParaRPr lang="en-US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5093616" y="2635458"/>
              <a:ext cx="1484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</a:rPr>
                <a:t>f</a:t>
              </a:r>
              <a:r>
                <a:rPr lang="it-IT" sz="14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it-IT" sz="1400" dirty="0" smtClean="0">
                  <a:solidFill>
                    <a:srgbClr val="FF0000"/>
                  </a:solidFill>
                </a:rPr>
                <a:t> in base comune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961697" y="1986455"/>
              <a:ext cx="1591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BASE COMUNE</a:t>
              </a:r>
              <a:endParaRPr lang="en-US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06100" y="2296757"/>
            <a:ext cx="6747209" cy="1279601"/>
            <a:chOff x="961697" y="3861082"/>
            <a:chExt cx="6747209" cy="1279601"/>
          </a:xfrm>
        </p:grpSpPr>
        <p:sp>
          <p:nvSpPr>
            <p:cNvPr id="7" name="CasellaDiTesto 6"/>
            <p:cNvSpPr txBox="1"/>
            <p:nvPr/>
          </p:nvSpPr>
          <p:spPr>
            <a:xfrm>
              <a:off x="961697" y="4204138"/>
              <a:ext cx="2319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EMETTITORE COMUNE</a:t>
              </a:r>
              <a:endParaRPr lang="en-US" dirty="0"/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5805383"/>
                </p:ext>
              </p:extLst>
            </p:nvPr>
          </p:nvGraphicFramePr>
          <p:xfrm>
            <a:off x="4356481" y="3911958"/>
            <a:ext cx="1479550" cy="1228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1" name="Equazione" r:id="rId5" imgW="672840" imgH="558720" progId="Equation.3">
                    <p:embed/>
                  </p:oleObj>
                </mc:Choice>
                <mc:Fallback>
                  <p:oleObj name="Equazione" r:id="rId5" imgW="6728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481" y="3911958"/>
                          <a:ext cx="1479550" cy="1228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8"/>
            <p:cNvSpPr txBox="1"/>
            <p:nvPr/>
          </p:nvSpPr>
          <p:spPr>
            <a:xfrm>
              <a:off x="5775325" y="3861082"/>
              <a:ext cx="1504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Amplificazione DC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39584" y="4832906"/>
              <a:ext cx="1969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</a:rPr>
                <a:t>f</a:t>
              </a:r>
              <a:r>
                <a:rPr lang="it-IT" sz="14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it-IT" sz="1400" dirty="0" smtClean="0">
                  <a:solidFill>
                    <a:srgbClr val="FF0000"/>
                  </a:solidFill>
                </a:rPr>
                <a:t> in emettitore  comune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754571" y="3384065"/>
            <a:ext cx="7509965" cy="839787"/>
            <a:chOff x="754571" y="3384065"/>
            <a:chExt cx="7509965" cy="839787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754571" y="3644106"/>
              <a:ext cx="861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Poiché </a:t>
              </a:r>
              <a:endParaRPr lang="en-US" dirty="0"/>
            </a:p>
          </p:txBody>
        </p:sp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2436973"/>
                </p:ext>
              </p:extLst>
            </p:nvPr>
          </p:nvGraphicFramePr>
          <p:xfrm>
            <a:off x="2079636" y="3384065"/>
            <a:ext cx="1398588" cy="839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2" name="Equazione" r:id="rId7" imgW="634680" imgH="380880" progId="Equation.3">
                    <p:embed/>
                  </p:oleObj>
                </mc:Choice>
                <mc:Fallback>
                  <p:oleObj name="Equazione" r:id="rId7" imgW="634680" imgH="380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79636" y="3384065"/>
                          <a:ext cx="1398588" cy="839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sellaDiTesto 15"/>
            <p:cNvSpPr txBox="1"/>
            <p:nvPr/>
          </p:nvSpPr>
          <p:spPr>
            <a:xfrm>
              <a:off x="3934499" y="3651351"/>
              <a:ext cx="3025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</a:t>
              </a:r>
              <a:r>
                <a:rPr lang="it-IT" dirty="0" smtClean="0"/>
                <a:t>erchiamo una forma analoga </a:t>
              </a:r>
              <a:endParaRPr lang="en-US" dirty="0"/>
            </a:p>
          </p:txBody>
        </p:sp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156653"/>
                </p:ext>
              </p:extLst>
            </p:nvPr>
          </p:nvGraphicFramePr>
          <p:xfrm>
            <a:off x="7089786" y="3436452"/>
            <a:ext cx="11747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3" name="Equazione" r:id="rId9" imgW="533160" imgH="355320" progId="Equation.3">
                    <p:embed/>
                  </p:oleObj>
                </mc:Choice>
                <mc:Fallback>
                  <p:oleObj name="Equazione" r:id="rId9" imgW="533160" imgH="355320" progId="Equation.3">
                    <p:embed/>
                    <p:pic>
                      <p:nvPicPr>
                        <p:cNvPr id="0" name="Oggetto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9786" y="3436452"/>
                          <a:ext cx="1174750" cy="784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po 28"/>
          <p:cNvGrpSpPr/>
          <p:nvPr/>
        </p:nvGrpSpPr>
        <p:grpSpPr>
          <a:xfrm>
            <a:off x="244922" y="4299045"/>
            <a:ext cx="2280403" cy="2268537"/>
            <a:chOff x="244922" y="4299045"/>
            <a:chExt cx="2280403" cy="2268537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244922" y="4299045"/>
              <a:ext cx="1191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Otteniamo</a:t>
              </a:r>
              <a:endParaRPr lang="en-US" dirty="0"/>
            </a:p>
          </p:txBody>
        </p:sp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122644"/>
                </p:ext>
              </p:extLst>
            </p:nvPr>
          </p:nvGraphicFramePr>
          <p:xfrm>
            <a:off x="652075" y="4299045"/>
            <a:ext cx="1873250" cy="2268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4" name="Equazione" r:id="rId11" imgW="850680" imgH="1028520" progId="Equation.3">
                    <p:embed/>
                  </p:oleObj>
                </mc:Choice>
                <mc:Fallback>
                  <p:oleObj name="Equazione" r:id="rId11" imgW="850680" imgH="1028520" progId="Equation.3">
                    <p:embed/>
                    <p:pic>
                      <p:nvPicPr>
                        <p:cNvPr id="0" name="Oggetto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075" y="4299045"/>
                          <a:ext cx="1873250" cy="2268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38393"/>
              </p:ext>
            </p:extLst>
          </p:nvPr>
        </p:nvGraphicFramePr>
        <p:xfrm>
          <a:off x="2577481" y="5017377"/>
          <a:ext cx="176053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5" name="Equazione" r:id="rId13" imgW="799920" imgH="545760" progId="Equation.3">
                  <p:embed/>
                </p:oleObj>
              </mc:Choice>
              <mc:Fallback>
                <p:oleObj name="Equazione" r:id="rId13" imgW="799920" imgH="545760" progId="Equation.3">
                  <p:embed/>
                  <p:pic>
                    <p:nvPicPr>
                      <p:cNvPr id="0" name="Ogget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481" y="5017377"/>
                        <a:ext cx="1760538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882541"/>
              </p:ext>
            </p:extLst>
          </p:nvPr>
        </p:nvGraphicFramePr>
        <p:xfrm>
          <a:off x="4440746" y="4668377"/>
          <a:ext cx="20129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6" name="Equazione" r:id="rId15" imgW="914400" imgH="723600" progId="Equation.3">
                  <p:embed/>
                </p:oleObj>
              </mc:Choice>
              <mc:Fallback>
                <p:oleObj name="Equazione" r:id="rId15" imgW="914400" imgH="723600" progId="Equation.3">
                  <p:embed/>
                  <p:pic>
                    <p:nvPicPr>
                      <p:cNvPr id="0" name="Ogget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746" y="4668377"/>
                        <a:ext cx="2012950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37893"/>
              </p:ext>
            </p:extLst>
          </p:nvPr>
        </p:nvGraphicFramePr>
        <p:xfrm>
          <a:off x="6523794" y="5062206"/>
          <a:ext cx="20129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7" name="Equazione" r:id="rId17" imgW="914400" imgH="545760" progId="Equation.3">
                  <p:embed/>
                </p:oleObj>
              </mc:Choice>
              <mc:Fallback>
                <p:oleObj name="Equazione" r:id="rId17" imgW="914400" imgH="545760" progId="Equation.3">
                  <p:embed/>
                  <p:pic>
                    <p:nvPicPr>
                      <p:cNvPr id="0" name="Ogget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794" y="5062206"/>
                        <a:ext cx="20129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uppo 30"/>
          <p:cNvGrpSpPr/>
          <p:nvPr/>
        </p:nvGrpSpPr>
        <p:grpSpPr>
          <a:xfrm>
            <a:off x="4560627" y="3173680"/>
            <a:ext cx="3941928" cy="3090642"/>
            <a:chOff x="4560627" y="3173680"/>
            <a:chExt cx="3941928" cy="3090642"/>
          </a:xfrm>
        </p:grpSpPr>
        <p:sp>
          <p:nvSpPr>
            <p:cNvPr id="25" name="Rettangolo arrotondato 24"/>
            <p:cNvSpPr/>
            <p:nvPr/>
          </p:nvSpPr>
          <p:spPr>
            <a:xfrm>
              <a:off x="7342496" y="5854890"/>
              <a:ext cx="1160059" cy="4094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4560627" y="3173680"/>
              <a:ext cx="459101" cy="4094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48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00603" y="154310"/>
            <a:ext cx="2942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Frequenza di taglio</a:t>
            </a:r>
            <a:endParaRPr lang="en-US" sz="28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287496" y="1090136"/>
            <a:ext cx="6031478" cy="1545322"/>
            <a:chOff x="961697" y="1459468"/>
            <a:chExt cx="6031478" cy="1545322"/>
          </a:xfrm>
        </p:grpSpPr>
        <p:graphicFrame>
          <p:nvGraphicFramePr>
            <p:cNvPr id="2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1625538"/>
                </p:ext>
              </p:extLst>
            </p:nvPr>
          </p:nvGraphicFramePr>
          <p:xfrm>
            <a:off x="3817225" y="1604579"/>
            <a:ext cx="1509548" cy="1230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" name="Equazione" r:id="rId3" imgW="685800" imgH="558720" progId="Equation.3">
                    <p:embed/>
                  </p:oleObj>
                </mc:Choice>
                <mc:Fallback>
                  <p:oleObj name="Equazione" r:id="rId3" imgW="685800" imgH="558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7225" y="1604579"/>
                          <a:ext cx="1509548" cy="12300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CasellaDiTesto 2"/>
            <p:cNvSpPr txBox="1"/>
            <p:nvPr/>
          </p:nvSpPr>
          <p:spPr>
            <a:xfrm>
              <a:off x="4981904" y="1459468"/>
              <a:ext cx="1881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Amplificazione 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5093616" y="2635458"/>
              <a:ext cx="1899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f</a:t>
              </a:r>
              <a:r>
                <a:rPr lang="it-IT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it-IT" dirty="0" smtClean="0">
                  <a:solidFill>
                    <a:srgbClr val="FF0000"/>
                  </a:solidFill>
                </a:rPr>
                <a:t> in base comune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961697" y="1986455"/>
              <a:ext cx="1591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BASE COMUNE</a:t>
              </a:r>
              <a:endParaRPr lang="en-US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506294" y="2666089"/>
            <a:ext cx="7264145" cy="1341156"/>
            <a:chOff x="961697" y="3861082"/>
            <a:chExt cx="7264145" cy="1341156"/>
          </a:xfrm>
        </p:grpSpPr>
        <p:sp>
          <p:nvSpPr>
            <p:cNvPr id="7" name="CasellaDiTesto 6"/>
            <p:cNvSpPr txBox="1"/>
            <p:nvPr/>
          </p:nvSpPr>
          <p:spPr>
            <a:xfrm>
              <a:off x="961697" y="4204138"/>
              <a:ext cx="2319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EMETTITORE COMUNE</a:t>
              </a:r>
              <a:endParaRPr lang="en-US" dirty="0"/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5342459"/>
                </p:ext>
              </p:extLst>
            </p:nvPr>
          </p:nvGraphicFramePr>
          <p:xfrm>
            <a:off x="4283556" y="3937345"/>
            <a:ext cx="1479550" cy="1228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4" name="Equazione" r:id="rId5" imgW="672840" imgH="558720" progId="Equation.3">
                    <p:embed/>
                  </p:oleObj>
                </mc:Choice>
                <mc:Fallback>
                  <p:oleObj name="Equazione" r:id="rId5" imgW="6728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556" y="3937345"/>
                          <a:ext cx="1479550" cy="1228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8"/>
            <p:cNvSpPr txBox="1"/>
            <p:nvPr/>
          </p:nvSpPr>
          <p:spPr>
            <a:xfrm>
              <a:off x="5775325" y="3861082"/>
              <a:ext cx="1881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Amplificazione 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39584" y="4832906"/>
              <a:ext cx="2486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f</a:t>
              </a:r>
              <a:r>
                <a:rPr lang="it-IT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it-IT" dirty="0" smtClean="0">
                  <a:solidFill>
                    <a:srgbClr val="FF0000"/>
                  </a:solidFill>
                </a:rPr>
                <a:t> in emettitore  comune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5066"/>
              </p:ext>
            </p:extLst>
          </p:nvPr>
        </p:nvGraphicFramePr>
        <p:xfrm>
          <a:off x="3976219" y="4891599"/>
          <a:ext cx="2234793" cy="53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zione" r:id="rId7" imgW="850680" imgH="203040" progId="Equation.3">
                  <p:embed/>
                </p:oleObj>
              </mc:Choice>
              <mc:Fallback>
                <p:oleObj name="Equazione" r:id="rId7" imgW="850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6219" y="4891599"/>
                        <a:ext cx="2234793" cy="53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817225" y="6004449"/>
            <a:ext cx="122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Figura 4.22</a:t>
            </a:r>
            <a:endParaRPr lang="en-US" dirty="0"/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" y="3992563"/>
            <a:ext cx="37798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6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546" y="299408"/>
            <a:ext cx="8504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Minoritari in base e risposte dinamiche</a:t>
            </a:r>
            <a:endParaRPr lang="en-US" sz="4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9307" y="1228291"/>
            <a:ext cx="862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è sorprendente immaginare che la quantità e la velocità dei minoritari in base siano cruciali per le risposte dinamiche di un BJT, sia in amplificazione che in modulazione.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7546" y="2224577"/>
            <a:ext cx="881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 esempio, la frequenza di taglio in base comune</a:t>
            </a:r>
            <a:r>
              <a:rPr lang="it-IT" i="1" dirty="0" smtClean="0"/>
              <a:t> f</a:t>
            </a:r>
            <a:r>
              <a:rPr lang="it-IT" i="1" baseline="-25000" dirty="0" smtClean="0">
                <a:latin typeface="Symbol" panose="05050102010706020507" pitchFamily="18" charset="2"/>
              </a:rPr>
              <a:t>a</a:t>
            </a:r>
            <a:r>
              <a:rPr lang="it-IT" i="1" dirty="0" smtClean="0"/>
              <a:t> </a:t>
            </a:r>
            <a:r>
              <a:rPr lang="it-IT" dirty="0" smtClean="0"/>
              <a:t>esaminata nelle </a:t>
            </a:r>
            <a:r>
              <a:rPr lang="it-IT" dirty="0" err="1" smtClean="0"/>
              <a:t>slides</a:t>
            </a:r>
            <a:r>
              <a:rPr lang="it-IT" dirty="0" smtClean="0"/>
              <a:t> precedenti la possiamo considerare essenzialmente determinata dal tempo </a:t>
            </a:r>
            <a:r>
              <a:rPr lang="it-IT" i="1" dirty="0" err="1" smtClean="0">
                <a:latin typeface="Symbol" panose="05050102010706020507" pitchFamily="18" charset="2"/>
              </a:rPr>
              <a:t>t</a:t>
            </a:r>
            <a:r>
              <a:rPr lang="it-IT" i="1" baseline="-25000" dirty="0" err="1" smtClean="0"/>
              <a:t>B</a:t>
            </a:r>
            <a:r>
              <a:rPr lang="it-IT" dirty="0" smtClean="0"/>
              <a:t> di attraversamento della base da parte delle lacune.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71941"/>
              </p:ext>
            </p:extLst>
          </p:nvPr>
        </p:nvGraphicFramePr>
        <p:xfrm>
          <a:off x="3849319" y="2978616"/>
          <a:ext cx="1445359" cy="88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zione" r:id="rId3" imgW="622080" imgH="380880" progId="Equation.3">
                  <p:embed/>
                </p:oleObj>
              </mc:Choice>
              <mc:Fallback>
                <p:oleObj name="Equazione" r:id="rId3" imgW="622080" imgH="3808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319" y="2978616"/>
                        <a:ext cx="1445359" cy="884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88960" y="4176207"/>
            <a:ext cx="838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è il senso della seconda parte del paragrafo intitolato «Frequenza di taglio» nel </a:t>
            </a:r>
            <a:r>
              <a:rPr lang="it-IT" dirty="0" err="1" smtClean="0"/>
              <a:t>sottocapitolo</a:t>
            </a:r>
            <a:r>
              <a:rPr lang="it-IT" dirty="0" smtClean="0"/>
              <a:t> 4.3.2sulla risposta in frequenza di un BJT.</a:t>
            </a:r>
          </a:p>
          <a:p>
            <a:endParaRPr lang="it-IT" dirty="0"/>
          </a:p>
          <a:p>
            <a:r>
              <a:rPr lang="it-IT" dirty="0" smtClean="0"/>
              <a:t>Tuttavia, essendo quella parte (formule 4.75, 4.76, 4.77) </a:t>
            </a:r>
            <a:r>
              <a:rPr lang="it-IT" dirty="0"/>
              <a:t>riferita </a:t>
            </a:r>
            <a:r>
              <a:rPr lang="it-IT" dirty="0" smtClean="0"/>
              <a:t>alla approssimazione di base corta, la riesaminiamo nel dettaglio qui di seguito, facendo la approssimazione solo alla fine.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1112</Words>
  <Application>Microsoft Office PowerPoint</Application>
  <PresentationFormat>Presentazione su schermo (4:3)</PresentationFormat>
  <Paragraphs>197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Impedenza dello stato off</vt:lpstr>
      <vt:lpstr>Impedenza dello stato on </vt:lpstr>
      <vt:lpstr>Impedenza dello stato 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61</cp:revision>
  <dcterms:created xsi:type="dcterms:W3CDTF">2020-05-05T12:33:38Z</dcterms:created>
  <dcterms:modified xsi:type="dcterms:W3CDTF">2020-05-11T15:12:58Z</dcterms:modified>
</cp:coreProperties>
</file>