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9" r:id="rId2"/>
    <p:sldId id="328" r:id="rId3"/>
    <p:sldId id="262" r:id="rId4"/>
    <p:sldId id="256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257" r:id="rId13"/>
    <p:sldId id="260" r:id="rId14"/>
    <p:sldId id="258" r:id="rId15"/>
    <p:sldId id="261" r:id="rId16"/>
    <p:sldId id="259" r:id="rId17"/>
    <p:sldId id="263" r:id="rId18"/>
    <p:sldId id="264" r:id="rId19"/>
    <p:sldId id="265" r:id="rId20"/>
    <p:sldId id="266" r:id="rId21"/>
    <p:sldId id="267" r:id="rId22"/>
    <p:sldId id="268" r:id="rId23"/>
    <p:sldId id="271" r:id="rId24"/>
    <p:sldId id="270" r:id="rId25"/>
    <p:sldId id="272" r:id="rId26"/>
    <p:sldId id="269" r:id="rId27"/>
    <p:sldId id="273" r:id="rId28"/>
    <p:sldId id="274" r:id="rId29"/>
    <p:sldId id="276" r:id="rId30"/>
    <p:sldId id="277" r:id="rId31"/>
    <p:sldId id="275" r:id="rId32"/>
    <p:sldId id="278" r:id="rId33"/>
    <p:sldId id="327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1" r:id="rId48"/>
    <p:sldId id="300" r:id="rId49"/>
    <p:sldId id="302" r:id="rId50"/>
    <p:sldId id="303" r:id="rId51"/>
    <p:sldId id="304" r:id="rId52"/>
    <p:sldId id="305" r:id="rId53"/>
    <p:sldId id="306" r:id="rId54"/>
    <p:sldId id="308" r:id="rId55"/>
    <p:sldId id="307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34" d="100"/>
          <a:sy n="134" d="100"/>
        </p:scale>
        <p:origin x="-213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printerSettings" Target="printerSettings/printerSettings1.bin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39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57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581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01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82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23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078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50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20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852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17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02F26-C9E9-8340-8717-A82E41F78122}" type="datetimeFigureOut">
              <a:rPr lang="it-IT" smtClean="0"/>
              <a:t>15/04/19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3328-F8BF-2F49-B9A0-CBEDB46E88D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71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.wikipedia.org/wiki/Wilhelm_August_von_Schlege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 smtClean="0"/>
              <a:t>Periodizzazione dell’Ottocento </a:t>
            </a:r>
            <a:br>
              <a:rPr lang="it-IT" sz="3600" b="1" dirty="0" smtClean="0"/>
            </a:br>
            <a:r>
              <a:rPr lang="it-IT" sz="3600" b="1" dirty="0" smtClean="0"/>
              <a:t>letterario italiano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51468"/>
            <a:ext cx="8229600" cy="4974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Ipotesi di periodizzazione</a:t>
            </a:r>
          </a:p>
          <a:p>
            <a:endParaRPr lang="it-IT" dirty="0"/>
          </a:p>
          <a:p>
            <a:r>
              <a:rPr lang="it-IT" dirty="0" smtClean="0"/>
              <a:t>1796-1815 </a:t>
            </a:r>
          </a:p>
          <a:p>
            <a:r>
              <a:rPr lang="it-IT" dirty="0" smtClean="0"/>
              <a:t>1816-1861</a:t>
            </a:r>
          </a:p>
          <a:p>
            <a:r>
              <a:rPr lang="it-IT" dirty="0" smtClean="0"/>
              <a:t>1861-1910</a:t>
            </a:r>
          </a:p>
        </p:txBody>
      </p:sp>
    </p:spTree>
    <p:extLst>
      <p:ext uri="{BB962C8B-B14F-4D97-AF65-F5344CB8AC3E}">
        <p14:creationId xmlns:p14="http://schemas.microsoft.com/office/powerpoint/2010/main" val="3726065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4133"/>
            <a:ext cx="8229600" cy="6062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i="1" dirty="0" smtClean="0"/>
              <a:t>Il sesto tomo dell’io </a:t>
            </a:r>
            <a:r>
              <a:rPr lang="it-IT" dirty="0" smtClean="0"/>
              <a:t>(abbozzo 1801)</a:t>
            </a:r>
          </a:p>
          <a:p>
            <a:pPr marL="0" indent="0">
              <a:buNone/>
            </a:pPr>
            <a:r>
              <a:rPr lang="it-IT" sz="2800" dirty="0" smtClean="0"/>
              <a:t>Progetto incompiuto di un romanzo autobiografico caratterizzato dal distacco, dall’ironia e dallo scetticismo.</a:t>
            </a:r>
          </a:p>
          <a:p>
            <a:pPr marL="0" indent="0">
              <a:buNone/>
            </a:pPr>
            <a:r>
              <a:rPr lang="it-IT" sz="2800" dirty="0" smtClean="0"/>
              <a:t>Ispirato al </a:t>
            </a:r>
            <a:r>
              <a:rPr lang="it-IT" sz="2800" i="1" dirty="0" smtClean="0"/>
              <a:t>Viaggio sentimentale </a:t>
            </a:r>
            <a:r>
              <a:rPr lang="it-IT" sz="2800" dirty="0" smtClean="0"/>
              <a:t>di Lawrence Sterne che Foscolo tradusse e pubblico nel 1813, sotto lo pseudonimo di Didimo Chierico</a:t>
            </a:r>
          </a:p>
          <a:p>
            <a:pPr marL="0" indent="0">
              <a:buNone/>
            </a:pPr>
            <a:r>
              <a:rPr lang="it-IT" b="1" dirty="0" smtClean="0"/>
              <a:t>Le tragedie </a:t>
            </a:r>
          </a:p>
          <a:p>
            <a:pPr marL="0" indent="0">
              <a:buNone/>
            </a:pPr>
            <a:r>
              <a:rPr lang="it-IT" sz="2800" dirty="0" smtClean="0"/>
              <a:t>(</a:t>
            </a:r>
            <a:r>
              <a:rPr lang="it-IT" sz="2800" i="1" dirty="0" smtClean="0"/>
              <a:t>Tieste, </a:t>
            </a:r>
            <a:r>
              <a:rPr lang="it-IT" sz="2800" i="1" dirty="0" err="1" smtClean="0"/>
              <a:t>Eddipo</a:t>
            </a:r>
            <a:r>
              <a:rPr lang="it-IT" sz="2800" i="1" dirty="0" smtClean="0"/>
              <a:t>, </a:t>
            </a:r>
            <a:r>
              <a:rPr lang="it-IT" sz="2800" i="1" dirty="0" err="1" smtClean="0"/>
              <a:t>Ajace</a:t>
            </a:r>
            <a:r>
              <a:rPr lang="it-IT" sz="2800" i="1" dirty="0" smtClean="0"/>
              <a:t>, Ricciarda</a:t>
            </a:r>
            <a:r>
              <a:rPr lang="it-IT" sz="2800" dirty="0" smtClean="0"/>
              <a:t>) composte negli anni a cavallo tra ’700 e ’800</a:t>
            </a:r>
            <a:endParaRPr lang="it-IT" sz="2800" dirty="0"/>
          </a:p>
          <a:p>
            <a:pPr marL="0" indent="0">
              <a:buNone/>
            </a:pPr>
            <a:r>
              <a:rPr lang="it-IT" b="1" dirty="0" smtClean="0"/>
              <a:t>Esilio in Inghilterra </a:t>
            </a:r>
            <a:r>
              <a:rPr lang="it-IT" dirty="0" smtClean="0"/>
              <a:t>(1816-27)</a:t>
            </a:r>
          </a:p>
          <a:p>
            <a:pPr marL="0" indent="0">
              <a:buNone/>
            </a:pPr>
            <a:r>
              <a:rPr lang="it-IT" sz="2800" dirty="0" smtClean="0"/>
              <a:t>Attività di pubblicista e di critico letterario in condizioni di estrema difficoltà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010300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1816-1861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Affermazione del Romanticismo</a:t>
            </a:r>
          </a:p>
          <a:p>
            <a:r>
              <a:rPr lang="it-IT" dirty="0" smtClean="0"/>
              <a:t>Polemica </a:t>
            </a:r>
            <a:r>
              <a:rPr lang="it-IT" dirty="0" err="1" smtClean="0"/>
              <a:t>classici-romantici</a:t>
            </a:r>
            <a:endParaRPr lang="it-IT" dirty="0" smtClean="0"/>
          </a:p>
          <a:p>
            <a:r>
              <a:rPr lang="it-IT" dirty="0" smtClean="0"/>
              <a:t>Manzoni</a:t>
            </a:r>
          </a:p>
          <a:p>
            <a:r>
              <a:rPr lang="it-IT" dirty="0" smtClean="0"/>
              <a:t>Leopardi</a:t>
            </a:r>
          </a:p>
          <a:p>
            <a:r>
              <a:rPr lang="it-IT" dirty="0"/>
              <a:t>I poeti dialettali: Porta e </a:t>
            </a:r>
            <a:r>
              <a:rPr lang="it-IT" dirty="0" smtClean="0"/>
              <a:t>Belli</a:t>
            </a:r>
          </a:p>
          <a:p>
            <a:r>
              <a:rPr lang="it-IT" dirty="0" smtClean="0"/>
              <a:t>Il melodramma romantico e Giuseppe Verdi</a:t>
            </a:r>
          </a:p>
          <a:p>
            <a:r>
              <a:rPr lang="it-IT" dirty="0" smtClean="0"/>
              <a:t>Letteratura, patriottismo e politica</a:t>
            </a:r>
          </a:p>
          <a:p>
            <a:r>
              <a:rPr lang="it-IT" dirty="0" smtClean="0"/>
              <a:t>Ippolito Nievo e le </a:t>
            </a:r>
            <a:r>
              <a:rPr lang="it-IT" i="1" dirty="0" smtClean="0"/>
              <a:t>Confessioni di un italiano</a:t>
            </a:r>
            <a:endParaRPr lang="it-IT" i="1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74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Primo Ottocento italiano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39164"/>
            <a:ext cx="8229600" cy="528728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Età romantica o classico-romantica?</a:t>
            </a:r>
            <a:endParaRPr lang="it-IT" dirty="0"/>
          </a:p>
          <a:p>
            <a:pPr algn="just"/>
            <a:r>
              <a:rPr lang="it-IT" dirty="0" smtClean="0"/>
              <a:t>Affermazione della nuova sensibilità romantica che si confronta con la cultura classicistica e si libera progressivamente da un’idea rigida dei vincoli del classicismo</a:t>
            </a:r>
          </a:p>
          <a:p>
            <a:pPr algn="just"/>
            <a:r>
              <a:rPr lang="it-IT" dirty="0" smtClean="0"/>
              <a:t>Anche i “classicisti” più illuminati (Monti, Foscolo, Leopardi) partecipano alla nuova sensibilità e riflettono sul compito dell’artista moderno rispetto all’antico</a:t>
            </a:r>
          </a:p>
          <a:p>
            <a:pPr algn="just"/>
            <a:r>
              <a:rPr lang="it-IT" dirty="0" smtClean="0"/>
              <a:t>Accento posto sulla “continuità” con la tradizione classica, rispetto alla “discontinuità” esibita dai romantici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1867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82250"/>
            <a:ext cx="8229600" cy="59316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I romantici italiani si sentono eredi – più che della tradizione greco-latina – di “un’Italia italiana e non latina” (di Breme), ossia figli di Dante, Petrarca, Ariosto e Tasso.</a:t>
            </a:r>
            <a:endParaRPr lang="it-IT" dirty="0"/>
          </a:p>
          <a:p>
            <a:pPr algn="just"/>
            <a:r>
              <a:rPr lang="it-IT" dirty="0" smtClean="0"/>
              <a:t>Frattura con l’antichità e, attraverso la riscoperta storiografica, valorizzazione della nostra età medievale (già operata da Ludovico Muratori nel Settecento)</a:t>
            </a:r>
          </a:p>
          <a:p>
            <a:pPr algn="just"/>
            <a:r>
              <a:rPr lang="it-IT" dirty="0" smtClean="0"/>
              <a:t>Senso di continuità storica che originava dai progressi settecenteschi della storiografia</a:t>
            </a:r>
          </a:p>
          <a:p>
            <a:pPr algn="just"/>
            <a:r>
              <a:rPr lang="it-IT" dirty="0" smtClean="0"/>
              <a:t>Romanticismo italiano si sviluppa nella connessione tra letteratura, storia e riflessione teorica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076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18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Romantico / Romanticismo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32350"/>
            <a:ext cx="8229600" cy="57066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/>
              <a:t> </a:t>
            </a:r>
          </a:p>
          <a:p>
            <a:pPr algn="just"/>
            <a:r>
              <a:rPr lang="it-IT" dirty="0"/>
              <a:t>Origine inglese della parola romantico, l’aggettivo</a:t>
            </a:r>
            <a:r>
              <a:rPr lang="it-IT" b="1" i="1" dirty="0"/>
              <a:t> </a:t>
            </a:r>
            <a:r>
              <a:rPr lang="it-IT" b="1" i="1" dirty="0" err="1"/>
              <a:t>romantic</a:t>
            </a:r>
            <a:r>
              <a:rPr lang="it-IT" b="1" i="1" dirty="0"/>
              <a:t> </a:t>
            </a:r>
            <a:r>
              <a:rPr lang="it-IT" dirty="0"/>
              <a:t>si usava nel Seicento per riferirsi al meraviglioso/incredibile espresso nei romanzi cavallereschi</a:t>
            </a:r>
          </a:p>
          <a:p>
            <a:pPr algn="just"/>
            <a:r>
              <a:rPr lang="it-IT" dirty="0"/>
              <a:t>Nel Settecento, il temine cominciò ad assumere una connotazione diversa, con riferimento al fascino della natura selvaggia, delle figure fantastiche o soprannaturali, del passato lontano, del mistero.</a:t>
            </a:r>
          </a:p>
          <a:p>
            <a:pPr algn="just"/>
            <a:r>
              <a:rPr lang="it-IT" dirty="0"/>
              <a:t>In Francia il termine fu tradotto con</a:t>
            </a:r>
            <a:r>
              <a:rPr lang="it-IT" i="1" dirty="0"/>
              <a:t> </a:t>
            </a:r>
            <a:r>
              <a:rPr lang="it-IT" b="1" i="1" dirty="0" err="1"/>
              <a:t>pittoresque</a:t>
            </a:r>
            <a:r>
              <a:rPr lang="it-IT" i="1" dirty="0"/>
              <a:t> </a:t>
            </a:r>
            <a:r>
              <a:rPr lang="it-IT" dirty="0"/>
              <a:t>e</a:t>
            </a:r>
            <a:r>
              <a:rPr lang="it-IT" i="1" dirty="0"/>
              <a:t> </a:t>
            </a:r>
            <a:r>
              <a:rPr lang="it-IT" b="1" i="1" dirty="0" err="1"/>
              <a:t>romanesque</a:t>
            </a:r>
            <a:r>
              <a:rPr lang="it-IT" i="1" dirty="0"/>
              <a:t> </a:t>
            </a:r>
            <a:r>
              <a:rPr lang="it-IT" dirty="0"/>
              <a:t>(in rapporto al paesaggio e ai suoi effetti sull’immaginazione); fu poi coniato l’aggettivo </a:t>
            </a:r>
            <a:r>
              <a:rPr lang="it-IT" b="1" i="1" dirty="0" err="1"/>
              <a:t>romantique</a:t>
            </a:r>
            <a:r>
              <a:rPr lang="it-IT" dirty="0"/>
              <a:t>, che sottolineava la partecipazione commossa dell’anima agli spettacoli della natura.</a:t>
            </a:r>
          </a:p>
          <a:p>
            <a:pPr algn="just"/>
            <a:r>
              <a:rPr lang="it-IT" dirty="0"/>
              <a:t>Dal francese </a:t>
            </a:r>
            <a:r>
              <a:rPr lang="it-IT" b="1" i="1" dirty="0" err="1"/>
              <a:t>romantique</a:t>
            </a:r>
            <a:r>
              <a:rPr lang="it-IT" dirty="0"/>
              <a:t> origina il termine italiano romantico, attestato solo nel 1814.</a:t>
            </a:r>
          </a:p>
          <a:p>
            <a:pPr algn="just"/>
            <a:r>
              <a:rPr lang="it-IT" dirty="0"/>
              <a:t>Da prima i nuovi scrittori tedeschi avevano usato l’aggettivo</a:t>
            </a:r>
            <a:r>
              <a:rPr lang="it-IT" b="1" i="1" dirty="0"/>
              <a:t> </a:t>
            </a:r>
            <a:r>
              <a:rPr lang="it-IT" b="1" i="1" dirty="0" err="1"/>
              <a:t>romantisch</a:t>
            </a:r>
            <a:r>
              <a:rPr lang="it-IT" b="1" i="1" dirty="0"/>
              <a:t> </a:t>
            </a:r>
            <a:r>
              <a:rPr lang="it-IT" dirty="0"/>
              <a:t>e il termine astratto </a:t>
            </a:r>
            <a:r>
              <a:rPr lang="it-IT" b="1" i="1" dirty="0" err="1"/>
              <a:t>Romantik</a:t>
            </a:r>
            <a:r>
              <a:rPr lang="it-IT" dirty="0"/>
              <a:t> (tradotto in inglese </a:t>
            </a:r>
            <a:r>
              <a:rPr lang="it-IT" b="1" i="1" dirty="0" err="1"/>
              <a:t>romanticism</a:t>
            </a:r>
            <a:r>
              <a:rPr lang="it-IT" dirty="0"/>
              <a:t>, in francese </a:t>
            </a:r>
            <a:r>
              <a:rPr lang="it-IT" b="1" i="1" dirty="0" err="1"/>
              <a:t>romantisme</a:t>
            </a:r>
            <a:r>
              <a:rPr lang="it-IT" dirty="0"/>
              <a:t>, in Italia</a:t>
            </a:r>
            <a:r>
              <a:rPr lang="it-IT" b="1" i="1" dirty="0"/>
              <a:t> romanticismo</a:t>
            </a:r>
            <a:r>
              <a:rPr lang="it-IT" dirty="0"/>
              <a:t>) per riferirsi all’inquieta sensibilità moderna e per distinguerla da quella classica</a:t>
            </a:r>
            <a:r>
              <a:rPr lang="it-IT" dirty="0" smtClean="0"/>
              <a:t>.</a:t>
            </a:r>
            <a:r>
              <a:rPr lang="it-IT" dirty="0"/>
              <a:t> </a:t>
            </a:r>
          </a:p>
          <a:p>
            <a:pPr algn="just"/>
            <a:r>
              <a:rPr lang="it-IT" dirty="0"/>
              <a:t>Il successo del Romanticismo estese l’uso dell’aggettivo romantico, con l’allusione qualcosa di patetico e sentimentale, al gusto per il Medioevo, all’immaginazione romanzesca, a varie forme di irrazionalismo.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942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0091"/>
          </a:xfrm>
        </p:spPr>
        <p:txBody>
          <a:bodyPr/>
          <a:lstStyle/>
          <a:p>
            <a:r>
              <a:rPr lang="it-IT" b="1" dirty="0" smtClean="0"/>
              <a:t>La </a:t>
            </a:r>
            <a:r>
              <a:rPr lang="it-IT" b="1" i="1" dirty="0" smtClean="0"/>
              <a:t>querelle</a:t>
            </a:r>
            <a:r>
              <a:rPr lang="it-IT" b="1" dirty="0" smtClean="0"/>
              <a:t> classico-romantica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34970"/>
            <a:ext cx="8229600" cy="479119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Milano 1816 baricentro della polemica</a:t>
            </a:r>
          </a:p>
          <a:p>
            <a:pPr algn="just"/>
            <a:r>
              <a:rPr lang="it-IT" dirty="0" smtClean="0"/>
              <a:t>“rivoluzione letteraria” simbolicamente interpretabile come resistenza intellettuale agli esiti della Restaurazione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Avvio della discussione con intervento di </a:t>
            </a:r>
            <a:r>
              <a:rPr lang="it-IT" b="1" dirty="0" smtClean="0"/>
              <a:t>Madame de </a:t>
            </a:r>
            <a:r>
              <a:rPr lang="it-IT" b="1" dirty="0" err="1" smtClean="0"/>
              <a:t>Staël</a:t>
            </a:r>
            <a:r>
              <a:rPr lang="it-IT" b="1" dirty="0"/>
              <a:t> </a:t>
            </a:r>
            <a:r>
              <a:rPr lang="it-IT" i="1" dirty="0" smtClean="0"/>
              <a:t>Sulla maniera e l’utilità delle traduzioni </a:t>
            </a:r>
            <a:r>
              <a:rPr lang="it-IT" dirty="0" smtClean="0"/>
              <a:t>(tradotto da Pietro Giordani e pubblicato nel gennaio del 1816 nel periodico classicista la “Biblioteca italiana”)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740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1"/>
            <a:ext cx="8229600" cy="658706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b="1" dirty="0"/>
              <a:t>Madame de </a:t>
            </a:r>
            <a:r>
              <a:rPr lang="it-IT" b="1" dirty="0" err="1"/>
              <a:t>Staël</a:t>
            </a:r>
            <a:r>
              <a:rPr lang="it-IT" b="1" dirty="0"/>
              <a:t> </a:t>
            </a:r>
            <a:r>
              <a:rPr lang="it-IT" i="1" dirty="0"/>
              <a:t>Sulla maniera e l’utilità delle traduzioni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Perciò </a:t>
            </a:r>
            <a:r>
              <a:rPr lang="it-IT" dirty="0"/>
              <a:t>gl’intelletti della bella Italia, se amano di non giacere oziosi, </a:t>
            </a:r>
            <a:r>
              <a:rPr lang="it-IT" b="1" dirty="0"/>
              <a:t>rivolgano spesso l’attenzione al di là dall’Alpi</a:t>
            </a:r>
            <a:r>
              <a:rPr lang="it-IT" dirty="0"/>
              <a:t>, non dico per vestire le fogge straniere, ma per conoscerle; non per diventare imitatori, ma per uscire di quelle usanze </a:t>
            </a:r>
            <a:r>
              <a:rPr lang="it-IT" dirty="0" smtClean="0"/>
              <a:t>viete … </a:t>
            </a:r>
            <a:r>
              <a:rPr lang="it-IT" dirty="0" err="1"/>
              <a:t>Havvi</a:t>
            </a:r>
            <a:r>
              <a:rPr lang="it-IT" dirty="0"/>
              <a:t> oggidì nella Letteratura italiana una classe di eruditi che vanno continuamente razzolando le antiche ceneri, per trovarvi forse qualche granello d’oro: ed un’altra di scrittori senz’altro capitale che molta fiducia nella lor lingua armoniosa, donde raccozzano suoni </a:t>
            </a:r>
            <a:r>
              <a:rPr lang="it-IT" dirty="0" err="1"/>
              <a:t>vôti</a:t>
            </a:r>
            <a:r>
              <a:rPr lang="it-IT" dirty="0"/>
              <a:t> d’ogni pensiero, esclamazioni, declamazioni, invocazioni, che stordiscono gli orecchi, e </a:t>
            </a:r>
            <a:r>
              <a:rPr lang="it-IT" dirty="0" err="1"/>
              <a:t>trovan</a:t>
            </a:r>
            <a:r>
              <a:rPr lang="it-IT" dirty="0"/>
              <a:t> sordi i cuori altrui, </a:t>
            </a:r>
            <a:r>
              <a:rPr lang="it-IT" dirty="0" err="1"/>
              <a:t>perchè</a:t>
            </a:r>
            <a:r>
              <a:rPr lang="it-IT" dirty="0"/>
              <a:t> non esalarono dal cuore dello scrittore. Non sarà egli dunque possibile che una </a:t>
            </a:r>
            <a:r>
              <a:rPr lang="it-IT" b="1" dirty="0"/>
              <a:t>emulazione operosa</a:t>
            </a:r>
            <a:r>
              <a:rPr lang="it-IT" dirty="0"/>
              <a:t>, un vivo desiderio d’esser applaudito ne’ teatri, conduca gl’ingegni italiani a quella </a:t>
            </a:r>
            <a:r>
              <a:rPr lang="it-IT" b="1" dirty="0"/>
              <a:t>meditazione che fa essere inventori</a:t>
            </a:r>
            <a:r>
              <a:rPr lang="it-IT" dirty="0"/>
              <a:t>, e a quella </a:t>
            </a:r>
            <a:r>
              <a:rPr lang="it-IT" b="1" dirty="0"/>
              <a:t>verità di concetti e di frasi nello stile</a:t>
            </a:r>
            <a:r>
              <a:rPr lang="it-IT" dirty="0"/>
              <a:t>, senza cui non ci è buona letteratura, e neppure alcuno elemento di essa?</a:t>
            </a:r>
          </a:p>
        </p:txBody>
      </p:sp>
    </p:spTree>
    <p:extLst>
      <p:ext uri="{BB962C8B-B14F-4D97-AF65-F5344CB8AC3E}">
        <p14:creationId xmlns:p14="http://schemas.microsoft.com/office/powerpoint/2010/main" val="353813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it-IT" dirty="0" smtClean="0"/>
              <a:t>Esortazione agli italiani a vincere il proprio isolamento culturale</a:t>
            </a:r>
          </a:p>
          <a:p>
            <a:r>
              <a:rPr lang="it-IT" dirty="0" smtClean="0"/>
              <a:t>Utilità delle traduzioni e del confronto con le altre letteratura per rinnovare le lettere italiane</a:t>
            </a:r>
          </a:p>
          <a:p>
            <a:r>
              <a:rPr lang="it-IT" dirty="0" smtClean="0"/>
              <a:t>Principio della progressività dell’arte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823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Pietro Giordani, </a:t>
            </a:r>
            <a:r>
              <a:rPr lang="it-IT" sz="2800" i="1" dirty="0" smtClean="0"/>
              <a:t>“Un Italiano” risponde al discorso della de </a:t>
            </a:r>
            <a:r>
              <a:rPr lang="it-IT" sz="2800" i="1" dirty="0" err="1" smtClean="0"/>
              <a:t>Staë</a:t>
            </a:r>
            <a:r>
              <a:rPr lang="it-IT" sz="2800" dirty="0" err="1" smtClean="0"/>
              <a:t>l</a:t>
            </a:r>
            <a:r>
              <a:rPr lang="it-IT" sz="2800" dirty="0" smtClean="0"/>
              <a:t> (Biblioteca italiana, aprile 1816)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Ricorso al credo classicista del progresso finito delle arti </a:t>
            </a:r>
            <a:r>
              <a:rPr lang="it-IT" i="1" dirty="0" smtClean="0"/>
              <a:t>versus </a:t>
            </a:r>
            <a:r>
              <a:rPr lang="it-IT" dirty="0" smtClean="0"/>
              <a:t>il progresso infinito delle scienze: </a:t>
            </a:r>
          </a:p>
          <a:p>
            <a:pPr marL="0" indent="0" algn="just">
              <a:buNone/>
            </a:pPr>
            <a:r>
              <a:rPr lang="it-IT" dirty="0" smtClean="0"/>
              <a:t>“Ma </a:t>
            </a:r>
            <a:r>
              <a:rPr lang="it-IT" dirty="0"/>
              <a:t>io dico: oggetto delle scienze è il vero, delle arti il </a:t>
            </a:r>
            <a:r>
              <a:rPr lang="it-IT" dirty="0" smtClean="0"/>
              <a:t>bello. Non </a:t>
            </a:r>
            <a:r>
              <a:rPr lang="it-IT" dirty="0"/>
              <a:t>sarà dunque pregiato nelle scienze il nuovo, se non in quanto sia vero, e nelle arti</a:t>
            </a:r>
            <a:r>
              <a:rPr lang="it-IT" dirty="0" smtClean="0"/>
              <a:t>, se </a:t>
            </a:r>
            <a:r>
              <a:rPr lang="it-IT" dirty="0"/>
              <a:t>non in quanto sia bello. Le scienze hanno un progresso infinito, e possono ogni dì </a:t>
            </a:r>
            <a:r>
              <a:rPr lang="it-IT" dirty="0" smtClean="0"/>
              <a:t>trovare verità </a:t>
            </a:r>
            <a:r>
              <a:rPr lang="it-IT" dirty="0"/>
              <a:t>prima non sapute. Finito è il progresso delle arti: quando abbiano e trovato </a:t>
            </a:r>
            <a:r>
              <a:rPr lang="it-IT" dirty="0" smtClean="0"/>
              <a:t>il bello</a:t>
            </a:r>
            <a:r>
              <a:rPr lang="it-IT" dirty="0"/>
              <a:t>, e saputo esprimerlo, in quello </a:t>
            </a:r>
            <a:r>
              <a:rPr lang="it-IT" dirty="0" smtClean="0"/>
              <a:t>riposano”.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099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0562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Giacomo Leopardi, </a:t>
            </a:r>
            <a:r>
              <a:rPr lang="it-IT" sz="3200" b="1" i="1" dirty="0" smtClean="0"/>
              <a:t>Lettera ai sigg. compilatori della Biblioteca italiana </a:t>
            </a:r>
            <a:r>
              <a:rPr lang="it-IT" sz="3200" b="1" dirty="0" smtClean="0"/>
              <a:t>(luglio 1816</a:t>
            </a:r>
            <a:r>
              <a:rPr lang="it-IT" sz="3200" dirty="0" smtClean="0"/>
              <a:t>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05467"/>
            <a:ext cx="8229600" cy="47206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Dubbi sulla possibilità per gli italiani di accordare l’immaginario a quello settentrionale: </a:t>
            </a:r>
          </a:p>
          <a:p>
            <a:pPr marL="0" indent="0" algn="just">
              <a:buNone/>
            </a:pPr>
            <a:r>
              <a:rPr lang="it-IT" dirty="0" smtClean="0"/>
              <a:t>“</a:t>
            </a:r>
            <a:r>
              <a:rPr lang="it-IT" dirty="0"/>
              <a:t>E se le </a:t>
            </a:r>
            <a:r>
              <a:rPr lang="it-IT" dirty="0" smtClean="0"/>
              <a:t>menti </a:t>
            </a:r>
            <a:r>
              <a:rPr lang="it-IT" dirty="0"/>
              <a:t>italiane son fredde, crediamo noi che il settentrione possa riscaldarle</a:t>
            </a:r>
            <a:r>
              <a:rPr lang="it-IT" dirty="0" smtClean="0"/>
              <a:t>?”</a:t>
            </a:r>
          </a:p>
          <a:p>
            <a:pPr algn="just"/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Diffida della possibilità di “conoscere” senza il rischio di “imitare” sostenuta dalla de </a:t>
            </a:r>
            <a:r>
              <a:rPr lang="it-IT" dirty="0" err="1" smtClean="0"/>
              <a:t>Staël</a:t>
            </a:r>
            <a:r>
              <a:rPr lang="it-IT" dirty="0" smtClean="0"/>
              <a:t>:</a:t>
            </a:r>
          </a:p>
          <a:p>
            <a:pPr marL="0" indent="0" algn="just">
              <a:buNone/>
            </a:pPr>
            <a:r>
              <a:rPr lang="it-IT" dirty="0" smtClean="0"/>
              <a:t>“</a:t>
            </a:r>
            <a:r>
              <a:rPr lang="it-IT" dirty="0"/>
              <a:t>Io non </a:t>
            </a:r>
            <a:r>
              <a:rPr lang="it-IT" dirty="0" err="1"/>
              <a:t>veggo</a:t>
            </a:r>
            <a:r>
              <a:rPr lang="it-IT" dirty="0"/>
              <a:t> come si possa essere originale attingendo, e come un largo studio d'ogni gusto e d'ogni letteratura, abbia a menarne ad una </a:t>
            </a:r>
            <a:r>
              <a:rPr lang="it-IT" i="1" dirty="0"/>
              <a:t>originalità trascendente</a:t>
            </a:r>
            <a:r>
              <a:rPr lang="it-IT" i="1" dirty="0" smtClean="0"/>
              <a:t>.”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544441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Appunti di storia letteraria </a:t>
            </a:r>
            <a:r>
              <a:rPr lang="it-IT" sz="4400" b="1" dirty="0" smtClean="0"/>
              <a:t>dell’Ottocento</a:t>
            </a:r>
          </a:p>
          <a:p>
            <a:pPr marL="0" indent="0" algn="ctr">
              <a:buNone/>
            </a:pPr>
            <a:endParaRPr lang="it-IT" sz="4400" b="1" dirty="0"/>
          </a:p>
          <a:p>
            <a:pPr marL="0" indent="0" algn="just">
              <a:buNone/>
            </a:pPr>
            <a:r>
              <a:rPr lang="it-IT" sz="2400" dirty="0" smtClean="0"/>
              <a:t>(</a:t>
            </a:r>
            <a:r>
              <a:rPr lang="it-IT" sz="2400" b="1" dirty="0" smtClean="0"/>
              <a:t>bada bene</a:t>
            </a:r>
            <a:r>
              <a:rPr lang="it-IT" sz="2400" dirty="0" smtClean="0"/>
              <a:t>: si tratta di indicazioni di studio relative all’Ottocento, la preparazione della storia letteraria dal Seicento all’Ottocento – sino al Verismo – deve essere approfondita sul manuale)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30384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72534"/>
            <a:ext cx="8229600" cy="575363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Tra gli italiani esponenti dei due fronti era comune la diagnosi della decadenza delle lettere italiane ma classicisti e romantici si dividevano sulla terapia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Classicisti evocavano una nuova valorizzazione della tradizione greco-latina</a:t>
            </a:r>
          </a:p>
          <a:p>
            <a:r>
              <a:rPr lang="it-IT" dirty="0" smtClean="0"/>
              <a:t>Romantici richiamavano la modernità europea e, insieme, l’esigenza di una nuova letteratura nazionale e popolare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3672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88962"/>
          </a:xfrm>
        </p:spPr>
        <p:txBody>
          <a:bodyPr>
            <a:normAutofit fontScale="90000"/>
          </a:bodyPr>
          <a:lstStyle/>
          <a:p>
            <a:r>
              <a:rPr lang="it-IT" sz="2800" b="1" dirty="0" smtClean="0"/>
              <a:t>Ludovico di Breme, </a:t>
            </a:r>
            <a:r>
              <a:rPr lang="it-IT" sz="2800" b="1" i="1" dirty="0" smtClean="0"/>
              <a:t>Intorno all’ingiustizia di alcuni giudizi letterari italiani </a:t>
            </a:r>
            <a:r>
              <a:rPr lang="it-IT" sz="2800" b="1" dirty="0" smtClean="0"/>
              <a:t>(giugno 1816)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83733"/>
            <a:ext cx="8229600" cy="601133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dirty="0"/>
              <a:t>Saria pur tempo di cessare dal contrapporre ai presenti rimproveri che riceviamo, i meravigliosi successi dei Padri nostri. Tempo sarebbe di entrare una volta nell'intima ragione della disputa che </a:t>
            </a:r>
            <a:r>
              <a:rPr lang="it-IT" dirty="0" err="1"/>
              <a:t>vogliam</a:t>
            </a:r>
            <a:r>
              <a:rPr lang="it-IT" dirty="0"/>
              <a:t> ad ogni costo sostenere, e di ben afferrare l'essenza ed il sostanziale punto della </a:t>
            </a:r>
            <a:r>
              <a:rPr lang="it-IT" dirty="0" err="1"/>
              <a:t>quistione</a:t>
            </a:r>
            <a:r>
              <a:rPr lang="it-IT" dirty="0"/>
              <a:t>. Siamo accusati di non contribuire per nulla al progresso attuale della filosofia razionale e morale, e alle sue più sicure e luminose applicazioni; accusati siamo di non anelare a tutta quella </a:t>
            </a:r>
            <a:r>
              <a:rPr lang="it-IT" b="1" dirty="0"/>
              <a:t>meta di perfezionamento (che vuol dire di semplificazione) delle teoriche nostre</a:t>
            </a:r>
            <a:r>
              <a:rPr lang="it-IT" dirty="0"/>
              <a:t>, cui toccano già da vicino alcune altre genti... e noi invece rispondiamo che Galileo, che Machiavelli, e forse, che il Castelvetro, di queste cose ne seppero più di tutti dei tempi loro.</a:t>
            </a:r>
          </a:p>
          <a:p>
            <a:pPr marL="0" indent="0" algn="just">
              <a:buNone/>
            </a:pPr>
            <a:r>
              <a:rPr lang="it-IT" dirty="0"/>
              <a:t>- </a:t>
            </a:r>
            <a:r>
              <a:rPr lang="it-IT" b="1" dirty="0"/>
              <a:t>Siamo pregati di restringere in numero le nostre cantilene, e di estendere invece la poetica nostra, di ringiovanire un po' l'estro italiano, di essere noi gli </a:t>
            </a:r>
            <a:r>
              <a:rPr lang="it-IT" b="1" dirty="0" err="1"/>
              <a:t>Aristoteli</a:t>
            </a:r>
            <a:r>
              <a:rPr lang="it-IT" b="1" dirty="0"/>
              <a:t> dei tempi nostri, e d'imitare, piuttosto che </a:t>
            </a:r>
            <a:r>
              <a:rPr lang="it-IT" b="1" dirty="0" err="1"/>
              <a:t>scimiottare</a:t>
            </a:r>
            <a:r>
              <a:rPr lang="it-IT" b="1" dirty="0"/>
              <a:t>, la spontanea concitazione degli antichi</a:t>
            </a:r>
            <a:r>
              <a:rPr lang="it-IT" dirty="0"/>
              <a:t>; e noi rispondiamo che oltre il Dante, il Tasso e l'Ariosto, l'Italia può far pompa di ben una trentina di poemi epici; che abbiamo un'Arcadia madre, mille seicento colonie pastorali, la poetica del </a:t>
            </a:r>
            <a:r>
              <a:rPr lang="it-IT" dirty="0" err="1"/>
              <a:t>Menzini</a:t>
            </a:r>
            <a:r>
              <a:rPr lang="it-IT" dirty="0"/>
              <a:t> e del Minturno e una sterminata biblioteca di rimari e </a:t>
            </a:r>
            <a:r>
              <a:rPr lang="it-IT" dirty="0" err="1"/>
              <a:t>rimerìe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316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3200"/>
            <a:ext cx="8229600" cy="5922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Nel “manifesto” romantico di di Breme (che riverbera suggestioni del maggiore testo estetico del Romanticismo europeo, </a:t>
            </a:r>
            <a:r>
              <a:rPr lang="it-IT" i="1" dirty="0" smtClean="0"/>
              <a:t>Corso di letteratura drammatica </a:t>
            </a:r>
            <a:r>
              <a:rPr lang="it-IT" dirty="0" smtClean="0"/>
              <a:t>di </a:t>
            </a:r>
            <a:r>
              <a:rPr lang="it-IT" dirty="0">
                <a:hlinkClick r:id="rId2"/>
              </a:rPr>
              <a:t>Wilhelm August von </a:t>
            </a:r>
            <a:r>
              <a:rPr lang="it-IT" dirty="0" smtClean="0">
                <a:hlinkClick r:id="rId2"/>
              </a:rPr>
              <a:t>Schlegel</a:t>
            </a:r>
            <a:r>
              <a:rPr lang="it-IT" dirty="0" smtClean="0"/>
              <a:t>), spiccano:</a:t>
            </a:r>
          </a:p>
          <a:p>
            <a:pPr algn="just"/>
            <a:r>
              <a:rPr lang="it-IT" sz="3000" dirty="0" smtClean="0"/>
              <a:t>La necessità di sentirsi eredi soprattutto dei padri fondatori della nostra letteratura, esempi di modernità e originalità</a:t>
            </a:r>
          </a:p>
          <a:p>
            <a:pPr algn="just"/>
            <a:r>
              <a:rPr lang="it-IT" sz="3000" dirty="0" smtClean="0"/>
              <a:t>Contrapposizione tra originalità e imitazione, tra “buon gusto” e “</a:t>
            </a:r>
            <a:r>
              <a:rPr lang="it-IT" sz="3000" dirty="0" err="1" smtClean="0"/>
              <a:t>autorizzamento</a:t>
            </a:r>
            <a:r>
              <a:rPr lang="it-IT" sz="3000" dirty="0" smtClean="0"/>
              <a:t>”</a:t>
            </a:r>
          </a:p>
          <a:p>
            <a:pPr algn="just"/>
            <a:r>
              <a:rPr lang="it-IT" sz="3000" dirty="0" smtClean="0"/>
              <a:t>Equazione tra studio dell’uomo e studio di natura. Non più il principio aristotelico dell’arte come imitazione- rappresentazione della natura. Esaltazione della soggettività dell’artista, del suo diritto ad esprimere se stesso come parte di natura, e la sua facoltà di gareggiare – in qualità di artefice – colla stessa creazione</a:t>
            </a:r>
            <a:endParaRPr lang="it-IT" sz="3000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5553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3200"/>
            <a:ext cx="8229600" cy="59229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Due altri testi fondamentali sul fronte romantico sono il pamphlet di Pietro </a:t>
            </a:r>
            <a:r>
              <a:rPr lang="it-IT" dirty="0" err="1" smtClean="0"/>
              <a:t>Borsieri</a:t>
            </a:r>
            <a:r>
              <a:rPr lang="it-IT" dirty="0" smtClean="0"/>
              <a:t>, </a:t>
            </a:r>
            <a:r>
              <a:rPr lang="it-IT" i="1" dirty="0" smtClean="0"/>
              <a:t>Avventure letterarie di un giorno</a:t>
            </a:r>
            <a:r>
              <a:rPr lang="it-IT" dirty="0" smtClean="0"/>
              <a:t>, e la </a:t>
            </a:r>
            <a:r>
              <a:rPr lang="it-IT" i="1" dirty="0" smtClean="0"/>
              <a:t>Lettera semiseria di Grisostomo al suo figliuolo </a:t>
            </a:r>
            <a:r>
              <a:rPr lang="it-IT" dirty="0" smtClean="0"/>
              <a:t>di Giovanni Berchet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 smtClean="0"/>
              <a:t>Concezione storicistica e anti-imitatoria della letteratura</a:t>
            </a:r>
          </a:p>
          <a:p>
            <a:pPr algn="just"/>
            <a:r>
              <a:rPr lang="it-IT" dirty="0" smtClean="0"/>
              <a:t>Letteratura come espressione della società e specchio del proprio tempo storico</a:t>
            </a:r>
          </a:p>
          <a:p>
            <a:pPr algn="just"/>
            <a:r>
              <a:rPr lang="it-IT" dirty="0" smtClean="0"/>
              <a:t>Attenzione al dinamismo della lingua parlata (Berchet), valorizzazione dei dialetti (</a:t>
            </a:r>
            <a:r>
              <a:rPr lang="it-IT" dirty="0" err="1" smtClean="0"/>
              <a:t>Borsieri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2054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1409"/>
            <a:ext cx="8229600" cy="673629"/>
          </a:xfrm>
        </p:spPr>
        <p:txBody>
          <a:bodyPr>
            <a:normAutofit fontScale="90000"/>
          </a:bodyPr>
          <a:lstStyle/>
          <a:p>
            <a:r>
              <a:rPr lang="it-IT" sz="2800" b="1" dirty="0"/>
              <a:t>Pietro </a:t>
            </a:r>
            <a:r>
              <a:rPr lang="it-IT" sz="2800" b="1" dirty="0" err="1" smtClean="0"/>
              <a:t>Borsieri</a:t>
            </a:r>
            <a:r>
              <a:rPr lang="it-IT" sz="2800" b="1" dirty="0" smtClean="0"/>
              <a:t>, </a:t>
            </a:r>
            <a:r>
              <a:rPr lang="it-IT" sz="2800" b="1" i="1" dirty="0" smtClean="0"/>
              <a:t>Le </a:t>
            </a:r>
            <a:r>
              <a:rPr lang="it-IT" sz="2800" b="1" i="1" dirty="0"/>
              <a:t>avventure letterarie di un giorno</a:t>
            </a:r>
            <a:r>
              <a:rPr lang="it-IT" sz="2800" b="1" dirty="0"/>
              <a:t>, settembre 1816 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35037"/>
            <a:ext cx="8229600" cy="5804429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it-IT" sz="3800" dirty="0"/>
              <a:t>Io sono persuaso che i nostri scrittori non adempiono come dovrebbero l’ufficio loro: e che </a:t>
            </a:r>
            <a:r>
              <a:rPr lang="it-IT" sz="3800" b="1" dirty="0"/>
              <a:t>mancando noi di romanzo, di teatro comico e di buoni giornali, manchiamo di tre parti integranti d’ogni letteratura, e di quelle precisamente che sono destinate ad educare e ingentilire la moltitudine</a:t>
            </a:r>
            <a:r>
              <a:rPr lang="it-IT" sz="3800" dirty="0"/>
              <a:t>.</a:t>
            </a:r>
          </a:p>
          <a:p>
            <a:pPr marL="0" indent="0" algn="just">
              <a:buNone/>
            </a:pPr>
            <a:r>
              <a:rPr lang="it-IT" sz="3800" dirty="0"/>
              <a:t> </a:t>
            </a:r>
          </a:p>
          <a:p>
            <a:pPr marL="0" indent="0" algn="just">
              <a:buNone/>
            </a:pPr>
            <a:r>
              <a:rPr lang="it-IT" sz="3800" dirty="0"/>
              <a:t>è necessaria una volontà fortemente commossa dall’amor del vero, dove è necessario per sorgere aver sortito dalla natura il privilegio d’una mente capace di profonde concezioni, e di un animo squisitamente sensibile a ciò che è bello, grande, virtuoso</a:t>
            </a:r>
          </a:p>
          <a:p>
            <a:pPr marL="0" indent="0" algn="just">
              <a:buNone/>
            </a:pPr>
            <a:r>
              <a:rPr lang="it-IT" sz="3800" dirty="0"/>
              <a:t> </a:t>
            </a:r>
          </a:p>
          <a:p>
            <a:pPr marL="0" indent="0" algn="just">
              <a:buNone/>
            </a:pPr>
            <a:r>
              <a:rPr lang="it-IT" sz="3800" b="1" dirty="0"/>
              <a:t>I dialetti, del pari che le lingue, sono immagine fedelissima delle abitudini, dei costumi, delle idee e delle passioni predominanti dei popoli che li parlano</a:t>
            </a:r>
            <a:r>
              <a:rPr lang="it-IT" sz="3800" dirty="0"/>
              <a:t>. Poiché dunque in Italia v’è tanta dissimiglianza fra l’una e l’altra gente, che il piemontese e il napoletano paiono due diverse generazioni d’uomini; e giacciono fra questi due estremi molti altri popoli con infinite gradazioni di somiglianza e di differenza, </a:t>
            </a:r>
            <a:r>
              <a:rPr lang="it-IT" sz="3800" b="1" dirty="0"/>
              <a:t>io stimo che un acuto osservatore potrebbe dai vari dialetti scritti d’Italia desumere una verissima storia delle parziali costumanze ed indoli italiane; presentarci comparativamente la somma totale delle idee, dei pregiudizi, e delle passioni popolari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2006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0934"/>
            <a:ext cx="8229600" cy="585523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Fondazione del “Conciliatore”, periodico romantico che si opponeva alla “Biblioteca italiana”.  Pubblicato dal settembre del 1818 (</a:t>
            </a:r>
            <a:r>
              <a:rPr lang="it-IT" dirty="0" err="1" smtClean="0"/>
              <a:t>Borsieri</a:t>
            </a:r>
            <a:r>
              <a:rPr lang="it-IT" dirty="0" smtClean="0"/>
              <a:t>, Berchet, di Breme, Visconti, Pellico), venne soppresso dalla censura austriaca nell’ottobre del 1819.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 smtClean="0"/>
              <a:t>Dimensione circoscritta del dibattito, quasi interamente svolto a Milano e su riviste che avevano la diffusione di poche centinaia di copie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Nel 1820, Manzoni inviava all’amico parigino </a:t>
            </a:r>
            <a:r>
              <a:rPr lang="it-IT" dirty="0" err="1" smtClean="0"/>
              <a:t>Fauriel</a:t>
            </a:r>
            <a:r>
              <a:rPr lang="it-IT" dirty="0" smtClean="0"/>
              <a:t> una </a:t>
            </a:r>
            <a:r>
              <a:rPr lang="it-IT" i="1" dirty="0" smtClean="0"/>
              <a:t>Notizia sul Romanticismo in Italia</a:t>
            </a:r>
            <a:r>
              <a:rPr lang="it-IT" dirty="0" smtClean="0"/>
              <a:t>, poi attribuita a Ermes Visconti, che è un importante documento retrospettivo di quelle polemiche e della prospettiva romantica nella penisola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9151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030"/>
          </a:xfrm>
        </p:spPr>
        <p:txBody>
          <a:bodyPr>
            <a:noAutofit/>
          </a:bodyPr>
          <a:lstStyle/>
          <a:p>
            <a:r>
              <a:rPr lang="it-IT" sz="2800" dirty="0" smtClean="0"/>
              <a:t>Ermes Visconti, </a:t>
            </a:r>
            <a:r>
              <a:rPr lang="it-IT" sz="2800" i="1" dirty="0" smtClean="0"/>
              <a:t>Notizia sul Romanticismo in Italia</a:t>
            </a:r>
            <a:r>
              <a:rPr lang="it-IT" sz="2800" dirty="0" smtClean="0"/>
              <a:t>, 1820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46668"/>
            <a:ext cx="8229600" cy="6011332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it-IT" sz="5000" dirty="0"/>
              <a:t>Sotto le parole </a:t>
            </a:r>
            <a:r>
              <a:rPr lang="it-IT" sz="5000" i="1" dirty="0"/>
              <a:t>Romanticismo in Italia</a:t>
            </a:r>
            <a:r>
              <a:rPr lang="it-IT" sz="5000" dirty="0"/>
              <a:t> non </a:t>
            </a:r>
            <a:r>
              <a:rPr lang="it-IT" sz="5000" dirty="0" err="1"/>
              <a:t>vuolsi</a:t>
            </a:r>
            <a:r>
              <a:rPr lang="it-IT" sz="5000" dirty="0"/>
              <a:t> intendere l’introduzione tra noi di un intero sistema di teorie Germaniche sulla Letteratura. È però vero che alcuni </a:t>
            </a:r>
            <a:r>
              <a:rPr lang="it-IT" sz="5000" dirty="0" err="1"/>
              <a:t>principj</a:t>
            </a:r>
            <a:r>
              <a:rPr lang="it-IT" sz="5000" dirty="0"/>
              <a:t> di quella critica filosofica vennero in parte adottati, e in parte con opportune rettificazioni applicati allo stato reale delle nostre lettere</a:t>
            </a:r>
            <a:r>
              <a:rPr lang="it-IT" sz="5000" dirty="0" smtClean="0"/>
              <a:t>.</a:t>
            </a:r>
            <a:endParaRPr lang="it-IT" sz="4200" dirty="0"/>
          </a:p>
          <a:p>
            <a:pPr marL="0" indent="0" algn="just">
              <a:buNone/>
            </a:pPr>
            <a:r>
              <a:rPr lang="it-IT" sz="5000" b="1" dirty="0"/>
              <a:t>L’uso comune assegnò insensibilmente una significazione molto complessa al vocabolo </a:t>
            </a:r>
            <a:r>
              <a:rPr lang="it-IT" sz="5000" b="1" i="1" dirty="0"/>
              <a:t>Romanticismo</a:t>
            </a:r>
            <a:r>
              <a:rPr lang="it-IT" sz="5000" b="1" dirty="0"/>
              <a:t>: essa comprende un sistema di verità letterarie che si sostengono e si richiamano a vicenda; e che sono derivate da osservazioni sul Bello nella natura e nelle arti estetiche, combinate coi ragionamenti della filosofia, diretta dal sentimento intimo, e dalla considerazione de’ bisogni morali e civili degli uomini nelle epoche moderne della civilizzazione, ma soprattutto nella presente.</a:t>
            </a:r>
          </a:p>
          <a:p>
            <a:pPr marL="0" indent="0" algn="just">
              <a:buNone/>
            </a:pPr>
            <a:r>
              <a:rPr lang="it-IT" sz="5000" dirty="0"/>
              <a:t>Questo sistema (se pure è giunto a tale da meritare siffatto nome) nacque, per così dire, pezzo per pezzo e senza </a:t>
            </a:r>
            <a:r>
              <a:rPr lang="it-IT" sz="5000" dirty="0" err="1"/>
              <a:t>verun</a:t>
            </a:r>
            <a:r>
              <a:rPr lang="it-IT" sz="5000" dirty="0"/>
              <a:t> precedente disegno. Prima che le poche persone imparziali e giudiziose se ne formassero l’idea che ho sovra esposta, ne corsero nel volgo de’ lettori e de’ ciarlieri infinite favole e false interpretazioni; delle quali si deve in parte accagionare la presuntuosa ignoranza di molti Italiani, che hanno il costume di non leggere mai i libri cui lodano, o condannano; e in parte le assurde relazioni e confutazioni, che se ne sono fraudolentemente diffuse in molti Articoli di Gazzetta da alcuni Scrittori. </a:t>
            </a:r>
          </a:p>
        </p:txBody>
      </p:sp>
    </p:spTree>
    <p:extLst>
      <p:ext uri="{BB962C8B-B14F-4D97-AF65-F5344CB8AC3E}">
        <p14:creationId xmlns:p14="http://schemas.microsoft.com/office/powerpoint/2010/main" val="3673021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42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Romanticismo europeo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99067"/>
            <a:ext cx="8229600" cy="5571065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Nella prima metà del secolo XIX, il Romanticismo influenza in modo determinante la letteratura e l’ideologia europea</a:t>
            </a:r>
          </a:p>
          <a:p>
            <a:r>
              <a:rPr lang="it-IT" dirty="0" smtClean="0"/>
              <a:t>Netta discontinuità rispetto ai modelli del classicismo elaborati soprattutto nel Cinquecento italiano</a:t>
            </a:r>
          </a:p>
          <a:p>
            <a:r>
              <a:rPr lang="it-IT" dirty="0" smtClean="0"/>
              <a:t>Nuova sensibilità, nuova esperienza dell’io, nuova attenzione al negativo</a:t>
            </a:r>
          </a:p>
          <a:p>
            <a:r>
              <a:rPr lang="it-IT" dirty="0" smtClean="0"/>
              <a:t>Esiti legati anche alla frattura rappresentata dalla rivoluzione francese</a:t>
            </a:r>
          </a:p>
          <a:p>
            <a:r>
              <a:rPr lang="it-IT" dirty="0" smtClean="0"/>
              <a:t>Sotto il termine Romanticismo si sviluppano orientamenti, anche politici, eterogenei: esaltazione dell’assolutismo conservatore, atteggiamenti rivoluzionari e libertari, moderatismo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9945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3838"/>
            <a:ext cx="8229600" cy="724429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Categorie ricorrenti nella focalizzazione della cultura romantica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17600"/>
            <a:ext cx="8229600" cy="5008563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Individualismo</a:t>
            </a:r>
          </a:p>
          <a:p>
            <a:r>
              <a:rPr lang="it-IT" dirty="0" smtClean="0"/>
              <a:t>Affermazione dei valori nazionali</a:t>
            </a:r>
          </a:p>
          <a:p>
            <a:r>
              <a:rPr lang="it-IT" dirty="0"/>
              <a:t>C</a:t>
            </a:r>
            <a:r>
              <a:rPr lang="it-IT" dirty="0" smtClean="0"/>
              <a:t>oncetto di popolo</a:t>
            </a:r>
          </a:p>
          <a:p>
            <a:r>
              <a:rPr lang="it-IT" dirty="0" smtClean="0"/>
              <a:t>Sentimento della natura</a:t>
            </a:r>
          </a:p>
          <a:p>
            <a:r>
              <a:rPr lang="it-IT" dirty="0" smtClean="0"/>
              <a:t>Soggettivismo e ironia</a:t>
            </a:r>
          </a:p>
          <a:p>
            <a:r>
              <a:rPr lang="it-IT" dirty="0" smtClean="0"/>
              <a:t>Culto della storia</a:t>
            </a:r>
          </a:p>
          <a:p>
            <a:r>
              <a:rPr lang="it-IT" dirty="0" smtClean="0"/>
              <a:t>Molteplicità degli esiti</a:t>
            </a:r>
          </a:p>
          <a:p>
            <a:r>
              <a:rPr lang="it-IT" dirty="0" smtClean="0"/>
              <a:t>Analisi interiore e sentimentalismo</a:t>
            </a:r>
          </a:p>
          <a:p>
            <a:r>
              <a:rPr lang="it-IT" dirty="0" smtClean="0"/>
              <a:t>Musica</a:t>
            </a:r>
          </a:p>
          <a:p>
            <a:r>
              <a:rPr lang="it-IT" dirty="0" smtClean="0"/>
              <a:t>Tematica amorosa</a:t>
            </a:r>
          </a:p>
          <a:p>
            <a:r>
              <a:rPr lang="it-IT" dirty="0" smtClean="0"/>
              <a:t>Manifestazioni del negativo, dell’oscuro, dell’irrazionale</a:t>
            </a:r>
          </a:p>
          <a:p>
            <a:r>
              <a:rPr lang="it-IT" dirty="0" smtClean="0"/>
              <a:t>L’antico e l’esotico</a:t>
            </a:r>
          </a:p>
          <a:p>
            <a:r>
              <a:rPr lang="it-IT" dirty="0" smtClean="0"/>
              <a:t>Il quotidiano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647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134"/>
            <a:ext cx="8229600" cy="590603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it-IT" dirty="0" smtClean="0"/>
              <a:t>GERMANIA</a:t>
            </a:r>
          </a:p>
          <a:p>
            <a:pPr marL="0" indent="0">
              <a:buNone/>
            </a:pPr>
            <a:r>
              <a:rPr lang="it-IT" dirty="0" smtClean="0"/>
              <a:t>Ricerca delle radici storico-popolari e irriducibile soggettività</a:t>
            </a:r>
          </a:p>
          <a:p>
            <a:pPr marL="0" indent="0">
              <a:buNone/>
            </a:pPr>
            <a:r>
              <a:rPr lang="it-IT" dirty="0" err="1" smtClean="0"/>
              <a:t>Wolfang</a:t>
            </a:r>
            <a:r>
              <a:rPr lang="it-IT" dirty="0" smtClean="0"/>
              <a:t> Goethe e Friedrich </a:t>
            </a:r>
            <a:r>
              <a:rPr lang="it-IT" dirty="0" err="1" smtClean="0"/>
              <a:t>Schiller</a:t>
            </a:r>
            <a:r>
              <a:rPr lang="it-IT" dirty="0" smtClean="0"/>
              <a:t>, rottura col passato ma rifiuto degli estremismi distruttivi, anzi tensione verso un nuovo equilibrio “classico”</a:t>
            </a:r>
          </a:p>
          <a:p>
            <a:pPr marL="0" indent="0">
              <a:buNone/>
            </a:pPr>
            <a:r>
              <a:rPr lang="it-IT" dirty="0" err="1" smtClean="0"/>
              <a:t>Schiller</a:t>
            </a:r>
            <a:r>
              <a:rPr lang="it-IT" dirty="0" smtClean="0"/>
              <a:t> fondamentale distinzione tra due aspetti della poesia:</a:t>
            </a:r>
          </a:p>
          <a:p>
            <a:r>
              <a:rPr lang="it-IT" i="1" dirty="0" smtClean="0"/>
              <a:t>Ingenua</a:t>
            </a:r>
            <a:r>
              <a:rPr lang="it-IT" dirty="0" smtClean="0"/>
              <a:t>, poesia degli antichi, oggettiva e impersonale, con lineamenti precisi e definiti, nata a diretto contatto con la natura</a:t>
            </a:r>
          </a:p>
          <a:p>
            <a:r>
              <a:rPr lang="it-IT" i="1" dirty="0" smtClean="0"/>
              <a:t>Sentimentale</a:t>
            </a:r>
            <a:r>
              <a:rPr lang="it-IT" dirty="0" smtClean="0"/>
              <a:t>, poesia dei moderni, basata sulla frattura tra l’io e gli oggetti, tra l’ideale e il reale, riflessiva e dai contorni indefiniti che avvicinano alla musica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564698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127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/>
              <a:t>Il contesto storico (periodizzazione)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83765"/>
            <a:ext cx="8229600" cy="6560888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it-IT" b="1" dirty="0"/>
              <a:t>1796-99</a:t>
            </a:r>
            <a:r>
              <a:rPr lang="it-IT" dirty="0"/>
              <a:t> L’armata francese guidata da Napoleone Bonaparte occupa l’Italia centro-settentrionale e instaura nuove repubbliche filofrancesi.</a:t>
            </a:r>
            <a:r>
              <a:rPr lang="it-IT" b="1" dirty="0"/>
              <a:t> 1797</a:t>
            </a:r>
            <a:r>
              <a:rPr lang="it-IT" dirty="0"/>
              <a:t> Trattato di Campoformio, con la cessione della Repubblica di Venezia all’Austria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dirty="0"/>
              <a:t>dal </a:t>
            </a:r>
            <a:r>
              <a:rPr lang="it-IT" b="1" dirty="0"/>
              <a:t>1799 </a:t>
            </a:r>
            <a:r>
              <a:rPr lang="it-IT" dirty="0"/>
              <a:t>crollano le repubbliche, si ripristinano governi orbitanti nell’Antico Regime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b="1" dirty="0"/>
              <a:t>1804-1805</a:t>
            </a:r>
            <a:r>
              <a:rPr lang="it-IT" dirty="0"/>
              <a:t> Napoleone si proclama imperatore di Francia e costituisce nel centro-nord della penisola il Regno d’Italia e al sud il Regno di Napoli.  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b="1" dirty="0"/>
              <a:t>1815</a:t>
            </a:r>
            <a:r>
              <a:rPr lang="it-IT" dirty="0"/>
              <a:t>: Caduto Napoleone, i rappresentanti delle grandi potenze a congresso a Vienna "restaurano" l'assetto dell'Europa e si uniscono nel "patto della Santa Alleanza" per mantenerlo e reprimere ogni tentativo di mutamento liberale e nazionale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b="1" dirty="0"/>
              <a:t>1820-21</a:t>
            </a:r>
            <a:r>
              <a:rPr lang="it-IT" dirty="0"/>
              <a:t>: Si diffondono movimenti rivoluzionari in Spagna, in Portogallo e in Italia meridionale, presto repressi; nel 1821 intervento austriaco nel regno delle due Sicilie, ma scoppiano nuovi moti in Piemonte e in </a:t>
            </a:r>
            <a:r>
              <a:rPr lang="it-IT" b="1" dirty="0"/>
              <a:t>Grecia</a:t>
            </a:r>
            <a:endParaRPr lang="it-IT" dirty="0"/>
          </a:p>
          <a:p>
            <a:pPr algn="just"/>
            <a:r>
              <a:rPr lang="it-IT" b="1" dirty="0"/>
              <a:t> </a:t>
            </a:r>
            <a:endParaRPr lang="it-IT" dirty="0"/>
          </a:p>
          <a:p>
            <a:pPr algn="just"/>
            <a:r>
              <a:rPr lang="it-IT" b="1" dirty="0"/>
              <a:t>1831</a:t>
            </a:r>
            <a:r>
              <a:rPr lang="it-IT" dirty="0"/>
              <a:t>: In Italia, scoppiano moti liberali a Modena, Bologna, nelle </a:t>
            </a:r>
            <a:r>
              <a:rPr lang="it-IT" dirty="0" err="1"/>
              <a:t>Romagne</a:t>
            </a:r>
            <a:r>
              <a:rPr lang="it-IT" dirty="0"/>
              <a:t>, in Umbria e nelle Marche, cui segue però l'intervento austriaco. Mazzini fonda la </a:t>
            </a:r>
            <a:r>
              <a:rPr lang="it-IT" b="1" dirty="0"/>
              <a:t>Giovine Italia</a:t>
            </a:r>
            <a:r>
              <a:rPr lang="it-IT" dirty="0"/>
              <a:t> (responsabile dei moti del 1834)</a:t>
            </a:r>
          </a:p>
          <a:p>
            <a:pPr algn="just"/>
            <a:r>
              <a:rPr lang="it-IT" b="1" dirty="0"/>
              <a:t> </a:t>
            </a:r>
            <a:endParaRPr lang="it-IT" dirty="0"/>
          </a:p>
          <a:p>
            <a:pPr algn="just"/>
            <a:r>
              <a:rPr lang="it-IT" b="1" dirty="0"/>
              <a:t>1848</a:t>
            </a:r>
            <a:r>
              <a:rPr lang="it-IT" dirty="0"/>
              <a:t>: Tutta l'Europa è scossa dalla rivoluzione liberale e democratica, a forte connotazione popolare: moti in Sicilia, in Toscana, in Francia, in Piemonte, nello Stato della Chiesa, in Austria, in Veneto, in Lombardia, in Germania, nel Regno delle due Sicilie; prima guerra d’indipendenza italiana contro l’Austria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b="1" dirty="0"/>
              <a:t>1859 - 60</a:t>
            </a:r>
            <a:r>
              <a:rPr lang="it-IT" dirty="0"/>
              <a:t>: Seconda guerra d'indipendenza italiana contro l'Austria</a:t>
            </a:r>
            <a:br>
              <a:rPr lang="it-IT" dirty="0"/>
            </a:br>
            <a:r>
              <a:rPr lang="it-IT" b="1" dirty="0"/>
              <a:t>1861</a:t>
            </a:r>
            <a:r>
              <a:rPr lang="it-IT" dirty="0"/>
              <a:t>: Proclamazione del Regno d'Italia</a:t>
            </a:r>
          </a:p>
          <a:p>
            <a:pPr algn="just"/>
            <a:r>
              <a:rPr lang="it-IT" dirty="0"/>
              <a:t> </a:t>
            </a:r>
          </a:p>
          <a:p>
            <a:pPr algn="just"/>
            <a:r>
              <a:rPr lang="it-IT" b="1" dirty="0"/>
              <a:t>1866</a:t>
            </a:r>
            <a:r>
              <a:rPr lang="it-IT" dirty="0"/>
              <a:t>: Guerra di Prussia e Italia contro l'Austria (terza guerra d'indipendenza italiana): la Prussia di Bismarck si impone sempre più come potenza e l'Italia si annette il Veneto</a:t>
            </a:r>
            <a:br>
              <a:rPr lang="it-IT" dirty="0"/>
            </a:br>
            <a:endParaRPr lang="it-IT" dirty="0"/>
          </a:p>
          <a:p>
            <a:pPr algn="just"/>
            <a:r>
              <a:rPr lang="it-IT" b="1" dirty="0"/>
              <a:t>1870</a:t>
            </a:r>
            <a:r>
              <a:rPr lang="it-IT" dirty="0"/>
              <a:t>: La Francia di Luigi Bonaparte e la Germania di Bismarck si scontrano in una guerra franco-prussiana che ridisegna le gerarchie dell'egemonia europea; ne consegue (1870) l'annessione di Roma all'Italia e la sua proclamazione a capitale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7510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8668"/>
            <a:ext cx="8229600" cy="5787496"/>
          </a:xfrm>
        </p:spPr>
        <p:txBody>
          <a:bodyPr>
            <a:normAutofit fontScale="70000" lnSpcReduction="20000"/>
          </a:bodyPr>
          <a:lstStyle/>
          <a:p>
            <a:pPr algn="just"/>
            <a:endParaRPr lang="it-IT" dirty="0"/>
          </a:p>
          <a:p>
            <a:pPr marL="0" indent="0" algn="just">
              <a:buNone/>
            </a:pPr>
            <a:r>
              <a:rPr lang="it-IT" b="1" dirty="0"/>
              <a:t>C</a:t>
            </a:r>
            <a:r>
              <a:rPr lang="it-IT" b="1" dirty="0" smtClean="0"/>
              <a:t>ircolo </a:t>
            </a:r>
            <a:r>
              <a:rPr lang="it-IT" b="1" dirty="0"/>
              <a:t>romantico</a:t>
            </a:r>
            <a:r>
              <a:rPr lang="it-IT" dirty="0"/>
              <a:t> </a:t>
            </a:r>
            <a:r>
              <a:rPr lang="it-IT" dirty="0" smtClean="0"/>
              <a:t>formatosi </a:t>
            </a:r>
            <a:r>
              <a:rPr lang="it-IT" b="1" dirty="0"/>
              <a:t>a Jena intorno ai fratelli </a:t>
            </a:r>
            <a:r>
              <a:rPr lang="it-IT" b="1" dirty="0" err="1" smtClean="0"/>
              <a:t>Schlegel</a:t>
            </a:r>
            <a:r>
              <a:rPr lang="it-IT" b="1" dirty="0" smtClean="0"/>
              <a:t>, al poeta </a:t>
            </a:r>
            <a:r>
              <a:rPr lang="it-IT" b="1" dirty="0" err="1" smtClean="0"/>
              <a:t>Novalis</a:t>
            </a:r>
            <a:r>
              <a:rPr lang="it-IT" b="1" dirty="0" smtClean="0"/>
              <a:t> </a:t>
            </a:r>
            <a:r>
              <a:rPr lang="it-IT" b="1" dirty="0"/>
              <a:t>e alla </a:t>
            </a:r>
            <a:r>
              <a:rPr lang="it-IT" b="1" dirty="0" smtClean="0"/>
              <a:t>rivista “</a:t>
            </a:r>
            <a:r>
              <a:rPr lang="it-IT" b="1" dirty="0" err="1"/>
              <a:t>Athenäum</a:t>
            </a:r>
            <a:r>
              <a:rPr lang="it-IT" b="1" dirty="0"/>
              <a:t>”</a:t>
            </a:r>
            <a:r>
              <a:rPr lang="it-IT" dirty="0"/>
              <a:t> (1798-1800) </a:t>
            </a:r>
            <a:r>
              <a:rPr lang="it-IT" b="1" dirty="0"/>
              <a:t>pubblicata a </a:t>
            </a:r>
            <a:r>
              <a:rPr lang="it-IT" b="1" dirty="0" smtClean="0"/>
              <a:t>Berlino</a:t>
            </a:r>
            <a:r>
              <a:rPr lang="it-IT" dirty="0" smtClean="0"/>
              <a:t>. </a:t>
            </a: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Centrale l’interesse per </a:t>
            </a:r>
            <a:r>
              <a:rPr lang="it-IT" dirty="0"/>
              <a:t>la letteratura europea medievale e moderna, ricercandovi la genesi di un'arte “romantica” in opposizione al classicismo antico; si dedicarono in particolare alla letteratura spagnola, cosicché accanto a Shakespeare collocarono il teatro di </a:t>
            </a:r>
            <a:r>
              <a:rPr lang="it-IT" dirty="0" err="1"/>
              <a:t>Calderón</a:t>
            </a:r>
            <a:r>
              <a:rPr lang="it-IT" dirty="0"/>
              <a:t>, accanto alle ballate scozzesi i </a:t>
            </a:r>
            <a:r>
              <a:rPr lang="it-IT" i="1" dirty="0"/>
              <a:t>romances</a:t>
            </a:r>
            <a:r>
              <a:rPr lang="it-IT" dirty="0"/>
              <a:t> spagnoli tardomedievali, e dichiararono “capolavoro perfetto della somma arte romantica” il </a:t>
            </a:r>
            <a:r>
              <a:rPr lang="it-IT" i="1" dirty="0"/>
              <a:t>Don Chisciotte</a:t>
            </a:r>
            <a:r>
              <a:rPr lang="it-IT" dirty="0"/>
              <a:t>.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Tra </a:t>
            </a:r>
            <a:r>
              <a:rPr lang="it-IT" dirty="0"/>
              <a:t>i caratteri del romanticismo letterario per gli </a:t>
            </a:r>
            <a:r>
              <a:rPr lang="it-IT" dirty="0" err="1"/>
              <a:t>Schlegel</a:t>
            </a:r>
            <a:r>
              <a:rPr lang="it-IT" dirty="0"/>
              <a:t> ci sono l'</a:t>
            </a:r>
            <a:r>
              <a:rPr lang="it-IT" b="1" dirty="0"/>
              <a:t>ironia</a:t>
            </a:r>
            <a:r>
              <a:rPr lang="it-IT" dirty="0"/>
              <a:t>, intesa come superiorità e distacco del poeta nei confronti della propria creazione, la </a:t>
            </a:r>
            <a:r>
              <a:rPr lang="it-IT" b="1" dirty="0"/>
              <a:t>metafora</a:t>
            </a:r>
            <a:r>
              <a:rPr lang="it-IT" dirty="0"/>
              <a:t> (donde la rivalutazione del dramma barocco spagnolo) e </a:t>
            </a:r>
            <a:r>
              <a:rPr lang="it-IT" dirty="0" smtClean="0"/>
              <a:t> </a:t>
            </a:r>
            <a:r>
              <a:rPr lang="it-IT" dirty="0"/>
              <a:t>una </a:t>
            </a:r>
            <a:r>
              <a:rPr lang="it-IT" b="1" dirty="0"/>
              <a:t>nuova mitologia di derivazione cristiano-medievale</a:t>
            </a:r>
            <a:r>
              <a:rPr lang="it-IT" dirty="0"/>
              <a:t>. Nel cristianesimo è radicata anche la caratteristica fondamentale attribuita alla poesia romantica, quella del </a:t>
            </a:r>
            <a:r>
              <a:rPr lang="it-IT" b="1" dirty="0"/>
              <a:t>desiderio di infinito o</a:t>
            </a:r>
            <a:r>
              <a:rPr lang="it-IT" dirty="0"/>
              <a:t> </a:t>
            </a:r>
            <a:r>
              <a:rPr lang="it-IT" b="1" i="1" dirty="0" err="1"/>
              <a:t>Sehnsucht</a:t>
            </a:r>
            <a:r>
              <a:rPr lang="it-IT" dirty="0"/>
              <a:t>, [</a:t>
            </a:r>
            <a:r>
              <a:rPr lang="it-IT" dirty="0" err="1"/>
              <a:t>comp</a:t>
            </a:r>
            <a:r>
              <a:rPr lang="it-IT" dirty="0"/>
              <a:t>. di (</a:t>
            </a:r>
            <a:r>
              <a:rPr lang="it-IT" i="1" dirty="0" err="1"/>
              <a:t>sich</a:t>
            </a:r>
            <a:r>
              <a:rPr lang="it-IT" dirty="0"/>
              <a:t>) </a:t>
            </a:r>
            <a:r>
              <a:rPr lang="it-IT" i="1" dirty="0" err="1"/>
              <a:t>sehnen</a:t>
            </a:r>
            <a:r>
              <a:rPr lang="it-IT" dirty="0"/>
              <a:t> «desiderare» e </a:t>
            </a:r>
            <a:r>
              <a:rPr lang="it-IT" i="1" dirty="0" err="1"/>
              <a:t>Sucht</a:t>
            </a:r>
            <a:r>
              <a:rPr lang="it-IT" dirty="0"/>
              <a:t> «brama»</a:t>
            </a:r>
            <a:r>
              <a:rPr lang="it-IT" dirty="0" smtClean="0"/>
              <a:t>]</a:t>
            </a:r>
            <a:r>
              <a:rPr lang="it-IT" dirty="0"/>
              <a:t> b</a:t>
            </a:r>
            <a:r>
              <a:rPr lang="it-IT" dirty="0" smtClean="0"/>
              <a:t>rama</a:t>
            </a:r>
            <a:r>
              <a:rPr lang="it-IT" dirty="0"/>
              <a:t>, desiderio struggente di un bene </a:t>
            </a:r>
            <a:r>
              <a:rPr lang="it-IT" dirty="0" smtClean="0"/>
              <a:t>irraggiungibile, </a:t>
            </a:r>
            <a:r>
              <a:rPr lang="it-IT" b="1" dirty="0" smtClean="0"/>
              <a:t>aspirazione </a:t>
            </a:r>
            <a:r>
              <a:rPr lang="it-IT" b="1" dirty="0"/>
              <a:t>a trascendere la finitezza</a:t>
            </a:r>
            <a:r>
              <a:rPr lang="it-IT" dirty="0"/>
              <a:t> del mondo</a:t>
            </a:r>
          </a:p>
        </p:txBody>
      </p:sp>
    </p:spTree>
    <p:extLst>
      <p:ext uri="{BB962C8B-B14F-4D97-AF65-F5344CB8AC3E}">
        <p14:creationId xmlns:p14="http://schemas.microsoft.com/office/powerpoint/2010/main" val="1279313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Inghilterra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48268"/>
            <a:ext cx="8229600" cy="51778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Dalla fine del Settecento si affermano temi, atteggiamenti e linguaggio di tipo romantico, benché i poeti coinvolti non sempre si riconoscono in questa definizione</a:t>
            </a:r>
          </a:p>
          <a:p>
            <a:pPr algn="just"/>
            <a:r>
              <a:rPr lang="it-IT" dirty="0" smtClean="0"/>
              <a:t>William </a:t>
            </a:r>
            <a:r>
              <a:rPr lang="it-IT" dirty="0" err="1" smtClean="0"/>
              <a:t>Wordsworth</a:t>
            </a:r>
            <a:r>
              <a:rPr lang="it-IT" dirty="0" smtClean="0"/>
              <a:t>, Samuel </a:t>
            </a:r>
            <a:r>
              <a:rPr lang="it-IT" dirty="0" err="1" smtClean="0"/>
              <a:t>Coleridge</a:t>
            </a:r>
            <a:r>
              <a:rPr lang="it-IT" dirty="0" smtClean="0"/>
              <a:t>, John Keats, </a:t>
            </a:r>
            <a:r>
              <a:rPr lang="it-IT" dirty="0" err="1" smtClean="0"/>
              <a:t>Percy</a:t>
            </a:r>
            <a:r>
              <a:rPr lang="it-IT" dirty="0" smtClean="0"/>
              <a:t> </a:t>
            </a:r>
            <a:r>
              <a:rPr lang="it-IT" dirty="0" err="1" smtClean="0"/>
              <a:t>Bisshe</a:t>
            </a:r>
            <a:r>
              <a:rPr lang="it-IT" dirty="0" smtClean="0"/>
              <a:t> Shelley e soprattutto George Gordon Byron</a:t>
            </a:r>
            <a:r>
              <a:rPr lang="it-IT" smtClean="0"/>
              <a:t>, imitato </a:t>
            </a:r>
            <a:r>
              <a:rPr lang="it-IT" dirty="0" smtClean="0"/>
              <a:t>dai romantici di tutta Europa per i suoi gesti eroici e il suo repertorio poetico (ribelli, banditi, pirati, eroi che affrontano imprese impossibili, amori senza limiti, violenze barbariche, ambienti esotici)</a:t>
            </a:r>
          </a:p>
          <a:p>
            <a:pPr algn="just"/>
            <a:r>
              <a:rPr lang="it-IT" dirty="0" smtClean="0"/>
              <a:t>Con Walter Scott nasce uno dei generi essenziali della letteratura romantica: il romanzo storico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9964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0933"/>
            <a:ext cx="8229600" cy="6366933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	</a:t>
            </a:r>
            <a:r>
              <a:rPr lang="it-IT" sz="3600" b="1" dirty="0" smtClean="0"/>
              <a:t>Francia</a:t>
            </a:r>
          </a:p>
          <a:p>
            <a:pPr algn="just"/>
            <a:r>
              <a:rPr lang="it-IT" sz="2800" dirty="0" smtClean="0"/>
              <a:t>Con </a:t>
            </a:r>
            <a:r>
              <a:rPr lang="it-IT" sz="2800" dirty="0" err="1" smtClean="0"/>
              <a:t>Chateaubriand</a:t>
            </a:r>
            <a:r>
              <a:rPr lang="it-IT" sz="2800" dirty="0" smtClean="0"/>
              <a:t>, durante la Rivoluzione, iniziano a diffondersi atteggiamenti di Romanticismo </a:t>
            </a:r>
            <a:r>
              <a:rPr lang="it-IT" sz="2800" dirty="0" err="1" smtClean="0"/>
              <a:t>antiilluministico</a:t>
            </a:r>
            <a:r>
              <a:rPr lang="it-IT" sz="2800" dirty="0" smtClean="0"/>
              <a:t>, fortemente conservatore</a:t>
            </a:r>
          </a:p>
          <a:p>
            <a:pPr algn="just"/>
            <a:r>
              <a:rPr lang="it-IT" sz="2800" dirty="0" smtClean="0"/>
              <a:t>Madame de </a:t>
            </a:r>
            <a:r>
              <a:rPr lang="it-IT" sz="2800" dirty="0" err="1" smtClean="0"/>
              <a:t>Staël</a:t>
            </a:r>
            <a:r>
              <a:rPr lang="it-IT" sz="2800" dirty="0" smtClean="0"/>
              <a:t> fa conoscere in Francia il romanticismo tedesco nel trattato </a:t>
            </a:r>
            <a:r>
              <a:rPr lang="it-IT" sz="2800" i="1" dirty="0" smtClean="0"/>
              <a:t>De l’</a:t>
            </a:r>
            <a:r>
              <a:rPr lang="it-IT" sz="2800" i="1" dirty="0" err="1" smtClean="0"/>
              <a:t>Allemagne</a:t>
            </a:r>
            <a:endParaRPr lang="it-IT" sz="2800" i="1" dirty="0" smtClean="0"/>
          </a:p>
          <a:p>
            <a:pPr algn="just"/>
            <a:r>
              <a:rPr lang="it-IT" sz="2800" dirty="0" smtClean="0"/>
              <a:t>Tra i maggiori poeti romantici si ricordano Alfred de </a:t>
            </a:r>
            <a:r>
              <a:rPr lang="it-IT" sz="2800" dirty="0" err="1" smtClean="0"/>
              <a:t>Vigny</a:t>
            </a:r>
            <a:r>
              <a:rPr lang="it-IT" sz="2800" dirty="0" smtClean="0"/>
              <a:t>, Alphonse de la Martine e Victor Hugo, che sperimenta vari generi fino al romanzo realistico e popolare</a:t>
            </a:r>
          </a:p>
          <a:p>
            <a:pPr algn="just"/>
            <a:r>
              <a:rPr lang="it-IT" sz="2800" dirty="0" smtClean="0"/>
              <a:t>Tematiche, modi di vita e atteggiamenti romantici si trovano anche nei due grandi maestri del realismo narrativo ottocentesco: Stendhal e Balzac</a:t>
            </a:r>
          </a:p>
          <a:p>
            <a:pPr marL="0" indent="0" algn="just">
              <a:buNone/>
            </a:pPr>
            <a:endParaRPr lang="it-IT" sz="2800" dirty="0"/>
          </a:p>
          <a:p>
            <a:pPr marL="0" indent="0" algn="just">
              <a:buNone/>
            </a:pP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689064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Alessandro Manzoni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Studiare interamente il profilo e le principali opere dell’autore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51780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589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Giacomo Leopardi (1798-1837)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00668"/>
            <a:ext cx="8229600" cy="5025496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Statura europea </a:t>
            </a:r>
          </a:p>
          <a:p>
            <a:r>
              <a:rPr lang="it-IT" dirty="0" smtClean="0"/>
              <a:t>Apprendistato filologico-letterario</a:t>
            </a:r>
          </a:p>
          <a:p>
            <a:r>
              <a:rPr lang="it-IT" dirty="0" smtClean="0"/>
              <a:t>Intima connessione tra filosofia e poesia</a:t>
            </a:r>
          </a:p>
          <a:p>
            <a:r>
              <a:rPr lang="it-IT" dirty="0" smtClean="0"/>
              <a:t>Materialismo e sensismo</a:t>
            </a:r>
          </a:p>
          <a:p>
            <a:r>
              <a:rPr lang="it-IT" dirty="0" smtClean="0"/>
              <a:t>Pessimismo (prima </a:t>
            </a:r>
            <a:r>
              <a:rPr lang="it-IT" i="1" dirty="0" smtClean="0"/>
              <a:t>storico</a:t>
            </a:r>
            <a:r>
              <a:rPr lang="it-IT" dirty="0" smtClean="0"/>
              <a:t> poi </a:t>
            </a:r>
            <a:r>
              <a:rPr lang="it-IT" i="1" dirty="0" smtClean="0"/>
              <a:t>cosmico</a:t>
            </a:r>
            <a:r>
              <a:rPr lang="it-IT" dirty="0" smtClean="0"/>
              <a:t>)</a:t>
            </a:r>
          </a:p>
          <a:p>
            <a:r>
              <a:rPr lang="it-IT" dirty="0" smtClean="0"/>
              <a:t>Dissidio con la cultura contemporanea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7248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8668"/>
            <a:ext cx="8229600" cy="616373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sz="2800" dirty="0" smtClean="0"/>
              <a:t>Le giovanili traduzioni dei classici costituiscono un avvicinamento alla autentica semplicità degli antichi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i="1" dirty="0" smtClean="0"/>
              <a:t>Discorso di un italiano intorno alla poesia romantica </a:t>
            </a:r>
            <a:r>
              <a:rPr lang="it-IT" sz="2800" dirty="0" smtClean="0"/>
              <a:t>(1818)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 smtClean="0"/>
              <a:t>Primitivismo classico e orientamenti filosofici segnati dal razionalismo illuministico</a:t>
            </a:r>
          </a:p>
          <a:p>
            <a:pPr algn="just"/>
            <a:r>
              <a:rPr lang="it-IT" sz="2800" dirty="0" smtClean="0"/>
              <a:t>Distacco dal Romanticismo, dal suo modo di guardare alla storia, dalle sue tendenze religiose, dal suo moderato progressismo</a:t>
            </a:r>
          </a:p>
          <a:p>
            <a:pPr algn="just"/>
            <a:r>
              <a:rPr lang="it-IT" sz="2800" dirty="0" smtClean="0"/>
              <a:t>Poesia come strumento di conoscenza di sé e di vitalismo, la lirica è espressione della natura, delle voci più indefinite e inafferrabili: poesia luogo del vago, dell’indeterminato, dell’infinito, della memoria, e del ricordo. Prossimità con la musica</a:t>
            </a:r>
          </a:p>
          <a:p>
            <a:pPr algn="just"/>
            <a:r>
              <a:rPr lang="it-IT" sz="2800" dirty="0" smtClean="0"/>
              <a:t>Poesia come capacità di “sentire”, generatrice di “illusioni”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443135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6533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La riflessione di Leopardi sulla poesia muta con tempo: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I rapporti tra poesia, natura e ragione dapprima si configurano come ritorno alla vitalità della natura antica contro l’aridità della ragione moderna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Tale concezione si complica con l’approfondirsi del pessimismo: </a:t>
            </a:r>
          </a:p>
          <a:p>
            <a:pPr marL="0" indent="0" algn="just">
              <a:buNone/>
            </a:pPr>
            <a:r>
              <a:rPr lang="it-IT" dirty="0" smtClean="0"/>
              <a:t>Viene prima meno la possibilità di un recupero positivo della natura, mentre i processi naturali appaiono sempre più ostili ed estranei all’uomo e la poesia rimane ultima forza capace di far resistere le illusioni vitali</a:t>
            </a:r>
          </a:p>
          <a:p>
            <a:pPr marL="0" indent="0" algn="just">
              <a:buNone/>
            </a:pPr>
            <a:r>
              <a:rPr lang="it-IT" dirty="0" smtClean="0"/>
              <a:t>Successivamente si afferma un pessimismo più integrale che individua nella natura la responsabile ultima dell’infelicità umana, resta la dolorosa accettazione del “vero”. Poesia e filosofia diventano voce del vero e smascheramento delle illusioni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3865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653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i="1" dirty="0" smtClean="0"/>
              <a:t>Zibaldone di pensieri </a:t>
            </a:r>
            <a:r>
              <a:rPr lang="it-IT" b="1" dirty="0" smtClean="0"/>
              <a:t>(1817-1832)</a:t>
            </a:r>
            <a:endParaRPr lang="it-IT" b="1" dirty="0"/>
          </a:p>
          <a:p>
            <a:pPr marL="0" indent="0">
              <a:buNone/>
            </a:pPr>
            <a:r>
              <a:rPr lang="it-IT" dirty="0" smtClean="0"/>
              <a:t>Raccolta di appunti di diverso argomento </a:t>
            </a:r>
          </a:p>
          <a:p>
            <a:pPr marL="0" indent="0">
              <a:buNone/>
            </a:pPr>
            <a:r>
              <a:rPr lang="it-IT" dirty="0" smtClean="0"/>
              <a:t>(filosofici, letterari, linguistici, autobiografici, etici, sociali)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Opera asistematica di riflessione filosofica</a:t>
            </a:r>
          </a:p>
          <a:p>
            <a:r>
              <a:rPr lang="it-IT" dirty="0" smtClean="0"/>
              <a:t>Senso del vivere</a:t>
            </a:r>
          </a:p>
          <a:p>
            <a:r>
              <a:rPr lang="it-IT" dirty="0" smtClean="0"/>
              <a:t>Pessimismo storico</a:t>
            </a:r>
          </a:p>
          <a:p>
            <a:r>
              <a:rPr lang="it-IT" dirty="0" smtClean="0"/>
              <a:t>Adesione al sensismo</a:t>
            </a:r>
          </a:p>
          <a:p>
            <a:r>
              <a:rPr lang="it-IT" dirty="0" smtClean="0"/>
              <a:t>Pessimismo cosmico </a:t>
            </a:r>
          </a:p>
          <a:p>
            <a:r>
              <a:rPr lang="it-IT" dirty="0" smtClean="0"/>
              <a:t>Teoria del piacere (desiderio/immaginazione)</a:t>
            </a:r>
          </a:p>
          <a:p>
            <a:r>
              <a:rPr lang="it-IT" dirty="0" smtClean="0"/>
              <a:t>Critica delle illusioni</a:t>
            </a:r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3779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72534"/>
            <a:ext cx="8229600" cy="575363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b="1" i="1" dirty="0" smtClean="0"/>
              <a:t>Gli idilli </a:t>
            </a:r>
            <a:r>
              <a:rPr lang="it-IT" dirty="0" smtClean="0"/>
              <a:t>(composti soprattutto tra il ’19 e il ’21)</a:t>
            </a:r>
          </a:p>
          <a:p>
            <a:pPr marL="0" indent="0" algn="just">
              <a:buNone/>
            </a:pPr>
            <a:r>
              <a:rPr lang="it-IT" dirty="0" smtClean="0"/>
              <a:t>Motivi autobiografici, componimenti in endecasillabi sciolti, che seguono lo svolgersi di sensazioni, ricordi, sentimenti, nella quasi assenza di riferimenti storici e sociali</a:t>
            </a:r>
          </a:p>
          <a:p>
            <a:pPr marL="0" indent="0" algn="just">
              <a:buNone/>
            </a:pPr>
            <a:r>
              <a:rPr lang="it-IT" dirty="0" smtClean="0"/>
              <a:t>(</a:t>
            </a:r>
            <a:r>
              <a:rPr lang="it-IT" i="1" dirty="0" smtClean="0"/>
              <a:t>L’infinito, Alla luna, la sera del dì di festa, il sogno, la vita solitaria</a:t>
            </a:r>
            <a:r>
              <a:rPr lang="it-IT" dirty="0" smtClean="0"/>
              <a:t>)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b="1" i="1" dirty="0" smtClean="0"/>
              <a:t>Le canzoni</a:t>
            </a:r>
            <a:r>
              <a:rPr lang="it-IT" dirty="0" smtClean="0"/>
              <a:t> (1824)</a:t>
            </a:r>
          </a:p>
          <a:p>
            <a:pPr marL="0" indent="0" algn="just">
              <a:buNone/>
            </a:pPr>
            <a:r>
              <a:rPr lang="it-IT" dirty="0" smtClean="0"/>
              <a:t>Ricca tematica filosofica, indagine sul senso delle illusioni nella vita naturale. Tracce di malinconia e di disperato dolore</a:t>
            </a:r>
          </a:p>
          <a:p>
            <a:pPr marL="0" indent="0" algn="just">
              <a:buNone/>
            </a:pPr>
            <a:r>
              <a:rPr lang="it-IT" i="1" dirty="0" smtClean="0"/>
              <a:t>Ad Angelo Mai</a:t>
            </a:r>
            <a:r>
              <a:rPr lang="it-IT" dirty="0" smtClean="0"/>
              <a:t> (dedicata all’erudito veronese), </a:t>
            </a:r>
            <a:r>
              <a:rPr lang="it-IT" i="1" dirty="0" smtClean="0"/>
              <a:t>Bruto minore</a:t>
            </a:r>
            <a:r>
              <a:rPr lang="it-IT" dirty="0" smtClean="0"/>
              <a:t> (sconfitta di Bruto e suo suicidio, crollo della libertà repubblicana, nel precipitare della storia), </a:t>
            </a:r>
            <a:r>
              <a:rPr lang="it-IT" i="1" dirty="0" smtClean="0"/>
              <a:t>Ultimo canto di Saffo </a:t>
            </a:r>
            <a:r>
              <a:rPr lang="it-IT" dirty="0" smtClean="0"/>
              <a:t>(tema del suicidio e motivi autobiografici attraverso la figura della poetessa ricordata per la bruttezza fisica)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9500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0934"/>
            <a:ext cx="8229600" cy="618066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b="1" i="1" dirty="0" smtClean="0"/>
              <a:t>Operette morali </a:t>
            </a:r>
            <a:r>
              <a:rPr lang="it-IT" dirty="0" smtClean="0"/>
              <a:t>(pubblicate nel 1827)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Testi in prosa, relativamente brevi, elaborazioni di miti filosofici in negativo, capaci di offrire immagini vive dell’infelicità dell’uomo</a:t>
            </a:r>
          </a:p>
          <a:p>
            <a:pPr marL="0" indent="0" algn="just">
              <a:buNone/>
            </a:pPr>
            <a:r>
              <a:rPr lang="it-IT" dirty="0" smtClean="0"/>
              <a:t>Modello formale prevalente sono i </a:t>
            </a:r>
            <a:r>
              <a:rPr lang="it-IT" i="1" dirty="0" smtClean="0"/>
              <a:t>Dialoghi</a:t>
            </a:r>
            <a:r>
              <a:rPr lang="it-IT" dirty="0" smtClean="0"/>
              <a:t> di Platone</a:t>
            </a:r>
          </a:p>
          <a:p>
            <a:pPr marL="0" indent="0" algn="just">
              <a:buNone/>
            </a:pPr>
            <a:r>
              <a:rPr lang="it-IT" dirty="0" smtClean="0"/>
              <a:t>Personaggi mitici,  figure prestigiose o elementi naturali immersi nella banalità della grigia esistenza quotidiana che la natura assegna agli uomini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i="1" dirty="0" smtClean="0"/>
              <a:t>Dialogo della terra e della luna </a:t>
            </a:r>
            <a:r>
              <a:rPr lang="it-IT" dirty="0" smtClean="0"/>
              <a:t>(relatività della condizione umana), </a:t>
            </a:r>
            <a:r>
              <a:rPr lang="it-IT" i="1" dirty="0" smtClean="0"/>
              <a:t>Dialogo di Torquato Tasso e del suo Genio familiare </a:t>
            </a:r>
            <a:r>
              <a:rPr lang="it-IT" dirty="0" smtClean="0"/>
              <a:t>(dialogo con i fantasmi interiori), D</a:t>
            </a:r>
            <a:r>
              <a:rPr lang="it-IT" i="1" dirty="0" smtClean="0"/>
              <a:t>ialogo della natura e </a:t>
            </a:r>
            <a:r>
              <a:rPr lang="it-IT" i="1" dirty="0"/>
              <a:t> </a:t>
            </a:r>
            <a:r>
              <a:rPr lang="it-IT" i="1" dirty="0" smtClean="0"/>
              <a:t>di un Islandese </a:t>
            </a:r>
            <a:r>
              <a:rPr lang="it-IT" dirty="0" smtClean="0"/>
              <a:t>(affermazione della natura “scoperta” nemica degli uomini)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433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4800" b="1" dirty="0" smtClean="0"/>
              <a:t>La letteratura dell’Italia napoleonica e della </a:t>
            </a:r>
            <a:r>
              <a:rPr lang="it-IT" sz="4800" b="1" dirty="0" smtClean="0"/>
              <a:t>Restaurazione</a:t>
            </a:r>
            <a:br>
              <a:rPr lang="it-IT" sz="4800" b="1" dirty="0" smtClean="0"/>
            </a:br>
            <a:r>
              <a:rPr lang="it-IT" sz="2000" dirty="0" smtClean="0"/>
              <a:t>(Bada bene: si tratta di indicazioni di studio</a:t>
            </a:r>
            <a:endParaRPr lang="it-IT" sz="4800" b="1" dirty="0"/>
          </a:p>
        </p:txBody>
      </p:sp>
    </p:spTree>
    <p:extLst>
      <p:ext uri="{BB962C8B-B14F-4D97-AF65-F5344CB8AC3E}">
        <p14:creationId xmlns:p14="http://schemas.microsoft.com/office/powerpoint/2010/main" val="181174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72534"/>
            <a:ext cx="8229600" cy="5753630"/>
          </a:xfrm>
        </p:spPr>
        <p:txBody>
          <a:bodyPr/>
          <a:lstStyle/>
          <a:p>
            <a:pPr marL="0" indent="0">
              <a:buNone/>
            </a:pPr>
            <a:r>
              <a:rPr lang="it-IT" b="1" i="1" dirty="0" smtClean="0"/>
              <a:t>Canti  recanatesi </a:t>
            </a:r>
            <a:r>
              <a:rPr lang="it-IT" b="1" dirty="0" smtClean="0"/>
              <a:t>(1831) </a:t>
            </a:r>
          </a:p>
          <a:p>
            <a:endParaRPr lang="it-IT" dirty="0" smtClean="0"/>
          </a:p>
          <a:p>
            <a:r>
              <a:rPr lang="it-IT" dirty="0" smtClean="0"/>
              <a:t>Identità tra poesia e musica</a:t>
            </a:r>
            <a:endParaRPr lang="it-IT" dirty="0"/>
          </a:p>
          <a:p>
            <a:pPr marL="0" indent="0" algn="just">
              <a:buNone/>
            </a:pPr>
            <a:r>
              <a:rPr lang="it-IT" sz="2800" i="1" dirty="0" smtClean="0"/>
              <a:t>Le ricordanze </a:t>
            </a:r>
            <a:r>
              <a:rPr lang="it-IT" sz="2800" dirty="0" smtClean="0"/>
              <a:t>(fluire ininterrotto della memoria</a:t>
            </a:r>
            <a:r>
              <a:rPr lang="it-IT" sz="2800" i="1" dirty="0" smtClean="0"/>
              <a:t>), La quiete dopo la tempesta , Il sabato del villaggio </a:t>
            </a:r>
            <a:r>
              <a:rPr lang="it-IT" sz="2800" dirty="0" smtClean="0"/>
              <a:t>(apologhi morali in cui si mostra l’impossibilità del piacere e il disinganno del presente, a partire da momenti di dimessa realtà quotidiana</a:t>
            </a:r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231801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8668"/>
            <a:ext cx="8229600" cy="6316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dirty="0" smtClean="0"/>
              <a:t>Ciclo di Aspasia</a:t>
            </a:r>
          </a:p>
          <a:p>
            <a:pPr marL="0" indent="0" algn="just">
              <a:buNone/>
            </a:pPr>
            <a:r>
              <a:rPr lang="it-IT" sz="2800" dirty="0" smtClean="0"/>
              <a:t>Periodo fiorentino (rapporti con Antonio Ranieri e Fanny </a:t>
            </a:r>
            <a:r>
              <a:rPr lang="it-IT" sz="2800" dirty="0" err="1" smtClean="0"/>
              <a:t>Targioni</a:t>
            </a:r>
            <a:r>
              <a:rPr lang="it-IT" sz="2800" dirty="0" smtClean="0"/>
              <a:t> Tozzetti)</a:t>
            </a:r>
            <a:endParaRPr lang="it-IT" sz="2800" dirty="0"/>
          </a:p>
          <a:p>
            <a:pPr marL="0" indent="0" algn="just">
              <a:buNone/>
            </a:pPr>
            <a:r>
              <a:rPr lang="it-IT" sz="2800" dirty="0" smtClean="0"/>
              <a:t>Esperienza dell’amore come vicenda interiore assoluta benché estranea a un rapporto condiviso</a:t>
            </a:r>
          </a:p>
          <a:p>
            <a:pPr marL="0" indent="0" algn="just">
              <a:buNone/>
            </a:pPr>
            <a:r>
              <a:rPr lang="it-IT" sz="2800" dirty="0" smtClean="0"/>
              <a:t>Parola poetica che aderisce totalmente all’io del momento, abitato dalla passione.</a:t>
            </a:r>
          </a:p>
          <a:p>
            <a:pPr marL="0" indent="0" algn="just">
              <a:buNone/>
            </a:pPr>
            <a:r>
              <a:rPr lang="it-IT" sz="2800" i="1" dirty="0" smtClean="0"/>
              <a:t>Il pensiero dominante </a:t>
            </a:r>
            <a:r>
              <a:rPr lang="it-IT" sz="2800" dirty="0" smtClean="0"/>
              <a:t>(canzone in cui il pensiero dell’amore si definisce per via di negazione, in assenza di qualsiasi altra presenza. Pensiero che cancella il tempo e vive nel presente assoluto, intriso di fisicità radicata nel corpo del poeta)</a:t>
            </a:r>
          </a:p>
          <a:p>
            <a:pPr marL="0" indent="0" algn="just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54120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0934"/>
            <a:ext cx="8229600" cy="6282266"/>
          </a:xfrm>
        </p:spPr>
        <p:txBody>
          <a:bodyPr/>
          <a:lstStyle/>
          <a:p>
            <a:pPr marL="0" indent="0">
              <a:buNone/>
            </a:pPr>
            <a:r>
              <a:rPr lang="it-IT" b="1" dirty="0" smtClean="0"/>
              <a:t>Le opere sociali e moralistiche</a:t>
            </a:r>
          </a:p>
          <a:p>
            <a:pPr marL="0" indent="0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sz="2800" i="1" dirty="0" smtClean="0"/>
              <a:t>Discorso sopra lo stato presente dei costumi degl’italiani </a:t>
            </a:r>
            <a:r>
              <a:rPr lang="it-IT" sz="2800" dirty="0" smtClean="0"/>
              <a:t>(1824-26)</a:t>
            </a:r>
          </a:p>
          <a:p>
            <a:pPr marL="0" indent="0" algn="just">
              <a:buNone/>
            </a:pPr>
            <a:r>
              <a:rPr lang="it-IT" sz="2800" dirty="0" smtClean="0"/>
              <a:t>È un ritratto impietoso dei caratteri nazionali e una diagnosi di una società priva di valori e regole comuni</a:t>
            </a:r>
          </a:p>
          <a:p>
            <a:pPr marL="0" indent="0" algn="just">
              <a:buNone/>
            </a:pPr>
            <a:endParaRPr lang="it-IT" sz="2800" i="1" dirty="0"/>
          </a:p>
          <a:p>
            <a:pPr marL="0" indent="0" algn="just">
              <a:buNone/>
            </a:pPr>
            <a:r>
              <a:rPr lang="it-IT" sz="2800" i="1" dirty="0" smtClean="0"/>
              <a:t>Pensieri</a:t>
            </a:r>
            <a:r>
              <a:rPr lang="it-IT" sz="2800" dirty="0" smtClean="0"/>
              <a:t> (tra il ’31 e il ’35)</a:t>
            </a:r>
          </a:p>
          <a:p>
            <a:pPr marL="0" indent="0" algn="just">
              <a:buNone/>
            </a:pPr>
            <a:r>
              <a:rPr lang="it-IT" sz="2800" dirty="0" smtClean="0"/>
              <a:t>Raccolta di aforismi in cui si descrivono le ambiguità della vita di relazione e della psicologia degli individui</a:t>
            </a:r>
          </a:p>
          <a:p>
            <a:pPr marL="0" indent="0" algn="just">
              <a:buNone/>
            </a:pPr>
            <a:r>
              <a:rPr lang="it-IT" sz="2800" dirty="0" smtClean="0"/>
              <a:t>Denuncia del falso e dell’artificioso che caratterizza le comunicazioni tra gli uomini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7549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72533"/>
            <a:ext cx="8229600" cy="62145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b="1" i="1" dirty="0" smtClean="0"/>
              <a:t>La ginestra </a:t>
            </a:r>
            <a:r>
              <a:rPr lang="it-IT" dirty="0" smtClean="0"/>
              <a:t>(1836)</a:t>
            </a:r>
          </a:p>
          <a:p>
            <a:pPr marL="0" indent="0">
              <a:buNone/>
            </a:pPr>
            <a:r>
              <a:rPr lang="it-IT" sz="2400" dirty="0" smtClean="0"/>
              <a:t>Lunga canzone (317 versi in 7 stanze) dell’ultimo periodo napoletano</a:t>
            </a:r>
          </a:p>
          <a:p>
            <a:pPr marL="0" indent="0">
              <a:buNone/>
            </a:pPr>
            <a:r>
              <a:rPr lang="it-IT" sz="2400" dirty="0" smtClean="0"/>
              <a:t>Immagini suscitate dalla visone del Vesuvio che richiamano la violenza della natura</a:t>
            </a:r>
          </a:p>
          <a:p>
            <a:pPr marL="0" indent="0">
              <a:buNone/>
            </a:pPr>
            <a:r>
              <a:rPr lang="it-IT" sz="2400" dirty="0" smtClean="0"/>
              <a:t>Coscienza dei limiti del discorso umano, ma affermazione di distanza dalla volgarità e dagli inganni del presente, in un confronto originato dallo sguardo sul paesaggio, dagli aspetti semplici del quotidiano, dagli abissi del passato storico</a:t>
            </a:r>
          </a:p>
          <a:p>
            <a:pPr marL="0" indent="0">
              <a:buNone/>
            </a:pPr>
            <a:r>
              <a:rPr lang="it-IT" sz="2400" dirty="0" smtClean="0"/>
              <a:t>La ginestra è simbolo della tenera resistenza della vita di fronte alla natura distruttiva</a:t>
            </a:r>
          </a:p>
          <a:p>
            <a:pPr marL="0" indent="0">
              <a:buNone/>
            </a:pPr>
            <a:r>
              <a:rPr lang="it-IT" sz="2400" dirty="0" smtClean="0"/>
              <a:t>Smentita delle varie celebrazioni della civiltà e delle sue “magnifiche sorti e progressive, alle mistificazioni ottocentesche si oppone la “luce” del pensiero illuministico</a:t>
            </a:r>
          </a:p>
          <a:p>
            <a:pPr marL="0" indent="0">
              <a:buNone/>
            </a:pPr>
            <a:r>
              <a:rPr lang="it-IT" sz="2400" dirty="0" smtClean="0"/>
              <a:t>Anelito a una nuova solidarietà umana fondata sulla conoscenza del “vero” e dedita alla tutela dei deboli, rappresentati più autentici della condizione umana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3989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4133"/>
            <a:ext cx="8229600" cy="5994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I poeti dialettali: Porta e Belli</a:t>
            </a:r>
            <a:endParaRPr lang="it-IT" dirty="0"/>
          </a:p>
          <a:p>
            <a:pPr marL="0" indent="0" algn="just">
              <a:buNone/>
            </a:pPr>
            <a:r>
              <a:rPr lang="it-IT" sz="2800" dirty="0" smtClean="0"/>
              <a:t>Valorizzazione della tradizione dialettale, ricchezza dell’invenzione stilistica, beffardo ritratto dei costumi umani, dell’ipocrisia, dei soprusi  che attraversano la contemporaneità e le diverse classi sociali</a:t>
            </a:r>
          </a:p>
          <a:p>
            <a:pPr marL="0" indent="0" algn="just">
              <a:buNone/>
            </a:pPr>
            <a:r>
              <a:rPr lang="it-IT" sz="2800" b="1" dirty="0" smtClean="0"/>
              <a:t>realismo espressivo </a:t>
            </a:r>
            <a:r>
              <a:rPr lang="it-IT" sz="2800" dirty="0" smtClean="0"/>
              <a:t>dal “basso”</a:t>
            </a:r>
          </a:p>
          <a:p>
            <a:pPr marL="0" indent="0" algn="just">
              <a:buNone/>
            </a:pPr>
            <a:endParaRPr lang="it-IT" sz="2800" dirty="0"/>
          </a:p>
          <a:p>
            <a:pPr marL="0" indent="0" algn="just">
              <a:buNone/>
            </a:pPr>
            <a:r>
              <a:rPr lang="it-IT" sz="2800" b="1" dirty="0" smtClean="0"/>
              <a:t>Carlo Porta </a:t>
            </a:r>
            <a:r>
              <a:rPr lang="it-IT" sz="2800" dirty="0" smtClean="0"/>
              <a:t>(Milano, 1875-1821) vicino alle istanze romantiche, dà voce a tutte le componenti sociali, in particolare  al proletariato urbano</a:t>
            </a:r>
          </a:p>
          <a:p>
            <a:pPr marL="0" indent="0" algn="just">
              <a:buNone/>
            </a:pPr>
            <a:r>
              <a:rPr lang="it-IT" sz="2800" b="1" dirty="0" smtClean="0"/>
              <a:t>Giuseppe Gioachino Belli</a:t>
            </a:r>
            <a:r>
              <a:rPr lang="it-IT" sz="2800" dirty="0" smtClean="0"/>
              <a:t> (Roma, 1791-1863) prima moderato liberale, poi reazionario, autore di oltre 2000 sonetti dedicati a una vivace, concreta rappresentazione della variopinta “plebe ignorante”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32101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89468"/>
            <a:ext cx="8229600" cy="60621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b="1" dirty="0" smtClean="0"/>
              <a:t>Il melodramma romantico di Giuseppe Verdi </a:t>
            </a:r>
            <a:r>
              <a:rPr lang="it-IT" dirty="0" smtClean="0"/>
              <a:t>(1813-1901)</a:t>
            </a:r>
          </a:p>
          <a:p>
            <a:pPr marL="0" indent="0" algn="just">
              <a:buNone/>
            </a:pPr>
            <a:r>
              <a:rPr lang="it-IT" sz="2400" dirty="0" smtClean="0"/>
              <a:t>Il teatro di Verdi è la sintesi più potente della sensibilità e della cultura romantica italiana</a:t>
            </a:r>
          </a:p>
          <a:p>
            <a:pPr marL="0" indent="0" algn="just">
              <a:buNone/>
            </a:pPr>
            <a:r>
              <a:rPr lang="it-IT" sz="2400" dirty="0"/>
              <a:t>A</a:t>
            </a:r>
            <a:r>
              <a:rPr lang="it-IT" sz="2400" dirty="0" smtClean="0"/>
              <a:t>pprezzato da tutte le classi sociali e offre un sostegno importante alle aspirazioni patriottiche e unitarie del Risorgimento</a:t>
            </a:r>
          </a:p>
          <a:p>
            <a:pPr marL="0" indent="0" algn="just">
              <a:buNone/>
            </a:pPr>
            <a:r>
              <a:rPr lang="it-IT" sz="2400" dirty="0" smtClean="0"/>
              <a:t>Intreccio e scontro di passioni in movimento, in ambienti storicamente determinati, nella rappresentazione dei rapporti di potere</a:t>
            </a:r>
          </a:p>
          <a:p>
            <a:pPr marL="0" indent="0" algn="just">
              <a:buNone/>
            </a:pPr>
            <a:r>
              <a:rPr lang="it-IT" sz="2400" dirty="0" smtClean="0"/>
              <a:t>Ruolo importante anche delle tematiche amorose, dell’esaltazione di sentimenti proibiti che esprimono l’assoluto utopico della felicità illimitata</a:t>
            </a:r>
          </a:p>
          <a:p>
            <a:pPr marL="0" indent="0" algn="just">
              <a:buNone/>
            </a:pPr>
            <a:r>
              <a:rPr lang="it-IT" sz="2400" i="1" dirty="0" err="1" smtClean="0"/>
              <a:t>Nabuco</a:t>
            </a:r>
            <a:r>
              <a:rPr lang="it-IT" sz="2400" dirty="0" smtClean="0"/>
              <a:t> (’42) rappresentazione del dominio straniero e della nostalgia della patria per gli ebrei esiliati in Egitto; </a:t>
            </a:r>
            <a:r>
              <a:rPr lang="it-IT" sz="2400" i="1" dirty="0"/>
              <a:t>L</a:t>
            </a:r>
            <a:r>
              <a:rPr lang="it-IT" sz="2400" i="1" dirty="0" smtClean="0"/>
              <a:t>a traviata</a:t>
            </a:r>
            <a:r>
              <a:rPr lang="it-IT" sz="2400" dirty="0" smtClean="0"/>
              <a:t> (’53) affresco borghese contemporaneo per un amore tragico ambientato a Parigi; </a:t>
            </a:r>
            <a:r>
              <a:rPr lang="it-IT" sz="2400" i="1" dirty="0" smtClean="0"/>
              <a:t>Aida</a:t>
            </a:r>
            <a:r>
              <a:rPr lang="it-IT" sz="2400" dirty="0" smtClean="0"/>
              <a:t> (’71) amore e morte  sullo sfondo egizio del conflitto tra faraoni e esercito etiope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274634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6400"/>
            <a:ext cx="8229600" cy="61298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Letteratura, patriottismo e politica</a:t>
            </a:r>
          </a:p>
          <a:p>
            <a:pPr marL="0" indent="0" algn="just">
              <a:buNone/>
            </a:pPr>
            <a:r>
              <a:rPr lang="it-IT" sz="2400" dirty="0" smtClean="0"/>
              <a:t>Dagli anni ’30, si afferma in modo integrale il legame tra esperienza letteraria e istanze politiche nella figura dell’intellettuale militante</a:t>
            </a:r>
            <a:endParaRPr lang="it-IT" sz="2400" dirty="0"/>
          </a:p>
          <a:p>
            <a:pPr marL="0" indent="0" algn="just">
              <a:buNone/>
            </a:pPr>
            <a:r>
              <a:rPr lang="it-IT" sz="2400" b="1" dirty="0" smtClean="0"/>
              <a:t>Giuseppe Mazzini </a:t>
            </a:r>
            <a:r>
              <a:rPr lang="it-IT" sz="2400" dirty="0" smtClean="0"/>
              <a:t>è esponente di una religiosità laica che dedica tutta la sua vita all’impegno rivoluzionario intrecciando sentimento patriottico e teorie democratico-socialiste </a:t>
            </a:r>
          </a:p>
          <a:p>
            <a:pPr marL="0" indent="0" algn="just">
              <a:buNone/>
            </a:pPr>
            <a:r>
              <a:rPr lang="it-IT" sz="2400" b="1" dirty="0" smtClean="0"/>
              <a:t>Vincenzo </a:t>
            </a:r>
            <a:r>
              <a:rPr lang="it-IT" sz="2400" b="1" dirty="0" err="1" smtClean="0"/>
              <a:t>Gioberti</a:t>
            </a:r>
            <a:r>
              <a:rPr lang="it-IT" sz="2400" b="1" dirty="0" smtClean="0"/>
              <a:t> </a:t>
            </a:r>
            <a:r>
              <a:rPr lang="it-IT" sz="2400" dirty="0" smtClean="0"/>
              <a:t>elabora una sintesi fra tradizione cattolica e progresso storico in un programma di riscossa nazionale</a:t>
            </a:r>
          </a:p>
          <a:p>
            <a:pPr marL="0" indent="0" algn="just">
              <a:buNone/>
            </a:pPr>
            <a:r>
              <a:rPr lang="it-IT" sz="2400" b="1" dirty="0" smtClean="0"/>
              <a:t>Cesare Balbo </a:t>
            </a:r>
            <a:r>
              <a:rPr lang="it-IT" sz="2400" dirty="0" smtClean="0"/>
              <a:t>si fa promotore di una politica liberale e moderata in un progetto di Italia federale guidato dai Savoia</a:t>
            </a:r>
          </a:p>
          <a:p>
            <a:pPr marL="0" indent="0" algn="just">
              <a:buNone/>
            </a:pPr>
            <a:r>
              <a:rPr lang="it-IT" sz="2400" b="1" dirty="0" smtClean="0"/>
              <a:t>Carlo Cattaneo </a:t>
            </a:r>
            <a:r>
              <a:rPr lang="it-IT" sz="2400" dirty="0" smtClean="0"/>
              <a:t>sostiene una politica riformista, sorretta dal capitalismo liberale, e aspirante a una repubblica federale</a:t>
            </a:r>
          </a:p>
          <a:p>
            <a:pPr marL="0" indent="0" algn="just">
              <a:buNone/>
            </a:pPr>
            <a:r>
              <a:rPr lang="it-IT" sz="2400" b="1" dirty="0" smtClean="0"/>
              <a:t>Carlo Pisacane </a:t>
            </a:r>
            <a:r>
              <a:rPr lang="it-IT" sz="2400" dirty="0" smtClean="0"/>
              <a:t>aderisce alle teorie del nascente socialismo, in una prospettiva rivoluzionaria che affida a un esercito popolare la realizzazione dell’unità italiana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464656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i="1" dirty="0" smtClean="0"/>
              <a:t>Le confessioni di un italiano </a:t>
            </a:r>
            <a:r>
              <a:rPr lang="it-IT" sz="3200" b="1" dirty="0" smtClean="0"/>
              <a:t>di Ippolito Nievo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36134"/>
            <a:ext cx="8229600" cy="521546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sz="2400" b="1" dirty="0" smtClean="0"/>
              <a:t>Romanzo autobiografico </a:t>
            </a:r>
            <a:r>
              <a:rPr lang="it-IT" sz="2400" dirty="0" smtClean="0"/>
              <a:t>scritto tra il ’57 e il ’58</a:t>
            </a:r>
          </a:p>
          <a:p>
            <a:pPr marL="0" indent="0" algn="just">
              <a:buNone/>
            </a:pPr>
            <a:r>
              <a:rPr lang="it-IT" sz="2400" dirty="0" smtClean="0"/>
              <a:t>Opera di 23 capitoli che narra in prima persona l’autobiografia immaginaria del veneziano Carlino </a:t>
            </a:r>
            <a:r>
              <a:rPr lang="it-IT" sz="2400" dirty="0" err="1" smtClean="0"/>
              <a:t>Altoviti</a:t>
            </a:r>
            <a:r>
              <a:rPr lang="it-IT" sz="2400" dirty="0" smtClean="0"/>
              <a:t> dal 1875 fino al 1858</a:t>
            </a:r>
          </a:p>
          <a:p>
            <a:pPr marL="0" indent="0" algn="just">
              <a:buNone/>
            </a:pPr>
            <a:r>
              <a:rPr lang="it-IT" sz="2400" dirty="0" smtClean="0"/>
              <a:t>Due parti: 1) dall’infanzia sino al trattato di Campoformio; 2) percorso per le strade italiane e del mondo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Senso storico della situazione italiana contemporanea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Racconto sviluppato tra conflitti e passioni con uno sguardo improntato all’idealismo laico</a:t>
            </a:r>
          </a:p>
          <a:p>
            <a:pPr marL="0" indent="0" algn="just">
              <a:buNone/>
            </a:pPr>
            <a:r>
              <a:rPr lang="it-IT" sz="2400" dirty="0"/>
              <a:t>R</a:t>
            </a:r>
            <a:r>
              <a:rPr lang="it-IT" sz="2400" dirty="0" smtClean="0"/>
              <a:t>itmo vorticoso e </a:t>
            </a:r>
            <a:r>
              <a:rPr lang="it-IT" sz="2400" dirty="0" err="1" smtClean="0"/>
              <a:t>pluriprospettico</a:t>
            </a:r>
            <a:r>
              <a:rPr lang="it-IT" sz="2400" dirty="0" smtClean="0"/>
              <a:t> della narrazione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smtClean="0"/>
              <a:t>Sotto il profilo delle scelte linguistiche, il romanzo si caratterizza per la continua mescolanza dei registri espressivi, dall’aulico, al colloquiale, al dialettale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04372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749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1861-1900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2134"/>
            <a:ext cx="8229600" cy="51440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Tendenze della cultura europea</a:t>
            </a:r>
          </a:p>
          <a:p>
            <a:pPr marL="0" indent="0">
              <a:buNone/>
            </a:pPr>
            <a:r>
              <a:rPr lang="it-IT" dirty="0" smtClean="0"/>
              <a:t>Editoria e mercato librario in Italia</a:t>
            </a:r>
          </a:p>
          <a:p>
            <a:pPr marL="0" indent="0">
              <a:buNone/>
            </a:pPr>
            <a:r>
              <a:rPr lang="it-IT" dirty="0" smtClean="0"/>
              <a:t>La lingua e la scuola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La Scapigliatura</a:t>
            </a:r>
          </a:p>
          <a:p>
            <a:pPr marL="0" indent="0">
              <a:buNone/>
            </a:pPr>
            <a:r>
              <a:rPr lang="it-IT" dirty="0" smtClean="0"/>
              <a:t>Carducci</a:t>
            </a:r>
          </a:p>
          <a:p>
            <a:pPr marL="0" indent="0">
              <a:buNone/>
            </a:pPr>
            <a:r>
              <a:rPr lang="it-IT" dirty="0" smtClean="0"/>
              <a:t>Verismo e Naturalismo</a:t>
            </a:r>
          </a:p>
          <a:p>
            <a:pPr marL="0" indent="0">
              <a:buNone/>
            </a:pPr>
            <a:r>
              <a:rPr lang="it-IT" dirty="0" smtClean="0"/>
              <a:t>Giovanni Verga</a:t>
            </a:r>
          </a:p>
          <a:p>
            <a:pPr marL="0" indent="0">
              <a:buNone/>
            </a:pPr>
            <a:r>
              <a:rPr lang="it-IT" dirty="0" smtClean="0"/>
              <a:t>Il Decadentismo</a:t>
            </a:r>
          </a:p>
          <a:p>
            <a:pPr marL="0" indent="0">
              <a:buNone/>
            </a:pPr>
            <a:r>
              <a:rPr lang="it-IT" dirty="0" smtClean="0"/>
              <a:t>Gabriele d’Annunzio </a:t>
            </a:r>
          </a:p>
          <a:p>
            <a:pPr marL="0" indent="0">
              <a:buNone/>
            </a:pPr>
            <a:r>
              <a:rPr lang="it-IT" dirty="0" smtClean="0"/>
              <a:t>Giovanni Pascoli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68640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Tendenze della cultura europea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160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Forte predominanza del </a:t>
            </a:r>
            <a:r>
              <a:rPr lang="it-IT" b="1" dirty="0" smtClean="0"/>
              <a:t>Positivismo</a:t>
            </a:r>
            <a:r>
              <a:rPr lang="it-IT" dirty="0" smtClean="0"/>
              <a:t> che orienta l’esperienza scientifica e le scienze naturali e sociali: la conoscenza poggia su idee e dati offerti dalla realtà fisica, nella sostanziale fiducia nel progresso civile</a:t>
            </a:r>
          </a:p>
          <a:p>
            <a:pPr algn="just"/>
            <a:r>
              <a:rPr lang="it-IT" dirty="0" smtClean="0"/>
              <a:t>Le nuove scienze individuano mezzi di misurazione razionale e rigorosa della realtà su cui vogliono intervenire</a:t>
            </a:r>
          </a:p>
          <a:p>
            <a:pPr algn="just"/>
            <a:r>
              <a:rPr lang="it-IT" dirty="0" smtClean="0"/>
              <a:t>Nascono l’evoluzionismo, la sociologia, l’antropologia</a:t>
            </a:r>
          </a:p>
          <a:p>
            <a:pPr algn="just"/>
            <a:r>
              <a:rPr lang="it-IT" dirty="0" smtClean="0"/>
              <a:t>Anche nelle scienze umane il notevole incremento delle opportunità e della quantità di raccolta, confronto e sistematizzazione dei dati produce un sensibile sviluppo della storiografia, della filologia, dell’archeologia </a:t>
            </a:r>
          </a:p>
        </p:txBody>
      </p:sp>
    </p:spTree>
    <p:extLst>
      <p:ext uri="{BB962C8B-B14F-4D97-AF65-F5344CB8AC3E}">
        <p14:creationId xmlns:p14="http://schemas.microsoft.com/office/powerpoint/2010/main" val="589513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3600" b="1" dirty="0" smtClean="0"/>
              <a:t>1796-</a:t>
            </a:r>
            <a:r>
              <a:rPr lang="it-IT" sz="3600" b="1" dirty="0"/>
              <a:t>1815 </a:t>
            </a:r>
            <a:r>
              <a:rPr lang="it-IT" sz="3600" b="1" dirty="0" smtClean="0"/>
              <a:t>Classicismo </a:t>
            </a:r>
            <a:r>
              <a:rPr lang="it-IT" sz="3600" b="1" dirty="0"/>
              <a:t>dell’età napoleonica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68400"/>
            <a:ext cx="8229600" cy="49577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b="1" dirty="0" smtClean="0"/>
              <a:t>Canone neoclassico</a:t>
            </a:r>
          </a:p>
          <a:p>
            <a:pPr marL="0" indent="0" algn="just">
              <a:buNone/>
            </a:pPr>
            <a:r>
              <a:rPr lang="it-IT" dirty="0" smtClean="0"/>
              <a:t>Affermazione del Neoclassicismo – evoluzione delle arti verso forme astratte e celebrative che richiamano la Roma imperiale e seguono l’involuzione autoritaria del regime napoleonico</a:t>
            </a:r>
          </a:p>
          <a:p>
            <a:pPr marL="0" indent="0" algn="just">
              <a:buNone/>
            </a:pPr>
            <a:r>
              <a:rPr lang="it-IT" dirty="0" smtClean="0"/>
              <a:t>Il riferimento centrale sono il riuso della mitologia antica, i grandi modelli letterari della classicità greco-latina e della tradizione italiana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b="1" dirty="0" smtClean="0"/>
              <a:t>Ripresa in Italia della cosiddetta questione della lingua collegata alle prospettive classicistiche</a:t>
            </a:r>
          </a:p>
          <a:p>
            <a:pPr algn="just"/>
            <a:r>
              <a:rPr lang="it-IT" i="1" dirty="0" smtClean="0"/>
              <a:t>Purismo, </a:t>
            </a:r>
            <a:r>
              <a:rPr lang="it-IT" dirty="0" smtClean="0"/>
              <a:t>sostenuto da Antonio Cesari, che  rivaluta gli autori del Trecento, specie i minori, e promuove un nuova edizione del </a:t>
            </a:r>
            <a:r>
              <a:rPr lang="it-IT" i="1" dirty="0" smtClean="0"/>
              <a:t>Vocabolario della Crusca</a:t>
            </a:r>
            <a:r>
              <a:rPr lang="it-IT" dirty="0" smtClean="0"/>
              <a:t>.</a:t>
            </a:r>
            <a:endParaRPr lang="it-IT" i="1" dirty="0"/>
          </a:p>
          <a:p>
            <a:pPr algn="just"/>
            <a:r>
              <a:rPr lang="it-IT" dirty="0" smtClean="0"/>
              <a:t>Diversa la posizione di Vincenzo Monti, che sostiene un classicismo “moderno”,  difende l’evoluzione storica della lingua illustre, non esclude l’apporto di forme straniere 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5323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64067"/>
            <a:ext cx="8229600" cy="6206066"/>
          </a:xfrm>
        </p:spPr>
        <p:txBody>
          <a:bodyPr/>
          <a:lstStyle/>
          <a:p>
            <a:pPr algn="just"/>
            <a:r>
              <a:rPr lang="it-IT" dirty="0" smtClean="0"/>
              <a:t>Il nuovo stato unitario italiano si inserisce con molte contraddizioni nel contesto della società borghese e liberale europea</a:t>
            </a:r>
          </a:p>
          <a:p>
            <a:pPr algn="just"/>
            <a:r>
              <a:rPr lang="it-IT" dirty="0" smtClean="0"/>
              <a:t>Lo sforzo di unificazione reale del paese deve confrontarsi con condizioni regionali molto difformi e quasi inconciliabili, tra i due poli del Nord industrializzato e del Sud arretrato, dove sopravvivono forme di tipo feudale</a:t>
            </a:r>
          </a:p>
          <a:p>
            <a:pPr algn="just"/>
            <a:r>
              <a:rPr lang="it-IT" dirty="0" smtClean="0"/>
              <a:t>L’unificazione italiana e l’espansione del pubblico creano le premesse per lo sviluppo di un’editoria industriale che si confronta con la nascente cultura di massa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64807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1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lingua e la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99068"/>
            <a:ext cx="8229600" cy="51270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Si evidenzia per la prima volta con forza il problema della comunicazione linguistica fondata su una lingua comune non solo letteraria</a:t>
            </a:r>
          </a:p>
          <a:p>
            <a:pPr marL="0" indent="0">
              <a:buNone/>
            </a:pPr>
            <a:r>
              <a:rPr lang="it-IT" dirty="0" smtClean="0"/>
              <a:t>1861 il tasso di analfabetismo medio era di circa il 70%, con punte superiori al 90% in certe aree meridionali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Sforzo di ammodernamento unitario della legislazione e delle strutture scolastiche</a:t>
            </a:r>
          </a:p>
          <a:p>
            <a:pPr marL="0" indent="0">
              <a:buNone/>
            </a:pPr>
            <a:r>
              <a:rPr lang="it-IT" dirty="0" smtClean="0"/>
              <a:t>Problema di quale lingua italiana insegnare?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51016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22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Orientamenti letterari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21867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L’espansione della società borghese suscita in una parte consistente degli artisti un atteggiamento di resistenza e di contraddizione variamente declinate</a:t>
            </a:r>
          </a:p>
          <a:p>
            <a:endParaRPr lang="it-IT" dirty="0"/>
          </a:p>
          <a:p>
            <a:r>
              <a:rPr lang="it-IT" dirty="0" smtClean="0"/>
              <a:t>1857 escono la raccolta poetica</a:t>
            </a:r>
            <a:r>
              <a:rPr lang="it-IT" i="1" dirty="0" smtClean="0"/>
              <a:t> </a:t>
            </a:r>
            <a:r>
              <a:rPr lang="it-IT" i="1" dirty="0" err="1" smtClean="0"/>
              <a:t>Les</a:t>
            </a:r>
            <a:r>
              <a:rPr lang="it-IT" i="1" dirty="0" smtClean="0"/>
              <a:t> </a:t>
            </a:r>
            <a:r>
              <a:rPr lang="it-IT" i="1" dirty="0" err="1" smtClean="0"/>
              <a:t>fleurs</a:t>
            </a:r>
            <a:r>
              <a:rPr lang="it-IT" i="1" dirty="0" smtClean="0"/>
              <a:t> </a:t>
            </a:r>
            <a:r>
              <a:rPr lang="it-IT" i="1" dirty="0" err="1" smtClean="0"/>
              <a:t>du</a:t>
            </a:r>
            <a:r>
              <a:rPr lang="it-IT" i="1" dirty="0" smtClean="0"/>
              <a:t> mal</a:t>
            </a:r>
            <a:r>
              <a:rPr lang="it-IT" dirty="0" smtClean="0"/>
              <a:t> di Charles Baudelaire e il romanzo </a:t>
            </a:r>
            <a:r>
              <a:rPr lang="it-IT" i="1" dirty="0" smtClean="0"/>
              <a:t>Madame Bovary </a:t>
            </a:r>
            <a:r>
              <a:rPr lang="it-IT" dirty="0" smtClean="0"/>
              <a:t>di Gustave Flaubert</a:t>
            </a:r>
          </a:p>
          <a:p>
            <a:r>
              <a:rPr lang="it-IT" dirty="0" smtClean="0"/>
              <a:t>Baudelaire: “Perdita d’aureola” dell’artista</a:t>
            </a:r>
            <a:endParaRPr lang="it-IT" dirty="0"/>
          </a:p>
          <a:p>
            <a:r>
              <a:rPr lang="it-IT" dirty="0" smtClean="0"/>
              <a:t>Intreccio di vita e poesia in cui si si registra la “decadenza” e la consunzione della civiltà e della cultura occidentale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5261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Scapigliatura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99067"/>
            <a:ext cx="8229600" cy="5621865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 smtClean="0"/>
              <a:t>Libera traduzione del termine francese</a:t>
            </a:r>
            <a:r>
              <a:rPr lang="it-IT" sz="2800" i="1" dirty="0" smtClean="0"/>
              <a:t> bohème </a:t>
            </a:r>
            <a:r>
              <a:rPr lang="it-IT" sz="2800" dirty="0" smtClean="0"/>
              <a:t>(“vita da zingari”)</a:t>
            </a:r>
          </a:p>
          <a:p>
            <a:r>
              <a:rPr lang="it-IT" sz="2800" dirty="0" smtClean="0"/>
              <a:t>Primo tentativo italiano di ribellione artistica , in rivolta contro la società</a:t>
            </a:r>
          </a:p>
          <a:p>
            <a:r>
              <a:rPr lang="it-IT" sz="2800" dirty="0" smtClean="0"/>
              <a:t>Milano anni ’60 </a:t>
            </a:r>
          </a:p>
          <a:p>
            <a:r>
              <a:rPr lang="it-IT" sz="2800" dirty="0" smtClean="0"/>
              <a:t>Rifiuto del moderatismo del Romanticismo italiano</a:t>
            </a:r>
          </a:p>
          <a:p>
            <a:r>
              <a:rPr lang="it-IT" sz="2800" dirty="0" smtClean="0"/>
              <a:t>Percezione e rappresentazione della realtà come congerie di fenomeni, frantumata e contraddittoria, insidiata dal male e dal caos</a:t>
            </a:r>
          </a:p>
          <a:p>
            <a:r>
              <a:rPr lang="it-IT" sz="2800" dirty="0" smtClean="0"/>
              <a:t>Realtà fisica confrontata con quella psichica</a:t>
            </a:r>
          </a:p>
          <a:p>
            <a:r>
              <a:rPr lang="it-IT" sz="2800" dirty="0" smtClean="0"/>
              <a:t>Estraneità ai canoni borghesi, predilezione per la rivelazione del fantastico, dell’inquietante, del bizzarro – legame del bello con l’”orrendo</a:t>
            </a:r>
          </a:p>
          <a:p>
            <a:r>
              <a:rPr lang="it-IT" dirty="0" err="1" smtClean="0"/>
              <a:t>Cletto</a:t>
            </a:r>
            <a:r>
              <a:rPr lang="it-IT" dirty="0" smtClean="0"/>
              <a:t> Arrighi, Igino Ugo </a:t>
            </a:r>
            <a:r>
              <a:rPr lang="it-IT" dirty="0" err="1" smtClean="0"/>
              <a:t>Tarchetti</a:t>
            </a:r>
            <a:r>
              <a:rPr lang="it-IT" dirty="0" smtClean="0"/>
              <a:t>, Emilio Praga, Arrigo Boito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07619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8962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Giosuè Carducci </a:t>
            </a:r>
            <a:r>
              <a:rPr lang="it-IT" dirty="0" smtClean="0"/>
              <a:t>(1835-1907)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99067"/>
            <a:ext cx="8229600" cy="5571065"/>
          </a:xfrm>
        </p:spPr>
        <p:txBody>
          <a:bodyPr>
            <a:normAutofit/>
          </a:bodyPr>
          <a:lstStyle/>
          <a:p>
            <a:r>
              <a:rPr lang="it-IT" dirty="0" smtClean="0"/>
              <a:t>Interprete delle tendenze della borghesia post-risorgimentale, ostile al Romanticismo, paladino di un rinnovamento poetico di matrice classicistica</a:t>
            </a:r>
          </a:p>
          <a:p>
            <a:r>
              <a:rPr lang="it-IT" i="1" dirty="0" smtClean="0"/>
              <a:t>Corpus</a:t>
            </a:r>
            <a:r>
              <a:rPr lang="it-IT" dirty="0" smtClean="0"/>
              <a:t> di opere molto vasto: contributi critico-filologici, scritti giornalistici, lettere, ecc., ma fama di Carducci legata soprattutto alla produzione poetica</a:t>
            </a:r>
          </a:p>
          <a:p>
            <a:r>
              <a:rPr lang="it-IT" dirty="0" smtClean="0"/>
              <a:t>Grande sperimentatore di forme</a:t>
            </a:r>
          </a:p>
          <a:p>
            <a:r>
              <a:rPr lang="it-IT" dirty="0" smtClean="0"/>
              <a:t>Giacobinismo, anticlericalismo, materialismo</a:t>
            </a:r>
          </a:p>
        </p:txBody>
      </p:sp>
    </p:spTree>
    <p:extLst>
      <p:ext uri="{BB962C8B-B14F-4D97-AF65-F5344CB8AC3E}">
        <p14:creationId xmlns:p14="http://schemas.microsoft.com/office/powerpoint/2010/main" val="13325908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6400"/>
            <a:ext cx="8229600" cy="611293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i="1" dirty="0"/>
              <a:t>Giambi ed epodi </a:t>
            </a:r>
            <a:r>
              <a:rPr lang="it-IT" dirty="0"/>
              <a:t>(1867-1879) passione civile in energica polemica con il presente e con la mediocre gestione dello stato </a:t>
            </a:r>
            <a:r>
              <a:rPr lang="it-IT" dirty="0" smtClean="0"/>
              <a:t>unitario</a:t>
            </a:r>
          </a:p>
          <a:p>
            <a:pPr algn="just"/>
            <a:r>
              <a:rPr lang="it-IT" dirty="0" smtClean="0"/>
              <a:t>L’aggettivo “giambico” rimanda a una forma metrica classica (Orazio), dal ritmo breve e incalzante, adatto a contenuti polemici</a:t>
            </a:r>
          </a:p>
          <a:p>
            <a:pPr algn="just"/>
            <a:r>
              <a:rPr lang="it-IT" dirty="0" smtClean="0"/>
              <a:t>Si ricorda in particolare l’inno </a:t>
            </a:r>
            <a:r>
              <a:rPr lang="it-IT" i="1" dirty="0" smtClean="0"/>
              <a:t>A Satana,</a:t>
            </a:r>
            <a:r>
              <a:rPr lang="it-IT" dirty="0" smtClean="0"/>
              <a:t> un’apologia di “tutto ciò che di nobile e bello e grande hanno scomunicato gli asceti e i preti”: le gioie del vino, la bellezza sensuale, la libertà della ragione, la forza del progresso, emblematizzata dalla locomotiva a vapore</a:t>
            </a:r>
            <a:endParaRPr lang="it-IT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7411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0933"/>
            <a:ext cx="8229600" cy="5855230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Con le </a:t>
            </a:r>
            <a:r>
              <a:rPr lang="it-IT" i="1" dirty="0" smtClean="0"/>
              <a:t>Odi barbare </a:t>
            </a:r>
            <a:r>
              <a:rPr lang="it-IT" dirty="0" smtClean="0"/>
              <a:t>(1873-89) e le </a:t>
            </a:r>
            <a:r>
              <a:rPr lang="it-IT" i="1" dirty="0" smtClean="0"/>
              <a:t>Rime nuove </a:t>
            </a:r>
            <a:r>
              <a:rPr lang="it-IT" dirty="0" smtClean="0"/>
              <a:t>(1861-87) subentra un classicismo meno agitato e più raffinato, con sfumature intime e allusioni autobiografiche</a:t>
            </a:r>
          </a:p>
          <a:p>
            <a:r>
              <a:rPr lang="it-IT" dirty="0" smtClean="0"/>
              <a:t>Realismo evocativo di immagini storiche o di accesi paesaggi naturali, irrompe la realtà fisica</a:t>
            </a:r>
          </a:p>
          <a:p>
            <a:r>
              <a:rPr lang="it-IT" dirty="0" smtClean="0"/>
              <a:t>Le </a:t>
            </a:r>
            <a:r>
              <a:rPr lang="it-IT" i="1" dirty="0" smtClean="0"/>
              <a:t>Odi  barbare </a:t>
            </a:r>
            <a:r>
              <a:rPr lang="it-IT" dirty="0" smtClean="0"/>
              <a:t>alludono al tentativo di riprodurre in forme moderne alcuni metri della poesia classica come il pentametro e l’esametro</a:t>
            </a:r>
          </a:p>
          <a:p>
            <a:r>
              <a:rPr lang="it-IT" dirty="0" smtClean="0"/>
              <a:t>Questa poesia contribuì a erodere alcuni schemi strofici e ritmici della tradizione italiana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82066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7495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Il Verismo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2134"/>
            <a:ext cx="8229600" cy="5144030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Declinazione italiana del Naturalismo francese, il Verismo ha tra i suoi esponenti di punta autori siciliani: Verga, Capuana, De Roberto</a:t>
            </a:r>
          </a:p>
          <a:p>
            <a:pPr marL="0" indent="0" algn="just">
              <a:buNone/>
            </a:pPr>
            <a:r>
              <a:rPr lang="it-IT" dirty="0" smtClean="0"/>
              <a:t>La prima elaborazione del Verismo da parte di questi autori avviene però a Milano, grazie anche al contatto con gli scapigliati che svolsero un ruolo di intermediari tra la cultura italiana e quella francese, in particolare contribuirono alla diffusione della narrativa del Naturalismo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9177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21734"/>
            <a:ext cx="8229600" cy="623146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Per Naturalismo in letteratura si intende soprattutto una narrazione oggettiva, che riproduca in modo esatto, “scientifico”, le circostanze reali e concrete così come si presentano a una osservazione libera da proiezioni deformanti di tipo ideale o sentimentale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Emile Zola e il primo a usare deliberatamente il termine </a:t>
            </a:r>
            <a:r>
              <a:rPr lang="it-IT" i="1" dirty="0" err="1" smtClean="0"/>
              <a:t>naturalisme</a:t>
            </a:r>
            <a:endParaRPr lang="it-IT" i="1" dirty="0" smtClean="0"/>
          </a:p>
          <a:p>
            <a:pPr marL="0" indent="0" algn="just">
              <a:buNone/>
            </a:pPr>
            <a:r>
              <a:rPr lang="it-IT" dirty="0" smtClean="0"/>
              <a:t>Si ricordano di questo autore il romanzo </a:t>
            </a:r>
            <a:r>
              <a:rPr lang="it-IT" i="1" dirty="0" err="1" smtClean="0"/>
              <a:t>Thérèse</a:t>
            </a:r>
            <a:r>
              <a:rPr lang="it-IT" i="1" dirty="0" smtClean="0"/>
              <a:t> </a:t>
            </a:r>
            <a:r>
              <a:rPr lang="it-IT" i="1" dirty="0" err="1" smtClean="0"/>
              <a:t>Raquin</a:t>
            </a:r>
            <a:r>
              <a:rPr lang="it-IT" i="1" dirty="0" smtClean="0"/>
              <a:t>, </a:t>
            </a:r>
            <a:r>
              <a:rPr lang="it-IT" dirty="0" smtClean="0"/>
              <a:t>il ciclo dei </a:t>
            </a:r>
            <a:r>
              <a:rPr lang="it-IT" i="1" dirty="0" err="1" smtClean="0"/>
              <a:t>Rougon-Macquart</a:t>
            </a:r>
            <a:r>
              <a:rPr lang="it-IT" i="1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1880, in </a:t>
            </a:r>
            <a:r>
              <a:rPr lang="it-IT" i="1" dirty="0" smtClean="0"/>
              <a:t> Le </a:t>
            </a:r>
            <a:r>
              <a:rPr lang="it-IT" i="1" dirty="0" err="1" smtClean="0"/>
              <a:t>roman</a:t>
            </a:r>
            <a:r>
              <a:rPr lang="it-IT" i="1" dirty="0" smtClean="0"/>
              <a:t> </a:t>
            </a:r>
            <a:r>
              <a:rPr lang="it-IT" i="1" dirty="0" err="1" smtClean="0"/>
              <a:t>expérimental</a:t>
            </a:r>
            <a:r>
              <a:rPr lang="it-IT" i="1" dirty="0" smtClean="0"/>
              <a:t>, </a:t>
            </a:r>
            <a:r>
              <a:rPr lang="it-IT" dirty="0" smtClean="0"/>
              <a:t>Zola definisce il metodo naturalista, secondo le prospettive scientifiche del Positivismo: la narrazione sperimentale origina da premesse che con il loro intreccio determinano il destino di personaggi e gruppi sociali</a:t>
            </a:r>
          </a:p>
          <a:p>
            <a:pPr marL="0" indent="0" algn="just">
              <a:buNone/>
            </a:pPr>
            <a:r>
              <a:rPr lang="it-IT" dirty="0" smtClean="0"/>
              <a:t>Ideologia laica, democratica e progressista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19562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4134"/>
            <a:ext cx="8229600" cy="565203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In Italia, il Verismo assume caratteri di </a:t>
            </a:r>
            <a:r>
              <a:rPr lang="it-IT" b="1" dirty="0" smtClean="0"/>
              <a:t>pessimismo conservatore</a:t>
            </a:r>
            <a:r>
              <a:rPr lang="it-IT" dirty="0" smtClean="0"/>
              <a:t>, originato dalla delusione per le mancata realizzazione degli ideali risorgimentali e per le contraddizioni dell’Italia post-unitaria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Sguardo impassibile sul “vero”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Il </a:t>
            </a:r>
            <a:r>
              <a:rPr lang="it-IT" b="1" dirty="0" smtClean="0"/>
              <a:t>canone dell’impersonalità </a:t>
            </a:r>
            <a:r>
              <a:rPr lang="it-IT" dirty="0" smtClean="0"/>
              <a:t>/eclissi dell’autore: si fanno vivere e parlare direttamente i personaggi, rappresentando la loro realtà mentale e sociale senza che si debba avvertire la presenza delle idee e dei sentimenti dell’autore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3800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669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Vincenzo Monti (1754-1828)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 smtClean="0"/>
              <a:t>Adattabilità alle tendenze e al gusto dominanti</a:t>
            </a:r>
          </a:p>
          <a:p>
            <a:pPr marL="0" indent="0">
              <a:buNone/>
            </a:pPr>
            <a:r>
              <a:rPr lang="it-IT" sz="2800" dirty="0" smtClean="0"/>
              <a:t>Mediatore fra tradizione classicistica e trasformazioni politiche (“poeta del consenso”):</a:t>
            </a:r>
          </a:p>
          <a:p>
            <a:r>
              <a:rPr lang="it-IT" sz="2800" dirty="0" smtClean="0"/>
              <a:t>Neoclassicismo papale (</a:t>
            </a:r>
            <a:r>
              <a:rPr lang="it-IT" sz="2800" i="1" dirty="0" smtClean="0"/>
              <a:t>In morte di Ugo </a:t>
            </a:r>
            <a:r>
              <a:rPr lang="it-IT" sz="2800" i="1" dirty="0" err="1" smtClean="0"/>
              <a:t>Bassville</a:t>
            </a:r>
            <a:r>
              <a:rPr lang="it-IT" sz="2800" i="1" dirty="0" smtClean="0"/>
              <a:t> </a:t>
            </a:r>
            <a:r>
              <a:rPr lang="it-IT" sz="2800" dirty="0" smtClean="0"/>
              <a:t>1793)</a:t>
            </a:r>
          </a:p>
          <a:p>
            <a:r>
              <a:rPr lang="it-IT" sz="2800" dirty="0" smtClean="0"/>
              <a:t>Classicismo borghese (esaltazione napoleonica e traduzione dell’</a:t>
            </a:r>
            <a:r>
              <a:rPr lang="it-IT" sz="2800" i="1" dirty="0" smtClean="0"/>
              <a:t>Iliade, </a:t>
            </a:r>
            <a:r>
              <a:rPr lang="it-IT" sz="2800" dirty="0" smtClean="0"/>
              <a:t>pubblicata solo nel 1810)</a:t>
            </a:r>
          </a:p>
          <a:p>
            <a:r>
              <a:rPr lang="it-IT" sz="2800" dirty="0" smtClean="0"/>
              <a:t>Adeguamento alla Restaurazione (</a:t>
            </a:r>
            <a:r>
              <a:rPr lang="it-IT" sz="2800" i="1" dirty="0" smtClean="0"/>
              <a:t>Sulla Mitologia</a:t>
            </a:r>
            <a:r>
              <a:rPr lang="it-IT" sz="2800" dirty="0" smtClean="0"/>
              <a:t> 1825)</a:t>
            </a:r>
          </a:p>
          <a:p>
            <a:pPr marL="0" indent="0">
              <a:buNone/>
            </a:pPr>
            <a:r>
              <a:rPr lang="it-IT" sz="2800" dirty="0" smtClean="0"/>
              <a:t>Forme e miti classici trasformati in maschere borghesi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8759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91067"/>
            <a:ext cx="8229600" cy="60959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Luigi Capuana </a:t>
            </a:r>
            <a:r>
              <a:rPr lang="it-IT" dirty="0" smtClean="0"/>
              <a:t>(1839-1915)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Densa attività di critico e attento mediatore della cultura naturalistica europea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Vastissima produzione novellistica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Il romanzo </a:t>
            </a:r>
            <a:r>
              <a:rPr lang="it-IT" i="1" dirty="0" smtClean="0"/>
              <a:t>Giacinta</a:t>
            </a:r>
            <a:r>
              <a:rPr lang="it-IT" dirty="0" smtClean="0"/>
              <a:t> (1879) segue la vicenda della protagonista femminile, che ha subito uno stupro nell’infanzia,  e che cerca di affermare i propri sentimenti fuori dai modelli borghesi dell’esistenza. La narrazione segue con lucidità l’alterazione del suo equilibrio psichico, che ha come sbocco il suicidio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77973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72534"/>
            <a:ext cx="8229600" cy="6129866"/>
          </a:xfrm>
        </p:spPr>
        <p:txBody>
          <a:bodyPr/>
          <a:lstStyle/>
          <a:p>
            <a:pPr marL="0" indent="0">
              <a:buNone/>
            </a:pPr>
            <a:r>
              <a:rPr lang="it-IT" b="1" dirty="0" smtClean="0"/>
              <a:t>Giovanni Verga</a:t>
            </a:r>
            <a:r>
              <a:rPr lang="it-IT" dirty="0" smtClean="0"/>
              <a:t> (1840-1922)</a:t>
            </a:r>
          </a:p>
          <a:p>
            <a:pPr marL="0" indent="0">
              <a:buNone/>
            </a:pPr>
            <a:r>
              <a:rPr lang="it-IT" dirty="0" smtClean="0"/>
              <a:t>Produzione </a:t>
            </a:r>
            <a:r>
              <a:rPr lang="it-IT" dirty="0" err="1" smtClean="0"/>
              <a:t>pre</a:t>
            </a:r>
            <a:r>
              <a:rPr lang="it-IT" dirty="0" smtClean="0"/>
              <a:t>-veristica a Firenze e Milano con opere di generici modi “realistici” e di carattere psicologico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Ideazione del ciclo di 5 romanzi </a:t>
            </a:r>
            <a:r>
              <a:rPr lang="it-IT" i="1" dirty="0" smtClean="0"/>
              <a:t>I vinti, </a:t>
            </a:r>
            <a:r>
              <a:rPr lang="it-IT" dirty="0" smtClean="0"/>
              <a:t>un ciclo che doveva rappresentare “una specie di fantasmagoria della lotta per la vita”, e che doveva svilupparsi in successione nella vicenda di diverse classi sociali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58088953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5600"/>
            <a:ext cx="8229600" cy="57705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Vita dei campi (1880) è una raccolta di novelle in cui emerge l’affermazione di personaggi estranei alle complicazioni della vita civile e dominati da passioni elementari e originarie</a:t>
            </a:r>
          </a:p>
          <a:p>
            <a:pPr algn="just"/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Adesione dei personaggi alla natura immobile e alle tradizioni arcaiche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Narrazione condotta con sarcasmo e aggressività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565832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7868"/>
            <a:ext cx="8229600" cy="5838296"/>
          </a:xfrm>
        </p:spPr>
        <p:txBody>
          <a:bodyPr/>
          <a:lstStyle/>
          <a:p>
            <a:pPr marL="0" indent="0">
              <a:buNone/>
            </a:pPr>
            <a:r>
              <a:rPr lang="it-IT" i="1" dirty="0" smtClean="0"/>
              <a:t>I Malavoglia </a:t>
            </a:r>
            <a:r>
              <a:rPr lang="it-IT" dirty="0" smtClean="0"/>
              <a:t>1881</a:t>
            </a:r>
          </a:p>
          <a:p>
            <a:pPr marL="0" indent="0">
              <a:buNone/>
            </a:pPr>
            <a:r>
              <a:rPr lang="it-IT" dirty="0" smtClean="0"/>
              <a:t>Prima tappa del ciclo dei Vinti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Si rappresenta la vita dei pescatori di Aci Trezza in particolare la vicenda della famiglia detta Malavoglia, la loro rovina economica, la loro disgregazione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Prospettive perdenti nel confronto con i mutamenti e le aspirazioni di scalata sociale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13916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3334"/>
            <a:ext cx="8229600" cy="5702830"/>
          </a:xfrm>
        </p:spPr>
        <p:txBody>
          <a:bodyPr>
            <a:normAutofit/>
          </a:bodyPr>
          <a:lstStyle/>
          <a:p>
            <a:r>
              <a:rPr lang="it-IT" i="1" dirty="0" smtClean="0"/>
              <a:t>Mastro don Gesualdo </a:t>
            </a:r>
            <a:r>
              <a:rPr lang="it-IT" dirty="0" smtClean="0"/>
              <a:t>1888-89</a:t>
            </a:r>
          </a:p>
          <a:p>
            <a:endParaRPr lang="it-IT" dirty="0" smtClean="0"/>
          </a:p>
          <a:p>
            <a:r>
              <a:rPr lang="it-IT" dirty="0" smtClean="0"/>
              <a:t>Rischi dell’allontanamento dal mondo contadino</a:t>
            </a:r>
          </a:p>
          <a:p>
            <a:r>
              <a:rPr lang="it-IT" dirty="0" smtClean="0"/>
              <a:t>All’arricchimento  ottenuto con l’attività di muratore non corrisponde la scalata sociale</a:t>
            </a:r>
          </a:p>
          <a:p>
            <a:endParaRPr lang="it-IT" dirty="0"/>
          </a:p>
          <a:p>
            <a:r>
              <a:rPr lang="it-IT" dirty="0" smtClean="0"/>
              <a:t>Il matrimonio con una nobile decaduta segue la dilapidazione del patrimonio accumulato e il disprezzo dei familiari e dei concittadini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0148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6829"/>
          </a:xfrm>
        </p:spPr>
        <p:txBody>
          <a:bodyPr/>
          <a:lstStyle/>
          <a:p>
            <a:r>
              <a:rPr lang="it-IT" dirty="0" smtClean="0"/>
              <a:t>Federico De Roberto 1861-1927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51468"/>
            <a:ext cx="8229600" cy="49746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i="1" dirty="0" smtClean="0"/>
              <a:t>I Viceré </a:t>
            </a:r>
            <a:r>
              <a:rPr lang="it-IT" dirty="0" smtClean="0"/>
              <a:t>1894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Il romanzo, diviso in tre parti, narra la storia di una famiglia catanese tra gli anni ‘55 e ‘82, nel passaggio dalla dominazione borbonica agli sviluppi dello stato unitario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Vicenda d’invenzione ma intessuta di riferimenti alla realtà coeva</a:t>
            </a:r>
          </a:p>
          <a:p>
            <a:pPr marL="0" indent="0">
              <a:buNone/>
            </a:pPr>
            <a:r>
              <a:rPr lang="it-IT" dirty="0" smtClean="0"/>
              <a:t>Romanzo corale</a:t>
            </a:r>
          </a:p>
          <a:p>
            <a:pPr marL="0" indent="0">
              <a:buNone/>
            </a:pPr>
            <a:r>
              <a:rPr lang="it-IT" dirty="0" smtClean="0"/>
              <a:t>Galleria di maschere</a:t>
            </a:r>
          </a:p>
          <a:p>
            <a:pPr marL="0" indent="0">
              <a:buNone/>
            </a:pPr>
            <a:r>
              <a:rPr lang="it-IT" dirty="0" smtClean="0"/>
              <a:t>Trasformismo e clientele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74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Ugo Foscolo (1778-1827)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36133"/>
            <a:ext cx="8229600" cy="535093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Personalità antitetica a quella di Monti:</a:t>
            </a:r>
          </a:p>
          <a:p>
            <a:pPr algn="just"/>
            <a:r>
              <a:rPr lang="it-IT" dirty="0"/>
              <a:t>i</a:t>
            </a:r>
            <a:r>
              <a:rPr lang="it-IT" dirty="0" smtClean="0"/>
              <a:t>ntellettuale antagonista, coscienza critica del suo tempo, autonomia di pensiero</a:t>
            </a:r>
          </a:p>
          <a:p>
            <a:pPr algn="just"/>
            <a:r>
              <a:rPr lang="it-IT" dirty="0"/>
              <a:t>v</a:t>
            </a:r>
            <a:r>
              <a:rPr lang="it-IT" dirty="0" smtClean="0"/>
              <a:t>ita segnata dalla fedeltà alle idee rivoluzionarie e democratiche, dall’esilio, dal rifiuto di ogni compromesso</a:t>
            </a:r>
          </a:p>
          <a:p>
            <a:pPr algn="just"/>
            <a:r>
              <a:rPr lang="it-IT" dirty="0" smtClean="0"/>
              <a:t>Saldatura tra esperienza intellettuale e azione politica</a:t>
            </a:r>
          </a:p>
          <a:p>
            <a:pPr algn="just"/>
            <a:r>
              <a:rPr lang="it-IT" dirty="0" smtClean="0"/>
              <a:t>Poetica nell’orbita del classicismo, ma precursore della sensibilità romantica</a:t>
            </a:r>
          </a:p>
          <a:p>
            <a:pPr algn="just"/>
            <a:r>
              <a:rPr lang="it-IT" dirty="0" smtClean="0"/>
              <a:t>Passionalità travolgente e ricorso a personaggi come “maschere” autobiografiche</a:t>
            </a:r>
          </a:p>
          <a:p>
            <a:pPr algn="just"/>
            <a:r>
              <a:rPr lang="it-IT" dirty="0" smtClean="0"/>
              <a:t>Tensione verso l’assoluto e valore consolatorio e civile delle illusioni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5730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72533"/>
            <a:ext cx="8229600" cy="6214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r>
              <a:rPr lang="it-IT" i="1" dirty="0" smtClean="0"/>
              <a:t>Ultime lettere di Jacopo Ortis </a:t>
            </a:r>
            <a:r>
              <a:rPr lang="it-IT" dirty="0" smtClean="0"/>
              <a:t>(1799-1817)</a:t>
            </a:r>
          </a:p>
          <a:p>
            <a:pPr algn="just"/>
            <a:endParaRPr lang="it-IT" sz="2400" dirty="0" smtClean="0"/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73071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21734"/>
            <a:ext cx="8229600" cy="580443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it-IT" sz="3900" b="1" dirty="0"/>
              <a:t>La poesia neoclassica</a:t>
            </a:r>
          </a:p>
          <a:p>
            <a:pPr marL="0" indent="0" algn="just">
              <a:buNone/>
            </a:pPr>
            <a:endParaRPr lang="it-IT" b="1" dirty="0" smtClean="0"/>
          </a:p>
          <a:p>
            <a:pPr marL="0" indent="0" algn="just">
              <a:buNone/>
            </a:pPr>
            <a:r>
              <a:rPr lang="it-IT" b="1" dirty="0" smtClean="0"/>
              <a:t>Sonetti (12) </a:t>
            </a:r>
            <a:r>
              <a:rPr lang="it-IT" b="1" dirty="0"/>
              <a:t>e </a:t>
            </a:r>
            <a:r>
              <a:rPr lang="it-IT" b="1" dirty="0" smtClean="0"/>
              <a:t>Odi (2)    </a:t>
            </a:r>
            <a:r>
              <a:rPr lang="it-IT" b="1" dirty="0"/>
              <a:t>(1798-1803)</a:t>
            </a:r>
          </a:p>
          <a:p>
            <a:pPr marL="0" indent="0" algn="just">
              <a:buNone/>
            </a:pPr>
            <a:r>
              <a:rPr lang="it-IT" dirty="0" smtClean="0"/>
              <a:t>Immagini neoclassiche nelle odi con trasfigurazione mitica delle donne (Luigia </a:t>
            </a:r>
            <a:r>
              <a:rPr lang="it-IT" dirty="0" err="1" smtClean="0"/>
              <a:t>Pallavicini</a:t>
            </a:r>
            <a:r>
              <a:rPr lang="it-IT" dirty="0" smtClean="0"/>
              <a:t> e Antonietta </a:t>
            </a:r>
            <a:r>
              <a:rPr lang="it-IT" dirty="0" err="1" smtClean="0"/>
              <a:t>Fagnani</a:t>
            </a:r>
            <a:r>
              <a:rPr lang="it-IT" dirty="0" smtClean="0"/>
              <a:t> Arese). Sonetti di varia intonazione, con ricorso a moduli petrarcheschi, e vari temi:  l’oscura quiete minacciata dal negativo e dalla morte (</a:t>
            </a:r>
            <a:r>
              <a:rPr lang="it-IT" i="1" dirty="0" smtClean="0"/>
              <a:t>Alla sera</a:t>
            </a:r>
            <a:r>
              <a:rPr lang="it-IT" dirty="0" smtClean="0"/>
              <a:t>);  il valore della poesia al cospetto di conflitti individuali e storici (</a:t>
            </a:r>
            <a:r>
              <a:rPr lang="it-IT" i="1" dirty="0" smtClean="0"/>
              <a:t>Alla Musa</a:t>
            </a:r>
            <a:r>
              <a:rPr lang="it-IT" dirty="0" smtClean="0"/>
              <a:t>); l’intreccio di autobiografia e mito sotto il segno dell’acqua e della luce, della patria perduta e dell’attesa della morte; la solidarietà, nella sventura, tra il poeta e il fratello e la ricomposizione dell’integrità familiare nella tomba </a:t>
            </a:r>
            <a:r>
              <a:rPr lang="it-IT" i="1" dirty="0" smtClean="0"/>
              <a:t>(In morte del fratello Giovanni</a:t>
            </a:r>
            <a:r>
              <a:rPr lang="it-IT" dirty="0" smtClean="0"/>
              <a:t>)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/>
              <a:t>Dei Sepolcri (1807)</a:t>
            </a:r>
          </a:p>
          <a:p>
            <a:pPr marL="0" indent="0" algn="just">
              <a:buNone/>
            </a:pPr>
            <a:r>
              <a:rPr lang="it-IT" dirty="0"/>
              <a:t>Partecipe del genere sepolcrale europeo, è un </a:t>
            </a:r>
            <a:r>
              <a:rPr lang="it-IT" dirty="0" smtClean="0"/>
              <a:t>carme, di 295 endecasillabi sciolti, di </a:t>
            </a:r>
            <a:r>
              <a:rPr lang="it-IT" dirty="0"/>
              <a:t>meditazione cimiteriale su ciò che resta dell’uomo e del suo operato. </a:t>
            </a:r>
            <a:r>
              <a:rPr lang="it-IT" dirty="0" smtClean="0"/>
              <a:t>Tra i temi trattati: “corrispondenza di amorosi sensi”, funzione civile delle tombe dei grandi, ruolo eternatrice della poesia per gli eroi morti per la patria. Valore civile del mito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/>
              <a:t>Le Grazie (1812-13)</a:t>
            </a:r>
          </a:p>
          <a:p>
            <a:pPr marL="0" indent="0" algn="just">
              <a:buNone/>
            </a:pPr>
            <a:r>
              <a:rPr lang="it-IT" dirty="0"/>
              <a:t>Sullo sfondo di una riconquistata armonia, si profila il tema della funzione consolatrice e civilizzatrice della bellezza e delle arti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3125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5474</Words>
  <Application>Microsoft Macintosh PowerPoint</Application>
  <PresentationFormat>Presentazione su schermo (4:3)</PresentationFormat>
  <Paragraphs>395</Paragraphs>
  <Slides>65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65</vt:i4>
      </vt:variant>
    </vt:vector>
  </HeadingPairs>
  <TitlesOfParts>
    <vt:vector size="66" baseType="lpstr">
      <vt:lpstr>Tema di Office</vt:lpstr>
      <vt:lpstr>Periodizzazione dell’Ottocento  letterario italiano</vt:lpstr>
      <vt:lpstr>Presentazione di PowerPoint</vt:lpstr>
      <vt:lpstr>Il contesto storico (periodizzazione)</vt:lpstr>
      <vt:lpstr>La letteratura dell’Italia napoleonica e della Restaurazione (Bada bene: si tratta di indicazioni di studio</vt:lpstr>
      <vt:lpstr>1796-1815 Classicismo dell’età napoleonica </vt:lpstr>
      <vt:lpstr>Vincenzo Monti (1754-1828)</vt:lpstr>
      <vt:lpstr>Ugo Foscolo (1778-1827) </vt:lpstr>
      <vt:lpstr>Presentazione di PowerPoint</vt:lpstr>
      <vt:lpstr>Presentazione di PowerPoint</vt:lpstr>
      <vt:lpstr>Presentazione di PowerPoint</vt:lpstr>
      <vt:lpstr>1816-1861</vt:lpstr>
      <vt:lpstr>Primo Ottocento italiano</vt:lpstr>
      <vt:lpstr>Presentazione di PowerPoint</vt:lpstr>
      <vt:lpstr>Romantico / Romanticismo</vt:lpstr>
      <vt:lpstr>La querelle classico-romantica</vt:lpstr>
      <vt:lpstr>Presentazione di PowerPoint</vt:lpstr>
      <vt:lpstr>Presentazione di PowerPoint</vt:lpstr>
      <vt:lpstr>Pietro Giordani, “Un Italiano” risponde al discorso della de Staël (Biblioteca italiana, aprile 1816)</vt:lpstr>
      <vt:lpstr>Giacomo Leopardi, Lettera ai sigg. compilatori della Biblioteca italiana (luglio 1816)</vt:lpstr>
      <vt:lpstr>Presentazione di PowerPoint</vt:lpstr>
      <vt:lpstr>Ludovico di Breme, Intorno all’ingiustizia di alcuni giudizi letterari italiani (giugno 1816)</vt:lpstr>
      <vt:lpstr>Presentazione di PowerPoint</vt:lpstr>
      <vt:lpstr>Presentazione di PowerPoint</vt:lpstr>
      <vt:lpstr>Pietro Borsieri, Le avventure letterarie di un giorno, settembre 1816  </vt:lpstr>
      <vt:lpstr>Presentazione di PowerPoint</vt:lpstr>
      <vt:lpstr>Ermes Visconti, Notizia sul Romanticismo in Italia, 1820</vt:lpstr>
      <vt:lpstr>Il Romanticismo europeo</vt:lpstr>
      <vt:lpstr>Categorie ricorrenti nella focalizzazione della cultura romantica</vt:lpstr>
      <vt:lpstr>Presentazione di PowerPoint</vt:lpstr>
      <vt:lpstr>Presentazione di PowerPoint</vt:lpstr>
      <vt:lpstr>Inghilterra</vt:lpstr>
      <vt:lpstr>Presentazione di PowerPoint</vt:lpstr>
      <vt:lpstr>Alessandro Manzoni</vt:lpstr>
      <vt:lpstr>Giacomo Leopardi (1798-1837)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Le confessioni di un italiano di Ippolito Nievo</vt:lpstr>
      <vt:lpstr>1861-1900</vt:lpstr>
      <vt:lpstr>Tendenze della cultura europea </vt:lpstr>
      <vt:lpstr>Presentazione di PowerPoint</vt:lpstr>
      <vt:lpstr>La lingua e la scuola</vt:lpstr>
      <vt:lpstr>Orientamenti letterari</vt:lpstr>
      <vt:lpstr>La Scapigliatura</vt:lpstr>
      <vt:lpstr>Giosuè Carducci (1835-1907)</vt:lpstr>
      <vt:lpstr>Presentazione di PowerPoint</vt:lpstr>
      <vt:lpstr>Presentazione di PowerPoint</vt:lpstr>
      <vt:lpstr>Il Verismo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Federico De Roberto 1861-1927</vt:lpstr>
    </vt:vector>
  </TitlesOfParts>
  <Company>Università di Cagliari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letteratura dell’Italia napoleonica</dc:title>
  <dc:creator>Roberto Puggioni</dc:creator>
  <cp:lastModifiedBy>Roberto Puggioni</cp:lastModifiedBy>
  <cp:revision>143</cp:revision>
  <dcterms:created xsi:type="dcterms:W3CDTF">2016-02-29T11:52:09Z</dcterms:created>
  <dcterms:modified xsi:type="dcterms:W3CDTF">2019-04-14T22:12:05Z</dcterms:modified>
</cp:coreProperties>
</file>